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2" r:id="rId2"/>
    <p:sldMasterId id="2147483706" r:id="rId3"/>
  </p:sldMasterIdLst>
  <p:notesMasterIdLst>
    <p:notesMasterId r:id="rId19"/>
  </p:notesMasterIdLst>
  <p:sldIdLst>
    <p:sldId id="481" r:id="rId4"/>
    <p:sldId id="482" r:id="rId5"/>
    <p:sldId id="468" r:id="rId6"/>
    <p:sldId id="469" r:id="rId7"/>
    <p:sldId id="470" r:id="rId8"/>
    <p:sldId id="454" r:id="rId9"/>
    <p:sldId id="450" r:id="rId10"/>
    <p:sldId id="471" r:id="rId11"/>
    <p:sldId id="460" r:id="rId12"/>
    <p:sldId id="462" r:id="rId13"/>
    <p:sldId id="463" r:id="rId14"/>
    <p:sldId id="464" r:id="rId15"/>
    <p:sldId id="465" r:id="rId16"/>
    <p:sldId id="478" r:id="rId17"/>
    <p:sldId id="479" r:id="rId18"/>
  </p:sldIdLst>
  <p:sldSz cx="9144000" cy="5143500" type="screen16x9"/>
  <p:notesSz cx="6858000" cy="9144000"/>
  <p:embeddedFontLst>
    <p:embeddedFont>
      <p:font typeface="#9Slide06 SVNFresh Script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Fira Sans Extra Condensed" panose="020B0503050000020004" pitchFamily="3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Fira Sans Extra Condensed SemiBold" panose="020B0604020202020204" charset="0"/>
      <p:regular r:id="rId33"/>
      <p:bold r:id="rId34"/>
      <p:italic r:id="rId35"/>
      <p:boldItalic r:id="rId36"/>
    </p:embeddedFont>
    <p:embeddedFont>
      <p:font typeface="Manrope" panose="020B0604020202020204" charset="0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Space Mon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A0AA6-C147-4487-B8D3-DB8DF3595FDC}">
  <a:tblStyle styleId="{E0FA0AA6-C147-4487-B8D3-DB8DF3595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7636" autoAdjust="0"/>
  </p:normalViewPr>
  <p:slideViewPr>
    <p:cSldViewPr snapToGrid="0">
      <p:cViewPr varScale="1">
        <p:scale>
          <a:sx n="80" d="100"/>
          <a:sy n="80" d="100"/>
        </p:scale>
        <p:origin x="10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5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5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0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3. Tri thức tiếng Việt</a:t>
            </a:r>
            <a:endParaRPr/>
          </a:p>
        </p:txBody>
      </p:sp>
      <p:sp>
        <p:nvSpPr>
          <p:cNvPr id="447" name="Google Shape;447;p6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14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6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8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81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1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6445423" y="-575848"/>
            <a:ext cx="7545416" cy="6295196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8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018475" y="1758700"/>
            <a:ext cx="4412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018475" y="2606900"/>
            <a:ext cx="4412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325200" y="454713"/>
            <a:ext cx="4188344" cy="4478636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494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8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3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6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0;p41"/>
          <p:cNvGrpSpPr/>
          <p:nvPr/>
        </p:nvGrpSpPr>
        <p:grpSpPr>
          <a:xfrm>
            <a:off x="-556613" y="1999323"/>
            <a:ext cx="1677010" cy="3211412"/>
            <a:chOff x="8949000" y="923438"/>
            <a:chExt cx="1929150" cy="3694250"/>
          </a:xfrm>
        </p:grpSpPr>
        <p:sp>
          <p:nvSpPr>
            <p:cNvPr id="4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532;p41"/>
          <p:cNvGrpSpPr/>
          <p:nvPr/>
        </p:nvGrpSpPr>
        <p:grpSpPr>
          <a:xfrm flipH="1">
            <a:off x="7961120" y="2157394"/>
            <a:ext cx="1677010" cy="3211412"/>
            <a:chOff x="8949000" y="923438"/>
            <a:chExt cx="1929150" cy="3694250"/>
          </a:xfrm>
        </p:grpSpPr>
        <p:sp>
          <p:nvSpPr>
            <p:cNvPr id="17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544;p41"/>
          <p:cNvGrpSpPr/>
          <p:nvPr/>
        </p:nvGrpSpPr>
        <p:grpSpPr>
          <a:xfrm>
            <a:off x="-242589" y="2849390"/>
            <a:ext cx="7866077" cy="6883956"/>
            <a:chOff x="181658" y="2671413"/>
            <a:chExt cx="7866077" cy="6883956"/>
          </a:xfrm>
        </p:grpSpPr>
        <p:grpSp>
          <p:nvGrpSpPr>
            <p:cNvPr id="29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32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0" y="757979"/>
            <a:ext cx="823641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4176929" y="-1687796"/>
            <a:ext cx="643080" cy="79470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312103" y="1461639"/>
            <a:ext cx="643080" cy="6107191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196" y="162172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969619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chứa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hóa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thiêng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nước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con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xuất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in-tơ-nét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tử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dạng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chỉ là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giấy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mà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chiếu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lĩnh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vực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2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261388" y="44551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007" y="184206"/>
            <a:ext cx="2853175" cy="963251"/>
          </a:xfrm>
          <a:prstGeom prst="rect">
            <a:avLst/>
          </a:prstGeom>
        </p:spPr>
      </p:pic>
      <p:pic>
        <p:nvPicPr>
          <p:cNvPr id="9" name="Google Shape;43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8757" y="1147458"/>
            <a:ext cx="7922053" cy="361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19;p60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12" name="Google Shape;2020;p60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88" name="Google Shape;2021;p6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022;p6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023;p6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024;p6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025;p6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026;p6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027;p6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028;p6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029;p6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030;p6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031;p6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Google Shape;2032;p60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33;p60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34;p60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35;p60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" name="Google Shape;2036;p60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18" name="Google Shape;2037;p60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" name="Google Shape;2038;p60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20" name="Google Shape;2039;p60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2040;p60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2041;p60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2042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2043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2044;p60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2045;p60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2046;p60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2047;p60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2048;p60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2049;p60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2050;p60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2051;p60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2052;p60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2053;p60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2054;p60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2055;p60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2056;p60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2057;p60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2058;p60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2059;p60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2060;p60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2061;p60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2062;p60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2063;p60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2064;p60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2065;p60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2066;p60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2067;p60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2068;p60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2069;p60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2070;p60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2071;p60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2072;p60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2073;p60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2074;p60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2075;p60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Google Shape;2076;p60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Google Shape;2077;p60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Google Shape;2078;p60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Google Shape;2079;p60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2080;p60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2081;p60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2082;p60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2083;p60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2084;p60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2085;p60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2086;p60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2087;p60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2088;p60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2089;p60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2090;p60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2091;p60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2092;p60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2093;p60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2094;p60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2095;p60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2096;p60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2097;p60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2098;p60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2099;p60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2100;p60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2101;p60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" name="Google Shape;2102;p60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" name="Google Shape;2103;p60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" name="Google Shape;2104;p60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" name="Google Shape;2105;p60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" name="Google Shape;2106;p60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00" name="Google Shape;447;p24"/>
          <p:cNvSpPr/>
          <p:nvPr/>
        </p:nvSpPr>
        <p:spPr>
          <a:xfrm>
            <a:off x="2698578" y="228816"/>
            <a:ext cx="5965361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" y="559180"/>
            <a:ext cx="28531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144;p47"/>
          <p:cNvSpPr/>
          <p:nvPr/>
        </p:nvSpPr>
        <p:spPr>
          <a:xfrm flipH="1">
            <a:off x="5008234" y="828863"/>
            <a:ext cx="6702650" cy="6455984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785;p58"/>
          <p:cNvSpPr/>
          <p:nvPr/>
        </p:nvSpPr>
        <p:spPr>
          <a:xfrm rot="9900042">
            <a:off x="-1758597" y="-818008"/>
            <a:ext cx="5466560" cy="3361435"/>
          </a:xfrm>
          <a:custGeom>
            <a:avLst/>
            <a:gdLst/>
            <a:ahLst/>
            <a:cxnLst/>
            <a:rect l="l" t="t" r="r" b="b"/>
            <a:pathLst>
              <a:path w="225842" h="191024" extrusionOk="0">
                <a:moveTo>
                  <a:pt x="124822" y="1"/>
                </a:moveTo>
                <a:cubicBezTo>
                  <a:pt x="121435" y="1"/>
                  <a:pt x="117912" y="1193"/>
                  <a:pt x="115270" y="3314"/>
                </a:cubicBezTo>
                <a:cubicBezTo>
                  <a:pt x="109976" y="7564"/>
                  <a:pt x="107404" y="14274"/>
                  <a:pt x="105428" y="20798"/>
                </a:cubicBezTo>
                <a:cubicBezTo>
                  <a:pt x="103489" y="27322"/>
                  <a:pt x="101775" y="34145"/>
                  <a:pt x="97525" y="39438"/>
                </a:cubicBezTo>
                <a:cubicBezTo>
                  <a:pt x="94560" y="43132"/>
                  <a:pt x="89163" y="46789"/>
                  <a:pt x="84829" y="46789"/>
                </a:cubicBezTo>
                <a:cubicBezTo>
                  <a:pt x="82951" y="46789"/>
                  <a:pt x="81272" y="46102"/>
                  <a:pt x="80078" y="44434"/>
                </a:cubicBezTo>
                <a:cubicBezTo>
                  <a:pt x="77312" y="40595"/>
                  <a:pt x="73230" y="38815"/>
                  <a:pt x="69186" y="38815"/>
                </a:cubicBezTo>
                <a:cubicBezTo>
                  <a:pt x="63254" y="38815"/>
                  <a:pt x="57406" y="42646"/>
                  <a:pt x="55920" y="49429"/>
                </a:cubicBezTo>
                <a:cubicBezTo>
                  <a:pt x="55324" y="52076"/>
                  <a:pt x="55510" y="54909"/>
                  <a:pt x="54243" y="57295"/>
                </a:cubicBezTo>
                <a:cubicBezTo>
                  <a:pt x="52901" y="59756"/>
                  <a:pt x="50142" y="61210"/>
                  <a:pt x="47346" y="61694"/>
                </a:cubicBezTo>
                <a:cubicBezTo>
                  <a:pt x="46311" y="61874"/>
                  <a:pt x="45266" y="61941"/>
                  <a:pt x="44218" y="61941"/>
                </a:cubicBezTo>
                <a:cubicBezTo>
                  <a:pt x="42435" y="61941"/>
                  <a:pt x="40644" y="61747"/>
                  <a:pt x="38884" y="61583"/>
                </a:cubicBezTo>
                <a:cubicBezTo>
                  <a:pt x="36095" y="61326"/>
                  <a:pt x="33275" y="61140"/>
                  <a:pt x="30463" y="61140"/>
                </a:cubicBezTo>
                <a:cubicBezTo>
                  <a:pt x="27148" y="61140"/>
                  <a:pt x="23844" y="61398"/>
                  <a:pt x="20616" y="62104"/>
                </a:cubicBezTo>
                <a:cubicBezTo>
                  <a:pt x="14614" y="63447"/>
                  <a:pt x="8836" y="66429"/>
                  <a:pt x="5183" y="71350"/>
                </a:cubicBezTo>
                <a:cubicBezTo>
                  <a:pt x="2051" y="75488"/>
                  <a:pt x="635" y="80707"/>
                  <a:pt x="374" y="85926"/>
                </a:cubicBezTo>
                <a:cubicBezTo>
                  <a:pt x="1" y="92152"/>
                  <a:pt x="1268" y="98564"/>
                  <a:pt x="4586" y="103821"/>
                </a:cubicBezTo>
                <a:cubicBezTo>
                  <a:pt x="8687" y="110307"/>
                  <a:pt x="15658" y="114594"/>
                  <a:pt x="22965" y="116980"/>
                </a:cubicBezTo>
                <a:cubicBezTo>
                  <a:pt x="30272" y="119404"/>
                  <a:pt x="37579" y="119180"/>
                  <a:pt x="45184" y="120336"/>
                </a:cubicBezTo>
                <a:cubicBezTo>
                  <a:pt x="53907" y="121640"/>
                  <a:pt x="61363" y="129096"/>
                  <a:pt x="62631" y="137857"/>
                </a:cubicBezTo>
                <a:cubicBezTo>
                  <a:pt x="63414" y="143337"/>
                  <a:pt x="62034" y="148855"/>
                  <a:pt x="61550" y="154335"/>
                </a:cubicBezTo>
                <a:cubicBezTo>
                  <a:pt x="60506" y="165780"/>
                  <a:pt x="64830" y="178753"/>
                  <a:pt x="75940" y="183786"/>
                </a:cubicBezTo>
                <a:cubicBezTo>
                  <a:pt x="78848" y="185053"/>
                  <a:pt x="81979" y="185762"/>
                  <a:pt x="85148" y="185874"/>
                </a:cubicBezTo>
                <a:cubicBezTo>
                  <a:pt x="85398" y="185884"/>
                  <a:pt x="85649" y="185889"/>
                  <a:pt x="85899" y="185889"/>
                </a:cubicBezTo>
                <a:cubicBezTo>
                  <a:pt x="88294" y="185889"/>
                  <a:pt x="90674" y="185409"/>
                  <a:pt x="92902" y="184531"/>
                </a:cubicBezTo>
                <a:cubicBezTo>
                  <a:pt x="97887" y="182516"/>
                  <a:pt x="102972" y="177853"/>
                  <a:pt x="108635" y="177853"/>
                </a:cubicBezTo>
                <a:cubicBezTo>
                  <a:pt x="108943" y="177853"/>
                  <a:pt x="109254" y="177867"/>
                  <a:pt x="109566" y="177896"/>
                </a:cubicBezTo>
                <a:cubicBezTo>
                  <a:pt x="116053" y="178529"/>
                  <a:pt x="119408" y="186060"/>
                  <a:pt x="125037" y="189303"/>
                </a:cubicBezTo>
                <a:cubicBezTo>
                  <a:pt x="127085" y="190490"/>
                  <a:pt x="129318" y="191023"/>
                  <a:pt x="131580" y="191023"/>
                </a:cubicBezTo>
                <a:cubicBezTo>
                  <a:pt x="138127" y="191023"/>
                  <a:pt x="144918" y="186555"/>
                  <a:pt x="148188" y="180542"/>
                </a:cubicBezTo>
                <a:cubicBezTo>
                  <a:pt x="151543" y="174279"/>
                  <a:pt x="153034" y="165854"/>
                  <a:pt x="159633" y="163207"/>
                </a:cubicBezTo>
                <a:cubicBezTo>
                  <a:pt x="160875" y="162713"/>
                  <a:pt x="162180" y="162492"/>
                  <a:pt x="163496" y="162492"/>
                </a:cubicBezTo>
                <a:cubicBezTo>
                  <a:pt x="166249" y="162492"/>
                  <a:pt x="169055" y="163460"/>
                  <a:pt x="171451" y="164922"/>
                </a:cubicBezTo>
                <a:cubicBezTo>
                  <a:pt x="174955" y="167084"/>
                  <a:pt x="177751" y="170253"/>
                  <a:pt x="180659" y="173161"/>
                </a:cubicBezTo>
                <a:cubicBezTo>
                  <a:pt x="185915" y="178418"/>
                  <a:pt x="191992" y="183189"/>
                  <a:pt x="199149" y="185240"/>
                </a:cubicBezTo>
                <a:cubicBezTo>
                  <a:pt x="201280" y="185839"/>
                  <a:pt x="203522" y="186151"/>
                  <a:pt x="205757" y="186151"/>
                </a:cubicBezTo>
                <a:cubicBezTo>
                  <a:pt x="211032" y="186151"/>
                  <a:pt x="216263" y="184414"/>
                  <a:pt x="219877" y="180617"/>
                </a:cubicBezTo>
                <a:cubicBezTo>
                  <a:pt x="225208" y="174988"/>
                  <a:pt x="225842" y="166115"/>
                  <a:pt x="223307" y="158771"/>
                </a:cubicBezTo>
                <a:cubicBezTo>
                  <a:pt x="220772" y="151464"/>
                  <a:pt x="215590" y="145350"/>
                  <a:pt x="210371" y="139684"/>
                </a:cubicBezTo>
                <a:cubicBezTo>
                  <a:pt x="207686" y="136776"/>
                  <a:pt x="204928" y="133868"/>
                  <a:pt x="203138" y="130401"/>
                </a:cubicBezTo>
                <a:cubicBezTo>
                  <a:pt x="201349" y="126897"/>
                  <a:pt x="200641" y="122610"/>
                  <a:pt x="202206" y="119031"/>
                </a:cubicBezTo>
                <a:cubicBezTo>
                  <a:pt x="204331" y="114184"/>
                  <a:pt x="209849" y="111798"/>
                  <a:pt x="212943" y="107511"/>
                </a:cubicBezTo>
                <a:cubicBezTo>
                  <a:pt x="216745" y="102143"/>
                  <a:pt x="215739" y="93867"/>
                  <a:pt x="210706" y="89580"/>
                </a:cubicBezTo>
                <a:cubicBezTo>
                  <a:pt x="205562" y="85255"/>
                  <a:pt x="197733" y="85143"/>
                  <a:pt x="192886" y="80483"/>
                </a:cubicBezTo>
                <a:cubicBezTo>
                  <a:pt x="188525" y="76233"/>
                  <a:pt x="187928" y="69337"/>
                  <a:pt x="188897" y="63297"/>
                </a:cubicBezTo>
                <a:cubicBezTo>
                  <a:pt x="189867" y="57295"/>
                  <a:pt x="192178" y="51480"/>
                  <a:pt x="192514" y="45366"/>
                </a:cubicBezTo>
                <a:cubicBezTo>
                  <a:pt x="192886" y="39289"/>
                  <a:pt x="190724" y="32430"/>
                  <a:pt x="185281" y="29708"/>
                </a:cubicBezTo>
                <a:cubicBezTo>
                  <a:pt x="183531" y="28833"/>
                  <a:pt x="181667" y="28473"/>
                  <a:pt x="179761" y="28473"/>
                </a:cubicBezTo>
                <a:cubicBezTo>
                  <a:pt x="175819" y="28473"/>
                  <a:pt x="171702" y="30013"/>
                  <a:pt x="168058" y="31721"/>
                </a:cubicBezTo>
                <a:cubicBezTo>
                  <a:pt x="163434" y="33922"/>
                  <a:pt x="158564" y="36423"/>
                  <a:pt x="153565" y="36423"/>
                </a:cubicBezTo>
                <a:cubicBezTo>
                  <a:pt x="152721" y="36423"/>
                  <a:pt x="151872" y="36351"/>
                  <a:pt x="151021" y="36195"/>
                </a:cubicBezTo>
                <a:cubicBezTo>
                  <a:pt x="142633" y="34629"/>
                  <a:pt x="137973" y="25384"/>
                  <a:pt x="136967" y="16921"/>
                </a:cubicBezTo>
                <a:cubicBezTo>
                  <a:pt x="136408" y="12373"/>
                  <a:pt x="136408" y="7452"/>
                  <a:pt x="133574" y="3873"/>
                </a:cubicBezTo>
                <a:cubicBezTo>
                  <a:pt x="131483" y="1203"/>
                  <a:pt x="128221" y="1"/>
                  <a:pt x="1248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462;p25"/>
          <p:cNvSpPr/>
          <p:nvPr/>
        </p:nvSpPr>
        <p:spPr>
          <a:xfrm>
            <a:off x="249376" y="424176"/>
            <a:ext cx="5122723" cy="437809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thuật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dựa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tính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vực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chỉ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464;p25"/>
          <p:cNvSpPr txBox="1"/>
          <p:nvPr/>
        </p:nvSpPr>
        <p:spPr>
          <a:xfrm>
            <a:off x="5509260" y="424176"/>
            <a:ext cx="3177540" cy="4378091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thường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chuyển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am-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phong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trào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giống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láy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hoán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,…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667" y="2599732"/>
            <a:ext cx="6016634" cy="22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26735" y="-899827"/>
            <a:ext cx="11564211" cy="6455984"/>
            <a:chOff x="-1211496" y="-766021"/>
            <a:chExt cx="11564211" cy="6455984"/>
          </a:xfrm>
        </p:grpSpPr>
        <p:sp>
          <p:nvSpPr>
            <p:cNvPr id="13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6607" y="391146"/>
          <a:ext cx="8284685" cy="405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26" y="1010940"/>
            <a:ext cx="618797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0" name="Google Shape;401;p25"/>
          <p:cNvGrpSpPr/>
          <p:nvPr/>
        </p:nvGrpSpPr>
        <p:grpSpPr>
          <a:xfrm>
            <a:off x="1406143" y="1050979"/>
            <a:ext cx="6846209" cy="3798940"/>
            <a:chOff x="1299810" y="264409"/>
            <a:chExt cx="6846209" cy="3798940"/>
          </a:xfrm>
        </p:grpSpPr>
        <p:sp>
          <p:nvSpPr>
            <p:cNvPr id="11" name="Google Shape;402;p25"/>
            <p:cNvSpPr/>
            <p:nvPr/>
          </p:nvSpPr>
          <p:spPr>
            <a:xfrm rot="10800000">
              <a:off x="1864542" y="360464"/>
              <a:ext cx="6281477" cy="887344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03;p25"/>
            <p:cNvSpPr txBox="1"/>
            <p:nvPr/>
          </p:nvSpPr>
          <p:spPr>
            <a:xfrm>
              <a:off x="2146907" y="362809"/>
              <a:ext cx="5999111" cy="112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dùng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để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 </a:t>
              </a:r>
            </a:p>
            <a:p>
              <a:pPr algn="ctr">
                <a:lnSpc>
                  <a:spcPct val="90000"/>
                </a:lnSpc>
                <a:buSzPts val="2000"/>
              </a:pP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04;p25"/>
            <p:cNvSpPr/>
            <p:nvPr/>
          </p:nvSpPr>
          <p:spPr>
            <a:xfrm>
              <a:off x="1299810" y="264409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05;p25"/>
            <p:cNvSpPr/>
            <p:nvPr/>
          </p:nvSpPr>
          <p:spPr>
            <a:xfrm rot="10800000">
              <a:off x="1864542" y="1467267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06;p25"/>
            <p:cNvSpPr txBox="1"/>
            <p:nvPr/>
          </p:nvSpPr>
          <p:spPr>
            <a:xfrm>
              <a:off x="2146908" y="1522352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quy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ước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trong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phạm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vi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hẹp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07;p25"/>
            <p:cNvSpPr/>
            <p:nvPr/>
          </p:nvSpPr>
          <p:spPr>
            <a:xfrm>
              <a:off x="1299810" y="1522352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08;p25"/>
            <p:cNvSpPr/>
            <p:nvPr/>
          </p:nvSpPr>
          <p:spPr>
            <a:xfrm rot="10800000">
              <a:off x="1864542" y="2933885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09;p25"/>
            <p:cNvSpPr txBox="1"/>
            <p:nvPr/>
          </p:nvSpPr>
          <p:spPr>
            <a:xfrm>
              <a:off x="2146906" y="2933885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68575" rIns="128000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Nhờ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dụng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hợp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có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được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biểu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đạt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hàm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súc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tạo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lợi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những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cuộc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đổi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thảo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bổ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ích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xung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quanh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nội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dung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1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0;p25"/>
            <p:cNvSpPr/>
            <p:nvPr/>
          </p:nvSpPr>
          <p:spPr>
            <a:xfrm>
              <a:off x="1299810" y="2933885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439;p29"/>
          <p:cNvSpPr txBox="1"/>
          <p:nvPr/>
        </p:nvSpPr>
        <p:spPr>
          <a:xfrm>
            <a:off x="503061" y="1082639"/>
            <a:ext cx="7478182" cy="131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3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442;p29"/>
          <p:cNvSpPr txBox="1"/>
          <p:nvPr/>
        </p:nvSpPr>
        <p:spPr>
          <a:xfrm>
            <a:off x="532750" y="1021907"/>
            <a:ext cx="7821975" cy="279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acid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endParaRPr lang="en-US"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virut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endParaRPr lang="en-US"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Muốn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nó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xuất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0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grpSp>
        <p:nvGrpSpPr>
          <p:cNvPr id="449" name="Google Shape;449;p60"/>
          <p:cNvGrpSpPr/>
          <p:nvPr/>
        </p:nvGrpSpPr>
        <p:grpSpPr>
          <a:xfrm>
            <a:off x="285750" y="1524053"/>
            <a:ext cx="2490265" cy="2034915"/>
            <a:chOff x="8366093" y="2514160"/>
            <a:chExt cx="3309508" cy="2754313"/>
          </a:xfrm>
        </p:grpSpPr>
        <p:sp>
          <p:nvSpPr>
            <p:cNvPr id="450" name="Google Shape;450;p60"/>
            <p:cNvSpPr/>
            <p:nvPr/>
          </p:nvSpPr>
          <p:spPr>
            <a:xfrm>
              <a:off x="8366093" y="2514160"/>
              <a:ext cx="3309508" cy="2754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0"/>
            <p:cNvSpPr txBox="1"/>
            <p:nvPr/>
          </p:nvSpPr>
          <p:spPr>
            <a:xfrm>
              <a:off x="8662292" y="3058132"/>
              <a:ext cx="2682010" cy="1624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thuộc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dirty="0"/>
            </a:p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thuật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ngữ</a:t>
              </a:r>
              <a:endParaRPr sz="2400" b="1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60"/>
          <p:cNvGrpSpPr/>
          <p:nvPr/>
        </p:nvGrpSpPr>
        <p:grpSpPr>
          <a:xfrm flipH="1">
            <a:off x="-847611" y="-138892"/>
            <a:ext cx="5472650" cy="5395136"/>
            <a:chOff x="3708441" y="140025"/>
            <a:chExt cx="7193515" cy="7193515"/>
          </a:xfrm>
        </p:grpSpPr>
        <p:sp>
          <p:nvSpPr>
            <p:cNvPr id="453" name="Google Shape;453;p60"/>
            <p:cNvSpPr/>
            <p:nvPr/>
          </p:nvSpPr>
          <p:spPr>
            <a:xfrm rot="-2667402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0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5" name="Google Shape;455;p60"/>
          <p:cNvGrpSpPr/>
          <p:nvPr/>
        </p:nvGrpSpPr>
        <p:grpSpPr>
          <a:xfrm>
            <a:off x="2319460" y="419927"/>
            <a:ext cx="1182137" cy="1019175"/>
            <a:chOff x="7470860" y="1834710"/>
            <a:chExt cx="1576183" cy="1358900"/>
          </a:xfrm>
        </p:grpSpPr>
        <p:sp>
          <p:nvSpPr>
            <p:cNvPr id="456" name="Google Shape;456;p60"/>
            <p:cNvSpPr/>
            <p:nvPr/>
          </p:nvSpPr>
          <p:spPr>
            <a:xfrm>
              <a:off x="7470860" y="1834710"/>
              <a:ext cx="1576183" cy="1358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0"/>
            <p:cNvSpPr txBox="1"/>
            <p:nvPr/>
          </p:nvSpPr>
          <p:spPr>
            <a:xfrm>
              <a:off x="7699648" y="2011497"/>
              <a:ext cx="11186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chính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xác</a:t>
              </a:r>
              <a:endParaRPr sz="1600" b="1" dirty="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8" name="Google Shape;458;p60"/>
          <p:cNvGrpSpPr/>
          <p:nvPr/>
        </p:nvGrpSpPr>
        <p:grpSpPr>
          <a:xfrm>
            <a:off x="3128578" y="2017119"/>
            <a:ext cx="1182137" cy="1041067"/>
            <a:chOff x="6197851" y="2522098"/>
            <a:chExt cx="1576183" cy="1388089"/>
          </a:xfrm>
        </p:grpSpPr>
        <p:sp>
          <p:nvSpPr>
            <p:cNvPr id="459" name="Google Shape;459;p60"/>
            <p:cNvSpPr/>
            <p:nvPr/>
          </p:nvSpPr>
          <p:spPr>
            <a:xfrm>
              <a:off x="6197851" y="2522098"/>
              <a:ext cx="1576183" cy="13573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0"/>
            <p:cNvSpPr txBox="1"/>
            <p:nvPr/>
          </p:nvSpPr>
          <p:spPr>
            <a:xfrm>
              <a:off x="6513987" y="2679081"/>
              <a:ext cx="102545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800">
                  <a:latin typeface="Cambria"/>
                  <a:ea typeface="Cambria"/>
                  <a:cs typeface="Cambria"/>
                  <a:sym typeface="Cambria"/>
                </a:rPr>
                <a:t>Tính quốc tế:</a:t>
              </a:r>
              <a:endParaRPr sz="18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1" name="Google Shape;461;p60"/>
          <p:cNvGrpSpPr/>
          <p:nvPr/>
        </p:nvGrpSpPr>
        <p:grpSpPr>
          <a:xfrm>
            <a:off x="2400245" y="3676597"/>
            <a:ext cx="1182137" cy="1017985"/>
            <a:chOff x="6197851" y="3911160"/>
            <a:chExt cx="1576183" cy="1357313"/>
          </a:xfrm>
        </p:grpSpPr>
        <p:sp>
          <p:nvSpPr>
            <p:cNvPr id="462" name="Google Shape;462;p60"/>
            <p:cNvSpPr/>
            <p:nvPr/>
          </p:nvSpPr>
          <p:spPr>
            <a:xfrm>
              <a:off x="6197851" y="3911160"/>
              <a:ext cx="1576183" cy="1357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0"/>
            <p:cNvSpPr txBox="1"/>
            <p:nvPr/>
          </p:nvSpPr>
          <p:spPr>
            <a:xfrm>
              <a:off x="6423928" y="4219796"/>
              <a:ext cx="1124027" cy="7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>
                  <a:latin typeface="Cambria"/>
                  <a:ea typeface="Cambria"/>
                  <a:cs typeface="Cambria"/>
                  <a:sym typeface="Cambria"/>
                </a:rPr>
                <a:t>Tính hệ thống</a:t>
              </a:r>
              <a:endParaRPr sz="16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4" name="Google Shape;464;p60"/>
          <p:cNvSpPr/>
          <p:nvPr/>
        </p:nvSpPr>
        <p:spPr>
          <a:xfrm>
            <a:off x="3501595" y="340461"/>
            <a:ext cx="54342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một thuật ngữ sẽ chỉ biểu thị cho một khái niệm duy nhất, chính vì vậy sẽ không có sự đồng âm hay nhiều nghĩa.</a:t>
            </a:r>
            <a:endParaRPr/>
          </a:p>
        </p:txBody>
      </p:sp>
      <p:sp>
        <p:nvSpPr>
          <p:cNvPr id="465" name="Google Shape;465;p60"/>
          <p:cNvSpPr/>
          <p:nvPr/>
        </p:nvSpPr>
        <p:spPr>
          <a:xfrm>
            <a:off x="4376196" y="1813534"/>
            <a:ext cx="4482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các thuật ngữ có thể sử dụng được ở bất kì đâu trên toàn thế giới, đơn giản vì thuật ngữ mang tính quốc tế.</a:t>
            </a:r>
            <a:endParaRPr/>
          </a:p>
        </p:txBody>
      </p:sp>
      <p:sp>
        <p:nvSpPr>
          <p:cNvPr id="466" name="Google Shape;466;p60"/>
          <p:cNvSpPr/>
          <p:nvPr/>
        </p:nvSpPr>
        <p:spPr>
          <a:xfrm>
            <a:off x="3582381" y="3696098"/>
            <a:ext cx="55616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+ Nội dung: một thuật ngữ sẽ tương ứng với một khái niệm, chúng còn có quan hệ với các thuật ngữ khác.</a:t>
            </a:r>
            <a:endParaRPr/>
          </a:p>
          <a:p>
            <a:pPr algn="just"/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 + Hình thức: các thuật ngữ cùng hệ thống sẽ có kết cấu hoàn chỉnh (ví dụ là từ loại một nghĩa, dấu câu chuẩn)</a:t>
            </a:r>
            <a:endParaRPr/>
          </a:p>
          <a:p>
            <a:pPr algn="ctr"/>
            <a:endParaRPr sz="18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88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84" y="1230879"/>
            <a:ext cx="64928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22410" y="705564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57" y="219605"/>
            <a:ext cx="7224386" cy="2566638"/>
          </a:xfrm>
          <a:prstGeom prst="rect">
            <a:avLst/>
          </a:prstGeom>
        </p:spPr>
      </p:pic>
      <p:sp>
        <p:nvSpPr>
          <p:cNvPr id="10" name="Google Shape;425;p59"/>
          <p:cNvSpPr/>
          <p:nvPr/>
        </p:nvSpPr>
        <p:spPr>
          <a:xfrm>
            <a:off x="1310109" y="231891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5;p59"/>
          <p:cNvSpPr/>
          <p:nvPr/>
        </p:nvSpPr>
        <p:spPr>
          <a:xfrm>
            <a:off x="3455190" y="193449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25;p59"/>
          <p:cNvSpPr/>
          <p:nvPr/>
        </p:nvSpPr>
        <p:spPr>
          <a:xfrm>
            <a:off x="5718216" y="2318918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66" y="234632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1,2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9795" y="195550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3,4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44856" y="2350679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5,6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3870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75422" y="1010824"/>
            <a:ext cx="689317" cy="657828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17059" y="-1164151"/>
            <a:ext cx="689317" cy="6578280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096" y="107088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782025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Sam,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chợt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ngôn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này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tấm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      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đẩy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bởi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sứ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mệnh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có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tính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chật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mặc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khải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cứu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triết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đầu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đại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khoa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1183</Words>
  <Application>Microsoft Office PowerPoint</Application>
  <PresentationFormat>On-screen Show (16:9)</PresentationFormat>
  <Paragraphs>98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Fira Sans Extra Condensed SemiBold</vt:lpstr>
      <vt:lpstr>Fira Sans Extra Condensed</vt:lpstr>
      <vt:lpstr>Arial</vt:lpstr>
      <vt:lpstr>Times New Roman</vt:lpstr>
      <vt:lpstr>Roboto</vt:lpstr>
      <vt:lpstr>Fira Sans Extra Condensed Medium</vt:lpstr>
      <vt:lpstr>Space Mono</vt:lpstr>
      <vt:lpstr>#9Slide06 SVNFresh Script</vt:lpstr>
      <vt:lpstr>Cambria</vt:lpstr>
      <vt:lpstr>Wingdings</vt:lpstr>
      <vt:lpstr>Manrope</vt:lpstr>
      <vt:lpstr>Teaching Methods: Project-Based Learning by Slidesgo</vt:lpstr>
      <vt:lpstr>Steps to Write an Essay Infographics by Slidesgo</vt:lpstr>
      <vt:lpstr>1_Steps to Write an Essay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dc:creator>Admin</dc:creator>
  <cp:lastModifiedBy>Admin</cp:lastModifiedBy>
  <cp:revision>110</cp:revision>
  <dcterms:modified xsi:type="dcterms:W3CDTF">2026-03-26T16:33:08Z</dcterms:modified>
</cp:coreProperties>
</file>