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7" r:id="rId3"/>
    <p:sldId id="280" r:id="rId4"/>
    <p:sldId id="281" r:id="rId5"/>
    <p:sldId id="288" r:id="rId6"/>
    <p:sldId id="283" r:id="rId7"/>
    <p:sldId id="285" r:id="rId8"/>
    <p:sldId id="263" r:id="rId9"/>
    <p:sldId id="264" r:id="rId10"/>
    <p:sldId id="273" r:id="rId11"/>
    <p:sldId id="274" r:id="rId12"/>
    <p:sldId id="275" r:id="rId13"/>
    <p:sldId id="261" r:id="rId14"/>
    <p:sldId id="276" r:id="rId15"/>
    <p:sldId id="259" r:id="rId16"/>
    <p:sldId id="289" r:id="rId17"/>
    <p:sldId id="265" r:id="rId18"/>
    <p:sldId id="291" r:id="rId19"/>
    <p:sldId id="292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ECB"/>
    <a:srgbClr val="FDC3EA"/>
    <a:srgbClr val="0033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F964-7B48-4CDC-9B46-AAD383B56F0A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0B867-641D-406C-94F6-F36D73F31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2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9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2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393A-9899-43E2-8980-0556E5D580E5}" type="datetime1">
              <a:rPr lang="vi-VN"/>
              <a:pPr>
                <a:defRPr/>
              </a:pPr>
              <a:t>27/01/2026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thực hiện: lequocthang19091975@gmail.com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D7C0-1D9F-432E-BF08-18824ADF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3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2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0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D1F0-71D4-4577-B822-1966F8E63496}" type="datetimeFigureOut">
              <a:rPr lang="en-US" smtClean="0"/>
              <a:t>27/1/2026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FA40-90C2-4E0D-BE57-B137FB067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g.tamtay.vn/files/photo2/2010/1/23/21/342680/4b5b03ac_541e089a_6157.gif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SHIBA\Downloads\Hinh dong\Pic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0"/>
            <a:ext cx="11565653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8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5994400"/>
            <a:ext cx="938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9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465764"/>
            <a:ext cx="79216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0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757863"/>
            <a:ext cx="83661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2" descr="Daolua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5072063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3" descr="Daolua1-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4586288"/>
            <a:ext cx="5492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4" descr="Daolua1-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76700"/>
            <a:ext cx="528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5" descr="Daolua1-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5688"/>
            <a:ext cx="457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6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3538">
            <a:off x="9286876" y="5407026"/>
            <a:ext cx="1266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7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6634">
            <a:off x="8486776" y="5967414"/>
            <a:ext cx="102711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8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43886">
            <a:off x="9801225" y="4741863"/>
            <a:ext cx="990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0" descr="4b5b03ac_541e089a_615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53126"/>
            <a:ext cx="2286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0" descr="4b5b03ac_541e089a_615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53126"/>
            <a:ext cx="2286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0" descr="4b5b03ac_541e089a_615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53126"/>
            <a:ext cx="2286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0" descr="4b5b03ac_541e089a_615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8084">
            <a:off x="1524000" y="5562601"/>
            <a:ext cx="2286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2286000" y="1059405"/>
            <a:ext cx="8729421" cy="1448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12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i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i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i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i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 DẠNG THẾ GIỚI SỐNG</a:t>
            </a:r>
          </a:p>
          <a:p>
            <a:pPr algn="ctr" eaLnBrk="1" hangingPunct="1">
              <a:defRPr/>
            </a:pPr>
            <a:r>
              <a:rPr lang="en-US" sz="3600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VAI TRÒ CỦA THỰC VẬT TRONG ĐỜI SỐNG VÀ TRONG TỰ NHIÊN (</a:t>
            </a:r>
            <a:r>
              <a:rPr lang="en-US" sz="3600" b="1" i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600" b="1" i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05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9298" y="934212"/>
            <a:ext cx="11437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25976"/>
              </p:ext>
            </p:extLst>
          </p:nvPr>
        </p:nvGraphicFramePr>
        <p:xfrm>
          <a:off x="987551" y="2219282"/>
          <a:ext cx="9997440" cy="44741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26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26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26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0703" y="1415248"/>
            <a:ext cx="10314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Oval 5"/>
          <p:cNvSpPr/>
          <p:nvPr/>
        </p:nvSpPr>
        <p:spPr>
          <a:xfrm>
            <a:off x="987551" y="6711826"/>
            <a:ext cx="126492" cy="1127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9297" y="835152"/>
            <a:ext cx="11437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083739"/>
              </p:ext>
            </p:extLst>
          </p:nvPr>
        </p:nvGraphicFramePr>
        <p:xfrm>
          <a:off x="914399" y="1838063"/>
          <a:ext cx="9997440" cy="46205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4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39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39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chấu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39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Khỉ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7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9297" y="1254359"/>
            <a:ext cx="1105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4091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3" name="Picture 45" descr="http://123.25.71.107:82/hoidap/uploads/news/2011_09/l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47" descr="http://k14.vcmedia.vn/A3YmnWqkHeph7OwGyu6TwbX57tgTw/Image/2012/06/06B/120627kptin03_f75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65676"/>
            <a:ext cx="27955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Picture 51" descr="http://sachdientu.edu.vn/home/images/module_pro/category_303/thumb/Giao-trinh-chan-nuoi-tho_sachdientu_2807_th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274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4" name="Picture 50" descr="https://encrypted-tbn0.gstatic.com/images?q=tbn:ANd9GcS5waUpmCZ06FjabGeDhNkhhhAYtCIbfFgqhZfJwyGADhoU4Hz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320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6" name="Picture 52" descr="http://farm5.static.flickr.com/4064/4393549793_6c4e4e257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4765676"/>
            <a:ext cx="30099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https://encrypted-tbn3.gstatic.com/images?q=tbn:ANd9GcTebk1HMuT_shJjGjaabCiI3njyLLm-jzbop-6bxhE7XhQ6Wwrd5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4" y="4765676"/>
            <a:ext cx="30178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04800" y="0"/>
            <a:ext cx="11375136" cy="685800"/>
          </a:xfrm>
          <a:prstGeom prst="cloudCallout">
            <a:avLst/>
          </a:prstGeom>
          <a:solidFill>
            <a:srgbClr val="FDC3EA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8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14968"/>
              </p:ext>
            </p:extLst>
          </p:nvPr>
        </p:nvGraphicFramePr>
        <p:xfrm>
          <a:off x="560834" y="1319867"/>
          <a:ext cx="11277598" cy="50443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0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2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2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2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804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89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1520" y="365760"/>
            <a:ext cx="1110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487680" y="6379529"/>
            <a:ext cx="126492" cy="1127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3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97721"/>
              </p:ext>
            </p:extLst>
          </p:nvPr>
        </p:nvGraphicFramePr>
        <p:xfrm>
          <a:off x="475490" y="1319867"/>
          <a:ext cx="11253216" cy="509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6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9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9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9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93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93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3552">
                <a:tc rowSpan="2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Lúa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Sắn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Khỉ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Chuối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Chuột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Khoai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lang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8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Cải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1" marB="4571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1520" y="365760"/>
            <a:ext cx="1110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6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8763001" y="4648200"/>
            <a:ext cx="1520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Chất hữu cơ</a:t>
            </a:r>
          </a:p>
        </p:txBody>
      </p:sp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7924800" y="61722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Nơi giữ chỗ cho Số hiệu Bản chiếu 9"/>
          <p:cNvSpPr>
            <a:spLocks noGrp="1"/>
          </p:cNvSpPr>
          <p:nvPr>
            <p:ph type="sldNum" sz="quarter" idx="12"/>
          </p:nvPr>
        </p:nvSpPr>
        <p:spPr>
          <a:xfrm>
            <a:off x="8664576" y="6443663"/>
            <a:ext cx="1546225" cy="277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96A2CA-37ED-4E05-9D11-2C45E7D1C613}" type="slidenum">
              <a:rPr lang="en-US" altLang="en-US" sz="14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00768" y="819344"/>
            <a:ext cx="6945312" cy="6038656"/>
            <a:chOff x="2427513" y="1649415"/>
            <a:chExt cx="6944728" cy="5208546"/>
          </a:xfrm>
        </p:grpSpPr>
        <p:pic>
          <p:nvPicPr>
            <p:cNvPr id="62477" name="Picture 11" descr="So do quang hop"/>
            <p:cNvPicPr>
              <a:picLocks noChangeAspect="1" noChangeArrowheads="1"/>
            </p:cNvPicPr>
            <p:nvPr/>
          </p:nvPicPr>
          <p:blipFill>
            <a:blip r:embed="rId2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513" y="1649415"/>
              <a:ext cx="6944728" cy="520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478" name="Group 48"/>
            <p:cNvGrpSpPr>
              <a:grpSpLocks/>
            </p:cNvGrpSpPr>
            <p:nvPr/>
          </p:nvGrpSpPr>
          <p:grpSpPr bwMode="auto">
            <a:xfrm>
              <a:off x="2743199" y="1905000"/>
              <a:ext cx="2006600" cy="1684338"/>
              <a:chOff x="240" y="0"/>
              <a:chExt cx="1973" cy="1544"/>
            </a:xfrm>
          </p:grpSpPr>
          <p:pic>
            <p:nvPicPr>
              <p:cNvPr id="62480" name="Picture 49" descr="sun12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0"/>
                <a:ext cx="1973" cy="1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1" name="Picture 50" descr="sun14[1]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" y="210"/>
                <a:ext cx="1089" cy="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2479" name="Picture 2" descr="http://g.vatgia.vn/gallery_img/14/yyj134262425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078" y="1752601"/>
              <a:ext cx="24384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ounded Rectangular Callout 15"/>
          <p:cNvSpPr/>
          <p:nvPr/>
        </p:nvSpPr>
        <p:spPr>
          <a:xfrm>
            <a:off x="1828800" y="2971801"/>
            <a:ext cx="1524000" cy="2593975"/>
          </a:xfrm>
          <a:prstGeom prst="wedgeRoundRectCallout">
            <a:avLst>
              <a:gd name="adj1" fmla="val 80440"/>
              <a:gd name="adj2" fmla="val 8012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172200" y="4343401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Quang hợp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644460" y="4343401"/>
            <a:ext cx="1520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924800" y="609600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8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823244" y="2971801"/>
            <a:ext cx="1524000" cy="2593975"/>
          </a:xfrm>
          <a:prstGeom prst="wedgeRoundRectCallout">
            <a:avLst>
              <a:gd name="adj1" fmla="val 80440"/>
              <a:gd name="adj2" fmla="val 8012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74634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16" grpId="0" animBg="1"/>
      <p:bldP spid="19" grpId="0"/>
      <p:bldP spid="19" grpId="1"/>
      <p:bldP spid="20" grpId="0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2346" y="1053525"/>
            <a:ext cx="11437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38300"/>
            <a:ext cx="8278368" cy="4981956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1638300"/>
            <a:ext cx="2938272" cy="3433572"/>
          </a:xfrm>
          <a:prstGeom prst="cloudCallout">
            <a:avLst>
              <a:gd name="adj1" fmla="val -63348"/>
              <a:gd name="adj2" fmla="val 706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975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3986" y="2225041"/>
            <a:ext cx="9386062" cy="151790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3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16" y="1709929"/>
            <a:ext cx="774700" cy="762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7962" y="1003013"/>
            <a:ext cx="11437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0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192" y="243840"/>
            <a:ext cx="253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Oval 3"/>
          <p:cNvSpPr/>
          <p:nvPr/>
        </p:nvSpPr>
        <p:spPr>
          <a:xfrm>
            <a:off x="1353312" y="1962912"/>
            <a:ext cx="280416" cy="2804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7968" y="990291"/>
            <a:ext cx="9985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0000"/>
                </a:solidFill>
                <a:latin typeface="+mj-lt"/>
              </a:rPr>
              <a:t>Câu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1</a:t>
            </a:r>
            <a:r>
              <a:rPr lang="vi-VN" sz="2000" b="1" dirty="0">
                <a:solidFill>
                  <a:srgbClr val="000000"/>
                </a:solidFill>
                <a:latin typeface="+mj-lt"/>
              </a:rPr>
              <a:t>: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 Vì sao ở vùng đồi núi nơi có rừng sẽ ít xảy ra sạt lở, xói mòn đất?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A. Vì đất ở khu vực đó là đất sét nên không bị xói mòn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B. Vì lượng mưa ở khu vực đó thấp hơn lượng mưa ở khu vực khác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C. Vì các tán cây, rễ cây giảm lực chảy của dòng nước, rễ cây giữ đất 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+mj-lt"/>
              </a:rPr>
              <a:t>D. Vì nước sẽ bị hấp thu hết trở thành nước ngầm khiến tốc độ dòng chảy giảm</a:t>
            </a:r>
            <a:endParaRPr lang="vi-VN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59408" y="3913632"/>
            <a:ext cx="274320" cy="2804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53312" y="2661490"/>
            <a:ext cx="8570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là nguyên nhân quá trình hình thành nước ngầm trong các rừng cây?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Trời mưa nhiều, lượng nước mưa dư thừa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Hơi nước nhiều, độ ẩm không khí cao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Không có sự tiêu thụ nước mưa từ con người</a:t>
            </a:r>
          </a:p>
          <a:p>
            <a:pPr algn="just"/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Rễ và gốc cây cản, giữ nước khi trời mưa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4192" y="243840"/>
            <a:ext cx="2538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877568" y="987552"/>
            <a:ext cx="8363712" cy="3950208"/>
          </a:xfrm>
          <a:prstGeom prst="cloudCallout">
            <a:avLst>
              <a:gd name="adj1" fmla="val -60421"/>
              <a:gd name="adj2" fmla="val 57791"/>
            </a:avLst>
          </a:prstGeom>
          <a:solidFill>
            <a:srgbClr val="FA6E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7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58368" y="898865"/>
            <a:ext cx="10716768" cy="55191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WordArt 2"/>
          <p:cNvSpPr>
            <a:spLocks noChangeArrowheads="1" noChangeShapeType="1" noTextEdit="1"/>
          </p:cNvSpPr>
          <p:nvPr/>
        </p:nvSpPr>
        <p:spPr bwMode="auto">
          <a:xfrm>
            <a:off x="2853137" y="52528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450776"/>
            <a:ext cx="8120373" cy="540722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558784" y="1645920"/>
            <a:ext cx="3730752" cy="3803904"/>
          </a:xfrm>
          <a:prstGeom prst="cloudCallout">
            <a:avLst>
              <a:gd name="adj1" fmla="val -43709"/>
              <a:gd name="adj2" fmla="val 54167"/>
            </a:avLst>
          </a:prstGeom>
          <a:solidFill>
            <a:srgbClr val="FDC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12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9344" y="1728139"/>
            <a:ext cx="8461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+mj-lt"/>
              </a:rPr>
              <a:t>Tại sao người ta lại nói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“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Rừng cây là lá phổi xanh của con người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”</a:t>
            </a:r>
            <a:r>
              <a:rPr lang="vi-VN" sz="3200" dirty="0">
                <a:solidFill>
                  <a:srgbClr val="000000"/>
                </a:solidFill>
                <a:latin typeface="+mj-lt"/>
              </a:rPr>
              <a:t>?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67456" y="438912"/>
            <a:ext cx="423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27836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9"/>
          <p:cNvGrpSpPr>
            <a:grpSpLocks/>
          </p:cNvGrpSpPr>
          <p:nvPr/>
        </p:nvGrpSpPr>
        <p:grpSpPr bwMode="auto">
          <a:xfrm>
            <a:off x="1622425" y="1143000"/>
            <a:ext cx="4605338" cy="2552700"/>
            <a:chOff x="1371" y="480"/>
            <a:chExt cx="3171" cy="2087"/>
          </a:xfrm>
        </p:grpSpPr>
        <p:pic>
          <p:nvPicPr>
            <p:cNvPr id="56330" name="Picture 10" descr="2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480"/>
              <a:ext cx="2959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1" name="Text Box 11"/>
            <p:cNvSpPr txBox="1">
              <a:spLocks noChangeArrowheads="1"/>
            </p:cNvSpPr>
            <p:nvPr/>
          </p:nvSpPr>
          <p:spPr bwMode="auto">
            <a:xfrm>
              <a:off x="1371" y="2265"/>
              <a:ext cx="317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Nước lũ dâng cao  ở Quảng Bình</a:t>
              </a:r>
            </a:p>
          </p:txBody>
        </p:sp>
      </p:grpSp>
      <p:pic>
        <p:nvPicPr>
          <p:cNvPr id="56323" name="Picture 12" descr="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3673475"/>
            <a:ext cx="43259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13" descr="lu-quet trôi du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120775"/>
            <a:ext cx="42989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6324600" y="3300413"/>
            <a:ext cx="3371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en-US" b="1" dirty="0" err="1">
                <a:solidFill>
                  <a:srgbClr val="FF0000"/>
                </a:solidFill>
              </a:rPr>
              <a:t>Lũ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trên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tỉnh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Điện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Biên</a:t>
            </a:r>
            <a:r>
              <a:rPr lang="en-US" sz="1650" b="1" dirty="0">
                <a:solidFill>
                  <a:srgbClr val="FF0000"/>
                </a:solidFill>
              </a:rPr>
              <a:t>  </a:t>
            </a:r>
          </a:p>
        </p:txBody>
      </p:sp>
      <p:sp>
        <p:nvSpPr>
          <p:cNvPr id="56326" name="Text Box 18"/>
          <p:cNvSpPr txBox="1">
            <a:spLocks noChangeArrowheads="1"/>
          </p:cNvSpPr>
          <p:nvPr/>
        </p:nvSpPr>
        <p:spPr bwMode="auto">
          <a:xfrm>
            <a:off x="3041650" y="5654675"/>
            <a:ext cx="299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Ngập lụt tại thủ đô Hà Nội</a:t>
            </a:r>
          </a:p>
        </p:txBody>
      </p:sp>
      <p:pic>
        <p:nvPicPr>
          <p:cNvPr id="56327" name="Picture 20" descr="Lũ dữ nhấn chìm Quảng Bình, Hà Tĩnh, dân chuyển quan tài trong biển nướ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3654425"/>
            <a:ext cx="42973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Text Box 21"/>
          <p:cNvSpPr txBox="1">
            <a:spLocks noChangeArrowheads="1"/>
          </p:cNvSpPr>
          <p:nvPr/>
        </p:nvSpPr>
        <p:spPr bwMode="auto">
          <a:xfrm>
            <a:off x="6438900" y="5654675"/>
            <a:ext cx="302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Ngập tại thành phố Hà Tĩnh</a:t>
            </a:r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4116388" y="423973"/>
            <a:ext cx="481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cs typeface="Times New Roman" panose="02020603050405020304" pitchFamily="18" charset="0"/>
              </a:rPr>
              <a:t>Ngập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lụt</a:t>
            </a:r>
            <a:r>
              <a:rPr lang="en-US" altLang="en-US" sz="2800" b="1" dirty="0"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phương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82506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Cảnh lũ lụt ở Quảng Trị, miền Trung Việt Nam. Ảnh ngày 18/10/2020."/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73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46863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630614"/>
            <a:ext cx="4757738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0" descr="Lực lượng chức năng tỉnh Quảng Trị hỗ trợ di dời người dân đến nơi an toà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857251"/>
            <a:ext cx="42227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717926"/>
            <a:ext cx="42227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925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58368" y="898865"/>
            <a:ext cx="10716768" cy="551911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WordArt 2"/>
          <p:cNvSpPr>
            <a:spLocks noChangeArrowheads="1" noChangeShapeType="1" noTextEdit="1"/>
          </p:cNvSpPr>
          <p:nvPr/>
        </p:nvSpPr>
        <p:spPr bwMode="auto">
          <a:xfrm>
            <a:off x="2853137" y="52528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1450776"/>
            <a:ext cx="8120373" cy="540722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558784" y="1645920"/>
            <a:ext cx="3730752" cy="3803904"/>
          </a:xfrm>
          <a:prstGeom prst="cloudCallout">
            <a:avLst>
              <a:gd name="adj1" fmla="val -43709"/>
              <a:gd name="adj2" fmla="val 54167"/>
            </a:avLst>
          </a:prstGeom>
          <a:solidFill>
            <a:srgbClr val="FDC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8778740" y="2703540"/>
            <a:ext cx="3254763" cy="2587788"/>
          </a:xfrm>
          <a:prstGeom prst="wedgeEllipseCallout">
            <a:avLst>
              <a:gd name="adj1" fmla="val -46905"/>
              <a:gd name="adj2" fmla="val 784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98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2" name="Line 52"/>
          <p:cNvSpPr>
            <a:spLocks noChangeShapeType="1"/>
          </p:cNvSpPr>
          <p:nvPr/>
        </p:nvSpPr>
        <p:spPr bwMode="auto">
          <a:xfrm>
            <a:off x="6019800" y="3711575"/>
            <a:ext cx="0" cy="395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3" name="Line 53"/>
          <p:cNvSpPr>
            <a:spLocks noChangeShapeType="1"/>
          </p:cNvSpPr>
          <p:nvPr/>
        </p:nvSpPr>
        <p:spPr bwMode="auto">
          <a:xfrm>
            <a:off x="5703888" y="4635500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4" name="Line 54"/>
          <p:cNvSpPr>
            <a:spLocks noChangeShapeType="1"/>
          </p:cNvSpPr>
          <p:nvPr/>
        </p:nvSpPr>
        <p:spPr bwMode="auto">
          <a:xfrm>
            <a:off x="5656263" y="3665538"/>
            <a:ext cx="0" cy="565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 rot="10800000">
            <a:off x="4267200" y="5356226"/>
            <a:ext cx="641350" cy="15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11" name="Text Box 57"/>
          <p:cNvSpPr txBox="1">
            <a:spLocks noChangeArrowheads="1"/>
          </p:cNvSpPr>
          <p:nvPr/>
        </p:nvSpPr>
        <p:spPr bwMode="auto">
          <a:xfrm>
            <a:off x="4895851" y="5200650"/>
            <a:ext cx="14255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1350" b="1">
                <a:solidFill>
                  <a:srgbClr val="1F497D"/>
                </a:solidFill>
                <a:latin typeface="Times New Roman" panose="02020603050405020304" pitchFamily="18" charset="0"/>
              </a:rPr>
              <a:t>Dòng chảy ngầm</a:t>
            </a:r>
          </a:p>
        </p:txBody>
      </p:sp>
      <p:sp>
        <p:nvSpPr>
          <p:cNvPr id="59400" name="Text Box 58"/>
          <p:cNvSpPr txBox="1">
            <a:spLocks noChangeArrowheads="1"/>
          </p:cNvSpPr>
          <p:nvPr/>
        </p:nvSpPr>
        <p:spPr bwMode="auto">
          <a:xfrm>
            <a:off x="2781300" y="5110164"/>
            <a:ext cx="16652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1F497D"/>
                </a:solidFill>
              </a:rPr>
              <a:t>Sông suối…</a:t>
            </a:r>
          </a:p>
        </p:txBody>
      </p:sp>
      <p:cxnSp>
        <p:nvCxnSpPr>
          <p:cNvPr id="59401" name="AutoShape 118"/>
          <p:cNvCxnSpPr>
            <a:cxnSpLocks noChangeShapeType="1"/>
          </p:cNvCxnSpPr>
          <p:nvPr/>
        </p:nvCxnSpPr>
        <p:spPr bwMode="auto">
          <a:xfrm>
            <a:off x="4291013" y="4522789"/>
            <a:ext cx="3084512" cy="396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Arc 119"/>
          <p:cNvSpPr>
            <a:spLocks/>
          </p:cNvSpPr>
          <p:nvPr/>
        </p:nvSpPr>
        <p:spPr bwMode="auto">
          <a:xfrm rot="14054781" flipV="1">
            <a:off x="4805363" y="3087688"/>
            <a:ext cx="1798638" cy="2487613"/>
          </a:xfrm>
          <a:custGeom>
            <a:avLst/>
            <a:gdLst>
              <a:gd name="T0" fmla="*/ 2147483647 w 21600"/>
              <a:gd name="T1" fmla="*/ 0 h 25634"/>
              <a:gd name="T2" fmla="*/ 2147483647 w 21600"/>
              <a:gd name="T3" fmla="*/ 2147483647 h 25634"/>
              <a:gd name="T4" fmla="*/ 0 w 21600"/>
              <a:gd name="T5" fmla="*/ 2147483647 h 25634"/>
              <a:gd name="T6" fmla="*/ 0 60000 65536"/>
              <a:gd name="T7" fmla="*/ 0 60000 65536"/>
              <a:gd name="T8" fmla="*/ 0 60000 65536"/>
              <a:gd name="T9" fmla="*/ 0 w 21600"/>
              <a:gd name="T10" fmla="*/ 0 h 25634"/>
              <a:gd name="T11" fmla="*/ 21600 w 21600"/>
              <a:gd name="T12" fmla="*/ 25634 h 25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634" fill="none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</a:path>
              <a:path w="21600" h="25634" stroke="0" extrusionOk="0">
                <a:moveTo>
                  <a:pt x="830" y="-1"/>
                </a:moveTo>
                <a:cubicBezTo>
                  <a:pt x="12427" y="445"/>
                  <a:pt x="21600" y="9977"/>
                  <a:pt x="21600" y="21584"/>
                </a:cubicBezTo>
                <a:cubicBezTo>
                  <a:pt x="21600" y="22943"/>
                  <a:pt x="21471" y="24299"/>
                  <a:pt x="21216" y="25633"/>
                </a:cubicBezTo>
                <a:lnTo>
                  <a:pt x="0" y="21584"/>
                </a:lnTo>
                <a:lnTo>
                  <a:pt x="830" y="-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9403" name="Picture 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4397375"/>
            <a:ext cx="1206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5" y="4170364"/>
            <a:ext cx="153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43364"/>
            <a:ext cx="2428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6" name="Picture 1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7532">
            <a:off x="5251451" y="3800475"/>
            <a:ext cx="1682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7" name="Picture 1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9" y="4360863"/>
            <a:ext cx="1682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8" name="Picture 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4364039"/>
            <a:ext cx="2413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9" name="Picture 13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2809876"/>
            <a:ext cx="614363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1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6" y="3303589"/>
            <a:ext cx="2778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1" name="Picture 13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9" y="2773363"/>
            <a:ext cx="3714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2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4" y="3059113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3" name="Picture 140" descr="m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946151"/>
            <a:ext cx="353218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Text Box 142"/>
          <p:cNvSpPr txBox="1">
            <a:spLocks noChangeArrowheads="1"/>
          </p:cNvSpPr>
          <p:nvPr/>
        </p:nvSpPr>
        <p:spPr bwMode="auto">
          <a:xfrm>
            <a:off x="5708650" y="1084263"/>
            <a:ext cx="858838" cy="373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2100" b="1">
                <a:solidFill>
                  <a:srgbClr val="1F497D"/>
                </a:solidFill>
              </a:rPr>
              <a:t>Mưa </a:t>
            </a:r>
          </a:p>
        </p:txBody>
      </p:sp>
      <p:cxnSp>
        <p:nvCxnSpPr>
          <p:cNvPr id="81950" name="AutoShape 144"/>
          <p:cNvCxnSpPr>
            <a:cxnSpLocks noChangeShapeType="1"/>
          </p:cNvCxnSpPr>
          <p:nvPr/>
        </p:nvCxnSpPr>
        <p:spPr bwMode="auto">
          <a:xfrm flipH="1">
            <a:off x="5576888" y="1962150"/>
            <a:ext cx="1714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1" name="AutoShape 145"/>
          <p:cNvCxnSpPr>
            <a:cxnSpLocks noChangeShapeType="1"/>
          </p:cNvCxnSpPr>
          <p:nvPr/>
        </p:nvCxnSpPr>
        <p:spPr bwMode="auto">
          <a:xfrm flipH="1">
            <a:off x="5756275" y="1998663"/>
            <a:ext cx="228600" cy="74295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2" name="AutoShape 146"/>
          <p:cNvCxnSpPr>
            <a:cxnSpLocks noChangeShapeType="1"/>
          </p:cNvCxnSpPr>
          <p:nvPr/>
        </p:nvCxnSpPr>
        <p:spPr bwMode="auto">
          <a:xfrm flipH="1">
            <a:off x="5805489" y="2032000"/>
            <a:ext cx="319087" cy="120015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3" name="AutoShape 147"/>
          <p:cNvCxnSpPr>
            <a:cxnSpLocks noChangeShapeType="1"/>
          </p:cNvCxnSpPr>
          <p:nvPr/>
        </p:nvCxnSpPr>
        <p:spPr bwMode="auto">
          <a:xfrm flipH="1">
            <a:off x="6054725" y="1863725"/>
            <a:ext cx="342900" cy="11938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4" name="AutoShape 148"/>
          <p:cNvCxnSpPr>
            <a:cxnSpLocks noChangeShapeType="1"/>
          </p:cNvCxnSpPr>
          <p:nvPr/>
        </p:nvCxnSpPr>
        <p:spPr bwMode="auto">
          <a:xfrm flipH="1">
            <a:off x="6499225" y="1931989"/>
            <a:ext cx="139700" cy="59848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5" name="AutoShape 149"/>
          <p:cNvCxnSpPr>
            <a:cxnSpLocks noChangeShapeType="1"/>
          </p:cNvCxnSpPr>
          <p:nvPr/>
        </p:nvCxnSpPr>
        <p:spPr bwMode="auto">
          <a:xfrm flipH="1">
            <a:off x="6753225" y="1827213"/>
            <a:ext cx="1143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6" name="AutoShape 150"/>
          <p:cNvCxnSpPr>
            <a:cxnSpLocks noChangeShapeType="1"/>
          </p:cNvCxnSpPr>
          <p:nvPr/>
        </p:nvCxnSpPr>
        <p:spPr bwMode="auto">
          <a:xfrm flipH="1">
            <a:off x="5338763" y="1936750"/>
            <a:ext cx="22860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7" name="AutoShape 151"/>
          <p:cNvCxnSpPr>
            <a:cxnSpLocks noChangeShapeType="1"/>
          </p:cNvCxnSpPr>
          <p:nvPr/>
        </p:nvCxnSpPr>
        <p:spPr bwMode="auto">
          <a:xfrm flipH="1">
            <a:off x="4927601" y="1828801"/>
            <a:ext cx="430213" cy="132397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8" name="AutoShape 152"/>
          <p:cNvCxnSpPr>
            <a:cxnSpLocks noChangeShapeType="1"/>
          </p:cNvCxnSpPr>
          <p:nvPr/>
        </p:nvCxnSpPr>
        <p:spPr bwMode="auto">
          <a:xfrm>
            <a:off x="6484938" y="3654426"/>
            <a:ext cx="19050" cy="315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4" name="Text Box 153"/>
          <p:cNvSpPr txBox="1">
            <a:spLocks noChangeArrowheads="1"/>
          </p:cNvSpPr>
          <p:nvPr/>
        </p:nvSpPr>
        <p:spPr bwMode="auto">
          <a:xfrm>
            <a:off x="6910389" y="2065338"/>
            <a:ext cx="638175" cy="463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Rơi xuống</a:t>
            </a:r>
            <a:endParaRPr lang="en-US" altLang="en-US" sz="1200">
              <a:solidFill>
                <a:srgbClr val="000000"/>
              </a:solidFill>
            </a:endParaRPr>
          </a:p>
        </p:txBody>
      </p:sp>
      <p:cxnSp>
        <p:nvCxnSpPr>
          <p:cNvPr id="81960" name="AutoShape 154"/>
          <p:cNvCxnSpPr>
            <a:cxnSpLocks noChangeShapeType="1"/>
          </p:cNvCxnSpPr>
          <p:nvPr/>
        </p:nvCxnSpPr>
        <p:spPr bwMode="auto">
          <a:xfrm>
            <a:off x="4989513" y="3654426"/>
            <a:ext cx="0" cy="3159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8" name="Text Box 162"/>
          <p:cNvSpPr txBox="1">
            <a:spLocks noChangeArrowheads="1"/>
          </p:cNvSpPr>
          <p:nvPr/>
        </p:nvSpPr>
        <p:spPr bwMode="auto">
          <a:xfrm>
            <a:off x="3379788" y="2538413"/>
            <a:ext cx="1077912" cy="565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Aft>
                <a:spcPts val="750"/>
              </a:spcAft>
              <a:defRPr/>
            </a:pPr>
            <a:r>
              <a:rPr lang="en-US" alt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Lượng</a:t>
            </a: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chảy</a:t>
            </a: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 0,6m</a:t>
            </a:r>
            <a:r>
              <a:rPr lang="en-US" altLang="en-US" sz="135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1350" dirty="0">
                <a:solidFill>
                  <a:prstClr val="black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1350" dirty="0" err="1">
                <a:solidFill>
                  <a:prstClr val="black"/>
                </a:solidFill>
                <a:latin typeface="Calibri" panose="020F0502020204030204" pitchFamily="34" charset="0"/>
              </a:rPr>
              <a:t>giây</a:t>
            </a:r>
            <a:endParaRPr lang="en-US" altLang="en-US" sz="135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27" name="Text Box 164"/>
          <p:cNvSpPr txBox="1">
            <a:spLocks noChangeArrowheads="1"/>
          </p:cNvSpPr>
          <p:nvPr/>
        </p:nvSpPr>
        <p:spPr bwMode="auto">
          <a:xfrm>
            <a:off x="6542089" y="4364038"/>
            <a:ext cx="200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750"/>
              </a:spcAft>
              <a:buNone/>
            </a:pPr>
            <a:r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1979" name="Line 59"/>
          <p:cNvSpPr>
            <a:spLocks noChangeShapeType="1"/>
          </p:cNvSpPr>
          <p:nvPr/>
        </p:nvSpPr>
        <p:spPr bwMode="auto">
          <a:xfrm>
            <a:off x="6737350" y="3868738"/>
            <a:ext cx="0" cy="341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429" name="Rectangle 65"/>
          <p:cNvSpPr>
            <a:spLocks noChangeArrowheads="1"/>
          </p:cNvSpPr>
          <p:nvPr/>
        </p:nvSpPr>
        <p:spPr bwMode="auto">
          <a:xfrm>
            <a:off x="4997450" y="4156076"/>
            <a:ext cx="1543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Thấm xuống đất</a:t>
            </a:r>
          </a:p>
        </p:txBody>
      </p:sp>
      <p:pic>
        <p:nvPicPr>
          <p:cNvPr id="43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87" y="3418550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827464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30" y="3637505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53" y="3644583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86" y="3924245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71" y="3059931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57" y="3748089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67" y="3863182"/>
            <a:ext cx="2762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42" y="3979739"/>
            <a:ext cx="2778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67"/>
          <p:cNvSpPr txBox="1">
            <a:spLocks noChangeArrowheads="1"/>
          </p:cNvSpPr>
          <p:nvPr/>
        </p:nvSpPr>
        <p:spPr bwMode="auto">
          <a:xfrm>
            <a:off x="93599" y="5857933"/>
            <a:ext cx="12191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*</a:t>
            </a:r>
            <a:r>
              <a:rPr lang="en-US" altLang="en-US" sz="2400" dirty="0" err="1">
                <a:solidFill>
                  <a:srgbClr val="C00000"/>
                </a:solidFill>
              </a:rPr>
              <a:t>Nơi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rừng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nguồn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nước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ngầm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</a:rPr>
              <a:t> n</a:t>
            </a:r>
            <a:r>
              <a:rPr lang="vi-VN" altLang="en-US" sz="2400" dirty="0">
                <a:solidFill>
                  <a:srgbClr val="C00000"/>
                </a:solidFill>
              </a:rPr>
              <a:t>ơi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rừng</a:t>
            </a:r>
            <a:r>
              <a:rPr lang="en-US" altLang="en-US" sz="2400" dirty="0">
                <a:solidFill>
                  <a:srgbClr val="C00000"/>
                </a:solidFill>
              </a:rPr>
              <a:t>.  </a:t>
            </a:r>
            <a:r>
              <a:rPr lang="en-US" altLang="en-US" sz="2400" dirty="0" err="1">
                <a:solidFill>
                  <a:srgbClr val="C00000"/>
                </a:solidFill>
              </a:rPr>
              <a:t>Vì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trời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mưa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nước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chảy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chậm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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nước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thấm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xuống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đất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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góp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phần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hình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nước</a:t>
            </a:r>
            <a:r>
              <a:rPr lang="en-US" altLang="en-US" sz="2400" dirty="0">
                <a:solidFill>
                  <a:srgbClr val="C00000"/>
                </a:solidFill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sym typeface="Wingdings 3" panose="05040102010807070707" pitchFamily="18" charset="2"/>
              </a:rPr>
              <a:t>ngầm</a:t>
            </a:r>
            <a:endParaRPr lang="en-US" altLang="en-US" sz="2400" dirty="0">
              <a:solidFill>
                <a:srgbClr val="C00000"/>
              </a:solidFill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937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381000"/>
            <a:ext cx="869188" cy="98450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1739900" y="1514857"/>
            <a:ext cx="9866884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- </a:t>
            </a:r>
            <a:r>
              <a:rPr lang="en-US" altLang="en-US" sz="2800" dirty="0" err="1">
                <a:cs typeface="Arial" panose="020B0604020202020204" pitchFamily="34" charset="0"/>
              </a:rPr>
              <a:t>Khi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mưa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mưa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sẽ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tán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lá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giúp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chảy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yếu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đi</a:t>
            </a:r>
            <a:r>
              <a:rPr lang="en-US" altLang="en-US" sz="2800" dirty="0"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- N</a:t>
            </a:r>
            <a:r>
              <a:rPr lang="vi-VN" altLang="en-US" sz="2800" dirty="0">
                <a:cs typeface="Arial" panose="020B0604020202020204" pitchFamily="34" charset="0"/>
              </a:rPr>
              <a:t>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bị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cản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bởi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rễ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8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chảy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chậm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n</a:t>
            </a:r>
            <a:r>
              <a:rPr lang="vi-VN" altLang="en-US" sz="2800" dirty="0">
                <a:cs typeface="Arial" panose="020B0604020202020204" pitchFamily="34" charset="0"/>
              </a:rPr>
              <a:t>ước</a:t>
            </a:r>
            <a:r>
              <a:rPr lang="en-US" altLang="en-US" sz="2800" dirty="0">
                <a:cs typeface="Arial" panose="020B0604020202020204" pitchFamily="34" charset="0"/>
              </a:rPr>
              <a:t> m</a:t>
            </a:r>
            <a:r>
              <a:rPr lang="vi-VN" altLang="en-US" sz="2800" dirty="0">
                <a:cs typeface="Arial" panose="020B0604020202020204" pitchFamily="34" charset="0"/>
              </a:rPr>
              <a:t>ư</a:t>
            </a:r>
            <a:r>
              <a:rPr lang="en-US" altLang="en-US" sz="2800" dirty="0">
                <a:cs typeface="Arial" panose="020B0604020202020204" pitchFamily="34" charset="0"/>
              </a:rPr>
              <a:t>a </a:t>
            </a:r>
            <a:r>
              <a:rPr lang="en-US" altLang="en-US" sz="2800" dirty="0" err="1">
                <a:cs typeface="Arial" panose="020B0604020202020204" pitchFamily="34" charset="0"/>
              </a:rPr>
              <a:t>thấm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lớp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phía</a:t>
            </a:r>
            <a:r>
              <a:rPr lang="en-US" altLang="en-US" sz="2800" dirty="0">
                <a:cs typeface="Arial" panose="020B0604020202020204" pitchFamily="34" charset="0"/>
              </a:rPr>
              <a:t> d</a:t>
            </a:r>
            <a:r>
              <a:rPr lang="vi-VN" altLang="en-US" sz="2800" dirty="0">
                <a:cs typeface="Arial" panose="020B0604020202020204" pitchFamily="34" charset="0"/>
              </a:rPr>
              <a:t>ưới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thành</a:t>
            </a:r>
            <a:r>
              <a:rPr lang="en-US" altLang="en-US" sz="2800" dirty="0">
                <a:cs typeface="Arial" panose="020B0604020202020204" pitchFamily="34" charset="0"/>
              </a:rPr>
              <a:t> n</a:t>
            </a:r>
            <a:r>
              <a:rPr lang="vi-VN" altLang="en-US" sz="2800" dirty="0">
                <a:cs typeface="Arial" panose="020B0604020202020204" pitchFamily="34" charset="0"/>
              </a:rPr>
              <a:t>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ngầm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i="1" dirty="0">
                <a:cs typeface="Times New Roman" panose="02020603050405020304" pitchFamily="18" charset="0"/>
              </a:rPr>
              <a:t>=&gt;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xói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mòn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0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http://admin.alobacsi.vn/Images/Uploaded/Share/2011/07/22/khi-vang-dua-nghich-trong-ru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166939"/>
            <a:ext cx="32353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s://encrypted-tbn3.gstatic.com/images?q=tbn:ANd9GcQzBsxwJ-nhCZJjiIM2eBcxomyAQKQQOU2KWvI_rq7S81g1Pt6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1"/>
            <a:ext cx="33909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http://blog.thoigian.info/uploads/2011/04/to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67225"/>
            <a:ext cx="2882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8458200" y="1676400"/>
            <a:ext cx="2133600" cy="1981200"/>
          </a:xfrm>
          <a:prstGeom prst="wedgeRoundRectCallout">
            <a:avLst>
              <a:gd name="adj1" fmla="val -49507"/>
              <a:gd name="adj2" fmla="val 77062"/>
              <a:gd name="adj3" fmla="val 16667"/>
            </a:avLst>
          </a:prstGeom>
          <a:solidFill>
            <a:srgbClr val="CC66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2" descr="http://mientaynet.com/uploads/mientaydiemden/vuonchimbaclieu_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467225"/>
            <a:ext cx="2667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72" name="Picture 12" descr="http://www.vietnamplus.vn/Uploaded_VNP/nhatnh/20130328/Microceb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4051"/>
            <a:ext cx="29718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2346" y="1053525"/>
            <a:ext cx="11437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048000" y="0"/>
            <a:ext cx="6339840" cy="880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36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ĐA DẠNG THẾ GIỚI SỐNG</a:t>
            </a:r>
          </a:p>
          <a:p>
            <a:pPr algn="ctr" eaLnBrk="1" hangingPunct="1">
              <a:defRPr/>
            </a:pPr>
            <a:r>
              <a:rPr lang="en-US" sz="3600" b="1" u="sng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THỰC VẬT TRONG ĐỜI SỐNG VÀ TRONG TỰ NHIÊN</a:t>
            </a:r>
          </a:p>
        </p:txBody>
      </p:sp>
    </p:spTree>
    <p:extLst>
      <p:ext uri="{BB962C8B-B14F-4D97-AF65-F5344CB8AC3E}">
        <p14:creationId xmlns:p14="http://schemas.microsoft.com/office/powerpoint/2010/main" val="35701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http://www2.vietbao.vn/images/vn45/doi-song/45229104-chim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143000"/>
            <a:ext cx="3124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4" descr="http://dantri4.vcmedia.vn/i:a3HWDOlTcvMNT73KRccc/Image/2012/07/1_83c79/nhung-loai-vat-ki-la-nhat-hanh-tin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143000"/>
            <a:ext cx="27432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16" descr="http://muare1.vcmedia.vn/images/60/144_1282381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1143000"/>
            <a:ext cx="2959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http://dantri.vcmedia.vn/Uploaded/2010/05/10/animal_mom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4572000"/>
            <a:ext cx="3254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8" descr="http://vnexpress.net/Files/Subject/3b/be/2e/96/dongvat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8546592" y="4425696"/>
            <a:ext cx="3182112" cy="2432304"/>
          </a:xfrm>
          <a:prstGeom prst="cloudCallout">
            <a:avLst/>
          </a:prstGeom>
          <a:solidFill>
            <a:srgbClr val="FDC3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1070</Words>
  <Application>Microsoft Office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VNN.R9</dc:creator>
  <cp:lastModifiedBy>84915907700</cp:lastModifiedBy>
  <cp:revision>43</cp:revision>
  <dcterms:created xsi:type="dcterms:W3CDTF">2023-11-21T07:23:46Z</dcterms:created>
  <dcterms:modified xsi:type="dcterms:W3CDTF">2026-01-27T16:57:21Z</dcterms:modified>
</cp:coreProperties>
</file>