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9" r:id="rId2"/>
  </p:sldMasterIdLst>
  <p:notesMasterIdLst>
    <p:notesMasterId r:id="rId41"/>
  </p:notesMasterIdLst>
  <p:sldIdLst>
    <p:sldId id="621" r:id="rId3"/>
    <p:sldId id="622" r:id="rId4"/>
    <p:sldId id="583" r:id="rId5"/>
    <p:sldId id="590" r:id="rId6"/>
    <p:sldId id="501" r:id="rId7"/>
    <p:sldId id="502" r:id="rId8"/>
    <p:sldId id="503" r:id="rId9"/>
    <p:sldId id="504" r:id="rId10"/>
    <p:sldId id="505" r:id="rId11"/>
    <p:sldId id="606" r:id="rId12"/>
    <p:sldId id="609" r:id="rId13"/>
    <p:sldId id="623" r:id="rId14"/>
    <p:sldId id="624" r:id="rId15"/>
    <p:sldId id="259" r:id="rId16"/>
    <p:sldId id="260" r:id="rId17"/>
    <p:sldId id="261" r:id="rId18"/>
    <p:sldId id="262" r:id="rId19"/>
    <p:sldId id="264" r:id="rId20"/>
    <p:sldId id="265" r:id="rId21"/>
    <p:sldId id="280" r:id="rId22"/>
    <p:sldId id="285" r:id="rId23"/>
    <p:sldId id="266" r:id="rId24"/>
    <p:sldId id="279" r:id="rId25"/>
    <p:sldId id="267" r:id="rId26"/>
    <p:sldId id="315" r:id="rId27"/>
    <p:sldId id="593" r:id="rId28"/>
    <p:sldId id="596" r:id="rId29"/>
    <p:sldId id="618" r:id="rId30"/>
    <p:sldId id="617" r:id="rId31"/>
    <p:sldId id="614" r:id="rId32"/>
    <p:sldId id="573" r:id="rId33"/>
    <p:sldId id="616" r:id="rId34"/>
    <p:sldId id="319" r:id="rId35"/>
    <p:sldId id="340" r:id="rId36"/>
    <p:sldId id="334" r:id="rId37"/>
    <p:sldId id="371" r:id="rId38"/>
    <p:sldId id="370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D5"/>
    <a:srgbClr val="004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5126" autoAdjust="0"/>
  </p:normalViewPr>
  <p:slideViewPr>
    <p:cSldViewPr snapToGrid="0">
      <p:cViewPr varScale="1">
        <p:scale>
          <a:sx n="64" d="100"/>
          <a:sy n="64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0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9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39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0F9BCA-AE99-4619-AE1D-010A54E707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85016C-BEF9-4723-AADA-B46F966826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9ED081-0C5A-48A5-A192-EDABA2B8B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AB785-630F-42F4-ADE4-27B3D3DE0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14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E07EE8-6B3D-49C9-87F9-89C7331E0E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C992D4-4F21-4249-B0E0-0454ABBFD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ED3C6E-13D8-4C8E-BAFF-A6DADFE8C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6242F-8C95-4794-841A-0A1E39962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643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B3582C-CF58-4D22-B6AD-6312AA3CE3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28776A-B256-4FAD-A3D0-40CAB2AF95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E7CAD0-6897-41E2-AC77-E9C4C1557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4C5A8-AF3A-4563-888F-C353EA078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26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6018B-DADA-48F0-9ECF-D140B04B5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56B4DE-25E4-4487-BFCF-6A1084F65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962BF-BB5F-4BC3-903F-9B0D8290D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7F488-B1FF-490D-B408-8BE5FAFAB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752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B227F57-6A07-4233-ACDA-C3537500D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76390F-222E-4157-A342-3226EA058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F61BED2-22D3-4492-90D2-7CFA4AA28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74D9C-EF77-4C8D-A164-0DA170368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923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E4767D-EFD2-4890-8542-7AD61EA04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A147F9-5AF9-4E89-B038-1016D45E9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CEC532-53C3-407D-8BCD-D53C1A4CD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B3E0-2DAF-44B5-8922-77EA16B80B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183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103441-54FB-40EF-9E26-A0309E2F1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8613BA-FB78-46A8-BB99-375EC576F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FACDD6-B809-4059-BB13-96C9ED83E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5C36D-AAED-4821-9ECF-7ADFB29ED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19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EB5DF-980C-4602-97E4-538BD3CCB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510E93-5587-428E-8CA7-4422800D3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4EB827-23D6-40BA-80AC-B8B5CE4AE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7471-5C45-47A2-B835-105757123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67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08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2889A3-D1BF-42C2-806B-5A70A620B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6DC69B-AF26-4A15-8F0F-FDA5D3048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8B29D-0899-4CDF-A51F-4E746F98E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2C99D-E95F-49F5-9E27-26BDB2872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397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8EC08B-9880-43A5-A1B6-90A829B53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CB492E-29FB-48BA-BCFC-6F93B5EF8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CE7311-429D-4821-925D-8413F10A5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922A9-22FA-45C5-BD12-5E0A2B2A12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664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A73AE7-EBDB-4FDB-844D-8CF9D23D0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AC6F2E-B78F-4E11-8CF7-FA9EBA362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C47B49-134F-4D28-9997-FC822B6BB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855FE-F9F7-4517-9E88-9A0869E7B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14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C08CE2-0B8A-4CB6-91F9-735D859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6CFB7-9428-4C50-BE91-31E3E54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27518E-34CC-4635-8DFE-56053BCB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EDFF-BB46-48CD-8BCF-E2DFB6DA0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539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15AD12-CA86-4242-BD29-EA1A42DDE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A4F95E-F0AC-4F11-8155-2C8E095A4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52A237-027E-4038-8B55-023F71282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E8A3A-2DC6-41E7-B803-5DCF39DBF2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7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7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1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3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6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5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8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C0A7A14-7BE0-4A67-BFAF-3E621BB1E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CE0194-6497-4F69-BD66-92D5F168B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673D9A-3EBF-4FDE-A8AB-76D469173D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905561-09A0-4C4B-9742-56C225D75F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D97EE26-1D6F-496B-840A-84D93E259F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E55114-9183-47D5-B49A-81BF646D1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0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file:///C:\AppData\Local\Temp\FineReader11.00\media\image402.jpeg" TargetMode="Externa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4750-813D-FA6B-7E82-D7DB75922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1417638"/>
            <a:ext cx="10972800" cy="99577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86934-980C-FA92-3C35-11F845BC4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0" t="27392" r="44337" b="12486"/>
          <a:stretch/>
        </p:blipFill>
        <p:spPr>
          <a:xfrm>
            <a:off x="5951095" y="0"/>
            <a:ext cx="5741233" cy="661066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C812084-7BFD-12C3-56FF-D84F30F4B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28" y="644577"/>
            <a:ext cx="3972393" cy="5481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5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E2260-9258-ED46-8E39-A72EDAECB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651B-0061-0AFA-ED0D-209E52A5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OP 50 cây bóng mát lớn nhanh thích hợp trồng trước nhà và sân vườn -  KHBVPTR">
            <a:extLst>
              <a:ext uri="{FF2B5EF4-FFF2-40B4-BE49-F238E27FC236}">
                <a16:creationId xmlns:a16="http://schemas.microsoft.com/office/drawing/2014/main" id="{F3DE46CF-606C-B914-F170-E784AB2385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9" y="274638"/>
            <a:ext cx="5166611" cy="6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A6304-6322-B0C5-6834-1D0C45C8D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51" y="274638"/>
            <a:ext cx="6235909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3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ACDE-67C7-62C7-40F7-69DEE775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HOẠT ĐỘNG 4 NHÓM (5p)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sz="3100" b="1" dirty="0">
                <a:solidFill>
                  <a:srgbClr val="FF0000"/>
                </a:solidFill>
              </a:rPr>
              <a:t>Quan sát H20.1 và cho biết vai trò của thực vật đối với đời sống con người</a:t>
            </a:r>
            <a:r>
              <a:rPr lang="vi-VN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Lý thuyết Khoa học tự nhiên 6 Bài 20: Vai trò của thực vật trong đời sống và trong tự nhiên">
            <a:extLst>
              <a:ext uri="{FF2B5EF4-FFF2-40B4-BE49-F238E27FC236}">
                <a16:creationId xmlns:a16="http://schemas.microsoft.com/office/drawing/2014/main" id="{78F0288A-4297-3E22-F7A3-41AF6481E2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82" y="1455425"/>
            <a:ext cx="7944786" cy="540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B957D-8157-336C-8DA0-7CC07B6C4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0E8A-CF89-D076-E6FD-B81ECE9D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F5759-F801-BA33-D6D2-D68C15948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D496D-47CC-55BE-5B30-3F0C6214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5" y="274638"/>
            <a:ext cx="11347554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0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7C5C5-E89F-67BA-3F04-FF46D500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F14286C-E492-B6C7-41BC-DC25B1150F52}"/>
              </a:ext>
            </a:extLst>
          </p:cNvPr>
          <p:cNvGraphicFramePr>
            <a:graphicFrameLocks noGrp="1"/>
          </p:cNvGraphicFramePr>
          <p:nvPr/>
        </p:nvGraphicFramePr>
        <p:xfrm>
          <a:off x="419725" y="1920973"/>
          <a:ext cx="11452482" cy="4585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27">
                  <a:extLst>
                    <a:ext uri="{9D8B030D-6E8A-4147-A177-3AD203B41FA5}">
                      <a16:colId xmlns:a16="http://schemas.microsoft.com/office/drawing/2014/main" val="2928312867"/>
                    </a:ext>
                  </a:extLst>
                </a:gridCol>
                <a:gridCol w="1603948">
                  <a:extLst>
                    <a:ext uri="{9D8B030D-6E8A-4147-A177-3AD203B41FA5}">
                      <a16:colId xmlns:a16="http://schemas.microsoft.com/office/drawing/2014/main" val="1795754800"/>
                    </a:ext>
                  </a:extLst>
                </a:gridCol>
                <a:gridCol w="1494019">
                  <a:extLst>
                    <a:ext uri="{9D8B030D-6E8A-4147-A177-3AD203B41FA5}">
                      <a16:colId xmlns:a16="http://schemas.microsoft.com/office/drawing/2014/main" val="186385201"/>
                    </a:ext>
                  </a:extLst>
                </a:gridCol>
                <a:gridCol w="1384092">
                  <a:extLst>
                    <a:ext uri="{9D8B030D-6E8A-4147-A177-3AD203B41FA5}">
                      <a16:colId xmlns:a16="http://schemas.microsoft.com/office/drawing/2014/main" val="1354887057"/>
                    </a:ext>
                  </a:extLst>
                </a:gridCol>
                <a:gridCol w="1160904">
                  <a:extLst>
                    <a:ext uri="{9D8B030D-6E8A-4147-A177-3AD203B41FA5}">
                      <a16:colId xmlns:a16="http://schemas.microsoft.com/office/drawing/2014/main" val="3318550506"/>
                    </a:ext>
                  </a:extLst>
                </a:gridCol>
                <a:gridCol w="1327464">
                  <a:extLst>
                    <a:ext uri="{9D8B030D-6E8A-4147-A177-3AD203B41FA5}">
                      <a16:colId xmlns:a16="http://schemas.microsoft.com/office/drawing/2014/main" val="4278389244"/>
                    </a:ext>
                  </a:extLst>
                </a:gridCol>
                <a:gridCol w="1217532">
                  <a:extLst>
                    <a:ext uri="{9D8B030D-6E8A-4147-A177-3AD203B41FA5}">
                      <a16:colId xmlns:a16="http://schemas.microsoft.com/office/drawing/2014/main" val="3057742937"/>
                    </a:ext>
                  </a:extLst>
                </a:gridCol>
                <a:gridCol w="1272498">
                  <a:extLst>
                    <a:ext uri="{9D8B030D-6E8A-4147-A177-3AD203B41FA5}">
                      <a16:colId xmlns:a16="http://schemas.microsoft.com/office/drawing/2014/main" val="895958283"/>
                    </a:ext>
                  </a:extLst>
                </a:gridCol>
                <a:gridCol w="1272498">
                  <a:extLst>
                    <a:ext uri="{9D8B030D-6E8A-4147-A177-3AD203B41FA5}">
                      <a16:colId xmlns:a16="http://schemas.microsoft.com/office/drawing/2014/main" val="3381623088"/>
                    </a:ext>
                  </a:extLst>
                </a:gridCol>
              </a:tblGrid>
              <a:tr h="1242734"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STT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Tên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lương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thực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thực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phẩm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ăn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quả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làm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thuốc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lấy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gỗ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làm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cảnh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Cây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cho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bóng</a:t>
                      </a:r>
                      <a:r>
                        <a:rPr lang="en-US" sz="2000" u="sng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000" u="sng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mát</a:t>
                      </a:r>
                      <a:endParaRPr lang="en-US" sz="2000" u="sng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92160"/>
                  </a:ext>
                </a:extLst>
              </a:tr>
              <a:tr h="817944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baseline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sng" baseline="0" dirty="0"/>
                        <a:t>…………………</a:t>
                      </a:r>
                      <a:r>
                        <a:rPr lang="vi-VN" sz="2000" u="sng" baseline="0" dirty="0"/>
                        <a:t>.</a:t>
                      </a:r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651491"/>
                  </a:ext>
                </a:extLst>
              </a:tr>
              <a:tr h="817944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baseline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282122"/>
                  </a:ext>
                </a:extLst>
              </a:tr>
              <a:tr h="817944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baseline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861862"/>
                  </a:ext>
                </a:extLst>
              </a:tr>
              <a:tr h="88915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baseline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u="sng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5312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9FB15D-C3E0-E1D6-0D64-F6A91863B732}"/>
              </a:ext>
            </a:extLst>
          </p:cNvPr>
          <p:cNvSpPr txBox="1"/>
          <p:nvPr/>
        </p:nvSpPr>
        <p:spPr>
          <a:xfrm>
            <a:off x="1109272" y="351312"/>
            <a:ext cx="106280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Hoàn thành cá nhân (3p)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solidFill>
                  <a:srgbClr val="0070C0"/>
                </a:solidFill>
                <a:latin typeface="+mj-lt"/>
              </a:rPr>
              <a:t>Kể tên một số cây có ở địa phương và nêu vài trò sử dụng 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của chúng theo bảng 20.1 (VBT trang 7).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389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827E1F4-952C-F271-5872-2C52C6A3B0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rgbClr val="FF0066"/>
                </a:solidFill>
                <a:cs typeface="Times New Roman" panose="02020603050405020304" pitchFamily="18" charset="0"/>
              </a:rPr>
              <a:t>THẢO LUẬN NHÓM HOÀN THÀNH BẢNG SAU ĐỂ BiẾT THỰC VẬT CÓ THỂ CUNG CẤP CHO CHÚNG TA NHỮNG GÌ TRONG ĐỜI SỐNG HẰNG NGÀY.</a:t>
            </a:r>
          </a:p>
        </p:txBody>
      </p:sp>
      <p:graphicFrame>
        <p:nvGraphicFramePr>
          <p:cNvPr id="24579" name="Group 3">
            <a:extLst>
              <a:ext uri="{FF2B5EF4-FFF2-40B4-BE49-F238E27FC236}">
                <a16:creationId xmlns:a16="http://schemas.microsoft.com/office/drawing/2014/main" id="{03E46655-2D39-A55B-9A57-A4C84308F6B1}"/>
              </a:ext>
            </a:extLst>
          </p:cNvPr>
          <p:cNvGraphicFramePr>
            <a:graphicFrameLocks noGrp="1"/>
          </p:cNvGraphicFramePr>
          <p:nvPr/>
        </p:nvGraphicFramePr>
        <p:xfrm>
          <a:off x="1905000" y="1193800"/>
          <a:ext cx="8763000" cy="5559428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7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18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TT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cây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lương thực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thực phẩm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ăn quả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công nghiệp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lấy gỗ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làm thuốc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làm cảnh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dụng khác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Mít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</a:rPr>
                        <a:t>Sen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</a:rPr>
                        <a:t>Nho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</a:rPr>
                        <a:t>Hoa mai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Mướp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3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gô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Xoài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3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Cà phê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663" name="Rectangle 724">
            <a:extLst>
              <a:ext uri="{FF2B5EF4-FFF2-40B4-BE49-F238E27FC236}">
                <a16:creationId xmlns:a16="http://schemas.microsoft.com/office/drawing/2014/main" id="{FA983198-6CEC-C43E-5521-4A5264CB2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2939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664" name="Rectangle 762">
            <a:extLst>
              <a:ext uri="{FF2B5EF4-FFF2-40B4-BE49-F238E27FC236}">
                <a16:creationId xmlns:a16="http://schemas.microsoft.com/office/drawing/2014/main" id="{906486B3-6F4E-0302-BD55-4E1952490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92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65" name="Rectangle 763">
            <a:extLst>
              <a:ext uri="{FF2B5EF4-FFF2-40B4-BE49-F238E27FC236}">
                <a16:creationId xmlns:a16="http://schemas.microsoft.com/office/drawing/2014/main" id="{EBBC5059-7B51-6628-1E94-EB0CEE96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200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66" name="Rectangle 764">
            <a:extLst>
              <a:ext uri="{FF2B5EF4-FFF2-40B4-BE49-F238E27FC236}">
                <a16:creationId xmlns:a16="http://schemas.microsoft.com/office/drawing/2014/main" id="{83C11051-0280-1579-1851-DCA827C1D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581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67" name="Rectangle 765">
            <a:extLst>
              <a:ext uri="{FF2B5EF4-FFF2-40B4-BE49-F238E27FC236}">
                <a16:creationId xmlns:a16="http://schemas.microsoft.com/office/drawing/2014/main" id="{51EB3A1C-0E82-751F-256B-8EC303115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3581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68" name="Rectangle 766">
            <a:extLst>
              <a:ext uri="{FF2B5EF4-FFF2-40B4-BE49-F238E27FC236}">
                <a16:creationId xmlns:a16="http://schemas.microsoft.com/office/drawing/2014/main" id="{D1B37411-DDB6-6182-46E3-3452386A0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05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69" name="Rectangle 767">
            <a:extLst>
              <a:ext uri="{FF2B5EF4-FFF2-40B4-BE49-F238E27FC236}">
                <a16:creationId xmlns:a16="http://schemas.microsoft.com/office/drawing/2014/main" id="{B9493636-C1EA-8E12-5EF2-6493BE6E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4343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0" name="Rectangle 768">
            <a:extLst>
              <a:ext uri="{FF2B5EF4-FFF2-40B4-BE49-F238E27FC236}">
                <a16:creationId xmlns:a16="http://schemas.microsoft.com/office/drawing/2014/main" id="{261AED15-526F-D16A-B769-EDE59F9EA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4343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1" name="Rectangle 769">
            <a:extLst>
              <a:ext uri="{FF2B5EF4-FFF2-40B4-BE49-F238E27FC236}">
                <a16:creationId xmlns:a16="http://schemas.microsoft.com/office/drawing/2014/main" id="{274FB3B8-1D2F-4800-CEE6-729072375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724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2" name="Rectangle 770">
            <a:extLst>
              <a:ext uri="{FF2B5EF4-FFF2-40B4-BE49-F238E27FC236}">
                <a16:creationId xmlns:a16="http://schemas.microsoft.com/office/drawing/2014/main" id="{8D277AEB-BC81-2375-1AAC-85041C00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962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3" name="Rectangle 903">
            <a:extLst>
              <a:ext uri="{FF2B5EF4-FFF2-40B4-BE49-F238E27FC236}">
                <a16:creationId xmlns:a16="http://schemas.microsoft.com/office/drawing/2014/main" id="{31F383DF-3CFA-3E2A-DB5F-545D3C6EE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9050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4" name="Rectangle 904">
            <a:extLst>
              <a:ext uri="{FF2B5EF4-FFF2-40B4-BE49-F238E27FC236}">
                <a16:creationId xmlns:a16="http://schemas.microsoft.com/office/drawing/2014/main" id="{FA27C88B-CF79-6038-F7F4-ADD258EF6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3876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5" name="Rectangle 905">
            <a:extLst>
              <a:ext uri="{FF2B5EF4-FFF2-40B4-BE49-F238E27FC236}">
                <a16:creationId xmlns:a16="http://schemas.microsoft.com/office/drawing/2014/main" id="{7EEA0E07-B818-541C-BCB5-46850B1F1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9812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6" name="Rectangle 906">
            <a:extLst>
              <a:ext uri="{FF2B5EF4-FFF2-40B4-BE49-F238E27FC236}">
                <a16:creationId xmlns:a16="http://schemas.microsoft.com/office/drawing/2014/main" id="{9F5B8503-5588-06C8-873C-774CCA0F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3622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7" name="Rectangle 907">
            <a:extLst>
              <a:ext uri="{FF2B5EF4-FFF2-40B4-BE49-F238E27FC236}">
                <a16:creationId xmlns:a16="http://schemas.microsoft.com/office/drawing/2014/main" id="{3162DB09-B539-8C07-151A-F55D1A68B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23622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8" name="Rectangle 908">
            <a:extLst>
              <a:ext uri="{FF2B5EF4-FFF2-40B4-BE49-F238E27FC236}">
                <a16:creationId xmlns:a16="http://schemas.microsoft.com/office/drawing/2014/main" id="{2AFCE7B9-11EC-4DA1-2E99-D05BE4382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5626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79" name="Rectangle 930">
            <a:extLst>
              <a:ext uri="{FF2B5EF4-FFF2-40B4-BE49-F238E27FC236}">
                <a16:creationId xmlns:a16="http://schemas.microsoft.com/office/drawing/2014/main" id="{8C2BB000-E0FD-FD11-8618-9DAE0242A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9436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80" name="Rectangle 931">
            <a:extLst>
              <a:ext uri="{FF2B5EF4-FFF2-40B4-BE49-F238E27FC236}">
                <a16:creationId xmlns:a16="http://schemas.microsoft.com/office/drawing/2014/main" id="{02984936-1F05-5D23-B130-62A4087FB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60198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1681" name="Rectangle 932">
            <a:extLst>
              <a:ext uri="{FF2B5EF4-FFF2-40B4-BE49-F238E27FC236}">
                <a16:creationId xmlns:a16="http://schemas.microsoft.com/office/drawing/2014/main" id="{6191001A-4DC1-F73E-0BF2-7553CFDA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008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  <p:sp>
        <p:nvSpPr>
          <p:cNvPr id="24754" name="Text Box 933">
            <a:extLst>
              <a:ext uri="{FF2B5EF4-FFF2-40B4-BE49-F238E27FC236}">
                <a16:creationId xmlns:a16="http://schemas.microsoft.com/office/drawing/2014/main" id="{B39BD01F-D0EB-2210-45BF-07DC05149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0"/>
            <a:ext cx="7924800" cy="527050"/>
          </a:xfrm>
          <a:prstGeom prst="rect">
            <a:avLst/>
          </a:prstGeom>
          <a:solidFill>
            <a:srgbClr val="3333CC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FFFF66"/>
                </a:solidFill>
                <a:cs typeface="Times New Roman" panose="02020603050405020304" pitchFamily="18" charset="0"/>
              </a:rPr>
              <a:t>Em hãy tìm thêm vài ví dụ khác ở địa phương?</a:t>
            </a:r>
          </a:p>
        </p:txBody>
      </p:sp>
      <p:sp>
        <p:nvSpPr>
          <p:cNvPr id="24755" name="Text Box 936">
            <a:extLst>
              <a:ext uri="{FF2B5EF4-FFF2-40B4-BE49-F238E27FC236}">
                <a16:creationId xmlns:a16="http://schemas.microsoft.com/office/drawing/2014/main" id="{D9A85D34-0CA6-3A13-F079-4EA8951C3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51" y="152400"/>
            <a:ext cx="10373193" cy="1040285"/>
          </a:xfrm>
          <a:prstGeom prst="rect">
            <a:avLst/>
          </a:prstGeom>
          <a:solidFill>
            <a:srgbClr val="FF0066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FF00"/>
                </a:solidFill>
              </a:rPr>
              <a:t>Kể tên một số cây có ở địa phương và nêu vài trò sử dụng </a:t>
            </a:r>
          </a:p>
          <a:p>
            <a:pPr algn="ctr"/>
            <a:r>
              <a:rPr lang="vi-VN" sz="2800" b="1" dirty="0">
                <a:solidFill>
                  <a:srgbClr val="FFFF00"/>
                </a:solidFill>
              </a:rPr>
              <a:t>của chúng theo bảng 20.1 (VBT trang 7).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1684" name="Rectangle 763">
            <a:extLst>
              <a:ext uri="{FF2B5EF4-FFF2-40B4-BE49-F238E27FC236}">
                <a16:creationId xmlns:a16="http://schemas.microsoft.com/office/drawing/2014/main" id="{BCC8B0FD-0AB6-6C50-6507-1F37E518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3038" y="320040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963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4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754" grpId="0" bldLvl="0" animBg="1" autoUpdateAnimBg="0"/>
      <p:bldP spid="24754" grpId="1" bldLvl="0" animBg="1" autoUpdateAnimBg="0"/>
      <p:bldP spid="24755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ay Ngo">
            <a:extLst>
              <a:ext uri="{FF2B5EF4-FFF2-40B4-BE49-F238E27FC236}">
                <a16:creationId xmlns:a16="http://schemas.microsoft.com/office/drawing/2014/main" id="{D7FCAC72-0072-11B1-081C-56A2017F448A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533400"/>
            <a:ext cx="4038600" cy="28956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5" name="Picture 6" descr="Recherche sur le manioc">
            <a:extLst>
              <a:ext uri="{FF2B5EF4-FFF2-40B4-BE49-F238E27FC236}">
                <a16:creationId xmlns:a16="http://schemas.microsoft.com/office/drawing/2014/main" id="{029A22F2-AFA8-3B94-A86C-D3AE4332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7" descr="0">
            <a:extLst>
              <a:ext uri="{FF2B5EF4-FFF2-40B4-BE49-F238E27FC236}">
                <a16:creationId xmlns:a16="http://schemas.microsoft.com/office/drawing/2014/main" id="{F1C148D9-7B04-D48E-A60D-82A4EBB4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00475"/>
            <a:ext cx="4038600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8">
            <a:extLst>
              <a:ext uri="{FF2B5EF4-FFF2-40B4-BE49-F238E27FC236}">
                <a16:creationId xmlns:a16="http://schemas.microsoft.com/office/drawing/2014/main" id="{70A548C2-347F-E321-D121-08FB4B8B50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24400" y="152401"/>
            <a:ext cx="3657600" cy="334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>
                <a:solidFill>
                  <a:srgbClr val="3333CC"/>
                </a:solidFill>
                <a:cs typeface="Times New Roman" panose="02020603050405020304" pitchFamily="18" charset="0"/>
              </a:rPr>
              <a:t>CÂY LƯƠNG THỰC</a:t>
            </a:r>
          </a:p>
        </p:txBody>
      </p:sp>
      <p:sp>
        <p:nvSpPr>
          <p:cNvPr id="13318" name="Text Box 9">
            <a:extLst>
              <a:ext uri="{FF2B5EF4-FFF2-40B4-BE49-F238E27FC236}">
                <a16:creationId xmlns:a16="http://schemas.microsoft.com/office/drawing/2014/main" id="{444D8C60-0F39-ADAA-D260-82654F27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3352801"/>
            <a:ext cx="1218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ngô</a:t>
            </a:r>
          </a:p>
        </p:txBody>
      </p:sp>
      <p:sp>
        <p:nvSpPr>
          <p:cNvPr id="13319" name="Text Box 11">
            <a:extLst>
              <a:ext uri="{FF2B5EF4-FFF2-40B4-BE49-F238E27FC236}">
                <a16:creationId xmlns:a16="http://schemas.microsoft.com/office/drawing/2014/main" id="{A928CC0E-E2FC-C591-9C94-D3E72BD8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352801"/>
            <a:ext cx="253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sắn (khoai mì)</a:t>
            </a:r>
          </a:p>
        </p:txBody>
      </p:sp>
      <p:sp>
        <p:nvSpPr>
          <p:cNvPr id="13320" name="Text Box 12">
            <a:extLst>
              <a:ext uri="{FF2B5EF4-FFF2-40B4-BE49-F238E27FC236}">
                <a16:creationId xmlns:a16="http://schemas.microsoft.com/office/drawing/2014/main" id="{A5DB9358-CC91-E4FC-6727-36137EDF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6400801"/>
            <a:ext cx="153279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lúa mì</a:t>
            </a:r>
          </a:p>
        </p:txBody>
      </p:sp>
      <p:pic>
        <p:nvPicPr>
          <p:cNvPr id="13321" name="Picture 13" descr="Bài 3- ruộng lúa">
            <a:extLst>
              <a:ext uri="{FF2B5EF4-FFF2-40B4-BE49-F238E27FC236}">
                <a16:creationId xmlns:a16="http://schemas.microsoft.com/office/drawing/2014/main" id="{EBB75864-6DB6-18FA-0D34-30017C95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1"/>
            <a:ext cx="41148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E145A570-F1F3-0B3E-04DD-B01E2CC5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24601"/>
            <a:ext cx="2209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lúa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utoUpdateAnimBg="0"/>
      <p:bldP spid="13319" grpId="0" autoUpdateAnimBg="0"/>
      <p:bldP spid="13320" grpId="0" bldLvl="0" animBg="1" autoUpdateAnimBg="0"/>
      <p:bldP spid="10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22128C4-51DF-916A-061C-844D560B93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14800" y="228601"/>
            <a:ext cx="4114800" cy="411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>
                <a:solidFill>
                  <a:srgbClr val="3333CC"/>
                </a:solidFill>
                <a:cs typeface="Times New Roman" panose="02020603050405020304" pitchFamily="18" charset="0"/>
              </a:rPr>
              <a:t>CÂY THỰC PHẨM</a:t>
            </a:r>
          </a:p>
        </p:txBody>
      </p:sp>
      <p:grpSp>
        <p:nvGrpSpPr>
          <p:cNvPr id="14339" name="Group 3">
            <a:extLst>
              <a:ext uri="{FF2B5EF4-FFF2-40B4-BE49-F238E27FC236}">
                <a16:creationId xmlns:a16="http://schemas.microsoft.com/office/drawing/2014/main" id="{69086A2F-E2EE-8648-1CD7-BABC4C6CA5B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838200"/>
            <a:ext cx="4191000" cy="2971800"/>
            <a:chOff x="0" y="0"/>
            <a:chExt cx="2880" cy="2880"/>
          </a:xfrm>
        </p:grpSpPr>
        <p:pic>
          <p:nvPicPr>
            <p:cNvPr id="10250" name="Picture 5" descr="257072859_de8e767683[1]">
              <a:extLst>
                <a:ext uri="{FF2B5EF4-FFF2-40B4-BE49-F238E27FC236}">
                  <a16:creationId xmlns:a16="http://schemas.microsoft.com/office/drawing/2014/main" id="{619651D7-7BB2-8C91-AC18-DBAC9153D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88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1" name="Text Box 6">
              <a:extLst>
                <a:ext uri="{FF2B5EF4-FFF2-40B4-BE49-F238E27FC236}">
                  <a16:creationId xmlns:a16="http://schemas.microsoft.com/office/drawing/2014/main" id="{F447BC85-D719-34B0-4FF8-A09E0B2B9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45"/>
              <a:ext cx="1296" cy="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0066"/>
                  </a:solidFill>
                  <a:cs typeface="Times New Roman" panose="02020603050405020304" pitchFamily="18" charset="0"/>
                </a:rPr>
                <a:t>Cây bí đỏ</a:t>
              </a:r>
            </a:p>
          </p:txBody>
        </p:sp>
      </p:grpSp>
      <p:pic>
        <p:nvPicPr>
          <p:cNvPr id="14342" name="Picture 7" descr="carot 2">
            <a:extLst>
              <a:ext uri="{FF2B5EF4-FFF2-40B4-BE49-F238E27FC236}">
                <a16:creationId xmlns:a16="http://schemas.microsoft.com/office/drawing/2014/main" id="{5F7422B9-EAFC-C2AD-5E6E-DF7581C1D941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914400"/>
            <a:ext cx="4419600" cy="2947988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343" name="Text Box 8">
            <a:extLst>
              <a:ext uri="{FF2B5EF4-FFF2-40B4-BE49-F238E27FC236}">
                <a16:creationId xmlns:a16="http://schemas.microsoft.com/office/drawing/2014/main" id="{710025AC-F3C9-2E90-79B2-2626CC9B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90601"/>
            <a:ext cx="144783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cà rốt</a:t>
            </a:r>
          </a:p>
        </p:txBody>
      </p:sp>
      <p:pic>
        <p:nvPicPr>
          <p:cNvPr id="14344" name="Picture 10" descr="Bài 1- trang 8- thực vật">
            <a:extLst>
              <a:ext uri="{FF2B5EF4-FFF2-40B4-BE49-F238E27FC236}">
                <a16:creationId xmlns:a16="http://schemas.microsoft.com/office/drawing/2014/main" id="{BADBD37B-B90E-696A-E172-31F082EE6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86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12">
            <a:extLst>
              <a:ext uri="{FF2B5EF4-FFF2-40B4-BE49-F238E27FC236}">
                <a16:creationId xmlns:a16="http://schemas.microsoft.com/office/drawing/2014/main" id="{FF24D22B-34AB-125E-8AFE-9478B21BC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538" y="4121151"/>
            <a:ext cx="163538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bắp cải</a:t>
            </a:r>
          </a:p>
        </p:txBody>
      </p:sp>
      <p:pic>
        <p:nvPicPr>
          <p:cNvPr id="14346" name="Picture 13" descr="mong-toi">
            <a:extLst>
              <a:ext uri="{FF2B5EF4-FFF2-40B4-BE49-F238E27FC236}">
                <a16:creationId xmlns:a16="http://schemas.microsoft.com/office/drawing/2014/main" id="{9C86D155-1522-3E85-CC8D-0EFD9D9B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4114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15">
            <a:extLst>
              <a:ext uri="{FF2B5EF4-FFF2-40B4-BE49-F238E27FC236}">
                <a16:creationId xmlns:a16="http://schemas.microsoft.com/office/drawing/2014/main" id="{AC31B9A9-F118-1AC9-F2C4-2A3413D2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4121151"/>
            <a:ext cx="186781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mồng tơi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ldLvl="0" animBg="1" autoUpdateAnimBg="0"/>
      <p:bldP spid="14345" grpId="0" bldLvl="0" animBg="1" autoUpdateAnimBg="0"/>
      <p:bldP spid="14347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E1EB759-4096-CEF2-AEAB-2AEEF4A717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24400" y="228601"/>
            <a:ext cx="2514600" cy="411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ĂN QUẢ</a:t>
            </a:r>
          </a:p>
        </p:txBody>
      </p:sp>
      <p:pic>
        <p:nvPicPr>
          <p:cNvPr id="15363" name="Picture 6" descr="78_1171588845[1]">
            <a:extLst>
              <a:ext uri="{FF2B5EF4-FFF2-40B4-BE49-F238E27FC236}">
                <a16:creationId xmlns:a16="http://schemas.microsoft.com/office/drawing/2014/main" id="{561B0764-4542-C48D-3620-7CB3FDE5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0"/>
            <a:ext cx="42672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7">
            <a:extLst>
              <a:ext uri="{FF2B5EF4-FFF2-40B4-BE49-F238E27FC236}">
                <a16:creationId xmlns:a16="http://schemas.microsoft.com/office/drawing/2014/main" id="{5F6A681A-FF12-5F3B-63EB-10FA3D89B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038476"/>
            <a:ext cx="1463675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xoài</a:t>
            </a:r>
          </a:p>
        </p:txBody>
      </p:sp>
      <p:grpSp>
        <p:nvGrpSpPr>
          <p:cNvPr id="15365" name="Group 5">
            <a:extLst>
              <a:ext uri="{FF2B5EF4-FFF2-40B4-BE49-F238E27FC236}">
                <a16:creationId xmlns:a16="http://schemas.microsoft.com/office/drawing/2014/main" id="{D3B7F106-31B6-DD4B-B4D0-BF2444E052B3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838200"/>
            <a:ext cx="4191000" cy="2590800"/>
            <a:chOff x="0" y="0"/>
            <a:chExt cx="2736" cy="1632"/>
          </a:xfrm>
        </p:grpSpPr>
        <p:pic>
          <p:nvPicPr>
            <p:cNvPr id="11275" name="Picture 5" descr="18112009161338">
              <a:extLst>
                <a:ext uri="{FF2B5EF4-FFF2-40B4-BE49-F238E27FC236}">
                  <a16:creationId xmlns:a16="http://schemas.microsoft.com/office/drawing/2014/main" id="{F4111587-D4D8-CB19-D6CF-F68177235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6" name="Text Box 8">
              <a:extLst>
                <a:ext uri="{FF2B5EF4-FFF2-40B4-BE49-F238E27FC236}">
                  <a16:creationId xmlns:a16="http://schemas.microsoft.com/office/drawing/2014/main" id="{F3E2AE2B-D4B8-10FE-E5C0-A1025259C0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" y="1328"/>
              <a:ext cx="768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66"/>
                  </a:solidFill>
                  <a:cs typeface="Times New Roman" panose="02020603050405020304" pitchFamily="18" charset="0"/>
                </a:rPr>
                <a:t>Cây ổi</a:t>
              </a:r>
            </a:p>
          </p:txBody>
        </p:sp>
      </p:grpSp>
      <p:grpSp>
        <p:nvGrpSpPr>
          <p:cNvPr id="15368" name="Group 8">
            <a:extLst>
              <a:ext uri="{FF2B5EF4-FFF2-40B4-BE49-F238E27FC236}">
                <a16:creationId xmlns:a16="http://schemas.microsoft.com/office/drawing/2014/main" id="{72B2BCE0-8EEB-D4F3-AC29-DD09C14C35FE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3886200"/>
            <a:ext cx="4221163" cy="2819400"/>
            <a:chOff x="0" y="0"/>
            <a:chExt cx="2321" cy="1776"/>
          </a:xfrm>
        </p:grpSpPr>
        <p:pic>
          <p:nvPicPr>
            <p:cNvPr id="11273" name="Picture 4" descr="trai-na_3492">
              <a:extLst>
                <a:ext uri="{FF2B5EF4-FFF2-40B4-BE49-F238E27FC236}">
                  <a16:creationId xmlns:a16="http://schemas.microsoft.com/office/drawing/2014/main" id="{BF55301D-6522-0577-61D4-39FD3F828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4" cy="177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9">
              <a:extLst>
                <a:ext uri="{FF2B5EF4-FFF2-40B4-BE49-F238E27FC236}">
                  <a16:creationId xmlns:a16="http://schemas.microsoft.com/office/drawing/2014/main" id="{C1A9C7CF-5F7A-134C-20FE-F2293A2C7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7" y="1482"/>
              <a:ext cx="784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66"/>
                  </a:solidFill>
                  <a:cs typeface="Times New Roman" panose="02020603050405020304" pitchFamily="18" charset="0"/>
                </a:rPr>
                <a:t>Cây na</a:t>
              </a:r>
            </a:p>
          </p:txBody>
        </p:sp>
      </p:grpSp>
      <p:pic>
        <p:nvPicPr>
          <p:cNvPr id="15371" name="Picture 12" descr="800px-Strawberries">
            <a:extLst>
              <a:ext uri="{FF2B5EF4-FFF2-40B4-BE49-F238E27FC236}">
                <a16:creationId xmlns:a16="http://schemas.microsoft.com/office/drawing/2014/main" id="{A583E408-5549-A254-6CE9-A373EB92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13">
            <a:extLst>
              <a:ext uri="{FF2B5EF4-FFF2-40B4-BE49-F238E27FC236}">
                <a16:creationId xmlns:a16="http://schemas.microsoft.com/office/drawing/2014/main" id="{9787DF31-DFF3-86AE-0431-C94008C7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172201"/>
            <a:ext cx="16764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dâu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ldLvl="0" animBg="1" autoUpdateAnimBg="0"/>
      <p:bldP spid="15372" grpId="0" bldLvl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pine%20tree">
            <a:extLst>
              <a:ext uri="{FF2B5EF4-FFF2-40B4-BE49-F238E27FC236}">
                <a16:creationId xmlns:a16="http://schemas.microsoft.com/office/drawing/2014/main" id="{323B6056-08B0-E74D-A86A-38FD7C3E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3200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 descr="jackfruit">
            <a:extLst>
              <a:ext uri="{FF2B5EF4-FFF2-40B4-BE49-F238E27FC236}">
                <a16:creationId xmlns:a16="http://schemas.microsoft.com/office/drawing/2014/main" id="{EA94055A-B2EB-A92C-3B3C-4C5792BA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371600"/>
            <a:ext cx="2819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>
            <a:extLst>
              <a:ext uri="{FF2B5EF4-FFF2-40B4-BE49-F238E27FC236}">
                <a16:creationId xmlns:a16="http://schemas.microsoft.com/office/drawing/2014/main" id="{0DEE05F3-B0A8-81D6-013F-131CA71BF0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53000" y="228601"/>
            <a:ext cx="2819400" cy="639763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LẤY GỖ</a:t>
            </a:r>
          </a:p>
        </p:txBody>
      </p:sp>
      <p:sp>
        <p:nvSpPr>
          <p:cNvPr id="13317" name="Text Box 7">
            <a:extLst>
              <a:ext uri="{FF2B5EF4-FFF2-40B4-BE49-F238E27FC236}">
                <a16:creationId xmlns:a16="http://schemas.microsoft.com/office/drawing/2014/main" id="{A874B309-517A-ED3B-5EB1-36CD5B2D7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6430963"/>
            <a:ext cx="114005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66"/>
                </a:solidFill>
                <a:cs typeface="Times New Roman" panose="02020603050405020304" pitchFamily="18" charset="0"/>
              </a:rPr>
              <a:t>Cây thông</a:t>
            </a:r>
          </a:p>
        </p:txBody>
      </p:sp>
      <p:sp>
        <p:nvSpPr>
          <p:cNvPr id="13318" name="Text Box 9">
            <a:extLst>
              <a:ext uri="{FF2B5EF4-FFF2-40B4-BE49-F238E27FC236}">
                <a16:creationId xmlns:a16="http://schemas.microsoft.com/office/drawing/2014/main" id="{AE1ADA85-6796-FDF8-B44A-8B951EFC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1" y="6396038"/>
            <a:ext cx="11652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mít</a:t>
            </a:r>
          </a:p>
        </p:txBody>
      </p:sp>
      <p:sp>
        <p:nvSpPr>
          <p:cNvPr id="13319" name="AutoShape 10" descr="Cây bạch đàn (eucalyptus) là gì? Đặc điểm, công dụng, cách trồng - KHBVPTR">
            <a:extLst>
              <a:ext uri="{FF2B5EF4-FFF2-40B4-BE49-F238E27FC236}">
                <a16:creationId xmlns:a16="http://schemas.microsoft.com/office/drawing/2014/main" id="{C2A3ADFE-79AD-C163-F4E3-FA4AA687A5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800"/>
          </a:p>
        </p:txBody>
      </p:sp>
      <p:pic>
        <p:nvPicPr>
          <p:cNvPr id="13320" name="Picture 11">
            <a:extLst>
              <a:ext uri="{FF2B5EF4-FFF2-40B4-BE49-F238E27FC236}">
                <a16:creationId xmlns:a16="http://schemas.microsoft.com/office/drawing/2014/main" id="{F6C1A09B-D650-E83F-0E7F-22CC859E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6" y="1371600"/>
            <a:ext cx="291782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1" name="Text Box 8">
            <a:extLst>
              <a:ext uri="{FF2B5EF4-FFF2-40B4-BE49-F238E27FC236}">
                <a16:creationId xmlns:a16="http://schemas.microsoft.com/office/drawing/2014/main" id="{189571F3-718F-6C04-12B2-25CB68122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6461125"/>
            <a:ext cx="14414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66"/>
                </a:solidFill>
                <a:cs typeface="Times New Roman" panose="02020603050405020304" pitchFamily="18" charset="0"/>
              </a:rPr>
              <a:t>Cây bạch đàn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5B67C87-29D7-6934-A668-0FF3D9F2EE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CF7DC00-9619-FA61-5246-9DB8226982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304800"/>
            <a:ext cx="8229600" cy="53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LÀM THUỐC</a:t>
            </a:r>
          </a:p>
          <a:p>
            <a:pPr algn="ctr" eaLnBrk="1" hangingPunct="1"/>
            <a:endParaRPr lang="en-US" altLang="en-US" sz="2400" b="1">
              <a:solidFill>
                <a:srgbClr val="3333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8436" name="Picture 4" descr="77">
            <a:extLst>
              <a:ext uri="{FF2B5EF4-FFF2-40B4-BE49-F238E27FC236}">
                <a16:creationId xmlns:a16="http://schemas.microsoft.com/office/drawing/2014/main" id="{A85CDB27-3C27-588C-C61B-1C8DCE38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34290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tiato350">
            <a:extLst>
              <a:ext uri="{FF2B5EF4-FFF2-40B4-BE49-F238E27FC236}">
                <a16:creationId xmlns:a16="http://schemas.microsoft.com/office/drawing/2014/main" id="{316F1EC9-1AAC-78B0-9ED4-E3323793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91000"/>
            <a:ext cx="35052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s">
            <a:extLst>
              <a:ext uri="{FF2B5EF4-FFF2-40B4-BE49-F238E27FC236}">
                <a16:creationId xmlns:a16="http://schemas.microsoft.com/office/drawing/2014/main" id="{7B358BA2-3154-096D-5A62-4C10CDB3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4114800" cy="2362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39" name="Group 7">
            <a:extLst>
              <a:ext uri="{FF2B5EF4-FFF2-40B4-BE49-F238E27FC236}">
                <a16:creationId xmlns:a16="http://schemas.microsoft.com/office/drawing/2014/main" id="{88E6F878-D11A-6565-91F4-44F79675F45F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1371600"/>
            <a:ext cx="3429000" cy="2743200"/>
            <a:chOff x="0" y="0"/>
            <a:chExt cx="2832" cy="2928"/>
          </a:xfrm>
        </p:grpSpPr>
        <p:pic>
          <p:nvPicPr>
            <p:cNvPr id="14347" name="Picture 8" descr="trainhau1">
              <a:extLst>
                <a:ext uri="{FF2B5EF4-FFF2-40B4-BE49-F238E27FC236}">
                  <a16:creationId xmlns:a16="http://schemas.microsoft.com/office/drawing/2014/main" id="{1B3CE8E7-ECCE-E178-B9C7-5875770AD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92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8" name="Text Box 9">
              <a:extLst>
                <a:ext uri="{FF2B5EF4-FFF2-40B4-BE49-F238E27FC236}">
                  <a16:creationId xmlns:a16="http://schemas.microsoft.com/office/drawing/2014/main" id="{48B024A3-9B1B-5B69-3F4B-0601ACF95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95"/>
              <a:ext cx="1536" cy="49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0066"/>
                  </a:solidFill>
                  <a:cs typeface="Times New Roman" panose="02020603050405020304" pitchFamily="18" charset="0"/>
                </a:rPr>
                <a:t>CÂY NHÀU</a:t>
              </a:r>
            </a:p>
          </p:txBody>
        </p:sp>
      </p:grpSp>
      <p:sp>
        <p:nvSpPr>
          <p:cNvPr id="18442" name="Text Box 10">
            <a:extLst>
              <a:ext uri="{FF2B5EF4-FFF2-40B4-BE49-F238E27FC236}">
                <a16:creationId xmlns:a16="http://schemas.microsoft.com/office/drawing/2014/main" id="{C83DD6DC-4740-F340-A5D3-6B142ADA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6" y="3770314"/>
            <a:ext cx="19271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nhân sâm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0B1CC587-A940-8EE9-46AC-9C4924B3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0" y="6378576"/>
            <a:ext cx="137890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tía tô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510CB441-4916-0E75-AC0B-5710E22BF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6491289"/>
            <a:ext cx="108074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Cây tỏi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bldLvl="0" animBg="1" autoUpdateAnimBg="0"/>
      <p:bldP spid="18443" grpId="0" bldLvl="0" animBg="1" autoUpdateAnimBg="0"/>
      <p:bldP spid="18444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01A84-9222-3C59-C69D-309E84D31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D:\hinh su dung GA dien tu\sinh 6\trồng rừng.jpg">
            <a:extLst>
              <a:ext uri="{FF2B5EF4-FFF2-40B4-BE49-F238E27FC236}">
                <a16:creationId xmlns:a16="http://schemas.microsoft.com/office/drawing/2014/main" id="{3C815EED-9B8D-1EF4-86FE-FC081C6B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81" y="290920"/>
            <a:ext cx="4742766" cy="34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F1190DB-F958-9ECB-1DE8-35EF4D2B6654}"/>
              </a:ext>
            </a:extLst>
          </p:cNvPr>
          <p:cNvSpPr/>
          <p:nvPr/>
        </p:nvSpPr>
        <p:spPr>
          <a:xfrm>
            <a:off x="5561349" y="5107546"/>
            <a:ext cx="652463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4A929A06-0C72-0E85-A2B5-505288D07A85}"/>
              </a:ext>
            </a:extLst>
          </p:cNvPr>
          <p:cNvSpPr/>
          <p:nvPr/>
        </p:nvSpPr>
        <p:spPr>
          <a:xfrm>
            <a:off x="3886200" y="3733800"/>
            <a:ext cx="22860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FB492DB-C5BE-7659-6693-FE8E07CDEC02}"/>
              </a:ext>
            </a:extLst>
          </p:cNvPr>
          <p:cNvSpPr/>
          <p:nvPr/>
        </p:nvSpPr>
        <p:spPr>
          <a:xfrm>
            <a:off x="5632829" y="1911237"/>
            <a:ext cx="709612" cy="2476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3C0B6-0E5F-313E-CA36-C7E0E8628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81" y="4000500"/>
            <a:ext cx="474276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reb.hueuni.edu.vn/uploads/2007/images/1307006718.nv.jpg">
            <a:extLst>
              <a:ext uri="{FF2B5EF4-FFF2-40B4-BE49-F238E27FC236}">
                <a16:creationId xmlns:a16="http://schemas.microsoft.com/office/drawing/2014/main" id="{A177E8CB-2543-4EB2-FEC9-BAEFE3DD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1" y="3500406"/>
            <a:ext cx="4742766" cy="34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dai-hoc-long-an-sinh-vien-truong-trong-cay-bvmt">
            <a:extLst>
              <a:ext uri="{FF2B5EF4-FFF2-40B4-BE49-F238E27FC236}">
                <a16:creationId xmlns:a16="http://schemas.microsoft.com/office/drawing/2014/main" id="{617866CC-1593-3CE5-8058-23CABF56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0" y="674205"/>
            <a:ext cx="4742767" cy="332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733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ài 49- cây tam thất">
            <a:extLst>
              <a:ext uri="{FF2B5EF4-FFF2-40B4-BE49-F238E27FC236}">
                <a16:creationId xmlns:a16="http://schemas.microsoft.com/office/drawing/2014/main" id="{26011423-3847-96EF-419B-967047D8F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1263303858">
            <a:extLst>
              <a:ext uri="{FF2B5EF4-FFF2-40B4-BE49-F238E27FC236}">
                <a16:creationId xmlns:a16="http://schemas.microsoft.com/office/drawing/2014/main" id="{87C5B661-B968-CE83-155A-C5E9D172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1"/>
            <a:ext cx="4876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1252516417_0e2tamthat">
            <a:extLst>
              <a:ext uri="{FF2B5EF4-FFF2-40B4-BE49-F238E27FC236}">
                <a16:creationId xmlns:a16="http://schemas.microsoft.com/office/drawing/2014/main" id="{94516DD5-7017-45AC-4477-26B6B83D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BF0C434A-FDC1-EA56-9F43-9DBB892EE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LÀM THUỐC</a:t>
            </a:r>
          </a:p>
          <a:p>
            <a:pPr algn="ctr" eaLnBrk="1" hangingPunct="1"/>
            <a:endParaRPr lang="en-US" altLang="en-US" sz="2400" b="1">
              <a:solidFill>
                <a:srgbClr val="3333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400FC343-0B8F-76D1-3918-8BE6BD91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LÀM THUỐC</a:t>
            </a:r>
          </a:p>
          <a:p>
            <a:pPr algn="ctr" eaLnBrk="1" hangingPunct="1"/>
            <a:endParaRPr lang="en-US" altLang="en-US" sz="2400" b="1">
              <a:solidFill>
                <a:srgbClr val="3333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87" name="Picture 6" descr="sen3">
            <a:extLst>
              <a:ext uri="{FF2B5EF4-FFF2-40B4-BE49-F238E27FC236}">
                <a16:creationId xmlns:a16="http://schemas.microsoft.com/office/drawing/2014/main" id="{3A45A3D8-5E5B-4772-665F-5597001A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1"/>
            <a:ext cx="8229600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>
            <a:extLst>
              <a:ext uri="{FF2B5EF4-FFF2-40B4-BE49-F238E27FC236}">
                <a16:creationId xmlns:a16="http://schemas.microsoft.com/office/drawing/2014/main" id="{6562B0A9-21A4-89C9-BF78-EC46B57FB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9436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SEN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BCA5F22-DF04-B73F-A207-43F0978F57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0"/>
            <a:ext cx="3048000" cy="5334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LÀM CẢNH</a:t>
            </a:r>
          </a:p>
        </p:txBody>
      </p:sp>
      <p:pic>
        <p:nvPicPr>
          <p:cNvPr id="21507" name="Picture 4" descr="hoihoaxuan2008184adk1">
            <a:extLst>
              <a:ext uri="{FF2B5EF4-FFF2-40B4-BE49-F238E27FC236}">
                <a16:creationId xmlns:a16="http://schemas.microsoft.com/office/drawing/2014/main" id="{81561D00-ECF4-F226-3C6E-F9DCB419EB40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33400"/>
            <a:ext cx="4389438" cy="28956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08" name="Picture 5" descr="2731127615_c172cb234c_b">
            <a:extLst>
              <a:ext uri="{FF2B5EF4-FFF2-40B4-BE49-F238E27FC236}">
                <a16:creationId xmlns:a16="http://schemas.microsoft.com/office/drawing/2014/main" id="{B2F4D906-FBEC-7F39-61A2-0F02DF83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4572000" cy="289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6" descr="phonglan1">
            <a:extLst>
              <a:ext uri="{FF2B5EF4-FFF2-40B4-BE49-F238E27FC236}">
                <a16:creationId xmlns:a16="http://schemas.microsoft.com/office/drawing/2014/main" id="{6C2D2FAE-2874-A39C-3D7E-3C3066EC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1"/>
            <a:ext cx="4419600" cy="32940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7" descr="4830cb4b_bonsai5">
            <a:extLst>
              <a:ext uri="{FF2B5EF4-FFF2-40B4-BE49-F238E27FC236}">
                <a16:creationId xmlns:a16="http://schemas.microsoft.com/office/drawing/2014/main" id="{216B32B1-99EA-EF68-C906-CE645C72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4572000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8">
            <a:extLst>
              <a:ext uri="{FF2B5EF4-FFF2-40B4-BE49-F238E27FC236}">
                <a16:creationId xmlns:a16="http://schemas.microsoft.com/office/drawing/2014/main" id="{BFDD6985-7590-2E3C-7A84-B63B4E35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71801"/>
            <a:ext cx="12954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mai</a:t>
            </a:r>
          </a:p>
        </p:txBody>
      </p:sp>
      <p:sp>
        <p:nvSpPr>
          <p:cNvPr id="21512" name="Text Box 9">
            <a:extLst>
              <a:ext uri="{FF2B5EF4-FFF2-40B4-BE49-F238E27FC236}">
                <a16:creationId xmlns:a16="http://schemas.microsoft.com/office/drawing/2014/main" id="{58BFE748-198A-C1A8-C1C2-6DE231DC0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971801"/>
            <a:ext cx="13716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đào</a:t>
            </a:r>
          </a:p>
        </p:txBody>
      </p:sp>
      <p:sp>
        <p:nvSpPr>
          <p:cNvPr id="21513" name="Text Box 10">
            <a:extLst>
              <a:ext uri="{FF2B5EF4-FFF2-40B4-BE49-F238E27FC236}">
                <a16:creationId xmlns:a16="http://schemas.microsoft.com/office/drawing/2014/main" id="{EAE62E87-F60E-BAF5-FFA9-29B2A382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238876"/>
            <a:ext cx="22860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phong lan</a:t>
            </a:r>
          </a:p>
        </p:txBody>
      </p:sp>
      <p:sp>
        <p:nvSpPr>
          <p:cNvPr id="21514" name="Text Box 11">
            <a:extLst>
              <a:ext uri="{FF2B5EF4-FFF2-40B4-BE49-F238E27FC236}">
                <a16:creationId xmlns:a16="http://schemas.microsoft.com/office/drawing/2014/main" id="{6EC4CDA5-2C61-FFA3-FEA1-C009072FC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315076"/>
            <a:ext cx="23622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đỗ quyên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bldLvl="0" animBg="1" autoUpdateAnimBg="0"/>
      <p:bldP spid="21512" grpId="0" bldLvl="0" animBg="1" autoUpdateAnimBg="0"/>
      <p:bldP spid="21513" grpId="0" bldLvl="0" animBg="1" autoUpdateAnimBg="0"/>
      <p:bldP spid="21514" grpId="0" bldLvl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Delicate Blossoms">
            <a:extLst>
              <a:ext uri="{FF2B5EF4-FFF2-40B4-BE49-F238E27FC236}">
                <a16:creationId xmlns:a16="http://schemas.microsoft.com/office/drawing/2014/main" id="{C2C651F6-E19F-A02F-9BF1-0C0733F2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4" descr="Pink_tulips_closed">
            <a:extLst>
              <a:ext uri="{FF2B5EF4-FFF2-40B4-BE49-F238E27FC236}">
                <a16:creationId xmlns:a16="http://schemas.microsoft.com/office/drawing/2014/main" id="{8CA59F78-4653-E033-5365-C101A05A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533400"/>
            <a:ext cx="337026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2" descr="800px-Sunflowers">
            <a:extLst>
              <a:ext uri="{FF2B5EF4-FFF2-40B4-BE49-F238E27FC236}">
                <a16:creationId xmlns:a16="http://schemas.microsoft.com/office/drawing/2014/main" id="{A3F4CDFF-6060-14D7-6426-5D5D5BFF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2">
            <a:extLst>
              <a:ext uri="{FF2B5EF4-FFF2-40B4-BE49-F238E27FC236}">
                <a16:creationId xmlns:a16="http://schemas.microsoft.com/office/drawing/2014/main" id="{B229C26B-1826-03DA-BD63-18100A3AF8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0"/>
            <a:ext cx="3048000" cy="5334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LÀM CẢNH</a:t>
            </a:r>
          </a:p>
        </p:txBody>
      </p:sp>
      <p:sp>
        <p:nvSpPr>
          <p:cNvPr id="18438" name="Text Box 7">
            <a:extLst>
              <a:ext uri="{FF2B5EF4-FFF2-40B4-BE49-F238E27FC236}">
                <a16:creationId xmlns:a16="http://schemas.microsoft.com/office/drawing/2014/main" id="{C1750F42-B586-33CD-301F-EAC1774F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1"/>
            <a:ext cx="24384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hướng dương</a:t>
            </a:r>
          </a:p>
        </p:txBody>
      </p:sp>
      <p:sp>
        <p:nvSpPr>
          <p:cNvPr id="18439" name="Text Box 9">
            <a:extLst>
              <a:ext uri="{FF2B5EF4-FFF2-40B4-BE49-F238E27FC236}">
                <a16:creationId xmlns:a16="http://schemas.microsoft.com/office/drawing/2014/main" id="{55CD9F6C-E29C-318D-DEE2-88C694B02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91276"/>
            <a:ext cx="22860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hoa hồng</a:t>
            </a:r>
          </a:p>
        </p:txBody>
      </p:sp>
      <p:sp>
        <p:nvSpPr>
          <p:cNvPr id="18440" name="Text Box 10">
            <a:extLst>
              <a:ext uri="{FF2B5EF4-FFF2-40B4-BE49-F238E27FC236}">
                <a16:creationId xmlns:a16="http://schemas.microsoft.com/office/drawing/2014/main" id="{738B12FA-73E2-0522-73C0-719D57E64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867401"/>
            <a:ext cx="16002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Cây Tulip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ECFE5E1-2A85-EBD7-DF33-C5F7FD497D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43400" y="152401"/>
            <a:ext cx="3200400" cy="487363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3333CC"/>
                </a:solidFill>
                <a:cs typeface="Times New Roman" panose="02020603050405020304" pitchFamily="18" charset="0"/>
              </a:rPr>
              <a:t>CÂY LÀM GIA VỊ</a:t>
            </a:r>
          </a:p>
        </p:txBody>
      </p:sp>
      <p:grpSp>
        <p:nvGrpSpPr>
          <p:cNvPr id="19459" name="Group 3">
            <a:extLst>
              <a:ext uri="{FF2B5EF4-FFF2-40B4-BE49-F238E27FC236}">
                <a16:creationId xmlns:a16="http://schemas.microsoft.com/office/drawing/2014/main" id="{38E4BD4C-4FC9-4D07-33ED-45EAB1582FC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990600"/>
            <a:ext cx="4495800" cy="2590800"/>
            <a:chOff x="0" y="0"/>
            <a:chExt cx="2832" cy="2910"/>
          </a:xfrm>
        </p:grpSpPr>
        <p:pic>
          <p:nvPicPr>
            <p:cNvPr id="19468" name="Picture 6" descr="800px-Lemon">
              <a:extLst>
                <a:ext uri="{FF2B5EF4-FFF2-40B4-BE49-F238E27FC236}">
                  <a16:creationId xmlns:a16="http://schemas.microsoft.com/office/drawing/2014/main" id="{3E516948-9314-019C-569C-0B2BCA2CD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Text Box 7">
              <a:extLst>
                <a:ext uri="{FF2B5EF4-FFF2-40B4-BE49-F238E27FC236}">
                  <a16:creationId xmlns:a16="http://schemas.microsoft.com/office/drawing/2014/main" id="{951CC16B-AAD1-B68A-0253-AE3F4D4E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96"/>
              <a:ext cx="1056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2400" b="1"/>
            </a:p>
          </p:txBody>
        </p:sp>
      </p:grpSp>
      <p:sp>
        <p:nvSpPr>
          <p:cNvPr id="19460" name="Text Box 9">
            <a:extLst>
              <a:ext uri="{FF2B5EF4-FFF2-40B4-BE49-F238E27FC236}">
                <a16:creationId xmlns:a16="http://schemas.microsoft.com/office/drawing/2014/main" id="{959A0BF9-4B16-0FD5-FAE4-F5D68AD90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CÂY ỚT</a:t>
            </a:r>
          </a:p>
        </p:txBody>
      </p:sp>
      <p:sp>
        <p:nvSpPr>
          <p:cNvPr id="19461" name="Text Box 10">
            <a:extLst>
              <a:ext uri="{FF2B5EF4-FFF2-40B4-BE49-F238E27FC236}">
                <a16:creationId xmlns:a16="http://schemas.microsoft.com/office/drawing/2014/main" id="{DABFC628-8D99-6093-A6A2-38386B9A6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143001"/>
            <a:ext cx="12192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</a:rPr>
              <a:t> Chanh</a:t>
            </a:r>
          </a:p>
        </p:txBody>
      </p:sp>
      <p:pic>
        <p:nvPicPr>
          <p:cNvPr id="19462" name="Picture 12" descr="ot%20dep">
            <a:extLst>
              <a:ext uri="{FF2B5EF4-FFF2-40B4-BE49-F238E27FC236}">
                <a16:creationId xmlns:a16="http://schemas.microsoft.com/office/drawing/2014/main" id="{0F5DCD10-D4B5-0BCC-BA76-8E3E76BB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lemon-grass1">
            <a:extLst>
              <a:ext uri="{FF2B5EF4-FFF2-40B4-BE49-F238E27FC236}">
                <a16:creationId xmlns:a16="http://schemas.microsoft.com/office/drawing/2014/main" id="{095E39E2-680A-9EC8-A074-E1F6AC68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 descr="images">
            <a:extLst>
              <a:ext uri="{FF2B5EF4-FFF2-40B4-BE49-F238E27FC236}">
                <a16:creationId xmlns:a16="http://schemas.microsoft.com/office/drawing/2014/main" id="{AF6D6EA7-C5CB-75A3-ED16-A4AEAC29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4495800" cy="289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15">
            <a:extLst>
              <a:ext uri="{FF2B5EF4-FFF2-40B4-BE49-F238E27FC236}">
                <a16:creationId xmlns:a16="http://schemas.microsoft.com/office/drawing/2014/main" id="{36C55C14-BAEF-0411-8CD8-2DA895B6E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172201"/>
            <a:ext cx="7620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Sả</a:t>
            </a:r>
          </a:p>
        </p:txBody>
      </p:sp>
      <p:sp>
        <p:nvSpPr>
          <p:cNvPr id="19466" name="Text Box 16">
            <a:extLst>
              <a:ext uri="{FF2B5EF4-FFF2-40B4-BE49-F238E27FC236}">
                <a16:creationId xmlns:a16="http://schemas.microsoft.com/office/drawing/2014/main" id="{8FF9C265-D99B-A17B-A61C-062EF7F82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971801"/>
            <a:ext cx="8382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Times New Roman" panose="02020603050405020304" pitchFamily="18" charset="0"/>
              </a:rPr>
              <a:t> Ớt</a:t>
            </a:r>
          </a:p>
        </p:txBody>
      </p:sp>
      <p:sp>
        <p:nvSpPr>
          <p:cNvPr id="19467" name="Text Box 17">
            <a:extLst>
              <a:ext uri="{FF2B5EF4-FFF2-40B4-BE49-F238E27FC236}">
                <a16:creationId xmlns:a16="http://schemas.microsoft.com/office/drawing/2014/main" id="{152FAD15-86A5-014E-F6AB-6A741E04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01"/>
            <a:ext cx="838200" cy="466725"/>
          </a:xfrm>
          <a:prstGeom prst="rect">
            <a:avLst/>
          </a:prstGeom>
          <a:solidFill>
            <a:srgbClr val="00FFFF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cs typeface="Times New Roman" panose="02020603050405020304" pitchFamily="18" charset="0"/>
              </a:rPr>
              <a:t> Tỏi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40397E1-0951-69EE-7AE9-8942B2A5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590676"/>
            <a:ext cx="3624262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F4098E6B-EEAD-0B1B-1D3F-9C1DCFAA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608138"/>
            <a:ext cx="36576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2B68671A-9011-A306-B49A-D137B0C4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1" y="4002089"/>
            <a:ext cx="3624263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75AEF574-9573-3692-07B9-FCCEEAFB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65589"/>
            <a:ext cx="3644900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TextBox 1">
            <a:extLst>
              <a:ext uri="{FF2B5EF4-FFF2-40B4-BE49-F238E27FC236}">
                <a16:creationId xmlns:a16="http://schemas.microsoft.com/office/drawing/2014/main" id="{FAC8185C-5512-B15C-1F1D-3F6EECAA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572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</a:rPr>
              <a:t>Cây bóng mát và điều hòa không khí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hoàng đàn">
            <a:extLst>
              <a:ext uri="{FF2B5EF4-FFF2-40B4-BE49-F238E27FC236}">
                <a16:creationId xmlns:a16="http://schemas.microsoft.com/office/drawing/2014/main" id="{1883DFE7-2C62-4673-A81C-8AD749BD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4" y="209549"/>
            <a:ext cx="4097465" cy="48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6D9862-66A5-4A5E-9377-5FD93A82580B}"/>
              </a:ext>
            </a:extLst>
          </p:cNvPr>
          <p:cNvSpPr/>
          <p:nvPr/>
        </p:nvSpPr>
        <p:spPr>
          <a:xfrm>
            <a:off x="959370" y="5381469"/>
            <a:ext cx="2818151" cy="439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CÂY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HOÀNG ĐÀN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8BC8061-43EA-46C1-DB14-7125DCED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04" y="209549"/>
            <a:ext cx="3792512" cy="48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645A3E-AFFA-B59D-8993-B19EACB54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4254" y="5297547"/>
            <a:ext cx="3192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Thông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dẹt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5" name="Picture 8" descr="Cây gỗ mun,gỗ mun,mun,mun sừng,diospyros mun,họ thị,ebenaceae">
            <a:extLst>
              <a:ext uri="{FF2B5EF4-FFF2-40B4-BE49-F238E27FC236}">
                <a16:creationId xmlns:a16="http://schemas.microsoft.com/office/drawing/2014/main" id="{50B04DF9-0BA5-0ED3-505A-88D257B9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41" y="219649"/>
            <a:ext cx="4079823" cy="48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1DCCB-0A34-608F-E521-2915D9941E2D}"/>
              </a:ext>
            </a:extLst>
          </p:cNvPr>
          <p:cNvSpPr txBox="1"/>
          <p:nvPr/>
        </p:nvSpPr>
        <p:spPr>
          <a:xfrm>
            <a:off x="5648169" y="5231786"/>
            <a:ext cx="1981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Mun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8975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àn ý thuyết minh về cây lúa nước lớp 9 hay nhất">
            <a:extLst>
              <a:ext uri="{FF2B5EF4-FFF2-40B4-BE49-F238E27FC236}">
                <a16:creationId xmlns:a16="http://schemas.microsoft.com/office/drawing/2014/main" id="{54E9F729-751A-45C3-8DFF-5BC17F15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2173574" cy="31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Ỹ THUẬT ĐƠN GIẢN LÀM TĂNG NĂNG SUẤT NGÔ">
            <a:extLst>
              <a:ext uri="{FF2B5EF4-FFF2-40B4-BE49-F238E27FC236}">
                <a16:creationId xmlns:a16="http://schemas.microsoft.com/office/drawing/2014/main" id="{93B30789-90BF-45CC-888D-41FC1087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92" y="0"/>
            <a:ext cx="2173575" cy="31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oẻ dây – tốt củ, phân bón nào đủ chất cho “anh Khoai”?">
            <a:extLst>
              <a:ext uri="{FF2B5EF4-FFF2-40B4-BE49-F238E27FC236}">
                <a16:creationId xmlns:a16="http://schemas.microsoft.com/office/drawing/2014/main" id="{6D511D4F-D599-42F2-A20E-AE601B87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17198"/>
            <a:ext cx="2581746" cy="30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romi - Phở Sắn Lợi ích của sắn - có thể bạn chưa biết - Caromi - Phở Sắn">
            <a:extLst>
              <a:ext uri="{FF2B5EF4-FFF2-40B4-BE49-F238E27FC236}">
                <a16:creationId xmlns:a16="http://schemas.microsoft.com/office/drawing/2014/main" id="{8AA39858-1B33-4747-896E-CCDE1EE7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02" y="127104"/>
            <a:ext cx="2284129" cy="255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ạt lúa mạch (Đại mạch) và những tác dụng trong chữa bệnh">
            <a:extLst>
              <a:ext uri="{FF2B5EF4-FFF2-40B4-BE49-F238E27FC236}">
                <a16:creationId xmlns:a16="http://schemas.microsoft.com/office/drawing/2014/main" id="{1F2BB9B6-072E-4D96-9B26-FAF855BE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30" y="120859"/>
            <a:ext cx="2564880" cy="303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ây Cao Lương - Nguồn gốc, đặc điểm và giá trị cây Cao Lương">
            <a:extLst>
              <a:ext uri="{FF2B5EF4-FFF2-40B4-BE49-F238E27FC236}">
                <a16:creationId xmlns:a16="http://schemas.microsoft.com/office/drawing/2014/main" id="{44BFBE20-9EAE-46D7-BF9F-8164C8A6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96" y="3375593"/>
            <a:ext cx="3079462" cy="30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ạt kê vàng tí hon: Thần dược cho sức khỏe con người">
            <a:extLst>
              <a:ext uri="{FF2B5EF4-FFF2-40B4-BE49-F238E27FC236}">
                <a16:creationId xmlns:a16="http://schemas.microsoft.com/office/drawing/2014/main" id="{3210F9A5-0935-47E3-A8E3-2B86A48E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187" y="3497395"/>
            <a:ext cx="3117954" cy="26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FB75B-A21E-48C2-98D6-EA7305038245}"/>
              </a:ext>
            </a:extLst>
          </p:cNvPr>
          <p:cNvSpPr/>
          <p:nvPr/>
        </p:nvSpPr>
        <p:spPr>
          <a:xfrm>
            <a:off x="124918" y="2733518"/>
            <a:ext cx="1404079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Lúa</a:t>
            </a:r>
            <a:endParaRPr lang="en-US" sz="3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520CAE-D087-4B93-BDC5-B2CF76681394}"/>
              </a:ext>
            </a:extLst>
          </p:cNvPr>
          <p:cNvSpPr/>
          <p:nvPr/>
        </p:nvSpPr>
        <p:spPr>
          <a:xfrm>
            <a:off x="66793" y="6323667"/>
            <a:ext cx="2288655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Khoai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</a:rPr>
              <a:t> lang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A183F-5361-463B-8E5B-6DA25A30C35E}"/>
              </a:ext>
            </a:extLst>
          </p:cNvPr>
          <p:cNvSpPr/>
          <p:nvPr/>
        </p:nvSpPr>
        <p:spPr>
          <a:xfrm>
            <a:off x="2689798" y="2716966"/>
            <a:ext cx="1404079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Ngô</a:t>
            </a:r>
            <a:endParaRPr lang="en-US" sz="3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41EAD1-F2A9-45D7-841E-6488808D9476}"/>
              </a:ext>
            </a:extLst>
          </p:cNvPr>
          <p:cNvSpPr/>
          <p:nvPr/>
        </p:nvSpPr>
        <p:spPr>
          <a:xfrm>
            <a:off x="7604853" y="2884669"/>
            <a:ext cx="1404079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mì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B7049D-FE20-4FDF-AD86-A1EDE7D43F45}"/>
              </a:ext>
            </a:extLst>
          </p:cNvPr>
          <p:cNvSpPr/>
          <p:nvPr/>
        </p:nvSpPr>
        <p:spPr>
          <a:xfrm>
            <a:off x="6649580" y="6406421"/>
            <a:ext cx="1404079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Kê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002A90-0F99-451E-9A8E-829917DF5362}"/>
              </a:ext>
            </a:extLst>
          </p:cNvPr>
          <p:cNvSpPr/>
          <p:nvPr/>
        </p:nvSpPr>
        <p:spPr>
          <a:xfrm>
            <a:off x="9942226" y="2765373"/>
            <a:ext cx="1404079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Sắn</a:t>
            </a:r>
            <a:endParaRPr lang="en-US" sz="3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112" name="Picture 16" descr="30 Công Dụng Của Khoai Tây Cho Sức Khỏe &amp; Cách Dùng Đúng">
            <a:extLst>
              <a:ext uri="{FF2B5EF4-FFF2-40B4-BE49-F238E27FC236}">
                <a16:creationId xmlns:a16="http://schemas.microsoft.com/office/drawing/2014/main" id="{10435E5D-46C9-4634-AFFA-6E55E882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84" y="120859"/>
            <a:ext cx="2173574" cy="27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9AEE1F-EF7B-45D2-A600-3B2B00A6E749}"/>
              </a:ext>
            </a:extLst>
          </p:cNvPr>
          <p:cNvSpPr/>
          <p:nvPr/>
        </p:nvSpPr>
        <p:spPr>
          <a:xfrm>
            <a:off x="4481903" y="2954935"/>
            <a:ext cx="2288655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Khoai</a:t>
            </a:r>
            <a:r>
              <a:rPr lang="en-US" sz="3200" dirty="0"/>
              <a:t> </a:t>
            </a:r>
            <a:r>
              <a:rPr lang="en-US" sz="3200" dirty="0" err="1"/>
              <a:t>tây</a:t>
            </a:r>
            <a:endParaRPr lang="en-US" sz="3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323DB3-BA2B-46F7-9909-87134D87750B}"/>
              </a:ext>
            </a:extLst>
          </p:cNvPr>
          <p:cNvSpPr/>
          <p:nvPr/>
        </p:nvSpPr>
        <p:spPr>
          <a:xfrm>
            <a:off x="3100386" y="6382062"/>
            <a:ext cx="2288655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Cao </a:t>
            </a:r>
            <a:r>
              <a:rPr lang="en-US" sz="3200" dirty="0" err="1"/>
              <a:t>lương</a:t>
            </a:r>
            <a:endParaRPr lang="en-US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F571C8-4B2D-4E52-BBB9-187DD14FDC2D}"/>
              </a:ext>
            </a:extLst>
          </p:cNvPr>
          <p:cNvSpPr/>
          <p:nvPr/>
        </p:nvSpPr>
        <p:spPr>
          <a:xfrm>
            <a:off x="9314199" y="6273694"/>
            <a:ext cx="2388592" cy="47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mạch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D98D9-276F-8C31-A94F-637C72180A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3709" y="3497394"/>
            <a:ext cx="2886505" cy="27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uyết Khoa học tự nhiên 6 Bài 20: Vai trò của thực vật trong đời sống và trong tự nhiên">
            <a:extLst>
              <a:ext uri="{FF2B5EF4-FFF2-40B4-BE49-F238E27FC236}">
                <a16:creationId xmlns:a16="http://schemas.microsoft.com/office/drawing/2014/main" id="{04A24AC4-B8FA-D99E-2CC6-79CB3AFA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6" y="374754"/>
            <a:ext cx="11512444" cy="648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88DC9-AB4A-62C6-F712-835C3F986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32024" r="9269" b="15133"/>
          <a:stretch/>
        </p:blipFill>
        <p:spPr>
          <a:xfrm>
            <a:off x="588139" y="464696"/>
            <a:ext cx="11433971" cy="50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phong cảnh rừng cây xanh đẹp ghép bộ 3 tấm Amia 1646">
            <a:extLst>
              <a:ext uri="{FF2B5EF4-FFF2-40B4-BE49-F238E27FC236}">
                <a16:creationId xmlns:a16="http://schemas.microsoft.com/office/drawing/2014/main" id="{0CCF4CB3-907D-4894-B3A0-2FEC325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751561"/>
            <a:ext cx="12192000" cy="61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12285436" cy="25483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  <a:endParaRPr lang="vi-VN" altLang="en-US" dirty="0"/>
          </a:p>
          <a:p>
            <a:r>
              <a:rPr lang="vi-VN" altLang="en-US" b="1" dirty="0">
                <a:solidFill>
                  <a:srgbClr val="FF0000"/>
                </a:solidFill>
                <a:highlight>
                  <a:srgbClr val="00FF00"/>
                </a:highlight>
              </a:rPr>
              <a:t>CHỦ ĐỀ 8: ĐA DẠNG THẾ GIỚI SỐNG</a:t>
            </a:r>
          </a:p>
          <a:p>
            <a:endParaRPr lang="vi-VN" altLang="en-US" b="1" dirty="0">
              <a:solidFill>
                <a:srgbClr val="FF0000"/>
              </a:solidFill>
              <a:highlight>
                <a:srgbClr val="00FF00"/>
              </a:highlight>
            </a:endParaRPr>
          </a:p>
          <a:p>
            <a:r>
              <a:rPr lang="vi-VN" altLang="en-US" dirty="0"/>
              <a:t> </a:t>
            </a:r>
            <a:r>
              <a:rPr lang="vi-VN" altLang="en-US" sz="45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 77,78</a:t>
            </a:r>
          </a:p>
          <a:p>
            <a:endParaRPr lang="vi-VN" altLang="en-US" sz="4500" b="1" dirty="0">
              <a:solidFill>
                <a:srgbClr val="7030A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5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  <a:r>
              <a:rPr lang="en-US" altLang="en-US" sz="45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THỰC VẬT TRONG ĐỜI SỐNG VÀ TRONG TỰ NHIÊN</a:t>
            </a:r>
            <a:endParaRPr lang="en-US" altLang="en-US" sz="5800" b="1" dirty="0">
              <a:solidFill>
                <a:srgbClr val="7030A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9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C0D1378-46BD-CDDB-1A28-FC5BDDA9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12" y="3429000"/>
            <a:ext cx="10303238" cy="339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Ô nhiễm không khí tại một số đô thị lớn có xu hướng gia tăng - Công nghệ -  Cổng thông tin điện tử tỉnh Thái Nguyên">
            <a:extLst>
              <a:ext uri="{FF2B5EF4-FFF2-40B4-BE49-F238E27FC236}">
                <a16:creationId xmlns:a16="http://schemas.microsoft.com/office/drawing/2014/main" id="{CBB6339A-03C7-37EC-CD05-19EC8ABF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12" y="-129602"/>
            <a:ext cx="5141627" cy="33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ông viên 23 tháng 9 trong tương lai - VnExpress">
            <a:extLst>
              <a:ext uri="{FF2B5EF4-FFF2-40B4-BE49-F238E27FC236}">
                <a16:creationId xmlns:a16="http://schemas.microsoft.com/office/drawing/2014/main" id="{20C470BE-6CD1-C1AE-4511-A5A40AEA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21" y="-279504"/>
            <a:ext cx="4951753" cy="35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02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7229DC7-FEC8-4340-A7A9-29DE24DD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3819092" cy="26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536ECA97-F6E2-463E-9001-C6C05316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1" y="147638"/>
            <a:ext cx="2933205" cy="240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0DFE85C-F0A1-4F6F-874D-08EB442A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92" y="0"/>
            <a:ext cx="4242645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A4879EA-FFF1-475C-9921-7A76911C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86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11" name="Picture 11" descr="45+ Cây Trồng Trong Nhà Đẹp Hợp Phong Thủy">
            <a:extLst>
              <a:ext uri="{FF2B5EF4-FFF2-40B4-BE49-F238E27FC236}">
                <a16:creationId xmlns:a16="http://schemas.microsoft.com/office/drawing/2014/main" id="{DCB4F998-A5B7-4F77-A09E-A4106275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00456"/>
            <a:ext cx="3819092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Cây trồng trong nhà tốt nhất là cây gì? TOP 20 các loại cây trồng thanh lọc  không khí trong nhà hiệu quả - KHBVPTR">
            <a:extLst>
              <a:ext uri="{FF2B5EF4-FFF2-40B4-BE49-F238E27FC236}">
                <a16:creationId xmlns:a16="http://schemas.microsoft.com/office/drawing/2014/main" id="{98E75128-A7BE-4AD2-BF82-F2C41A60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2700455"/>
            <a:ext cx="4242645" cy="36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Những loại cây trồng trong nhà sang trọng, dễ trồng, thu hút tài lộc">
            <a:extLst>
              <a:ext uri="{FF2B5EF4-FFF2-40B4-BE49-F238E27FC236}">
                <a16:creationId xmlns:a16="http://schemas.microsoft.com/office/drawing/2014/main" id="{934724AA-DFDB-48B9-8C56-70D9B678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25" y="2700450"/>
            <a:ext cx="4132612" cy="35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B506A8-585C-40CB-9791-23AAAF776F0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MỘT SỐ CÂY TRỒNG TRONG NHÀ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15B61B5-A89B-4CA4-86FC-4E698845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13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98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473AA-FFC1-2216-59E1-EDE9DBEAA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7D17A2-60FD-2318-9B8B-DD551BBC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" y="674666"/>
            <a:ext cx="12192000" cy="2919696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FE7F855B-3A34-8447-F719-BB35B5221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79" y="37037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B359-5158-EC0D-73B0-DEAA8DF63B7D}"/>
              </a:ext>
            </a:extLst>
          </p:cNvPr>
          <p:cNvSpPr/>
          <p:nvPr/>
        </p:nvSpPr>
        <p:spPr>
          <a:xfrm>
            <a:off x="103632" y="319160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TRÚC ĐÀO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C9262D-D177-8EB4-7A1A-822C29425AEB}"/>
              </a:ext>
            </a:extLst>
          </p:cNvPr>
          <p:cNvSpPr/>
          <p:nvPr/>
        </p:nvSpPr>
        <p:spPr>
          <a:xfrm>
            <a:off x="4291584" y="3227539"/>
            <a:ext cx="36332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CÀ ĐỘC DƯỢC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11C8EA-C244-DCDF-7038-789B91CB59BD}"/>
              </a:ext>
            </a:extLst>
          </p:cNvPr>
          <p:cNvSpPr/>
          <p:nvPr/>
        </p:nvSpPr>
        <p:spPr>
          <a:xfrm>
            <a:off x="8095486" y="3217926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THUỐC PHIỆN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93CD2C3-EBB7-4070-57D5-B5AD851E7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98" y="134615"/>
            <a:ext cx="10557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400" dirty="0">
                <a:solidFill>
                  <a:srgbClr val="003366"/>
                </a:solidFill>
              </a:rPr>
              <a:t>Một số cây rất độc hại: </a:t>
            </a:r>
            <a:endParaRPr lang="en-US" altLang="en-US" sz="2400" b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6" descr="CA8XIF8H">
            <a:extLst>
              <a:ext uri="{FF2B5EF4-FFF2-40B4-BE49-F238E27FC236}">
                <a16:creationId xmlns:a16="http://schemas.microsoft.com/office/drawing/2014/main" id="{A6BC5430-8385-10CD-04C5-D3764049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" y="3594361"/>
            <a:ext cx="4017270" cy="32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Cây thuốc lá">
            <a:extLst>
              <a:ext uri="{FF2B5EF4-FFF2-40B4-BE49-F238E27FC236}">
                <a16:creationId xmlns:a16="http://schemas.microsoft.com/office/drawing/2014/main" id="{5EFD4C90-DA6F-86CC-8B51-1F1BFB84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4" y="3672748"/>
            <a:ext cx="3581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4C7D94-6117-A482-96B2-A8DCFE741F69}"/>
              </a:ext>
            </a:extLst>
          </p:cNvPr>
          <p:cNvSpPr/>
          <p:nvPr/>
        </p:nvSpPr>
        <p:spPr>
          <a:xfrm>
            <a:off x="295657" y="6390505"/>
            <a:ext cx="36332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Cây lá ngón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579C6-4A74-A1C4-64B5-7164F47162D8}"/>
              </a:ext>
            </a:extLst>
          </p:cNvPr>
          <p:cNvSpPr/>
          <p:nvPr/>
        </p:nvSpPr>
        <p:spPr>
          <a:xfrm>
            <a:off x="4312927" y="6390505"/>
            <a:ext cx="3462538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Cây thuốc lá</a:t>
            </a:r>
            <a:endParaRPr lang="en-US" dirty="0"/>
          </a:p>
        </p:txBody>
      </p:sp>
      <p:pic>
        <p:nvPicPr>
          <p:cNvPr id="6" name="Picture 21" descr="Cây cần xa">
            <a:extLst>
              <a:ext uri="{FF2B5EF4-FFF2-40B4-BE49-F238E27FC236}">
                <a16:creationId xmlns:a16="http://schemas.microsoft.com/office/drawing/2014/main" id="{042179C2-28EE-B5BB-DFFB-50448216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47" y="3675633"/>
            <a:ext cx="4084321" cy="301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74FE53-7A62-A44A-6061-957A10E005DF}"/>
              </a:ext>
            </a:extLst>
          </p:cNvPr>
          <p:cNvSpPr/>
          <p:nvPr/>
        </p:nvSpPr>
        <p:spPr>
          <a:xfrm>
            <a:off x="8147306" y="6362315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Cây cần 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D048E9C4-26F3-4AEA-A910-72968DB0E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DF027-1AB6-491B-9671-81F524625F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4" name="Picture 16" descr="LoDat">
            <a:extLst>
              <a:ext uri="{FF2B5EF4-FFF2-40B4-BE49-F238E27FC236}">
                <a16:creationId xmlns:a16="http://schemas.microsoft.com/office/drawing/2014/main" id="{EB995670-2202-4992-9747-CD788764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" y="824458"/>
            <a:ext cx="5977247" cy="58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n-mat-dat-san-xuat-vi-nan-trom-cat-233729-1">
            <a:extLst>
              <a:ext uri="{FF2B5EF4-FFF2-40B4-BE49-F238E27FC236}">
                <a16:creationId xmlns:a16="http://schemas.microsoft.com/office/drawing/2014/main" id="{90107142-5572-492C-B74B-A311BF37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53" y="824458"/>
            <a:ext cx="5977247" cy="588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9A62C-4944-0E38-D067-ECD3D563C4D7}"/>
              </a:ext>
            </a:extLst>
          </p:cNvPr>
          <p:cNvSpPr/>
          <p:nvPr/>
        </p:nvSpPr>
        <p:spPr bwMode="auto">
          <a:xfrm>
            <a:off x="3462728" y="152401"/>
            <a:ext cx="5726241" cy="6720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0629" y="381000"/>
            <a:ext cx="6141304" cy="3373602"/>
            <a:chOff x="1371" y="480"/>
            <a:chExt cx="3171" cy="2068"/>
          </a:xfrm>
        </p:grpSpPr>
        <p:pic>
          <p:nvPicPr>
            <p:cNvPr id="23562" name="Picture 10" descr="2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36" y="480"/>
              <a:ext cx="2959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1371" y="2265"/>
              <a:ext cx="317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ở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Quảng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Bình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556" name="Picture 12" descr="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86" y="3754602"/>
            <a:ext cx="57694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 descr="lu-quet trôi du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5363" y="350925"/>
            <a:ext cx="5730721" cy="292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6400800" y="3272136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 </a:t>
            </a:r>
          </a:p>
        </p:txBody>
      </p:sp>
      <p:sp>
        <p:nvSpPr>
          <p:cNvPr id="23559" name="Text Box 18"/>
          <p:cNvSpPr txBox="1">
            <a:spLocks noChangeArrowheads="1"/>
          </p:cNvSpPr>
          <p:nvPr/>
        </p:nvSpPr>
        <p:spPr bwMode="auto">
          <a:xfrm>
            <a:off x="2022662" y="6396336"/>
            <a:ext cx="39971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3560" name="Picture 20" descr="Lũ dữ nhấn chìm Quảng Bình, Hà Tĩnh, dân chuyển quan tài trong biển nướ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599" y="3729335"/>
            <a:ext cx="573072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21"/>
          <p:cNvSpPr txBox="1">
            <a:spLocks noChangeArrowheads="1"/>
          </p:cNvSpPr>
          <p:nvPr/>
        </p:nvSpPr>
        <p:spPr bwMode="auto">
          <a:xfrm>
            <a:off x="6553200" y="6396336"/>
            <a:ext cx="4038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Tĩnh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2388" y="-76200"/>
            <a:ext cx="642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3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ảnh lũ lụt ở Quảng Trị, miền Trung Việt Nam. Ảnh ngày 18/10/2020.">
            <a:extLst>
              <a:ext uri="{FF2B5EF4-FFF2-40B4-BE49-F238E27FC236}">
                <a16:creationId xmlns:a16="http://schemas.microsoft.com/office/drawing/2014/main" id="{5CD3B920-951F-434B-8E9C-4CBD2359B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AEE7F-4080-44E7-B742-64F131FF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48400" cy="3697357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564D2F-A550-4C76-81B3-8B205666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4" y="3697357"/>
            <a:ext cx="6343650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ực lượng chức năng tỉnh Quảng Trị hỗ trợ di dời người dân đến nơi an toàn.">
            <a:extLst>
              <a:ext uri="{FF2B5EF4-FFF2-40B4-BE49-F238E27FC236}">
                <a16:creationId xmlns:a16="http://schemas.microsoft.com/office/drawing/2014/main" id="{1154320D-5F0A-4968-94FA-C811540E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0"/>
            <a:ext cx="5629276" cy="36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63EB486-6F57-439D-9268-9112EC10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813314"/>
            <a:ext cx="5629275" cy="30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AF55073A-B611-4E31-A0F2-7A1AD42F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7" y="-1"/>
            <a:ext cx="6034295" cy="36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BAE330C-2489-41F1-AF6A-905936EE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049"/>
            <a:ext cx="6197462" cy="32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ú thích ảnh">
            <a:extLst>
              <a:ext uri="{FF2B5EF4-FFF2-40B4-BE49-F238E27FC236}">
                <a16:creationId xmlns:a16="http://schemas.microsoft.com/office/drawing/2014/main" id="{A198422F-C57B-4F3B-87C7-EBF7C24E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1"/>
            <a:ext cx="574730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ú thích ảnh">
            <a:extLst>
              <a:ext uri="{FF2B5EF4-FFF2-40B4-BE49-F238E27FC236}">
                <a16:creationId xmlns:a16="http://schemas.microsoft.com/office/drawing/2014/main" id="{1C19F3B3-9092-45CC-8317-0885DBC6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3670852"/>
            <a:ext cx="5747302" cy="31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3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8">
            <a:extLst>
              <a:ext uri="{FF2B5EF4-FFF2-40B4-BE49-F238E27FC236}">
                <a16:creationId xmlns:a16="http://schemas.microsoft.com/office/drawing/2014/main" id="{AAA74D35-DA6C-42A5-8C4B-ED162491471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47A04535-F994-4E05-B414-EE564B27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4696"/>
            <a:ext cx="11782269" cy="616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474C6AAD-6584-4075-9C78-DFEF7DB8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1"/>
            <a:ext cx="403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Action Button: Home 1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C567CF3-2C6F-44A2-97BB-4470E1750D62}"/>
              </a:ext>
            </a:extLst>
          </p:cNvPr>
          <p:cNvSpPr/>
          <p:nvPr/>
        </p:nvSpPr>
        <p:spPr>
          <a:xfrm>
            <a:off x="9927167" y="6324600"/>
            <a:ext cx="628651" cy="5334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703" name="Picture 8" descr="POINSET2">
            <a:extLst>
              <a:ext uri="{FF2B5EF4-FFF2-40B4-BE49-F238E27FC236}">
                <a16:creationId xmlns:a16="http://schemas.microsoft.com/office/drawing/2014/main" id="{B5ECF7FF-B1D5-4C66-B17C-57FB12BA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303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 descr="POINSET2">
            <a:extLst>
              <a:ext uri="{FF2B5EF4-FFF2-40B4-BE49-F238E27FC236}">
                <a16:creationId xmlns:a16="http://schemas.microsoft.com/office/drawing/2014/main" id="{06734A32-9821-42D4-9F3A-158286FE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66968" y="-332317"/>
            <a:ext cx="954616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POINSET2">
            <a:extLst>
              <a:ext uri="{FF2B5EF4-FFF2-40B4-BE49-F238E27FC236}">
                <a16:creationId xmlns:a16="http://schemas.microsoft.com/office/drawing/2014/main" id="{519B67F8-9A63-4080-A7EC-78B83114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8000" y="5435600"/>
            <a:ext cx="914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POINSET2">
            <a:extLst>
              <a:ext uri="{FF2B5EF4-FFF2-40B4-BE49-F238E27FC236}">
                <a16:creationId xmlns:a16="http://schemas.microsoft.com/office/drawing/2014/main" id="{82F45064-B71D-491D-997A-0EBF9720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8000" y="58674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E497AF-444F-449B-931A-57EA79C96604}"/>
              </a:ext>
            </a:extLst>
          </p:cNvPr>
          <p:cNvSpPr txBox="1"/>
          <p:nvPr/>
        </p:nvSpPr>
        <p:spPr>
          <a:xfrm>
            <a:off x="3163772" y="934387"/>
            <a:ext cx="6250052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sát một số hình ảnh sau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0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Cây mit[2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896"/>
            <a:ext cx="5383968" cy="336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ây M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254833"/>
            <a:ext cx="5841167" cy="36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Gỗ m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0138"/>
            <a:ext cx="5383968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17917" y="3059272"/>
            <a:ext cx="934871" cy="36933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Quả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mít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4826" name="Picture 10" descr="Gỗ mí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7" y="3614738"/>
            <a:ext cx="5778083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314371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41988" name="Picture 4" descr="Lúa gạ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5181600" cy="305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Lú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76200"/>
            <a:ext cx="571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Xuất khẩu g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74555"/>
            <a:ext cx="57150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Cây lú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"/>
            <a:ext cx="5181600" cy="379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68246" y="3243614"/>
            <a:ext cx="89852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Cây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lúa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9617232" y="2815754"/>
            <a:ext cx="16160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highlight>
                  <a:srgbClr val="FFFF00"/>
                </a:highlight>
              </a:rPr>
              <a:t>Thu </a:t>
            </a:r>
            <a:r>
              <a:rPr lang="en-US" dirty="0" err="1">
                <a:highlight>
                  <a:srgbClr val="FFFF00"/>
                </a:highlight>
              </a:rPr>
              <a:t>hoạch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thóc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768246" y="6232759"/>
            <a:ext cx="5746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Gạo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9617232" y="6298717"/>
            <a:ext cx="152717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Xuất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khẩu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gạo</a:t>
            </a:r>
            <a:endParaRPr 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 animBg="1"/>
      <p:bldP spid="41994" grpId="0" animBg="1"/>
      <p:bldP spid="419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44036" name="Picture 4" descr="Cây nhân s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5" y="-228600"/>
            <a:ext cx="5904875" cy="697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AHCDOD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-685800"/>
            <a:ext cx="54476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CAN51JQ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14504"/>
            <a:ext cx="5447674" cy="31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19725" y="3977481"/>
            <a:ext cx="15398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Cây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Nhân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sâm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4041" name="Picture 9" descr="Trà nhân sâ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1676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Củ tam t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61" y="374753"/>
            <a:ext cx="3569458" cy="30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Cây hoa tam t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" y="3429000"/>
            <a:ext cx="4315479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Nụ hoa tam t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62531"/>
            <a:ext cx="5081665" cy="29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Thuốc tam t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92" y="515195"/>
            <a:ext cx="4801849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260582" y="3159779"/>
            <a:ext cx="1364476" cy="36933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Cây</a:t>
            </a:r>
            <a:r>
              <a:rPr lang="en-US" dirty="0">
                <a:highlight>
                  <a:srgbClr val="FFFF00"/>
                </a:highlight>
              </a:rPr>
              <a:t> tam </a:t>
            </a:r>
            <a:r>
              <a:rPr lang="en-US" dirty="0" err="1">
                <a:highlight>
                  <a:srgbClr val="FFFF00"/>
                </a:highlight>
              </a:rPr>
              <a:t>thất</a:t>
            </a:r>
            <a:endParaRPr 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Ghế làm bằng gỗ đà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61" y="3429000"/>
            <a:ext cx="4751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Quả đ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61" y="237371"/>
            <a:ext cx="4751882" cy="28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Cây đà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" y="254833"/>
            <a:ext cx="5498892" cy="638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108326" y="5829300"/>
            <a:ext cx="149542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Cây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đào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cảnh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7543801" y="6465889"/>
            <a:ext cx="252412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highlight>
                  <a:srgbClr val="FFFF00"/>
                </a:highlight>
              </a:rPr>
              <a:t>Bàn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ghế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làm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bằng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gỗ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đào</a:t>
            </a:r>
            <a:endParaRPr 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513</Words>
  <Application>Microsoft Office PowerPoint</Application>
  <PresentationFormat>Widescreen</PresentationFormat>
  <Paragraphs>180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Tahoma</vt:lpstr>
      <vt:lpstr>Times New Roman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 NHÓM (5p) Quan sát H20.1 và cho biết vai trò của thực vật đối với đời sống con người.</vt:lpstr>
      <vt:lpstr>PowerPoint Presentation</vt:lpstr>
      <vt:lpstr>PowerPoint Presentation</vt:lpstr>
      <vt:lpstr>THẢO LUẬN NHÓM HOÀN THÀNH BẢNG SAU ĐỂ BiẾT THỰC VẬT CÓ THỂ CUNG CẤP CHO CHÚNG TA NHỮNG GÌ TRONG ĐỜI SỐNG HẰNG NGÀY.</vt:lpstr>
      <vt:lpstr>CÂY LƯƠNG THỰC</vt:lpstr>
      <vt:lpstr>CÂY THỰC PHẨM</vt:lpstr>
      <vt:lpstr>CÂY ĂN QUẢ</vt:lpstr>
      <vt:lpstr>CÂY LẤY GỖ</vt:lpstr>
      <vt:lpstr> </vt:lpstr>
      <vt:lpstr>PowerPoint Presentation</vt:lpstr>
      <vt:lpstr>PowerPoint Presentation</vt:lpstr>
      <vt:lpstr>CÂY LÀM CẢNH</vt:lpstr>
      <vt:lpstr>CÂY LÀM CẢNH</vt:lpstr>
      <vt:lpstr>CÂY LÀM GIA VỊ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84915907700</cp:lastModifiedBy>
  <cp:revision>71</cp:revision>
  <dcterms:created xsi:type="dcterms:W3CDTF">2021-04-09T09:25:24Z</dcterms:created>
  <dcterms:modified xsi:type="dcterms:W3CDTF">2026-01-26T22:20:34Z</dcterms:modified>
</cp:coreProperties>
</file>