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501" r:id="rId3"/>
    <p:sldId id="506" r:id="rId4"/>
    <p:sldId id="5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05B"/>
    <a:srgbClr val="0000FF"/>
    <a:srgbClr val="6FB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E9D9-0A4E-48F2-8EC2-AF9809706781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A275-ECBC-4A54-AA3B-71A70F10B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85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6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7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46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1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28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2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7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83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16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5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99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C81C-C8D4-4FD3-AE20-D8982E16F603}" type="datetimeFigureOut">
              <a:rPr lang="en-SG" smtClean="0"/>
              <a:t>27/2/2026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7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4EC61-C9B2-4A25-BD33-4A370EFC0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5" y="263743"/>
            <a:ext cx="11687759" cy="6337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AB9F8-C917-4A7C-8DE3-97529209408A}"/>
              </a:ext>
            </a:extLst>
          </p:cNvPr>
          <p:cNvSpPr txBox="1"/>
          <p:nvPr/>
        </p:nvSpPr>
        <p:spPr>
          <a:xfrm>
            <a:off x="189915" y="2733829"/>
            <a:ext cx="11109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vi-VN" sz="8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8000" b="1" dirty="0">
                <a:solidFill>
                  <a:srgbClr val="370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(Tiết 2)</a:t>
            </a:r>
            <a:endParaRPr lang="en-US" sz="7200" b="1" dirty="0">
              <a:solidFill>
                <a:srgbClr val="370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CA88E-DDF2-4E5E-B2E9-AB78405539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4" y="4765367"/>
            <a:ext cx="3138949" cy="209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B4ECD8-FA82-4568-B2C8-EF9229121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4" y="633194"/>
            <a:ext cx="793591" cy="793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D9338-E6F1-4459-A6A0-E0B2ED1CBF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959" l="1938" r="8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19" y="1339059"/>
            <a:ext cx="1835973" cy="139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338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F68B8CD-D6A2-4574-A6F2-EF9E0429B852}"/>
              </a:ext>
            </a:extLst>
          </p:cNvPr>
          <p:cNvSpPr txBox="1"/>
          <p:nvPr/>
        </p:nvSpPr>
        <p:spPr>
          <a:xfrm>
            <a:off x="2971800" y="353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</a:t>
            </a:r>
            <a:endParaRPr lang="en-SG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9BDBFA-0E75-49BB-B8E5-096CDE648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10552"/>
              </p:ext>
            </p:extLst>
          </p:nvPr>
        </p:nvGraphicFramePr>
        <p:xfrm>
          <a:off x="398779" y="1594834"/>
          <a:ext cx="10831197" cy="229845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53126">
                  <a:extLst>
                    <a:ext uri="{9D8B030D-6E8A-4147-A177-3AD203B41FA5}">
                      <a16:colId xmlns:a16="http://schemas.microsoft.com/office/drawing/2014/main" val="2516159982"/>
                    </a:ext>
                  </a:extLst>
                </a:gridCol>
                <a:gridCol w="1718456">
                  <a:extLst>
                    <a:ext uri="{9D8B030D-6E8A-4147-A177-3AD203B41FA5}">
                      <a16:colId xmlns:a16="http://schemas.microsoft.com/office/drawing/2014/main" val="506038621"/>
                    </a:ext>
                  </a:extLst>
                </a:gridCol>
                <a:gridCol w="1471634">
                  <a:extLst>
                    <a:ext uri="{9D8B030D-6E8A-4147-A177-3AD203B41FA5}">
                      <a16:colId xmlns:a16="http://schemas.microsoft.com/office/drawing/2014/main" val="3349716562"/>
                    </a:ext>
                  </a:extLst>
                </a:gridCol>
                <a:gridCol w="1482897">
                  <a:extLst>
                    <a:ext uri="{9D8B030D-6E8A-4147-A177-3AD203B41FA5}">
                      <a16:colId xmlns:a16="http://schemas.microsoft.com/office/drawing/2014/main" val="3225626940"/>
                    </a:ext>
                  </a:extLst>
                </a:gridCol>
                <a:gridCol w="1485533">
                  <a:extLst>
                    <a:ext uri="{9D8B030D-6E8A-4147-A177-3AD203B41FA5}">
                      <a16:colId xmlns:a16="http://schemas.microsoft.com/office/drawing/2014/main" val="1347799166"/>
                    </a:ext>
                  </a:extLst>
                </a:gridCol>
                <a:gridCol w="2468087">
                  <a:extLst>
                    <a:ext uri="{9D8B030D-6E8A-4147-A177-3AD203B41FA5}">
                      <a16:colId xmlns:a16="http://schemas.microsoft.com/office/drawing/2014/main" val="1584763804"/>
                    </a:ext>
                  </a:extLst>
                </a:gridCol>
                <a:gridCol w="1551464">
                  <a:extLst>
                    <a:ext uri="{9D8B030D-6E8A-4147-A177-3AD203B41FA5}">
                      <a16:colId xmlns:a16="http://schemas.microsoft.com/office/drawing/2014/main" val="1948091196"/>
                    </a:ext>
                  </a:extLst>
                </a:gridCol>
              </a:tblGrid>
              <a:tr h="5673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stt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Tên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cây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Nơi quan sát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MT </a:t>
                      </a:r>
                      <a:r>
                        <a:rPr lang="en-US" sz="1300" dirty="0" err="1">
                          <a:effectLst/>
                        </a:rPr>
                        <a:t>sống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Nhóm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thực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vật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Vai trò của cây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Ghi chú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1081833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Sấu</a:t>
                      </a: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CV bách thảo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Trên cạn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Hạt kín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Cho bóng mát, tạo oxi cho hô hấp nhiều SV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495560"/>
                  </a:ext>
                </a:extLst>
              </a:tr>
              <a:tr h="585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Rong</a:t>
                      </a: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Hồ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cá</a:t>
                      </a: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Dưới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nước</a:t>
                      </a: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Tảo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Thức ăn cho cá, tạo oxi hòa tan trong nước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764933"/>
                  </a:ext>
                </a:extLst>
              </a:tr>
              <a:tr h="2168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en-SG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150294"/>
                  </a:ext>
                </a:extLst>
              </a:tr>
              <a:tr h="1868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1473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758239-FDFA-409A-8D0B-EF9255896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67629"/>
              </p:ext>
            </p:extLst>
          </p:nvPr>
        </p:nvGraphicFramePr>
        <p:xfrm>
          <a:off x="398779" y="4358147"/>
          <a:ext cx="10831195" cy="21017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53126">
                  <a:extLst>
                    <a:ext uri="{9D8B030D-6E8A-4147-A177-3AD203B41FA5}">
                      <a16:colId xmlns:a16="http://schemas.microsoft.com/office/drawing/2014/main" val="2992140378"/>
                    </a:ext>
                  </a:extLst>
                </a:gridCol>
                <a:gridCol w="1424595">
                  <a:extLst>
                    <a:ext uri="{9D8B030D-6E8A-4147-A177-3AD203B41FA5}">
                      <a16:colId xmlns:a16="http://schemas.microsoft.com/office/drawing/2014/main" val="3164885120"/>
                    </a:ext>
                  </a:extLst>
                </a:gridCol>
                <a:gridCol w="1765493">
                  <a:extLst>
                    <a:ext uri="{9D8B030D-6E8A-4147-A177-3AD203B41FA5}">
                      <a16:colId xmlns:a16="http://schemas.microsoft.com/office/drawing/2014/main" val="828342613"/>
                    </a:ext>
                  </a:extLst>
                </a:gridCol>
                <a:gridCol w="1482898">
                  <a:extLst>
                    <a:ext uri="{9D8B030D-6E8A-4147-A177-3AD203B41FA5}">
                      <a16:colId xmlns:a16="http://schemas.microsoft.com/office/drawing/2014/main" val="975622406"/>
                    </a:ext>
                  </a:extLst>
                </a:gridCol>
                <a:gridCol w="1551464">
                  <a:extLst>
                    <a:ext uri="{9D8B030D-6E8A-4147-A177-3AD203B41FA5}">
                      <a16:colId xmlns:a16="http://schemas.microsoft.com/office/drawing/2014/main" val="1347990540"/>
                    </a:ext>
                  </a:extLst>
                </a:gridCol>
                <a:gridCol w="2402155">
                  <a:extLst>
                    <a:ext uri="{9D8B030D-6E8A-4147-A177-3AD203B41FA5}">
                      <a16:colId xmlns:a16="http://schemas.microsoft.com/office/drawing/2014/main" val="2842438330"/>
                    </a:ext>
                  </a:extLst>
                </a:gridCol>
                <a:gridCol w="1551464">
                  <a:extLst>
                    <a:ext uri="{9D8B030D-6E8A-4147-A177-3AD203B41FA5}">
                      <a16:colId xmlns:a16="http://schemas.microsoft.com/office/drawing/2014/main" val="2754607351"/>
                    </a:ext>
                  </a:extLst>
                </a:gridCol>
              </a:tblGrid>
              <a:tr h="341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stt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Tên động vật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Nơi quan sát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MT sống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Nhóm ĐV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Vai trò của ĐV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300" dirty="0" err="1">
                          <a:effectLst/>
                        </a:rPr>
                        <a:t>Ghi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chú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172351"/>
                  </a:ext>
                </a:extLst>
              </a:tr>
              <a:tr h="472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Chào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mào</a:t>
                      </a:r>
                      <a:endParaRPr lang="en-SG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CV bách thảo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Trên cạn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Lớp chim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Bắt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sâu</a:t>
                      </a:r>
                      <a:r>
                        <a:rPr lang="en-US" sz="1800" dirty="0">
                          <a:effectLst/>
                        </a:rPr>
                        <a:t>, phát </a:t>
                      </a:r>
                      <a:r>
                        <a:rPr lang="en-US" sz="1800" dirty="0" err="1">
                          <a:effectLst/>
                        </a:rPr>
                        <a:t>tán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hạt</a:t>
                      </a:r>
                      <a:r>
                        <a:rPr lang="en-US" sz="1800" dirty="0">
                          <a:effectLst/>
                        </a:rPr>
                        <a:t> …</a:t>
                      </a:r>
                      <a:endParaRPr lang="en-SG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2055392"/>
                  </a:ext>
                </a:extLst>
              </a:tr>
              <a:tr h="472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2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 err="1">
                          <a:effectLst/>
                        </a:rPr>
                        <a:t>Sóc</a:t>
                      </a:r>
                      <a:endParaRPr lang="en-SG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CV bách thảo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Trên cạn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Lớp thú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Phát tán hạt cây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834394"/>
                  </a:ext>
                </a:extLst>
              </a:tr>
              <a:tr h="472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SG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SG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559242"/>
                  </a:ext>
                </a:extLst>
              </a:tr>
              <a:tr h="3415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SG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SG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1381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28FF9C6-797D-4332-9EDA-457D08DFC919}"/>
              </a:ext>
            </a:extLst>
          </p:cNvPr>
          <p:cNvSpPr txBox="1"/>
          <p:nvPr/>
        </p:nvSpPr>
        <p:spPr>
          <a:xfrm>
            <a:off x="885825" y="1043094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SG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7314B-4143-423A-829A-A982BD1CD9E4}"/>
              </a:ext>
            </a:extLst>
          </p:cNvPr>
          <p:cNvSpPr txBox="1"/>
          <p:nvPr/>
        </p:nvSpPr>
        <p:spPr>
          <a:xfrm>
            <a:off x="742950" y="3933037"/>
            <a:ext cx="609600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endParaRPr lang="en-SG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B18EC-5A4B-44DC-B96A-C2D1CC98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THU HOẠCH</a:t>
            </a:r>
            <a:endParaRPr lang="en-SG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BA3348-6642-475E-8396-0C11EA31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538" y="1286989"/>
            <a:ext cx="10330187" cy="4844152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nhóm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ở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nhà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Thời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gian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nộp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sản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phẩm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</a:t>
            </a:r>
            <a:r>
              <a:rPr lang="en-US" sz="3200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tiết</a:t>
            </a:r>
            <a:r>
              <a:rPr lang="en-US" sz="3200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sau</a:t>
            </a:r>
            <a:endParaRPr lang="en-US" sz="3200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3200" b="1" i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C55A11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1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Viết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báo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thu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hoạch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theo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mẫu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SGK  152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accent2"/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Trình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bày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báo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cáo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trước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lớp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1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ACB696-9D25-4B2C-88CF-0A337478F0D0}"/>
              </a:ext>
            </a:extLst>
          </p:cNvPr>
          <p:cNvSpPr txBox="1">
            <a:spLocks/>
          </p:cNvSpPr>
          <p:nvPr/>
        </p:nvSpPr>
        <p:spPr>
          <a:xfrm>
            <a:off x="389059" y="928819"/>
            <a:ext cx="10338435" cy="479570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00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Hình</a:t>
            </a:r>
            <a:r>
              <a:rPr lang="en-US" sz="1000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100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thức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HS </a:t>
            </a:r>
            <a:r>
              <a:rPr lang="en-US" sz="100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làm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100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việc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100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cá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10000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nhân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00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Nhiệm</a:t>
            </a:r>
            <a:r>
              <a:rPr lang="en-US" sz="10000" b="1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 </a:t>
            </a:r>
            <a:r>
              <a:rPr lang="en-US" sz="10000" b="1" dirty="0" err="1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vụ</a:t>
            </a:r>
            <a:r>
              <a:rPr lang="en-US" sz="100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: </a:t>
            </a:r>
          </a:p>
          <a:p>
            <a:pPr marL="0" indent="0" algn="just">
              <a:lnSpc>
                <a:spcPct val="115000"/>
              </a:lnSpc>
              <a:buNone/>
            </a:pPr>
            <a:endParaRPr lang="en-US" sz="5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endParaRPr lang="en-SG" sz="5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song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SG" sz="5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thảm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5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SG" sz="5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grpSp>
        <p:nvGrpSpPr>
          <p:cNvPr id="6" name="Google Shape;557;p38">
            <a:extLst>
              <a:ext uri="{FF2B5EF4-FFF2-40B4-BE49-F238E27FC236}">
                <a16:creationId xmlns:a16="http://schemas.microsoft.com/office/drawing/2014/main" id="{2A0A1ACD-02BE-426D-A0DC-907161841FEE}"/>
              </a:ext>
            </a:extLst>
          </p:cNvPr>
          <p:cNvGrpSpPr/>
          <p:nvPr/>
        </p:nvGrpSpPr>
        <p:grpSpPr>
          <a:xfrm>
            <a:off x="10727593" y="255372"/>
            <a:ext cx="1626332" cy="2042310"/>
            <a:chOff x="3955900" y="2984500"/>
            <a:chExt cx="414000" cy="422525"/>
          </a:xfrm>
        </p:grpSpPr>
        <p:sp>
          <p:nvSpPr>
            <p:cNvPr id="7" name="Google Shape;558;p38">
              <a:extLst>
                <a:ext uri="{FF2B5EF4-FFF2-40B4-BE49-F238E27FC236}">
                  <a16:creationId xmlns:a16="http://schemas.microsoft.com/office/drawing/2014/main" id="{5967CD89-71E7-467B-A620-4F909B3F91EB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9;p38">
              <a:extLst>
                <a:ext uri="{FF2B5EF4-FFF2-40B4-BE49-F238E27FC236}">
                  <a16:creationId xmlns:a16="http://schemas.microsoft.com/office/drawing/2014/main" id="{1B48AEF7-E9A8-49A7-9721-D2F4C49DFD4E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0;p38">
              <a:extLst>
                <a:ext uri="{FF2B5EF4-FFF2-40B4-BE49-F238E27FC236}">
                  <a16:creationId xmlns:a16="http://schemas.microsoft.com/office/drawing/2014/main" id="{B3816283-1A6B-4230-BB7F-18FBEFD4D54B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A298C7-7F6E-4471-BF46-6F137ED68869}"/>
              </a:ext>
            </a:extLst>
          </p:cNvPr>
          <p:cNvSpPr txBox="1"/>
          <p:nvPr/>
        </p:nvSpPr>
        <p:spPr>
          <a:xfrm>
            <a:off x="0" y="1341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314119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263</Words>
  <Application>Microsoft Office PowerPoint</Application>
  <PresentationFormat>Widescreen</PresentationFormat>
  <Paragraphs>82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A3.NotoSans-San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THU HOẠCH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84915907700</cp:lastModifiedBy>
  <cp:revision>143</cp:revision>
  <dcterms:created xsi:type="dcterms:W3CDTF">2020-12-29T17:49:09Z</dcterms:created>
  <dcterms:modified xsi:type="dcterms:W3CDTF">2026-02-27T08:56:05Z</dcterms:modified>
</cp:coreProperties>
</file>