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 id="2147483754" r:id="rId2"/>
    <p:sldMasterId id="2147483778" r:id="rId3"/>
  </p:sldMasterIdLst>
  <p:notesMasterIdLst>
    <p:notesMasterId r:id="rId30"/>
  </p:notesMasterIdLst>
  <p:handoutMasterIdLst>
    <p:handoutMasterId r:id="rId31"/>
  </p:handoutMasterIdLst>
  <p:sldIdLst>
    <p:sldId id="1259" r:id="rId4"/>
    <p:sldId id="1274" r:id="rId5"/>
    <p:sldId id="1260" r:id="rId6"/>
    <p:sldId id="1267" r:id="rId7"/>
    <p:sldId id="1261" r:id="rId8"/>
    <p:sldId id="1268" r:id="rId9"/>
    <p:sldId id="1262" r:id="rId10"/>
    <p:sldId id="1290" r:id="rId11"/>
    <p:sldId id="1275" r:id="rId12"/>
    <p:sldId id="1272" r:id="rId13"/>
    <p:sldId id="1279" r:id="rId14"/>
    <p:sldId id="1280" r:id="rId15"/>
    <p:sldId id="1283" r:id="rId16"/>
    <p:sldId id="1282" r:id="rId17"/>
    <p:sldId id="1281" r:id="rId18"/>
    <p:sldId id="1284" r:id="rId19"/>
    <p:sldId id="1285" r:id="rId20"/>
    <p:sldId id="1286" r:id="rId21"/>
    <p:sldId id="1287" r:id="rId22"/>
    <p:sldId id="1289" r:id="rId23"/>
    <p:sldId id="1288" r:id="rId24"/>
    <p:sldId id="1278" r:id="rId25"/>
    <p:sldId id="1270" r:id="rId26"/>
    <p:sldId id="1269" r:id="rId27"/>
    <p:sldId id="1271" r:id="rId28"/>
    <p:sldId id="1273" r:id="rId29"/>
  </p:sldIdLst>
  <p:sldSz cx="9144000" cy="5143500" type="screen16x9"/>
  <p:notesSz cx="6858000" cy="9144000"/>
  <p:custDataLst>
    <p:tags r:id="rId32"/>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EE0446-DE6E-4F82-9345-017794F56DDB}">
          <p14:sldIdLst>
            <p14:sldId id="1259"/>
            <p14:sldId id="1274"/>
            <p14:sldId id="1260"/>
            <p14:sldId id="1267"/>
            <p14:sldId id="1261"/>
            <p14:sldId id="1268"/>
            <p14:sldId id="1262"/>
            <p14:sldId id="1290"/>
            <p14:sldId id="1275"/>
            <p14:sldId id="1272"/>
            <p14:sldId id="1279"/>
            <p14:sldId id="1280"/>
            <p14:sldId id="1283"/>
            <p14:sldId id="1282"/>
            <p14:sldId id="1281"/>
            <p14:sldId id="1284"/>
            <p14:sldId id="1285"/>
            <p14:sldId id="1286"/>
            <p14:sldId id="1287"/>
            <p14:sldId id="1289"/>
            <p14:sldId id="1288"/>
            <p14:sldId id="1278"/>
            <p14:sldId id="1270"/>
            <p14:sldId id="1269"/>
            <p14:sldId id="1271"/>
            <p14:sldId id="1273"/>
          </p14:sldIdLst>
        </p14:section>
        <p14:section name="Untitled Section" id="{0872A3D0-5896-48CE-BEBF-1A8258757852}">
          <p14:sldIdLst/>
        </p14:section>
        <p14:section name="Untitled Section" id="{9F8E1FE8-B535-4D12-900D-1D4FE1285E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93238" autoAdjust="0"/>
  </p:normalViewPr>
  <p:slideViewPr>
    <p:cSldViewPr snapToGrid="0">
      <p:cViewPr varScale="1">
        <p:scale>
          <a:sx n="84" d="100"/>
          <a:sy n="84" d="100"/>
        </p:scale>
        <p:origin x="804" y="108"/>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11</a:t>
            </a:fld>
            <a:endParaRPr lang="en-US"/>
          </a:p>
        </p:txBody>
      </p:sp>
    </p:spTree>
    <p:extLst>
      <p:ext uri="{BB962C8B-B14F-4D97-AF65-F5344CB8AC3E}">
        <p14:creationId xmlns:p14="http://schemas.microsoft.com/office/powerpoint/2010/main" val="256856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22</a:t>
            </a:fld>
            <a:endParaRPr lang="en-US"/>
          </a:p>
        </p:txBody>
      </p:sp>
    </p:spTree>
    <p:extLst>
      <p:ext uri="{BB962C8B-B14F-4D97-AF65-F5344CB8AC3E}">
        <p14:creationId xmlns:p14="http://schemas.microsoft.com/office/powerpoint/2010/main" val="39954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8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7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80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89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4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9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59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513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7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24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9"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1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6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712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82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82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4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2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356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533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997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75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93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315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033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666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610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88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7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7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9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7"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2"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7"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2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7"/>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6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2"/>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1/4/2026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2"/>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2"/>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062112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9"/>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1/4/2026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4774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90"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1/4/2026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0387876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30.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6" y="637701"/>
            <a:ext cx="2557110"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 Hệ tuần hoàn </a:t>
            </a:r>
            <a:endParaRPr lang="en-US" sz="2400" dirty="0">
              <a:latin typeface="Arial" pitchFamily="34" charset="0"/>
              <a:cs typeface="Arial" pitchFamily="34" charset="0"/>
            </a:endParaRPr>
          </a:p>
        </p:txBody>
      </p:sp>
      <p:sp>
        <p:nvSpPr>
          <p:cNvPr id="3" name="Rectangle 2"/>
          <p:cNvSpPr/>
          <p:nvPr/>
        </p:nvSpPr>
        <p:spPr>
          <a:xfrm>
            <a:off x="418989" y="1076213"/>
            <a:ext cx="8041373" cy="707886"/>
          </a:xfrm>
          <a:prstGeom prst="rect">
            <a:avLst/>
          </a:prstGeom>
        </p:spPr>
        <p:txBody>
          <a:bodyPr wrap="square" lIns="91440" tIns="45720" rIns="91440" bIns="45720">
            <a:spAutoFit/>
          </a:bodyPr>
          <a:lstStyle/>
          <a:p>
            <a:r>
              <a:rPr lang="nl-NL" sz="2000" dirty="0">
                <a:latin typeface="Arial" pitchFamily="34" charset="0"/>
                <a:ea typeface="Courier New"/>
                <a:cs typeface="Arial" pitchFamily="34" charset="0"/>
              </a:rPr>
              <a:t>Quan sát hình 33.5 </a:t>
            </a:r>
            <a:r>
              <a:rPr lang="en-US" sz="2000" dirty="0">
                <a:latin typeface="Arial" pitchFamily="34" charset="0"/>
                <a:ea typeface="Courier New"/>
                <a:cs typeface="Arial" pitchFamily="34" charset="0"/>
              </a:rPr>
              <a:t>kết hợp với đoạn video về hệ tuần hoàn sau</a:t>
            </a:r>
            <a:r>
              <a:rPr lang="nl-NL" sz="2000" dirty="0">
                <a:latin typeface="Arial" pitchFamily="34" charset="0"/>
                <a:ea typeface="Courier New"/>
                <a:cs typeface="Arial" pitchFamily="34" charset="0"/>
              </a:rPr>
              <a:t> đó thảo luận nhóm hoàn thành phiếu học tập số 3</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860626" y="90506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Notched Right Arrow 4"/>
          <p:cNvSpPr/>
          <p:nvPr/>
        </p:nvSpPr>
        <p:spPr>
          <a:xfrm>
            <a:off x="2362200" y="103067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38845" y="1838815"/>
            <a:ext cx="8186057" cy="2012859"/>
          </a:xfrm>
          <a:prstGeom prst="rect">
            <a:avLst/>
          </a:prstGeom>
        </p:spPr>
        <p:txBody>
          <a:bodyPr wrap="square" lIns="91440" tIns="45720" rIns="91440" bIns="45720">
            <a:spAutoFit/>
          </a:bodyPr>
          <a:lstStyle/>
          <a:p>
            <a:pPr indent="457200" algn="just">
              <a:lnSpc>
                <a:spcPct val="130000"/>
              </a:lnSpc>
            </a:pPr>
            <a:r>
              <a:rPr lang="nl-NL" sz="2400" dirty="0">
                <a:latin typeface="Arial" pitchFamily="34" charset="0"/>
                <a:ea typeface="Segoe UI"/>
                <a:cs typeface="Arial" pitchFamily="34" charset="0"/>
              </a:rPr>
              <a:t>Một số bệnh thường gặp: Thiếu máu, huyết áp cao, xơ vữa động mạch... cần có chế độ ăn uống hợp lí, luyện tập thể dục thường xuyên, vừa sức, tránh các tác nhân gây bệnh.</a:t>
            </a:r>
            <a:endParaRPr lang="en-US" sz="2400" dirty="0">
              <a:latin typeface="Arial" pitchFamily="34" charset="0"/>
              <a:ea typeface="Segoe UI"/>
              <a:cs typeface="Arial" pitchFamily="34" charset="0"/>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3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02576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9" y="352799"/>
            <a:ext cx="6672262" cy="2793842"/>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1: Thành phần của máu bao gồm:</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A. Hồng cầu và tiểu cầu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B. Huyết tương và các tế bào máu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C. Huyết tương và các tế bào máu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D. Hồng cầu, bạch cầu và tiểu cầu</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1" name="Oval 10">
            <a:extLst>
              <a:ext uri="{FF2B5EF4-FFF2-40B4-BE49-F238E27FC236}">
                <a16:creationId xmlns:a16="http://schemas.microsoft.com/office/drawing/2014/main" id="{BAF91471-A9B7-426A-A096-D58D8DDB5273}"/>
              </a:ext>
            </a:extLst>
          </p:cNvPr>
          <p:cNvSpPr/>
          <p:nvPr/>
        </p:nvSpPr>
        <p:spPr>
          <a:xfrm>
            <a:off x="715012" y="4031273"/>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1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5EEBBA-A703-4618-B4C1-E78EDEC1C121}"/>
              </a:ext>
            </a:extLst>
          </p:cNvPr>
          <p:cNvSpPr/>
          <p:nvPr/>
        </p:nvSpPr>
        <p:spPr>
          <a:xfrm>
            <a:off x="925753" y="417268"/>
            <a:ext cx="6643723" cy="2308324"/>
          </a:xfrm>
          <a:prstGeom prst="rect">
            <a:avLst/>
          </a:prstGeom>
        </p:spPr>
        <p:txBody>
          <a:bodyPr wrap="square">
            <a:spAutoFit/>
          </a:bodyPr>
          <a:lstStyle/>
          <a:p>
            <a:pPr marL="457200" indent="457200" algn="just">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2: Đặc điểm nào dưới đây không có ở hồng cầu người</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Hình đĩa, lõm hai mặt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Nhiều nhân, nhân nhỏ, không màu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Màu hồng, không nhân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Tham gia vào chức năng vận chuyển khí</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18170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427577" y="396361"/>
            <a:ext cx="6843075" cy="3369320"/>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Times New Roman" panose="02020603050405020304" pitchFamily="18" charset="0"/>
                <a:ea typeface="Courier New" panose="02070309020205020404" pitchFamily="49" charset="0"/>
              </a:rPr>
              <a:t>Câu 3: Kháng nguyên là: </a:t>
            </a:r>
            <a:endParaRPr lang="en-US" sz="2000" b="1"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A.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B.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C. Một loại Protein do tiểu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D. Những phân tử ngoại lai có khả năng kích thích cơ thể tiết ra kháng thể</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0453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93043" y="22271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8" y="35279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4: Trong hệ thống “hàng rào” bảo vệ bệnh tật của con người, nếu vi khuẩn, vi rút thoát khỏi thực bào thì ngay sau đó chúng sẽ phải đối diện với hoạt động bảo vệ của loại tế bào nào?</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Bạch cầu trung tính	      B. Bạch cầu ưa kiềm</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Bạch cầu limpho B	      D. Bạch cầu limpho T</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839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21656" y="9218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330656" y="49650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5: Sự đông máu có ý nghĩa nào đối với cơ thể?</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Giúp cơ thể tự bảo vệ chống mất nhiều máu khi bị thương</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Giúp cơ thể giảm thân nhiệt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Giúp cơ thể tiêu diệt nhanh các loại vi khuẩn</a:t>
            </a:r>
            <a:endParaRPr lang="en-US" sz="2000" dirty="0">
              <a:solidFill>
                <a:srgbClr val="000000"/>
              </a:solidFill>
              <a:latin typeface="Courier New" panose="02070309020205020404" pitchFamily="49" charset="0"/>
              <a:ea typeface="Courier New" panose="02070309020205020404" pitchFamily="49" charset="0"/>
            </a:endParaRPr>
          </a:p>
          <a:p>
            <a:r>
              <a:rPr lang="nl-NL" sz="2400" dirty="0">
                <a:latin typeface="Times New Roman" panose="02020603050405020304" pitchFamily="18" charset="0"/>
                <a:ea typeface="Courier New" panose="02070309020205020404" pitchFamily="49" charset="0"/>
              </a:rPr>
              <a:t>      D. Giúp cơ thể không mất nước</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4258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5772149" y="28012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938992"/>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6: Người mang nhóm máu AB có thể truyền máu cho người có nhóm máu nào không xảy ra kết dính hồng cầu:</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Nhóm máu A				B. Nhóm máu B</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Nhóm máu O				D. Nhóm máu AB</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332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569660"/>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7: Vòng tuần hoàn nhỏ đi qua cơ quan nào dưới đây:</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Dạ dày					B. Gan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Phổi					D. Não</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873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590430"/>
            <a:ext cx="7285987" cy="2616101"/>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8. Trình tự sắp xếp nào dưới đây thể hiện đúng trình tự vận tốc máu chảy trong mạch máu:</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Tĩnh mạch &gt; Động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Động  mạch &gt; Mao mạch &gt; Tĩnh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Tĩnh mạch &gt; Mao mạch &gt; Động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Động  mạch &gt; Tĩnh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4143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3" name="Hệ tuần hoàn trong cơ thể ngư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
            <a:ext cx="9144008" cy="5143505"/>
          </a:xfrm>
          <a:prstGeom prst="rect">
            <a:avLst/>
          </a:prstGeom>
        </p:spPr>
      </p:pic>
    </p:spTree>
    <p:extLst>
      <p:ext uri="{BB962C8B-B14F-4D97-AF65-F5344CB8AC3E}">
        <p14:creationId xmlns:p14="http://schemas.microsoft.com/office/powerpoint/2010/main" val="2483335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7768" y="0"/>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363972" y="3599019"/>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29006" y="980093"/>
            <a:ext cx="7285987" cy="3354765"/>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9. Để phòng ngừa bệnh tim mạch, chúng ta cần lưu ý điều gì?</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Thường xuyên vận động nâng cao sức chịu đựng của cơ thể</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Nói không với thuốc lá, rượu bia, mỡ động vật, thực phẩm ăn sắn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Ăn nhiều rau quả tươi, thực phẩm giàu omega 3</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Tất cả các đáp án trên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568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594084"/>
            <a:ext cx="7285987" cy="1877437"/>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10. Bệnh xơ vữa động mạch có mối liên hệ với chất nào dưới đây:</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Cholesteron				B. Lipit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Photpholipit				D. Dầu thực vật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9324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941577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657149589"/>
              </p:ext>
            </p:extLst>
          </p:nvPr>
        </p:nvGraphicFramePr>
        <p:xfrm>
          <a:off x="831892" y="1231001"/>
          <a:ext cx="7146888" cy="3857464"/>
        </p:xfrm>
        <a:graphic>
          <a:graphicData uri="http://schemas.openxmlformats.org/drawingml/2006/table">
            <a:tbl>
              <a:tblPr firstRow="1" firstCol="1" bandRow="1"/>
              <a:tblGrid>
                <a:gridCol w="503242">
                  <a:extLst>
                    <a:ext uri="{9D8B030D-6E8A-4147-A177-3AD203B41FA5}">
                      <a16:colId xmlns:a16="http://schemas.microsoft.com/office/drawing/2014/main" val="20000"/>
                    </a:ext>
                  </a:extLst>
                </a:gridCol>
                <a:gridCol w="2070766">
                  <a:extLst>
                    <a:ext uri="{9D8B030D-6E8A-4147-A177-3AD203B41FA5}">
                      <a16:colId xmlns:a16="http://schemas.microsoft.com/office/drawing/2014/main" val="20001"/>
                    </a:ext>
                  </a:extLst>
                </a:gridCol>
                <a:gridCol w="1714126">
                  <a:extLst>
                    <a:ext uri="{9D8B030D-6E8A-4147-A177-3AD203B41FA5}">
                      <a16:colId xmlns:a16="http://schemas.microsoft.com/office/drawing/2014/main" val="20002"/>
                    </a:ext>
                  </a:extLst>
                </a:gridCol>
                <a:gridCol w="1429377">
                  <a:extLst>
                    <a:ext uri="{9D8B030D-6E8A-4147-A177-3AD203B41FA5}">
                      <a16:colId xmlns:a16="http://schemas.microsoft.com/office/drawing/2014/main" val="20003"/>
                    </a:ext>
                  </a:extLst>
                </a:gridCol>
                <a:gridCol w="1429377">
                  <a:extLst>
                    <a:ext uri="{9D8B030D-6E8A-4147-A177-3AD203B41FA5}">
                      <a16:colId xmlns:a16="http://schemas.microsoft.com/office/drawing/2014/main" val="20004"/>
                    </a:ext>
                  </a:extLst>
                </a:gridCol>
              </a:tblGrid>
              <a:tr h="1582349">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STT</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Tên chủ hộ</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lần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05267">
                <a:tc gridSpan="5">
                  <a:txBody>
                    <a:bodyPr/>
                    <a:lstStyle/>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Trả lời câu hỏi: 1. Hiến máu có hại cho sức khỏe không? Vì sao?</a:t>
                      </a:r>
                    </a:p>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                         2. Những ai có thể hiến máu được? Những ai không thể hiến máu được?</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1049435" y="640407"/>
            <a:ext cx="7310014"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a:latin typeface="Arial" pitchFamily="34" charset="0"/>
                <a:ea typeface="Segoe UI" pitchFamily="34" charset="0"/>
                <a:cs typeface="Arial" pitchFamily="34" charset="0"/>
              </a:rPr>
              <a:t>Phiếu 1: Điều tra người hiến máu nhân đạo tại địa phương</a:t>
            </a:r>
            <a:endParaRPr lang="en-US" sz="2000" dirty="0">
              <a:latin typeface="Arial" pitchFamily="34" charset="0"/>
              <a:cs typeface="Arial" pitchFamily="34" charset="0"/>
            </a:endParaRPr>
          </a:p>
        </p:txBody>
      </p:sp>
      <p:sp>
        <p:nvSpPr>
          <p:cNvPr id="5" name="TextBox 4"/>
          <p:cNvSpPr txBox="1"/>
          <p:nvPr/>
        </p:nvSpPr>
        <p:spPr>
          <a:xfrm>
            <a:off x="3860864" y="62244"/>
            <a:ext cx="1422272" cy="523220"/>
          </a:xfrm>
          <a:prstGeom prst="rect">
            <a:avLst/>
          </a:prstGeom>
          <a:solidFill>
            <a:schemeClr val="accent2">
              <a:lumMod val="20000"/>
              <a:lumOff val="80000"/>
            </a:schemeClr>
          </a:solidFill>
        </p:spPr>
        <p:txBody>
          <a:bodyPr wrap="square" rtlCol="0">
            <a:spAutoFit/>
          </a:bodyPr>
          <a:lstStyle/>
          <a:p>
            <a:r>
              <a:rPr lang="en-US" sz="2800" dirty="0">
                <a:latin typeface="Arial" pitchFamily="34" charset="0"/>
                <a:cs typeface="Arial" pitchFamily="34" charset="0"/>
              </a:rPr>
              <a:t>DỰ ÁN</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9" y="637701"/>
            <a:ext cx="7556913" cy="830997"/>
          </a:xfrm>
          <a:prstGeom prst="rect">
            <a:avLst/>
          </a:prstGeom>
        </p:spPr>
        <p:txBody>
          <a:bodyPr wrap="square" lIns="91440" tIns="45720" rIns="91440" bIns="45720">
            <a:spAutoFit/>
          </a:bodyPr>
          <a:lstStyle/>
          <a:p>
            <a:r>
              <a:rPr lang="en-US" sz="2400" b="1" dirty="0">
                <a:latin typeface="Arial" pitchFamily="34" charset="0"/>
                <a:ea typeface="Courier New"/>
                <a:cs typeface="Arial" pitchFamily="34" charset="0"/>
              </a:rPr>
              <a:t>IV. </a:t>
            </a:r>
            <a:r>
              <a:rPr lang="en-US" sz="2400" b="1" dirty="0">
                <a:latin typeface="Times New Roman"/>
                <a:ea typeface="Courier New"/>
              </a:rPr>
              <a:t>Thực hành: thực hiện tình huống giả định cấp cứu người bị chảy máu, tai biến, đột quỵ và đo huyết áp </a:t>
            </a:r>
            <a:endParaRPr lang="en-US" sz="2400" dirty="0">
              <a:latin typeface="Arial" pitchFamily="34" charset="0"/>
              <a:cs typeface="Arial" pitchFamily="34" charset="0"/>
            </a:endParaRPr>
          </a:p>
        </p:txBody>
      </p:sp>
      <p:sp>
        <p:nvSpPr>
          <p:cNvPr id="3" name="Rectangle 2"/>
          <p:cNvSpPr/>
          <p:nvPr/>
        </p:nvSpPr>
        <p:spPr>
          <a:xfrm>
            <a:off x="798750" y="1637435"/>
            <a:ext cx="6435609" cy="2246769"/>
          </a:xfrm>
          <a:prstGeom prst="rect">
            <a:avLst/>
          </a:prstGeom>
        </p:spPr>
        <p:txBody>
          <a:bodyPr wrap="square" lIns="91440" tIns="45720" rIns="91440" bIns="45720">
            <a:spAutoFit/>
          </a:bodyPr>
          <a:lstStyle/>
          <a:p>
            <a:pPr marL="457200" indent="457200" algn="just"/>
            <a:r>
              <a:rPr lang="nl-NL" sz="2000" dirty="0">
                <a:solidFill>
                  <a:srgbClr val="000000"/>
                </a:solidFill>
                <a:latin typeface="Arial" pitchFamily="34" charset="0"/>
                <a:ea typeface="Courier New"/>
                <a:cs typeface="Arial" pitchFamily="34" charset="0"/>
              </a:rPr>
              <a:t>Đọc thông tin SGK, hoạt động nhóm được thực hiện các tình huống giả định theo thứ tự:</a:t>
            </a:r>
          </a:p>
          <a:p>
            <a:pPr marL="457200" indent="457200" algn="just"/>
            <a:endParaRPr lang="en-US" sz="2000" dirty="0">
              <a:solidFill>
                <a:srgbClr val="000000"/>
              </a:solidFill>
              <a:latin typeface="Arial" pitchFamily="34" charset="0"/>
              <a:ea typeface="Courier New"/>
              <a:cs typeface="Arial" pitchFamily="34" charset="0"/>
            </a:endParaRPr>
          </a:p>
          <a:p>
            <a:pPr indent="457200" algn="just"/>
            <a:r>
              <a:rPr lang="nl-NL" sz="2000" dirty="0">
                <a:solidFill>
                  <a:srgbClr val="000000"/>
                </a:solidFill>
                <a:latin typeface="Arial" pitchFamily="34" charset="0"/>
                <a:ea typeface="Courier New"/>
                <a:cs typeface="Arial" pitchFamily="34" charset="0"/>
              </a:rPr>
              <a:t>Nhóm 1. Chảy máu mao mạch và tĩnh mạch.</a:t>
            </a:r>
            <a:endParaRPr lang="en-US" sz="2000" dirty="0">
              <a:solidFill>
                <a:srgbClr val="000000"/>
              </a:solidFill>
              <a:latin typeface="Arial" pitchFamily="34" charset="0"/>
              <a:ea typeface="Courier New"/>
              <a:cs typeface="Arial" pitchFamily="34" charset="0"/>
            </a:endParaRPr>
          </a:p>
          <a:p>
            <a:pPr indent="457200"/>
            <a:r>
              <a:rPr lang="en-US" sz="2000" dirty="0">
                <a:solidFill>
                  <a:srgbClr val="000000"/>
                </a:solidFill>
                <a:latin typeface="Arial" pitchFamily="34" charset="0"/>
                <a:ea typeface="Courier New"/>
                <a:cs typeface="Arial" pitchFamily="34" charset="0"/>
              </a:rPr>
              <a:t>Nhóm 2. Chảy máu động mạch.</a:t>
            </a:r>
          </a:p>
          <a:p>
            <a:pPr indent="457200"/>
            <a:r>
              <a:rPr lang="en-US" sz="2000" dirty="0">
                <a:solidFill>
                  <a:srgbClr val="000000"/>
                </a:solidFill>
                <a:latin typeface="Arial" pitchFamily="34" charset="0"/>
                <a:ea typeface="Courier New"/>
                <a:cs typeface="Arial" pitchFamily="34" charset="0"/>
              </a:rPr>
              <a:t>Nhóm 3. Sơ cứu khi bị đột quỵ</a:t>
            </a:r>
          </a:p>
          <a:p>
            <a:pPr indent="457200"/>
            <a:r>
              <a:rPr lang="en-US" sz="2000" dirty="0">
                <a:solidFill>
                  <a:srgbClr val="000000"/>
                </a:solidFill>
                <a:latin typeface="Arial" pitchFamily="34" charset="0"/>
                <a:ea typeface="Courier New"/>
                <a:cs typeface="Arial" pitchFamily="34" charset="0"/>
              </a:rPr>
              <a:t>Nhóm 4. Đo huyết áp</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684010615"/>
              </p:ext>
            </p:extLst>
          </p:nvPr>
        </p:nvGraphicFramePr>
        <p:xfrm>
          <a:off x="1175457" y="1457853"/>
          <a:ext cx="6393505" cy="2865686"/>
        </p:xfrm>
        <a:graphic>
          <a:graphicData uri="http://schemas.openxmlformats.org/drawingml/2006/table">
            <a:tbl>
              <a:tblPr firstRow="1" firstCol="1" bandRow="1"/>
              <a:tblGrid>
                <a:gridCol w="1012576">
                  <a:extLst>
                    <a:ext uri="{9D8B030D-6E8A-4147-A177-3AD203B41FA5}">
                      <a16:colId xmlns:a16="http://schemas.microsoft.com/office/drawing/2014/main" val="20000"/>
                    </a:ext>
                  </a:extLst>
                </a:gridCol>
                <a:gridCol w="1567542">
                  <a:extLst>
                    <a:ext uri="{9D8B030D-6E8A-4147-A177-3AD203B41FA5}">
                      <a16:colId xmlns:a16="http://schemas.microsoft.com/office/drawing/2014/main" val="20001"/>
                    </a:ext>
                  </a:extLst>
                </a:gridCol>
                <a:gridCol w="2046515">
                  <a:extLst>
                    <a:ext uri="{9D8B030D-6E8A-4147-A177-3AD203B41FA5}">
                      <a16:colId xmlns:a16="http://schemas.microsoft.com/office/drawing/2014/main" val="20002"/>
                    </a:ext>
                  </a:extLst>
                </a:gridCol>
                <a:gridCol w="1766872">
                  <a:extLst>
                    <a:ext uri="{9D8B030D-6E8A-4147-A177-3AD203B41FA5}">
                      <a16:colId xmlns:a16="http://schemas.microsoft.com/office/drawing/2014/main" val="20003"/>
                    </a:ext>
                  </a:extLst>
                </a:gridCol>
              </a:tblGrid>
              <a:tr h="1432842">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STT</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Tên chủ hộ</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Tên bệnh mắc phải</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Số người mắc</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72290" y="672419"/>
            <a:ext cx="703815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2: </a:t>
            </a: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điều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tra</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một</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số</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bệnh</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về</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máu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và</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tim</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mạch</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9144000" cy="5143500"/>
          </a:xfrm>
          <a:prstGeom prst="rect">
            <a:avLst/>
          </a:prstGeom>
        </p:spPr>
      </p:pic>
      <p:sp>
        <p:nvSpPr>
          <p:cNvPr id="3" name="TextBox 3"/>
          <p:cNvSpPr txBox="1"/>
          <p:nvPr/>
        </p:nvSpPr>
        <p:spPr>
          <a:xfrm>
            <a:off x="1515451" y="1759297"/>
            <a:ext cx="6113101" cy="1949252"/>
          </a:xfrm>
          <a:prstGeom prst="rect">
            <a:avLst/>
          </a:prstGeom>
        </p:spPr>
        <p:txBody>
          <a:bodyPr lIns="0" tIns="0" rIns="0" bIns="0" rtlCol="0" anchor="t">
            <a:spAutoFit/>
          </a:bodyPr>
          <a:lstStyle/>
          <a:p>
            <a:pPr algn="ctr" defTabSz="457200">
              <a:lnSpc>
                <a:spcPts val="7552"/>
              </a:lnSpc>
            </a:pPr>
            <a:r>
              <a:rPr lang="en-US" sz="7600" spc="559" dirty="0">
                <a:solidFill>
                  <a:srgbClr val="764652"/>
                </a:solidFill>
                <a:latin typeface="Bobby Jones"/>
              </a:rPr>
              <a:t>THANK YOU!</a:t>
            </a:r>
          </a:p>
        </p:txBody>
      </p:sp>
      <p:sp>
        <p:nvSpPr>
          <p:cNvPr id="6" name="Freeform 6"/>
          <p:cNvSpPr/>
          <p:nvPr/>
        </p:nvSpPr>
        <p:spPr>
          <a:xfrm rot="-391693">
            <a:off x="7680663" y="2497044"/>
            <a:ext cx="1396466" cy="2422890"/>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3272705">
            <a:off x="6262080" y="-118034"/>
            <a:ext cx="2884216" cy="2430724"/>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9816898">
            <a:off x="4633192" y="417455"/>
            <a:ext cx="683563" cy="669891"/>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6916089">
            <a:off x="-266185" y="2534817"/>
            <a:ext cx="3128493" cy="270756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6383713">
            <a:off x="6791122" y="3976082"/>
            <a:ext cx="683563" cy="669891"/>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258550">
            <a:off x="-286254" y="75909"/>
            <a:ext cx="2113960" cy="2484354"/>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383713">
            <a:off x="2227678" y="3082489"/>
            <a:ext cx="824158" cy="807675"/>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6383713">
            <a:off x="1440299" y="745024"/>
            <a:ext cx="590662" cy="578848"/>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4246267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Rectangle 18"/>
          <p:cNvSpPr>
            <a:spLocks noChangeArrowheads="1"/>
          </p:cNvSpPr>
          <p:nvPr/>
        </p:nvSpPr>
        <p:spPr bwMode="auto">
          <a:xfrm>
            <a:off x="-1" y="37819"/>
            <a:ext cx="91440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ctr" defTabSz="914400" fontAlgn="base">
              <a:spcBef>
                <a:spcPct val="0"/>
              </a:spcBef>
              <a:spcAft>
                <a:spcPct val="0"/>
              </a:spcAft>
            </a:pPr>
            <a:r>
              <a:rPr lang="nl-NL" sz="1800" dirty="0">
                <a:latin typeface="Arial" pitchFamily="34" charset="0"/>
                <a:ea typeface="Courier New" pitchFamily="49" charset="0"/>
                <a:cs typeface="Arial" pitchFamily="34" charset="0"/>
              </a:rPr>
              <a:t>PHIẾU HỌC TẬP SỐ 3</a:t>
            </a:r>
            <a:endParaRPr lang="en-US" sz="1800" dirty="0">
              <a:latin typeface="Arial" pitchFamily="34" charset="0"/>
              <a:cs typeface="Arial" pitchFamily="34" charset="0"/>
            </a:endParaRPr>
          </a:p>
          <a:p>
            <a:pPr indent="457200" defTabSz="914400" eaLnBrk="0" fontAlgn="base" hangingPunct="0">
              <a:spcBef>
                <a:spcPct val="0"/>
              </a:spcBef>
              <a:spcAft>
                <a:spcPct val="0"/>
              </a:spcAft>
            </a:pPr>
            <a:r>
              <a:rPr lang="nl-NL" sz="1800" dirty="0">
                <a:latin typeface="Arial" pitchFamily="34" charset="0"/>
                <a:ea typeface="Courier New" pitchFamily="49" charset="0"/>
                <a:cs typeface="Arial" pitchFamily="34" charset="0"/>
              </a:rPr>
              <a:t>Câu 1: Hãy sử dụng các cụm từ thích hợp để điền vào chỗ trống về cấu tạo và chức năng của hệ tuần hoàn:</a:t>
            </a:r>
            <a:endParaRPr lang="nl-NL" sz="1800" dirty="0">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11352486"/>
              </p:ext>
            </p:extLst>
          </p:nvPr>
        </p:nvGraphicFramePr>
        <p:xfrm>
          <a:off x="678841" y="1007318"/>
          <a:ext cx="8388963" cy="3165291"/>
        </p:xfrm>
        <a:graphic>
          <a:graphicData uri="http://schemas.openxmlformats.org/drawingml/2006/table">
            <a:tbl>
              <a:tblPr firstRow="1" firstCol="1" bandRow="1">
                <a:tableStyleId>{5C22544A-7EE6-4342-B048-85BDC9FD1C3A}</a:tableStyleId>
              </a:tblPr>
              <a:tblGrid>
                <a:gridCol w="1803106">
                  <a:extLst>
                    <a:ext uri="{9D8B030D-6E8A-4147-A177-3AD203B41FA5}">
                      <a16:colId xmlns:a16="http://schemas.microsoft.com/office/drawing/2014/main" val="20000"/>
                    </a:ext>
                  </a:extLst>
                </a:gridCol>
                <a:gridCol w="3526971">
                  <a:extLst>
                    <a:ext uri="{9D8B030D-6E8A-4147-A177-3AD203B41FA5}">
                      <a16:colId xmlns:a16="http://schemas.microsoft.com/office/drawing/2014/main" val="20001"/>
                    </a:ext>
                  </a:extLst>
                </a:gridCol>
                <a:gridCol w="3058886">
                  <a:extLst>
                    <a:ext uri="{9D8B030D-6E8A-4147-A177-3AD203B41FA5}">
                      <a16:colId xmlns:a16="http://schemas.microsoft.com/office/drawing/2014/main" val="20002"/>
                    </a:ext>
                  </a:extLst>
                </a:gridCol>
              </a:tblGrid>
              <a:tr h="1169827">
                <a:tc>
                  <a:txBody>
                    <a:bodyPr/>
                    <a:lstStyle/>
                    <a:p>
                      <a:pPr marL="457200" algn="ctr">
                        <a:spcAft>
                          <a:spcPts val="0"/>
                        </a:spcAft>
                      </a:pPr>
                      <a:r>
                        <a:rPr lang="en-US" sz="1800" dirty="0">
                          <a:effectLst/>
                          <a:latin typeface="Arial" pitchFamily="34" charset="0"/>
                          <a:cs typeface="Arial" pitchFamily="34" charset="0"/>
                        </a:rPr>
                        <a:t>Hệ tuần hoàn gồm</a:t>
                      </a:r>
                    </a:p>
                    <a:p>
                      <a:pPr marL="457200" algn="ctr">
                        <a:spcAft>
                          <a:spcPts val="0"/>
                        </a:spcAft>
                      </a:pPr>
                      <a:r>
                        <a:rPr lang="en-US" sz="1800" dirty="0">
                          <a:effectLst/>
                          <a:latin typeface="Arial" pitchFamily="34" charset="0"/>
                          <a:cs typeface="Arial" pitchFamily="34" charset="0"/>
                        </a:rPr>
                        <a:t>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1….……..</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          2…………..</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0"/>
                  </a:ext>
                </a:extLst>
              </a:tr>
              <a:tr h="1097280">
                <a:tc>
                  <a:txBody>
                    <a:bodyPr/>
                    <a:lstStyle/>
                    <a:p>
                      <a:pPr marL="457200" algn="ctr">
                        <a:spcAft>
                          <a:spcPts val="0"/>
                        </a:spcAft>
                      </a:pPr>
                      <a:r>
                        <a:rPr lang="en-US" sz="1800">
                          <a:effectLst/>
                          <a:latin typeface="Arial" pitchFamily="34" charset="0"/>
                          <a:cs typeface="Arial" pitchFamily="34" charset="0"/>
                        </a:rPr>
                        <a:t>Thành phần cấu tạo gồm</a:t>
                      </a:r>
                      <a:endParaRPr lang="en-US" sz="180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l">
                        <a:spcAft>
                          <a:spcPts val="0"/>
                        </a:spcAft>
                      </a:pPr>
                      <a:r>
                        <a:rPr lang="en-US" sz="1800" dirty="0">
                          <a:effectLst/>
                          <a:latin typeface="Arial" pitchFamily="34" charset="0"/>
                          <a:cs typeface="Arial" pitchFamily="34" charset="0"/>
                        </a:rPr>
                        <a:t>3. ………… có thành cơ dày</a:t>
                      </a:r>
                    </a:p>
                    <a:p>
                      <a:pPr marL="457200" algn="l">
                        <a:spcAft>
                          <a:spcPts val="0"/>
                        </a:spcAft>
                      </a:pPr>
                      <a:r>
                        <a:rPr lang="en-US" sz="1800" dirty="0">
                          <a:effectLst/>
                          <a:latin typeface="Arial" pitchFamily="34" charset="0"/>
                          <a:cs typeface="Arial" pitchFamily="34" charset="0"/>
                        </a:rPr>
                        <a:t>4. ………… có thành cơ mỏng hơn</a:t>
                      </a:r>
                    </a:p>
                    <a:p>
                      <a:pPr marL="457200" algn="l">
                        <a:spcAft>
                          <a:spcPts val="0"/>
                        </a:spcAft>
                      </a:pP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r>
                        <a:rPr lang="en-US" sz="1800" dirty="0">
                          <a:effectLst/>
                          <a:latin typeface="Arial" pitchFamily="34" charset="0"/>
                          <a:cs typeface="Arial" pitchFamily="34" charset="0"/>
                        </a:rPr>
                        <a:t>5. ……………</a:t>
                      </a:r>
                    </a:p>
                    <a:p>
                      <a:pPr marL="457200" algn="ctr">
                        <a:spcAft>
                          <a:spcPts val="0"/>
                        </a:spcAft>
                      </a:pPr>
                      <a:r>
                        <a:rPr lang="en-US" sz="1800" dirty="0">
                          <a:effectLst/>
                          <a:latin typeface="Arial" pitchFamily="34" charset="0"/>
                          <a:cs typeface="Arial" pitchFamily="34" charset="0"/>
                        </a:rPr>
                        <a:t>6. ……………</a:t>
                      </a:r>
                    </a:p>
                    <a:p>
                      <a:pPr marL="457200" algn="ctr">
                        <a:spcAft>
                          <a:spcPts val="0"/>
                        </a:spcAft>
                      </a:pPr>
                      <a:r>
                        <a:rPr lang="en-US" sz="1800" dirty="0">
                          <a:effectLst/>
                          <a:latin typeface="Arial" pitchFamily="34" charset="0"/>
                          <a:cs typeface="Arial" pitchFamily="34" charset="0"/>
                        </a:rPr>
                        <a:t>7.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1"/>
                  </a:ext>
                </a:extLst>
              </a:tr>
              <a:tr h="898184">
                <a:tc>
                  <a:txBody>
                    <a:bodyPr/>
                    <a:lstStyle/>
                    <a:p>
                      <a:pPr marL="457200" algn="ctr">
                        <a:spcAft>
                          <a:spcPts val="0"/>
                        </a:spcAft>
                      </a:pPr>
                      <a:r>
                        <a:rPr lang="en-US" sz="1800" dirty="0">
                          <a:effectLst/>
                          <a:latin typeface="Arial" pitchFamily="34" charset="0"/>
                          <a:cs typeface="Arial" pitchFamily="34" charset="0"/>
                        </a:rPr>
                        <a:t>Chức năng</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8.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9.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2"/>
                  </a:ext>
                </a:extLst>
              </a:tr>
            </a:tbl>
          </a:graphicData>
        </a:graphic>
      </p:graphicFrame>
      <p:pic>
        <p:nvPicPr>
          <p:cNvPr id="194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008" y="1039941"/>
            <a:ext cx="1306801" cy="1106248"/>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131" y="1030180"/>
            <a:ext cx="1443714" cy="1116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4902" y="1152505"/>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Tim</a:t>
            </a:r>
          </a:p>
        </p:txBody>
      </p:sp>
      <p:sp>
        <p:nvSpPr>
          <p:cNvPr id="23" name="TextBox 22"/>
          <p:cNvSpPr txBox="1"/>
          <p:nvPr/>
        </p:nvSpPr>
        <p:spPr>
          <a:xfrm>
            <a:off x="7435532" y="1167167"/>
            <a:ext cx="1708470"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Hệ mạch</a:t>
            </a:r>
          </a:p>
        </p:txBody>
      </p:sp>
      <p:sp>
        <p:nvSpPr>
          <p:cNvPr id="24" name="TextBox 23"/>
          <p:cNvSpPr txBox="1"/>
          <p:nvPr/>
        </p:nvSpPr>
        <p:spPr>
          <a:xfrm>
            <a:off x="3042960" y="2080982"/>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thất </a:t>
            </a:r>
          </a:p>
        </p:txBody>
      </p:sp>
      <p:sp>
        <p:nvSpPr>
          <p:cNvPr id="25" name="TextBox 24"/>
          <p:cNvSpPr txBox="1"/>
          <p:nvPr/>
        </p:nvSpPr>
        <p:spPr>
          <a:xfrm>
            <a:off x="3037520" y="2363379"/>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nhĩ</a:t>
            </a:r>
          </a:p>
        </p:txBody>
      </p:sp>
      <p:sp>
        <p:nvSpPr>
          <p:cNvPr id="26" name="TextBox 25"/>
          <p:cNvSpPr txBox="1"/>
          <p:nvPr/>
        </p:nvSpPr>
        <p:spPr>
          <a:xfrm>
            <a:off x="7121779" y="2361234"/>
            <a:ext cx="180450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Tĩnh mạch</a:t>
            </a:r>
          </a:p>
        </p:txBody>
      </p:sp>
      <p:sp>
        <p:nvSpPr>
          <p:cNvPr id="27" name="TextBox 26"/>
          <p:cNvSpPr txBox="1"/>
          <p:nvPr/>
        </p:nvSpPr>
        <p:spPr>
          <a:xfrm>
            <a:off x="7127418" y="2063322"/>
            <a:ext cx="1850166"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Động mạch</a:t>
            </a:r>
          </a:p>
        </p:txBody>
      </p:sp>
      <p:sp>
        <p:nvSpPr>
          <p:cNvPr id="28" name="TextBox 27"/>
          <p:cNvSpPr txBox="1"/>
          <p:nvPr/>
        </p:nvSpPr>
        <p:spPr>
          <a:xfrm>
            <a:off x="7094760" y="2632745"/>
            <a:ext cx="1882824"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Mao mạch</a:t>
            </a:r>
          </a:p>
        </p:txBody>
      </p:sp>
      <p:sp>
        <p:nvSpPr>
          <p:cNvPr id="29" name="TextBox 28"/>
          <p:cNvSpPr txBox="1"/>
          <p:nvPr/>
        </p:nvSpPr>
        <p:spPr>
          <a:xfrm>
            <a:off x="3541579" y="3458249"/>
            <a:ext cx="2018809"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Hút đẩy máu</a:t>
            </a:r>
          </a:p>
        </p:txBody>
      </p:sp>
      <p:sp>
        <p:nvSpPr>
          <p:cNvPr id="30" name="TextBox 29"/>
          <p:cNvSpPr txBox="1"/>
          <p:nvPr/>
        </p:nvSpPr>
        <p:spPr>
          <a:xfrm>
            <a:off x="6886244" y="3455522"/>
            <a:ext cx="2257759" cy="707886"/>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Giúp máu đi khắp cơ thể</a:t>
            </a: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9457"/>
                                        </p:tgtEl>
                                        <p:attrNameLst>
                                          <p:attrName>style.visibility</p:attrName>
                                        </p:attrNameLst>
                                      </p:cBhvr>
                                      <p:to>
                                        <p:strVal val="visible"/>
                                      </p:to>
                                    </p:set>
                                    <p:animEffect transition="in" filter="barn(inVertical)">
                                      <p:cBhvr>
                                        <p:cTn id="15" dur="500"/>
                                        <p:tgtEl>
                                          <p:spTgt spid="19457"/>
                                        </p:tgtEl>
                                      </p:cBhvr>
                                    </p:animEffect>
                                  </p:childTnLst>
                                </p:cTn>
                              </p:par>
                              <p:par>
                                <p:cTn id="16" presetID="16" presetClass="entr" presetSubtype="21"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barn(inVertical)">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3" grpId="0"/>
      <p:bldP spid="24" grpId="0"/>
      <p:bldP spid="25" grpId="0"/>
      <p:bldP spid="26" grpId="0"/>
      <p:bldP spid="27" grpId="0"/>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18"/>
          <p:cNvSpPr>
            <a:spLocks noChangeArrowheads="1"/>
          </p:cNvSpPr>
          <p:nvPr/>
        </p:nvSpPr>
        <p:spPr bwMode="auto">
          <a:xfrm>
            <a:off x="962034" y="45486"/>
            <a:ext cx="7213141"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endParaRPr lang="en-US" sz="1800" dirty="0">
              <a:latin typeface="Arial" pitchFamily="34" charset="0"/>
              <a:ea typeface="Courier New" pitchFamily="49"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Câu 2: Quan sát hình 33.5 mô tả đường đi của vòng tuần hoàn nhỏ và vòng tuần hoàn lớn?</a:t>
            </a:r>
            <a:endParaRPr lang="en-US" sz="2000" dirty="0">
              <a:latin typeface="Arial" pitchFamily="34" charset="0"/>
              <a:cs typeface="Arial" pitchFamily="34" charset="0"/>
            </a:endParaRPr>
          </a:p>
          <a:p>
            <a:pPr indent="457200" defTabSz="914400" eaLnBrk="0" fontAlgn="base" hangingPunct="0">
              <a:spcBef>
                <a:spcPct val="0"/>
              </a:spcBef>
              <a:spcAft>
                <a:spcPct val="0"/>
              </a:spcAft>
            </a:pPr>
            <a:endParaRPr lang="en-US" sz="1800" dirty="0">
              <a:latin typeface="Arial" pitchFamily="34" charset="0"/>
              <a:cs typeface="Arial" pitchFamily="34" charset="0"/>
            </a:endParaRPr>
          </a:p>
        </p:txBody>
      </p:sp>
      <p:pic>
        <p:nvPicPr>
          <p:cNvPr id="225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89" y="1245935"/>
            <a:ext cx="5533520" cy="377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24FF224-F313-47AC-B7AD-EBA232E3004F}"/>
              </a:ext>
            </a:extLst>
          </p:cNvPr>
          <p:cNvSpPr/>
          <p:nvPr/>
        </p:nvSpPr>
        <p:spPr>
          <a:xfrm>
            <a:off x="144352" y="1245935"/>
            <a:ext cx="4572000" cy="3651705"/>
          </a:xfrm>
          <a:prstGeom prst="rect">
            <a:avLst/>
          </a:prstGeom>
          <a:solidFill>
            <a:schemeClr val="accent2">
              <a:lumMod val="20000"/>
              <a:lumOff val="80000"/>
            </a:schemeClr>
          </a:solidFill>
        </p:spPr>
        <p:txBody>
          <a:bodyPr>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nhỏ: Máu bắt đầu từ tâm thất phải qua động mạch phổi, qua mao mạch phổi, theo tĩnh mạch phổi về tâm nhĩ trái.</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lớn: Máu từ tâm thất trái theo động mạch chủ đếm mao mạch phần trên và phần dưới cơ thể qua tĩnh mạch chủ trên và chủ dưới trở về tâm nhĩ phải.</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25430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18"/>
          <p:cNvSpPr>
            <a:spLocks noChangeArrowheads="1"/>
          </p:cNvSpPr>
          <p:nvPr/>
        </p:nvSpPr>
        <p:spPr bwMode="auto">
          <a:xfrm>
            <a:off x="410447" y="260605"/>
            <a:ext cx="823175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Câu 3: Quan sát hình ảnh sau và trả lời câu hỏi:</a:t>
            </a:r>
          </a:p>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a. Nhận xét về vận tốc máu trong hệ mạch?</a:t>
            </a:r>
            <a:endParaRPr lang="en-US" sz="2000" dirty="0">
              <a:latin typeface="Arial" pitchFamily="34"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b. Huyết áp là áp lực của máu lên thành động mạch. Huyết áp tạo ra do sự co dãn của tim và sức cản của động mạch. Vậy huyết áp thay đổi như thế nào trong hệ mạch?</a:t>
            </a:r>
            <a:endParaRPr lang="en-US" sz="2000" dirty="0">
              <a:latin typeface="Arial" pitchFamily="34" charset="0"/>
              <a:cs typeface="Arial" pitchFamily="34" charset="0"/>
            </a:endParaRPr>
          </a:p>
        </p:txBody>
      </p:sp>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815228"/>
            <a:ext cx="4953000" cy="28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8084CAF-0CAE-4067-9722-5F1ED0BBAEA6}"/>
              </a:ext>
            </a:extLst>
          </p:cNvPr>
          <p:cNvSpPr/>
          <p:nvPr/>
        </p:nvSpPr>
        <p:spPr>
          <a:xfrm>
            <a:off x="456710" y="2120514"/>
            <a:ext cx="3734290" cy="2051267"/>
          </a:xfrm>
          <a:prstGeom prst="rect">
            <a:avLst/>
          </a:prstGeom>
          <a:solidFill>
            <a:schemeClr val="accent2">
              <a:lumMod val="20000"/>
              <a:lumOff val="80000"/>
            </a:schemeClr>
          </a:solidFill>
        </p:spPr>
        <p:txBody>
          <a:bodyPr wrap="square">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a. Nhanh nhất ở động mạch, thấp nhất ở mao mạch, tăng dần ở tĩnh mạch.</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b. Huyết áp giảm dần trong hệ mạch.</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90983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789864" y="99523"/>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ectangle 11"/>
          <p:cNvSpPr/>
          <p:nvPr/>
        </p:nvSpPr>
        <p:spPr>
          <a:xfrm>
            <a:off x="304804" y="656595"/>
            <a:ext cx="8458199" cy="784830"/>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Hệ tuần hoàn gồm tim và hệ mạch giúp vận chuyển máu đi khắp cơ thể.</a:t>
            </a:r>
            <a:endParaRPr lang="en-US" sz="2000" dirty="0">
              <a:solidFill>
                <a:srgbClr val="000000"/>
              </a:solidFill>
              <a:latin typeface="Courier New"/>
              <a:ea typeface="Courier New"/>
            </a:endParaRPr>
          </a:p>
        </p:txBody>
      </p:sp>
      <p:sp>
        <p:nvSpPr>
          <p:cNvPr id="13" name="Rectangle 12"/>
          <p:cNvSpPr/>
          <p:nvPr/>
        </p:nvSpPr>
        <p:spPr>
          <a:xfrm>
            <a:off x="324623" y="1407177"/>
            <a:ext cx="8438376" cy="1154162"/>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Tim đẩy ra động mạch, hút máu từ tĩnh mạch về. Mao mạch là nơi thực hiện trao đổi chất, trao đổi khí giữa máu và tế bào của cơ thể.</a:t>
            </a:r>
            <a:endParaRPr lang="en-US" sz="2000" dirty="0">
              <a:solidFill>
                <a:srgbClr val="000000"/>
              </a:solidFill>
              <a:latin typeface="Courier New"/>
              <a:ea typeface="Courier New"/>
            </a:endParaRPr>
          </a:p>
        </p:txBody>
      </p:sp>
      <p:sp>
        <p:nvSpPr>
          <p:cNvPr id="5" name="Notched Right Arrow 4"/>
          <p:cNvSpPr/>
          <p:nvPr/>
        </p:nvSpPr>
        <p:spPr>
          <a:xfrm>
            <a:off x="2438400" y="184431"/>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7209" y="2339554"/>
            <a:ext cx="8186057" cy="1532728"/>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Ở người có 2 vòng tuần hoàn: Vòng tuần hoàn nhỏ(phổi):  Máu bắt đầu từ tâm thất phải qua động mạch phổi, qua mao mạch phổi, theo tĩnh mạch phổi về tâm nhĩ trái.</a:t>
            </a:r>
            <a:endParaRPr lang="en-US" sz="2400" dirty="0">
              <a:latin typeface="Segoe UI"/>
              <a:ea typeface="Segoe UI"/>
            </a:endParaRPr>
          </a:p>
        </p:txBody>
      </p:sp>
      <p:sp>
        <p:nvSpPr>
          <p:cNvPr id="17" name="Rectangle 16"/>
          <p:cNvSpPr/>
          <p:nvPr/>
        </p:nvSpPr>
        <p:spPr>
          <a:xfrm>
            <a:off x="2" y="3704193"/>
            <a:ext cx="9056916" cy="1532727"/>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Vòng tuần hoàn lớn(Cơ thể):  Máu từ tâm thất trái theo động mạch chủ đếm mao mạch phần trên và phần dưới cơ thể qua tĩnh mạch chủ trên và chủ dưới trở về tâm nhĩ phải.</a:t>
            </a:r>
            <a:endParaRPr lang="en-US" sz="2400" dirty="0">
              <a:latin typeface="Segoe UI"/>
              <a:ea typeface="Segoe UI"/>
            </a:endParaRPr>
          </a:p>
        </p:txBody>
      </p:sp>
    </p:spTree>
    <p:extLst>
      <p:ext uri="{BB962C8B-B14F-4D97-AF65-F5344CB8AC3E}">
        <p14:creationId xmlns:p14="http://schemas.microsoft.com/office/powerpoint/2010/main" val="39274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50" y="637701"/>
            <a:ext cx="3858749"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III. Các bệnh về tim mạch</a:t>
            </a:r>
            <a:endParaRPr lang="en-US" sz="2400" dirty="0">
              <a:latin typeface="Arial" pitchFamily="34" charset="0"/>
              <a:cs typeface="Arial" pitchFamily="34" charset="0"/>
            </a:endParaRPr>
          </a:p>
        </p:txBody>
      </p:sp>
      <p:sp>
        <p:nvSpPr>
          <p:cNvPr id="3" name="Rectangle 2"/>
          <p:cNvSpPr/>
          <p:nvPr/>
        </p:nvSpPr>
        <p:spPr>
          <a:xfrm>
            <a:off x="617304" y="1555971"/>
            <a:ext cx="8117156" cy="1495281"/>
          </a:xfrm>
          <a:prstGeom prst="rect">
            <a:avLst/>
          </a:prstGeom>
        </p:spPr>
        <p:txBody>
          <a:bodyPr wrap="square" lIns="91440" tIns="45720" rIns="91440" bIns="45720">
            <a:spAutoFit/>
          </a:bodyPr>
          <a:lstStyle/>
          <a:p>
            <a:pPr indent="254000" algn="ctr">
              <a:lnSpc>
                <a:spcPct val="130000"/>
              </a:lnSpc>
            </a:pPr>
            <a:r>
              <a:rPr lang="en-US" sz="1800" b="1" dirty="0">
                <a:solidFill>
                  <a:srgbClr val="FF0000"/>
                </a:solidFill>
                <a:latin typeface="Arial" pitchFamily="34" charset="0"/>
                <a:ea typeface="Segoe UI"/>
                <a:cs typeface="Arial" pitchFamily="34" charset="0"/>
              </a:rPr>
              <a:t>TRÒ CHƠI: NẾU…THÌ</a:t>
            </a:r>
          </a:p>
          <a:p>
            <a:pPr indent="254000" algn="just">
              <a:lnSpc>
                <a:spcPct val="130000"/>
              </a:lnSpc>
            </a:pPr>
            <a:r>
              <a:rPr lang="en-US" sz="1800" dirty="0" err="1">
                <a:latin typeface="Arial" pitchFamily="34" charset="0"/>
                <a:ea typeface="Segoe UI"/>
                <a:cs typeface="Arial" pitchFamily="34" charset="0"/>
              </a:rPr>
              <a:t>Lớp</a:t>
            </a:r>
            <a:r>
              <a:rPr lang="en-US" sz="1800" dirty="0">
                <a:latin typeface="Arial" pitchFamily="34" charset="0"/>
                <a:ea typeface="Segoe UI"/>
                <a:cs typeface="Arial" pitchFamily="34" charset="0"/>
              </a:rPr>
              <a:t> sẽ chia thành 2 đội chơi. Mỗi đội sẽ chọn 1 mệnh đề “Nếu…” đội còn lại sẽ chọn mệnh đề “Thì….” Phù hợp. Đội nào chọn đúng thì sẽ được cộng điểm và thực hiện lượt chơi tiếp theo</a:t>
            </a:r>
            <a:r>
              <a:rPr lang="en-US" dirty="0">
                <a:latin typeface="Times New Roman"/>
                <a:ea typeface="Segoe UI"/>
              </a:rPr>
              <a:t>.</a:t>
            </a:r>
            <a:endParaRPr lang="en-US" sz="1000" dirty="0">
              <a:latin typeface="Segoe UI"/>
              <a:ea typeface="Segoe UI"/>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F94B8-97CD-485A-9E98-538FBC5990E4}"/>
              </a:ext>
            </a:extLst>
          </p:cNvPr>
          <p:cNvPicPr>
            <a:picLocks noChangeAspect="1"/>
          </p:cNvPicPr>
          <p:nvPr/>
        </p:nvPicPr>
        <p:blipFill>
          <a:blip r:embed="rId2"/>
          <a:stretch>
            <a:fillRect/>
          </a:stretch>
        </p:blipFill>
        <p:spPr>
          <a:xfrm>
            <a:off x="392906" y="0"/>
            <a:ext cx="4107657" cy="2717194"/>
          </a:xfrm>
          <a:prstGeom prst="rect">
            <a:avLst/>
          </a:prstGeom>
        </p:spPr>
      </p:pic>
      <p:pic>
        <p:nvPicPr>
          <p:cNvPr id="3" name="Picture 2">
            <a:extLst>
              <a:ext uri="{FF2B5EF4-FFF2-40B4-BE49-F238E27FC236}">
                <a16:creationId xmlns:a16="http://schemas.microsoft.com/office/drawing/2014/main" id="{68D03B20-1A1D-476F-8131-EB7FA80217DC}"/>
              </a:ext>
            </a:extLst>
          </p:cNvPr>
          <p:cNvPicPr>
            <a:picLocks noChangeAspect="1"/>
          </p:cNvPicPr>
          <p:nvPr/>
        </p:nvPicPr>
        <p:blipFill>
          <a:blip r:embed="rId3"/>
          <a:stretch>
            <a:fillRect/>
          </a:stretch>
        </p:blipFill>
        <p:spPr>
          <a:xfrm>
            <a:off x="4900619" y="2286003"/>
            <a:ext cx="3848097" cy="2771777"/>
          </a:xfrm>
          <a:prstGeom prst="rect">
            <a:avLst/>
          </a:prstGeom>
        </p:spPr>
      </p:pic>
      <p:pic>
        <p:nvPicPr>
          <p:cNvPr id="4" name="Picture 3">
            <a:extLst>
              <a:ext uri="{FF2B5EF4-FFF2-40B4-BE49-F238E27FC236}">
                <a16:creationId xmlns:a16="http://schemas.microsoft.com/office/drawing/2014/main" id="{05B8F948-0DC8-45D1-B706-3900FD94B421}"/>
              </a:ext>
            </a:extLst>
          </p:cNvPr>
          <p:cNvPicPr>
            <a:picLocks noChangeAspect="1"/>
          </p:cNvPicPr>
          <p:nvPr/>
        </p:nvPicPr>
        <p:blipFill>
          <a:blip r:embed="rId4"/>
          <a:stretch>
            <a:fillRect/>
          </a:stretch>
        </p:blipFill>
        <p:spPr>
          <a:xfrm>
            <a:off x="602453" y="2664619"/>
            <a:ext cx="3848097" cy="2409825"/>
          </a:xfrm>
          <a:prstGeom prst="rect">
            <a:avLst/>
          </a:prstGeom>
        </p:spPr>
      </p:pic>
      <p:pic>
        <p:nvPicPr>
          <p:cNvPr id="5" name="Picture 4">
            <a:extLst>
              <a:ext uri="{FF2B5EF4-FFF2-40B4-BE49-F238E27FC236}">
                <a16:creationId xmlns:a16="http://schemas.microsoft.com/office/drawing/2014/main" id="{9E5A6B39-CC20-4F99-8DFD-2DB2055755E3}"/>
              </a:ext>
            </a:extLst>
          </p:cNvPr>
          <p:cNvPicPr>
            <a:picLocks noChangeAspect="1"/>
          </p:cNvPicPr>
          <p:nvPr/>
        </p:nvPicPr>
        <p:blipFill>
          <a:blip r:embed="rId5"/>
          <a:stretch>
            <a:fillRect/>
          </a:stretch>
        </p:blipFill>
        <p:spPr>
          <a:xfrm>
            <a:off x="4950632" y="0"/>
            <a:ext cx="3817394" cy="2379087"/>
          </a:xfrm>
          <a:prstGeom prst="rect">
            <a:avLst/>
          </a:prstGeom>
        </p:spPr>
      </p:pic>
    </p:spTree>
    <p:extLst>
      <p:ext uri="{BB962C8B-B14F-4D97-AF65-F5344CB8AC3E}">
        <p14:creationId xmlns:p14="http://schemas.microsoft.com/office/powerpoint/2010/main" val="281031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B536946-10F9-4DAA-99FC-55071103B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514" y="0"/>
            <a:ext cx="6124142" cy="526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79F72586-74E9-445B-925D-262B31C32B4C}"/>
              </a:ext>
            </a:extLst>
          </p:cNvPr>
          <p:cNvCxnSpPr>
            <a:cxnSpLocks/>
          </p:cNvCxnSpPr>
          <p:nvPr/>
        </p:nvCxnSpPr>
        <p:spPr>
          <a:xfrm flipV="1">
            <a:off x="4343400" y="2185988"/>
            <a:ext cx="678656" cy="57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6D5D3D9-D196-4273-A887-872AA944CCDA}"/>
              </a:ext>
            </a:extLst>
          </p:cNvPr>
          <p:cNvCxnSpPr/>
          <p:nvPr/>
        </p:nvCxnSpPr>
        <p:spPr>
          <a:xfrm flipV="1">
            <a:off x="4307681" y="2500313"/>
            <a:ext cx="714375" cy="714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0CE0CD-C655-4B32-B5FA-97A5D0C399CD}"/>
              </a:ext>
            </a:extLst>
          </p:cNvPr>
          <p:cNvCxnSpPr>
            <a:cxnSpLocks/>
          </p:cNvCxnSpPr>
          <p:nvPr/>
        </p:nvCxnSpPr>
        <p:spPr>
          <a:xfrm>
            <a:off x="4286250" y="1250156"/>
            <a:ext cx="807244" cy="41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45EFBD-58F9-46C7-8B15-74AE2EF49503}"/>
              </a:ext>
            </a:extLst>
          </p:cNvPr>
          <p:cNvCxnSpPr/>
          <p:nvPr/>
        </p:nvCxnSpPr>
        <p:spPr>
          <a:xfrm>
            <a:off x="4343400" y="385763"/>
            <a:ext cx="8715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C4570B-84A6-4A9D-B6D4-CC0BD11AD16B}"/>
              </a:ext>
            </a:extLst>
          </p:cNvPr>
          <p:cNvCxnSpPr>
            <a:cxnSpLocks/>
          </p:cNvCxnSpPr>
          <p:nvPr/>
        </p:nvCxnSpPr>
        <p:spPr>
          <a:xfrm>
            <a:off x="4214812" y="1689498"/>
            <a:ext cx="807244" cy="142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AB4DC4-3A74-44B3-ADD8-36A75AAD0078}"/>
              </a:ext>
            </a:extLst>
          </p:cNvPr>
          <p:cNvCxnSpPr/>
          <p:nvPr/>
        </p:nvCxnSpPr>
        <p:spPr>
          <a:xfrm flipV="1">
            <a:off x="4286250" y="4193381"/>
            <a:ext cx="621506" cy="1500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1C4695-CC5B-43C4-B946-2293CF035879}"/>
              </a:ext>
            </a:extLst>
          </p:cNvPr>
          <p:cNvCxnSpPr/>
          <p:nvPr/>
        </p:nvCxnSpPr>
        <p:spPr>
          <a:xfrm>
            <a:off x="4286250" y="4886325"/>
            <a:ext cx="55721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5BF45B-4CF7-4C34-AEDE-C874E3C15A0B}"/>
              </a:ext>
            </a:extLst>
          </p:cNvPr>
          <p:cNvCxnSpPr/>
          <p:nvPr/>
        </p:nvCxnSpPr>
        <p:spPr>
          <a:xfrm flipV="1">
            <a:off x="4286250" y="3671888"/>
            <a:ext cx="557213" cy="642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A20ED1-E9F8-4012-8656-C20B4BA4F06A}"/>
              </a:ext>
            </a:extLst>
          </p:cNvPr>
          <p:cNvCxnSpPr/>
          <p:nvPr/>
        </p:nvCxnSpPr>
        <p:spPr>
          <a:xfrm flipV="1">
            <a:off x="4343400" y="3078956"/>
            <a:ext cx="678656" cy="785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7B19764-2808-4A19-B1EE-C20CD8A8CD71}"/>
              </a:ext>
            </a:extLst>
          </p:cNvPr>
          <p:cNvCxnSpPr/>
          <p:nvPr/>
        </p:nvCxnSpPr>
        <p:spPr>
          <a:xfrm flipV="1">
            <a:off x="4286250" y="867967"/>
            <a:ext cx="735806" cy="473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31303</TotalTime>
  <Words>1379</Words>
  <Application>Microsoft Office PowerPoint</Application>
  <PresentationFormat>On-screen Show (16:9)</PresentationFormat>
  <Paragraphs>143</Paragraphs>
  <Slides>26</Slides>
  <Notes>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Bobby Jones</vt:lpstr>
      <vt:lpstr>Calibri</vt:lpstr>
      <vt:lpstr>Candara</vt:lpstr>
      <vt:lpstr>Courier New</vt:lpstr>
      <vt:lpstr>Segoe UI</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84915907700</cp:lastModifiedBy>
  <cp:revision>2832</cp:revision>
  <dcterms:created xsi:type="dcterms:W3CDTF">2014-11-26T08:06:19Z</dcterms:created>
  <dcterms:modified xsi:type="dcterms:W3CDTF">2026-04-01T15:39:32Z</dcterms:modified>
</cp:coreProperties>
</file>