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449" r:id="rId2"/>
    <p:sldId id="267" r:id="rId3"/>
    <p:sldId id="282" r:id="rId4"/>
    <p:sldId id="284" r:id="rId5"/>
    <p:sldId id="448" r:id="rId6"/>
    <p:sldId id="288" r:id="rId7"/>
    <p:sldId id="289" r:id="rId8"/>
    <p:sldId id="290" r:id="rId9"/>
    <p:sldId id="291" r:id="rId10"/>
    <p:sldId id="334" r:id="rId11"/>
    <p:sldId id="335" r:id="rId12"/>
    <p:sldId id="394" r:id="rId13"/>
    <p:sldId id="425" r:id="rId14"/>
    <p:sldId id="420" r:id="rId15"/>
    <p:sldId id="427" r:id="rId16"/>
    <p:sldId id="421" r:id="rId17"/>
    <p:sldId id="428" r:id="rId18"/>
    <p:sldId id="432" r:id="rId19"/>
    <p:sldId id="433" r:id="rId20"/>
    <p:sldId id="429" r:id="rId21"/>
    <p:sldId id="431" r:id="rId22"/>
    <p:sldId id="434" r:id="rId23"/>
    <p:sldId id="435" r:id="rId24"/>
    <p:sldId id="436" r:id="rId25"/>
    <p:sldId id="437" r:id="rId26"/>
    <p:sldId id="438" r:id="rId27"/>
    <p:sldId id="439" r:id="rId28"/>
    <p:sldId id="423" r:id="rId29"/>
    <p:sldId id="440" r:id="rId30"/>
    <p:sldId id="445" r:id="rId31"/>
    <p:sldId id="441" r:id="rId32"/>
    <p:sldId id="444" r:id="rId33"/>
    <p:sldId id="442" r:id="rId34"/>
    <p:sldId id="44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1" d="100"/>
          <a:sy n="61" d="100"/>
        </p:scale>
        <p:origin x="7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12/30/2025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12/30/2025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12/30/2025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12/30/2025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12/30/2025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12/30/2025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12/30/2025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12/30/2025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12/30/2025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12/30/2025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12/30/2025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12/30/2025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12/30/2025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image" Target="../media/image14.svg"/><Relationship Id="rId7" Type="http://schemas.openxmlformats.org/officeDocument/2006/relationships/image" Target="../media/image10.svg"/><Relationship Id="rId12"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8.sv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svg"/><Relationship Id="rId7"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8.sv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svg"/><Relationship Id="rId7" Type="http://schemas.openxmlformats.org/officeDocument/2006/relationships/image" Target="../media/image10.svg"/><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9.png"/><Relationship Id="rId5" Type="http://schemas.openxmlformats.org/officeDocument/2006/relationships/image" Target="../media/image8.svg"/><Relationship Id="rId10"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B0A68C-6F9A-78C5-331A-C70AE4144FCA}"/>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4A49D52-DFA3-50FF-4136-7BC16A25E03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987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352096"/>
            <a:ext cx="12192000" cy="38853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73641"/>
            <a:ext cx="12192000" cy="923330"/>
          </a:xfrm>
          <a:prstGeom prst="rect">
            <a:avLst/>
          </a:prstGeom>
          <a:noFill/>
        </p:spPr>
        <p:txBody>
          <a:bodyPr wrap="square" rtlCol="0">
            <a:spAutoFit/>
          </a:bodyPr>
          <a:lstStyle/>
          <a:p>
            <a:pPr algn="ctr"/>
            <a:r>
              <a:rPr lang="en-US" sz="5400" b="1" dirty="0">
                <a:solidFill>
                  <a:srgbClr val="0000FF"/>
                </a:solidFill>
                <a:latin typeface="Times New Roman" pitchFamily="18" charset="0"/>
                <a:cs typeface="Times New Roman" pitchFamily="18" charset="0"/>
              </a:rPr>
              <a:t>CHỦ </a:t>
            </a:r>
            <a:r>
              <a:rPr lang="en-US" sz="5400" b="1" dirty="0" err="1">
                <a:solidFill>
                  <a:srgbClr val="0000FF"/>
                </a:solidFill>
                <a:latin typeface="Times New Roman" pitchFamily="18" charset="0"/>
                <a:cs typeface="Times New Roman" pitchFamily="18" charset="0"/>
              </a:rPr>
              <a:t>ĐỀ</a:t>
            </a:r>
            <a:r>
              <a:rPr lang="en-US" sz="5400" b="1" dirty="0">
                <a:solidFill>
                  <a:srgbClr val="0000FF"/>
                </a:solidFill>
                <a:latin typeface="Times New Roman" pitchFamily="18" charset="0"/>
                <a:cs typeface="Times New Roman" pitchFamily="18" charset="0"/>
              </a:rPr>
              <a:t> 6: </a:t>
            </a:r>
            <a:r>
              <a:rPr lang="en-US" sz="5400" b="1" dirty="0" err="1">
                <a:solidFill>
                  <a:srgbClr val="0000FF"/>
                </a:solidFill>
                <a:latin typeface="Times New Roman" pitchFamily="18" charset="0"/>
                <a:cs typeface="Times New Roman" pitchFamily="18" charset="0"/>
              </a:rPr>
              <a:t>ÁNH</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SÁNG</a:t>
            </a:r>
            <a:endParaRPr lang="en-US" sz="3200" b="1" dirty="0">
              <a:solidFill>
                <a:srgbClr val="0000FF"/>
              </a:solidFill>
              <a:latin typeface="Times New Roman" pitchFamily="18" charset="0"/>
              <a:cs typeface="Times New Roman" pitchFamily="18" charset="0"/>
            </a:endParaRPr>
          </a:p>
        </p:txBody>
      </p:sp>
      <p:sp>
        <p:nvSpPr>
          <p:cNvPr id="5" name="TextBox 4"/>
          <p:cNvSpPr txBox="1"/>
          <p:nvPr/>
        </p:nvSpPr>
        <p:spPr>
          <a:xfrm>
            <a:off x="0" y="2753327"/>
            <a:ext cx="12192000" cy="830997"/>
          </a:xfrm>
          <a:prstGeom prst="rect">
            <a:avLst/>
          </a:prstGeom>
          <a:noFill/>
        </p:spPr>
        <p:txBody>
          <a:bodyPr wrap="square" rtlCol="0">
            <a:spAutoFit/>
          </a:bodyPr>
          <a:lstStyle/>
          <a:p>
            <a:pPr algn="ctr"/>
            <a:r>
              <a:rPr lang="en-US" sz="4500" b="1" dirty="0" err="1">
                <a:solidFill>
                  <a:srgbClr val="0000FF"/>
                </a:solidFill>
                <a:latin typeface="Times New Roman" pitchFamily="18" charset="0"/>
                <a:cs typeface="Times New Roman" pitchFamily="18" charset="0"/>
              </a:rPr>
              <a:t>BÀI</a:t>
            </a:r>
            <a:r>
              <a:rPr lang="en-US" sz="4500" b="1" dirty="0">
                <a:solidFill>
                  <a:srgbClr val="0000FF"/>
                </a:solidFill>
                <a:latin typeface="Times New Roman" pitchFamily="18" charset="0"/>
                <a:cs typeface="Times New Roman" pitchFamily="18" charset="0"/>
              </a:rPr>
              <a:t> 13: </a:t>
            </a:r>
            <a:r>
              <a:rPr lang="en-US" sz="4500" b="1" dirty="0" err="1">
                <a:solidFill>
                  <a:srgbClr val="0000FF"/>
                </a:solidFill>
                <a:latin typeface="Times New Roman" pitchFamily="18" charset="0"/>
                <a:cs typeface="Times New Roman" pitchFamily="18" charset="0"/>
              </a:rPr>
              <a:t>SỰ</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PHẢN</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XẠ</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ÁNH</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SÁNG</a:t>
            </a:r>
            <a:r>
              <a:rPr lang="en-US" sz="4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nhẵn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5428342" y="1039132"/>
            <a:ext cx="6618517" cy="4378403"/>
          </a:xfrm>
          <a:prstGeom prst="rect">
            <a:avLst/>
          </a:prstGeom>
          <a:noFill/>
          <a:ln w="9525">
            <a:noFill/>
            <a:miter lim="800000"/>
            <a:headEnd/>
            <a:tailEnd/>
          </a:ln>
          <a:effectLst/>
        </p:spPr>
      </p:pic>
      <p:sp>
        <p:nvSpPr>
          <p:cNvPr id="16" name="TextBox 15"/>
          <p:cNvSpPr txBox="1"/>
          <p:nvPr/>
        </p:nvSpPr>
        <p:spPr>
          <a:xfrm>
            <a:off x="571867" y="2113293"/>
            <a:ext cx="4856475" cy="1384995"/>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chiếu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chùm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gương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thì</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chùm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trở</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theo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hướng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khác</a:t>
            </a:r>
            <a:r>
              <a:rPr lang="en-US" sz="2800" dirty="0">
                <a:solidFill>
                  <a:srgbClr val="FF00FF"/>
                </a:solidFill>
                <a:latin typeface="Times New Roman" pitchFamily="18" charset="0"/>
                <a:cs typeface="Times New Roman" pitchFamily="18" charset="0"/>
              </a:rPr>
              <a:t>.</a:t>
            </a:r>
          </a:p>
        </p:txBody>
      </p:sp>
      <p:sp>
        <p:nvSpPr>
          <p:cNvPr id="17" name="TextBox 16"/>
          <p:cNvSpPr txBox="1"/>
          <p:nvPr/>
        </p:nvSpPr>
        <p:spPr>
          <a:xfrm>
            <a:off x="1080354" y="4463428"/>
            <a:ext cx="3287490" cy="954107"/>
          </a:xfrm>
          <a:prstGeom prst="rect">
            <a:avLst/>
          </a:prstGeom>
          <a:noFill/>
        </p:spPr>
        <p:txBody>
          <a:bodyPr wrap="square" rtlCol="0">
            <a:spAutoFit/>
          </a:bodyPr>
          <a:lstStyle/>
          <a:p>
            <a:pPr algn="just"/>
            <a:r>
              <a:rPr lang="en-US" sz="2800" dirty="0" err="1">
                <a:solidFill>
                  <a:srgbClr val="FF00FF"/>
                </a:solidFill>
                <a:latin typeface="Times New Roman" pitchFamily="18" charset="0"/>
                <a:cs typeface="Times New Roman" pitchFamily="18" charset="0"/>
              </a:rPr>
              <a:t>Hiện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tượng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gọi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FF00FF"/>
                </a:solidFill>
                <a:latin typeface="Times New Roman" pitchFamily="18" charset="0"/>
                <a:cs typeface="Times New Roman" pitchFamily="18" charset="0"/>
              </a:rPr>
              <a:t>.</a:t>
            </a:r>
          </a:p>
        </p:txBody>
      </p:sp>
      <p:sp>
        <p:nvSpPr>
          <p:cNvPr id="18" name="Right Arrow 17"/>
          <p:cNvSpPr/>
          <p:nvPr/>
        </p:nvSpPr>
        <p:spPr>
          <a:xfrm rot="5240716">
            <a:off x="2859314" y="3670294"/>
            <a:ext cx="551543" cy="319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753CECE0-3D93-1263-C9AB-B0B410387CBE}"/>
              </a:ext>
            </a:extLst>
          </p:cNvPr>
          <p:cNvSpPr txBox="1"/>
          <p:nvPr/>
        </p:nvSpPr>
        <p:spPr>
          <a:xfrm>
            <a:off x="494213" y="5530202"/>
            <a:ext cx="11203573" cy="954107"/>
          </a:xfrm>
          <a:prstGeom prst="rect">
            <a:avLst/>
          </a:prstGeom>
          <a:noFill/>
        </p:spPr>
        <p:txBody>
          <a:bodyPr wrap="square">
            <a:spAutoFit/>
          </a:bodyPr>
          <a:lstStyle/>
          <a:p>
            <a:pPr algn="just">
              <a:defRP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tượng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hắt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cũ</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gặp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nhẵn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bóng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gọi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tượng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sáng</a:t>
            </a:r>
            <a:r>
              <a:rPr lang="en-US" sz="28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fill="hold"/>
                                        <p:tgtEl>
                                          <p:spTgt spid="1026"/>
                                        </p:tgtEl>
                                        <p:attrNameLst>
                                          <p:attrName>ppt_w</p:attrName>
                                        </p:attrNameLst>
                                      </p:cBhvr>
                                      <p:tavLst>
                                        <p:tav tm="0">
                                          <p:val>
                                            <p:fltVal val="0"/>
                                          </p:val>
                                        </p:tav>
                                        <p:tav tm="100000">
                                          <p:val>
                                            <p:strVal val="#ppt_w"/>
                                          </p:val>
                                        </p:tav>
                                      </p:tavLst>
                                    </p:anim>
                                    <p:anim calcmode="lin" valueType="num">
                                      <p:cBhvr>
                                        <p:cTn id="21" dur="500" fill="hold"/>
                                        <p:tgtEl>
                                          <p:spTgt spid="1026"/>
                                        </p:tgtEl>
                                        <p:attrNameLst>
                                          <p:attrName>ppt_h</p:attrName>
                                        </p:attrNameLst>
                                      </p:cBhvr>
                                      <p:tavLst>
                                        <p:tav tm="0">
                                          <p:val>
                                            <p:fltVal val="0"/>
                                          </p:val>
                                        </p:tav>
                                        <p:tav tm="100000">
                                          <p:val>
                                            <p:strVal val="#ppt_h"/>
                                          </p:val>
                                        </p:tav>
                                      </p:tavLst>
                                    </p:anim>
                                    <p:anim calcmode="lin" valueType="num">
                                      <p:cBhvr>
                                        <p:cTn id="22" dur="500" fill="hold"/>
                                        <p:tgtEl>
                                          <p:spTgt spid="1026"/>
                                        </p:tgtEl>
                                        <p:attrNameLst>
                                          <p:attrName>style.rotation</p:attrName>
                                        </p:attrNameLst>
                                      </p:cBhvr>
                                      <p:tavLst>
                                        <p:tav tm="0">
                                          <p:val>
                                            <p:fltVal val="360"/>
                                          </p:val>
                                        </p:tav>
                                        <p:tav tm="100000">
                                          <p:val>
                                            <p:fltVal val="0"/>
                                          </p:val>
                                        </p:tav>
                                      </p:tavLst>
                                    </p:anim>
                                    <p:animEffect transition="in" filter="fade">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trips(downRight)">
                                      <p:cBhvr>
                                        <p:cTn id="34" dur="500"/>
                                        <p:tgtEl>
                                          <p:spTgt spid="18"/>
                                        </p:tgtEl>
                                      </p:cBhvr>
                                    </p:animEffect>
                                  </p:childTnLst>
                                </p:cTn>
                              </p:par>
                            </p:childTnLst>
                          </p:cTn>
                        </p:par>
                        <p:par>
                          <p:cTn id="35" fill="hold">
                            <p:stCondLst>
                              <p:cond delay="500"/>
                            </p:stCondLst>
                            <p:childTnLst>
                              <p:par>
                                <p:cTn id="36" presetID="53" presetClass="entr" presetSubtype="0" repeatCount="300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18"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69861" y="431805"/>
            <a:ext cx="6076497" cy="561738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8514080" y="3104396"/>
            <a:ext cx="3346732" cy="375360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8727253" y="0"/>
            <a:ext cx="3346732" cy="33118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ppt_x"/>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 calcmode="lin" valueType="num">
                                      <p:cBhvr additive="base">
                                        <p:cTn id="16" dur="500" fill="hold"/>
                                        <p:tgtEl>
                                          <p:spTgt spid="2052"/>
                                        </p:tgtEl>
                                        <p:attrNameLst>
                                          <p:attrName>ppt_x</p:attrName>
                                        </p:attrNameLst>
                                      </p:cBhvr>
                                      <p:tavLst>
                                        <p:tav tm="0">
                                          <p:val>
                                            <p:strVal val="#ppt_x"/>
                                          </p:val>
                                        </p:tav>
                                        <p:tav tm="100000">
                                          <p:val>
                                            <p:strVal val="#ppt_x"/>
                                          </p:val>
                                        </p:tav>
                                      </p:tavLst>
                                    </p:anim>
                                    <p:anim calcmode="lin" valueType="num">
                                      <p:cBhvr additive="base">
                                        <p:cTn id="17"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613" y="197031"/>
            <a:ext cx="12192000" cy="6366680"/>
          </a:xfrm>
          <a:ln>
            <a:noFill/>
          </a:ln>
        </p:spPr>
        <p:txBody>
          <a:bodyPr>
            <a:normAutofit/>
          </a:bodyPr>
          <a:lstStyle/>
          <a:p>
            <a:pPr marL="514350" indent="-514350" algn="l"/>
            <a:endParaRPr lang="en-US" sz="2800" dirty="0">
              <a:solidFill>
                <a:srgbClr val="0000FF"/>
              </a:solidFill>
              <a:latin typeface="Times New Roman" pitchFamily="18" charset="0"/>
              <a:cs typeface="Times New Roman" pitchFamily="18" charset="0"/>
            </a:endParaRPr>
          </a:p>
        </p:txBody>
      </p:sp>
      <p:sp>
        <p:nvSpPr>
          <p:cNvPr id="4" name="TextBox 3"/>
          <p:cNvSpPr txBox="1"/>
          <p:nvPr/>
        </p:nvSpPr>
        <p:spPr>
          <a:xfrm>
            <a:off x="115613" y="706063"/>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nhẵn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a:t>
            </a:r>
          </a:p>
        </p:txBody>
      </p:sp>
      <p:sp>
        <p:nvSpPr>
          <p:cNvPr id="10" name="TextBox 9"/>
          <p:cNvSpPr txBox="1"/>
          <p:nvPr/>
        </p:nvSpPr>
        <p:spPr>
          <a:xfrm>
            <a:off x="115613" y="1134255"/>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11" name="TextBox 10"/>
          <p:cNvSpPr txBox="1"/>
          <p:nvPr/>
        </p:nvSpPr>
        <p:spPr>
          <a:xfrm>
            <a:off x="115614" y="1649514"/>
            <a:ext cx="6487886" cy="1384995"/>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Gương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diễn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chéo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a:t>
            </a:r>
          </a:p>
        </p:txBody>
      </p:sp>
      <p:sp>
        <p:nvSpPr>
          <p:cNvPr id="12" name="TextBox 11"/>
          <p:cNvSpPr txBox="1"/>
          <p:nvPr/>
        </p:nvSpPr>
        <p:spPr>
          <a:xfrm>
            <a:off x="115613" y="4385423"/>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Pháp</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tuyến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vuông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115613" y="4907944"/>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Mặt</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phẳng</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tuyến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endParaRPr lang="en-US" sz="2800" dirty="0">
              <a:solidFill>
                <a:srgbClr val="0000FF"/>
              </a:solidFill>
              <a:latin typeface="Times New Roman" pitchFamily="18" charset="0"/>
              <a:cs typeface="Times New Roman" pitchFamily="18" charset="0"/>
            </a:endParaRPr>
          </a:p>
        </p:txBody>
      </p:sp>
      <p:sp>
        <p:nvSpPr>
          <p:cNvPr id="14" name="TextBox 13"/>
          <p:cNvSpPr txBox="1"/>
          <p:nvPr/>
        </p:nvSpPr>
        <p:spPr>
          <a:xfrm>
            <a:off x="115613" y="5415947"/>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Góc</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bởi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tuyến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endParaRPr lang="en-US" sz="2800" dirty="0">
              <a:solidFill>
                <a:srgbClr val="0000FF"/>
              </a:solidFill>
              <a:latin typeface="Times New Roman" pitchFamily="18" charset="0"/>
              <a:cs typeface="Times New Roman" pitchFamily="18" charset="0"/>
            </a:endParaRPr>
          </a:p>
        </p:txBody>
      </p:sp>
      <p:sp>
        <p:nvSpPr>
          <p:cNvPr id="15" name="TextBox 14"/>
          <p:cNvSpPr txBox="1"/>
          <p:nvPr/>
        </p:nvSpPr>
        <p:spPr>
          <a:xfrm>
            <a:off x="115613" y="5924379"/>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Góc</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phản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bởi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tuyến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115613" y="2890485"/>
            <a:ext cx="6487886"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i="1" dirty="0">
                <a:solidFill>
                  <a:srgbClr val="0000FF"/>
                </a:solidFill>
                <a:latin typeface="Times New Roman" pitchFamily="18" charset="0"/>
                <a:cs typeface="Times New Roman" pitchFamily="18" charset="0"/>
              </a:rPr>
              <a:t>Tia </a:t>
            </a:r>
            <a:r>
              <a:rPr lang="en-US" sz="2800" b="1" i="1"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115612" y="3420257"/>
            <a:ext cx="7750629"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i="1" dirty="0">
                <a:solidFill>
                  <a:srgbClr val="0000FF"/>
                </a:solidFill>
                <a:latin typeface="Times New Roman" pitchFamily="18" charset="0"/>
                <a:cs typeface="Times New Roman" pitchFamily="18" charset="0"/>
              </a:rPr>
              <a:t>Tia </a:t>
            </a:r>
            <a:r>
              <a:rPr lang="en-US" sz="2800" b="1" i="1" dirty="0" err="1">
                <a:solidFill>
                  <a:srgbClr val="0000FF"/>
                </a:solidFill>
                <a:latin typeface="Times New Roman" pitchFamily="18" charset="0"/>
                <a:cs typeface="Times New Roman" pitchFamily="18" charset="0"/>
              </a:rPr>
              <a:t>phản</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a:t>
            </a:r>
          </a:p>
        </p:txBody>
      </p:sp>
      <p:sp>
        <p:nvSpPr>
          <p:cNvPr id="18" name="TextBox 17"/>
          <p:cNvSpPr txBox="1"/>
          <p:nvPr/>
        </p:nvSpPr>
        <p:spPr>
          <a:xfrm>
            <a:off x="115613" y="3899228"/>
            <a:ext cx="7837714"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Điểm</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a:t>
            </a:r>
          </a:p>
        </p:txBody>
      </p:sp>
      <p:pic>
        <p:nvPicPr>
          <p:cNvPr id="3074" name="Picture 2" descr="C:\Users\AsuS\Desktop\Capture.PNG"/>
          <p:cNvPicPr>
            <a:picLocks noChangeAspect="1" noChangeArrowheads="1"/>
          </p:cNvPicPr>
          <p:nvPr/>
        </p:nvPicPr>
        <p:blipFill>
          <a:blip r:embed="rId2"/>
          <a:srcRect/>
          <a:stretch>
            <a:fillRect/>
          </a:stretch>
        </p:blipFill>
        <p:spPr bwMode="auto">
          <a:xfrm>
            <a:off x="8541156" y="4061131"/>
            <a:ext cx="2133600" cy="295275"/>
          </a:xfrm>
          <a:prstGeom prst="rect">
            <a:avLst/>
          </a:prstGeom>
          <a:noFill/>
        </p:spPr>
      </p:pic>
      <p:grpSp>
        <p:nvGrpSpPr>
          <p:cNvPr id="25" name="Group 24"/>
          <p:cNvGrpSpPr/>
          <p:nvPr/>
        </p:nvGrpSpPr>
        <p:grpSpPr>
          <a:xfrm>
            <a:off x="7546927" y="2187654"/>
            <a:ext cx="2090057" cy="2032000"/>
            <a:chOff x="7431314" y="2467429"/>
            <a:chExt cx="2090057" cy="2032000"/>
          </a:xfrm>
        </p:grpSpPr>
        <p:cxnSp>
          <p:nvCxnSpPr>
            <p:cNvPr id="20" name="Straight Connector 19"/>
            <p:cNvCxnSpPr/>
            <p:nvPr/>
          </p:nvCxnSpPr>
          <p:spPr>
            <a:xfrm>
              <a:off x="7431314" y="2467429"/>
              <a:ext cx="2090057" cy="203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736108" y="2772222"/>
              <a:ext cx="957943"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rot="16200000">
            <a:off x="9615213" y="2151369"/>
            <a:ext cx="2090057" cy="2032000"/>
            <a:chOff x="7431314" y="2467429"/>
            <a:chExt cx="2090057" cy="2032000"/>
          </a:xfrm>
        </p:grpSpPr>
        <p:cxnSp>
          <p:nvCxnSpPr>
            <p:cNvPr id="27" name="Straight Connector 26"/>
            <p:cNvCxnSpPr/>
            <p:nvPr/>
          </p:nvCxnSpPr>
          <p:spPr>
            <a:xfrm>
              <a:off x="7431314" y="2467429"/>
              <a:ext cx="2090057" cy="203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736108" y="2772222"/>
              <a:ext cx="957943"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9564413" y="4118054"/>
            <a:ext cx="116114" cy="1161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rot="10800000">
            <a:off x="9622469" y="1490969"/>
            <a:ext cx="14514" cy="27141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a:off x="9245099" y="3551995"/>
            <a:ext cx="377372" cy="275771"/>
          </a:xfrm>
          <a:custGeom>
            <a:avLst/>
            <a:gdLst>
              <a:gd name="connsiteX0" fmla="*/ 0 w 464457"/>
              <a:gd name="connsiteY0" fmla="*/ 365276 h 365276"/>
              <a:gd name="connsiteX1" fmla="*/ 116114 w 464457"/>
              <a:gd name="connsiteY1" fmla="*/ 16933 h 365276"/>
              <a:gd name="connsiteX2" fmla="*/ 464457 w 464457"/>
              <a:gd name="connsiteY2" fmla="*/ 263676 h 365276"/>
            </a:gdLst>
            <a:ahLst/>
            <a:cxnLst>
              <a:cxn ang="0">
                <a:pos x="connsiteX0" y="connsiteY0"/>
              </a:cxn>
              <a:cxn ang="0">
                <a:pos x="connsiteX1" y="connsiteY1"/>
              </a:cxn>
              <a:cxn ang="0">
                <a:pos x="connsiteX2" y="connsiteY2"/>
              </a:cxn>
            </a:cxnLst>
            <a:rect l="l" t="t" r="r" b="b"/>
            <a:pathLst>
              <a:path w="464457" h="365276">
                <a:moveTo>
                  <a:pt x="0" y="365276"/>
                </a:moveTo>
                <a:cubicBezTo>
                  <a:pt x="19352" y="199571"/>
                  <a:pt x="38704" y="33866"/>
                  <a:pt x="116114" y="16933"/>
                </a:cubicBezTo>
                <a:cubicBezTo>
                  <a:pt x="193524" y="0"/>
                  <a:pt x="328990" y="131838"/>
                  <a:pt x="464457" y="263676"/>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rot="1719549">
            <a:off x="9702299" y="3312509"/>
            <a:ext cx="515257" cy="428173"/>
          </a:xfrm>
          <a:custGeom>
            <a:avLst/>
            <a:gdLst>
              <a:gd name="connsiteX0" fmla="*/ 0 w 464457"/>
              <a:gd name="connsiteY0" fmla="*/ 365276 h 365276"/>
              <a:gd name="connsiteX1" fmla="*/ 116114 w 464457"/>
              <a:gd name="connsiteY1" fmla="*/ 16933 h 365276"/>
              <a:gd name="connsiteX2" fmla="*/ 464457 w 464457"/>
              <a:gd name="connsiteY2" fmla="*/ 263676 h 365276"/>
            </a:gdLst>
            <a:ahLst/>
            <a:cxnLst>
              <a:cxn ang="0">
                <a:pos x="connsiteX0" y="connsiteY0"/>
              </a:cxn>
              <a:cxn ang="0">
                <a:pos x="connsiteX1" y="connsiteY1"/>
              </a:cxn>
              <a:cxn ang="0">
                <a:pos x="connsiteX2" y="connsiteY2"/>
              </a:cxn>
            </a:cxnLst>
            <a:rect l="l" t="t" r="r" b="b"/>
            <a:pathLst>
              <a:path w="464457" h="365276">
                <a:moveTo>
                  <a:pt x="0" y="365276"/>
                </a:moveTo>
                <a:cubicBezTo>
                  <a:pt x="19352" y="199571"/>
                  <a:pt x="38704" y="33866"/>
                  <a:pt x="116114" y="16933"/>
                </a:cubicBezTo>
                <a:cubicBezTo>
                  <a:pt x="193524" y="0"/>
                  <a:pt x="328990" y="131838"/>
                  <a:pt x="464457" y="263676"/>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500" fill="hold"/>
                                        <p:tgtEl>
                                          <p:spTgt spid="3074"/>
                                        </p:tgtEl>
                                        <p:attrNameLst>
                                          <p:attrName>ppt_w</p:attrName>
                                        </p:attrNameLst>
                                      </p:cBhvr>
                                      <p:tavLst>
                                        <p:tav tm="0">
                                          <p:val>
                                            <p:fltVal val="0"/>
                                          </p:val>
                                        </p:tav>
                                        <p:tav tm="100000">
                                          <p:val>
                                            <p:strVal val="#ppt_w"/>
                                          </p:val>
                                        </p:tav>
                                      </p:tavLst>
                                    </p:anim>
                                    <p:anim calcmode="lin" valueType="num">
                                      <p:cBhvr>
                                        <p:cTn id="16" dur="500" fill="hold"/>
                                        <p:tgtEl>
                                          <p:spTgt spid="3074"/>
                                        </p:tgtEl>
                                        <p:attrNameLst>
                                          <p:attrName>ppt_h</p:attrName>
                                        </p:attrNameLst>
                                      </p:cBhvr>
                                      <p:tavLst>
                                        <p:tav tm="0">
                                          <p:val>
                                            <p:fltVal val="0"/>
                                          </p:val>
                                        </p:tav>
                                        <p:tav tm="100000">
                                          <p:val>
                                            <p:strVal val="#ppt_h"/>
                                          </p:val>
                                        </p:tav>
                                      </p:tavLst>
                                    </p:anim>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strips(downRight)">
                                      <p:cBhvr>
                                        <p:cTn id="26" dur="2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strips(downRight)">
                                      <p:cBhvr>
                                        <p:cTn id="35" dur="2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circle(in)">
                                      <p:cBhvr>
                                        <p:cTn id="44" dur="20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strips(downLeft)">
                                      <p:cBhvr>
                                        <p:cTn id="53" dur="20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8" presetClass="entr" presetSubtype="6"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strips(downRight)">
                                      <p:cBhvr>
                                        <p:cTn id="66" dur="20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8" presetClass="entr" presetSubtype="6"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strips(downRight)">
                                      <p:cBhvr>
                                        <p:cTn id="75"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29"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11192" y="188691"/>
            <a:ext cx="10856686" cy="954107"/>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Gương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phẳng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tia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tới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tia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phản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xạ</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điểm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tới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pháp</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tuyến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mặt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phẳng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tới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góc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tới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góc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phản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xạ</a:t>
            </a:r>
            <a:r>
              <a:rPr lang="en-US" sz="2800" b="1" i="1"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p>
        </p:txBody>
      </p:sp>
      <p:pic>
        <p:nvPicPr>
          <p:cNvPr id="4098" name="Picture 2" descr="C:\Users\AsuS\Desktop\Untitled.png"/>
          <p:cNvPicPr>
            <a:picLocks noChangeAspect="1" noChangeArrowheads="1"/>
          </p:cNvPicPr>
          <p:nvPr/>
        </p:nvPicPr>
        <p:blipFill>
          <a:blip r:embed="rId2"/>
          <a:srcRect/>
          <a:stretch>
            <a:fillRect/>
          </a:stretch>
        </p:blipFill>
        <p:spPr bwMode="auto">
          <a:xfrm rot="16200000">
            <a:off x="3053786" y="1435436"/>
            <a:ext cx="5707063" cy="5138056"/>
          </a:xfrm>
          <a:prstGeom prst="rect">
            <a:avLst/>
          </a:prstGeom>
          <a:noFill/>
        </p:spPr>
      </p:pic>
      <p:cxnSp>
        <p:nvCxnSpPr>
          <p:cNvPr id="17" name="Straight Arrow Connector 16"/>
          <p:cNvCxnSpPr/>
          <p:nvPr/>
        </p:nvCxnSpPr>
        <p:spPr>
          <a:xfrm flipV="1">
            <a:off x="7532914" y="2351314"/>
            <a:ext cx="1596572" cy="113211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071430" y="2075541"/>
            <a:ext cx="2162627" cy="523220"/>
          </a:xfrm>
          <a:prstGeom prst="rect">
            <a:avLst/>
          </a:prstGeom>
          <a:noFill/>
        </p:spPr>
        <p:txBody>
          <a:bodyPr wrap="square" rtlCol="0">
            <a:spAutoFit/>
          </a:bodyPr>
          <a:lstStyle/>
          <a:p>
            <a:pPr algn="ctr"/>
            <a:r>
              <a:rPr lang="en-US" sz="2800" dirty="0" err="1">
                <a:solidFill>
                  <a:srgbClr val="FFC000"/>
                </a:solidFill>
                <a:latin typeface="Times New Roman" pitchFamily="18" charset="0"/>
                <a:cs typeface="Times New Roman" pitchFamily="18" charset="0"/>
              </a:rPr>
              <a:t>Gương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phẳng</a:t>
            </a:r>
            <a:endParaRPr lang="en-US" sz="2800" dirty="0">
              <a:solidFill>
                <a:srgbClr val="FFC000"/>
              </a:solidFill>
              <a:latin typeface="Times New Roman" pitchFamily="18" charset="0"/>
              <a:cs typeface="Times New Roman" pitchFamily="18" charset="0"/>
            </a:endParaRPr>
          </a:p>
        </p:txBody>
      </p:sp>
      <p:cxnSp>
        <p:nvCxnSpPr>
          <p:cNvPr id="19" name="Straight Arrow Connector 18"/>
          <p:cNvCxnSpPr/>
          <p:nvPr/>
        </p:nvCxnSpPr>
        <p:spPr>
          <a:xfrm>
            <a:off x="5319485" y="5595259"/>
            <a:ext cx="1850572" cy="48622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17660" y="5827482"/>
            <a:ext cx="1262743" cy="523220"/>
          </a:xfrm>
          <a:prstGeom prst="rect">
            <a:avLst/>
          </a:prstGeom>
          <a:noFill/>
        </p:spPr>
        <p:txBody>
          <a:bodyPr wrap="square" rtlCol="0">
            <a:spAutoFit/>
          </a:bodyPr>
          <a:lstStyle/>
          <a:p>
            <a:pPr algn="ctr"/>
            <a:r>
              <a:rPr lang="en-US" sz="2800" dirty="0">
                <a:solidFill>
                  <a:srgbClr val="7030A0"/>
                </a:solidFill>
                <a:latin typeface="Times New Roman" pitchFamily="18" charset="0"/>
                <a:cs typeface="Times New Roman" pitchFamily="18" charset="0"/>
              </a:rPr>
              <a:t>Tia </a:t>
            </a:r>
            <a:r>
              <a:rPr lang="en-US" sz="2800" dirty="0" err="1">
                <a:solidFill>
                  <a:srgbClr val="7030A0"/>
                </a:solidFill>
                <a:latin typeface="Times New Roman" pitchFamily="18" charset="0"/>
                <a:cs typeface="Times New Roman" pitchFamily="18" charset="0"/>
              </a:rPr>
              <a:t>tới</a:t>
            </a:r>
            <a:endParaRPr lang="en-US" sz="2800" dirty="0">
              <a:solidFill>
                <a:srgbClr val="7030A0"/>
              </a:solidFill>
              <a:latin typeface="Times New Roman" pitchFamily="18" charset="0"/>
              <a:cs typeface="Times New Roman" pitchFamily="18" charset="0"/>
            </a:endParaRPr>
          </a:p>
        </p:txBody>
      </p:sp>
      <p:cxnSp>
        <p:nvCxnSpPr>
          <p:cNvPr id="22" name="Straight Arrow Connector 21"/>
          <p:cNvCxnSpPr/>
          <p:nvPr/>
        </p:nvCxnSpPr>
        <p:spPr>
          <a:xfrm flipV="1">
            <a:off x="5145364" y="1502248"/>
            <a:ext cx="1596572" cy="1132115"/>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67768" y="1284533"/>
            <a:ext cx="2024691" cy="523220"/>
          </a:xfrm>
          <a:prstGeom prst="rect">
            <a:avLst/>
          </a:prstGeom>
          <a:noFill/>
        </p:spPr>
        <p:txBody>
          <a:bodyPr wrap="square" rtlCol="0">
            <a:spAutoFit/>
          </a:bodyPr>
          <a:lstStyle/>
          <a:p>
            <a:pPr algn="ctr"/>
            <a:r>
              <a:rPr lang="en-US" sz="2800" dirty="0">
                <a:solidFill>
                  <a:srgbClr val="006600"/>
                </a:solidFill>
                <a:latin typeface="Times New Roman" pitchFamily="18" charset="0"/>
                <a:cs typeface="Times New Roman" pitchFamily="18" charset="0"/>
              </a:rPr>
              <a:t>Tia </a:t>
            </a:r>
            <a:r>
              <a:rPr lang="en-US" sz="2800" dirty="0" err="1">
                <a:solidFill>
                  <a:srgbClr val="006600"/>
                </a:solidFill>
                <a:latin typeface="Times New Roman" pitchFamily="18" charset="0"/>
                <a:cs typeface="Times New Roman" pitchFamily="18" charset="0"/>
              </a:rPr>
              <a:t>phản</a:t>
            </a:r>
            <a:r>
              <a:rPr lang="en-US" sz="2800" dirty="0">
                <a:solidFill>
                  <a:srgbClr val="006600"/>
                </a:solidFill>
                <a:latin typeface="Times New Roman" pitchFamily="18" charset="0"/>
                <a:cs typeface="Times New Roman" pitchFamily="18" charset="0"/>
              </a:rPr>
              <a:t> </a:t>
            </a:r>
            <a:r>
              <a:rPr lang="en-US" sz="2800" dirty="0" err="1">
                <a:solidFill>
                  <a:srgbClr val="006600"/>
                </a:solidFill>
                <a:latin typeface="Times New Roman" pitchFamily="18" charset="0"/>
                <a:cs typeface="Times New Roman" pitchFamily="18" charset="0"/>
              </a:rPr>
              <a:t>xạ</a:t>
            </a:r>
            <a:endParaRPr lang="en-US" sz="2800" dirty="0">
              <a:solidFill>
                <a:srgbClr val="006600"/>
              </a:solidFill>
              <a:latin typeface="Times New Roman" pitchFamily="18" charset="0"/>
              <a:cs typeface="Times New Roman" pitchFamily="18" charset="0"/>
            </a:endParaRPr>
          </a:p>
        </p:txBody>
      </p:sp>
      <p:cxnSp>
        <p:nvCxnSpPr>
          <p:cNvPr id="24" name="Straight Arrow Connector 23"/>
          <p:cNvCxnSpPr/>
          <p:nvPr/>
        </p:nvCxnSpPr>
        <p:spPr>
          <a:xfrm flipV="1">
            <a:off x="7489370" y="4165600"/>
            <a:ext cx="1698173" cy="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100460" y="3904341"/>
            <a:ext cx="1611086" cy="523220"/>
          </a:xfrm>
          <a:prstGeom prst="rect">
            <a:avLst/>
          </a:prstGeom>
          <a:noFill/>
        </p:spPr>
        <p:txBody>
          <a:bodyPr wrap="square" rtlCol="0">
            <a:spAutoFit/>
          </a:bodyPr>
          <a:lstStyle/>
          <a:p>
            <a:pPr algn="ctr"/>
            <a:r>
              <a:rPr lang="en-US" sz="2800" dirty="0" err="1">
                <a:solidFill>
                  <a:srgbClr val="00B0F0"/>
                </a:solidFill>
                <a:latin typeface="Times New Roman" pitchFamily="18" charset="0"/>
                <a:cs typeface="Times New Roman" pitchFamily="18" charset="0"/>
              </a:rPr>
              <a:t>Điểm</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tới</a:t>
            </a:r>
            <a:endParaRPr lang="en-US" sz="2800" dirty="0">
              <a:solidFill>
                <a:srgbClr val="00B0F0"/>
              </a:solidFill>
              <a:latin typeface="Times New Roman" pitchFamily="18" charset="0"/>
              <a:cs typeface="Times New Roman" pitchFamily="18" charset="0"/>
            </a:endParaRPr>
          </a:p>
        </p:txBody>
      </p:sp>
      <p:cxnSp>
        <p:nvCxnSpPr>
          <p:cNvPr id="29" name="Straight Arrow Connector 28"/>
          <p:cNvCxnSpPr/>
          <p:nvPr/>
        </p:nvCxnSpPr>
        <p:spPr>
          <a:xfrm rot="10800000">
            <a:off x="2989943" y="3338287"/>
            <a:ext cx="1567542" cy="7982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30511" y="3018971"/>
            <a:ext cx="2162628" cy="523220"/>
          </a:xfrm>
          <a:prstGeom prst="rect">
            <a:avLst/>
          </a:prstGeom>
          <a:noFill/>
        </p:spPr>
        <p:txBody>
          <a:bodyPr wrap="square" rtlCol="0">
            <a:spAutoFit/>
          </a:bodyPr>
          <a:lstStyle/>
          <a:p>
            <a:pPr algn="ctr"/>
            <a:r>
              <a:rPr lang="en-US" sz="2800" dirty="0" err="1">
                <a:solidFill>
                  <a:srgbClr val="FF0000"/>
                </a:solidFill>
                <a:latin typeface="Times New Roman" pitchFamily="18" charset="0"/>
                <a:cs typeface="Times New Roman" pitchFamily="18" charset="0"/>
              </a:rPr>
              <a:t>Pháp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tuyến</a:t>
            </a:r>
            <a:endParaRPr lang="en-US" sz="2800" dirty="0">
              <a:solidFill>
                <a:srgbClr val="FF0000"/>
              </a:solidFill>
              <a:latin typeface="Times New Roman" pitchFamily="18" charset="0"/>
              <a:cs typeface="Times New Roman" pitchFamily="18" charset="0"/>
            </a:endParaRPr>
          </a:p>
        </p:txBody>
      </p:sp>
      <p:cxnSp>
        <p:nvCxnSpPr>
          <p:cNvPr id="36" name="Straight Arrow Connector 35"/>
          <p:cNvCxnSpPr/>
          <p:nvPr/>
        </p:nvCxnSpPr>
        <p:spPr>
          <a:xfrm rot="10800000" flipV="1">
            <a:off x="3686629" y="4339771"/>
            <a:ext cx="3178628" cy="580571"/>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25483" y="4659080"/>
            <a:ext cx="1262743" cy="523220"/>
          </a:xfrm>
          <a:prstGeom prst="rect">
            <a:avLst/>
          </a:prstGeom>
          <a:noFill/>
        </p:spPr>
        <p:txBody>
          <a:bodyPr wrap="square" rtlCol="0">
            <a:spAutoFit/>
          </a:bodyPr>
          <a:lstStyle/>
          <a:p>
            <a:pPr algn="ctr"/>
            <a:r>
              <a:rPr lang="en-US" sz="2800" dirty="0" err="1">
                <a:solidFill>
                  <a:schemeClr val="accent2">
                    <a:lumMod val="75000"/>
                  </a:schemeClr>
                </a:solidFill>
                <a:latin typeface="Times New Roman" pitchFamily="18" charset="0"/>
                <a:cs typeface="Times New Roman" pitchFamily="18" charset="0"/>
              </a:rPr>
              <a:t>Góc</a:t>
            </a:r>
            <a:r>
              <a:rPr lang="en-US" sz="2800" dirty="0">
                <a:solidFill>
                  <a:schemeClr val="accent2">
                    <a:lumMod val="75000"/>
                  </a:schemeClr>
                </a:solidFill>
                <a:latin typeface="Times New Roman" pitchFamily="18" charset="0"/>
                <a:cs typeface="Times New Roman" pitchFamily="18" charset="0"/>
              </a:rPr>
              <a:t> </a:t>
            </a:r>
            <a:r>
              <a:rPr lang="en-US" sz="2800" dirty="0" err="1">
                <a:solidFill>
                  <a:schemeClr val="accent2">
                    <a:lumMod val="75000"/>
                  </a:schemeClr>
                </a:solidFill>
                <a:latin typeface="Times New Roman" pitchFamily="18" charset="0"/>
                <a:cs typeface="Times New Roman" pitchFamily="18" charset="0"/>
              </a:rPr>
              <a:t>tới</a:t>
            </a:r>
            <a:endParaRPr lang="en-US" sz="2800" dirty="0">
              <a:solidFill>
                <a:schemeClr val="accent2">
                  <a:lumMod val="75000"/>
                </a:schemeClr>
              </a:solidFill>
              <a:latin typeface="Times New Roman" pitchFamily="18" charset="0"/>
              <a:cs typeface="Times New Roman" pitchFamily="18" charset="0"/>
            </a:endParaRPr>
          </a:p>
        </p:txBody>
      </p:sp>
      <p:cxnSp>
        <p:nvCxnSpPr>
          <p:cNvPr id="39" name="Straight Arrow Connector 38"/>
          <p:cNvCxnSpPr/>
          <p:nvPr/>
        </p:nvCxnSpPr>
        <p:spPr>
          <a:xfrm rot="5400000" flipH="1" flipV="1">
            <a:off x="6284687" y="3352800"/>
            <a:ext cx="1117602" cy="13063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328229" y="2162628"/>
            <a:ext cx="2583544" cy="522515"/>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Góc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plus(in)">
                                      <p:cBhvr>
                                        <p:cTn id="7" dur="1000"/>
                                        <p:tgtEl>
                                          <p:spTgt spid="15"/>
                                        </p:tgtEl>
                                      </p:cBhvr>
                                    </p:animEffect>
                                  </p:childTnLst>
                                </p:cTn>
                              </p:par>
                            </p:childTnLst>
                          </p:cTn>
                        </p:par>
                        <p:par>
                          <p:cTn id="8" fill="hold">
                            <p:stCondLst>
                              <p:cond delay="1000"/>
                            </p:stCondLst>
                            <p:childTnLst>
                              <p:par>
                                <p:cTn id="9" presetID="13"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plus(in)">
                                      <p:cBhvr>
                                        <p:cTn id="11" dur="10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upRight)">
                                      <p:cBhvr>
                                        <p:cTn id="16" dur="500"/>
                                        <p:tgtEl>
                                          <p:spTgt spid="17"/>
                                        </p:tgtEl>
                                      </p:cBhvr>
                                    </p:animEffect>
                                  </p:childTnLst>
                                </p:cTn>
                              </p:par>
                            </p:childTnLst>
                          </p:cTn>
                        </p:par>
                        <p:par>
                          <p:cTn id="17" fill="hold">
                            <p:stCondLst>
                              <p:cond delay="500"/>
                            </p:stCondLst>
                            <p:childTnLst>
                              <p:par>
                                <p:cTn id="18" presetID="6" presetClass="entr" presetSubtype="16"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strips(downRight)">
                                      <p:cBhvr>
                                        <p:cTn id="25" dur="500"/>
                                        <p:tgtEl>
                                          <p:spTgt spid="19"/>
                                        </p:tgtEl>
                                      </p:cBhvr>
                                    </p:animEffect>
                                  </p:childTnLst>
                                </p:cTn>
                              </p:par>
                            </p:childTnLst>
                          </p:cTn>
                        </p:par>
                        <p:par>
                          <p:cTn id="26" fill="hold">
                            <p:stCondLst>
                              <p:cond delay="500"/>
                            </p:stCondLst>
                            <p:childTnLst>
                              <p:par>
                                <p:cTn id="27" presetID="6"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strips(upRight)">
                                      <p:cBhvr>
                                        <p:cTn id="34" dur="500"/>
                                        <p:tgtEl>
                                          <p:spTgt spid="22"/>
                                        </p:tgtEl>
                                      </p:cBhvr>
                                    </p:animEffect>
                                  </p:childTnLst>
                                </p:cTn>
                              </p:par>
                            </p:childTnLst>
                          </p:cTn>
                        </p:par>
                        <p:par>
                          <p:cTn id="35" fill="hold">
                            <p:stCondLst>
                              <p:cond delay="500"/>
                            </p:stCondLst>
                            <p:childTnLst>
                              <p:par>
                                <p:cTn id="36" presetID="6" presetClass="entr" presetSubtype="16"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20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upRight)">
                                      <p:cBhvr>
                                        <p:cTn id="43" dur="500"/>
                                        <p:tgtEl>
                                          <p:spTgt spid="24"/>
                                        </p:tgtEl>
                                      </p:cBhvr>
                                    </p:animEffect>
                                  </p:childTnLst>
                                </p:cTn>
                              </p:par>
                            </p:childTnLst>
                          </p:cTn>
                        </p:par>
                        <p:par>
                          <p:cTn id="44" fill="hold">
                            <p:stCondLst>
                              <p:cond delay="500"/>
                            </p:stCondLst>
                            <p:childTnLst>
                              <p:par>
                                <p:cTn id="45" presetID="6"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circle(in)">
                                      <p:cBhvr>
                                        <p:cTn id="47" dur="20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9"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strips(upLeft)">
                                      <p:cBhvr>
                                        <p:cTn id="52" dur="500"/>
                                        <p:tgtEl>
                                          <p:spTgt spid="29"/>
                                        </p:tgtEl>
                                      </p:cBhvr>
                                    </p:animEffect>
                                  </p:childTnLst>
                                </p:cTn>
                              </p:par>
                            </p:childTnLst>
                          </p:cTn>
                        </p:par>
                        <p:par>
                          <p:cTn id="53" fill="hold">
                            <p:stCondLst>
                              <p:cond delay="500"/>
                            </p:stCondLst>
                            <p:childTnLst>
                              <p:par>
                                <p:cTn id="54" presetID="6" presetClass="entr" presetSubtype="16"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circle(in)">
                                      <p:cBhvr>
                                        <p:cTn id="56" dur="20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strips(downLeft)">
                                      <p:cBhvr>
                                        <p:cTn id="61" dur="500"/>
                                        <p:tgtEl>
                                          <p:spTgt spid="36"/>
                                        </p:tgtEl>
                                      </p:cBhvr>
                                    </p:animEffect>
                                  </p:childTnLst>
                                </p:cTn>
                              </p:par>
                            </p:childTnLst>
                          </p:cTn>
                        </p:par>
                        <p:par>
                          <p:cTn id="62" fill="hold">
                            <p:stCondLst>
                              <p:cond delay="500"/>
                            </p:stCondLst>
                            <p:childTnLst>
                              <p:par>
                                <p:cTn id="63" presetID="6"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circle(in)">
                                      <p:cBhvr>
                                        <p:cTn id="65" dur="20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3" fill="hold"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strips(upRight)">
                                      <p:cBhvr>
                                        <p:cTn id="70" dur="500"/>
                                        <p:tgtEl>
                                          <p:spTgt spid="39"/>
                                        </p:tgtEl>
                                      </p:cBhvr>
                                    </p:animEffect>
                                  </p:childTnLst>
                                </p:cTn>
                              </p:par>
                            </p:childTnLst>
                          </p:cTn>
                        </p:par>
                        <p:par>
                          <p:cTn id="71" fill="hold">
                            <p:stCondLst>
                              <p:cond delay="500"/>
                            </p:stCondLst>
                            <p:childTnLst>
                              <p:par>
                                <p:cTn id="72" presetID="6" presetClass="entr" presetSubtype="16"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circle(in)">
                                      <p:cBhvr>
                                        <p:cTn id="74"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0" grpId="0"/>
      <p:bldP spid="23" grpId="0"/>
      <p:bldP spid="25" grpId="0"/>
      <p:bldP spid="30" grpId="0"/>
      <p:bldP spid="37"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nhẵn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a:t>
            </a:r>
          </a:p>
        </p:txBody>
      </p:sp>
      <p:sp>
        <p:nvSpPr>
          <p:cNvPr id="10" name="TextBox 9"/>
          <p:cNvSpPr txBox="1"/>
          <p:nvPr/>
        </p:nvSpPr>
        <p:spPr>
          <a:xfrm>
            <a:off x="0" y="1428544"/>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nhẵn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a:t>
            </a:r>
          </a:p>
        </p:txBody>
      </p:sp>
      <p:sp>
        <p:nvSpPr>
          <p:cNvPr id="11" name="TextBox 10"/>
          <p:cNvSpPr txBox="1"/>
          <p:nvPr/>
        </p:nvSpPr>
        <p:spPr>
          <a:xfrm>
            <a:off x="1" y="1943803"/>
            <a:ext cx="6487886" cy="1815882"/>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song song </a:t>
            </a:r>
            <a:r>
              <a:rPr lang="en-US" sz="2800" dirty="0" err="1">
                <a:solidFill>
                  <a:srgbClr val="0000FF"/>
                </a:solidFill>
                <a:latin typeface="Times New Roman" pitchFamily="18" charset="0"/>
                <a:cs typeface="Times New Roman" pitchFamily="18" charset="0"/>
              </a:rPr>
              <a:t>chiếu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nhẵn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hướng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khuếch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a:t>
            </a:r>
          </a:p>
        </p:txBody>
      </p:sp>
      <p:sp>
        <p:nvSpPr>
          <p:cNvPr id="16" name="TextBox 15"/>
          <p:cNvSpPr txBox="1"/>
          <p:nvPr/>
        </p:nvSpPr>
        <p:spPr>
          <a:xfrm>
            <a:off x="0" y="3736318"/>
            <a:ext cx="6487886"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khuếch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pic>
        <p:nvPicPr>
          <p:cNvPr id="3074" name="Picture 2" descr="C:\Users\AsuS\Desktop\Capture.PNG"/>
          <p:cNvPicPr>
            <a:picLocks noChangeAspect="1" noChangeArrowheads="1"/>
          </p:cNvPicPr>
          <p:nvPr/>
        </p:nvPicPr>
        <p:blipFill>
          <a:blip r:embed="rId2"/>
          <a:srcRect/>
          <a:stretch>
            <a:fillRect/>
          </a:stretch>
        </p:blipFill>
        <p:spPr bwMode="auto">
          <a:xfrm>
            <a:off x="6545943" y="1016908"/>
            <a:ext cx="5646057" cy="31456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500" fill="hold"/>
                                        <p:tgtEl>
                                          <p:spTgt spid="3074"/>
                                        </p:tgtEl>
                                        <p:attrNameLst>
                                          <p:attrName>ppt_w</p:attrName>
                                        </p:attrNameLst>
                                      </p:cBhvr>
                                      <p:tavLst>
                                        <p:tav tm="0">
                                          <p:val>
                                            <p:fltVal val="0"/>
                                          </p:val>
                                        </p:tav>
                                        <p:tav tm="100000">
                                          <p:val>
                                            <p:strVal val="#ppt_w"/>
                                          </p:val>
                                        </p:tav>
                                      </p:tavLst>
                                    </p:anim>
                                    <p:anim calcmode="lin" valueType="num">
                                      <p:cBhvr>
                                        <p:cTn id="12" dur="500" fill="hold"/>
                                        <p:tgtEl>
                                          <p:spTgt spid="3074"/>
                                        </p:tgtEl>
                                        <p:attrNameLst>
                                          <p:attrName>ppt_h</p:attrName>
                                        </p:attrNameLst>
                                      </p:cBhvr>
                                      <p:tavLst>
                                        <p:tav tm="0">
                                          <p:val>
                                            <p:fltVal val="0"/>
                                          </p:val>
                                        </p:tav>
                                        <p:tav tm="100000">
                                          <p:val>
                                            <p:strVal val="#ppt_h"/>
                                          </p:val>
                                        </p:tav>
                                      </p:tavLst>
                                    </p:anim>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pic>
        <p:nvPicPr>
          <p:cNvPr id="2" name="Picture 2"/>
          <p:cNvPicPr>
            <a:picLocks noChangeAspect="1" noChangeArrowheads="1"/>
          </p:cNvPicPr>
          <p:nvPr/>
        </p:nvPicPr>
        <p:blipFill>
          <a:blip r:embed="rId2"/>
          <a:srcRect/>
          <a:stretch>
            <a:fillRect/>
          </a:stretch>
        </p:blipFill>
        <p:spPr bwMode="auto">
          <a:xfrm>
            <a:off x="817176" y="1262765"/>
            <a:ext cx="10781553" cy="446314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22994" y="1566182"/>
            <a:ext cx="11112128" cy="410890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0" fill="hold" nodeType="clickEffect">
                                  <p:stCondLst>
                                    <p:cond delay="0"/>
                                  </p:stCondLst>
                                  <p:iterate type="lt">
                                    <p:tmPct val="0"/>
                                  </p:iterate>
                                  <p:childTnLst>
                                    <p:anim calcmode="lin" valueType="num">
                                      <p:cBhvr>
                                        <p:cTn id="14" dur="500"/>
                                        <p:tgtEl>
                                          <p:spTgt spid="2"/>
                                        </p:tgtEl>
                                        <p:attrNameLst>
                                          <p:attrName>ppt_w</p:attrName>
                                        </p:attrNameLst>
                                      </p:cBhvr>
                                      <p:tavLst>
                                        <p:tav tm="0">
                                          <p:val>
                                            <p:strVal val="ppt_w"/>
                                          </p:val>
                                        </p:tav>
                                        <p:tav tm="100000">
                                          <p:val>
                                            <p:fltVal val="0"/>
                                          </p:val>
                                        </p:tav>
                                      </p:tavLst>
                                    </p:anim>
                                    <p:anim calcmode="lin" valueType="num">
                                      <p:cBhvr>
                                        <p:cTn id="15" dur="500"/>
                                        <p:tgtEl>
                                          <p:spTgt spid="2"/>
                                        </p:tgtEl>
                                        <p:attrNameLst>
                                          <p:attrName>ppt_h</p:attrName>
                                        </p:attrNameLst>
                                      </p:cBhvr>
                                      <p:tavLst>
                                        <p:tav tm="0">
                                          <p:val>
                                            <p:strVal val="ppt_h"/>
                                          </p:val>
                                        </p:tav>
                                        <p:tav tm="100000">
                                          <p:val>
                                            <p:fltVal val="0"/>
                                          </p:val>
                                        </p:tav>
                                      </p:tavLst>
                                    </p:anim>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49" presetClass="entr" presetSubtype="0" decel="10000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p:cTn id="20" dur="2000" fill="hold"/>
                                        <p:tgtEl>
                                          <p:spTgt spid="1027"/>
                                        </p:tgtEl>
                                        <p:attrNameLst>
                                          <p:attrName>ppt_w</p:attrName>
                                        </p:attrNameLst>
                                      </p:cBhvr>
                                      <p:tavLst>
                                        <p:tav tm="0">
                                          <p:val>
                                            <p:fltVal val="0"/>
                                          </p:val>
                                        </p:tav>
                                        <p:tav tm="100000">
                                          <p:val>
                                            <p:strVal val="#ppt_w"/>
                                          </p:val>
                                        </p:tav>
                                      </p:tavLst>
                                    </p:anim>
                                    <p:anim calcmode="lin" valueType="num">
                                      <p:cBhvr>
                                        <p:cTn id="21" dur="2000" fill="hold"/>
                                        <p:tgtEl>
                                          <p:spTgt spid="1027"/>
                                        </p:tgtEl>
                                        <p:attrNameLst>
                                          <p:attrName>ppt_h</p:attrName>
                                        </p:attrNameLst>
                                      </p:cBhvr>
                                      <p:tavLst>
                                        <p:tav tm="0">
                                          <p:val>
                                            <p:fltVal val="0"/>
                                          </p:val>
                                        </p:tav>
                                        <p:tav tm="100000">
                                          <p:val>
                                            <p:strVal val="#ppt_h"/>
                                          </p:val>
                                        </p:tav>
                                      </p:tavLst>
                                    </p:anim>
                                    <p:anim calcmode="lin" valueType="num">
                                      <p:cBhvr>
                                        <p:cTn id="22" dur="2000" fill="hold"/>
                                        <p:tgtEl>
                                          <p:spTgt spid="1027"/>
                                        </p:tgtEl>
                                        <p:attrNameLst>
                                          <p:attrName>style.rotation</p:attrName>
                                        </p:attrNameLst>
                                      </p:cBhvr>
                                      <p:tavLst>
                                        <p:tav tm="0">
                                          <p:val>
                                            <p:fltVal val="360"/>
                                          </p:val>
                                        </p:tav>
                                        <p:tav tm="100000">
                                          <p:val>
                                            <p:fltVal val="0"/>
                                          </p:val>
                                        </p:tav>
                                      </p:tavLst>
                                    </p:anim>
                                    <p:animEffect transition="in" filter="fade">
                                      <p:cBhvr>
                                        <p:cTn id="23"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srcRect/>
          <a:stretch>
            <a:fillRect/>
          </a:stretch>
        </p:blipFill>
        <p:spPr bwMode="auto">
          <a:xfrm>
            <a:off x="-1" y="1192655"/>
            <a:ext cx="12180161" cy="2566534"/>
          </a:xfrm>
          <a:prstGeom prst="rect">
            <a:avLst/>
          </a:prstGeom>
          <a:noFill/>
          <a:ln w="9525">
            <a:noFill/>
            <a:miter lim="800000"/>
            <a:headEnd/>
            <a:tailEnd/>
          </a:ln>
          <a:effectLst/>
        </p:spPr>
      </p:pic>
      <p:sp>
        <p:nvSpPr>
          <p:cNvPr id="6" name="Rectangle 5"/>
          <p:cNvSpPr/>
          <p:nvPr/>
        </p:nvSpPr>
        <p:spPr>
          <a:xfrm>
            <a:off x="574809" y="3824891"/>
            <a:ext cx="7475123" cy="523220"/>
          </a:xfrm>
          <a:prstGeom prst="rect">
            <a:avLst/>
          </a:prstGeom>
        </p:spPr>
        <p:txBody>
          <a:bodyPr wrap="none">
            <a:spAutoFit/>
          </a:bodyPr>
          <a:lstStyle/>
          <a:p>
            <a:r>
              <a:rPr lang="en-US" sz="2800" dirty="0">
                <a:solidFill>
                  <a:srgbClr val="FF00FF"/>
                </a:solidFill>
                <a:latin typeface="Times New Roman" pitchFamily="18" charset="0"/>
                <a:cs typeface="Times New Roman" pitchFamily="18" charset="0"/>
              </a:rPr>
              <a:t>a.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xạ</a:t>
            </a:r>
            <a:r>
              <a:rPr lang="en-US" sz="2800" dirty="0">
                <a:solidFill>
                  <a:srgbClr val="FF00FF"/>
                </a:solidFill>
                <a:latin typeface="Times New Roman" pitchFamily="18" charset="0"/>
                <a:cs typeface="Times New Roman" pitchFamily="18" charset="0"/>
              </a:rPr>
              <a:t> song song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en-US" sz="2800" dirty="0">
                <a:solidFill>
                  <a:srgbClr val="FF00FF"/>
                </a:solidFill>
                <a:latin typeface="Times New Roman" pitchFamily="18" charset="0"/>
                <a:cs typeface="Times New Roman" pitchFamily="18" charset="0"/>
              </a:rPr>
              <a:t>.</a:t>
            </a:r>
          </a:p>
        </p:txBody>
      </p:sp>
      <p:sp>
        <p:nvSpPr>
          <p:cNvPr id="7" name="Rectangle 6"/>
          <p:cNvSpPr/>
          <p:nvPr/>
        </p:nvSpPr>
        <p:spPr>
          <a:xfrm>
            <a:off x="638628" y="4433264"/>
            <a:ext cx="8679543" cy="954107"/>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b. Phản xạ khuếch tán cho các tia phản xạ không song song nhau mà chúng bị phản xạ theo các hướng khác nhau.</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srcRect/>
          <a:stretch>
            <a:fillRect/>
          </a:stretch>
        </p:blipFill>
        <p:spPr bwMode="auto">
          <a:xfrm>
            <a:off x="4486469" y="547688"/>
            <a:ext cx="3670526" cy="6320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79658" y="-557696"/>
            <a:ext cx="13390914"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txBody>
              <a:bodyPr/>
              <a:lstStyle/>
              <a:p>
                <a:endParaRPr lang="en-GB" sz="1200"/>
              </a:p>
            </p:txBody>
          </p:sp>
          <p:sp>
            <p:nvSpPr>
              <p:cNvPr id="6" name="TextBox 6"/>
              <p:cNvSpPr txBox="1"/>
              <p:nvPr/>
            </p:nvSpPr>
            <p:spPr>
              <a:xfrm>
                <a:off x="0" y="-57150"/>
                <a:ext cx="356429" cy="2909178"/>
              </a:xfrm>
              <a:prstGeom prst="rect">
                <a:avLst/>
              </a:prstGeom>
            </p:spPr>
            <p:txBody>
              <a:bodyPr lIns="35665" tIns="35665" rIns="35665" bIns="35665" rtlCol="0" anchor="ctr"/>
              <a:lstStyle/>
              <a:p>
                <a:pPr algn="ctr">
                  <a:lnSpc>
                    <a:spcPts val="1867"/>
                  </a:lnSpc>
                </a:pPr>
                <a:endParaRPr sz="1200"/>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txBody>
              <a:bodyPr/>
              <a:lstStyle/>
              <a:p>
                <a:endParaRPr lang="en-GB" sz="1200"/>
              </a:p>
            </p:txBody>
          </p:sp>
          <p:sp>
            <p:nvSpPr>
              <p:cNvPr id="9" name="TextBox 9"/>
              <p:cNvSpPr txBox="1"/>
              <p:nvPr/>
            </p:nvSpPr>
            <p:spPr>
              <a:xfrm>
                <a:off x="0" y="-57150"/>
                <a:ext cx="356429" cy="2909178"/>
              </a:xfrm>
              <a:prstGeom prst="rect">
                <a:avLst/>
              </a:prstGeom>
            </p:spPr>
            <p:txBody>
              <a:bodyPr lIns="35665" tIns="35665" rIns="35665" bIns="35665" rtlCol="0" anchor="ctr"/>
              <a:lstStyle/>
              <a:p>
                <a:pPr algn="ctr">
                  <a:lnSpc>
                    <a:spcPts val="1867"/>
                  </a:lnSpc>
                </a:pPr>
                <a:endParaRPr sz="1200"/>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txBody>
              <a:bodyPr/>
              <a:lstStyle/>
              <a:p>
                <a:endParaRPr lang="en-GB" sz="1200"/>
              </a:p>
            </p:txBody>
          </p:sp>
          <p:sp>
            <p:nvSpPr>
              <p:cNvPr id="12" name="TextBox 12"/>
              <p:cNvSpPr txBox="1"/>
              <p:nvPr/>
            </p:nvSpPr>
            <p:spPr>
              <a:xfrm>
                <a:off x="0" y="-57150"/>
                <a:ext cx="356429" cy="4859360"/>
              </a:xfrm>
              <a:prstGeom prst="rect">
                <a:avLst/>
              </a:prstGeom>
            </p:spPr>
            <p:txBody>
              <a:bodyPr lIns="35665" tIns="35665" rIns="35665" bIns="35665" rtlCol="0" anchor="ctr"/>
              <a:lstStyle/>
              <a:p>
                <a:pPr algn="ctr">
                  <a:lnSpc>
                    <a:spcPts val="1867"/>
                  </a:lnSpc>
                </a:pPr>
                <a:endParaRPr sz="1200"/>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txBody>
              <a:bodyPr/>
              <a:lstStyle/>
              <a:p>
                <a:endParaRPr lang="en-GB" sz="1200"/>
              </a:p>
            </p:txBody>
          </p:sp>
          <p:sp>
            <p:nvSpPr>
              <p:cNvPr id="15" name="TextBox 15"/>
              <p:cNvSpPr txBox="1"/>
              <p:nvPr/>
            </p:nvSpPr>
            <p:spPr>
              <a:xfrm>
                <a:off x="0" y="-57150"/>
                <a:ext cx="356429" cy="4859360"/>
              </a:xfrm>
              <a:prstGeom prst="rect">
                <a:avLst/>
              </a:prstGeom>
            </p:spPr>
            <p:txBody>
              <a:bodyPr lIns="35665" tIns="35665" rIns="35665" bIns="35665" rtlCol="0" anchor="ctr"/>
              <a:lstStyle/>
              <a:p>
                <a:pPr algn="ctr">
                  <a:lnSpc>
                    <a:spcPts val="1867"/>
                  </a:lnSpc>
                </a:pPr>
                <a:endParaRPr sz="1200"/>
              </a:p>
            </p:txBody>
          </p:sp>
        </p:grpSp>
      </p:grpSp>
      <p:sp>
        <p:nvSpPr>
          <p:cNvPr id="27" name="Freeform 27"/>
          <p:cNvSpPr/>
          <p:nvPr/>
        </p:nvSpPr>
        <p:spPr>
          <a:xfrm rot="9137809">
            <a:off x="10701575" y="5415500"/>
            <a:ext cx="1083500" cy="1050010"/>
          </a:xfrm>
          <a:custGeom>
            <a:avLst/>
            <a:gdLst/>
            <a:ahLst/>
            <a:cxnLst/>
            <a:rect l="l" t="t" r="r" b="b"/>
            <a:pathLst>
              <a:path w="1625250" h="1575015">
                <a:moveTo>
                  <a:pt x="0" y="0"/>
                </a:moveTo>
                <a:lnTo>
                  <a:pt x="1625250" y="0"/>
                </a:lnTo>
                <a:lnTo>
                  <a:pt x="1625250" y="1575015"/>
                </a:lnTo>
                <a:lnTo>
                  <a:pt x="0" y="1575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28" name="Freeform 28"/>
          <p:cNvSpPr/>
          <p:nvPr/>
        </p:nvSpPr>
        <p:spPr>
          <a:xfrm>
            <a:off x="145683" y="79027"/>
            <a:ext cx="1306579" cy="1275696"/>
          </a:xfrm>
          <a:custGeom>
            <a:avLst/>
            <a:gdLst/>
            <a:ahLst/>
            <a:cxnLst/>
            <a:rect l="l" t="t" r="r" b="b"/>
            <a:pathLst>
              <a:path w="1959868" h="1913544">
                <a:moveTo>
                  <a:pt x="0" y="0"/>
                </a:moveTo>
                <a:lnTo>
                  <a:pt x="1959868" y="0"/>
                </a:lnTo>
                <a:lnTo>
                  <a:pt x="1959868" y="1913543"/>
                </a:lnTo>
                <a:lnTo>
                  <a:pt x="0" y="19135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29" name="Freeform 29"/>
          <p:cNvSpPr/>
          <p:nvPr/>
        </p:nvSpPr>
        <p:spPr>
          <a:xfrm>
            <a:off x="11533126" y="3907240"/>
            <a:ext cx="158801" cy="157358"/>
          </a:xfrm>
          <a:custGeom>
            <a:avLst/>
            <a:gdLst/>
            <a:ahLst/>
            <a:cxnLst/>
            <a:rect l="l" t="t" r="r" b="b"/>
            <a:pathLst>
              <a:path w="238202" h="236037">
                <a:moveTo>
                  <a:pt x="0" y="0"/>
                </a:moveTo>
                <a:lnTo>
                  <a:pt x="238202" y="0"/>
                </a:lnTo>
                <a:lnTo>
                  <a:pt x="238202" y="236037"/>
                </a:lnTo>
                <a:lnTo>
                  <a:pt x="0" y="23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30" name="Freeform 30"/>
          <p:cNvSpPr/>
          <p:nvPr/>
        </p:nvSpPr>
        <p:spPr>
          <a:xfrm rot="-771795">
            <a:off x="395099" y="1490824"/>
            <a:ext cx="289141" cy="274421"/>
          </a:xfrm>
          <a:custGeom>
            <a:avLst/>
            <a:gdLst/>
            <a:ahLst/>
            <a:cxnLst/>
            <a:rect l="l" t="t" r="r" b="b"/>
            <a:pathLst>
              <a:path w="433712" h="411632">
                <a:moveTo>
                  <a:pt x="0" y="0"/>
                </a:moveTo>
                <a:lnTo>
                  <a:pt x="433711" y="0"/>
                </a:lnTo>
                <a:lnTo>
                  <a:pt x="433711" y="411632"/>
                </a:lnTo>
                <a:lnTo>
                  <a:pt x="0" y="4116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sp>
        <p:nvSpPr>
          <p:cNvPr id="31" name="Freeform 31"/>
          <p:cNvSpPr/>
          <p:nvPr/>
        </p:nvSpPr>
        <p:spPr>
          <a:xfrm>
            <a:off x="1702542" y="403059"/>
            <a:ext cx="309375" cy="314521"/>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200"/>
          </a:p>
        </p:txBody>
      </p:sp>
      <p:grpSp>
        <p:nvGrpSpPr>
          <p:cNvPr id="32" name="Group 32"/>
          <p:cNvGrpSpPr>
            <a:grpSpLocks noChangeAspect="1"/>
          </p:cNvGrpSpPr>
          <p:nvPr/>
        </p:nvGrpSpPr>
        <p:grpSpPr>
          <a:xfrm rot="-874149">
            <a:off x="11474584" y="5049450"/>
            <a:ext cx="332279" cy="175049"/>
            <a:chOff x="0" y="0"/>
            <a:chExt cx="1610360" cy="848360"/>
          </a:xfrm>
        </p:grpSpPr>
        <p:sp>
          <p:nvSpPr>
            <p:cNvPr id="33" name="Freeform 33"/>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GB" sz="1200"/>
            </a:p>
          </p:txBody>
        </p:sp>
      </p:grpSp>
      <p:grpSp>
        <p:nvGrpSpPr>
          <p:cNvPr id="34" name="Group 34"/>
          <p:cNvGrpSpPr/>
          <p:nvPr/>
        </p:nvGrpSpPr>
        <p:grpSpPr>
          <a:xfrm>
            <a:off x="11334815" y="6078298"/>
            <a:ext cx="153101" cy="153101"/>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GB" sz="1200"/>
            </a:p>
          </p:txBody>
        </p:sp>
      </p:grpSp>
      <p:sp>
        <p:nvSpPr>
          <p:cNvPr id="36" name="Freeform 36"/>
          <p:cNvSpPr/>
          <p:nvPr/>
        </p:nvSpPr>
        <p:spPr>
          <a:xfrm>
            <a:off x="11422994" y="5582753"/>
            <a:ext cx="379064" cy="339779"/>
          </a:xfrm>
          <a:custGeom>
            <a:avLst/>
            <a:gdLst/>
            <a:ahLst/>
            <a:cxnLst/>
            <a:rect l="l" t="t" r="r" b="b"/>
            <a:pathLst>
              <a:path w="568596" h="509669">
                <a:moveTo>
                  <a:pt x="0" y="0"/>
                </a:moveTo>
                <a:lnTo>
                  <a:pt x="568597" y="0"/>
                </a:lnTo>
                <a:lnTo>
                  <a:pt x="568597" y="509669"/>
                </a:lnTo>
                <a:lnTo>
                  <a:pt x="0" y="50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sz="1200"/>
          </a:p>
        </p:txBody>
      </p:sp>
      <p:sp>
        <p:nvSpPr>
          <p:cNvPr id="37" name="Rectangle: Rounded Corners 36">
            <a:extLst>
              <a:ext uri="{FF2B5EF4-FFF2-40B4-BE49-F238E27FC236}">
                <a16:creationId xmlns:a16="http://schemas.microsoft.com/office/drawing/2014/main" id="{8B68B39B-A1FE-FBC2-819A-5C2A2366ED49}"/>
              </a:ext>
            </a:extLst>
          </p:cNvPr>
          <p:cNvSpPr/>
          <p:nvPr/>
        </p:nvSpPr>
        <p:spPr>
          <a:xfrm>
            <a:off x="3436614" y="403059"/>
            <a:ext cx="3657600" cy="739941"/>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334" b="1"/>
              <a:t>Câu hỏi</a:t>
            </a:r>
          </a:p>
        </p:txBody>
      </p:sp>
      <p:sp>
        <p:nvSpPr>
          <p:cNvPr id="39" name="TextBox 38">
            <a:extLst>
              <a:ext uri="{FF2B5EF4-FFF2-40B4-BE49-F238E27FC236}">
                <a16:creationId xmlns:a16="http://schemas.microsoft.com/office/drawing/2014/main" id="{6FC13640-D195-BF7F-079E-1D0C94ECC647}"/>
              </a:ext>
            </a:extLst>
          </p:cNvPr>
          <p:cNvSpPr txBox="1"/>
          <p:nvPr/>
        </p:nvSpPr>
        <p:spPr>
          <a:xfrm>
            <a:off x="798972" y="1538527"/>
            <a:ext cx="11047838" cy="646331"/>
          </a:xfrm>
          <a:prstGeom prst="rect">
            <a:avLst/>
          </a:prstGeom>
          <a:noFill/>
        </p:spPr>
        <p:txBody>
          <a:bodyPr wrap="square" rtlCol="0">
            <a:spAutoFit/>
          </a:bodyPr>
          <a:lstStyle/>
          <a:p>
            <a:pPr algn="just"/>
            <a:r>
              <a:rPr lang="en-GB" sz="3600" b="1"/>
              <a:t>Câu 1: Hình vẽ biểu diễn tia sáng, mũi tên cho ta biết gì?</a:t>
            </a:r>
          </a:p>
        </p:txBody>
      </p:sp>
      <p:sp>
        <p:nvSpPr>
          <p:cNvPr id="40" name="TextBox 39">
            <a:extLst>
              <a:ext uri="{FF2B5EF4-FFF2-40B4-BE49-F238E27FC236}">
                <a16:creationId xmlns:a16="http://schemas.microsoft.com/office/drawing/2014/main" id="{3EBA1388-661A-672B-E4C2-0395D3C03B38}"/>
              </a:ext>
            </a:extLst>
          </p:cNvPr>
          <p:cNvSpPr txBox="1"/>
          <p:nvPr/>
        </p:nvSpPr>
        <p:spPr>
          <a:xfrm>
            <a:off x="848207" y="2196959"/>
            <a:ext cx="11047838" cy="2308324"/>
          </a:xfrm>
          <a:prstGeom prst="rect">
            <a:avLst/>
          </a:prstGeom>
          <a:noFill/>
        </p:spPr>
        <p:txBody>
          <a:bodyPr wrap="square" rtlCol="0">
            <a:spAutoFit/>
          </a:bodyPr>
          <a:lstStyle/>
          <a:p>
            <a:pPr marL="609630" indent="-609630" algn="just">
              <a:buAutoNum type="alphaUcPeriod"/>
            </a:pPr>
            <a:r>
              <a:rPr lang="en-GB" sz="3600" b="1"/>
              <a:t>Ánh sáng đang chuyển động.</a:t>
            </a:r>
          </a:p>
          <a:p>
            <a:pPr marL="609630" indent="-609630" algn="just">
              <a:buAutoNum type="alphaUcPeriod"/>
            </a:pPr>
            <a:r>
              <a:rPr lang="en-GB" sz="3600" b="1"/>
              <a:t>Ánh sáng mạnh hay yếu.</a:t>
            </a:r>
          </a:p>
          <a:p>
            <a:pPr marL="609630" indent="-609630" algn="just">
              <a:buAutoNum type="alphaUcPeriod"/>
            </a:pPr>
            <a:r>
              <a:rPr lang="en-GB" sz="3600" b="1"/>
              <a:t>Ánh sáng truyền đi nhanh hay chậm.</a:t>
            </a:r>
          </a:p>
          <a:p>
            <a:pPr marL="609630" indent="-609630" algn="just">
              <a:buAutoNum type="alphaUcPeriod"/>
            </a:pPr>
            <a:r>
              <a:rPr lang="en-GB" sz="3600" b="1"/>
              <a:t>Hướng truyền của ánh sáng.</a:t>
            </a:r>
          </a:p>
        </p:txBody>
      </p:sp>
      <p:sp>
        <p:nvSpPr>
          <p:cNvPr id="41" name="Oval 40">
            <a:extLst>
              <a:ext uri="{FF2B5EF4-FFF2-40B4-BE49-F238E27FC236}">
                <a16:creationId xmlns:a16="http://schemas.microsoft.com/office/drawing/2014/main" id="{F96950DF-4A5B-01D4-9120-D14BA2468629}"/>
              </a:ext>
            </a:extLst>
          </p:cNvPr>
          <p:cNvSpPr/>
          <p:nvPr/>
        </p:nvSpPr>
        <p:spPr>
          <a:xfrm>
            <a:off x="798972" y="3907240"/>
            <a:ext cx="609641" cy="61555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D</a:t>
            </a:r>
          </a:p>
        </p:txBody>
      </p:sp>
      <p:grpSp>
        <p:nvGrpSpPr>
          <p:cNvPr id="2" name="Group 15">
            <a:extLst>
              <a:ext uri="{FF2B5EF4-FFF2-40B4-BE49-F238E27FC236}">
                <a16:creationId xmlns:a16="http://schemas.microsoft.com/office/drawing/2014/main" id="{D1DC6060-7FB7-3650-F17C-329CD9F176DB}"/>
              </a:ext>
            </a:extLst>
          </p:cNvPr>
          <p:cNvGrpSpPr/>
          <p:nvPr/>
        </p:nvGrpSpPr>
        <p:grpSpPr>
          <a:xfrm>
            <a:off x="5883325" y="4914104"/>
            <a:ext cx="3860800" cy="405369"/>
            <a:chOff x="4572000" y="4535447"/>
            <a:chExt cx="5791200" cy="608053"/>
          </a:xfrm>
        </p:grpSpPr>
        <p:cxnSp>
          <p:nvCxnSpPr>
            <p:cNvPr id="16" name="Straight Connector 16">
              <a:extLst>
                <a:ext uri="{FF2B5EF4-FFF2-40B4-BE49-F238E27FC236}">
                  <a16:creationId xmlns:a16="http://schemas.microsoft.com/office/drawing/2014/main" id="{61881A74-ED13-3A0A-04E3-C6929637CE6B}"/>
                </a:ext>
              </a:extLst>
            </p:cNvPr>
            <p:cNvCxnSpPr/>
            <p:nvPr/>
          </p:nvCxnSpPr>
          <p:spPr>
            <a:xfrm>
              <a:off x="4572000" y="4838700"/>
              <a:ext cx="579120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17" name="Isosceles Triangle 17">
              <a:extLst>
                <a:ext uri="{FF2B5EF4-FFF2-40B4-BE49-F238E27FC236}">
                  <a16:creationId xmlns:a16="http://schemas.microsoft.com/office/drawing/2014/main" id="{D8EA07EB-2063-AEAC-739A-7FA1F4BC5525}"/>
                </a:ext>
              </a:extLst>
            </p:cNvPr>
            <p:cNvSpPr/>
            <p:nvPr/>
          </p:nvSpPr>
          <p:spPr>
            <a:xfrm rot="5400000">
              <a:off x="7540628" y="4665297"/>
              <a:ext cx="608053" cy="348353"/>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nhẵn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a:t>
            </a:r>
          </a:p>
        </p:txBody>
      </p:sp>
      <p:sp>
        <p:nvSpPr>
          <p:cNvPr id="10" name="TextBox 9"/>
          <p:cNvSpPr txBox="1"/>
          <p:nvPr/>
        </p:nvSpPr>
        <p:spPr>
          <a:xfrm>
            <a:off x="0" y="1428544"/>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nhẵn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a:t>
            </a:r>
          </a:p>
        </p:txBody>
      </p:sp>
      <p:sp>
        <p:nvSpPr>
          <p:cNvPr id="11" name="TextBox 10"/>
          <p:cNvSpPr txBox="1"/>
          <p:nvPr/>
        </p:nvSpPr>
        <p:spPr>
          <a:xfrm>
            <a:off x="0" y="1943803"/>
            <a:ext cx="12191999"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song song </a:t>
            </a:r>
            <a:r>
              <a:rPr lang="en-US" sz="2800" dirty="0" err="1">
                <a:solidFill>
                  <a:srgbClr val="0000FF"/>
                </a:solidFill>
                <a:latin typeface="Times New Roman" pitchFamily="18" charset="0"/>
                <a:cs typeface="Times New Roman" pitchFamily="18" charset="0"/>
              </a:rPr>
              <a:t>chiếu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nhẵn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hướng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khuếch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a:t>
            </a:r>
          </a:p>
        </p:txBody>
      </p:sp>
      <p:sp>
        <p:nvSpPr>
          <p:cNvPr id="16" name="TextBox 15"/>
          <p:cNvSpPr txBox="1"/>
          <p:nvPr/>
        </p:nvSpPr>
        <p:spPr>
          <a:xfrm>
            <a:off x="0" y="2821921"/>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khuếch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3351689"/>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711192" y="449949"/>
            <a:ext cx="4049494"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Tiến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nghiệm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2"/>
          <a:srcRect/>
          <a:stretch>
            <a:fillRect/>
          </a:stretch>
        </p:blipFill>
        <p:spPr bwMode="auto">
          <a:xfrm>
            <a:off x="64637" y="942294"/>
            <a:ext cx="6296249" cy="5915706"/>
          </a:xfrm>
          <a:prstGeom prst="rect">
            <a:avLst/>
          </a:prstGeom>
          <a:noFill/>
          <a:ln w="9525">
            <a:noFill/>
            <a:miter lim="800000"/>
            <a:headEnd/>
            <a:tailEnd/>
          </a:ln>
          <a:effectLst/>
        </p:spPr>
      </p:pic>
      <p:sp>
        <p:nvSpPr>
          <p:cNvPr id="7" name="TextBox 6"/>
          <p:cNvSpPr txBox="1"/>
          <p:nvPr/>
        </p:nvSpPr>
        <p:spPr>
          <a:xfrm>
            <a:off x="8454562" y="486234"/>
            <a:ext cx="1705437" cy="523220"/>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Bảng</a:t>
            </a:r>
            <a:r>
              <a:rPr lang="en-US" sz="2800" dirty="0">
                <a:solidFill>
                  <a:srgbClr val="FF0000"/>
                </a:solidFill>
                <a:latin typeface="Times New Roman" pitchFamily="18" charset="0"/>
                <a:cs typeface="Times New Roman" pitchFamily="18" charset="0"/>
              </a:rPr>
              <a:t> 13.1</a:t>
            </a:r>
          </a:p>
        </p:txBody>
      </p:sp>
      <p:graphicFrame>
        <p:nvGraphicFramePr>
          <p:cNvPr id="9" name="Table 8"/>
          <p:cNvGraphicFramePr>
            <a:graphicFrameLocks noGrp="1"/>
          </p:cNvGraphicFramePr>
          <p:nvPr/>
        </p:nvGraphicFramePr>
        <p:xfrm>
          <a:off x="6516914" y="1068010"/>
          <a:ext cx="5486400" cy="31089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lgn="ctr"/>
                      <a:r>
                        <a:rPr lang="en-US" sz="2800" dirty="0" err="1">
                          <a:solidFill>
                            <a:srgbClr val="FFFF00"/>
                          </a:solidFill>
                          <a:latin typeface="Times New Roman" pitchFamily="18" charset="0"/>
                          <a:cs typeface="Times New Roman" pitchFamily="18" charset="0"/>
                        </a:rPr>
                        <a:t>Góc</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tới</a:t>
                      </a:r>
                      <a:endParaRPr lang="en-US" sz="2800" dirty="0">
                        <a:solidFill>
                          <a:srgbClr val="FFFF00"/>
                        </a:solidFill>
                        <a:latin typeface="Times New Roman" pitchFamily="18" charset="0"/>
                        <a:cs typeface="Times New Roman" pitchFamily="18" charset="0"/>
                      </a:endParaRPr>
                    </a:p>
                  </a:txBody>
                  <a:tcPr/>
                </a:tc>
                <a:tc>
                  <a:txBody>
                    <a:bodyPr/>
                    <a:lstStyle/>
                    <a:p>
                      <a:pPr algn="ctr"/>
                      <a:r>
                        <a:rPr lang="en-US" sz="2800" dirty="0" err="1">
                          <a:solidFill>
                            <a:srgbClr val="FFFF00"/>
                          </a:solidFill>
                          <a:latin typeface="Times New Roman" pitchFamily="18" charset="0"/>
                          <a:cs typeface="Times New Roman" pitchFamily="18" charset="0"/>
                        </a:rPr>
                        <a:t>Góc</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phản</a:t>
                      </a:r>
                      <a:r>
                        <a:rPr lang="en-US" sz="2800" baseline="0" dirty="0">
                          <a:solidFill>
                            <a:srgbClr val="FFFF00"/>
                          </a:solidFill>
                          <a:latin typeface="Times New Roman" pitchFamily="18" charset="0"/>
                          <a:cs typeface="Times New Roman" pitchFamily="18" charset="0"/>
                        </a:rPr>
                        <a:t> </a:t>
                      </a:r>
                      <a:r>
                        <a:rPr lang="en-US" sz="2800" baseline="0" dirty="0" err="1">
                          <a:solidFill>
                            <a:srgbClr val="FFFF00"/>
                          </a:solidFill>
                          <a:latin typeface="Times New Roman" pitchFamily="18" charset="0"/>
                          <a:cs typeface="Times New Roman" pitchFamily="18" charset="0"/>
                        </a:rPr>
                        <a:t>xạ</a:t>
                      </a:r>
                      <a:endParaRPr lang="en-US" sz="2800" dirty="0">
                        <a:solidFill>
                          <a:srgbClr val="FFFF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sz="2800" dirty="0">
                          <a:solidFill>
                            <a:srgbClr val="FF00FF"/>
                          </a:solidFill>
                          <a:latin typeface="Times New Roman" pitchFamily="18" charset="0"/>
                          <a:cs typeface="Times New Roman" pitchFamily="18" charset="0"/>
                        </a:rPr>
                        <a:t>0</a:t>
                      </a:r>
                      <a:r>
                        <a:rPr lang="en-US" sz="2800" baseline="30000" dirty="0">
                          <a:solidFill>
                            <a:srgbClr val="FF00FF"/>
                          </a:solidFill>
                          <a:latin typeface="Times New Roman" pitchFamily="18" charset="0"/>
                          <a:cs typeface="Times New Roman" pitchFamily="18" charset="0"/>
                        </a:rPr>
                        <a:t>0</a:t>
                      </a:r>
                      <a:endParaRPr lang="en-US" sz="2800" dirty="0">
                        <a:solidFill>
                          <a:srgbClr val="FF00FF"/>
                        </a:solidFill>
                        <a:latin typeface="Times New Roman" pitchFamily="18" charset="0"/>
                        <a:cs typeface="Times New Roman" pitchFamily="18" charset="0"/>
                      </a:endParaRPr>
                    </a:p>
                  </a:txBody>
                  <a:tcPr/>
                </a:tc>
                <a:tc>
                  <a:txBody>
                    <a:bodyPr/>
                    <a:lstStyle/>
                    <a:p>
                      <a:pPr algn="ctr"/>
                      <a:endParaRPr lang="en-US" sz="280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sz="2800" dirty="0">
                          <a:solidFill>
                            <a:srgbClr val="FF00FF"/>
                          </a:solidFill>
                          <a:latin typeface="Times New Roman" pitchFamily="18" charset="0"/>
                          <a:cs typeface="Times New Roman" pitchFamily="18" charset="0"/>
                        </a:rPr>
                        <a:t>10</a:t>
                      </a:r>
                      <a:r>
                        <a:rPr lang="en-US" sz="2800" baseline="30000" dirty="0">
                          <a:solidFill>
                            <a:srgbClr val="FF00FF"/>
                          </a:solidFill>
                          <a:latin typeface="Times New Roman" pitchFamily="18" charset="0"/>
                          <a:cs typeface="Times New Roman" pitchFamily="18" charset="0"/>
                        </a:rPr>
                        <a:t>0</a:t>
                      </a:r>
                      <a:endParaRPr lang="en-US" sz="2800" dirty="0">
                        <a:solidFill>
                          <a:srgbClr val="FF00FF"/>
                        </a:solidFill>
                        <a:latin typeface="Times New Roman" pitchFamily="18" charset="0"/>
                        <a:cs typeface="Times New Roman" pitchFamily="18" charset="0"/>
                      </a:endParaRPr>
                    </a:p>
                  </a:txBody>
                  <a:tcPr/>
                </a:tc>
                <a:tc>
                  <a:txBody>
                    <a:bodyPr/>
                    <a:lstStyle/>
                    <a:p>
                      <a:pPr algn="ctr"/>
                      <a:endParaRPr lang="en-US" sz="280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sz="2800" dirty="0">
                          <a:solidFill>
                            <a:srgbClr val="FF00FF"/>
                          </a:solidFill>
                          <a:latin typeface="Times New Roman" pitchFamily="18" charset="0"/>
                          <a:cs typeface="Times New Roman" pitchFamily="18" charset="0"/>
                        </a:rPr>
                        <a:t>40</a:t>
                      </a:r>
                      <a:r>
                        <a:rPr lang="en-US" sz="2800" baseline="30000" dirty="0">
                          <a:solidFill>
                            <a:srgbClr val="FF00FF"/>
                          </a:solidFill>
                          <a:latin typeface="Times New Roman" pitchFamily="18" charset="0"/>
                          <a:cs typeface="Times New Roman" pitchFamily="18" charset="0"/>
                        </a:rPr>
                        <a:t>0</a:t>
                      </a:r>
                      <a:endParaRPr lang="en-US" sz="2800" dirty="0">
                        <a:solidFill>
                          <a:srgbClr val="FF00FF"/>
                        </a:solidFill>
                        <a:latin typeface="Times New Roman" pitchFamily="18" charset="0"/>
                        <a:cs typeface="Times New Roman" pitchFamily="18" charset="0"/>
                      </a:endParaRPr>
                    </a:p>
                  </a:txBody>
                  <a:tcPr/>
                </a:tc>
                <a:tc>
                  <a:txBody>
                    <a:bodyPr/>
                    <a:lstStyle/>
                    <a:p>
                      <a:pPr algn="ctr"/>
                      <a:endParaRPr lang="en-US" sz="28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gn="ctr"/>
                      <a:r>
                        <a:rPr lang="en-US" sz="2800" dirty="0">
                          <a:solidFill>
                            <a:srgbClr val="FF00FF"/>
                          </a:solidFill>
                          <a:latin typeface="Times New Roman" pitchFamily="18" charset="0"/>
                          <a:cs typeface="Times New Roman" pitchFamily="18" charset="0"/>
                        </a:rPr>
                        <a:t>60</a:t>
                      </a:r>
                      <a:r>
                        <a:rPr lang="en-US" sz="2800" baseline="30000" dirty="0">
                          <a:solidFill>
                            <a:srgbClr val="FF00FF"/>
                          </a:solidFill>
                          <a:latin typeface="Times New Roman" pitchFamily="18" charset="0"/>
                          <a:cs typeface="Times New Roman" pitchFamily="18" charset="0"/>
                        </a:rPr>
                        <a:t>0</a:t>
                      </a:r>
                      <a:endParaRPr lang="en-US" sz="2800" dirty="0">
                        <a:solidFill>
                          <a:srgbClr val="FF00FF"/>
                        </a:solidFill>
                        <a:latin typeface="Times New Roman" pitchFamily="18" charset="0"/>
                        <a:cs typeface="Times New Roman" pitchFamily="18" charset="0"/>
                      </a:endParaRPr>
                    </a:p>
                  </a:txBody>
                  <a:tcPr/>
                </a:tc>
                <a:tc>
                  <a:txBody>
                    <a:bodyPr/>
                    <a:lstStyle/>
                    <a:p>
                      <a:pPr algn="ctr"/>
                      <a:endParaRPr lang="en-US" sz="28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pPr algn="ctr"/>
                      <a:r>
                        <a:rPr lang="en-US" sz="2800" dirty="0">
                          <a:solidFill>
                            <a:srgbClr val="FF00FF"/>
                          </a:solidFill>
                          <a:latin typeface="Times New Roman" pitchFamily="18" charset="0"/>
                          <a:cs typeface="Times New Roman" pitchFamily="18" charset="0"/>
                        </a:rPr>
                        <a:t>75</a:t>
                      </a:r>
                      <a:r>
                        <a:rPr lang="en-US" sz="2800" baseline="30000" dirty="0">
                          <a:solidFill>
                            <a:srgbClr val="FF00FF"/>
                          </a:solidFill>
                          <a:latin typeface="Times New Roman" pitchFamily="18" charset="0"/>
                          <a:cs typeface="Times New Roman" pitchFamily="18" charset="0"/>
                        </a:rPr>
                        <a:t>0</a:t>
                      </a:r>
                      <a:endParaRPr lang="en-US" sz="2800" dirty="0">
                        <a:solidFill>
                          <a:srgbClr val="FF00FF"/>
                        </a:solidFill>
                        <a:latin typeface="Times New Roman" pitchFamily="18" charset="0"/>
                        <a:cs typeface="Times New Roman" pitchFamily="18" charset="0"/>
                      </a:endParaRPr>
                    </a:p>
                  </a:txBody>
                  <a:tcPr/>
                </a:tc>
                <a:tc>
                  <a:txBody>
                    <a:bodyPr/>
                    <a:lstStyle/>
                    <a:p>
                      <a:pPr algn="ctr"/>
                      <a:endParaRPr lang="en-US" sz="28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
        <p:nvSpPr>
          <p:cNvPr id="10" name="TextBox 9"/>
          <p:cNvSpPr txBox="1"/>
          <p:nvPr/>
        </p:nvSpPr>
        <p:spPr>
          <a:xfrm>
            <a:off x="9724564" y="1582062"/>
            <a:ext cx="1705437" cy="523220"/>
          </a:xfrm>
          <a:prstGeom prst="rect">
            <a:avLst/>
          </a:prstGeom>
          <a:noFill/>
        </p:spPr>
        <p:txBody>
          <a:bodyPr wrap="square" rtlCol="0">
            <a:spAutoFit/>
          </a:bodyPr>
          <a:lstStyle/>
          <a:p>
            <a:pPr algn="ctr"/>
            <a:r>
              <a:rPr lang="en-US" sz="2800" dirty="0">
                <a:solidFill>
                  <a:srgbClr val="FF0000"/>
                </a:solidFill>
                <a:latin typeface="Times New Roman" pitchFamily="18" charset="0"/>
                <a:cs typeface="Times New Roman" pitchFamily="18" charset="0"/>
              </a:rPr>
              <a:t>0</a:t>
            </a:r>
            <a:r>
              <a:rPr lang="en-US" sz="2800" baseline="30000" dirty="0">
                <a:solidFill>
                  <a:srgbClr val="FF0000"/>
                </a:solidFill>
                <a:latin typeface="Times New Roman" pitchFamily="18" charset="0"/>
                <a:cs typeface="Times New Roman" pitchFamily="18" charset="0"/>
              </a:rPr>
              <a:t>0</a:t>
            </a:r>
            <a:endParaRPr lang="en-US" sz="2800" dirty="0">
              <a:solidFill>
                <a:srgbClr val="FF0000"/>
              </a:solidFill>
              <a:latin typeface="Times New Roman" pitchFamily="18" charset="0"/>
              <a:cs typeface="Times New Roman" pitchFamily="18" charset="0"/>
            </a:endParaRPr>
          </a:p>
        </p:txBody>
      </p:sp>
      <p:sp>
        <p:nvSpPr>
          <p:cNvPr id="11" name="TextBox 10"/>
          <p:cNvSpPr txBox="1"/>
          <p:nvPr/>
        </p:nvSpPr>
        <p:spPr>
          <a:xfrm>
            <a:off x="9746334" y="2082805"/>
            <a:ext cx="1705437" cy="523220"/>
          </a:xfrm>
          <a:prstGeom prst="rect">
            <a:avLst/>
          </a:prstGeom>
          <a:noFill/>
        </p:spPr>
        <p:txBody>
          <a:bodyPr wrap="square" rtlCol="0">
            <a:spAutoFit/>
          </a:bodyPr>
          <a:lstStyle/>
          <a:p>
            <a:pPr algn="ctr"/>
            <a:r>
              <a:rPr lang="en-US" sz="2800" dirty="0">
                <a:solidFill>
                  <a:srgbClr val="FF0000"/>
                </a:solidFill>
                <a:latin typeface="Times New Roman" pitchFamily="18" charset="0"/>
                <a:cs typeface="Times New Roman" pitchFamily="18" charset="0"/>
              </a:rPr>
              <a:t>10</a:t>
            </a:r>
            <a:r>
              <a:rPr lang="en-US" sz="2800" baseline="30000" dirty="0">
                <a:solidFill>
                  <a:srgbClr val="FF0000"/>
                </a:solidFill>
                <a:latin typeface="Times New Roman" pitchFamily="18" charset="0"/>
                <a:cs typeface="Times New Roman" pitchFamily="18" charset="0"/>
              </a:rPr>
              <a:t>0</a:t>
            </a:r>
            <a:endParaRPr lang="en-US" sz="2800" dirty="0">
              <a:solidFill>
                <a:srgbClr val="FF0000"/>
              </a:solidFill>
              <a:latin typeface="Times New Roman" pitchFamily="18" charset="0"/>
              <a:cs typeface="Times New Roman" pitchFamily="18" charset="0"/>
            </a:endParaRPr>
          </a:p>
        </p:txBody>
      </p:sp>
      <p:sp>
        <p:nvSpPr>
          <p:cNvPr id="12" name="TextBox 11"/>
          <p:cNvSpPr txBox="1"/>
          <p:nvPr/>
        </p:nvSpPr>
        <p:spPr>
          <a:xfrm>
            <a:off x="9731823" y="2619833"/>
            <a:ext cx="1705437" cy="523220"/>
          </a:xfrm>
          <a:prstGeom prst="rect">
            <a:avLst/>
          </a:prstGeom>
          <a:noFill/>
        </p:spPr>
        <p:txBody>
          <a:bodyPr wrap="square" rtlCol="0">
            <a:spAutoFit/>
          </a:bodyPr>
          <a:lstStyle/>
          <a:p>
            <a:pPr algn="ctr"/>
            <a:r>
              <a:rPr lang="en-US" sz="2800" dirty="0">
                <a:solidFill>
                  <a:srgbClr val="FF0000"/>
                </a:solidFill>
                <a:latin typeface="Times New Roman" pitchFamily="18" charset="0"/>
                <a:cs typeface="Times New Roman" pitchFamily="18" charset="0"/>
              </a:rPr>
              <a:t>40</a:t>
            </a:r>
            <a:r>
              <a:rPr lang="en-US" sz="2800" baseline="30000" dirty="0">
                <a:solidFill>
                  <a:srgbClr val="FF0000"/>
                </a:solidFill>
                <a:latin typeface="Times New Roman" pitchFamily="18" charset="0"/>
                <a:cs typeface="Times New Roman" pitchFamily="18" charset="0"/>
              </a:rPr>
              <a:t>0</a:t>
            </a:r>
            <a:endParaRPr lang="en-US" sz="2800" dirty="0">
              <a:solidFill>
                <a:srgbClr val="FF0000"/>
              </a:solidFill>
              <a:latin typeface="Times New Roman" pitchFamily="18" charset="0"/>
              <a:cs typeface="Times New Roman" pitchFamily="18" charset="0"/>
            </a:endParaRPr>
          </a:p>
        </p:txBody>
      </p:sp>
      <p:sp>
        <p:nvSpPr>
          <p:cNvPr id="13" name="TextBox 12"/>
          <p:cNvSpPr txBox="1"/>
          <p:nvPr/>
        </p:nvSpPr>
        <p:spPr>
          <a:xfrm>
            <a:off x="9768104" y="3164119"/>
            <a:ext cx="1705437" cy="523220"/>
          </a:xfrm>
          <a:prstGeom prst="rect">
            <a:avLst/>
          </a:prstGeom>
          <a:noFill/>
        </p:spPr>
        <p:txBody>
          <a:bodyPr wrap="square" rtlCol="0">
            <a:spAutoFit/>
          </a:bodyPr>
          <a:lstStyle/>
          <a:p>
            <a:pPr algn="ctr"/>
            <a:r>
              <a:rPr lang="en-US" sz="2800" dirty="0">
                <a:solidFill>
                  <a:srgbClr val="FF0000"/>
                </a:solidFill>
                <a:latin typeface="Times New Roman" pitchFamily="18" charset="0"/>
                <a:cs typeface="Times New Roman" pitchFamily="18" charset="0"/>
              </a:rPr>
              <a:t>60</a:t>
            </a:r>
            <a:r>
              <a:rPr lang="en-US" sz="2800" baseline="30000" dirty="0">
                <a:solidFill>
                  <a:srgbClr val="FF0000"/>
                </a:solidFill>
                <a:latin typeface="Times New Roman" pitchFamily="18" charset="0"/>
                <a:cs typeface="Times New Roman" pitchFamily="18" charset="0"/>
              </a:rPr>
              <a:t>0</a:t>
            </a:r>
            <a:endParaRPr lang="en-US" sz="2800" dirty="0">
              <a:solidFill>
                <a:srgbClr val="FF0000"/>
              </a:solidFill>
              <a:latin typeface="Times New Roman" pitchFamily="18" charset="0"/>
              <a:cs typeface="Times New Roman" pitchFamily="18" charset="0"/>
            </a:endParaRPr>
          </a:p>
        </p:txBody>
      </p:sp>
      <p:sp>
        <p:nvSpPr>
          <p:cNvPr id="14" name="TextBox 13"/>
          <p:cNvSpPr txBox="1"/>
          <p:nvPr/>
        </p:nvSpPr>
        <p:spPr>
          <a:xfrm>
            <a:off x="9782620" y="3686634"/>
            <a:ext cx="1705437" cy="523220"/>
          </a:xfrm>
          <a:prstGeom prst="rect">
            <a:avLst/>
          </a:prstGeom>
          <a:noFill/>
        </p:spPr>
        <p:txBody>
          <a:bodyPr wrap="square" rtlCol="0">
            <a:spAutoFit/>
          </a:bodyPr>
          <a:lstStyle/>
          <a:p>
            <a:pPr algn="ctr"/>
            <a:r>
              <a:rPr lang="en-US" sz="2800" dirty="0">
                <a:solidFill>
                  <a:srgbClr val="FF0000"/>
                </a:solidFill>
                <a:latin typeface="Times New Roman" pitchFamily="18" charset="0"/>
                <a:cs typeface="Times New Roman" pitchFamily="18" charset="0"/>
              </a:rPr>
              <a:t>75</a:t>
            </a:r>
            <a:r>
              <a:rPr lang="en-US" sz="2800" baseline="30000" dirty="0">
                <a:solidFill>
                  <a:srgbClr val="FF0000"/>
                </a:solidFill>
                <a:latin typeface="Times New Roman" pitchFamily="18" charset="0"/>
                <a:cs typeface="Times New Roman" pitchFamily="18" charset="0"/>
              </a:rPr>
              <a:t>0</a:t>
            </a:r>
            <a:endParaRPr lang="en-US" sz="2800" dirty="0">
              <a:solidFill>
                <a:srgbClr val="FF0000"/>
              </a:solidFill>
              <a:latin typeface="Times New Roman" pitchFamily="18" charset="0"/>
              <a:cs typeface="Times New Roman" pitchFamily="18" charset="0"/>
            </a:endParaRPr>
          </a:p>
        </p:txBody>
      </p:sp>
      <p:sp>
        <p:nvSpPr>
          <p:cNvPr id="15" name="TextBox 14"/>
          <p:cNvSpPr txBox="1"/>
          <p:nvPr/>
        </p:nvSpPr>
        <p:spPr>
          <a:xfrm>
            <a:off x="6371771" y="4124915"/>
            <a:ext cx="5776686" cy="954107"/>
          </a:xfrm>
          <a:prstGeom prst="rect">
            <a:avLst/>
          </a:prstGeom>
          <a:noFill/>
        </p:spPr>
        <p:txBody>
          <a:bodyPr wrap="square" rtlCol="0">
            <a:spAutoFit/>
          </a:bodyPr>
          <a:lstStyle/>
          <a:p>
            <a:pPr algn="just"/>
            <a:r>
              <a:rPr lang="en-US" sz="2800" dirty="0" err="1">
                <a:solidFill>
                  <a:srgbClr val="FF0000"/>
                </a:solidFill>
                <a:latin typeface="Times New Roman" pitchFamily="18" charset="0"/>
                <a:cs typeface="Times New Roman" pitchFamily="18" charset="0"/>
                <a:sym typeface="Wingdings"/>
              </a:rPr>
              <a:t>C1</a:t>
            </a:r>
            <a:r>
              <a:rPr lang="en-US" sz="2800" dirty="0">
                <a:solidFill>
                  <a:srgbClr val="FF0000"/>
                </a:solidFill>
                <a:latin typeface="Times New Roman" pitchFamily="18" charset="0"/>
                <a:cs typeface="Times New Roman" pitchFamily="18" charset="0"/>
                <a:sym typeface="Wingdings"/>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bằng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hay </a:t>
            </a:r>
            <a:r>
              <a:rPr lang="en-US" sz="2800" dirty="0" err="1">
                <a:solidFill>
                  <a:srgbClr val="FF0000"/>
                </a:solidFill>
                <a:latin typeface="Times New Roman" pitchFamily="18" charset="0"/>
                <a:cs typeface="Times New Roman" pitchFamily="18" charset="0"/>
              </a:rPr>
              <a:t>khác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a:t>
            </a:r>
          </a:p>
        </p:txBody>
      </p:sp>
      <p:sp>
        <p:nvSpPr>
          <p:cNvPr id="16" name="TextBox 15"/>
          <p:cNvSpPr txBox="1"/>
          <p:nvPr/>
        </p:nvSpPr>
        <p:spPr>
          <a:xfrm>
            <a:off x="6371771" y="5351856"/>
            <a:ext cx="5573486" cy="954107"/>
          </a:xfrm>
          <a:prstGeom prst="rect">
            <a:avLst/>
          </a:prstGeom>
          <a:noFill/>
        </p:spPr>
        <p:txBody>
          <a:bodyPr wrap="square" rtlCol="0">
            <a:spAutoFit/>
          </a:bodyPr>
          <a:lstStyle/>
          <a:p>
            <a:pPr algn="just"/>
            <a:r>
              <a:rPr lang="en-US" sz="2800" dirty="0" err="1">
                <a:solidFill>
                  <a:srgbClr val="FF0000"/>
                </a:solidFill>
                <a:latin typeface="Times New Roman" pitchFamily="18" charset="0"/>
                <a:cs typeface="Times New Roman" pitchFamily="18" charset="0"/>
                <a:sym typeface="Wingdings"/>
              </a:rPr>
              <a:t>C2</a:t>
            </a:r>
            <a:r>
              <a:rPr lang="en-US" sz="2800" dirty="0">
                <a:solidFill>
                  <a:srgbClr val="FF0000"/>
                </a:solidFill>
                <a:latin typeface="Times New Roman" pitchFamily="18" charset="0"/>
                <a:cs typeface="Times New Roman" pitchFamily="18" charset="0"/>
                <a:sym typeface="Wingdings"/>
              </a:rPr>
              <a:t>. </a:t>
            </a:r>
            <a:r>
              <a:rPr lang="en-US" sz="2800" dirty="0">
                <a:solidFill>
                  <a:srgbClr val="FF0000"/>
                </a:solidFill>
                <a:latin typeface="Times New Roman" pitchFamily="18" charset="0"/>
                <a:cs typeface="Times New Roman" pitchFamily="18" charset="0"/>
              </a:rPr>
              <a:t>Tia </a:t>
            </a:r>
            <a:r>
              <a:rPr lang="en-US" sz="2800" dirty="0" err="1">
                <a:solidFill>
                  <a:srgbClr val="FF0000"/>
                </a:solidFill>
                <a:latin typeface="Times New Roman" pitchFamily="18" charset="0"/>
                <a:cs typeface="Times New Roman" pitchFamily="18" charset="0"/>
              </a:rPr>
              <a:t>phản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xuất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phẳng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a:t>
            </a:r>
          </a:p>
        </p:txBody>
      </p:sp>
      <p:sp>
        <p:nvSpPr>
          <p:cNvPr id="2" name="TextBox 20">
            <a:extLst>
              <a:ext uri="{FF2B5EF4-FFF2-40B4-BE49-F238E27FC236}">
                <a16:creationId xmlns:a16="http://schemas.microsoft.com/office/drawing/2014/main" id="{C05B656D-825D-05A4-20FA-87DEC2B1997D}"/>
              </a:ext>
            </a:extLst>
          </p:cNvPr>
          <p:cNvSpPr txBox="1"/>
          <p:nvPr/>
        </p:nvSpPr>
        <p:spPr>
          <a:xfrm>
            <a:off x="6523630" y="4974369"/>
            <a:ext cx="4421875"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a:t>
            </a:r>
          </a:p>
        </p:txBody>
      </p:sp>
      <p:sp>
        <p:nvSpPr>
          <p:cNvPr id="3" name="TextBox 19">
            <a:extLst>
              <a:ext uri="{FF2B5EF4-FFF2-40B4-BE49-F238E27FC236}">
                <a16:creationId xmlns:a16="http://schemas.microsoft.com/office/drawing/2014/main" id="{8B09AE14-49B5-ED07-A48F-728A8E9C1F6F}"/>
              </a:ext>
            </a:extLst>
          </p:cNvPr>
          <p:cNvSpPr txBox="1"/>
          <p:nvPr/>
        </p:nvSpPr>
        <p:spPr>
          <a:xfrm>
            <a:off x="6360886" y="6182859"/>
            <a:ext cx="652363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Tia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 calcmode="lin" valueType="num">
                                      <p:cBhvr>
                                        <p:cTn id="14" dur="500" fill="hold"/>
                                        <p:tgtEl>
                                          <p:spTgt spid="1026"/>
                                        </p:tgtEl>
                                        <p:attrNameLst>
                                          <p:attrName>style.rotation</p:attrName>
                                        </p:attrNameLst>
                                      </p:cBhvr>
                                      <p:tavLst>
                                        <p:tav tm="0">
                                          <p:val>
                                            <p:fltVal val="360"/>
                                          </p:val>
                                        </p:tav>
                                        <p:tav tm="100000">
                                          <p:val>
                                            <p:fltVal val="0"/>
                                          </p:val>
                                        </p:tav>
                                      </p:tavLst>
                                    </p:anim>
                                    <p:animEffect transition="in" filter="fade">
                                      <p:cBhvr>
                                        <p:cTn id="15" dur="500"/>
                                        <p:tgtEl>
                                          <p:spTgt spid="1026"/>
                                        </p:tgtEl>
                                      </p:cBhvr>
                                    </p:animEffect>
                                  </p:childTnLst>
                                </p:cTn>
                              </p:par>
                            </p:childTnLst>
                          </p:cTn>
                        </p:par>
                        <p:par>
                          <p:cTn id="16" fill="hold">
                            <p:stCondLst>
                              <p:cond delay="500"/>
                            </p:stCondLst>
                            <p:childTnLst>
                              <p:par>
                                <p:cTn id="17" presetID="1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plus(in)">
                                      <p:cBhvr>
                                        <p:cTn id="19" dur="1000"/>
                                        <p:tgtEl>
                                          <p:spTgt spid="7"/>
                                        </p:tgtEl>
                                      </p:cBhvr>
                                    </p:animEffect>
                                  </p:childTnLst>
                                </p:cTn>
                              </p:par>
                            </p:childTnLst>
                          </p:cTn>
                        </p:par>
                        <p:par>
                          <p:cTn id="20" fill="hold">
                            <p:stCondLst>
                              <p:cond delay="1500"/>
                            </p:stCondLst>
                            <p:childTnLst>
                              <p:par>
                                <p:cTn id="21" presetID="21"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4)">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plus(in)">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plus(in)">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plus(in)">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plus(in)">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3"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plus(in)">
                                      <p:cBhvr>
                                        <p:cTn id="48" dur="1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plus(in)">
                                      <p:cBhvr>
                                        <p:cTn id="53" dur="10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3" presetClass="entr" presetSubtype="16"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plus(in)">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2" grpId="0"/>
      <p:bldP spid="13" grpId="0"/>
      <p:bldP spid="14" grpId="0"/>
      <p:bldP spid="15" grpId="0"/>
      <p:bldP spid="16"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pic>
        <p:nvPicPr>
          <p:cNvPr id="4098" name="Picture 2" descr="C:\Users\AsuS\Desktop\Capture.PNG"/>
          <p:cNvPicPr>
            <a:picLocks noChangeAspect="1" noChangeArrowheads="1"/>
          </p:cNvPicPr>
          <p:nvPr/>
        </p:nvPicPr>
        <p:blipFill>
          <a:blip r:embed="rId2"/>
          <a:srcRect/>
          <a:stretch>
            <a:fillRect/>
          </a:stretch>
        </p:blipFill>
        <p:spPr bwMode="auto">
          <a:xfrm>
            <a:off x="-1" y="536578"/>
            <a:ext cx="12192001" cy="3903397"/>
          </a:xfrm>
          <a:prstGeom prst="rect">
            <a:avLst/>
          </a:prstGeom>
          <a:noFill/>
        </p:spPr>
      </p:pic>
      <p:sp>
        <p:nvSpPr>
          <p:cNvPr id="5" name="Rectangle 4"/>
          <p:cNvSpPr/>
          <p:nvPr/>
        </p:nvSpPr>
        <p:spPr>
          <a:xfrm>
            <a:off x="0" y="4361919"/>
            <a:ext cx="3927678" cy="523220"/>
          </a:xfrm>
          <a:prstGeom prst="rect">
            <a:avLst/>
          </a:prstGeom>
        </p:spPr>
        <p:txBody>
          <a:bodyPr wrap="none">
            <a:spAutoFit/>
          </a:bodyPr>
          <a:lstStyle/>
          <a:p>
            <a:r>
              <a:rPr lang="en-US" sz="2800" dirty="0">
                <a:solidFill>
                  <a:srgbClr val="FF00FF"/>
                </a:solidFill>
                <a:latin typeface="Times New Roman" pitchFamily="18" charset="0"/>
                <a:cs typeface="Times New Roman" pitchFamily="18" charset="0"/>
              </a:rPr>
              <a:t>a. – </a:t>
            </a:r>
            <a:r>
              <a:rPr lang="en-US" sz="2800" dirty="0" err="1">
                <a:solidFill>
                  <a:srgbClr val="FF00FF"/>
                </a:solidFill>
                <a:latin typeface="Times New Roman" pitchFamily="18" charset="0"/>
                <a:cs typeface="Times New Roman" pitchFamily="18" charset="0"/>
              </a:rPr>
              <a:t>Dựng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pháp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tuyến</a:t>
            </a:r>
            <a:r>
              <a:rPr lang="en-US" sz="2800" dirty="0">
                <a:solidFill>
                  <a:srgbClr val="FF00FF"/>
                </a:solidFill>
                <a:latin typeface="Times New Roman" pitchFamily="18" charset="0"/>
                <a:cs typeface="Times New Roman" pitchFamily="18" charset="0"/>
              </a:rPr>
              <a:t> IN.</a:t>
            </a:r>
          </a:p>
        </p:txBody>
      </p:sp>
      <p:sp>
        <p:nvSpPr>
          <p:cNvPr id="6" name="Rectangle 5"/>
          <p:cNvSpPr/>
          <p:nvPr/>
        </p:nvSpPr>
        <p:spPr>
          <a:xfrm>
            <a:off x="0" y="4920719"/>
            <a:ext cx="6312947" cy="523220"/>
          </a:xfrm>
          <a:prstGeom prst="rect">
            <a:avLst/>
          </a:prstGeom>
        </p:spPr>
        <p:txBody>
          <a:bodyPr wrap="none">
            <a:spAutoFit/>
          </a:bodyPr>
          <a:lstStyle/>
          <a:p>
            <a:r>
              <a:rPr lang="en-US" sz="2800" dirty="0">
                <a:solidFill>
                  <a:srgbClr val="FF00FF"/>
                </a:solidFill>
                <a:latin typeface="Times New Roman" pitchFamily="18" charset="0"/>
                <a:cs typeface="Times New Roman" pitchFamily="18" charset="0"/>
              </a:rPr>
              <a:t> – </a:t>
            </a:r>
            <a:r>
              <a:rPr lang="en-US" sz="2800" dirty="0" err="1">
                <a:solidFill>
                  <a:srgbClr val="FF00FF"/>
                </a:solidFill>
                <a:latin typeface="Times New Roman" pitchFamily="18" charset="0"/>
                <a:cs typeface="Times New Roman" pitchFamily="18" charset="0"/>
              </a:rPr>
              <a:t>Dựng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IR</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cho</a:t>
            </a:r>
            <a:r>
              <a:rPr lang="en-US" sz="2800" dirty="0">
                <a:solidFill>
                  <a:srgbClr val="FF00FF"/>
                </a:solidFill>
                <a:latin typeface="Times New Roman" pitchFamily="18" charset="0"/>
                <a:cs typeface="Times New Roman" pitchFamily="18" charset="0"/>
              </a:rPr>
              <a:t> SIN= </a:t>
            </a:r>
            <a:r>
              <a:rPr lang="en-US" sz="2800" dirty="0" err="1">
                <a:solidFill>
                  <a:srgbClr val="FF00FF"/>
                </a:solidFill>
                <a:latin typeface="Times New Roman" pitchFamily="18" charset="0"/>
                <a:cs typeface="Times New Roman" pitchFamily="18" charset="0"/>
              </a:rPr>
              <a:t>NIR</a:t>
            </a:r>
            <a:r>
              <a:rPr lang="en-US" sz="2800" dirty="0">
                <a:solidFill>
                  <a:srgbClr val="FF00FF"/>
                </a:solidFill>
                <a:latin typeface="Times New Roman" pitchFamily="18" charset="0"/>
                <a:cs typeface="Times New Roman" pitchFamily="18" charset="0"/>
              </a:rPr>
              <a:t>.</a:t>
            </a:r>
          </a:p>
        </p:txBody>
      </p:sp>
      <p:grpSp>
        <p:nvGrpSpPr>
          <p:cNvPr id="12" name="Group 11"/>
          <p:cNvGrpSpPr/>
          <p:nvPr/>
        </p:nvGrpSpPr>
        <p:grpSpPr>
          <a:xfrm>
            <a:off x="4601029" y="4862286"/>
            <a:ext cx="449943" cy="174172"/>
            <a:chOff x="4601029" y="4862286"/>
            <a:chExt cx="449943" cy="174172"/>
          </a:xfrm>
        </p:grpSpPr>
        <p:cxnSp>
          <p:nvCxnSpPr>
            <p:cNvPr id="9" name="Straight Connector 8"/>
            <p:cNvCxnSpPr/>
            <p:nvPr/>
          </p:nvCxnSpPr>
          <p:spPr>
            <a:xfrm flipV="1">
              <a:off x="4601029" y="4862286"/>
              <a:ext cx="232228" cy="174171"/>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4826001" y="4869545"/>
              <a:ext cx="224971" cy="16691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493643" y="4869546"/>
            <a:ext cx="449943" cy="174172"/>
            <a:chOff x="4601029" y="4862286"/>
            <a:chExt cx="449943" cy="174172"/>
          </a:xfrm>
        </p:grpSpPr>
        <p:cxnSp>
          <p:nvCxnSpPr>
            <p:cNvPr id="14" name="Straight Connector 13"/>
            <p:cNvCxnSpPr/>
            <p:nvPr/>
          </p:nvCxnSpPr>
          <p:spPr>
            <a:xfrm flipV="1">
              <a:off x="4601029" y="4862286"/>
              <a:ext cx="232228" cy="174171"/>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26001" y="4869545"/>
              <a:ext cx="224971" cy="16691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rot="10800000">
            <a:off x="8839201" y="1901371"/>
            <a:ext cx="1901371"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rot="6689643">
            <a:off x="9321800" y="1665520"/>
            <a:ext cx="1277257" cy="1226458"/>
            <a:chOff x="7431314" y="2467429"/>
            <a:chExt cx="2090057" cy="2032000"/>
          </a:xfrm>
        </p:grpSpPr>
        <p:cxnSp>
          <p:nvCxnSpPr>
            <p:cNvPr id="28" name="Straight Connector 27"/>
            <p:cNvCxnSpPr/>
            <p:nvPr/>
          </p:nvCxnSpPr>
          <p:spPr>
            <a:xfrm>
              <a:off x="7431314" y="2467429"/>
              <a:ext cx="2090057" cy="203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736108" y="2772222"/>
              <a:ext cx="957943"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0" name="Freeform 29"/>
          <p:cNvSpPr/>
          <p:nvPr/>
        </p:nvSpPr>
        <p:spPr>
          <a:xfrm rot="14916835">
            <a:off x="9652005" y="1959427"/>
            <a:ext cx="377372" cy="275771"/>
          </a:xfrm>
          <a:custGeom>
            <a:avLst/>
            <a:gdLst>
              <a:gd name="connsiteX0" fmla="*/ 0 w 464457"/>
              <a:gd name="connsiteY0" fmla="*/ 365276 h 365276"/>
              <a:gd name="connsiteX1" fmla="*/ 116114 w 464457"/>
              <a:gd name="connsiteY1" fmla="*/ 16933 h 365276"/>
              <a:gd name="connsiteX2" fmla="*/ 464457 w 464457"/>
              <a:gd name="connsiteY2" fmla="*/ 263676 h 365276"/>
            </a:gdLst>
            <a:ahLst/>
            <a:cxnLst>
              <a:cxn ang="0">
                <a:pos x="connsiteX0" y="connsiteY0"/>
              </a:cxn>
              <a:cxn ang="0">
                <a:pos x="connsiteX1" y="connsiteY1"/>
              </a:cxn>
              <a:cxn ang="0">
                <a:pos x="connsiteX2" y="connsiteY2"/>
              </a:cxn>
            </a:cxnLst>
            <a:rect l="l" t="t" r="r" b="b"/>
            <a:pathLst>
              <a:path w="464457" h="365276">
                <a:moveTo>
                  <a:pt x="0" y="365276"/>
                </a:moveTo>
                <a:cubicBezTo>
                  <a:pt x="19352" y="199571"/>
                  <a:pt x="38704" y="33866"/>
                  <a:pt x="116114" y="16933"/>
                </a:cubicBezTo>
                <a:cubicBezTo>
                  <a:pt x="193524" y="0"/>
                  <a:pt x="328990" y="131838"/>
                  <a:pt x="464457" y="263676"/>
                </a:cubicBezTo>
              </a:path>
            </a:pathLst>
          </a:cu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FF"/>
              </a:solidFill>
            </a:endParaRPr>
          </a:p>
        </p:txBody>
      </p:sp>
      <p:sp>
        <p:nvSpPr>
          <p:cNvPr id="31" name="Freeform 30"/>
          <p:cNvSpPr/>
          <p:nvPr/>
        </p:nvSpPr>
        <p:spPr>
          <a:xfrm rot="16636384">
            <a:off x="9368972" y="1400627"/>
            <a:ext cx="515257" cy="428173"/>
          </a:xfrm>
          <a:custGeom>
            <a:avLst/>
            <a:gdLst>
              <a:gd name="connsiteX0" fmla="*/ 0 w 464457"/>
              <a:gd name="connsiteY0" fmla="*/ 365276 h 365276"/>
              <a:gd name="connsiteX1" fmla="*/ 116114 w 464457"/>
              <a:gd name="connsiteY1" fmla="*/ 16933 h 365276"/>
              <a:gd name="connsiteX2" fmla="*/ 464457 w 464457"/>
              <a:gd name="connsiteY2" fmla="*/ 263676 h 365276"/>
            </a:gdLst>
            <a:ahLst/>
            <a:cxnLst>
              <a:cxn ang="0">
                <a:pos x="connsiteX0" y="connsiteY0"/>
              </a:cxn>
              <a:cxn ang="0">
                <a:pos x="connsiteX1" y="connsiteY1"/>
              </a:cxn>
              <a:cxn ang="0">
                <a:pos x="connsiteX2" y="connsiteY2"/>
              </a:cxn>
            </a:cxnLst>
            <a:rect l="l" t="t" r="r" b="b"/>
            <a:pathLst>
              <a:path w="464457" h="365276">
                <a:moveTo>
                  <a:pt x="0" y="365276"/>
                </a:moveTo>
                <a:cubicBezTo>
                  <a:pt x="19352" y="199571"/>
                  <a:pt x="38704" y="33866"/>
                  <a:pt x="116114" y="16933"/>
                </a:cubicBezTo>
                <a:cubicBezTo>
                  <a:pt x="193524" y="0"/>
                  <a:pt x="328990" y="131838"/>
                  <a:pt x="464457" y="263676"/>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1"/>
          <p:cNvSpPr/>
          <p:nvPr/>
        </p:nvSpPr>
        <p:spPr>
          <a:xfrm>
            <a:off x="0" y="5486177"/>
            <a:ext cx="12192000"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b. </a:t>
            </a:r>
            <a:r>
              <a:rPr lang="vi-VN" sz="2800" dirty="0">
                <a:solidFill>
                  <a:srgbClr val="FF00FF"/>
                </a:solidFill>
                <a:latin typeface="Times New Roman" pitchFamily="18" charset="0"/>
                <a:cs typeface="Times New Roman" pitchFamily="18" charset="0"/>
              </a:rPr>
              <a:t>Nếu giữ nguyên tia tới SI, để có tia phản xạ hướng theo phương thẳng đứng thì </a:t>
            </a:r>
            <a:r>
              <a:rPr lang="en-US" sz="2800" dirty="0" err="1">
                <a:solidFill>
                  <a:srgbClr val="FF00FF"/>
                </a:solidFill>
                <a:latin typeface="Times New Roman" pitchFamily="18" charset="0"/>
                <a:cs typeface="Times New Roman" pitchFamily="18" charset="0"/>
              </a:rPr>
              <a:t>ta</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phải xoay gương.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from="(-#ppt_w/2)" to="(#ppt_x)" calcmode="lin" valueType="num">
                                      <p:cBhvr>
                                        <p:cTn id="7" dur="600" fill="hold">
                                          <p:stCondLst>
                                            <p:cond delay="0"/>
                                          </p:stCondLst>
                                        </p:cTn>
                                        <p:tgtEl>
                                          <p:spTgt spid="4098"/>
                                        </p:tgtEl>
                                        <p:attrNameLst>
                                          <p:attrName>ppt_x</p:attrName>
                                        </p:attrNameLst>
                                      </p:cBhvr>
                                    </p:anim>
                                    <p:anim from="0" to="-1.0" calcmode="lin" valueType="num">
                                      <p:cBhvr>
                                        <p:cTn id="8" dur="200" decel="50000" autoRev="1" fill="hold">
                                          <p:stCondLst>
                                            <p:cond delay="600"/>
                                          </p:stCondLst>
                                        </p:cTn>
                                        <p:tgtEl>
                                          <p:spTgt spid="4098"/>
                                        </p:tgtEl>
                                        <p:attrNameLst>
                                          <p:attrName>xshear</p:attrName>
                                        </p:attrNameLst>
                                      </p:cBhvr>
                                    </p:anim>
                                    <p:animScale>
                                      <p:cBhvr>
                                        <p:cTn id="9" dur="200" decel="100000" autoRev="1" fill="hold">
                                          <p:stCondLst>
                                            <p:cond delay="600"/>
                                          </p:stCondLst>
                                        </p:cTn>
                                        <p:tgtEl>
                                          <p:spTgt spid="4098"/>
                                        </p:tgtEl>
                                      </p:cBhvr>
                                      <p:from x="100000" y="100000"/>
                                      <p:to x="80000" y="100000"/>
                                    </p:animScale>
                                    <p:anim by="(#ppt_h/3+#ppt_w*0.1)" calcmode="lin" valueType="num">
                                      <p:cBhvr additive="sum">
                                        <p:cTn id="10" dur="200" decel="100000" autoRev="1" fill="hold">
                                          <p:stCondLst>
                                            <p:cond delay="600"/>
                                          </p:stCondLst>
                                        </p:cTn>
                                        <p:tgtEl>
                                          <p:spTgt spid="409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trips(downRigh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Horizontal)">
                                      <p:cBhvr>
                                        <p:cTn id="25" dur="500"/>
                                        <p:tgtEl>
                                          <p:spTgt spid="6"/>
                                        </p:tgtEl>
                                      </p:cBhvr>
                                    </p:animEffect>
                                  </p:childTnLst>
                                </p:cTn>
                              </p:par>
                              <p:par>
                                <p:cTn id="26" presetID="23"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strips(downRight)">
                                      <p:cBhvr>
                                        <p:cTn id="38" dur="20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Right)">
                                      <p:cBhvr>
                                        <p:cTn id="43" dur="20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trips(downLeft)">
                                      <p:cBhvr>
                                        <p:cTn id="48" dur="20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1000" fill="hold"/>
                                        <p:tgtEl>
                                          <p:spTgt spid="32"/>
                                        </p:tgtEl>
                                        <p:attrNameLst>
                                          <p:attrName>ppt_w</p:attrName>
                                        </p:attrNameLst>
                                      </p:cBhvr>
                                      <p:tavLst>
                                        <p:tav tm="0">
                                          <p:val>
                                            <p:fltVal val="0"/>
                                          </p:val>
                                        </p:tav>
                                        <p:tav tm="100000">
                                          <p:val>
                                            <p:strVal val="#ppt_w"/>
                                          </p:val>
                                        </p:tav>
                                      </p:tavLst>
                                    </p:anim>
                                    <p:anim calcmode="lin" valueType="num">
                                      <p:cBhvr>
                                        <p:cTn id="54" dur="1000" fill="hold"/>
                                        <p:tgtEl>
                                          <p:spTgt spid="32"/>
                                        </p:tgtEl>
                                        <p:attrNameLst>
                                          <p:attrName>ppt_h</p:attrName>
                                        </p:attrNameLst>
                                      </p:cBhvr>
                                      <p:tavLst>
                                        <p:tav tm="0">
                                          <p:val>
                                            <p:fltVal val="0"/>
                                          </p:val>
                                        </p:tav>
                                        <p:tav tm="100000">
                                          <p:val>
                                            <p:strVal val="#ppt_h"/>
                                          </p:val>
                                        </p:tav>
                                      </p:tavLst>
                                    </p:anim>
                                    <p:anim calcmode="lin" valueType="num">
                                      <p:cBhvr>
                                        <p:cTn id="55"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0" grpId="0" animBg="1"/>
      <p:bldP spid="31" grpId="0" animBg="1"/>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19" name="TextBox 18"/>
          <p:cNvSpPr txBox="1"/>
          <p:nvPr/>
        </p:nvSpPr>
        <p:spPr>
          <a:xfrm>
            <a:off x="0" y="927804"/>
            <a:ext cx="6415314"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21" name="TextBox 20"/>
          <p:cNvSpPr txBox="1"/>
          <p:nvPr/>
        </p:nvSpPr>
        <p:spPr>
          <a:xfrm>
            <a:off x="0" y="1885746"/>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bởi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chắn</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1443061"/>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GƯƠNG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PHẲNG</a:t>
            </a:r>
            <a:endParaRPr lang="en-US" sz="2800" b="1" dirty="0">
              <a:solidFill>
                <a:srgbClr val="0000FF"/>
              </a:solidFill>
              <a:latin typeface="Times New Roman" pitchFamily="18" charset="0"/>
              <a:cs typeface="Times New Roman" pitchFamily="18" charset="0"/>
            </a:endParaRPr>
          </a:p>
        </p:txBody>
      </p:sp>
      <p:sp>
        <p:nvSpPr>
          <p:cNvPr id="13" name="TextBox 12"/>
          <p:cNvSpPr txBox="1"/>
          <p:nvPr/>
        </p:nvSpPr>
        <p:spPr>
          <a:xfrm>
            <a:off x="0" y="2371974"/>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bởi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a:t>
            </a:r>
          </a:p>
        </p:txBody>
      </p:sp>
      <p:sp>
        <p:nvSpPr>
          <p:cNvPr id="15" name="TextBox 14"/>
          <p:cNvSpPr txBox="1"/>
          <p:nvPr/>
        </p:nvSpPr>
        <p:spPr>
          <a:xfrm>
            <a:off x="0" y="2930774"/>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0" dur="1000" fill="hold"/>
                                        <p:tgtEl>
                                          <p:spTgt spid="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6" name="Rectangle 5"/>
          <p:cNvSpPr/>
          <p:nvPr/>
        </p:nvSpPr>
        <p:spPr>
          <a:xfrm>
            <a:off x="0" y="3875690"/>
            <a:ext cx="12192000" cy="954107"/>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 </a:t>
            </a:r>
            <a:r>
              <a:rPr lang="vi-VN" sz="2800" dirty="0">
                <a:solidFill>
                  <a:srgbClr val="FF00FF"/>
                </a:solidFill>
                <a:latin typeface="+mj-lt"/>
              </a:rPr>
              <a:t>+ Có thể đưa hàng chữ này trước một gương phẳng sẽ nhìn được ảnh của hàng chữ: ĐỊNH LUẬT PHẢN XẠ ÁNH SÁNG.</a:t>
            </a:r>
            <a:endParaRPr lang="en-US" sz="2800" dirty="0">
              <a:solidFill>
                <a:srgbClr val="FF00FF"/>
              </a:solidFill>
              <a:latin typeface="+mj-lt"/>
              <a:cs typeface="Times New Roman" pitchFamily="18" charset="0"/>
            </a:endParaRPr>
          </a:p>
        </p:txBody>
      </p:sp>
      <p:sp>
        <p:nvSpPr>
          <p:cNvPr id="32" name="Rectangle 31"/>
          <p:cNvSpPr/>
          <p:nvPr/>
        </p:nvSpPr>
        <p:spPr>
          <a:xfrm>
            <a:off x="0" y="4847548"/>
            <a:ext cx="12192000" cy="954107"/>
          </a:xfrm>
          <a:prstGeom prst="rect">
            <a:avLst/>
          </a:prstGeom>
        </p:spPr>
        <p:txBody>
          <a:bodyPr wrap="square">
            <a:spAutoFit/>
          </a:bodyPr>
          <a:lstStyle/>
          <a:p>
            <a:pPr algn="just"/>
            <a:r>
              <a:rPr lang="vi-VN" sz="2800" dirty="0">
                <a:solidFill>
                  <a:srgbClr val="FF00FF"/>
                </a:solidFill>
                <a:latin typeface="+mj-lt"/>
              </a:rPr>
              <a:t>+ Có thể dùng tô </a:t>
            </a:r>
            <a:r>
              <a:rPr lang="en-US" sz="2800" dirty="0" err="1">
                <a:solidFill>
                  <a:srgbClr val="FF00FF"/>
                </a:solidFill>
                <a:latin typeface="Times New Roman" pitchFamily="18" charset="0"/>
                <a:cs typeface="Times New Roman" pitchFamily="18" charset="0"/>
              </a:rPr>
              <a:t>đậm</a:t>
            </a:r>
            <a:r>
              <a:rPr lang="vi-VN" sz="2800" dirty="0">
                <a:solidFill>
                  <a:srgbClr val="FF00FF"/>
                </a:solidFill>
                <a:latin typeface="+mj-lt"/>
              </a:rPr>
              <a:t> nét chữ trên sau đó nhìn vào mặt sau tờ giấy đó hoặc dùng một tờ giấy trắng khác đặt lên trên để mực in lên tờ giấy trắng đó.</a:t>
            </a:r>
            <a:endParaRPr lang="en-US" sz="2800" dirty="0">
              <a:solidFill>
                <a:srgbClr val="FF00FF"/>
              </a:solidFill>
              <a:latin typeface="+mj-lt"/>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455613"/>
            <a:ext cx="12048749" cy="34777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 calcmode="lin" valueType="num">
                                      <p:cBhvr>
                                        <p:cTn id="14"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0160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6" name="Rectangle 5"/>
          <p:cNvSpPr/>
          <p:nvPr/>
        </p:nvSpPr>
        <p:spPr>
          <a:xfrm>
            <a:off x="8360229" y="188682"/>
            <a:ext cx="3831771" cy="292387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600" dirty="0">
                <a:solidFill>
                  <a:srgbClr val="FF00FF"/>
                </a:solidFill>
                <a:latin typeface="Times New Roman" pitchFamily="18" charset="0"/>
                <a:cs typeface="Times New Roman" pitchFamily="18" charset="0"/>
              </a:rPr>
              <a:t>+ Từ đường truyền của tia sáng ta thấy, sau khi qua gương phẳng thứ 1 ảnh của vật phản xạ lần 1 cho ảnh 1. Ảnh này bằng vật và là ảnh ảo, ngược chiều với vật.</a:t>
            </a:r>
            <a:endParaRPr lang="en-US" sz="2600" dirty="0">
              <a:solidFill>
                <a:srgbClr val="FF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0" y="507093"/>
            <a:ext cx="3831771" cy="634417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596143" y="1470706"/>
            <a:ext cx="4756147" cy="5387294"/>
          </a:xfrm>
          <a:prstGeom prst="rect">
            <a:avLst/>
          </a:prstGeom>
          <a:noFill/>
          <a:ln w="9525">
            <a:noFill/>
            <a:miter lim="800000"/>
            <a:headEnd/>
            <a:tailEnd/>
          </a:ln>
          <a:effectLst/>
        </p:spPr>
      </p:pic>
      <p:grpSp>
        <p:nvGrpSpPr>
          <p:cNvPr id="9" name="Group 8"/>
          <p:cNvGrpSpPr/>
          <p:nvPr/>
        </p:nvGrpSpPr>
        <p:grpSpPr>
          <a:xfrm rot="2727447">
            <a:off x="4595246" y="2567770"/>
            <a:ext cx="2021785" cy="1918472"/>
            <a:chOff x="7431314" y="2467429"/>
            <a:chExt cx="2090057" cy="2032000"/>
          </a:xfrm>
        </p:grpSpPr>
        <p:cxnSp>
          <p:nvCxnSpPr>
            <p:cNvPr id="10" name="Straight Connector 9"/>
            <p:cNvCxnSpPr/>
            <p:nvPr/>
          </p:nvCxnSpPr>
          <p:spPr>
            <a:xfrm>
              <a:off x="7431314" y="2467429"/>
              <a:ext cx="2090057" cy="203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736108" y="2772222"/>
              <a:ext cx="957943"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8902453">
            <a:off x="5867400" y="4278089"/>
            <a:ext cx="1277257" cy="1226458"/>
            <a:chOff x="7431314" y="2467429"/>
            <a:chExt cx="2090057" cy="2032000"/>
          </a:xfrm>
        </p:grpSpPr>
        <p:cxnSp>
          <p:nvCxnSpPr>
            <p:cNvPr id="13" name="Straight Connector 12"/>
            <p:cNvCxnSpPr/>
            <p:nvPr/>
          </p:nvCxnSpPr>
          <p:spPr>
            <a:xfrm>
              <a:off x="7431314" y="2467429"/>
              <a:ext cx="2090057" cy="203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736108" y="2772222"/>
              <a:ext cx="957943"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8345715" y="3086346"/>
            <a:ext cx="3846286" cy="3724096"/>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600" dirty="0">
                <a:solidFill>
                  <a:srgbClr val="FF00FF"/>
                </a:solidFill>
                <a:latin typeface="Times New Roman" pitchFamily="18" charset="0"/>
                <a:cs typeface="Times New Roman" pitchFamily="18" charset="0"/>
              </a:rPr>
              <a:t>+ Ảnh ảo 1 qua gương phẳng 1 đến gương phẳng 2 lúc này trở thành vật đối với gương phẳng 2, qua gương phẳng 2 cho ảnh ảo 2, ảnh ảo 2 này ngược chiều so với ảnh ảo 1 nên cùng chiều với vật và lớn bằng vật.</a:t>
            </a:r>
            <a:endParaRPr lang="en-US" sz="26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Right)">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0160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6" name="Rectangle 5"/>
          <p:cNvSpPr/>
          <p:nvPr/>
        </p:nvSpPr>
        <p:spPr>
          <a:xfrm>
            <a:off x="6691086" y="507996"/>
            <a:ext cx="5500914"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phấn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màu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đỏ</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trước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tấm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kính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khoảng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3cm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quan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ảnh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phấn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màu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đỏ</a:t>
            </a:r>
            <a:r>
              <a:rPr lang="en-US" sz="2800" dirty="0">
                <a:solidFill>
                  <a:srgbClr val="FF00FF"/>
                </a:solidFill>
                <a:latin typeface="Times New Roman" pitchFamily="18" charset="0"/>
                <a:cs typeface="Times New Roman" pitchFamily="18" charset="0"/>
              </a:rPr>
              <a:t> qua </a:t>
            </a:r>
            <a:r>
              <a:rPr lang="en-US" sz="2800" dirty="0" err="1">
                <a:solidFill>
                  <a:srgbClr val="FF00FF"/>
                </a:solidFill>
                <a:latin typeface="Times New Roman" pitchFamily="18" charset="0"/>
                <a:cs typeface="Times New Roman" pitchFamily="18" charset="0"/>
              </a:rPr>
              <a:t>kính</a:t>
            </a:r>
            <a:r>
              <a:rPr lang="en-US" sz="2800" dirty="0">
                <a:solidFill>
                  <a:srgbClr val="FF00FF"/>
                </a:solidFill>
                <a:latin typeface="Times New Roman" pitchFamily="18" charset="0"/>
                <a:cs typeface="Times New Roman" pitchFamily="18" charset="0"/>
              </a:rPr>
              <a:t>.</a:t>
            </a:r>
            <a:endParaRPr lang="en-US" sz="2600" dirty="0">
              <a:solidFill>
                <a:srgbClr val="FF00FF"/>
              </a:solidFill>
              <a:latin typeface="Times New Roman" pitchFamily="18" charset="0"/>
              <a:cs typeface="Times New Roman" pitchFamily="18" charset="0"/>
            </a:endParaRPr>
          </a:p>
        </p:txBody>
      </p:sp>
      <p:sp>
        <p:nvSpPr>
          <p:cNvPr id="15" name="Rectangle 14"/>
          <p:cNvSpPr/>
          <p:nvPr/>
        </p:nvSpPr>
        <p:spPr>
          <a:xfrm>
            <a:off x="6763656" y="2288060"/>
            <a:ext cx="5428344"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phấn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màu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phía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tấm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kính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trùng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ảnh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phấn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màu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đỏ</a:t>
            </a:r>
            <a:endParaRPr lang="en-US" sz="2800" dirty="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1" y="531354"/>
            <a:ext cx="6705999" cy="6326645"/>
          </a:xfrm>
          <a:prstGeom prst="rect">
            <a:avLst/>
          </a:prstGeom>
          <a:noFill/>
          <a:ln w="9525">
            <a:noFill/>
            <a:miter lim="800000"/>
            <a:headEnd/>
            <a:tailEnd/>
          </a:ln>
          <a:effectLst/>
        </p:spPr>
      </p:pic>
      <p:sp>
        <p:nvSpPr>
          <p:cNvPr id="16" name="Rectangle 15"/>
          <p:cNvSpPr/>
          <p:nvPr/>
        </p:nvSpPr>
        <p:spPr>
          <a:xfrm>
            <a:off x="6763656" y="3601603"/>
            <a:ext cx="5428344"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=&gt; </a:t>
            </a:r>
            <a:r>
              <a:rPr lang="vi-VN" sz="2800" dirty="0">
                <a:solidFill>
                  <a:srgbClr val="FF00FF"/>
                </a:solidFill>
                <a:latin typeface="Times New Roman" pitchFamily="18" charset="0"/>
                <a:cs typeface="Times New Roman" pitchFamily="18" charset="0"/>
              </a:rPr>
              <a:t>Ta thấy khoảng cách từ ảnh đến gương bằng khoảng cách từ vật đến gương.</a:t>
            </a:r>
            <a:endParaRPr lang="en-US" sz="2800" dirty="0">
              <a:solidFill>
                <a:srgbClr val="FF00FF"/>
              </a:solidFill>
              <a:latin typeface="Times New Roman" pitchFamily="18" charset="0"/>
              <a:cs typeface="Times New Roman" pitchFamily="18" charset="0"/>
            </a:endParaRPr>
          </a:p>
        </p:txBody>
      </p:sp>
      <p:sp>
        <p:nvSpPr>
          <p:cNvPr id="17" name="Rectangle 16"/>
          <p:cNvSpPr/>
          <p:nvPr/>
        </p:nvSpPr>
        <p:spPr>
          <a:xfrm>
            <a:off x="6705600" y="4984820"/>
            <a:ext cx="5486400" cy="1815882"/>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Dùng tấm bìa làm màn chắn đặt sau gương xem có hứng được ảnh hay không, nếu không hứng được thì đó là ảnh ảo.</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 calcmode="lin" valueType="num">
                                      <p:cBhvr>
                                        <p:cTn id="24" dur="500" fill="hold"/>
                                        <p:tgtEl>
                                          <p:spTgt spid="17"/>
                                        </p:tgtEl>
                                        <p:attrNameLst>
                                          <p:attrName>style.rotation</p:attrName>
                                        </p:attrNameLst>
                                      </p:cBhvr>
                                      <p:tavLst>
                                        <p:tav tm="0">
                                          <p:val>
                                            <p:fltVal val="360"/>
                                          </p:val>
                                        </p:tav>
                                        <p:tav tm="100000">
                                          <p:val>
                                            <p:fltVal val="0"/>
                                          </p:val>
                                        </p:tav>
                                      </p:tavLst>
                                    </p:anim>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17" name="Rectangle 16"/>
          <p:cNvSpPr/>
          <p:nvPr/>
        </p:nvSpPr>
        <p:spPr>
          <a:xfrm>
            <a:off x="0" y="4563906"/>
            <a:ext cx="12192000" cy="138499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Vì ở phần đã được đánh dầu bóng có tác dụng giống như một gương phẳng, nên khi tia sáng đi qua phần đó có thể xảy ra hiện tượng phản xạ ánh sáng. Khi đó có thể nhìn thấy ảnh của vật qua phần đã được đánh dầu bóng.</a:t>
            </a:r>
            <a:endParaRPr lang="en-US" sz="2800" dirty="0">
              <a:solidFill>
                <a:srgbClr val="FF00FF"/>
              </a:solidFill>
              <a:latin typeface="Times New Roman" pitchFamily="18" charset="0"/>
              <a:cs typeface="Times New Roman" pitchFamily="18" charset="0"/>
            </a:endParaRPr>
          </a:p>
        </p:txBody>
      </p:sp>
      <p:pic>
        <p:nvPicPr>
          <p:cNvPr id="35842" name="Picture 2"/>
          <p:cNvPicPr>
            <a:picLocks noChangeAspect="1" noChangeArrowheads="1"/>
          </p:cNvPicPr>
          <p:nvPr/>
        </p:nvPicPr>
        <p:blipFill>
          <a:blip r:embed="rId2"/>
          <a:srcRect/>
          <a:stretch>
            <a:fillRect/>
          </a:stretch>
        </p:blipFill>
        <p:spPr bwMode="auto">
          <a:xfrm>
            <a:off x="1857816" y="511625"/>
            <a:ext cx="8839200" cy="4106778"/>
          </a:xfrm>
          <a:prstGeom prst="rect">
            <a:avLst/>
          </a:prstGeom>
          <a:noFill/>
          <a:ln w="9525">
            <a:noFill/>
            <a:miter lim="800000"/>
            <a:headEnd/>
            <a:tailEnd/>
          </a:ln>
          <a:effectLst/>
        </p:spPr>
      </p:pic>
      <p:sp>
        <p:nvSpPr>
          <p:cNvPr id="9" name="Rectangle 8"/>
          <p:cNvSpPr/>
          <p:nvPr/>
        </p:nvSpPr>
        <p:spPr>
          <a:xfrm>
            <a:off x="0" y="5934670"/>
            <a:ext cx="12192000"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Ở phần chưa được đánh dầu bóng, các tia sáng đến phần đó xảy ra hiện tượng phản xạ khuếch tán nên không thể tạo ảnh của vật.</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14" name="TextBox 13"/>
          <p:cNvSpPr txBox="1"/>
          <p:nvPr/>
        </p:nvSpPr>
        <p:spPr>
          <a:xfrm>
            <a:off x="0" y="477860"/>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DỰNG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GƯƠNG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PHẲNG</a:t>
            </a:r>
            <a:endParaRPr lang="en-US" sz="2800" b="1" dirty="0">
              <a:solidFill>
                <a:srgbClr val="0000FF"/>
              </a:solidFill>
              <a:latin typeface="Times New Roman" pitchFamily="18" charset="0"/>
              <a:cs typeface="Times New Roman" pitchFamily="18" charset="0"/>
            </a:endParaRPr>
          </a:p>
        </p:txBody>
      </p:sp>
      <p:sp>
        <p:nvSpPr>
          <p:cNvPr id="11" name="TextBox 10"/>
          <p:cNvSpPr txBox="1"/>
          <p:nvPr/>
        </p:nvSpPr>
        <p:spPr>
          <a:xfrm>
            <a:off x="0" y="1029403"/>
            <a:ext cx="7489371"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S’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S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bởi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a:t>
            </a:r>
          </a:p>
        </p:txBody>
      </p:sp>
      <p:sp>
        <p:nvSpPr>
          <p:cNvPr id="12" name="TextBox 11"/>
          <p:cNvSpPr txBox="1"/>
          <p:nvPr/>
        </p:nvSpPr>
        <p:spPr>
          <a:xfrm>
            <a:off x="0" y="1958318"/>
            <a:ext cx="7532914"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S </a:t>
            </a:r>
            <a:r>
              <a:rPr lang="en-US" sz="2800" dirty="0" err="1">
                <a:solidFill>
                  <a:srgbClr val="0000FF"/>
                </a:solidFill>
                <a:latin typeface="Times New Roman" pitchFamily="18" charset="0"/>
                <a:cs typeface="Times New Roman" pitchFamily="18" charset="0"/>
              </a:rPr>
              <a:t>vẽ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a:t>
            </a:r>
            <a:r>
              <a:rPr lang="en-US" sz="2800" baseline="-25000" dirty="0" err="1">
                <a:solidFill>
                  <a:srgbClr val="0000FF"/>
                </a:solidFill>
                <a:latin typeface="Times New Roman" pitchFamily="18" charset="0"/>
                <a:cs typeface="Times New Roman" pitchFamily="18" charset="0"/>
              </a:rPr>
              <a:t>1</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p>
        </p:txBody>
      </p:sp>
      <p:pic>
        <p:nvPicPr>
          <p:cNvPr id="4098" name="Picture 2"/>
          <p:cNvPicPr>
            <a:picLocks noChangeAspect="1" noChangeArrowheads="1"/>
          </p:cNvPicPr>
          <p:nvPr/>
        </p:nvPicPr>
        <p:blipFill>
          <a:blip r:embed="rId2"/>
          <a:srcRect/>
          <a:stretch>
            <a:fillRect/>
          </a:stretch>
        </p:blipFill>
        <p:spPr bwMode="auto">
          <a:xfrm>
            <a:off x="7562850" y="970641"/>
            <a:ext cx="4629150" cy="3139771"/>
          </a:xfrm>
          <a:prstGeom prst="rect">
            <a:avLst/>
          </a:prstGeom>
          <a:noFill/>
          <a:ln w="9525">
            <a:noFill/>
            <a:miter lim="800000"/>
            <a:headEnd/>
            <a:tailEnd/>
          </a:ln>
          <a:effectLst/>
        </p:spPr>
      </p:pic>
      <p:sp>
        <p:nvSpPr>
          <p:cNvPr id="16" name="TextBox 15"/>
          <p:cNvSpPr txBox="1"/>
          <p:nvPr/>
        </p:nvSpPr>
        <p:spPr>
          <a:xfrm>
            <a:off x="0" y="2865465"/>
            <a:ext cx="7532914"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I</a:t>
            </a:r>
            <a:r>
              <a:rPr lang="en-US" sz="2800" baseline="-25000" dirty="0" err="1">
                <a:solidFill>
                  <a:srgbClr val="0000FF"/>
                </a:solidFill>
                <a:latin typeface="Times New Roman" pitchFamily="18" charset="0"/>
                <a:cs typeface="Times New Roman" pitchFamily="18" charset="0"/>
              </a:rPr>
              <a:t>1</a:t>
            </a:r>
            <a:r>
              <a:rPr lang="en-US" sz="2800" dirty="0" err="1">
                <a:solidFill>
                  <a:srgbClr val="0000FF"/>
                </a:solidFill>
                <a:latin typeface="Times New Roman" pitchFamily="18" charset="0"/>
                <a:cs typeface="Times New Roman" pitchFamily="18" charset="0"/>
              </a:rPr>
              <a:t>R</a:t>
            </a:r>
            <a:r>
              <a:rPr lang="en-US" sz="2800" baseline="-25000" dirty="0" err="1">
                <a:solidFill>
                  <a:srgbClr val="0000FF"/>
                </a:solidFill>
                <a:latin typeface="Times New Roman" pitchFamily="18" charset="0"/>
                <a:cs typeface="Times New Roman" pitchFamily="18" charset="0"/>
              </a:rPr>
              <a:t>1</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I</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R</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luật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0" y="3779861"/>
            <a:ext cx="7532914"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S’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kéo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I</a:t>
            </a:r>
            <a:r>
              <a:rPr lang="en-US" sz="2800" baseline="-25000" dirty="0" err="1">
                <a:solidFill>
                  <a:srgbClr val="0000FF"/>
                </a:solidFill>
                <a:latin typeface="Times New Roman" pitchFamily="18" charset="0"/>
                <a:cs typeface="Times New Roman" pitchFamily="18" charset="0"/>
              </a:rPr>
              <a:t>1</a:t>
            </a:r>
            <a:r>
              <a:rPr lang="en-US" sz="2800" dirty="0" err="1">
                <a:solidFill>
                  <a:srgbClr val="0000FF"/>
                </a:solidFill>
                <a:latin typeface="Times New Roman" pitchFamily="18" charset="0"/>
                <a:cs typeface="Times New Roman" pitchFamily="18" charset="0"/>
              </a:rPr>
              <a:t>R</a:t>
            </a:r>
            <a:r>
              <a:rPr lang="en-US" sz="2800" baseline="-25000" dirty="0" err="1">
                <a:solidFill>
                  <a:srgbClr val="0000FF"/>
                </a:solidFill>
                <a:latin typeface="Times New Roman" pitchFamily="18" charset="0"/>
                <a:cs typeface="Times New Roman" pitchFamily="18" charset="0"/>
              </a:rPr>
              <a:t>1</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I</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R</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phía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endParaRPr lang="en-US" sz="2800" dirty="0">
              <a:solidFill>
                <a:srgbClr val="0000FF"/>
              </a:solidFill>
              <a:latin typeface="Times New Roman" pitchFamily="18" charset="0"/>
              <a:cs typeface="Times New Roman" pitchFamily="18" charset="0"/>
            </a:endParaRPr>
          </a:p>
        </p:txBody>
      </p:sp>
      <p:sp>
        <p:nvSpPr>
          <p:cNvPr id="18" name="TextBox 17"/>
          <p:cNvSpPr txBox="1"/>
          <p:nvPr/>
        </p:nvSpPr>
        <p:spPr>
          <a:xfrm>
            <a:off x="0" y="4752318"/>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S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kéo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ảo</a:t>
            </a:r>
            <a:r>
              <a:rPr lang="en-US" sz="2800" dirty="0">
                <a:solidFill>
                  <a:srgbClr val="0000FF"/>
                </a:solidFill>
                <a:latin typeface="Times New Roman" pitchFamily="18" charset="0"/>
                <a:cs typeface="Times New Roman" pitchFamily="18" charset="0"/>
              </a:rPr>
              <a:t> S.</a:t>
            </a:r>
          </a:p>
        </p:txBody>
      </p:sp>
      <p:sp>
        <p:nvSpPr>
          <p:cNvPr id="20" name="TextBox 19"/>
          <p:cNvSpPr txBox="1"/>
          <p:nvPr/>
        </p:nvSpPr>
        <p:spPr>
          <a:xfrm>
            <a:off x="0" y="5652204"/>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barn(inHorizontal)">
                                      <p:cBhvr>
                                        <p:cTn id="30" dur="500"/>
                                        <p:tgtEl>
                                          <p:spTgt spid="409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P spid="16" grpId="0"/>
      <p:bldP spid="17" grpId="0"/>
      <p:bldP spid="18"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pic>
        <p:nvPicPr>
          <p:cNvPr id="36866" name="Picture 2"/>
          <p:cNvPicPr>
            <a:picLocks noChangeAspect="1" noChangeArrowheads="1"/>
          </p:cNvPicPr>
          <p:nvPr/>
        </p:nvPicPr>
        <p:blipFill>
          <a:blip r:embed="rId2"/>
          <a:srcRect/>
          <a:stretch>
            <a:fillRect/>
          </a:stretch>
        </p:blipFill>
        <p:spPr bwMode="auto">
          <a:xfrm>
            <a:off x="2119043" y="515938"/>
            <a:ext cx="7982857" cy="635458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79658" y="-557696"/>
            <a:ext cx="13390914"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txBody>
              <a:bodyPr/>
              <a:lstStyle/>
              <a:p>
                <a:endParaRPr lang="en-GB" sz="1200"/>
              </a:p>
            </p:txBody>
          </p:sp>
          <p:sp>
            <p:nvSpPr>
              <p:cNvPr id="6" name="TextBox 6"/>
              <p:cNvSpPr txBox="1"/>
              <p:nvPr/>
            </p:nvSpPr>
            <p:spPr>
              <a:xfrm>
                <a:off x="0" y="-57150"/>
                <a:ext cx="356429" cy="2909178"/>
              </a:xfrm>
              <a:prstGeom prst="rect">
                <a:avLst/>
              </a:prstGeom>
            </p:spPr>
            <p:txBody>
              <a:bodyPr lIns="35665" tIns="35665" rIns="35665" bIns="35665" rtlCol="0" anchor="ctr"/>
              <a:lstStyle/>
              <a:p>
                <a:pPr algn="ctr">
                  <a:lnSpc>
                    <a:spcPts val="1867"/>
                  </a:lnSpc>
                </a:pPr>
                <a:endParaRPr sz="1200"/>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txBody>
              <a:bodyPr/>
              <a:lstStyle/>
              <a:p>
                <a:endParaRPr lang="en-GB" sz="1200"/>
              </a:p>
            </p:txBody>
          </p:sp>
          <p:sp>
            <p:nvSpPr>
              <p:cNvPr id="9" name="TextBox 9"/>
              <p:cNvSpPr txBox="1"/>
              <p:nvPr/>
            </p:nvSpPr>
            <p:spPr>
              <a:xfrm>
                <a:off x="0" y="-57150"/>
                <a:ext cx="356429" cy="2909178"/>
              </a:xfrm>
              <a:prstGeom prst="rect">
                <a:avLst/>
              </a:prstGeom>
            </p:spPr>
            <p:txBody>
              <a:bodyPr lIns="35665" tIns="35665" rIns="35665" bIns="35665" rtlCol="0" anchor="ctr"/>
              <a:lstStyle/>
              <a:p>
                <a:pPr algn="ctr">
                  <a:lnSpc>
                    <a:spcPts val="1867"/>
                  </a:lnSpc>
                </a:pPr>
                <a:endParaRPr sz="1200"/>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txBody>
              <a:bodyPr/>
              <a:lstStyle/>
              <a:p>
                <a:endParaRPr lang="en-GB" sz="1200"/>
              </a:p>
            </p:txBody>
          </p:sp>
          <p:sp>
            <p:nvSpPr>
              <p:cNvPr id="12" name="TextBox 12"/>
              <p:cNvSpPr txBox="1"/>
              <p:nvPr/>
            </p:nvSpPr>
            <p:spPr>
              <a:xfrm>
                <a:off x="0" y="-57150"/>
                <a:ext cx="356429" cy="4859360"/>
              </a:xfrm>
              <a:prstGeom prst="rect">
                <a:avLst/>
              </a:prstGeom>
            </p:spPr>
            <p:txBody>
              <a:bodyPr lIns="35665" tIns="35665" rIns="35665" bIns="35665" rtlCol="0" anchor="ctr"/>
              <a:lstStyle/>
              <a:p>
                <a:pPr algn="ctr">
                  <a:lnSpc>
                    <a:spcPts val="1867"/>
                  </a:lnSpc>
                </a:pPr>
                <a:endParaRPr sz="1200"/>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txBody>
              <a:bodyPr/>
              <a:lstStyle/>
              <a:p>
                <a:endParaRPr lang="en-GB" sz="1200"/>
              </a:p>
            </p:txBody>
          </p:sp>
          <p:sp>
            <p:nvSpPr>
              <p:cNvPr id="15" name="TextBox 15"/>
              <p:cNvSpPr txBox="1"/>
              <p:nvPr/>
            </p:nvSpPr>
            <p:spPr>
              <a:xfrm>
                <a:off x="0" y="-57150"/>
                <a:ext cx="356429" cy="4859360"/>
              </a:xfrm>
              <a:prstGeom prst="rect">
                <a:avLst/>
              </a:prstGeom>
            </p:spPr>
            <p:txBody>
              <a:bodyPr lIns="35665" tIns="35665" rIns="35665" bIns="35665" rtlCol="0" anchor="ctr"/>
              <a:lstStyle/>
              <a:p>
                <a:pPr algn="ctr">
                  <a:lnSpc>
                    <a:spcPts val="1867"/>
                  </a:lnSpc>
                </a:pPr>
                <a:endParaRPr sz="1200"/>
              </a:p>
            </p:txBody>
          </p:sp>
        </p:grpSp>
      </p:grpSp>
      <p:sp>
        <p:nvSpPr>
          <p:cNvPr id="27" name="Freeform 27"/>
          <p:cNvSpPr/>
          <p:nvPr/>
        </p:nvSpPr>
        <p:spPr>
          <a:xfrm rot="9137809">
            <a:off x="10701575" y="5415500"/>
            <a:ext cx="1083500" cy="1050010"/>
          </a:xfrm>
          <a:custGeom>
            <a:avLst/>
            <a:gdLst/>
            <a:ahLst/>
            <a:cxnLst/>
            <a:rect l="l" t="t" r="r" b="b"/>
            <a:pathLst>
              <a:path w="1625250" h="1575015">
                <a:moveTo>
                  <a:pt x="0" y="0"/>
                </a:moveTo>
                <a:lnTo>
                  <a:pt x="1625250" y="0"/>
                </a:lnTo>
                <a:lnTo>
                  <a:pt x="1625250" y="1575015"/>
                </a:lnTo>
                <a:lnTo>
                  <a:pt x="0" y="1575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28" name="Freeform 28"/>
          <p:cNvSpPr/>
          <p:nvPr/>
        </p:nvSpPr>
        <p:spPr>
          <a:xfrm>
            <a:off x="145683" y="79027"/>
            <a:ext cx="1306579" cy="1275696"/>
          </a:xfrm>
          <a:custGeom>
            <a:avLst/>
            <a:gdLst/>
            <a:ahLst/>
            <a:cxnLst/>
            <a:rect l="l" t="t" r="r" b="b"/>
            <a:pathLst>
              <a:path w="1959868" h="1913544">
                <a:moveTo>
                  <a:pt x="0" y="0"/>
                </a:moveTo>
                <a:lnTo>
                  <a:pt x="1959868" y="0"/>
                </a:lnTo>
                <a:lnTo>
                  <a:pt x="1959868" y="1913543"/>
                </a:lnTo>
                <a:lnTo>
                  <a:pt x="0" y="19135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29" name="Freeform 29"/>
          <p:cNvSpPr/>
          <p:nvPr/>
        </p:nvSpPr>
        <p:spPr>
          <a:xfrm>
            <a:off x="11533126" y="3907240"/>
            <a:ext cx="158801" cy="157358"/>
          </a:xfrm>
          <a:custGeom>
            <a:avLst/>
            <a:gdLst/>
            <a:ahLst/>
            <a:cxnLst/>
            <a:rect l="l" t="t" r="r" b="b"/>
            <a:pathLst>
              <a:path w="238202" h="236037">
                <a:moveTo>
                  <a:pt x="0" y="0"/>
                </a:moveTo>
                <a:lnTo>
                  <a:pt x="238202" y="0"/>
                </a:lnTo>
                <a:lnTo>
                  <a:pt x="238202" y="236037"/>
                </a:lnTo>
                <a:lnTo>
                  <a:pt x="0" y="23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30" name="Freeform 30"/>
          <p:cNvSpPr/>
          <p:nvPr/>
        </p:nvSpPr>
        <p:spPr>
          <a:xfrm rot="-771795">
            <a:off x="395099" y="1490824"/>
            <a:ext cx="289141" cy="274421"/>
          </a:xfrm>
          <a:custGeom>
            <a:avLst/>
            <a:gdLst/>
            <a:ahLst/>
            <a:cxnLst/>
            <a:rect l="l" t="t" r="r" b="b"/>
            <a:pathLst>
              <a:path w="433712" h="411632">
                <a:moveTo>
                  <a:pt x="0" y="0"/>
                </a:moveTo>
                <a:lnTo>
                  <a:pt x="433711" y="0"/>
                </a:lnTo>
                <a:lnTo>
                  <a:pt x="433711" y="411632"/>
                </a:lnTo>
                <a:lnTo>
                  <a:pt x="0" y="4116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sp>
        <p:nvSpPr>
          <p:cNvPr id="31" name="Freeform 31"/>
          <p:cNvSpPr/>
          <p:nvPr/>
        </p:nvSpPr>
        <p:spPr>
          <a:xfrm>
            <a:off x="1702542" y="403059"/>
            <a:ext cx="309375" cy="314521"/>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200"/>
          </a:p>
        </p:txBody>
      </p:sp>
      <p:grpSp>
        <p:nvGrpSpPr>
          <p:cNvPr id="32" name="Group 32"/>
          <p:cNvGrpSpPr>
            <a:grpSpLocks noChangeAspect="1"/>
          </p:cNvGrpSpPr>
          <p:nvPr/>
        </p:nvGrpSpPr>
        <p:grpSpPr>
          <a:xfrm rot="-874149">
            <a:off x="11474584" y="5049450"/>
            <a:ext cx="332279" cy="175049"/>
            <a:chOff x="0" y="0"/>
            <a:chExt cx="1610360" cy="848360"/>
          </a:xfrm>
        </p:grpSpPr>
        <p:sp>
          <p:nvSpPr>
            <p:cNvPr id="33" name="Freeform 33"/>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GB" sz="1200"/>
            </a:p>
          </p:txBody>
        </p:sp>
      </p:grpSp>
      <p:grpSp>
        <p:nvGrpSpPr>
          <p:cNvPr id="34" name="Group 34"/>
          <p:cNvGrpSpPr/>
          <p:nvPr/>
        </p:nvGrpSpPr>
        <p:grpSpPr>
          <a:xfrm>
            <a:off x="11334815" y="6078298"/>
            <a:ext cx="153101" cy="153101"/>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GB" sz="1200"/>
            </a:p>
          </p:txBody>
        </p:sp>
      </p:grpSp>
      <p:sp>
        <p:nvSpPr>
          <p:cNvPr id="36" name="Freeform 36"/>
          <p:cNvSpPr/>
          <p:nvPr/>
        </p:nvSpPr>
        <p:spPr>
          <a:xfrm>
            <a:off x="11422994" y="5582753"/>
            <a:ext cx="379064" cy="339779"/>
          </a:xfrm>
          <a:custGeom>
            <a:avLst/>
            <a:gdLst/>
            <a:ahLst/>
            <a:cxnLst/>
            <a:rect l="l" t="t" r="r" b="b"/>
            <a:pathLst>
              <a:path w="568596" h="509669">
                <a:moveTo>
                  <a:pt x="0" y="0"/>
                </a:moveTo>
                <a:lnTo>
                  <a:pt x="568597" y="0"/>
                </a:lnTo>
                <a:lnTo>
                  <a:pt x="568597" y="509669"/>
                </a:lnTo>
                <a:lnTo>
                  <a:pt x="0" y="50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sz="1200"/>
          </a:p>
        </p:txBody>
      </p:sp>
      <p:sp>
        <p:nvSpPr>
          <p:cNvPr id="39" name="TextBox 38">
            <a:extLst>
              <a:ext uri="{FF2B5EF4-FFF2-40B4-BE49-F238E27FC236}">
                <a16:creationId xmlns:a16="http://schemas.microsoft.com/office/drawing/2014/main" id="{6FC13640-D195-BF7F-079E-1D0C94ECC647}"/>
              </a:ext>
            </a:extLst>
          </p:cNvPr>
          <p:cNvSpPr txBox="1"/>
          <p:nvPr/>
        </p:nvSpPr>
        <p:spPr>
          <a:xfrm>
            <a:off x="798972" y="1538527"/>
            <a:ext cx="11047838" cy="1200329"/>
          </a:xfrm>
          <a:prstGeom prst="rect">
            <a:avLst/>
          </a:prstGeom>
          <a:noFill/>
        </p:spPr>
        <p:txBody>
          <a:bodyPr wrap="square" rtlCol="0">
            <a:spAutoFit/>
          </a:bodyPr>
          <a:lstStyle/>
          <a:p>
            <a:pPr algn="just"/>
            <a:r>
              <a:rPr lang="en-GB" sz="3600" b="1"/>
              <a:t>Câu 2: Hiện tượng nào sau đây KHÔNG liên quan đến năng lượng ánh sáng?</a:t>
            </a:r>
          </a:p>
        </p:txBody>
      </p:sp>
      <p:sp>
        <p:nvSpPr>
          <p:cNvPr id="40" name="TextBox 39">
            <a:extLst>
              <a:ext uri="{FF2B5EF4-FFF2-40B4-BE49-F238E27FC236}">
                <a16:creationId xmlns:a16="http://schemas.microsoft.com/office/drawing/2014/main" id="{3EBA1388-661A-672B-E4C2-0395D3C03B38}"/>
              </a:ext>
            </a:extLst>
          </p:cNvPr>
          <p:cNvSpPr txBox="1"/>
          <p:nvPr/>
        </p:nvSpPr>
        <p:spPr>
          <a:xfrm>
            <a:off x="903044" y="2692606"/>
            <a:ext cx="11047838" cy="2308324"/>
          </a:xfrm>
          <a:prstGeom prst="rect">
            <a:avLst/>
          </a:prstGeom>
          <a:noFill/>
        </p:spPr>
        <p:txBody>
          <a:bodyPr wrap="square" rtlCol="0">
            <a:spAutoFit/>
          </a:bodyPr>
          <a:lstStyle/>
          <a:p>
            <a:pPr marL="609630" indent="-609630" algn="just">
              <a:buAutoNum type="alphaUcPeriod"/>
            </a:pPr>
            <a:r>
              <a:rPr lang="en-GB" sz="3600" b="1"/>
              <a:t>Ánh sáng phản chiếu trên mặt nước.</a:t>
            </a:r>
          </a:p>
          <a:p>
            <a:pPr marL="609630" indent="-609630" algn="just">
              <a:buAutoNum type="alphaUcPeriod"/>
            </a:pPr>
            <a:r>
              <a:rPr lang="en-GB" sz="3600" b="1"/>
              <a:t>Ánh sáng làm cháy bỏng da.</a:t>
            </a:r>
          </a:p>
          <a:p>
            <a:pPr marL="609630" indent="-609630" algn="just">
              <a:buAutoNum type="alphaUcPeriod"/>
            </a:pPr>
            <a:r>
              <a:rPr lang="en-GB" sz="3600" b="1"/>
              <a:t>Bếp mặt trời nóng lên nhờ ánh sáng mặt trời.</a:t>
            </a:r>
          </a:p>
          <a:p>
            <a:pPr marL="609630" indent="-609630" algn="just">
              <a:buAutoNum type="alphaUcPeriod"/>
            </a:pPr>
            <a:r>
              <a:rPr lang="en-GB" sz="3600" b="1"/>
              <a:t>Ánh sáng mặt trời dùng để tạo điện năng.</a:t>
            </a:r>
          </a:p>
        </p:txBody>
      </p:sp>
      <p:sp>
        <p:nvSpPr>
          <p:cNvPr id="41" name="Oval 40">
            <a:extLst>
              <a:ext uri="{FF2B5EF4-FFF2-40B4-BE49-F238E27FC236}">
                <a16:creationId xmlns:a16="http://schemas.microsoft.com/office/drawing/2014/main" id="{F96950DF-4A5B-01D4-9120-D14BA2468629}"/>
              </a:ext>
            </a:extLst>
          </p:cNvPr>
          <p:cNvSpPr/>
          <p:nvPr/>
        </p:nvSpPr>
        <p:spPr>
          <a:xfrm>
            <a:off x="824148" y="2679402"/>
            <a:ext cx="609641" cy="61555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A</a:t>
            </a:r>
          </a:p>
        </p:txBody>
      </p:sp>
      <p:sp>
        <p:nvSpPr>
          <p:cNvPr id="16" name="Rectangle: Rounded Corners 15">
            <a:extLst>
              <a:ext uri="{FF2B5EF4-FFF2-40B4-BE49-F238E27FC236}">
                <a16:creationId xmlns:a16="http://schemas.microsoft.com/office/drawing/2014/main" id="{B6F5F6BA-DDAC-8F4D-89E4-FFF16C703B42}"/>
              </a:ext>
            </a:extLst>
          </p:cNvPr>
          <p:cNvSpPr/>
          <p:nvPr/>
        </p:nvSpPr>
        <p:spPr>
          <a:xfrm>
            <a:off x="3436614" y="403059"/>
            <a:ext cx="3657600" cy="739941"/>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334" b="1"/>
              <a:t>Câu hỏi</a:t>
            </a:r>
          </a:p>
        </p:txBody>
      </p:sp>
    </p:spTree>
    <p:extLst>
      <p:ext uri="{BB962C8B-B14F-4D97-AF65-F5344CB8AC3E}">
        <p14:creationId xmlns:p14="http://schemas.microsoft.com/office/powerpoint/2010/main" val="38231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pic>
        <p:nvPicPr>
          <p:cNvPr id="41986" name="Picture 2"/>
          <p:cNvPicPr>
            <a:picLocks noChangeAspect="1" noChangeArrowheads="1"/>
          </p:cNvPicPr>
          <p:nvPr/>
        </p:nvPicPr>
        <p:blipFill>
          <a:blip r:embed="rId2"/>
          <a:srcRect/>
          <a:stretch>
            <a:fillRect/>
          </a:stretch>
        </p:blipFill>
        <p:spPr bwMode="auto">
          <a:xfrm>
            <a:off x="192253" y="523220"/>
            <a:ext cx="6051838" cy="3964439"/>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a:srcRect/>
          <a:stretch>
            <a:fillRect/>
          </a:stretch>
        </p:blipFill>
        <p:spPr bwMode="auto">
          <a:xfrm>
            <a:off x="6074683" y="561068"/>
            <a:ext cx="4305028" cy="2391682"/>
          </a:xfrm>
          <a:prstGeom prst="rect">
            <a:avLst/>
          </a:prstGeom>
          <a:noFill/>
          <a:ln w="9525">
            <a:noFill/>
            <a:miter lim="800000"/>
            <a:headEnd/>
            <a:tailEnd/>
          </a:ln>
          <a:effectLst/>
        </p:spPr>
      </p:pic>
      <p:pic>
        <p:nvPicPr>
          <p:cNvPr id="41988" name="Picture 4"/>
          <p:cNvPicPr>
            <a:picLocks noChangeAspect="1" noChangeArrowheads="1"/>
          </p:cNvPicPr>
          <p:nvPr/>
        </p:nvPicPr>
        <p:blipFill>
          <a:blip r:embed="rId4"/>
          <a:srcRect/>
          <a:stretch>
            <a:fillRect/>
          </a:stretch>
        </p:blipFill>
        <p:spPr bwMode="auto">
          <a:xfrm>
            <a:off x="6244091" y="3077961"/>
            <a:ext cx="4298036" cy="1665489"/>
          </a:xfrm>
          <a:prstGeom prst="rect">
            <a:avLst/>
          </a:prstGeom>
          <a:noFill/>
          <a:ln w="9525">
            <a:noFill/>
            <a:miter lim="800000"/>
            <a:headEnd/>
            <a:tailEnd/>
          </a:ln>
          <a:effectLst/>
        </p:spPr>
      </p:pic>
      <p:pic>
        <p:nvPicPr>
          <p:cNvPr id="2" name="Picture 2">
            <a:extLst>
              <a:ext uri="{FF2B5EF4-FFF2-40B4-BE49-F238E27FC236}">
                <a16:creationId xmlns:a16="http://schemas.microsoft.com/office/drawing/2014/main" id="{FA53AA37-800C-4269-887B-6744FD755FFB}"/>
              </a:ext>
            </a:extLst>
          </p:cNvPr>
          <p:cNvPicPr>
            <a:picLocks noChangeAspect="1" noChangeArrowheads="1"/>
          </p:cNvPicPr>
          <p:nvPr/>
        </p:nvPicPr>
        <p:blipFill>
          <a:blip r:embed="rId5"/>
          <a:srcRect/>
          <a:stretch>
            <a:fillRect/>
          </a:stretch>
        </p:blipFill>
        <p:spPr bwMode="auto">
          <a:xfrm>
            <a:off x="532991" y="4452961"/>
            <a:ext cx="3403096" cy="2359480"/>
          </a:xfrm>
          <a:prstGeom prst="rect">
            <a:avLst/>
          </a:prstGeom>
          <a:noFill/>
          <a:ln w="9525">
            <a:noFill/>
            <a:miter lim="800000"/>
            <a:headEnd/>
            <a:tailEnd/>
          </a:ln>
          <a:effectLst/>
        </p:spPr>
      </p:pic>
      <p:pic>
        <p:nvPicPr>
          <p:cNvPr id="3" name="Picture 4">
            <a:extLst>
              <a:ext uri="{FF2B5EF4-FFF2-40B4-BE49-F238E27FC236}">
                <a16:creationId xmlns:a16="http://schemas.microsoft.com/office/drawing/2014/main" id="{3F688523-EDA1-ED6F-C796-BDA713550655}"/>
              </a:ext>
            </a:extLst>
          </p:cNvPr>
          <p:cNvPicPr>
            <a:picLocks noChangeAspect="1" noChangeArrowheads="1"/>
          </p:cNvPicPr>
          <p:nvPr/>
        </p:nvPicPr>
        <p:blipFill>
          <a:blip r:embed="rId6"/>
          <a:srcRect/>
          <a:stretch>
            <a:fillRect/>
          </a:stretch>
        </p:blipFill>
        <p:spPr bwMode="auto">
          <a:xfrm>
            <a:off x="4238441" y="4525507"/>
            <a:ext cx="2608036" cy="1678576"/>
          </a:xfrm>
          <a:prstGeom prst="rect">
            <a:avLst/>
          </a:prstGeom>
          <a:noFill/>
          <a:ln w="9525">
            <a:noFill/>
            <a:miter lim="800000"/>
            <a:headEnd/>
            <a:tailEnd/>
          </a:ln>
          <a:effectLst/>
        </p:spPr>
      </p:pic>
      <p:pic>
        <p:nvPicPr>
          <p:cNvPr id="4" name="Picture 5">
            <a:extLst>
              <a:ext uri="{FF2B5EF4-FFF2-40B4-BE49-F238E27FC236}">
                <a16:creationId xmlns:a16="http://schemas.microsoft.com/office/drawing/2014/main" id="{1EF7B595-1CCC-3733-1408-5A4B4AFFC30E}"/>
              </a:ext>
            </a:extLst>
          </p:cNvPr>
          <p:cNvPicPr>
            <a:picLocks noChangeAspect="1" noChangeArrowheads="1"/>
          </p:cNvPicPr>
          <p:nvPr/>
        </p:nvPicPr>
        <p:blipFill>
          <a:blip r:embed="rId7"/>
          <a:srcRect/>
          <a:stretch>
            <a:fillRect/>
          </a:stretch>
        </p:blipFill>
        <p:spPr bwMode="auto">
          <a:xfrm>
            <a:off x="7148831" y="5155073"/>
            <a:ext cx="4976174" cy="418939"/>
          </a:xfrm>
          <a:prstGeom prst="rect">
            <a:avLst/>
          </a:prstGeom>
          <a:noFill/>
          <a:ln w="9525">
            <a:noFill/>
            <a:miter lim="800000"/>
            <a:headEnd/>
            <a:tailEnd/>
          </a:ln>
          <a:effectLst/>
        </p:spPr>
      </p:pic>
      <p:pic>
        <p:nvPicPr>
          <p:cNvPr id="5" name="Picture 6">
            <a:extLst>
              <a:ext uri="{FF2B5EF4-FFF2-40B4-BE49-F238E27FC236}">
                <a16:creationId xmlns:a16="http://schemas.microsoft.com/office/drawing/2014/main" id="{D94A822F-F149-F61D-3A72-1642700B4155}"/>
              </a:ext>
            </a:extLst>
          </p:cNvPr>
          <p:cNvPicPr>
            <a:picLocks noChangeAspect="1" noChangeArrowheads="1"/>
          </p:cNvPicPr>
          <p:nvPr/>
        </p:nvPicPr>
        <p:blipFill>
          <a:blip r:embed="rId8"/>
          <a:srcRect/>
          <a:stretch>
            <a:fillRect/>
          </a:stretch>
        </p:blipFill>
        <p:spPr bwMode="auto">
          <a:xfrm>
            <a:off x="6801354" y="5864671"/>
            <a:ext cx="4452602" cy="4322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ppt_w</p:attrName>
                                        </p:attrNameLst>
                                      </p:cBhvr>
                                      <p:tavLst>
                                        <p:tav tm="0">
                                          <p:val>
                                            <p:fltVal val="0"/>
                                          </p:val>
                                        </p:tav>
                                        <p:tav tm="100000">
                                          <p:val>
                                            <p:strVal val="#ppt_w"/>
                                          </p:val>
                                        </p:tav>
                                      </p:tavLst>
                                    </p:anim>
                                    <p:anim calcmode="lin" valueType="num">
                                      <p:cBhvr>
                                        <p:cTn id="8" dur="1000" fill="hold"/>
                                        <p:tgtEl>
                                          <p:spTgt spid="41986"/>
                                        </p:tgtEl>
                                        <p:attrNameLst>
                                          <p:attrName>ppt_h</p:attrName>
                                        </p:attrNameLst>
                                      </p:cBhvr>
                                      <p:tavLst>
                                        <p:tav tm="0">
                                          <p:val>
                                            <p:fltVal val="0"/>
                                          </p:val>
                                        </p:tav>
                                        <p:tav tm="100000">
                                          <p:val>
                                            <p:strVal val="#ppt_h"/>
                                          </p:val>
                                        </p:tav>
                                      </p:tavLst>
                                    </p:anim>
                                    <p:anim calcmode="lin" valueType="num">
                                      <p:cBhvr>
                                        <p:cTn id="9" dur="1000" fill="hold"/>
                                        <p:tgtEl>
                                          <p:spTgt spid="41986"/>
                                        </p:tgtEl>
                                        <p:attrNameLst>
                                          <p:attrName>style.rotation</p:attrName>
                                        </p:attrNameLst>
                                      </p:cBhvr>
                                      <p:tavLst>
                                        <p:tav tm="0">
                                          <p:val>
                                            <p:fltVal val="90"/>
                                          </p:val>
                                        </p:tav>
                                        <p:tav tm="100000">
                                          <p:val>
                                            <p:fltVal val="0"/>
                                          </p:val>
                                        </p:tav>
                                      </p:tavLst>
                                    </p:anim>
                                    <p:animEffect transition="in" filter="fade">
                                      <p:cBhvr>
                                        <p:cTn id="10" dur="1000"/>
                                        <p:tgtEl>
                                          <p:spTgt spid="41986"/>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1987"/>
                                        </p:tgtEl>
                                        <p:attrNameLst>
                                          <p:attrName>style.visibility</p:attrName>
                                        </p:attrNameLst>
                                      </p:cBhvr>
                                      <p:to>
                                        <p:strVal val="visible"/>
                                      </p:to>
                                    </p:set>
                                    <p:anim calcmode="lin" valueType="num">
                                      <p:cBhvr>
                                        <p:cTn id="15" dur="1000" fill="hold"/>
                                        <p:tgtEl>
                                          <p:spTgt spid="41987"/>
                                        </p:tgtEl>
                                        <p:attrNameLst>
                                          <p:attrName>ppt_w</p:attrName>
                                        </p:attrNameLst>
                                      </p:cBhvr>
                                      <p:tavLst>
                                        <p:tav tm="0">
                                          <p:val>
                                            <p:fltVal val="0"/>
                                          </p:val>
                                        </p:tav>
                                        <p:tav tm="100000">
                                          <p:val>
                                            <p:strVal val="#ppt_w"/>
                                          </p:val>
                                        </p:tav>
                                      </p:tavLst>
                                    </p:anim>
                                    <p:anim calcmode="lin" valueType="num">
                                      <p:cBhvr>
                                        <p:cTn id="16" dur="1000" fill="hold"/>
                                        <p:tgtEl>
                                          <p:spTgt spid="41987"/>
                                        </p:tgtEl>
                                        <p:attrNameLst>
                                          <p:attrName>ppt_h</p:attrName>
                                        </p:attrNameLst>
                                      </p:cBhvr>
                                      <p:tavLst>
                                        <p:tav tm="0">
                                          <p:val>
                                            <p:fltVal val="0"/>
                                          </p:val>
                                        </p:tav>
                                        <p:tav tm="100000">
                                          <p:val>
                                            <p:strVal val="#ppt_h"/>
                                          </p:val>
                                        </p:tav>
                                      </p:tavLst>
                                    </p:anim>
                                    <p:anim calcmode="lin" valueType="num">
                                      <p:cBhvr>
                                        <p:cTn id="17" dur="1000" fill="hold"/>
                                        <p:tgtEl>
                                          <p:spTgt spid="4198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19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1988"/>
                                        </p:tgtEl>
                                        <p:attrNameLst>
                                          <p:attrName>style.visibility</p:attrName>
                                        </p:attrNameLst>
                                      </p:cBhvr>
                                      <p:to>
                                        <p:strVal val="visible"/>
                                      </p:to>
                                    </p:set>
                                    <p:animEffect transition="in" filter="barn(inHorizontal)">
                                      <p:cBhvr>
                                        <p:cTn id="23" dur="500"/>
                                        <p:tgtEl>
                                          <p:spTgt spid="41988"/>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 calcmode="lin" valueType="num">
                                      <p:cBhvr>
                                        <p:cTn id="38" dur="500" fill="hold"/>
                                        <p:tgtEl>
                                          <p:spTgt spid="3"/>
                                        </p:tgtEl>
                                        <p:attrNameLst>
                                          <p:attrName>style.rotation</p:attrName>
                                        </p:attrNameLst>
                                      </p:cBhvr>
                                      <p:tavLst>
                                        <p:tav tm="0">
                                          <p:val>
                                            <p:fltVal val="360"/>
                                          </p:val>
                                        </p:tav>
                                        <p:tav tm="100000">
                                          <p:val>
                                            <p:fltVal val="0"/>
                                          </p:val>
                                        </p:tav>
                                      </p:tavLst>
                                    </p:anim>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 calcmode="lin" valueType="num">
                                      <p:cBhvr>
                                        <p:cTn id="46" dur="500" fill="hold"/>
                                        <p:tgtEl>
                                          <p:spTgt spid="4"/>
                                        </p:tgtEl>
                                        <p:attrNameLst>
                                          <p:attrName>style.rotation</p:attrName>
                                        </p:attrNameLst>
                                      </p:cBhvr>
                                      <p:tavLst>
                                        <p:tav tm="0">
                                          <p:val>
                                            <p:fltVal val="360"/>
                                          </p:val>
                                        </p:tav>
                                        <p:tav tm="100000">
                                          <p:val>
                                            <p:fltVal val="0"/>
                                          </p:val>
                                        </p:tav>
                                      </p:tavLst>
                                    </p:anim>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 calcmode="lin" valueType="num">
                                      <p:cBhvr>
                                        <p:cTn id="54" dur="500" fill="hold"/>
                                        <p:tgtEl>
                                          <p:spTgt spid="5"/>
                                        </p:tgtEl>
                                        <p:attrNameLst>
                                          <p:attrName>style.rotation</p:attrName>
                                        </p:attrNameLst>
                                      </p:cBhvr>
                                      <p:tavLst>
                                        <p:tav tm="0">
                                          <p:val>
                                            <p:fltVal val="360"/>
                                          </p:val>
                                        </p:tav>
                                        <p:tav tm="100000">
                                          <p:val>
                                            <p:fltVal val="0"/>
                                          </p:val>
                                        </p:tav>
                                      </p:tavLst>
                                    </p:anim>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pic>
        <p:nvPicPr>
          <p:cNvPr id="37890" name="Picture 2"/>
          <p:cNvPicPr>
            <a:picLocks noChangeAspect="1" noChangeArrowheads="1"/>
          </p:cNvPicPr>
          <p:nvPr/>
        </p:nvPicPr>
        <p:blipFill>
          <a:blip r:embed="rId2"/>
          <a:srcRect/>
          <a:stretch>
            <a:fillRect/>
          </a:stretch>
        </p:blipFill>
        <p:spPr bwMode="auto">
          <a:xfrm>
            <a:off x="4412340" y="591226"/>
            <a:ext cx="3962400" cy="6266774"/>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4" name="Rectangle 3"/>
          <p:cNvSpPr/>
          <p:nvPr/>
        </p:nvSpPr>
        <p:spPr>
          <a:xfrm>
            <a:off x="-1" y="522798"/>
            <a:ext cx="8200572" cy="6124754"/>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Dựng ảnh A’ của A qua gương phẳng:</a:t>
            </a:r>
          </a:p>
          <a:p>
            <a:pPr algn="just"/>
            <a:r>
              <a:rPr lang="vi-VN" sz="2800" dirty="0">
                <a:solidFill>
                  <a:srgbClr val="FF00FF"/>
                </a:solidFill>
                <a:latin typeface="Times New Roman" pitchFamily="18" charset="0"/>
                <a:cs typeface="Times New Roman" pitchFamily="18" charset="0"/>
              </a:rPr>
              <a:t>+ Từ điểm A vẽ hai tia sáng AI</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và AI</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tới gương phẳng</a:t>
            </a:r>
          </a:p>
          <a:p>
            <a:pPr algn="just"/>
            <a:r>
              <a:rPr lang="vi-VN" sz="2800" dirty="0">
                <a:solidFill>
                  <a:srgbClr val="FF00FF"/>
                </a:solidFill>
                <a:latin typeface="Times New Roman" pitchFamily="18" charset="0"/>
                <a:cs typeface="Times New Roman" pitchFamily="18" charset="0"/>
              </a:rPr>
              <a:t>+ Vẽ hai tia phản xạ I</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R</a:t>
            </a:r>
            <a:r>
              <a:rPr lang="vi-VN" sz="2800" baseline="-25000" dirty="0">
                <a:solidFill>
                  <a:srgbClr val="FF00FF"/>
                </a:solidFill>
                <a:latin typeface="Times New Roman" pitchFamily="18" charset="0"/>
                <a:cs typeface="Times New Roman" pitchFamily="18" charset="0"/>
              </a:rPr>
              <a:t>3</a:t>
            </a:r>
            <a:r>
              <a:rPr lang="vi-VN" sz="2800" dirty="0">
                <a:solidFill>
                  <a:srgbClr val="FF00FF"/>
                </a:solidFill>
                <a:latin typeface="Times New Roman" pitchFamily="18" charset="0"/>
                <a:cs typeface="Times New Roman" pitchFamily="18" charset="0"/>
              </a:rPr>
              <a:t> và I</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R</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tuân theo định luật phản xạ ánh sáng.</a:t>
            </a:r>
          </a:p>
          <a:p>
            <a:pPr algn="just"/>
            <a:r>
              <a:rPr lang="vi-VN" sz="2800" dirty="0">
                <a:solidFill>
                  <a:srgbClr val="FF00FF"/>
                </a:solidFill>
                <a:latin typeface="Times New Roman" pitchFamily="18" charset="0"/>
                <a:cs typeface="Times New Roman" pitchFamily="18" charset="0"/>
              </a:rPr>
              <a:t>+ Kéo dài các tia I</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R</a:t>
            </a:r>
            <a:r>
              <a:rPr lang="vi-VN" sz="2800" baseline="-25000" dirty="0">
                <a:solidFill>
                  <a:srgbClr val="FF00FF"/>
                </a:solidFill>
                <a:latin typeface="Times New Roman" pitchFamily="18" charset="0"/>
                <a:cs typeface="Times New Roman" pitchFamily="18" charset="0"/>
              </a:rPr>
              <a:t>3</a:t>
            </a:r>
            <a:r>
              <a:rPr lang="vi-VN" sz="2800" dirty="0">
                <a:solidFill>
                  <a:srgbClr val="FF00FF"/>
                </a:solidFill>
                <a:latin typeface="Times New Roman" pitchFamily="18" charset="0"/>
                <a:cs typeface="Times New Roman" pitchFamily="18" charset="0"/>
              </a:rPr>
              <a:t>, I</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R</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ta được giao điểm A’ là ảnh của A.</a:t>
            </a:r>
          </a:p>
          <a:p>
            <a:pPr algn="just"/>
            <a:r>
              <a:rPr lang="vi-VN" sz="2800" dirty="0">
                <a:solidFill>
                  <a:srgbClr val="FF00FF"/>
                </a:solidFill>
                <a:latin typeface="Times New Roman" pitchFamily="18" charset="0"/>
                <a:cs typeface="Times New Roman" pitchFamily="18" charset="0"/>
              </a:rPr>
              <a:t>- Dựng ảnh B’ của B qua gương phẳng:</a:t>
            </a:r>
          </a:p>
          <a:p>
            <a:pPr algn="just"/>
            <a:r>
              <a:rPr lang="vi-VN" sz="2800" dirty="0">
                <a:solidFill>
                  <a:srgbClr val="FF00FF"/>
                </a:solidFill>
                <a:latin typeface="Times New Roman" pitchFamily="18" charset="0"/>
                <a:cs typeface="Times New Roman" pitchFamily="18" charset="0"/>
              </a:rPr>
              <a:t>+ Từ điểm B vẽ hai tia sáng BK</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và BK</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tới gương phẳng</a:t>
            </a:r>
          </a:p>
          <a:p>
            <a:pPr algn="just"/>
            <a:r>
              <a:rPr lang="vi-VN" sz="2800" dirty="0">
                <a:solidFill>
                  <a:srgbClr val="FF00FF"/>
                </a:solidFill>
                <a:latin typeface="Times New Roman" pitchFamily="18" charset="0"/>
                <a:cs typeface="Times New Roman" pitchFamily="18" charset="0"/>
              </a:rPr>
              <a:t>+ Vẽ hai tia phản xạ K</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R</a:t>
            </a:r>
            <a:r>
              <a:rPr lang="vi-VN" sz="2800" baseline="-25000" dirty="0">
                <a:solidFill>
                  <a:srgbClr val="FF00FF"/>
                </a:solidFill>
                <a:latin typeface="Times New Roman" pitchFamily="18" charset="0"/>
                <a:cs typeface="Times New Roman" pitchFamily="18" charset="0"/>
              </a:rPr>
              <a:t>4</a:t>
            </a:r>
            <a:r>
              <a:rPr lang="vi-VN" sz="2800" dirty="0">
                <a:solidFill>
                  <a:srgbClr val="FF00FF"/>
                </a:solidFill>
                <a:latin typeface="Times New Roman" pitchFamily="18" charset="0"/>
                <a:cs typeface="Times New Roman" pitchFamily="18" charset="0"/>
              </a:rPr>
              <a:t> và K</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R</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tuân theo định luật phản xạ ánh sáng.</a:t>
            </a:r>
          </a:p>
          <a:p>
            <a:pPr algn="just"/>
            <a:r>
              <a:rPr lang="vi-VN" sz="2800" dirty="0">
                <a:solidFill>
                  <a:srgbClr val="FF00FF"/>
                </a:solidFill>
                <a:latin typeface="Times New Roman" pitchFamily="18" charset="0"/>
                <a:cs typeface="Times New Roman" pitchFamily="18" charset="0"/>
              </a:rPr>
              <a:t>+ Kéo dài các tia K</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R</a:t>
            </a:r>
            <a:r>
              <a:rPr lang="vi-VN" sz="2800" baseline="-25000" dirty="0">
                <a:solidFill>
                  <a:srgbClr val="FF00FF"/>
                </a:solidFill>
                <a:latin typeface="Times New Roman" pitchFamily="18" charset="0"/>
                <a:cs typeface="Times New Roman" pitchFamily="18" charset="0"/>
              </a:rPr>
              <a:t>4</a:t>
            </a:r>
            <a:r>
              <a:rPr lang="vi-VN" sz="2800" dirty="0">
                <a:solidFill>
                  <a:srgbClr val="FF00FF"/>
                </a:solidFill>
                <a:latin typeface="Times New Roman" pitchFamily="18" charset="0"/>
                <a:cs typeface="Times New Roman" pitchFamily="18" charset="0"/>
              </a:rPr>
              <a:t>, K</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R</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ta được giao điểm B’ là ảnh của B.</a:t>
            </a:r>
          </a:p>
          <a:p>
            <a:pPr algn="just"/>
            <a:r>
              <a:rPr lang="vi-VN" sz="2800" dirty="0">
                <a:solidFill>
                  <a:srgbClr val="FF00FF"/>
                </a:solidFill>
                <a:latin typeface="Times New Roman" pitchFamily="18" charset="0"/>
                <a:cs typeface="Times New Roman" pitchFamily="18" charset="0"/>
              </a:rPr>
              <a:t>- Nối 2 điểm A’ và B’, ta được ảnh của vật AB.</a:t>
            </a:r>
          </a:p>
        </p:txBody>
      </p:sp>
      <p:pic>
        <p:nvPicPr>
          <p:cNvPr id="40962" name="Picture 2"/>
          <p:cNvPicPr>
            <a:picLocks noChangeAspect="1" noChangeArrowheads="1"/>
          </p:cNvPicPr>
          <p:nvPr/>
        </p:nvPicPr>
        <p:blipFill>
          <a:blip r:embed="rId2"/>
          <a:srcRect/>
          <a:stretch>
            <a:fillRect/>
          </a:stretch>
        </p:blipFill>
        <p:spPr bwMode="auto">
          <a:xfrm>
            <a:off x="8186057" y="868811"/>
            <a:ext cx="4005943" cy="55963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p:cTn id="55"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pic>
        <p:nvPicPr>
          <p:cNvPr id="38914" name="Picture 2"/>
          <p:cNvPicPr>
            <a:picLocks noChangeAspect="1" noChangeArrowheads="1"/>
          </p:cNvPicPr>
          <p:nvPr/>
        </p:nvPicPr>
        <p:blipFill>
          <a:blip r:embed="rId2"/>
          <a:srcRect/>
          <a:stretch>
            <a:fillRect/>
          </a:stretch>
        </p:blipFill>
        <p:spPr bwMode="auto">
          <a:xfrm>
            <a:off x="1" y="527704"/>
            <a:ext cx="4978400" cy="4010153"/>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a:srcRect/>
          <a:stretch>
            <a:fillRect/>
          </a:stretch>
        </p:blipFill>
        <p:spPr bwMode="auto">
          <a:xfrm>
            <a:off x="0" y="4499428"/>
            <a:ext cx="3764644" cy="2358572"/>
          </a:xfrm>
          <a:prstGeom prst="rect">
            <a:avLst/>
          </a:prstGeom>
          <a:noFill/>
          <a:ln w="9525">
            <a:noFill/>
            <a:miter lim="800000"/>
            <a:headEnd/>
            <a:tailEnd/>
          </a:ln>
          <a:effectLst/>
        </p:spPr>
      </p:pic>
      <p:sp>
        <p:nvSpPr>
          <p:cNvPr id="10" name="Rectangle 9"/>
          <p:cNvSpPr/>
          <p:nvPr/>
        </p:nvSpPr>
        <p:spPr>
          <a:xfrm>
            <a:off x="4818743" y="505831"/>
            <a:ext cx="7373257" cy="6093976"/>
          </a:xfrm>
          <a:prstGeom prst="rect">
            <a:avLst/>
          </a:prstGeom>
        </p:spPr>
        <p:txBody>
          <a:bodyPr wrap="square">
            <a:spAutoFit/>
          </a:bodyPr>
          <a:lstStyle/>
          <a:p>
            <a:pPr algn="just"/>
            <a:r>
              <a:rPr lang="vi-VN" sz="2600" dirty="0">
                <a:solidFill>
                  <a:srgbClr val="FF00FF"/>
                </a:solidFill>
                <a:latin typeface="Times New Roman" pitchFamily="18" charset="0"/>
                <a:cs typeface="Times New Roman" pitchFamily="18" charset="0"/>
              </a:rPr>
              <a:t>+ Gọi AB là chiều cao của bạn học sinh đó, M là điểm đặt mắt.</a:t>
            </a:r>
          </a:p>
          <a:p>
            <a:pPr algn="just"/>
            <a:r>
              <a:rPr lang="vi-VN" sz="2600" dirty="0">
                <a:solidFill>
                  <a:srgbClr val="FF00FF"/>
                </a:solidFill>
                <a:latin typeface="Times New Roman" pitchFamily="18" charset="0"/>
                <a:cs typeface="Times New Roman" pitchFamily="18" charset="0"/>
              </a:rPr>
              <a:t>+ Khi đó A’B’ là ảnh của AB; M’ là ảnh của mắt (M).</a:t>
            </a:r>
          </a:p>
          <a:p>
            <a:pPr algn="just"/>
            <a:r>
              <a:rPr lang="vi-VN" sz="2600" dirty="0">
                <a:solidFill>
                  <a:srgbClr val="FF00FF"/>
                </a:solidFill>
                <a:latin typeface="Times New Roman" pitchFamily="18" charset="0"/>
                <a:cs typeface="Times New Roman" pitchFamily="18" charset="0"/>
              </a:rPr>
              <a:t>+ Để mắt có thể nhìn thấy ảnh A’B’ qua gương thì từ AB phải có tia sáng truyền đến gương và cho tia phản xạ đến mắt. Khi đó nối M với B’; nối M với A’ cắt tường ở điểm I và J.</a:t>
            </a:r>
          </a:p>
          <a:p>
            <a:pPr algn="just"/>
            <a:r>
              <a:rPr lang="vi-VN" sz="2600" dirty="0">
                <a:solidFill>
                  <a:srgbClr val="FF00FF"/>
                </a:solidFill>
                <a:latin typeface="Times New Roman" pitchFamily="18" charset="0"/>
                <a:cs typeface="Times New Roman" pitchFamily="18" charset="0"/>
              </a:rPr>
              <a:t>+ Vậy khi đó IJ là chiều cao tối thiểu của gương.</a:t>
            </a:r>
          </a:p>
          <a:p>
            <a:pPr algn="just"/>
            <a:r>
              <a:rPr lang="vi-VN" sz="2600" dirty="0">
                <a:solidFill>
                  <a:srgbClr val="FF00FF"/>
                </a:solidFill>
                <a:latin typeface="Times New Roman" pitchFamily="18" charset="0"/>
                <a:cs typeface="Times New Roman" pitchFamily="18" charset="0"/>
              </a:rPr>
              <a:t>Sử dụng các tính chất trong hình học cho các hình chữ nhật AMM’A’ và MBB’M’.</a:t>
            </a:r>
          </a:p>
          <a:p>
            <a:r>
              <a:rPr lang="vi-VN" sz="2600" dirty="0">
                <a:solidFill>
                  <a:srgbClr val="FF00FF"/>
                </a:solidFill>
                <a:latin typeface="Times New Roman" pitchFamily="18" charset="0"/>
                <a:cs typeface="Times New Roman" pitchFamily="18" charset="0"/>
              </a:rPr>
              <a:t>Khi</a:t>
            </a:r>
            <a:r>
              <a:rPr lang="en-US" sz="2600" dirty="0">
                <a:solidFill>
                  <a:srgbClr val="FF00FF"/>
                </a:solidFill>
                <a:latin typeface="Times New Roman" pitchFamily="18" charset="0"/>
                <a:cs typeface="Times New Roman" pitchFamily="18" charset="0"/>
              </a:rPr>
              <a:t> đ</a:t>
            </a:r>
            <a:r>
              <a:rPr lang="vi-VN" sz="2600" dirty="0">
                <a:solidFill>
                  <a:srgbClr val="FF00FF"/>
                </a:solidFill>
                <a:latin typeface="Times New Roman" pitchFamily="18" charset="0"/>
                <a:cs typeface="Times New Roman" pitchFamily="18" charset="0"/>
              </a:rPr>
              <a:t>ó: </a:t>
            </a:r>
            <a:r>
              <a:rPr lang="en-US" sz="2600" dirty="0">
                <a:solidFill>
                  <a:srgbClr val="FF00FF"/>
                </a:solidFill>
                <a:latin typeface="Times New Roman" pitchFamily="18" charset="0"/>
                <a:cs typeface="Times New Roman" pitchFamily="18" charset="0"/>
              </a:rPr>
              <a:t>  </a:t>
            </a:r>
            <a:r>
              <a:rPr lang="vi-VN" sz="2600" dirty="0">
                <a:solidFill>
                  <a:srgbClr val="FF00FF"/>
                </a:solidFill>
                <a:latin typeface="Times New Roman" pitchFamily="18" charset="0"/>
                <a:cs typeface="Times New Roman" pitchFamily="18" charset="0"/>
              </a:rPr>
              <a:t>IJ=A‘B</a:t>
            </a:r>
            <a:r>
              <a:rPr lang="en-US" sz="2600" dirty="0">
                <a:solidFill>
                  <a:srgbClr val="FF00FF"/>
                </a:solidFill>
                <a:latin typeface="Times New Roman" pitchFamily="18" charset="0"/>
                <a:cs typeface="Times New Roman" pitchFamily="18" charset="0"/>
              </a:rPr>
              <a:t>’:</a:t>
            </a:r>
            <a:r>
              <a:rPr lang="vi-VN" sz="2600" dirty="0">
                <a:solidFill>
                  <a:srgbClr val="FF00FF"/>
                </a:solidFill>
                <a:latin typeface="Times New Roman" pitchFamily="18" charset="0"/>
                <a:cs typeface="Times New Roman" pitchFamily="18" charset="0"/>
              </a:rPr>
              <a:t>2=AB</a:t>
            </a:r>
            <a:r>
              <a:rPr lang="en-US" sz="2600" dirty="0">
                <a:solidFill>
                  <a:srgbClr val="FF00FF"/>
                </a:solidFill>
                <a:latin typeface="Times New Roman" pitchFamily="18" charset="0"/>
                <a:cs typeface="Times New Roman" pitchFamily="18" charset="0"/>
              </a:rPr>
              <a:t>: </a:t>
            </a:r>
            <a:r>
              <a:rPr lang="vi-VN" sz="2600" dirty="0">
                <a:solidFill>
                  <a:srgbClr val="FF00FF"/>
                </a:solidFill>
                <a:latin typeface="Times New Roman" pitchFamily="18" charset="0"/>
                <a:cs typeface="Times New Roman" pitchFamily="18" charset="0"/>
              </a:rPr>
              <a:t>2=0,8mIJ=A'B'2=AB2=0,8 m </a:t>
            </a:r>
            <a:endParaRPr lang="en-US" sz="2600" dirty="0">
              <a:solidFill>
                <a:srgbClr val="FF00FF"/>
              </a:solidFill>
              <a:latin typeface="Times New Roman" pitchFamily="18" charset="0"/>
              <a:cs typeface="Times New Roman" pitchFamily="18" charset="0"/>
            </a:endParaRPr>
          </a:p>
          <a:p>
            <a:r>
              <a:rPr lang="vi-VN" sz="2600" dirty="0">
                <a:solidFill>
                  <a:srgbClr val="FF00FF"/>
                </a:solidFill>
                <a:latin typeface="Times New Roman" pitchFamily="18" charset="0"/>
                <a:cs typeface="Times New Roman" pitchFamily="18" charset="0"/>
              </a:rPr>
              <a:t>hay JK=</a:t>
            </a:r>
            <a:r>
              <a:rPr lang="en-US" sz="2600" dirty="0">
                <a:solidFill>
                  <a:srgbClr val="FF00FF"/>
                </a:solidFill>
                <a:latin typeface="Times New Roman" pitchFamily="18" charset="0"/>
                <a:cs typeface="Times New Roman" pitchFamily="18" charset="0"/>
              </a:rPr>
              <a:t>(</a:t>
            </a:r>
            <a:r>
              <a:rPr lang="vi-VN" sz="2600" dirty="0">
                <a:solidFill>
                  <a:srgbClr val="FF00FF"/>
                </a:solidFill>
                <a:latin typeface="Times New Roman" pitchFamily="18" charset="0"/>
                <a:cs typeface="Times New Roman" pitchFamily="18" charset="0"/>
              </a:rPr>
              <a:t>AB−MB</a:t>
            </a:r>
            <a:r>
              <a:rPr lang="en-US" sz="2600" dirty="0">
                <a:solidFill>
                  <a:srgbClr val="FF00FF"/>
                </a:solidFill>
                <a:latin typeface="Times New Roman" pitchFamily="18" charset="0"/>
                <a:cs typeface="Times New Roman" pitchFamily="18" charset="0"/>
              </a:rPr>
              <a:t>):</a:t>
            </a:r>
            <a:r>
              <a:rPr lang="vi-VN" sz="2600" dirty="0">
                <a:solidFill>
                  <a:srgbClr val="FF00FF"/>
                </a:solidFill>
                <a:latin typeface="Times New Roman" pitchFamily="18" charset="0"/>
                <a:cs typeface="Times New Roman" pitchFamily="18" charset="0"/>
              </a:rPr>
              <a:t>2=</a:t>
            </a:r>
            <a:r>
              <a:rPr lang="en-US" sz="2600" dirty="0">
                <a:solidFill>
                  <a:srgbClr val="FF00FF"/>
                </a:solidFill>
                <a:latin typeface="Times New Roman" pitchFamily="18" charset="0"/>
                <a:cs typeface="Times New Roman" pitchFamily="18" charset="0"/>
              </a:rPr>
              <a:t>(</a:t>
            </a:r>
            <a:r>
              <a:rPr lang="vi-VN" sz="2600" dirty="0">
                <a:solidFill>
                  <a:srgbClr val="FF00FF"/>
                </a:solidFill>
                <a:latin typeface="Times New Roman" pitchFamily="18" charset="0"/>
                <a:cs typeface="Times New Roman" pitchFamily="18" charset="0"/>
              </a:rPr>
              <a:t>1,6−0,08</a:t>
            </a:r>
            <a:r>
              <a:rPr lang="en-US" sz="2600" dirty="0">
                <a:solidFill>
                  <a:srgbClr val="FF00FF"/>
                </a:solidFill>
                <a:latin typeface="Times New Roman" pitchFamily="18" charset="0"/>
                <a:cs typeface="Times New Roman" pitchFamily="18" charset="0"/>
              </a:rPr>
              <a:t>):</a:t>
            </a:r>
            <a:r>
              <a:rPr lang="vi-VN" sz="2600" dirty="0">
                <a:solidFill>
                  <a:srgbClr val="FF00FF"/>
                </a:solidFill>
                <a:latin typeface="Times New Roman" pitchFamily="18" charset="0"/>
                <a:cs typeface="Times New Roman" pitchFamily="18" charset="0"/>
              </a:rPr>
              <a:t>2=0,76m</a:t>
            </a:r>
          </a:p>
          <a:p>
            <a:pPr algn="just"/>
            <a:r>
              <a:rPr lang="vi-VN" sz="2600" dirty="0">
                <a:solidFill>
                  <a:srgbClr val="FF00FF"/>
                </a:solidFill>
                <a:latin typeface="Times New Roman" pitchFamily="18" charset="0"/>
                <a:cs typeface="Times New Roman" pitchFamily="18" charset="0"/>
              </a:rPr>
              <a:t>Vậy chiều cao tối thiểu của gương là 0,8 m và treo cách mặt đất 0,76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8915"/>
                                        </p:tgtEl>
                                        <p:attrNameLst>
                                          <p:attrName>style.visibility</p:attrName>
                                        </p:attrNameLst>
                                      </p:cBhvr>
                                      <p:to>
                                        <p:strVal val="visible"/>
                                      </p:to>
                                    </p:set>
                                    <p:anim calcmode="lin" valueType="num">
                                      <p:cBhvr>
                                        <p:cTn id="7" dur="1000" fill="hold"/>
                                        <p:tgtEl>
                                          <p:spTgt spid="38915"/>
                                        </p:tgtEl>
                                        <p:attrNameLst>
                                          <p:attrName>ppt_w</p:attrName>
                                        </p:attrNameLst>
                                      </p:cBhvr>
                                      <p:tavLst>
                                        <p:tav tm="0">
                                          <p:val>
                                            <p:fltVal val="0"/>
                                          </p:val>
                                        </p:tav>
                                        <p:tav tm="100000">
                                          <p:val>
                                            <p:strVal val="#ppt_w"/>
                                          </p:val>
                                        </p:tav>
                                      </p:tavLst>
                                    </p:anim>
                                    <p:anim calcmode="lin" valueType="num">
                                      <p:cBhvr>
                                        <p:cTn id="8" dur="1000" fill="hold"/>
                                        <p:tgtEl>
                                          <p:spTgt spid="38915"/>
                                        </p:tgtEl>
                                        <p:attrNameLst>
                                          <p:attrName>ppt_h</p:attrName>
                                        </p:attrNameLst>
                                      </p:cBhvr>
                                      <p:tavLst>
                                        <p:tav tm="0">
                                          <p:val>
                                            <p:fltVal val="0"/>
                                          </p:val>
                                        </p:tav>
                                        <p:tav tm="100000">
                                          <p:val>
                                            <p:strVal val="#ppt_h"/>
                                          </p:val>
                                        </p:tav>
                                      </p:tavLst>
                                    </p:anim>
                                    <p:anim calcmode="lin" valueType="num">
                                      <p:cBhvr>
                                        <p:cTn id="9" dur="1000" fill="hold"/>
                                        <p:tgtEl>
                                          <p:spTgt spid="38915"/>
                                        </p:tgtEl>
                                        <p:attrNameLst>
                                          <p:attrName>style.rotation</p:attrName>
                                        </p:attrNameLst>
                                      </p:cBhvr>
                                      <p:tavLst>
                                        <p:tav tm="0">
                                          <p:val>
                                            <p:fltVal val="90"/>
                                          </p:val>
                                        </p:tav>
                                        <p:tav tm="100000">
                                          <p:val>
                                            <p:fltVal val="0"/>
                                          </p:val>
                                        </p:tav>
                                      </p:tavLst>
                                    </p:anim>
                                    <p:animEffect transition="in" filter="fade">
                                      <p:cBhvr>
                                        <p:cTn id="10" dur="1000"/>
                                        <p:tgtEl>
                                          <p:spTgt spid="3891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p:cTn id="1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p:cTn id="23"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0">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p:cTn id="31"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10">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p:cTn id="39"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10">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 calcmode="lin" valueType="num">
                                      <p:cBhvr>
                                        <p:cTn id="47"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10">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10">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xEl>
                                              <p:pRg st="5" end="5"/>
                                            </p:txEl>
                                          </p:spTgt>
                                        </p:tgtEl>
                                        <p:attrNameLst>
                                          <p:attrName>style.visibility</p:attrName>
                                        </p:attrNameLst>
                                      </p:cBhvr>
                                      <p:to>
                                        <p:strVal val="visible"/>
                                      </p:to>
                                    </p:set>
                                    <p:anim calcmode="lin" valueType="num">
                                      <p:cBhvr>
                                        <p:cTn id="55"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10">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10">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xEl>
                                              <p:pRg st="6" end="6"/>
                                            </p:txEl>
                                          </p:spTgt>
                                        </p:tgtEl>
                                        <p:attrNameLst>
                                          <p:attrName>style.visibility</p:attrName>
                                        </p:attrNameLst>
                                      </p:cBhvr>
                                      <p:to>
                                        <p:strVal val="visible"/>
                                      </p:to>
                                    </p:set>
                                    <p:anim calcmode="lin" valueType="num">
                                      <p:cBhvr>
                                        <p:cTn id="63" dur="5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10">
                                            <p:txEl>
                                              <p:pRg st="6" end="6"/>
                                            </p:txEl>
                                          </p:spTgt>
                                        </p:tgtEl>
                                        <p:attrNameLst>
                                          <p:attrName>ppt_h</p:attrName>
                                        </p:attrNameLst>
                                      </p:cBhvr>
                                      <p:tavLst>
                                        <p:tav tm="0">
                                          <p:val>
                                            <p:fltVal val="0"/>
                                          </p:val>
                                        </p:tav>
                                        <p:tav tm="100000">
                                          <p:val>
                                            <p:strVal val="#ppt_h"/>
                                          </p:val>
                                        </p:tav>
                                      </p:tavLst>
                                    </p:anim>
                                    <p:anim calcmode="lin" valueType="num">
                                      <p:cBhvr>
                                        <p:cTn id="65" dur="500" fill="hold"/>
                                        <p:tgtEl>
                                          <p:spTgt spid="10">
                                            <p:txEl>
                                              <p:pRg st="6" end="6"/>
                                            </p:txEl>
                                          </p:spTgt>
                                        </p:tgtEl>
                                        <p:attrNameLst>
                                          <p:attrName>style.rotation</p:attrName>
                                        </p:attrNameLst>
                                      </p:cBhvr>
                                      <p:tavLst>
                                        <p:tav tm="0">
                                          <p:val>
                                            <p:fltVal val="360"/>
                                          </p:val>
                                        </p:tav>
                                        <p:tav tm="100000">
                                          <p:val>
                                            <p:fltVal val="0"/>
                                          </p:val>
                                        </p:tav>
                                      </p:tavLst>
                                    </p:anim>
                                    <p:animEffect transition="in" filter="fade">
                                      <p:cBhvr>
                                        <p:cTn id="66" dur="500"/>
                                        <p:tgtEl>
                                          <p:spTgt spid="10">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10">
                                            <p:txEl>
                                              <p:pRg st="7" end="7"/>
                                            </p:txEl>
                                          </p:spTgt>
                                        </p:tgtEl>
                                        <p:attrNameLst>
                                          <p:attrName>style.visibility</p:attrName>
                                        </p:attrNameLst>
                                      </p:cBhvr>
                                      <p:to>
                                        <p:strVal val="visible"/>
                                      </p:to>
                                    </p:set>
                                    <p:anim calcmode="lin" valueType="num">
                                      <p:cBhvr>
                                        <p:cTn id="71" dur="5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72" dur="500" fill="hold"/>
                                        <p:tgtEl>
                                          <p:spTgt spid="10">
                                            <p:txEl>
                                              <p:pRg st="7" end="7"/>
                                            </p:txEl>
                                          </p:spTgt>
                                        </p:tgtEl>
                                        <p:attrNameLst>
                                          <p:attrName>ppt_h</p:attrName>
                                        </p:attrNameLst>
                                      </p:cBhvr>
                                      <p:tavLst>
                                        <p:tav tm="0">
                                          <p:val>
                                            <p:fltVal val="0"/>
                                          </p:val>
                                        </p:tav>
                                        <p:tav tm="100000">
                                          <p:val>
                                            <p:strVal val="#ppt_h"/>
                                          </p:val>
                                        </p:tav>
                                      </p:tavLst>
                                    </p:anim>
                                    <p:anim calcmode="lin" valueType="num">
                                      <p:cBhvr>
                                        <p:cTn id="73" dur="500" fill="hold"/>
                                        <p:tgtEl>
                                          <p:spTgt spid="10">
                                            <p:txEl>
                                              <p:pRg st="7" end="7"/>
                                            </p:txEl>
                                          </p:spTgt>
                                        </p:tgtEl>
                                        <p:attrNameLst>
                                          <p:attrName>style.rotation</p:attrName>
                                        </p:attrNameLst>
                                      </p:cBhvr>
                                      <p:tavLst>
                                        <p:tav tm="0">
                                          <p:val>
                                            <p:fltVal val="360"/>
                                          </p:val>
                                        </p:tav>
                                        <p:tav tm="100000">
                                          <p:val>
                                            <p:fltVal val="0"/>
                                          </p:val>
                                        </p:tav>
                                      </p:tavLst>
                                    </p:anim>
                                    <p:animEffect transition="in" filter="fade">
                                      <p:cBhvr>
                                        <p:cTn id="74"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13:  </a:t>
            </a: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pic>
        <p:nvPicPr>
          <p:cNvPr id="39938" name="Picture 2"/>
          <p:cNvPicPr>
            <a:picLocks noChangeAspect="1" noChangeArrowheads="1"/>
          </p:cNvPicPr>
          <p:nvPr/>
        </p:nvPicPr>
        <p:blipFill>
          <a:blip r:embed="rId2"/>
          <a:srcRect/>
          <a:stretch>
            <a:fillRect/>
          </a:stretch>
        </p:blipFill>
        <p:spPr bwMode="auto">
          <a:xfrm>
            <a:off x="0" y="651555"/>
            <a:ext cx="12192000" cy="622444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ppt_w</p:attrName>
                                        </p:attrNameLst>
                                      </p:cBhvr>
                                      <p:tavLst>
                                        <p:tav tm="0">
                                          <p:val>
                                            <p:fltVal val="0"/>
                                          </p:val>
                                        </p:tav>
                                        <p:tav tm="100000">
                                          <p:val>
                                            <p:strVal val="#ppt_w"/>
                                          </p:val>
                                        </p:tav>
                                      </p:tavLst>
                                    </p:anim>
                                    <p:anim calcmode="lin" valueType="num">
                                      <p:cBhvr>
                                        <p:cTn id="8" dur="1000" fill="hold"/>
                                        <p:tgtEl>
                                          <p:spTgt spid="39938"/>
                                        </p:tgtEl>
                                        <p:attrNameLst>
                                          <p:attrName>ppt_h</p:attrName>
                                        </p:attrNameLst>
                                      </p:cBhvr>
                                      <p:tavLst>
                                        <p:tav tm="0">
                                          <p:val>
                                            <p:fltVal val="0"/>
                                          </p:val>
                                        </p:tav>
                                        <p:tav tm="100000">
                                          <p:val>
                                            <p:strVal val="#ppt_h"/>
                                          </p:val>
                                        </p:tav>
                                      </p:tavLst>
                                    </p:anim>
                                    <p:anim calcmode="lin" valueType="num">
                                      <p:cBhvr>
                                        <p:cTn id="9" dur="1000" fill="hold"/>
                                        <p:tgtEl>
                                          <p:spTgt spid="39938"/>
                                        </p:tgtEl>
                                        <p:attrNameLst>
                                          <p:attrName>style.rotation</p:attrName>
                                        </p:attrNameLst>
                                      </p:cBhvr>
                                      <p:tavLst>
                                        <p:tav tm="0">
                                          <p:val>
                                            <p:fltVal val="90"/>
                                          </p:val>
                                        </p:tav>
                                        <p:tav tm="100000">
                                          <p:val>
                                            <p:fltVal val="0"/>
                                          </p:val>
                                        </p:tav>
                                      </p:tavLst>
                                    </p:anim>
                                    <p:animEffect transition="in" filter="fade">
                                      <p:cBhvr>
                                        <p:cTn id="10" dur="1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79658" y="-557696"/>
            <a:ext cx="13390914"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txBody>
              <a:bodyPr/>
              <a:lstStyle/>
              <a:p>
                <a:endParaRPr lang="en-GB" sz="1200"/>
              </a:p>
            </p:txBody>
          </p:sp>
          <p:sp>
            <p:nvSpPr>
              <p:cNvPr id="6" name="TextBox 6"/>
              <p:cNvSpPr txBox="1"/>
              <p:nvPr/>
            </p:nvSpPr>
            <p:spPr>
              <a:xfrm>
                <a:off x="0" y="-57150"/>
                <a:ext cx="356429" cy="2909178"/>
              </a:xfrm>
              <a:prstGeom prst="rect">
                <a:avLst/>
              </a:prstGeom>
            </p:spPr>
            <p:txBody>
              <a:bodyPr lIns="35665" tIns="35665" rIns="35665" bIns="35665" rtlCol="0" anchor="ctr"/>
              <a:lstStyle/>
              <a:p>
                <a:pPr algn="ctr">
                  <a:lnSpc>
                    <a:spcPts val="1867"/>
                  </a:lnSpc>
                </a:pPr>
                <a:endParaRPr sz="1200"/>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txBody>
              <a:bodyPr/>
              <a:lstStyle/>
              <a:p>
                <a:endParaRPr lang="en-GB" sz="1200"/>
              </a:p>
            </p:txBody>
          </p:sp>
          <p:sp>
            <p:nvSpPr>
              <p:cNvPr id="9" name="TextBox 9"/>
              <p:cNvSpPr txBox="1"/>
              <p:nvPr/>
            </p:nvSpPr>
            <p:spPr>
              <a:xfrm>
                <a:off x="0" y="-57150"/>
                <a:ext cx="356429" cy="2909178"/>
              </a:xfrm>
              <a:prstGeom prst="rect">
                <a:avLst/>
              </a:prstGeom>
            </p:spPr>
            <p:txBody>
              <a:bodyPr lIns="35665" tIns="35665" rIns="35665" bIns="35665" rtlCol="0" anchor="ctr"/>
              <a:lstStyle/>
              <a:p>
                <a:pPr algn="ctr">
                  <a:lnSpc>
                    <a:spcPts val="1867"/>
                  </a:lnSpc>
                </a:pPr>
                <a:endParaRPr sz="1200"/>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txBody>
              <a:bodyPr/>
              <a:lstStyle/>
              <a:p>
                <a:endParaRPr lang="en-GB" sz="1200"/>
              </a:p>
            </p:txBody>
          </p:sp>
          <p:sp>
            <p:nvSpPr>
              <p:cNvPr id="12" name="TextBox 12"/>
              <p:cNvSpPr txBox="1"/>
              <p:nvPr/>
            </p:nvSpPr>
            <p:spPr>
              <a:xfrm>
                <a:off x="0" y="-57150"/>
                <a:ext cx="356429" cy="4859360"/>
              </a:xfrm>
              <a:prstGeom prst="rect">
                <a:avLst/>
              </a:prstGeom>
            </p:spPr>
            <p:txBody>
              <a:bodyPr lIns="35665" tIns="35665" rIns="35665" bIns="35665" rtlCol="0" anchor="ctr"/>
              <a:lstStyle/>
              <a:p>
                <a:pPr algn="ctr">
                  <a:lnSpc>
                    <a:spcPts val="1867"/>
                  </a:lnSpc>
                </a:pPr>
                <a:endParaRPr sz="1200"/>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txBody>
              <a:bodyPr/>
              <a:lstStyle/>
              <a:p>
                <a:endParaRPr lang="en-GB" sz="1200"/>
              </a:p>
            </p:txBody>
          </p:sp>
          <p:sp>
            <p:nvSpPr>
              <p:cNvPr id="15" name="TextBox 15"/>
              <p:cNvSpPr txBox="1"/>
              <p:nvPr/>
            </p:nvSpPr>
            <p:spPr>
              <a:xfrm>
                <a:off x="0" y="-57150"/>
                <a:ext cx="356429" cy="4859360"/>
              </a:xfrm>
              <a:prstGeom prst="rect">
                <a:avLst/>
              </a:prstGeom>
            </p:spPr>
            <p:txBody>
              <a:bodyPr lIns="35665" tIns="35665" rIns="35665" bIns="35665" rtlCol="0" anchor="ctr"/>
              <a:lstStyle/>
              <a:p>
                <a:pPr algn="ctr">
                  <a:lnSpc>
                    <a:spcPts val="1867"/>
                  </a:lnSpc>
                </a:pPr>
                <a:endParaRPr sz="1200"/>
              </a:p>
            </p:txBody>
          </p:sp>
        </p:grpSp>
      </p:grpSp>
      <p:sp>
        <p:nvSpPr>
          <p:cNvPr id="27" name="Freeform 27"/>
          <p:cNvSpPr/>
          <p:nvPr/>
        </p:nvSpPr>
        <p:spPr>
          <a:xfrm rot="9137809">
            <a:off x="10701575" y="5415500"/>
            <a:ext cx="1083500" cy="1050010"/>
          </a:xfrm>
          <a:custGeom>
            <a:avLst/>
            <a:gdLst/>
            <a:ahLst/>
            <a:cxnLst/>
            <a:rect l="l" t="t" r="r" b="b"/>
            <a:pathLst>
              <a:path w="1625250" h="1575015">
                <a:moveTo>
                  <a:pt x="0" y="0"/>
                </a:moveTo>
                <a:lnTo>
                  <a:pt x="1625250" y="0"/>
                </a:lnTo>
                <a:lnTo>
                  <a:pt x="1625250" y="1575015"/>
                </a:lnTo>
                <a:lnTo>
                  <a:pt x="0" y="1575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28" name="Freeform 28"/>
          <p:cNvSpPr/>
          <p:nvPr/>
        </p:nvSpPr>
        <p:spPr>
          <a:xfrm>
            <a:off x="145683" y="79027"/>
            <a:ext cx="1306579" cy="1275696"/>
          </a:xfrm>
          <a:custGeom>
            <a:avLst/>
            <a:gdLst/>
            <a:ahLst/>
            <a:cxnLst/>
            <a:rect l="l" t="t" r="r" b="b"/>
            <a:pathLst>
              <a:path w="1959868" h="1913544">
                <a:moveTo>
                  <a:pt x="0" y="0"/>
                </a:moveTo>
                <a:lnTo>
                  <a:pt x="1959868" y="0"/>
                </a:lnTo>
                <a:lnTo>
                  <a:pt x="1959868" y="1913543"/>
                </a:lnTo>
                <a:lnTo>
                  <a:pt x="0" y="19135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29" name="Freeform 29"/>
          <p:cNvSpPr/>
          <p:nvPr/>
        </p:nvSpPr>
        <p:spPr>
          <a:xfrm>
            <a:off x="11533126" y="3907240"/>
            <a:ext cx="158801" cy="157358"/>
          </a:xfrm>
          <a:custGeom>
            <a:avLst/>
            <a:gdLst/>
            <a:ahLst/>
            <a:cxnLst/>
            <a:rect l="l" t="t" r="r" b="b"/>
            <a:pathLst>
              <a:path w="238202" h="236037">
                <a:moveTo>
                  <a:pt x="0" y="0"/>
                </a:moveTo>
                <a:lnTo>
                  <a:pt x="238202" y="0"/>
                </a:lnTo>
                <a:lnTo>
                  <a:pt x="238202" y="236037"/>
                </a:lnTo>
                <a:lnTo>
                  <a:pt x="0" y="23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30" name="Freeform 30"/>
          <p:cNvSpPr/>
          <p:nvPr/>
        </p:nvSpPr>
        <p:spPr>
          <a:xfrm rot="-771795">
            <a:off x="395099" y="1490824"/>
            <a:ext cx="289141" cy="274421"/>
          </a:xfrm>
          <a:custGeom>
            <a:avLst/>
            <a:gdLst/>
            <a:ahLst/>
            <a:cxnLst/>
            <a:rect l="l" t="t" r="r" b="b"/>
            <a:pathLst>
              <a:path w="433712" h="411632">
                <a:moveTo>
                  <a:pt x="0" y="0"/>
                </a:moveTo>
                <a:lnTo>
                  <a:pt x="433711" y="0"/>
                </a:lnTo>
                <a:lnTo>
                  <a:pt x="433711" y="411632"/>
                </a:lnTo>
                <a:lnTo>
                  <a:pt x="0" y="4116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sp>
        <p:nvSpPr>
          <p:cNvPr id="31" name="Freeform 31"/>
          <p:cNvSpPr/>
          <p:nvPr/>
        </p:nvSpPr>
        <p:spPr>
          <a:xfrm>
            <a:off x="1702542" y="403059"/>
            <a:ext cx="309375" cy="314521"/>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200"/>
          </a:p>
        </p:txBody>
      </p:sp>
      <p:grpSp>
        <p:nvGrpSpPr>
          <p:cNvPr id="32" name="Group 32"/>
          <p:cNvGrpSpPr>
            <a:grpSpLocks noChangeAspect="1"/>
          </p:cNvGrpSpPr>
          <p:nvPr/>
        </p:nvGrpSpPr>
        <p:grpSpPr>
          <a:xfrm rot="-874149">
            <a:off x="11474584" y="5049450"/>
            <a:ext cx="332279" cy="175049"/>
            <a:chOff x="0" y="0"/>
            <a:chExt cx="1610360" cy="848360"/>
          </a:xfrm>
        </p:grpSpPr>
        <p:sp>
          <p:nvSpPr>
            <p:cNvPr id="33" name="Freeform 33"/>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GB" sz="1200"/>
            </a:p>
          </p:txBody>
        </p:sp>
      </p:grpSp>
      <p:grpSp>
        <p:nvGrpSpPr>
          <p:cNvPr id="34" name="Group 34"/>
          <p:cNvGrpSpPr/>
          <p:nvPr/>
        </p:nvGrpSpPr>
        <p:grpSpPr>
          <a:xfrm>
            <a:off x="11334815" y="6078298"/>
            <a:ext cx="153101" cy="153101"/>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GB" sz="1200"/>
            </a:p>
          </p:txBody>
        </p:sp>
      </p:grpSp>
      <p:sp>
        <p:nvSpPr>
          <p:cNvPr id="36" name="Freeform 36"/>
          <p:cNvSpPr/>
          <p:nvPr/>
        </p:nvSpPr>
        <p:spPr>
          <a:xfrm>
            <a:off x="11422994" y="5582753"/>
            <a:ext cx="379064" cy="339779"/>
          </a:xfrm>
          <a:custGeom>
            <a:avLst/>
            <a:gdLst/>
            <a:ahLst/>
            <a:cxnLst/>
            <a:rect l="l" t="t" r="r" b="b"/>
            <a:pathLst>
              <a:path w="568596" h="509669">
                <a:moveTo>
                  <a:pt x="0" y="0"/>
                </a:moveTo>
                <a:lnTo>
                  <a:pt x="568597" y="0"/>
                </a:lnTo>
                <a:lnTo>
                  <a:pt x="568597" y="509669"/>
                </a:lnTo>
                <a:lnTo>
                  <a:pt x="0" y="50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sz="1200"/>
          </a:p>
        </p:txBody>
      </p:sp>
      <p:sp>
        <p:nvSpPr>
          <p:cNvPr id="39" name="TextBox 38">
            <a:extLst>
              <a:ext uri="{FF2B5EF4-FFF2-40B4-BE49-F238E27FC236}">
                <a16:creationId xmlns:a16="http://schemas.microsoft.com/office/drawing/2014/main" id="{6FC13640-D195-BF7F-079E-1D0C94ECC647}"/>
              </a:ext>
            </a:extLst>
          </p:cNvPr>
          <p:cNvSpPr txBox="1"/>
          <p:nvPr/>
        </p:nvSpPr>
        <p:spPr>
          <a:xfrm>
            <a:off x="798972" y="1538527"/>
            <a:ext cx="11047838" cy="646331"/>
          </a:xfrm>
          <a:prstGeom prst="rect">
            <a:avLst/>
          </a:prstGeom>
          <a:noFill/>
        </p:spPr>
        <p:txBody>
          <a:bodyPr wrap="square" rtlCol="0">
            <a:spAutoFit/>
          </a:bodyPr>
          <a:lstStyle/>
          <a:p>
            <a:pPr algn="just"/>
            <a:r>
              <a:rPr lang="en-GB" sz="3600" b="1"/>
              <a:t>Câu 3: Chọn câu đúng:</a:t>
            </a:r>
          </a:p>
        </p:txBody>
      </p:sp>
      <p:sp>
        <p:nvSpPr>
          <p:cNvPr id="40" name="TextBox 39">
            <a:extLst>
              <a:ext uri="{FF2B5EF4-FFF2-40B4-BE49-F238E27FC236}">
                <a16:creationId xmlns:a16="http://schemas.microsoft.com/office/drawing/2014/main" id="{3EBA1388-661A-672B-E4C2-0395D3C03B38}"/>
              </a:ext>
            </a:extLst>
          </p:cNvPr>
          <p:cNvSpPr txBox="1"/>
          <p:nvPr/>
        </p:nvSpPr>
        <p:spPr>
          <a:xfrm>
            <a:off x="523164" y="2289100"/>
            <a:ext cx="11047838" cy="3416320"/>
          </a:xfrm>
          <a:prstGeom prst="rect">
            <a:avLst/>
          </a:prstGeom>
          <a:noFill/>
        </p:spPr>
        <p:txBody>
          <a:bodyPr wrap="square" rtlCol="0">
            <a:spAutoFit/>
          </a:bodyPr>
          <a:lstStyle/>
          <a:p>
            <a:pPr marL="609630" indent="-609630" algn="just">
              <a:buAutoNum type="alphaUcPeriod"/>
            </a:pPr>
            <a:r>
              <a:rPr lang="en-GB" sz="3600" b="1"/>
              <a:t>Các tia sáng là đường cong.</a:t>
            </a:r>
          </a:p>
          <a:p>
            <a:pPr marL="609630" indent="-609630" algn="just">
              <a:buAutoNum type="alphaUcPeriod"/>
            </a:pPr>
            <a:r>
              <a:rPr lang="en-GB" sz="3600" b="1"/>
              <a:t>Đường truyền của ánh sáng được biểu diễn bằng một đường thẳng có mũi tên chỉ hướng gọi là tia sáng.</a:t>
            </a:r>
          </a:p>
          <a:p>
            <a:pPr marL="609630" indent="-609630" algn="just">
              <a:buAutoNum type="alphaUcPeriod"/>
            </a:pPr>
            <a:r>
              <a:rPr lang="en-GB" sz="3600" b="1"/>
              <a:t>Các tia sáng luôn song song nhau.</a:t>
            </a:r>
          </a:p>
          <a:p>
            <a:pPr marL="609630" indent="-609630" algn="just">
              <a:buAutoNum type="alphaUcPeriod"/>
            </a:pPr>
            <a:r>
              <a:rPr lang="en-GB" sz="3600" b="1"/>
              <a:t>Các tia sáng cho ta biết ánh sáng truyền nhanh hay chậm.</a:t>
            </a:r>
          </a:p>
        </p:txBody>
      </p:sp>
      <p:sp>
        <p:nvSpPr>
          <p:cNvPr id="41" name="Oval 40">
            <a:extLst>
              <a:ext uri="{FF2B5EF4-FFF2-40B4-BE49-F238E27FC236}">
                <a16:creationId xmlns:a16="http://schemas.microsoft.com/office/drawing/2014/main" id="{F96950DF-4A5B-01D4-9120-D14BA2468629}"/>
              </a:ext>
            </a:extLst>
          </p:cNvPr>
          <p:cNvSpPr/>
          <p:nvPr/>
        </p:nvSpPr>
        <p:spPr>
          <a:xfrm>
            <a:off x="424921" y="2889246"/>
            <a:ext cx="609641" cy="61555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B</a:t>
            </a:r>
          </a:p>
        </p:txBody>
      </p:sp>
      <p:sp>
        <p:nvSpPr>
          <p:cNvPr id="2" name="Rectangle: Rounded Corners 1">
            <a:extLst>
              <a:ext uri="{FF2B5EF4-FFF2-40B4-BE49-F238E27FC236}">
                <a16:creationId xmlns:a16="http://schemas.microsoft.com/office/drawing/2014/main" id="{A629707C-34F3-651D-6969-12910B3D7B1A}"/>
              </a:ext>
            </a:extLst>
          </p:cNvPr>
          <p:cNvSpPr/>
          <p:nvPr/>
        </p:nvSpPr>
        <p:spPr>
          <a:xfrm>
            <a:off x="3436614" y="403059"/>
            <a:ext cx="3657600" cy="739941"/>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334" b="1"/>
              <a:t>Câu hỏi</a:t>
            </a:r>
          </a:p>
        </p:txBody>
      </p:sp>
      <p:grpSp>
        <p:nvGrpSpPr>
          <p:cNvPr id="16" name="Group 15">
            <a:extLst>
              <a:ext uri="{FF2B5EF4-FFF2-40B4-BE49-F238E27FC236}">
                <a16:creationId xmlns:a16="http://schemas.microsoft.com/office/drawing/2014/main" id="{94AEC5E1-139B-4CD7-2165-882824B368ED}"/>
              </a:ext>
            </a:extLst>
          </p:cNvPr>
          <p:cNvGrpSpPr/>
          <p:nvPr/>
        </p:nvGrpSpPr>
        <p:grpSpPr>
          <a:xfrm>
            <a:off x="7052708" y="1756822"/>
            <a:ext cx="3860800" cy="405369"/>
            <a:chOff x="4572000" y="4535447"/>
            <a:chExt cx="5791200" cy="608053"/>
          </a:xfrm>
        </p:grpSpPr>
        <p:cxnSp>
          <p:nvCxnSpPr>
            <p:cNvPr id="17" name="Straight Connector 16">
              <a:extLst>
                <a:ext uri="{FF2B5EF4-FFF2-40B4-BE49-F238E27FC236}">
                  <a16:creationId xmlns:a16="http://schemas.microsoft.com/office/drawing/2014/main" id="{021D8F06-E3B3-D582-547F-06D3BE8DA332}"/>
                </a:ext>
              </a:extLst>
            </p:cNvPr>
            <p:cNvCxnSpPr/>
            <p:nvPr/>
          </p:nvCxnSpPr>
          <p:spPr>
            <a:xfrm>
              <a:off x="4572000" y="4838700"/>
              <a:ext cx="579120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Isosceles Triangle 17">
              <a:extLst>
                <a:ext uri="{FF2B5EF4-FFF2-40B4-BE49-F238E27FC236}">
                  <a16:creationId xmlns:a16="http://schemas.microsoft.com/office/drawing/2014/main" id="{07350C70-B80F-AEE9-1324-B88F32FD937E}"/>
                </a:ext>
              </a:extLst>
            </p:cNvPr>
            <p:cNvSpPr/>
            <p:nvPr/>
          </p:nvSpPr>
          <p:spPr>
            <a:xfrm rot="5400000">
              <a:off x="7540628" y="4665297"/>
              <a:ext cx="608053" cy="348353"/>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Tree>
    <p:extLst>
      <p:ext uri="{BB962C8B-B14F-4D97-AF65-F5344CB8AC3E}">
        <p14:creationId xmlns:p14="http://schemas.microsoft.com/office/powerpoint/2010/main" val="85526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79658" y="-557696"/>
            <a:ext cx="13390914"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txBody>
              <a:bodyPr/>
              <a:lstStyle/>
              <a:p>
                <a:endParaRPr lang="en-GB" sz="1200"/>
              </a:p>
            </p:txBody>
          </p:sp>
          <p:sp>
            <p:nvSpPr>
              <p:cNvPr id="6" name="TextBox 6"/>
              <p:cNvSpPr txBox="1"/>
              <p:nvPr/>
            </p:nvSpPr>
            <p:spPr>
              <a:xfrm>
                <a:off x="0" y="-57150"/>
                <a:ext cx="356429" cy="2909178"/>
              </a:xfrm>
              <a:prstGeom prst="rect">
                <a:avLst/>
              </a:prstGeom>
            </p:spPr>
            <p:txBody>
              <a:bodyPr lIns="35665" tIns="35665" rIns="35665" bIns="35665" rtlCol="0" anchor="ctr"/>
              <a:lstStyle/>
              <a:p>
                <a:pPr algn="ctr">
                  <a:lnSpc>
                    <a:spcPts val="1867"/>
                  </a:lnSpc>
                </a:pPr>
                <a:endParaRPr sz="1200"/>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txBody>
              <a:bodyPr/>
              <a:lstStyle/>
              <a:p>
                <a:endParaRPr lang="en-GB" sz="1200"/>
              </a:p>
            </p:txBody>
          </p:sp>
          <p:sp>
            <p:nvSpPr>
              <p:cNvPr id="9" name="TextBox 9"/>
              <p:cNvSpPr txBox="1"/>
              <p:nvPr/>
            </p:nvSpPr>
            <p:spPr>
              <a:xfrm>
                <a:off x="0" y="-57150"/>
                <a:ext cx="356429" cy="2909178"/>
              </a:xfrm>
              <a:prstGeom prst="rect">
                <a:avLst/>
              </a:prstGeom>
            </p:spPr>
            <p:txBody>
              <a:bodyPr lIns="35665" tIns="35665" rIns="35665" bIns="35665" rtlCol="0" anchor="ctr"/>
              <a:lstStyle/>
              <a:p>
                <a:pPr algn="ctr">
                  <a:lnSpc>
                    <a:spcPts val="1867"/>
                  </a:lnSpc>
                </a:pPr>
                <a:endParaRPr sz="1200"/>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txBody>
              <a:bodyPr/>
              <a:lstStyle/>
              <a:p>
                <a:endParaRPr lang="en-GB" sz="1200"/>
              </a:p>
            </p:txBody>
          </p:sp>
          <p:sp>
            <p:nvSpPr>
              <p:cNvPr id="12" name="TextBox 12"/>
              <p:cNvSpPr txBox="1"/>
              <p:nvPr/>
            </p:nvSpPr>
            <p:spPr>
              <a:xfrm>
                <a:off x="0" y="-57150"/>
                <a:ext cx="356429" cy="4859360"/>
              </a:xfrm>
              <a:prstGeom prst="rect">
                <a:avLst/>
              </a:prstGeom>
            </p:spPr>
            <p:txBody>
              <a:bodyPr lIns="35665" tIns="35665" rIns="35665" bIns="35665" rtlCol="0" anchor="ctr"/>
              <a:lstStyle/>
              <a:p>
                <a:pPr algn="ctr">
                  <a:lnSpc>
                    <a:spcPts val="1867"/>
                  </a:lnSpc>
                </a:pPr>
                <a:endParaRPr sz="1200"/>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txBody>
              <a:bodyPr/>
              <a:lstStyle/>
              <a:p>
                <a:endParaRPr lang="en-GB" sz="1200"/>
              </a:p>
            </p:txBody>
          </p:sp>
          <p:sp>
            <p:nvSpPr>
              <p:cNvPr id="15" name="TextBox 15"/>
              <p:cNvSpPr txBox="1"/>
              <p:nvPr/>
            </p:nvSpPr>
            <p:spPr>
              <a:xfrm>
                <a:off x="0" y="-57150"/>
                <a:ext cx="356429" cy="4859360"/>
              </a:xfrm>
              <a:prstGeom prst="rect">
                <a:avLst/>
              </a:prstGeom>
            </p:spPr>
            <p:txBody>
              <a:bodyPr lIns="35665" tIns="35665" rIns="35665" bIns="35665" rtlCol="0" anchor="ctr"/>
              <a:lstStyle/>
              <a:p>
                <a:pPr algn="ctr">
                  <a:lnSpc>
                    <a:spcPts val="1867"/>
                  </a:lnSpc>
                </a:pPr>
                <a:endParaRPr sz="1200"/>
              </a:p>
            </p:txBody>
          </p:sp>
        </p:grpSp>
      </p:grpSp>
      <p:sp>
        <p:nvSpPr>
          <p:cNvPr id="27" name="Freeform 27"/>
          <p:cNvSpPr/>
          <p:nvPr/>
        </p:nvSpPr>
        <p:spPr>
          <a:xfrm rot="9137809">
            <a:off x="10701575" y="5415500"/>
            <a:ext cx="1083500" cy="1050010"/>
          </a:xfrm>
          <a:custGeom>
            <a:avLst/>
            <a:gdLst/>
            <a:ahLst/>
            <a:cxnLst/>
            <a:rect l="l" t="t" r="r" b="b"/>
            <a:pathLst>
              <a:path w="1625250" h="1575015">
                <a:moveTo>
                  <a:pt x="0" y="0"/>
                </a:moveTo>
                <a:lnTo>
                  <a:pt x="1625250" y="0"/>
                </a:lnTo>
                <a:lnTo>
                  <a:pt x="1625250" y="1575015"/>
                </a:lnTo>
                <a:lnTo>
                  <a:pt x="0" y="1575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28" name="Freeform 28"/>
          <p:cNvSpPr/>
          <p:nvPr/>
        </p:nvSpPr>
        <p:spPr>
          <a:xfrm>
            <a:off x="145683" y="79027"/>
            <a:ext cx="1306579" cy="1275696"/>
          </a:xfrm>
          <a:custGeom>
            <a:avLst/>
            <a:gdLst/>
            <a:ahLst/>
            <a:cxnLst/>
            <a:rect l="l" t="t" r="r" b="b"/>
            <a:pathLst>
              <a:path w="1959868" h="1913544">
                <a:moveTo>
                  <a:pt x="0" y="0"/>
                </a:moveTo>
                <a:lnTo>
                  <a:pt x="1959868" y="0"/>
                </a:lnTo>
                <a:lnTo>
                  <a:pt x="1959868" y="1913543"/>
                </a:lnTo>
                <a:lnTo>
                  <a:pt x="0" y="19135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29" name="Freeform 29"/>
          <p:cNvSpPr/>
          <p:nvPr/>
        </p:nvSpPr>
        <p:spPr>
          <a:xfrm>
            <a:off x="11533126" y="3907240"/>
            <a:ext cx="158801" cy="157358"/>
          </a:xfrm>
          <a:custGeom>
            <a:avLst/>
            <a:gdLst/>
            <a:ahLst/>
            <a:cxnLst/>
            <a:rect l="l" t="t" r="r" b="b"/>
            <a:pathLst>
              <a:path w="238202" h="236037">
                <a:moveTo>
                  <a:pt x="0" y="0"/>
                </a:moveTo>
                <a:lnTo>
                  <a:pt x="238202" y="0"/>
                </a:lnTo>
                <a:lnTo>
                  <a:pt x="238202" y="236037"/>
                </a:lnTo>
                <a:lnTo>
                  <a:pt x="0" y="23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30" name="Freeform 30"/>
          <p:cNvSpPr/>
          <p:nvPr/>
        </p:nvSpPr>
        <p:spPr>
          <a:xfrm rot="-771795">
            <a:off x="395099" y="1490824"/>
            <a:ext cx="289141" cy="274421"/>
          </a:xfrm>
          <a:custGeom>
            <a:avLst/>
            <a:gdLst/>
            <a:ahLst/>
            <a:cxnLst/>
            <a:rect l="l" t="t" r="r" b="b"/>
            <a:pathLst>
              <a:path w="433712" h="411632">
                <a:moveTo>
                  <a:pt x="0" y="0"/>
                </a:moveTo>
                <a:lnTo>
                  <a:pt x="433711" y="0"/>
                </a:lnTo>
                <a:lnTo>
                  <a:pt x="433711" y="411632"/>
                </a:lnTo>
                <a:lnTo>
                  <a:pt x="0" y="4116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sp>
        <p:nvSpPr>
          <p:cNvPr id="31" name="Freeform 31"/>
          <p:cNvSpPr/>
          <p:nvPr/>
        </p:nvSpPr>
        <p:spPr>
          <a:xfrm>
            <a:off x="1702542" y="403059"/>
            <a:ext cx="309375" cy="314521"/>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200"/>
          </a:p>
        </p:txBody>
      </p:sp>
      <p:grpSp>
        <p:nvGrpSpPr>
          <p:cNvPr id="32" name="Group 32"/>
          <p:cNvGrpSpPr>
            <a:grpSpLocks noChangeAspect="1"/>
          </p:cNvGrpSpPr>
          <p:nvPr/>
        </p:nvGrpSpPr>
        <p:grpSpPr>
          <a:xfrm rot="-874149">
            <a:off x="11474584" y="5049450"/>
            <a:ext cx="332279" cy="175049"/>
            <a:chOff x="0" y="0"/>
            <a:chExt cx="1610360" cy="848360"/>
          </a:xfrm>
        </p:grpSpPr>
        <p:sp>
          <p:nvSpPr>
            <p:cNvPr id="33" name="Freeform 33"/>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GB" sz="1200"/>
            </a:p>
          </p:txBody>
        </p:sp>
      </p:grpSp>
      <p:grpSp>
        <p:nvGrpSpPr>
          <p:cNvPr id="34" name="Group 34"/>
          <p:cNvGrpSpPr/>
          <p:nvPr/>
        </p:nvGrpSpPr>
        <p:grpSpPr>
          <a:xfrm>
            <a:off x="11334815" y="6078298"/>
            <a:ext cx="153101" cy="153101"/>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GB" sz="1200"/>
            </a:p>
          </p:txBody>
        </p:sp>
      </p:grpSp>
      <p:sp>
        <p:nvSpPr>
          <p:cNvPr id="36" name="Freeform 36"/>
          <p:cNvSpPr/>
          <p:nvPr/>
        </p:nvSpPr>
        <p:spPr>
          <a:xfrm>
            <a:off x="11422994" y="5582753"/>
            <a:ext cx="379064" cy="339779"/>
          </a:xfrm>
          <a:custGeom>
            <a:avLst/>
            <a:gdLst/>
            <a:ahLst/>
            <a:cxnLst/>
            <a:rect l="l" t="t" r="r" b="b"/>
            <a:pathLst>
              <a:path w="568596" h="509669">
                <a:moveTo>
                  <a:pt x="0" y="0"/>
                </a:moveTo>
                <a:lnTo>
                  <a:pt x="568597" y="0"/>
                </a:lnTo>
                <a:lnTo>
                  <a:pt x="568597" y="509669"/>
                </a:lnTo>
                <a:lnTo>
                  <a:pt x="0" y="50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sz="1200"/>
          </a:p>
        </p:txBody>
      </p:sp>
      <p:sp>
        <p:nvSpPr>
          <p:cNvPr id="39" name="TextBox 38">
            <a:extLst>
              <a:ext uri="{FF2B5EF4-FFF2-40B4-BE49-F238E27FC236}">
                <a16:creationId xmlns:a16="http://schemas.microsoft.com/office/drawing/2014/main" id="{6FC13640-D195-BF7F-079E-1D0C94ECC647}"/>
              </a:ext>
            </a:extLst>
          </p:cNvPr>
          <p:cNvSpPr txBox="1"/>
          <p:nvPr/>
        </p:nvSpPr>
        <p:spPr>
          <a:xfrm>
            <a:off x="798972" y="1538527"/>
            <a:ext cx="11047838" cy="646331"/>
          </a:xfrm>
          <a:prstGeom prst="rect">
            <a:avLst/>
          </a:prstGeom>
          <a:noFill/>
        </p:spPr>
        <p:txBody>
          <a:bodyPr wrap="square" rtlCol="0">
            <a:spAutoFit/>
          </a:bodyPr>
          <a:lstStyle/>
          <a:p>
            <a:pPr algn="just"/>
            <a:r>
              <a:rPr lang="en-GB" sz="3600" b="1"/>
              <a:t>Câu 3: Chọn câu đúng:</a:t>
            </a:r>
          </a:p>
        </p:txBody>
      </p:sp>
      <p:sp>
        <p:nvSpPr>
          <p:cNvPr id="40" name="TextBox 39">
            <a:extLst>
              <a:ext uri="{FF2B5EF4-FFF2-40B4-BE49-F238E27FC236}">
                <a16:creationId xmlns:a16="http://schemas.microsoft.com/office/drawing/2014/main" id="{3EBA1388-661A-672B-E4C2-0395D3C03B38}"/>
              </a:ext>
            </a:extLst>
          </p:cNvPr>
          <p:cNvSpPr txBox="1"/>
          <p:nvPr/>
        </p:nvSpPr>
        <p:spPr>
          <a:xfrm>
            <a:off x="523164" y="2289100"/>
            <a:ext cx="11047838" cy="3416320"/>
          </a:xfrm>
          <a:prstGeom prst="rect">
            <a:avLst/>
          </a:prstGeom>
          <a:noFill/>
        </p:spPr>
        <p:txBody>
          <a:bodyPr wrap="square" rtlCol="0">
            <a:spAutoFit/>
          </a:bodyPr>
          <a:lstStyle/>
          <a:p>
            <a:pPr marL="609630" indent="-609630" algn="just">
              <a:buAutoNum type="alphaUcPeriod"/>
            </a:pPr>
            <a:r>
              <a:rPr lang="en-GB" sz="3600" b="1"/>
              <a:t>Các tia sáng là đường cong.</a:t>
            </a:r>
          </a:p>
          <a:p>
            <a:pPr marL="609630" indent="-609630" algn="just">
              <a:buAutoNum type="alphaUcPeriod"/>
            </a:pPr>
            <a:r>
              <a:rPr lang="en-GB" sz="3600" b="1"/>
              <a:t>Đường truyền của ánh sáng được biểu diễn bằng một đường thẳng có mũi tên chỉ hướng gọi là tia sáng.</a:t>
            </a:r>
          </a:p>
          <a:p>
            <a:pPr marL="609630" indent="-609630" algn="just">
              <a:buAutoNum type="alphaUcPeriod"/>
            </a:pPr>
            <a:r>
              <a:rPr lang="en-GB" sz="3600" b="1"/>
              <a:t>Các tia sáng luôn song song nhau.</a:t>
            </a:r>
          </a:p>
          <a:p>
            <a:pPr marL="609630" indent="-609630" algn="just">
              <a:buAutoNum type="alphaUcPeriod"/>
            </a:pPr>
            <a:r>
              <a:rPr lang="en-GB" sz="3600" b="1"/>
              <a:t>Các tia sáng cho ta biết ánh sáng truyền nhanh hay chậm.</a:t>
            </a:r>
          </a:p>
        </p:txBody>
      </p:sp>
      <p:sp>
        <p:nvSpPr>
          <p:cNvPr id="41" name="Oval 40">
            <a:extLst>
              <a:ext uri="{FF2B5EF4-FFF2-40B4-BE49-F238E27FC236}">
                <a16:creationId xmlns:a16="http://schemas.microsoft.com/office/drawing/2014/main" id="{F96950DF-4A5B-01D4-9120-D14BA2468629}"/>
              </a:ext>
            </a:extLst>
          </p:cNvPr>
          <p:cNvSpPr/>
          <p:nvPr/>
        </p:nvSpPr>
        <p:spPr>
          <a:xfrm>
            <a:off x="424921" y="2889246"/>
            <a:ext cx="609641" cy="61555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B</a:t>
            </a:r>
          </a:p>
        </p:txBody>
      </p:sp>
      <p:sp>
        <p:nvSpPr>
          <p:cNvPr id="2" name="Rectangle: Rounded Corners 1">
            <a:extLst>
              <a:ext uri="{FF2B5EF4-FFF2-40B4-BE49-F238E27FC236}">
                <a16:creationId xmlns:a16="http://schemas.microsoft.com/office/drawing/2014/main" id="{A629707C-34F3-651D-6969-12910B3D7B1A}"/>
              </a:ext>
            </a:extLst>
          </p:cNvPr>
          <p:cNvSpPr/>
          <p:nvPr/>
        </p:nvSpPr>
        <p:spPr>
          <a:xfrm>
            <a:off x="3436614" y="403059"/>
            <a:ext cx="3657600" cy="739941"/>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334" b="1"/>
              <a:t>Câu hỏi</a:t>
            </a:r>
          </a:p>
        </p:txBody>
      </p:sp>
      <p:grpSp>
        <p:nvGrpSpPr>
          <p:cNvPr id="16" name="Group 15">
            <a:extLst>
              <a:ext uri="{FF2B5EF4-FFF2-40B4-BE49-F238E27FC236}">
                <a16:creationId xmlns:a16="http://schemas.microsoft.com/office/drawing/2014/main" id="{94AEC5E1-139B-4CD7-2165-882824B368ED}"/>
              </a:ext>
            </a:extLst>
          </p:cNvPr>
          <p:cNvGrpSpPr/>
          <p:nvPr/>
        </p:nvGrpSpPr>
        <p:grpSpPr>
          <a:xfrm>
            <a:off x="7052708" y="1756822"/>
            <a:ext cx="3860800" cy="405369"/>
            <a:chOff x="4572000" y="4535447"/>
            <a:chExt cx="5791200" cy="608053"/>
          </a:xfrm>
        </p:grpSpPr>
        <p:cxnSp>
          <p:nvCxnSpPr>
            <p:cNvPr id="17" name="Straight Connector 16">
              <a:extLst>
                <a:ext uri="{FF2B5EF4-FFF2-40B4-BE49-F238E27FC236}">
                  <a16:creationId xmlns:a16="http://schemas.microsoft.com/office/drawing/2014/main" id="{021D8F06-E3B3-D582-547F-06D3BE8DA332}"/>
                </a:ext>
              </a:extLst>
            </p:cNvPr>
            <p:cNvCxnSpPr/>
            <p:nvPr/>
          </p:nvCxnSpPr>
          <p:spPr>
            <a:xfrm>
              <a:off x="4572000" y="4838700"/>
              <a:ext cx="579120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Isosceles Triangle 17">
              <a:extLst>
                <a:ext uri="{FF2B5EF4-FFF2-40B4-BE49-F238E27FC236}">
                  <a16:creationId xmlns:a16="http://schemas.microsoft.com/office/drawing/2014/main" id="{07350C70-B80F-AEE9-1324-B88F32FD937E}"/>
                </a:ext>
              </a:extLst>
            </p:cNvPr>
            <p:cNvSpPr/>
            <p:nvPr/>
          </p:nvSpPr>
          <p:spPr>
            <a:xfrm rot="5400000">
              <a:off x="7540628" y="4665297"/>
              <a:ext cx="608053" cy="348353"/>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Tree>
    <p:extLst>
      <p:ext uri="{BB962C8B-B14F-4D97-AF65-F5344CB8AC3E}">
        <p14:creationId xmlns:p14="http://schemas.microsoft.com/office/powerpoint/2010/main" val="73484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79658" y="-557696"/>
            <a:ext cx="13390914"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txBody>
              <a:bodyPr/>
              <a:lstStyle/>
              <a:p>
                <a:endParaRPr lang="en-GB" sz="1200"/>
              </a:p>
            </p:txBody>
          </p:sp>
          <p:sp>
            <p:nvSpPr>
              <p:cNvPr id="6" name="TextBox 6"/>
              <p:cNvSpPr txBox="1"/>
              <p:nvPr/>
            </p:nvSpPr>
            <p:spPr>
              <a:xfrm>
                <a:off x="0" y="-57150"/>
                <a:ext cx="356429" cy="2909178"/>
              </a:xfrm>
              <a:prstGeom prst="rect">
                <a:avLst/>
              </a:prstGeom>
            </p:spPr>
            <p:txBody>
              <a:bodyPr lIns="35665" tIns="35665" rIns="35665" bIns="35665" rtlCol="0" anchor="ctr"/>
              <a:lstStyle/>
              <a:p>
                <a:pPr algn="ctr">
                  <a:lnSpc>
                    <a:spcPts val="1867"/>
                  </a:lnSpc>
                </a:pPr>
                <a:endParaRPr sz="1200"/>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F2BC2A"/>
              </a:solidFill>
            </p:spPr>
            <p:txBody>
              <a:bodyPr/>
              <a:lstStyle/>
              <a:p>
                <a:endParaRPr lang="en-GB" sz="1200"/>
              </a:p>
            </p:txBody>
          </p:sp>
          <p:sp>
            <p:nvSpPr>
              <p:cNvPr id="9" name="TextBox 9"/>
              <p:cNvSpPr txBox="1"/>
              <p:nvPr/>
            </p:nvSpPr>
            <p:spPr>
              <a:xfrm>
                <a:off x="0" y="-57150"/>
                <a:ext cx="356429" cy="2909178"/>
              </a:xfrm>
              <a:prstGeom prst="rect">
                <a:avLst/>
              </a:prstGeom>
            </p:spPr>
            <p:txBody>
              <a:bodyPr lIns="35665" tIns="35665" rIns="35665" bIns="35665" rtlCol="0" anchor="ctr"/>
              <a:lstStyle/>
              <a:p>
                <a:pPr algn="ctr">
                  <a:lnSpc>
                    <a:spcPts val="1867"/>
                  </a:lnSpc>
                </a:pPr>
                <a:endParaRPr sz="1200"/>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txBody>
              <a:bodyPr/>
              <a:lstStyle/>
              <a:p>
                <a:endParaRPr lang="en-GB" sz="1200"/>
              </a:p>
            </p:txBody>
          </p:sp>
          <p:sp>
            <p:nvSpPr>
              <p:cNvPr id="12" name="TextBox 12"/>
              <p:cNvSpPr txBox="1"/>
              <p:nvPr/>
            </p:nvSpPr>
            <p:spPr>
              <a:xfrm>
                <a:off x="0" y="-57150"/>
                <a:ext cx="356429" cy="4859360"/>
              </a:xfrm>
              <a:prstGeom prst="rect">
                <a:avLst/>
              </a:prstGeom>
            </p:spPr>
            <p:txBody>
              <a:bodyPr lIns="35665" tIns="35665" rIns="35665" bIns="35665" rtlCol="0" anchor="ctr"/>
              <a:lstStyle/>
              <a:p>
                <a:pPr algn="ctr">
                  <a:lnSpc>
                    <a:spcPts val="1867"/>
                  </a:lnSpc>
                </a:pPr>
                <a:endParaRPr sz="1200"/>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F2BC2A"/>
              </a:solidFill>
            </p:spPr>
            <p:txBody>
              <a:bodyPr/>
              <a:lstStyle/>
              <a:p>
                <a:endParaRPr lang="en-GB" sz="1200"/>
              </a:p>
            </p:txBody>
          </p:sp>
          <p:sp>
            <p:nvSpPr>
              <p:cNvPr id="15" name="TextBox 15"/>
              <p:cNvSpPr txBox="1"/>
              <p:nvPr/>
            </p:nvSpPr>
            <p:spPr>
              <a:xfrm>
                <a:off x="0" y="-57150"/>
                <a:ext cx="356429" cy="4859360"/>
              </a:xfrm>
              <a:prstGeom prst="rect">
                <a:avLst/>
              </a:prstGeom>
            </p:spPr>
            <p:txBody>
              <a:bodyPr lIns="35665" tIns="35665" rIns="35665" bIns="35665" rtlCol="0" anchor="ctr"/>
              <a:lstStyle/>
              <a:p>
                <a:pPr algn="ctr">
                  <a:lnSpc>
                    <a:spcPts val="1867"/>
                  </a:lnSpc>
                </a:pPr>
                <a:endParaRPr sz="1200"/>
              </a:p>
            </p:txBody>
          </p:sp>
        </p:grpSp>
      </p:grpSp>
      <p:sp>
        <p:nvSpPr>
          <p:cNvPr id="27" name="Freeform 27"/>
          <p:cNvSpPr/>
          <p:nvPr/>
        </p:nvSpPr>
        <p:spPr>
          <a:xfrm rot="9137809">
            <a:off x="10701575" y="5415500"/>
            <a:ext cx="1083500" cy="1050010"/>
          </a:xfrm>
          <a:custGeom>
            <a:avLst/>
            <a:gdLst/>
            <a:ahLst/>
            <a:cxnLst/>
            <a:rect l="l" t="t" r="r" b="b"/>
            <a:pathLst>
              <a:path w="1625250" h="1575015">
                <a:moveTo>
                  <a:pt x="0" y="0"/>
                </a:moveTo>
                <a:lnTo>
                  <a:pt x="1625250" y="0"/>
                </a:lnTo>
                <a:lnTo>
                  <a:pt x="1625250" y="1575015"/>
                </a:lnTo>
                <a:lnTo>
                  <a:pt x="0" y="1575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28" name="Freeform 28"/>
          <p:cNvSpPr/>
          <p:nvPr/>
        </p:nvSpPr>
        <p:spPr>
          <a:xfrm>
            <a:off x="145683" y="79027"/>
            <a:ext cx="1306579" cy="1275696"/>
          </a:xfrm>
          <a:custGeom>
            <a:avLst/>
            <a:gdLst/>
            <a:ahLst/>
            <a:cxnLst/>
            <a:rect l="l" t="t" r="r" b="b"/>
            <a:pathLst>
              <a:path w="1959868" h="1913544">
                <a:moveTo>
                  <a:pt x="0" y="0"/>
                </a:moveTo>
                <a:lnTo>
                  <a:pt x="1959868" y="0"/>
                </a:lnTo>
                <a:lnTo>
                  <a:pt x="1959868" y="1913543"/>
                </a:lnTo>
                <a:lnTo>
                  <a:pt x="0" y="19135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29" name="Freeform 29"/>
          <p:cNvSpPr/>
          <p:nvPr/>
        </p:nvSpPr>
        <p:spPr>
          <a:xfrm>
            <a:off x="11533126" y="3907240"/>
            <a:ext cx="158801" cy="157358"/>
          </a:xfrm>
          <a:custGeom>
            <a:avLst/>
            <a:gdLst/>
            <a:ahLst/>
            <a:cxnLst/>
            <a:rect l="l" t="t" r="r" b="b"/>
            <a:pathLst>
              <a:path w="238202" h="236037">
                <a:moveTo>
                  <a:pt x="0" y="0"/>
                </a:moveTo>
                <a:lnTo>
                  <a:pt x="238202" y="0"/>
                </a:lnTo>
                <a:lnTo>
                  <a:pt x="238202" y="236037"/>
                </a:lnTo>
                <a:lnTo>
                  <a:pt x="0" y="23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sp>
        <p:nvSpPr>
          <p:cNvPr id="30" name="Freeform 30"/>
          <p:cNvSpPr/>
          <p:nvPr/>
        </p:nvSpPr>
        <p:spPr>
          <a:xfrm rot="-771795">
            <a:off x="395099" y="1490824"/>
            <a:ext cx="289141" cy="274421"/>
          </a:xfrm>
          <a:custGeom>
            <a:avLst/>
            <a:gdLst/>
            <a:ahLst/>
            <a:cxnLst/>
            <a:rect l="l" t="t" r="r" b="b"/>
            <a:pathLst>
              <a:path w="433712" h="411632">
                <a:moveTo>
                  <a:pt x="0" y="0"/>
                </a:moveTo>
                <a:lnTo>
                  <a:pt x="433711" y="0"/>
                </a:lnTo>
                <a:lnTo>
                  <a:pt x="433711" y="411632"/>
                </a:lnTo>
                <a:lnTo>
                  <a:pt x="0" y="4116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sp>
        <p:nvSpPr>
          <p:cNvPr id="31" name="Freeform 31"/>
          <p:cNvSpPr/>
          <p:nvPr/>
        </p:nvSpPr>
        <p:spPr>
          <a:xfrm>
            <a:off x="1702542" y="403059"/>
            <a:ext cx="309375" cy="314521"/>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sz="1200"/>
          </a:p>
        </p:txBody>
      </p:sp>
      <p:grpSp>
        <p:nvGrpSpPr>
          <p:cNvPr id="32" name="Group 32"/>
          <p:cNvGrpSpPr>
            <a:grpSpLocks noChangeAspect="1"/>
          </p:cNvGrpSpPr>
          <p:nvPr/>
        </p:nvGrpSpPr>
        <p:grpSpPr>
          <a:xfrm rot="-874149">
            <a:off x="11474584" y="5049450"/>
            <a:ext cx="332279" cy="175049"/>
            <a:chOff x="0" y="0"/>
            <a:chExt cx="1610360" cy="848360"/>
          </a:xfrm>
        </p:grpSpPr>
        <p:sp>
          <p:nvSpPr>
            <p:cNvPr id="33" name="Freeform 33"/>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GB" sz="1200"/>
            </a:p>
          </p:txBody>
        </p:sp>
      </p:grpSp>
      <p:grpSp>
        <p:nvGrpSpPr>
          <p:cNvPr id="34" name="Group 34"/>
          <p:cNvGrpSpPr/>
          <p:nvPr/>
        </p:nvGrpSpPr>
        <p:grpSpPr>
          <a:xfrm>
            <a:off x="11334815" y="6078298"/>
            <a:ext cx="153101" cy="153101"/>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GB" sz="1200"/>
            </a:p>
          </p:txBody>
        </p:sp>
      </p:grpSp>
      <p:sp>
        <p:nvSpPr>
          <p:cNvPr id="36" name="Freeform 36"/>
          <p:cNvSpPr/>
          <p:nvPr/>
        </p:nvSpPr>
        <p:spPr>
          <a:xfrm>
            <a:off x="11422994" y="5582753"/>
            <a:ext cx="379064" cy="339779"/>
          </a:xfrm>
          <a:custGeom>
            <a:avLst/>
            <a:gdLst/>
            <a:ahLst/>
            <a:cxnLst/>
            <a:rect l="l" t="t" r="r" b="b"/>
            <a:pathLst>
              <a:path w="568596" h="509669">
                <a:moveTo>
                  <a:pt x="0" y="0"/>
                </a:moveTo>
                <a:lnTo>
                  <a:pt x="568597" y="0"/>
                </a:lnTo>
                <a:lnTo>
                  <a:pt x="568597" y="509669"/>
                </a:lnTo>
                <a:lnTo>
                  <a:pt x="0" y="5096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sz="1200"/>
          </a:p>
        </p:txBody>
      </p:sp>
      <p:sp>
        <p:nvSpPr>
          <p:cNvPr id="39" name="TextBox 38">
            <a:extLst>
              <a:ext uri="{FF2B5EF4-FFF2-40B4-BE49-F238E27FC236}">
                <a16:creationId xmlns:a16="http://schemas.microsoft.com/office/drawing/2014/main" id="{6FC13640-D195-BF7F-079E-1D0C94ECC647}"/>
              </a:ext>
            </a:extLst>
          </p:cNvPr>
          <p:cNvSpPr txBox="1"/>
          <p:nvPr/>
        </p:nvSpPr>
        <p:spPr>
          <a:xfrm>
            <a:off x="798973" y="1538527"/>
            <a:ext cx="10892955" cy="1754326"/>
          </a:xfrm>
          <a:prstGeom prst="rect">
            <a:avLst/>
          </a:prstGeom>
          <a:noFill/>
        </p:spPr>
        <p:txBody>
          <a:bodyPr wrap="square" rtlCol="0">
            <a:spAutoFit/>
          </a:bodyPr>
          <a:lstStyle/>
          <a:p>
            <a:pPr algn="just"/>
            <a:r>
              <a:rPr lang="en-GB" sz="3600" b="1"/>
              <a:t>Câu 3: Khi sử dụng máy nước nóng năng lượng Mặt Trời, có sự chuyển hóa từ dạng năng lượng nào sang dạng năng lượng nào?</a:t>
            </a:r>
          </a:p>
        </p:txBody>
      </p:sp>
      <p:sp>
        <p:nvSpPr>
          <p:cNvPr id="40" name="TextBox 39">
            <a:extLst>
              <a:ext uri="{FF2B5EF4-FFF2-40B4-BE49-F238E27FC236}">
                <a16:creationId xmlns:a16="http://schemas.microsoft.com/office/drawing/2014/main" id="{3EBA1388-661A-672B-E4C2-0395D3C03B38}"/>
              </a:ext>
            </a:extLst>
          </p:cNvPr>
          <p:cNvSpPr txBox="1"/>
          <p:nvPr/>
        </p:nvSpPr>
        <p:spPr>
          <a:xfrm>
            <a:off x="798972" y="3425097"/>
            <a:ext cx="11047838" cy="2308324"/>
          </a:xfrm>
          <a:prstGeom prst="rect">
            <a:avLst/>
          </a:prstGeom>
          <a:noFill/>
        </p:spPr>
        <p:txBody>
          <a:bodyPr wrap="square" rtlCol="0">
            <a:spAutoFit/>
          </a:bodyPr>
          <a:lstStyle/>
          <a:p>
            <a:pPr marL="609630" indent="-609630" algn="just">
              <a:buAutoNum type="alphaUcPeriod"/>
            </a:pPr>
            <a:r>
              <a:rPr lang="en-GB" sz="3600" b="1"/>
              <a:t>Nhiệt năng sang quang năng.</a:t>
            </a:r>
          </a:p>
          <a:p>
            <a:pPr marL="609630" indent="-609630" algn="just">
              <a:buAutoNum type="alphaUcPeriod"/>
            </a:pPr>
            <a:r>
              <a:rPr lang="en-GB" sz="3600" b="1"/>
              <a:t>Điện năng sang nhiệt năng.</a:t>
            </a:r>
          </a:p>
          <a:p>
            <a:pPr marL="609630" indent="-609630" algn="just">
              <a:buAutoNum type="alphaUcPeriod"/>
            </a:pPr>
            <a:r>
              <a:rPr lang="en-GB" sz="3600" b="1"/>
              <a:t>Quang năng sang nhiệt năng.</a:t>
            </a:r>
          </a:p>
          <a:p>
            <a:pPr marL="609630" indent="-609630" algn="just">
              <a:buAutoNum type="alphaUcPeriod"/>
            </a:pPr>
            <a:r>
              <a:rPr lang="en-GB" sz="3600" b="1"/>
              <a:t>Động năng sang nhiệt năng.</a:t>
            </a:r>
          </a:p>
        </p:txBody>
      </p:sp>
      <p:sp>
        <p:nvSpPr>
          <p:cNvPr id="2" name="Rectangle: Rounded Corners 1">
            <a:extLst>
              <a:ext uri="{FF2B5EF4-FFF2-40B4-BE49-F238E27FC236}">
                <a16:creationId xmlns:a16="http://schemas.microsoft.com/office/drawing/2014/main" id="{A629707C-34F3-651D-6969-12910B3D7B1A}"/>
              </a:ext>
            </a:extLst>
          </p:cNvPr>
          <p:cNvSpPr/>
          <p:nvPr/>
        </p:nvSpPr>
        <p:spPr>
          <a:xfrm>
            <a:off x="3436614" y="403059"/>
            <a:ext cx="3657600" cy="739941"/>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334" b="1" dirty="0" err="1"/>
              <a:t>Câu</a:t>
            </a:r>
            <a:r>
              <a:rPr lang="en-GB" sz="5334" b="1" dirty="0"/>
              <a:t> </a:t>
            </a:r>
            <a:r>
              <a:rPr lang="en-GB" sz="5334" b="1" dirty="0" err="1"/>
              <a:t>hỏi</a:t>
            </a:r>
            <a:endParaRPr lang="en-GB" sz="5334" b="1" dirty="0"/>
          </a:p>
        </p:txBody>
      </p:sp>
      <p:sp>
        <p:nvSpPr>
          <p:cNvPr id="16" name="Oval 15">
            <a:extLst>
              <a:ext uri="{FF2B5EF4-FFF2-40B4-BE49-F238E27FC236}">
                <a16:creationId xmlns:a16="http://schemas.microsoft.com/office/drawing/2014/main" id="{36FC4FFB-214B-C5C4-F54C-4A18903157CB}"/>
              </a:ext>
            </a:extLst>
          </p:cNvPr>
          <p:cNvSpPr/>
          <p:nvPr/>
        </p:nvSpPr>
        <p:spPr>
          <a:xfrm>
            <a:off x="725014" y="4495716"/>
            <a:ext cx="609641" cy="61555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C</a:t>
            </a:r>
          </a:p>
        </p:txBody>
      </p:sp>
    </p:spTree>
    <p:extLst>
      <p:ext uri="{BB962C8B-B14F-4D97-AF65-F5344CB8AC3E}">
        <p14:creationId xmlns:p14="http://schemas.microsoft.com/office/powerpoint/2010/main" val="247882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99457" y="-573242"/>
            <a:ext cx="13390914"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1AB5DB"/>
              </a:solidFill>
            </p:spPr>
            <p:txBody>
              <a:bodyPr/>
              <a:lstStyle/>
              <a:p>
                <a:endParaRPr lang="en-GB" sz="1200"/>
              </a:p>
            </p:txBody>
          </p:sp>
          <p:sp>
            <p:nvSpPr>
              <p:cNvPr id="6" name="TextBox 6"/>
              <p:cNvSpPr txBox="1"/>
              <p:nvPr/>
            </p:nvSpPr>
            <p:spPr>
              <a:xfrm>
                <a:off x="0" y="-57150"/>
                <a:ext cx="356429" cy="2909178"/>
              </a:xfrm>
              <a:prstGeom prst="rect">
                <a:avLst/>
              </a:prstGeom>
            </p:spPr>
            <p:txBody>
              <a:bodyPr lIns="35665" tIns="35665" rIns="35665" bIns="35665" rtlCol="0" anchor="ctr"/>
              <a:lstStyle/>
              <a:p>
                <a:pPr algn="ctr">
                  <a:lnSpc>
                    <a:spcPts val="1867"/>
                  </a:lnSpc>
                </a:pPr>
                <a:endParaRPr sz="1200"/>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1AB5DB"/>
              </a:solidFill>
            </p:spPr>
            <p:txBody>
              <a:bodyPr/>
              <a:lstStyle/>
              <a:p>
                <a:endParaRPr lang="en-GB" sz="1200"/>
              </a:p>
            </p:txBody>
          </p:sp>
          <p:sp>
            <p:nvSpPr>
              <p:cNvPr id="9" name="TextBox 9"/>
              <p:cNvSpPr txBox="1"/>
              <p:nvPr/>
            </p:nvSpPr>
            <p:spPr>
              <a:xfrm>
                <a:off x="0" y="-57150"/>
                <a:ext cx="356429" cy="2909178"/>
              </a:xfrm>
              <a:prstGeom prst="rect">
                <a:avLst/>
              </a:prstGeom>
            </p:spPr>
            <p:txBody>
              <a:bodyPr lIns="35665" tIns="35665" rIns="35665" bIns="35665" rtlCol="0" anchor="ctr"/>
              <a:lstStyle/>
              <a:p>
                <a:pPr algn="ctr">
                  <a:lnSpc>
                    <a:spcPts val="1867"/>
                  </a:lnSpc>
                </a:pPr>
                <a:endParaRPr sz="1200"/>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1AB5DB"/>
              </a:solidFill>
            </p:spPr>
            <p:txBody>
              <a:bodyPr/>
              <a:lstStyle/>
              <a:p>
                <a:endParaRPr lang="en-GB" sz="1200"/>
              </a:p>
            </p:txBody>
          </p:sp>
          <p:sp>
            <p:nvSpPr>
              <p:cNvPr id="12" name="TextBox 12"/>
              <p:cNvSpPr txBox="1"/>
              <p:nvPr/>
            </p:nvSpPr>
            <p:spPr>
              <a:xfrm>
                <a:off x="0" y="-57150"/>
                <a:ext cx="356429" cy="4859360"/>
              </a:xfrm>
              <a:prstGeom prst="rect">
                <a:avLst/>
              </a:prstGeom>
            </p:spPr>
            <p:txBody>
              <a:bodyPr lIns="35665" tIns="35665" rIns="35665" bIns="35665" rtlCol="0" anchor="ctr"/>
              <a:lstStyle/>
              <a:p>
                <a:pPr algn="ctr">
                  <a:lnSpc>
                    <a:spcPts val="1867"/>
                  </a:lnSpc>
                </a:pPr>
                <a:endParaRPr sz="1200"/>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1AB5DB"/>
              </a:solidFill>
            </p:spPr>
            <p:txBody>
              <a:bodyPr/>
              <a:lstStyle/>
              <a:p>
                <a:endParaRPr lang="en-GB" sz="1200"/>
              </a:p>
            </p:txBody>
          </p:sp>
          <p:sp>
            <p:nvSpPr>
              <p:cNvPr id="15" name="TextBox 15"/>
              <p:cNvSpPr txBox="1"/>
              <p:nvPr/>
            </p:nvSpPr>
            <p:spPr>
              <a:xfrm>
                <a:off x="0" y="-57150"/>
                <a:ext cx="356429" cy="4859360"/>
              </a:xfrm>
              <a:prstGeom prst="rect">
                <a:avLst/>
              </a:prstGeom>
            </p:spPr>
            <p:txBody>
              <a:bodyPr lIns="35665" tIns="35665" rIns="35665" bIns="35665" rtlCol="0" anchor="ctr"/>
              <a:lstStyle/>
              <a:p>
                <a:pPr algn="ctr">
                  <a:lnSpc>
                    <a:spcPts val="1867"/>
                  </a:lnSpc>
                </a:pPr>
                <a:endParaRPr sz="1200"/>
              </a:p>
            </p:txBody>
          </p:sp>
        </p:grpSp>
      </p:grpSp>
      <p:sp>
        <p:nvSpPr>
          <p:cNvPr id="24" name="Freeform 24"/>
          <p:cNvSpPr/>
          <p:nvPr/>
        </p:nvSpPr>
        <p:spPr>
          <a:xfrm rot="-1407288">
            <a:off x="11143933" y="692127"/>
            <a:ext cx="967438" cy="1716423"/>
          </a:xfrm>
          <a:custGeom>
            <a:avLst/>
            <a:gdLst/>
            <a:ahLst/>
            <a:cxnLst/>
            <a:rect l="l" t="t" r="r" b="b"/>
            <a:pathLst>
              <a:path w="1451157" h="2574634">
                <a:moveTo>
                  <a:pt x="0" y="0"/>
                </a:moveTo>
                <a:lnTo>
                  <a:pt x="1451157" y="0"/>
                </a:lnTo>
                <a:lnTo>
                  <a:pt x="1451157" y="2574634"/>
                </a:lnTo>
                <a:lnTo>
                  <a:pt x="0" y="25746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grpSp>
        <p:nvGrpSpPr>
          <p:cNvPr id="25" name="Group 25"/>
          <p:cNvGrpSpPr/>
          <p:nvPr/>
        </p:nvGrpSpPr>
        <p:grpSpPr>
          <a:xfrm>
            <a:off x="11386321" y="2061584"/>
            <a:ext cx="153101" cy="153101"/>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GB" sz="1200"/>
            </a:p>
          </p:txBody>
        </p:sp>
      </p:grpSp>
      <p:sp>
        <p:nvSpPr>
          <p:cNvPr id="27" name="Freeform 27"/>
          <p:cNvSpPr/>
          <p:nvPr/>
        </p:nvSpPr>
        <p:spPr>
          <a:xfrm rot="-771795">
            <a:off x="10557156" y="923962"/>
            <a:ext cx="289141" cy="274421"/>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28" name="Freeform 28"/>
          <p:cNvSpPr/>
          <p:nvPr/>
        </p:nvSpPr>
        <p:spPr>
          <a:xfrm>
            <a:off x="11063490" y="1719916"/>
            <a:ext cx="309375" cy="314521"/>
          </a:xfrm>
          <a:custGeom>
            <a:avLst/>
            <a:gdLst/>
            <a:ahLst/>
            <a:cxnLst/>
            <a:rect l="l" t="t" r="r" b="b"/>
            <a:pathLst>
              <a:path w="464062" h="471782">
                <a:moveTo>
                  <a:pt x="0" y="0"/>
                </a:moveTo>
                <a:lnTo>
                  <a:pt x="464062" y="0"/>
                </a:lnTo>
                <a:lnTo>
                  <a:pt x="464062" y="471781"/>
                </a:lnTo>
                <a:lnTo>
                  <a:pt x="0" y="4717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grpSp>
        <p:nvGrpSpPr>
          <p:cNvPr id="29" name="Group 29"/>
          <p:cNvGrpSpPr>
            <a:grpSpLocks noChangeAspect="1"/>
          </p:cNvGrpSpPr>
          <p:nvPr/>
        </p:nvGrpSpPr>
        <p:grpSpPr>
          <a:xfrm rot="-874149">
            <a:off x="11536804" y="2491933"/>
            <a:ext cx="332279" cy="175049"/>
            <a:chOff x="0" y="0"/>
            <a:chExt cx="1610360" cy="848360"/>
          </a:xfrm>
        </p:grpSpPr>
        <p:sp>
          <p:nvSpPr>
            <p:cNvPr id="30" name="Freeform 30"/>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GB" sz="1200"/>
            </a:p>
          </p:txBody>
        </p:sp>
      </p:grpSp>
      <p:sp>
        <p:nvSpPr>
          <p:cNvPr id="31" name="Freeform 31"/>
          <p:cNvSpPr/>
          <p:nvPr/>
        </p:nvSpPr>
        <p:spPr>
          <a:xfrm>
            <a:off x="622771" y="934642"/>
            <a:ext cx="341217" cy="305855"/>
          </a:xfrm>
          <a:custGeom>
            <a:avLst/>
            <a:gdLst/>
            <a:ahLst/>
            <a:cxnLst/>
            <a:rect l="l" t="t" r="r" b="b"/>
            <a:pathLst>
              <a:path w="511826" h="458783">
                <a:moveTo>
                  <a:pt x="0" y="0"/>
                </a:moveTo>
                <a:lnTo>
                  <a:pt x="511827" y="0"/>
                </a:lnTo>
                <a:lnTo>
                  <a:pt x="511827" y="458783"/>
                </a:lnTo>
                <a:lnTo>
                  <a:pt x="0" y="458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grpSp>
        <p:nvGrpSpPr>
          <p:cNvPr id="32" name="Group 32"/>
          <p:cNvGrpSpPr/>
          <p:nvPr/>
        </p:nvGrpSpPr>
        <p:grpSpPr>
          <a:xfrm>
            <a:off x="464481" y="1702054"/>
            <a:ext cx="153101" cy="153101"/>
            <a:chOff x="0" y="0"/>
            <a:chExt cx="6350000" cy="6350000"/>
          </a:xfrm>
        </p:grpSpPr>
        <p:sp>
          <p:nvSpPr>
            <p:cNvPr id="33" name="Freeform 3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GB" sz="1200"/>
            </a:p>
          </p:txBody>
        </p:sp>
      </p:grpSp>
      <p:sp>
        <p:nvSpPr>
          <p:cNvPr id="34" name="Freeform 34"/>
          <p:cNvSpPr/>
          <p:nvPr/>
        </p:nvSpPr>
        <p:spPr>
          <a:xfrm rot="-771795">
            <a:off x="442021" y="1175787"/>
            <a:ext cx="289141" cy="274421"/>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grpSp>
        <p:nvGrpSpPr>
          <p:cNvPr id="35" name="Group 35"/>
          <p:cNvGrpSpPr>
            <a:grpSpLocks noChangeAspect="1"/>
          </p:cNvGrpSpPr>
          <p:nvPr/>
        </p:nvGrpSpPr>
        <p:grpSpPr>
          <a:xfrm rot="-874149">
            <a:off x="553574" y="1482052"/>
            <a:ext cx="332279" cy="175049"/>
            <a:chOff x="0" y="0"/>
            <a:chExt cx="1610360" cy="848360"/>
          </a:xfrm>
        </p:grpSpPr>
        <p:sp>
          <p:nvSpPr>
            <p:cNvPr id="36" name="Freeform 36"/>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GB" sz="1200"/>
            </a:p>
          </p:txBody>
        </p:sp>
      </p:grpSp>
      <p:sp>
        <p:nvSpPr>
          <p:cNvPr id="37" name="TextBox 16">
            <a:extLst>
              <a:ext uri="{FF2B5EF4-FFF2-40B4-BE49-F238E27FC236}">
                <a16:creationId xmlns:a16="http://schemas.microsoft.com/office/drawing/2014/main" id="{2CF23F03-F1A0-385F-A80A-F9780C383B7F}"/>
              </a:ext>
            </a:extLst>
          </p:cNvPr>
          <p:cNvSpPr txBox="1"/>
          <p:nvPr/>
        </p:nvSpPr>
        <p:spPr>
          <a:xfrm>
            <a:off x="1791836" y="709627"/>
            <a:ext cx="8978783" cy="1160446"/>
          </a:xfrm>
          <a:prstGeom prst="rect">
            <a:avLst/>
          </a:prstGeom>
        </p:spPr>
        <p:txBody>
          <a:bodyPr wrap="square" lIns="0" tIns="0" rIns="0" bIns="0" rtlCol="0" anchor="t">
            <a:spAutoFit/>
          </a:bodyPr>
          <a:lstStyle/>
          <a:p>
            <a:pPr algn="just">
              <a:lnSpc>
                <a:spcPts val="9964"/>
              </a:lnSpc>
            </a:pPr>
            <a:r>
              <a:rPr lang="en-US" sz="5867">
                <a:solidFill>
                  <a:srgbClr val="002060"/>
                </a:solidFill>
                <a:latin typeface="Aharoni" panose="02010803020104030203" pitchFamily="2" charset="-79"/>
                <a:cs typeface="Aharoni" panose="02010803020104030203" pitchFamily="2" charset="-79"/>
              </a:rPr>
              <a:t>Chùm sáng song song</a:t>
            </a:r>
          </a:p>
        </p:txBody>
      </p:sp>
      <p:pic>
        <p:nvPicPr>
          <p:cNvPr id="42" name="Picture 41">
            <a:extLst>
              <a:ext uri="{FF2B5EF4-FFF2-40B4-BE49-F238E27FC236}">
                <a16:creationId xmlns:a16="http://schemas.microsoft.com/office/drawing/2014/main" id="{925C455F-9D36-54F4-A416-40CFA8F93460}"/>
              </a:ext>
            </a:extLst>
          </p:cNvPr>
          <p:cNvPicPr>
            <a:picLocks noChangeAspect="1"/>
          </p:cNvPicPr>
          <p:nvPr/>
        </p:nvPicPr>
        <p:blipFill>
          <a:blip r:embed="rId10"/>
          <a:stretch>
            <a:fillRect/>
          </a:stretch>
        </p:blipFill>
        <p:spPr>
          <a:xfrm>
            <a:off x="-264227" y="568598"/>
            <a:ext cx="4813300" cy="2999839"/>
          </a:xfrm>
          <a:prstGeom prst="rect">
            <a:avLst/>
          </a:prstGeom>
        </p:spPr>
      </p:pic>
      <p:pic>
        <p:nvPicPr>
          <p:cNvPr id="2" name="Picture 16">
            <a:extLst>
              <a:ext uri="{FF2B5EF4-FFF2-40B4-BE49-F238E27FC236}">
                <a16:creationId xmlns:a16="http://schemas.microsoft.com/office/drawing/2014/main" id="{6BF3BAF2-9D53-1993-4C26-C2241F63D835}"/>
              </a:ext>
            </a:extLst>
          </p:cNvPr>
          <p:cNvPicPr>
            <a:picLocks noChangeAspect="1"/>
          </p:cNvPicPr>
          <p:nvPr/>
        </p:nvPicPr>
        <p:blipFill rotWithShape="1">
          <a:blip r:embed="rId11"/>
          <a:srcRect l="13796" r="11805"/>
          <a:stretch/>
        </p:blipFill>
        <p:spPr>
          <a:xfrm>
            <a:off x="8067452" y="3546793"/>
            <a:ext cx="3446337" cy="2699967"/>
          </a:xfrm>
          <a:prstGeom prst="rect">
            <a:avLst/>
          </a:prstGeom>
        </p:spPr>
      </p:pic>
      <p:pic>
        <p:nvPicPr>
          <p:cNvPr id="16" name="Picture 1">
            <a:extLst>
              <a:ext uri="{FF2B5EF4-FFF2-40B4-BE49-F238E27FC236}">
                <a16:creationId xmlns:a16="http://schemas.microsoft.com/office/drawing/2014/main" id="{60A32AEE-8BC0-B341-21C6-1B58EC6B2C53}"/>
              </a:ext>
            </a:extLst>
          </p:cNvPr>
          <p:cNvPicPr>
            <a:picLocks noChangeAspect="1"/>
          </p:cNvPicPr>
          <p:nvPr/>
        </p:nvPicPr>
        <p:blipFill>
          <a:blip r:embed="rId12"/>
          <a:stretch>
            <a:fillRect/>
          </a:stretch>
        </p:blipFill>
        <p:spPr>
          <a:xfrm>
            <a:off x="7966362" y="562130"/>
            <a:ext cx="3877334" cy="2911987"/>
          </a:xfrm>
          <a:prstGeom prst="rect">
            <a:avLst/>
          </a:prstGeom>
        </p:spPr>
      </p:pic>
      <p:pic>
        <p:nvPicPr>
          <p:cNvPr id="17" name="Picture 1">
            <a:extLst>
              <a:ext uri="{FF2B5EF4-FFF2-40B4-BE49-F238E27FC236}">
                <a16:creationId xmlns:a16="http://schemas.microsoft.com/office/drawing/2014/main" id="{E0EC5427-CCC9-3944-774B-0DC4FAE6A8FD}"/>
              </a:ext>
            </a:extLst>
          </p:cNvPr>
          <p:cNvPicPr>
            <a:picLocks noChangeAspect="1"/>
          </p:cNvPicPr>
          <p:nvPr/>
        </p:nvPicPr>
        <p:blipFill rotWithShape="1">
          <a:blip r:embed="rId13"/>
          <a:srcRect r="21540"/>
          <a:stretch/>
        </p:blipFill>
        <p:spPr>
          <a:xfrm>
            <a:off x="-152929" y="3546793"/>
            <a:ext cx="4455537" cy="2969974"/>
          </a:xfrm>
          <a:prstGeom prst="rect">
            <a:avLst/>
          </a:prstGeom>
        </p:spPr>
      </p:pic>
      <p:pic>
        <p:nvPicPr>
          <p:cNvPr id="19" name="Picture 15">
            <a:extLst>
              <a:ext uri="{FF2B5EF4-FFF2-40B4-BE49-F238E27FC236}">
                <a16:creationId xmlns:a16="http://schemas.microsoft.com/office/drawing/2014/main" id="{E9698259-6AB2-D0B2-0049-ECD002AD1B6B}"/>
              </a:ext>
            </a:extLst>
          </p:cNvPr>
          <p:cNvPicPr>
            <a:picLocks noChangeAspect="1"/>
          </p:cNvPicPr>
          <p:nvPr/>
        </p:nvPicPr>
        <p:blipFill>
          <a:blip r:embed="rId14"/>
          <a:stretch>
            <a:fillRect/>
          </a:stretch>
        </p:blipFill>
        <p:spPr>
          <a:xfrm>
            <a:off x="4578445" y="545578"/>
            <a:ext cx="3373047" cy="2891183"/>
          </a:xfrm>
          <a:prstGeom prst="rect">
            <a:avLst/>
          </a:prstGeom>
        </p:spPr>
      </p:pic>
      <p:pic>
        <p:nvPicPr>
          <p:cNvPr id="20" name="Hình ảnh 19">
            <a:extLst>
              <a:ext uri="{FF2B5EF4-FFF2-40B4-BE49-F238E27FC236}">
                <a16:creationId xmlns:a16="http://schemas.microsoft.com/office/drawing/2014/main" id="{8986CD81-AA26-5BBD-2DAD-56C2E828E48F}"/>
              </a:ext>
            </a:extLst>
          </p:cNvPr>
          <p:cNvPicPr>
            <a:picLocks noChangeAspect="1"/>
          </p:cNvPicPr>
          <p:nvPr/>
        </p:nvPicPr>
        <p:blipFill>
          <a:blip r:embed="rId15"/>
          <a:stretch>
            <a:fillRect/>
          </a:stretch>
        </p:blipFill>
        <p:spPr>
          <a:xfrm>
            <a:off x="4409409" y="3474117"/>
            <a:ext cx="3542083" cy="3115326"/>
          </a:xfrm>
          <a:prstGeom prst="rect">
            <a:avLst/>
          </a:prstGeom>
        </p:spPr>
      </p:pic>
      <p:sp>
        <p:nvSpPr>
          <p:cNvPr id="21" name="Rectangle: Rounded Corners 1">
            <a:extLst>
              <a:ext uri="{FF2B5EF4-FFF2-40B4-BE49-F238E27FC236}">
                <a16:creationId xmlns:a16="http://schemas.microsoft.com/office/drawing/2014/main" id="{705CB3A0-FFAF-78C5-D581-8E6C7CA6376F}"/>
              </a:ext>
            </a:extLst>
          </p:cNvPr>
          <p:cNvSpPr/>
          <p:nvPr/>
        </p:nvSpPr>
        <p:spPr>
          <a:xfrm>
            <a:off x="-219344" y="25854"/>
            <a:ext cx="11969950" cy="739941"/>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err="1"/>
              <a:t>Những</a:t>
            </a:r>
            <a:r>
              <a:rPr lang="en-GB" sz="3000" b="1" dirty="0"/>
              <a:t> </a:t>
            </a:r>
            <a:r>
              <a:rPr lang="en-GB" sz="3000" b="1" dirty="0" err="1"/>
              <a:t>hình</a:t>
            </a:r>
            <a:r>
              <a:rPr lang="en-GB" sz="3000" b="1" dirty="0"/>
              <a:t> </a:t>
            </a:r>
            <a:r>
              <a:rPr lang="en-GB" sz="3000" b="1" dirty="0" err="1"/>
              <a:t>ảnh</a:t>
            </a:r>
            <a:r>
              <a:rPr lang="en-GB" sz="3000" b="1" dirty="0"/>
              <a:t> </a:t>
            </a:r>
            <a:r>
              <a:rPr lang="en-GB" sz="3000" b="1" dirty="0" err="1"/>
              <a:t>sau</a:t>
            </a:r>
            <a:r>
              <a:rPr lang="en-GB" sz="3000" b="1" dirty="0"/>
              <a:t> </a:t>
            </a:r>
            <a:r>
              <a:rPr lang="en-GB" sz="3000" b="1" dirty="0" err="1"/>
              <a:t>minh</a:t>
            </a:r>
            <a:r>
              <a:rPr lang="en-GB" sz="3000" b="1" dirty="0"/>
              <a:t> </a:t>
            </a:r>
            <a:r>
              <a:rPr lang="en-GB" sz="3000" b="1" dirty="0" err="1"/>
              <a:t>hoạ</a:t>
            </a:r>
            <a:r>
              <a:rPr lang="en-GB" sz="3000" b="1" dirty="0"/>
              <a:t> </a:t>
            </a:r>
            <a:r>
              <a:rPr lang="en-GB" sz="3000" b="1" dirty="0" err="1"/>
              <a:t>những</a:t>
            </a:r>
            <a:r>
              <a:rPr lang="en-GB" sz="3000" b="1" dirty="0"/>
              <a:t> </a:t>
            </a:r>
            <a:r>
              <a:rPr lang="en-GB" sz="3000" b="1" dirty="0" err="1"/>
              <a:t>dạng</a:t>
            </a:r>
            <a:r>
              <a:rPr lang="en-GB" sz="3000" b="1" dirty="0"/>
              <a:t> </a:t>
            </a:r>
            <a:r>
              <a:rPr lang="en-GB" sz="3000" b="1" dirty="0" err="1"/>
              <a:t>chùm</a:t>
            </a:r>
            <a:r>
              <a:rPr lang="en-GB" sz="3000" b="1" dirty="0"/>
              <a:t> </a:t>
            </a:r>
            <a:r>
              <a:rPr lang="en-GB" sz="3000" b="1" dirty="0" err="1"/>
              <a:t>sáng</a:t>
            </a:r>
            <a:r>
              <a:rPr lang="en-GB" sz="3000" b="1" dirty="0"/>
              <a:t> </a:t>
            </a:r>
            <a:r>
              <a:rPr lang="en-GB" sz="3000" b="1" dirty="0" err="1"/>
              <a:t>nào</a:t>
            </a:r>
            <a:endParaRPr lang="en-GB" sz="3000" b="1" dirty="0"/>
          </a:p>
        </p:txBody>
      </p:sp>
      <p:sp>
        <p:nvSpPr>
          <p:cNvPr id="22" name="Rectangle: Rounded Corners 1">
            <a:extLst>
              <a:ext uri="{FF2B5EF4-FFF2-40B4-BE49-F238E27FC236}">
                <a16:creationId xmlns:a16="http://schemas.microsoft.com/office/drawing/2014/main" id="{96DC202F-C9C9-BD9F-620A-6B6BB15E3165}"/>
              </a:ext>
            </a:extLst>
          </p:cNvPr>
          <p:cNvSpPr/>
          <p:nvPr/>
        </p:nvSpPr>
        <p:spPr>
          <a:xfrm>
            <a:off x="3249430" y="2953426"/>
            <a:ext cx="549084" cy="56560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FF0000"/>
                </a:solidFill>
              </a:rPr>
              <a:t>1</a:t>
            </a:r>
          </a:p>
        </p:txBody>
      </p:sp>
      <p:sp>
        <p:nvSpPr>
          <p:cNvPr id="23" name="Rectangle: Rounded Corners 1">
            <a:extLst>
              <a:ext uri="{FF2B5EF4-FFF2-40B4-BE49-F238E27FC236}">
                <a16:creationId xmlns:a16="http://schemas.microsoft.com/office/drawing/2014/main" id="{473D4390-3BCE-ADB0-93BF-F91C0E7C1312}"/>
              </a:ext>
            </a:extLst>
          </p:cNvPr>
          <p:cNvSpPr/>
          <p:nvPr/>
        </p:nvSpPr>
        <p:spPr>
          <a:xfrm>
            <a:off x="5899546" y="2855414"/>
            <a:ext cx="549084" cy="56560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FF0000"/>
                </a:solidFill>
              </a:rPr>
              <a:t>2</a:t>
            </a:r>
          </a:p>
        </p:txBody>
      </p:sp>
      <p:sp>
        <p:nvSpPr>
          <p:cNvPr id="38" name="Rectangle: Rounded Corners 1">
            <a:extLst>
              <a:ext uri="{FF2B5EF4-FFF2-40B4-BE49-F238E27FC236}">
                <a16:creationId xmlns:a16="http://schemas.microsoft.com/office/drawing/2014/main" id="{C7DDD9E4-DDE5-F5F6-CA4C-307F2C6F5FE6}"/>
              </a:ext>
            </a:extLst>
          </p:cNvPr>
          <p:cNvSpPr/>
          <p:nvPr/>
        </p:nvSpPr>
        <p:spPr>
          <a:xfrm>
            <a:off x="10350551" y="2873412"/>
            <a:ext cx="549084" cy="56560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FF0000"/>
                </a:solidFill>
              </a:rPr>
              <a:t>3</a:t>
            </a:r>
          </a:p>
        </p:txBody>
      </p:sp>
      <p:sp>
        <p:nvSpPr>
          <p:cNvPr id="39" name="Rectangle: Rounded Corners 1">
            <a:extLst>
              <a:ext uri="{FF2B5EF4-FFF2-40B4-BE49-F238E27FC236}">
                <a16:creationId xmlns:a16="http://schemas.microsoft.com/office/drawing/2014/main" id="{B59123A5-204B-E178-A2D4-5D3417286FBE}"/>
              </a:ext>
            </a:extLst>
          </p:cNvPr>
          <p:cNvSpPr/>
          <p:nvPr/>
        </p:nvSpPr>
        <p:spPr>
          <a:xfrm>
            <a:off x="1626243" y="5865571"/>
            <a:ext cx="549084" cy="56560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FF0000"/>
                </a:solidFill>
              </a:rPr>
              <a:t>4</a:t>
            </a:r>
          </a:p>
        </p:txBody>
      </p:sp>
      <p:sp>
        <p:nvSpPr>
          <p:cNvPr id="40" name="Rectangle: Rounded Corners 1">
            <a:extLst>
              <a:ext uri="{FF2B5EF4-FFF2-40B4-BE49-F238E27FC236}">
                <a16:creationId xmlns:a16="http://schemas.microsoft.com/office/drawing/2014/main" id="{25CCCE80-E033-1C9D-6DD2-D75915ACDFD8}"/>
              </a:ext>
            </a:extLst>
          </p:cNvPr>
          <p:cNvSpPr/>
          <p:nvPr/>
        </p:nvSpPr>
        <p:spPr>
          <a:xfrm>
            <a:off x="6050300" y="5963958"/>
            <a:ext cx="549084" cy="56560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FF0000"/>
                </a:solidFill>
              </a:rPr>
              <a:t>5</a:t>
            </a:r>
          </a:p>
        </p:txBody>
      </p:sp>
      <p:sp>
        <p:nvSpPr>
          <p:cNvPr id="41" name="Rectangle: Rounded Corners 1">
            <a:extLst>
              <a:ext uri="{FF2B5EF4-FFF2-40B4-BE49-F238E27FC236}">
                <a16:creationId xmlns:a16="http://schemas.microsoft.com/office/drawing/2014/main" id="{75E83146-F0EF-26C0-AF4E-69CFC9E71189}"/>
              </a:ext>
            </a:extLst>
          </p:cNvPr>
          <p:cNvSpPr/>
          <p:nvPr/>
        </p:nvSpPr>
        <p:spPr>
          <a:xfrm>
            <a:off x="10474357" y="6023840"/>
            <a:ext cx="549084" cy="56560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FF0000"/>
                </a:solidFill>
              </a:rPr>
              <a:t>6</a:t>
            </a:r>
          </a:p>
        </p:txBody>
      </p:sp>
    </p:spTree>
    <p:extLst>
      <p:ext uri="{BB962C8B-B14F-4D97-AF65-F5344CB8AC3E}">
        <p14:creationId xmlns:p14="http://schemas.microsoft.com/office/powerpoint/2010/main" val="274235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79658" y="-557696"/>
            <a:ext cx="13390914" cy="8004484"/>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1AB5DB"/>
              </a:solidFill>
            </p:spPr>
            <p:txBody>
              <a:bodyPr/>
              <a:lstStyle/>
              <a:p>
                <a:endParaRPr lang="en-GB" sz="1200"/>
              </a:p>
            </p:txBody>
          </p:sp>
          <p:sp>
            <p:nvSpPr>
              <p:cNvPr id="6" name="TextBox 6"/>
              <p:cNvSpPr txBox="1"/>
              <p:nvPr/>
            </p:nvSpPr>
            <p:spPr>
              <a:xfrm>
                <a:off x="0" y="-57150"/>
                <a:ext cx="356429" cy="2909178"/>
              </a:xfrm>
              <a:prstGeom prst="rect">
                <a:avLst/>
              </a:prstGeom>
            </p:spPr>
            <p:txBody>
              <a:bodyPr lIns="35665" tIns="35665" rIns="35665" bIns="35665" rtlCol="0" anchor="ctr"/>
              <a:lstStyle/>
              <a:p>
                <a:pPr algn="ctr">
                  <a:lnSpc>
                    <a:spcPts val="1867"/>
                  </a:lnSpc>
                </a:pPr>
                <a:endParaRPr sz="1200"/>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1AB5DB"/>
              </a:solidFill>
            </p:spPr>
            <p:txBody>
              <a:bodyPr/>
              <a:lstStyle/>
              <a:p>
                <a:endParaRPr lang="en-GB" sz="1200"/>
              </a:p>
            </p:txBody>
          </p:sp>
          <p:sp>
            <p:nvSpPr>
              <p:cNvPr id="9" name="TextBox 9"/>
              <p:cNvSpPr txBox="1"/>
              <p:nvPr/>
            </p:nvSpPr>
            <p:spPr>
              <a:xfrm>
                <a:off x="0" y="-57150"/>
                <a:ext cx="356429" cy="2909178"/>
              </a:xfrm>
              <a:prstGeom prst="rect">
                <a:avLst/>
              </a:prstGeom>
            </p:spPr>
            <p:txBody>
              <a:bodyPr lIns="35665" tIns="35665" rIns="35665" bIns="35665" rtlCol="0" anchor="ctr"/>
              <a:lstStyle/>
              <a:p>
                <a:pPr algn="ctr">
                  <a:lnSpc>
                    <a:spcPts val="1867"/>
                  </a:lnSpc>
                </a:pPr>
                <a:endParaRPr sz="1200"/>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1AB5DB"/>
              </a:solidFill>
            </p:spPr>
            <p:txBody>
              <a:bodyPr/>
              <a:lstStyle/>
              <a:p>
                <a:endParaRPr lang="en-GB" sz="1200"/>
              </a:p>
            </p:txBody>
          </p:sp>
          <p:sp>
            <p:nvSpPr>
              <p:cNvPr id="12" name="TextBox 12"/>
              <p:cNvSpPr txBox="1"/>
              <p:nvPr/>
            </p:nvSpPr>
            <p:spPr>
              <a:xfrm>
                <a:off x="0" y="-57150"/>
                <a:ext cx="356429" cy="4859360"/>
              </a:xfrm>
              <a:prstGeom prst="rect">
                <a:avLst/>
              </a:prstGeom>
            </p:spPr>
            <p:txBody>
              <a:bodyPr lIns="35665" tIns="35665" rIns="35665" bIns="35665" rtlCol="0" anchor="ctr"/>
              <a:lstStyle/>
              <a:p>
                <a:pPr algn="ctr">
                  <a:lnSpc>
                    <a:spcPts val="1867"/>
                  </a:lnSpc>
                </a:pPr>
                <a:endParaRPr sz="1200"/>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1AB5DB"/>
              </a:solidFill>
            </p:spPr>
            <p:txBody>
              <a:bodyPr/>
              <a:lstStyle/>
              <a:p>
                <a:endParaRPr lang="en-GB" sz="1200"/>
              </a:p>
            </p:txBody>
          </p:sp>
          <p:sp>
            <p:nvSpPr>
              <p:cNvPr id="15" name="TextBox 15"/>
              <p:cNvSpPr txBox="1"/>
              <p:nvPr/>
            </p:nvSpPr>
            <p:spPr>
              <a:xfrm>
                <a:off x="0" y="-57150"/>
                <a:ext cx="356429" cy="4859360"/>
              </a:xfrm>
              <a:prstGeom prst="rect">
                <a:avLst/>
              </a:prstGeom>
            </p:spPr>
            <p:txBody>
              <a:bodyPr lIns="35665" tIns="35665" rIns="35665" bIns="35665" rtlCol="0" anchor="ctr"/>
              <a:lstStyle/>
              <a:p>
                <a:pPr algn="ctr">
                  <a:lnSpc>
                    <a:spcPts val="1867"/>
                  </a:lnSpc>
                </a:pPr>
                <a:endParaRPr sz="1200"/>
              </a:p>
            </p:txBody>
          </p:sp>
        </p:grpSp>
      </p:grpSp>
      <p:sp>
        <p:nvSpPr>
          <p:cNvPr id="24" name="Freeform 24"/>
          <p:cNvSpPr/>
          <p:nvPr/>
        </p:nvSpPr>
        <p:spPr>
          <a:xfrm rot="-1407288">
            <a:off x="11068388" y="222413"/>
            <a:ext cx="967438" cy="1716423"/>
          </a:xfrm>
          <a:custGeom>
            <a:avLst/>
            <a:gdLst/>
            <a:ahLst/>
            <a:cxnLst/>
            <a:rect l="l" t="t" r="r" b="b"/>
            <a:pathLst>
              <a:path w="1451157" h="2574634">
                <a:moveTo>
                  <a:pt x="0" y="0"/>
                </a:moveTo>
                <a:lnTo>
                  <a:pt x="1451157" y="0"/>
                </a:lnTo>
                <a:lnTo>
                  <a:pt x="1451157" y="2574634"/>
                </a:lnTo>
                <a:lnTo>
                  <a:pt x="0" y="25746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grpSp>
        <p:nvGrpSpPr>
          <p:cNvPr id="25" name="Group 25"/>
          <p:cNvGrpSpPr/>
          <p:nvPr/>
        </p:nvGrpSpPr>
        <p:grpSpPr>
          <a:xfrm>
            <a:off x="11310776" y="1591870"/>
            <a:ext cx="153101" cy="153101"/>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GB" sz="1200"/>
            </a:p>
          </p:txBody>
        </p:sp>
      </p:grpSp>
      <p:sp>
        <p:nvSpPr>
          <p:cNvPr id="27" name="Freeform 27"/>
          <p:cNvSpPr/>
          <p:nvPr/>
        </p:nvSpPr>
        <p:spPr>
          <a:xfrm rot="-771795">
            <a:off x="10481611" y="454248"/>
            <a:ext cx="289141" cy="274421"/>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28" name="Freeform 28"/>
          <p:cNvSpPr/>
          <p:nvPr/>
        </p:nvSpPr>
        <p:spPr>
          <a:xfrm>
            <a:off x="10987945" y="1250202"/>
            <a:ext cx="309375" cy="314521"/>
          </a:xfrm>
          <a:custGeom>
            <a:avLst/>
            <a:gdLst/>
            <a:ahLst/>
            <a:cxnLst/>
            <a:rect l="l" t="t" r="r" b="b"/>
            <a:pathLst>
              <a:path w="464062" h="471782">
                <a:moveTo>
                  <a:pt x="0" y="0"/>
                </a:moveTo>
                <a:lnTo>
                  <a:pt x="464062" y="0"/>
                </a:lnTo>
                <a:lnTo>
                  <a:pt x="464062" y="471781"/>
                </a:lnTo>
                <a:lnTo>
                  <a:pt x="0" y="4717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grpSp>
        <p:nvGrpSpPr>
          <p:cNvPr id="29" name="Group 29"/>
          <p:cNvGrpSpPr>
            <a:grpSpLocks noChangeAspect="1"/>
          </p:cNvGrpSpPr>
          <p:nvPr/>
        </p:nvGrpSpPr>
        <p:grpSpPr>
          <a:xfrm rot="-874149">
            <a:off x="11461259" y="2022219"/>
            <a:ext cx="332279" cy="175049"/>
            <a:chOff x="0" y="0"/>
            <a:chExt cx="1610360" cy="848360"/>
          </a:xfrm>
        </p:grpSpPr>
        <p:sp>
          <p:nvSpPr>
            <p:cNvPr id="30" name="Freeform 30"/>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GB" sz="1200"/>
            </a:p>
          </p:txBody>
        </p:sp>
      </p:grpSp>
      <p:sp>
        <p:nvSpPr>
          <p:cNvPr id="31" name="Freeform 31"/>
          <p:cNvSpPr/>
          <p:nvPr/>
        </p:nvSpPr>
        <p:spPr>
          <a:xfrm>
            <a:off x="547226" y="464928"/>
            <a:ext cx="341217" cy="305855"/>
          </a:xfrm>
          <a:custGeom>
            <a:avLst/>
            <a:gdLst/>
            <a:ahLst/>
            <a:cxnLst/>
            <a:rect l="l" t="t" r="r" b="b"/>
            <a:pathLst>
              <a:path w="511826" h="458783">
                <a:moveTo>
                  <a:pt x="0" y="0"/>
                </a:moveTo>
                <a:lnTo>
                  <a:pt x="511827" y="0"/>
                </a:lnTo>
                <a:lnTo>
                  <a:pt x="511827" y="458783"/>
                </a:lnTo>
                <a:lnTo>
                  <a:pt x="0" y="458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grpSp>
        <p:nvGrpSpPr>
          <p:cNvPr id="32" name="Group 32"/>
          <p:cNvGrpSpPr/>
          <p:nvPr/>
        </p:nvGrpSpPr>
        <p:grpSpPr>
          <a:xfrm>
            <a:off x="388936" y="1232340"/>
            <a:ext cx="153101" cy="153101"/>
            <a:chOff x="0" y="0"/>
            <a:chExt cx="6350000" cy="6350000"/>
          </a:xfrm>
        </p:grpSpPr>
        <p:sp>
          <p:nvSpPr>
            <p:cNvPr id="33" name="Freeform 3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GB" sz="1200"/>
            </a:p>
          </p:txBody>
        </p:sp>
      </p:grpSp>
      <p:sp>
        <p:nvSpPr>
          <p:cNvPr id="34" name="Freeform 34"/>
          <p:cNvSpPr/>
          <p:nvPr/>
        </p:nvSpPr>
        <p:spPr>
          <a:xfrm rot="-771795">
            <a:off x="366476" y="706073"/>
            <a:ext cx="289141" cy="274421"/>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grpSp>
        <p:nvGrpSpPr>
          <p:cNvPr id="35" name="Group 35"/>
          <p:cNvGrpSpPr>
            <a:grpSpLocks noChangeAspect="1"/>
          </p:cNvGrpSpPr>
          <p:nvPr/>
        </p:nvGrpSpPr>
        <p:grpSpPr>
          <a:xfrm rot="-874149">
            <a:off x="478029" y="1012338"/>
            <a:ext cx="332279" cy="175049"/>
            <a:chOff x="0" y="0"/>
            <a:chExt cx="1610360" cy="848360"/>
          </a:xfrm>
        </p:grpSpPr>
        <p:sp>
          <p:nvSpPr>
            <p:cNvPr id="36" name="Freeform 36"/>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GB" sz="1200"/>
            </a:p>
          </p:txBody>
        </p:sp>
      </p:grpSp>
      <p:sp>
        <p:nvSpPr>
          <p:cNvPr id="37" name="TextBox 16">
            <a:extLst>
              <a:ext uri="{FF2B5EF4-FFF2-40B4-BE49-F238E27FC236}">
                <a16:creationId xmlns:a16="http://schemas.microsoft.com/office/drawing/2014/main" id="{2CF23F03-F1A0-385F-A80A-F9780C383B7F}"/>
              </a:ext>
            </a:extLst>
          </p:cNvPr>
          <p:cNvSpPr txBox="1"/>
          <p:nvPr/>
        </p:nvSpPr>
        <p:spPr>
          <a:xfrm>
            <a:off x="1716291" y="239913"/>
            <a:ext cx="8978783" cy="1178592"/>
          </a:xfrm>
          <a:prstGeom prst="rect">
            <a:avLst/>
          </a:prstGeom>
        </p:spPr>
        <p:txBody>
          <a:bodyPr wrap="square" lIns="0" tIns="0" rIns="0" bIns="0" rtlCol="0" anchor="t">
            <a:spAutoFit/>
          </a:bodyPr>
          <a:lstStyle/>
          <a:p>
            <a:pPr algn="just">
              <a:lnSpc>
                <a:spcPts val="9964"/>
              </a:lnSpc>
            </a:pPr>
            <a:r>
              <a:rPr lang="en-US" sz="5867">
                <a:solidFill>
                  <a:srgbClr val="002060"/>
                </a:solidFill>
                <a:latin typeface="Aharoni" panose="02010803020104030203" pitchFamily="2" charset="-79"/>
                <a:cs typeface="Aharoni" panose="02010803020104030203" pitchFamily="2" charset="-79"/>
              </a:rPr>
              <a:t>Chùm sáng </a:t>
            </a:r>
            <a:r>
              <a:rPr lang="en-US" sz="5867" b="1">
                <a:solidFill>
                  <a:srgbClr val="002060"/>
                </a:solidFill>
                <a:latin typeface="Aharoni" panose="02010803020104030203" pitchFamily="2" charset="-79"/>
                <a:cs typeface="Aharoni" panose="02010803020104030203" pitchFamily="2" charset="-79"/>
              </a:rPr>
              <a:t>hội tụ</a:t>
            </a:r>
          </a:p>
        </p:txBody>
      </p:sp>
      <p:pic>
        <p:nvPicPr>
          <p:cNvPr id="2" name="Picture 1">
            <a:extLst>
              <a:ext uri="{FF2B5EF4-FFF2-40B4-BE49-F238E27FC236}">
                <a16:creationId xmlns:a16="http://schemas.microsoft.com/office/drawing/2014/main" id="{DFE015B6-508A-A6D1-AC45-DDF690407348}"/>
              </a:ext>
            </a:extLst>
          </p:cNvPr>
          <p:cNvPicPr>
            <a:picLocks noChangeAspect="1"/>
          </p:cNvPicPr>
          <p:nvPr/>
        </p:nvPicPr>
        <p:blipFill>
          <a:blip r:embed="rId10"/>
          <a:stretch>
            <a:fillRect/>
          </a:stretch>
        </p:blipFill>
        <p:spPr>
          <a:xfrm>
            <a:off x="6900463" y="3231833"/>
            <a:ext cx="3721100" cy="2467251"/>
          </a:xfrm>
          <a:prstGeom prst="rect">
            <a:avLst/>
          </a:prstGeom>
        </p:spPr>
      </p:pic>
      <p:pic>
        <p:nvPicPr>
          <p:cNvPr id="17" name="Picture 16">
            <a:extLst>
              <a:ext uri="{FF2B5EF4-FFF2-40B4-BE49-F238E27FC236}">
                <a16:creationId xmlns:a16="http://schemas.microsoft.com/office/drawing/2014/main" id="{475AAB19-DA7D-510B-C6D7-1BCB664A69ED}"/>
              </a:ext>
            </a:extLst>
          </p:cNvPr>
          <p:cNvPicPr>
            <a:picLocks noChangeAspect="1"/>
          </p:cNvPicPr>
          <p:nvPr/>
        </p:nvPicPr>
        <p:blipFill rotWithShape="1">
          <a:blip r:embed="rId11"/>
          <a:srcRect l="13796" r="11805"/>
          <a:stretch/>
        </p:blipFill>
        <p:spPr>
          <a:xfrm>
            <a:off x="1610033" y="1965791"/>
            <a:ext cx="3063567" cy="2400093"/>
          </a:xfrm>
          <a:prstGeom prst="rect">
            <a:avLst/>
          </a:prstGeom>
        </p:spPr>
      </p:pic>
    </p:spTree>
    <p:extLst>
      <p:ext uri="{BB962C8B-B14F-4D97-AF65-F5344CB8AC3E}">
        <p14:creationId xmlns:p14="http://schemas.microsoft.com/office/powerpoint/2010/main" val="306198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79658" y="-557696"/>
            <a:ext cx="13390914" cy="8004484"/>
            <a:chOff x="0" y="0"/>
            <a:chExt cx="26781829" cy="16008969"/>
          </a:xfrm>
          <a:solidFill>
            <a:schemeClr val="accent5">
              <a:lumMod val="50000"/>
            </a:schemeClr>
          </a:solidFill>
        </p:grpSpPr>
        <p:grpSp>
          <p:nvGrpSpPr>
            <p:cNvPr id="4" name="Group 4"/>
            <p:cNvGrpSpPr/>
            <p:nvPr/>
          </p:nvGrpSpPr>
          <p:grpSpPr>
            <a:xfrm>
              <a:off x="0" y="394920"/>
              <a:ext cx="1900244" cy="15205129"/>
              <a:chOff x="0" y="0"/>
              <a:chExt cx="356429" cy="2852028"/>
            </a:xfrm>
            <a:grpFill/>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grpFill/>
            </p:spPr>
            <p:txBody>
              <a:bodyPr/>
              <a:lstStyle/>
              <a:p>
                <a:endParaRPr lang="en-GB" sz="1200"/>
              </a:p>
            </p:txBody>
          </p:sp>
          <p:sp>
            <p:nvSpPr>
              <p:cNvPr id="6" name="TextBox 6"/>
              <p:cNvSpPr txBox="1"/>
              <p:nvPr/>
            </p:nvSpPr>
            <p:spPr>
              <a:xfrm>
                <a:off x="0" y="-57150"/>
                <a:ext cx="356429" cy="2909178"/>
              </a:xfrm>
              <a:prstGeom prst="rect">
                <a:avLst/>
              </a:prstGeom>
              <a:grpFill/>
            </p:spPr>
            <p:txBody>
              <a:bodyPr lIns="35665" tIns="35665" rIns="35665" bIns="35665" rtlCol="0" anchor="ctr"/>
              <a:lstStyle/>
              <a:p>
                <a:pPr algn="ctr">
                  <a:lnSpc>
                    <a:spcPts val="1867"/>
                  </a:lnSpc>
                </a:pPr>
                <a:endParaRPr sz="1200"/>
              </a:p>
            </p:txBody>
          </p:sp>
        </p:grpSp>
        <p:grpSp>
          <p:nvGrpSpPr>
            <p:cNvPr id="7" name="Group 7"/>
            <p:cNvGrpSpPr/>
            <p:nvPr/>
          </p:nvGrpSpPr>
          <p:grpSpPr>
            <a:xfrm>
              <a:off x="24881585" y="394920"/>
              <a:ext cx="1900244" cy="15205129"/>
              <a:chOff x="0" y="0"/>
              <a:chExt cx="356429" cy="2852028"/>
            </a:xfrm>
            <a:grpFill/>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grpFill/>
            </p:spPr>
            <p:txBody>
              <a:bodyPr/>
              <a:lstStyle/>
              <a:p>
                <a:endParaRPr lang="en-GB" sz="1200"/>
              </a:p>
            </p:txBody>
          </p:sp>
          <p:sp>
            <p:nvSpPr>
              <p:cNvPr id="9" name="TextBox 9"/>
              <p:cNvSpPr txBox="1"/>
              <p:nvPr/>
            </p:nvSpPr>
            <p:spPr>
              <a:xfrm>
                <a:off x="0" y="-57150"/>
                <a:ext cx="356429" cy="2909178"/>
              </a:xfrm>
              <a:prstGeom prst="rect">
                <a:avLst/>
              </a:prstGeom>
              <a:grpFill/>
            </p:spPr>
            <p:txBody>
              <a:bodyPr lIns="35665" tIns="35665" rIns="35665" bIns="35665" rtlCol="0" anchor="ctr"/>
              <a:lstStyle/>
              <a:p>
                <a:pPr algn="ctr">
                  <a:lnSpc>
                    <a:spcPts val="1867"/>
                  </a:lnSpc>
                </a:pPr>
                <a:endParaRPr sz="1200"/>
              </a:p>
            </p:txBody>
          </p:sp>
        </p:grpSp>
        <p:grpSp>
          <p:nvGrpSpPr>
            <p:cNvPr id="10" name="Group 10"/>
            <p:cNvGrpSpPr/>
            <p:nvPr/>
          </p:nvGrpSpPr>
          <p:grpSpPr>
            <a:xfrm rot="5400000">
              <a:off x="12801106" y="-11850985"/>
              <a:ext cx="1900244" cy="25602213"/>
              <a:chOff x="0" y="0"/>
              <a:chExt cx="356429" cy="4802210"/>
            </a:xfrm>
            <a:grpFill/>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grpFill/>
            </p:spPr>
            <p:txBody>
              <a:bodyPr/>
              <a:lstStyle/>
              <a:p>
                <a:endParaRPr lang="en-GB" sz="1200"/>
              </a:p>
            </p:txBody>
          </p:sp>
          <p:sp>
            <p:nvSpPr>
              <p:cNvPr id="12" name="TextBox 12"/>
              <p:cNvSpPr txBox="1"/>
              <p:nvPr/>
            </p:nvSpPr>
            <p:spPr>
              <a:xfrm>
                <a:off x="0" y="-57150"/>
                <a:ext cx="356429" cy="4859360"/>
              </a:xfrm>
              <a:prstGeom prst="rect">
                <a:avLst/>
              </a:prstGeom>
              <a:grpFill/>
            </p:spPr>
            <p:txBody>
              <a:bodyPr lIns="35665" tIns="35665" rIns="35665" bIns="35665" rtlCol="0" anchor="ctr"/>
              <a:lstStyle/>
              <a:p>
                <a:pPr algn="ctr">
                  <a:lnSpc>
                    <a:spcPts val="1867"/>
                  </a:lnSpc>
                </a:pPr>
                <a:endParaRPr sz="1200"/>
              </a:p>
            </p:txBody>
          </p:sp>
        </p:grpSp>
        <p:grpSp>
          <p:nvGrpSpPr>
            <p:cNvPr id="13" name="Group 13"/>
            <p:cNvGrpSpPr/>
            <p:nvPr/>
          </p:nvGrpSpPr>
          <p:grpSpPr>
            <a:xfrm rot="5400000">
              <a:off x="12656286" y="2257740"/>
              <a:ext cx="1900244" cy="25602213"/>
              <a:chOff x="0" y="0"/>
              <a:chExt cx="356429" cy="4802210"/>
            </a:xfrm>
            <a:grpFill/>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grpFill/>
            </p:spPr>
            <p:txBody>
              <a:bodyPr/>
              <a:lstStyle/>
              <a:p>
                <a:endParaRPr lang="en-GB" sz="1200"/>
              </a:p>
            </p:txBody>
          </p:sp>
          <p:sp>
            <p:nvSpPr>
              <p:cNvPr id="15" name="TextBox 15"/>
              <p:cNvSpPr txBox="1"/>
              <p:nvPr/>
            </p:nvSpPr>
            <p:spPr>
              <a:xfrm>
                <a:off x="0" y="-57150"/>
                <a:ext cx="356429" cy="4859360"/>
              </a:xfrm>
              <a:prstGeom prst="rect">
                <a:avLst/>
              </a:prstGeom>
              <a:grpFill/>
            </p:spPr>
            <p:txBody>
              <a:bodyPr lIns="35665" tIns="35665" rIns="35665" bIns="35665" rtlCol="0" anchor="ctr"/>
              <a:lstStyle/>
              <a:p>
                <a:pPr algn="ctr">
                  <a:lnSpc>
                    <a:spcPts val="1867"/>
                  </a:lnSpc>
                </a:pPr>
                <a:endParaRPr sz="1200"/>
              </a:p>
            </p:txBody>
          </p:sp>
        </p:grpSp>
      </p:grpSp>
      <p:sp>
        <p:nvSpPr>
          <p:cNvPr id="24" name="Freeform 24"/>
          <p:cNvSpPr/>
          <p:nvPr/>
        </p:nvSpPr>
        <p:spPr>
          <a:xfrm rot="-1407288">
            <a:off x="11068388" y="222413"/>
            <a:ext cx="967438" cy="1716423"/>
          </a:xfrm>
          <a:custGeom>
            <a:avLst/>
            <a:gdLst/>
            <a:ahLst/>
            <a:cxnLst/>
            <a:rect l="l" t="t" r="r" b="b"/>
            <a:pathLst>
              <a:path w="1451157" h="2574634">
                <a:moveTo>
                  <a:pt x="0" y="0"/>
                </a:moveTo>
                <a:lnTo>
                  <a:pt x="1451157" y="0"/>
                </a:lnTo>
                <a:lnTo>
                  <a:pt x="1451157" y="2574634"/>
                </a:lnTo>
                <a:lnTo>
                  <a:pt x="0" y="25746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grpSp>
        <p:nvGrpSpPr>
          <p:cNvPr id="25" name="Group 25"/>
          <p:cNvGrpSpPr/>
          <p:nvPr/>
        </p:nvGrpSpPr>
        <p:grpSpPr>
          <a:xfrm>
            <a:off x="11310776" y="1591870"/>
            <a:ext cx="153101" cy="153101"/>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GB" sz="1200"/>
            </a:p>
          </p:txBody>
        </p:sp>
      </p:grpSp>
      <p:sp>
        <p:nvSpPr>
          <p:cNvPr id="27" name="Freeform 27"/>
          <p:cNvSpPr/>
          <p:nvPr/>
        </p:nvSpPr>
        <p:spPr>
          <a:xfrm rot="-771795">
            <a:off x="10481611" y="454248"/>
            <a:ext cx="289141" cy="274421"/>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sp>
        <p:nvSpPr>
          <p:cNvPr id="28" name="Freeform 28"/>
          <p:cNvSpPr/>
          <p:nvPr/>
        </p:nvSpPr>
        <p:spPr>
          <a:xfrm>
            <a:off x="10987945" y="1250202"/>
            <a:ext cx="309375" cy="314521"/>
          </a:xfrm>
          <a:custGeom>
            <a:avLst/>
            <a:gdLst/>
            <a:ahLst/>
            <a:cxnLst/>
            <a:rect l="l" t="t" r="r" b="b"/>
            <a:pathLst>
              <a:path w="464062" h="471782">
                <a:moveTo>
                  <a:pt x="0" y="0"/>
                </a:moveTo>
                <a:lnTo>
                  <a:pt x="464062" y="0"/>
                </a:lnTo>
                <a:lnTo>
                  <a:pt x="464062" y="471781"/>
                </a:lnTo>
                <a:lnTo>
                  <a:pt x="0" y="4717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a:p>
        </p:txBody>
      </p:sp>
      <p:grpSp>
        <p:nvGrpSpPr>
          <p:cNvPr id="29" name="Group 29"/>
          <p:cNvGrpSpPr>
            <a:grpSpLocks noChangeAspect="1"/>
          </p:cNvGrpSpPr>
          <p:nvPr/>
        </p:nvGrpSpPr>
        <p:grpSpPr>
          <a:xfrm rot="-874149">
            <a:off x="11461259" y="2022219"/>
            <a:ext cx="332279" cy="175049"/>
            <a:chOff x="0" y="0"/>
            <a:chExt cx="1610360" cy="848360"/>
          </a:xfrm>
        </p:grpSpPr>
        <p:sp>
          <p:nvSpPr>
            <p:cNvPr id="30" name="Freeform 30"/>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GB" sz="1200"/>
            </a:p>
          </p:txBody>
        </p:sp>
      </p:grpSp>
      <p:sp>
        <p:nvSpPr>
          <p:cNvPr id="31" name="Freeform 31"/>
          <p:cNvSpPr/>
          <p:nvPr/>
        </p:nvSpPr>
        <p:spPr>
          <a:xfrm>
            <a:off x="547226" y="464928"/>
            <a:ext cx="341217" cy="305855"/>
          </a:xfrm>
          <a:custGeom>
            <a:avLst/>
            <a:gdLst/>
            <a:ahLst/>
            <a:cxnLst/>
            <a:rect l="l" t="t" r="r" b="b"/>
            <a:pathLst>
              <a:path w="511826" h="458783">
                <a:moveTo>
                  <a:pt x="0" y="0"/>
                </a:moveTo>
                <a:lnTo>
                  <a:pt x="511827" y="0"/>
                </a:lnTo>
                <a:lnTo>
                  <a:pt x="511827" y="458783"/>
                </a:lnTo>
                <a:lnTo>
                  <a:pt x="0" y="458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200"/>
          </a:p>
        </p:txBody>
      </p:sp>
      <p:grpSp>
        <p:nvGrpSpPr>
          <p:cNvPr id="32" name="Group 32"/>
          <p:cNvGrpSpPr/>
          <p:nvPr/>
        </p:nvGrpSpPr>
        <p:grpSpPr>
          <a:xfrm>
            <a:off x="388936" y="1232340"/>
            <a:ext cx="153101" cy="153101"/>
            <a:chOff x="0" y="0"/>
            <a:chExt cx="6350000" cy="6350000"/>
          </a:xfrm>
        </p:grpSpPr>
        <p:sp>
          <p:nvSpPr>
            <p:cNvPr id="33" name="Freeform 3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GB" sz="1200"/>
            </a:p>
          </p:txBody>
        </p:sp>
      </p:grpSp>
      <p:sp>
        <p:nvSpPr>
          <p:cNvPr id="34" name="Freeform 34"/>
          <p:cNvSpPr/>
          <p:nvPr/>
        </p:nvSpPr>
        <p:spPr>
          <a:xfrm rot="-771795">
            <a:off x="366476" y="706073"/>
            <a:ext cx="289141" cy="274421"/>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grpSp>
        <p:nvGrpSpPr>
          <p:cNvPr id="35" name="Group 35"/>
          <p:cNvGrpSpPr>
            <a:grpSpLocks noChangeAspect="1"/>
          </p:cNvGrpSpPr>
          <p:nvPr/>
        </p:nvGrpSpPr>
        <p:grpSpPr>
          <a:xfrm rot="-874149">
            <a:off x="478029" y="1012338"/>
            <a:ext cx="332279" cy="175049"/>
            <a:chOff x="0" y="0"/>
            <a:chExt cx="1610360" cy="848360"/>
          </a:xfrm>
        </p:grpSpPr>
        <p:sp>
          <p:nvSpPr>
            <p:cNvPr id="36" name="Freeform 36"/>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GB" sz="1200"/>
            </a:p>
          </p:txBody>
        </p:sp>
      </p:grpSp>
      <p:sp>
        <p:nvSpPr>
          <p:cNvPr id="37" name="TextBox 16">
            <a:extLst>
              <a:ext uri="{FF2B5EF4-FFF2-40B4-BE49-F238E27FC236}">
                <a16:creationId xmlns:a16="http://schemas.microsoft.com/office/drawing/2014/main" id="{2CF23F03-F1A0-385F-A80A-F9780C383B7F}"/>
              </a:ext>
            </a:extLst>
          </p:cNvPr>
          <p:cNvSpPr txBox="1"/>
          <p:nvPr/>
        </p:nvSpPr>
        <p:spPr>
          <a:xfrm>
            <a:off x="1716291" y="239913"/>
            <a:ext cx="8978783" cy="1187569"/>
          </a:xfrm>
          <a:prstGeom prst="rect">
            <a:avLst/>
          </a:prstGeom>
        </p:spPr>
        <p:txBody>
          <a:bodyPr wrap="square" lIns="0" tIns="0" rIns="0" bIns="0" rtlCol="0" anchor="t">
            <a:spAutoFit/>
          </a:bodyPr>
          <a:lstStyle/>
          <a:p>
            <a:pPr algn="just">
              <a:lnSpc>
                <a:spcPts val="9964"/>
              </a:lnSpc>
            </a:pPr>
            <a:r>
              <a:rPr lang="en-US" sz="5867">
                <a:solidFill>
                  <a:srgbClr val="002060"/>
                </a:solidFill>
                <a:latin typeface="Aharoni" panose="02010803020104030203" pitchFamily="2" charset="-79"/>
                <a:cs typeface="Aharoni" panose="02010803020104030203" pitchFamily="2" charset="-79"/>
              </a:rPr>
              <a:t>Chùm sáng phân kì</a:t>
            </a:r>
          </a:p>
        </p:txBody>
      </p:sp>
      <p:pic>
        <p:nvPicPr>
          <p:cNvPr id="2" name="Picture 1">
            <a:extLst>
              <a:ext uri="{FF2B5EF4-FFF2-40B4-BE49-F238E27FC236}">
                <a16:creationId xmlns:a16="http://schemas.microsoft.com/office/drawing/2014/main" id="{2C841D81-75AC-6E32-4DD7-43934C8E183B}"/>
              </a:ext>
            </a:extLst>
          </p:cNvPr>
          <p:cNvPicPr>
            <a:picLocks noChangeAspect="1"/>
          </p:cNvPicPr>
          <p:nvPr/>
        </p:nvPicPr>
        <p:blipFill rotWithShape="1">
          <a:blip r:embed="rId10"/>
          <a:srcRect r="21540"/>
          <a:stretch/>
        </p:blipFill>
        <p:spPr>
          <a:xfrm>
            <a:off x="370464" y="1591870"/>
            <a:ext cx="4455537" cy="2969974"/>
          </a:xfrm>
          <a:prstGeom prst="rect">
            <a:avLst/>
          </a:prstGeom>
        </p:spPr>
      </p:pic>
      <p:pic>
        <p:nvPicPr>
          <p:cNvPr id="16" name="Picture 15">
            <a:extLst>
              <a:ext uri="{FF2B5EF4-FFF2-40B4-BE49-F238E27FC236}">
                <a16:creationId xmlns:a16="http://schemas.microsoft.com/office/drawing/2014/main" id="{38B63D8D-85C5-C8B9-F3BF-266AB2481A45}"/>
              </a:ext>
            </a:extLst>
          </p:cNvPr>
          <p:cNvPicPr>
            <a:picLocks noChangeAspect="1"/>
          </p:cNvPicPr>
          <p:nvPr/>
        </p:nvPicPr>
        <p:blipFill>
          <a:blip r:embed="rId11"/>
          <a:stretch>
            <a:fillRect/>
          </a:stretch>
        </p:blipFill>
        <p:spPr>
          <a:xfrm>
            <a:off x="5140255" y="2976465"/>
            <a:ext cx="2311400" cy="1981200"/>
          </a:xfrm>
          <a:prstGeom prst="rect">
            <a:avLst/>
          </a:prstGeom>
        </p:spPr>
      </p:pic>
      <p:pic>
        <p:nvPicPr>
          <p:cNvPr id="17" name="Picture 16">
            <a:extLst>
              <a:ext uri="{FF2B5EF4-FFF2-40B4-BE49-F238E27FC236}">
                <a16:creationId xmlns:a16="http://schemas.microsoft.com/office/drawing/2014/main" id="{CBBEF9DB-9CE9-B89E-A08F-C54598DB1D4C}"/>
              </a:ext>
            </a:extLst>
          </p:cNvPr>
          <p:cNvPicPr>
            <a:picLocks noChangeAspect="1"/>
          </p:cNvPicPr>
          <p:nvPr/>
        </p:nvPicPr>
        <p:blipFill rotWithShape="1">
          <a:blip r:embed="rId12"/>
          <a:srcRect l="4358" t="15041" r="3579" b="4088"/>
          <a:stretch/>
        </p:blipFill>
        <p:spPr>
          <a:xfrm>
            <a:off x="7727861" y="3254866"/>
            <a:ext cx="3546368" cy="3115191"/>
          </a:xfrm>
          <a:prstGeom prst="rect">
            <a:avLst/>
          </a:prstGeom>
        </p:spPr>
      </p:pic>
    </p:spTree>
    <p:extLst>
      <p:ext uri="{BB962C8B-B14F-4D97-AF65-F5344CB8AC3E}">
        <p14:creationId xmlns:p14="http://schemas.microsoft.com/office/powerpoint/2010/main" val="2563846417"/>
      </p:ext>
    </p:extLst>
  </p:cSld>
  <p:clrMapOvr>
    <a:masterClrMapping/>
  </p:clrMapOvr>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2604</TotalTime>
  <Words>1979</Words>
  <Application>Microsoft Office PowerPoint</Application>
  <PresentationFormat>Màn hình rộng</PresentationFormat>
  <Paragraphs>164</Paragraphs>
  <Slides>34</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34</vt:i4>
      </vt:variant>
    </vt:vector>
  </HeadingPairs>
  <TitlesOfParts>
    <vt:vector size="40" baseType="lpstr">
      <vt:lpstr>Aharoni</vt:lpstr>
      <vt:lpstr>Arial</vt:lpstr>
      <vt:lpstr>Calibri</vt:lpstr>
      <vt:lpstr>Calibri Light</vt:lpstr>
      <vt:lpstr>Times New Roman</vt:lpstr>
      <vt:lpstr>MỞ ĐẦU KHTN 7-HIỀN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494</cp:revision>
  <dcterms:created xsi:type="dcterms:W3CDTF">2022-07-11T10:05:56Z</dcterms:created>
  <dcterms:modified xsi:type="dcterms:W3CDTF">2025-12-29T23:18:59Z</dcterms:modified>
</cp:coreProperties>
</file>