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handoutMasterIdLst>
    <p:handoutMasterId r:id="rId66"/>
  </p:handoutMasterIdLst>
  <p:sldIdLst>
    <p:sldId id="273" r:id="rId5"/>
    <p:sldId id="274" r:id="rId6"/>
    <p:sldId id="275" r:id="rId7"/>
    <p:sldId id="280" r:id="rId8"/>
    <p:sldId id="276" r:id="rId9"/>
    <p:sldId id="277" r:id="rId10"/>
    <p:sldId id="258" r:id="rId11"/>
    <p:sldId id="279" r:id="rId12"/>
    <p:sldId id="281" r:id="rId13"/>
    <p:sldId id="289" r:id="rId14"/>
    <p:sldId id="282" r:id="rId15"/>
    <p:sldId id="283" r:id="rId16"/>
    <p:sldId id="278" r:id="rId17"/>
    <p:sldId id="288" r:id="rId18"/>
    <p:sldId id="290" r:id="rId19"/>
    <p:sldId id="284" r:id="rId20"/>
    <p:sldId id="286" r:id="rId21"/>
    <p:sldId id="291" r:id="rId22"/>
    <p:sldId id="292" r:id="rId23"/>
    <p:sldId id="293" r:id="rId24"/>
    <p:sldId id="294" r:id="rId25"/>
    <p:sldId id="295" r:id="rId26"/>
    <p:sldId id="297" r:id="rId27"/>
    <p:sldId id="296" r:id="rId28"/>
    <p:sldId id="298" r:id="rId29"/>
    <p:sldId id="299" r:id="rId30"/>
    <p:sldId id="300" r:id="rId31"/>
    <p:sldId id="301" r:id="rId32"/>
    <p:sldId id="302" r:id="rId33"/>
    <p:sldId id="303" r:id="rId34"/>
    <p:sldId id="304" r:id="rId35"/>
    <p:sldId id="307" r:id="rId36"/>
    <p:sldId id="305" r:id="rId37"/>
    <p:sldId id="308" r:id="rId38"/>
    <p:sldId id="310" r:id="rId39"/>
    <p:sldId id="311" r:id="rId40"/>
    <p:sldId id="318" r:id="rId41"/>
    <p:sldId id="319" r:id="rId42"/>
    <p:sldId id="317" r:id="rId43"/>
    <p:sldId id="313" r:id="rId44"/>
    <p:sldId id="312" r:id="rId45"/>
    <p:sldId id="314" r:id="rId46"/>
    <p:sldId id="315" r:id="rId47"/>
    <p:sldId id="316" r:id="rId48"/>
    <p:sldId id="259" r:id="rId49"/>
    <p:sldId id="270" r:id="rId50"/>
    <p:sldId id="320" r:id="rId51"/>
    <p:sldId id="321" r:id="rId52"/>
    <p:sldId id="322" r:id="rId53"/>
    <p:sldId id="260" r:id="rId54"/>
    <p:sldId id="323" r:id="rId55"/>
    <p:sldId id="324" r:id="rId56"/>
    <p:sldId id="325" r:id="rId57"/>
    <p:sldId id="326" r:id="rId58"/>
    <p:sldId id="327" r:id="rId59"/>
    <p:sldId id="328" r:id="rId60"/>
    <p:sldId id="329" r:id="rId61"/>
    <p:sldId id="330" r:id="rId62"/>
    <p:sldId id="331" r:id="rId63"/>
    <p:sldId id="262"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65"/>
    <a:srgbClr val="763CEB"/>
    <a:srgbClr val="FFE6FA"/>
    <a:srgbClr val="F0E9FD"/>
    <a:srgbClr val="BDFFDB"/>
    <a:srgbClr val="F3EDE1"/>
    <a:srgbClr val="494344"/>
    <a:srgbClr val="00FFFF"/>
    <a:srgbClr val="020003"/>
    <a:srgbClr val="197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274" autoAdjust="0"/>
  </p:normalViewPr>
  <p:slideViewPr>
    <p:cSldViewPr snapToGrid="0" showGuides="1">
      <p:cViewPr varScale="1">
        <p:scale>
          <a:sx n="63" d="100"/>
          <a:sy n="63" d="100"/>
        </p:scale>
        <p:origin x="208" y="56"/>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04.03.2026</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04.03.2026</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264C9CC-E38A-467A-8F1C-459375F5EDFF}"/>
              </a:ext>
            </a:extLst>
          </p:cNvPr>
          <p:cNvSpPr txBox="1">
            <a:spLocks/>
          </p:cNvSpPr>
          <p:nvPr/>
        </p:nvSpPr>
        <p:spPr>
          <a:xfrm>
            <a:off x="853560" y="32144"/>
            <a:ext cx="9672200" cy="675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gn="ctr">
              <a:lnSpc>
                <a:spcPct val="110000"/>
              </a:lnSpc>
            </a:pPr>
            <a:r>
              <a:rPr lang="en-US" sz="3000" dirty="0"/>
              <a:t> BÀI 37. ĐỘT BIẾN NHIỄM SẮC THỂ</a:t>
            </a:r>
            <a:endParaRPr lang="ru-RU" sz="3000" dirty="0"/>
          </a:p>
        </p:txBody>
      </p:sp>
      <p:sp>
        <p:nvSpPr>
          <p:cNvPr id="2" name="Title 3">
            <a:extLst>
              <a:ext uri="{FF2B5EF4-FFF2-40B4-BE49-F238E27FC236}">
                <a16:creationId xmlns:a16="http://schemas.microsoft.com/office/drawing/2014/main" id="{99D8BE37-E9BD-BE7F-A56F-8E6B779D9137}"/>
              </a:ext>
            </a:extLst>
          </p:cNvPr>
          <p:cNvSpPr>
            <a:spLocks noGrp="1"/>
          </p:cNvSpPr>
          <p:nvPr>
            <p:ph type="ctrTitle"/>
          </p:nvPr>
        </p:nvSpPr>
        <p:spPr>
          <a:xfrm>
            <a:off x="121587" y="708008"/>
            <a:ext cx="6594480" cy="516278"/>
          </a:xfrm>
        </p:spPr>
        <p:txBody>
          <a:bodyPr>
            <a:normAutofit/>
          </a:bodyPr>
          <a:lstStyle/>
          <a:p>
            <a:r>
              <a:rPr lang="en-US" sz="2400" dirty="0">
                <a:solidFill>
                  <a:srgbClr val="FF0000"/>
                </a:solidFill>
              </a:rPr>
              <a:t>I. KHÁI NIỆM ĐỘT BIẾN NHIỄM SẮC THỂ</a:t>
            </a:r>
            <a:endParaRPr lang="ru-RU" sz="2400" dirty="0">
              <a:solidFill>
                <a:srgbClr val="FF0000"/>
              </a:solidFill>
            </a:endParaRPr>
          </a:p>
        </p:txBody>
      </p:sp>
      <p:pic>
        <p:nvPicPr>
          <p:cNvPr id="3" name="Picture 9">
            <a:extLst>
              <a:ext uri="{FF2B5EF4-FFF2-40B4-BE49-F238E27FC236}">
                <a16:creationId xmlns:a16="http://schemas.microsoft.com/office/drawing/2014/main" id="{C1E85831-E799-A828-591D-9703A5D07888}"/>
              </a:ext>
            </a:extLst>
          </p:cNvPr>
          <p:cNvPicPr>
            <a:picLocks noChangeAspect="1"/>
          </p:cNvPicPr>
          <p:nvPr/>
        </p:nvPicPr>
        <p:blipFill>
          <a:blip r:embed="rId2"/>
          <a:stretch>
            <a:fillRect/>
          </a:stretch>
        </p:blipFill>
        <p:spPr>
          <a:xfrm>
            <a:off x="121587" y="1224286"/>
            <a:ext cx="3861133" cy="2885876"/>
          </a:xfrm>
          <a:prstGeom prst="rect">
            <a:avLst/>
          </a:prstGeom>
        </p:spPr>
      </p:pic>
      <p:pic>
        <p:nvPicPr>
          <p:cNvPr id="4" name="Hình ảnh 3">
            <a:extLst>
              <a:ext uri="{FF2B5EF4-FFF2-40B4-BE49-F238E27FC236}">
                <a16:creationId xmlns:a16="http://schemas.microsoft.com/office/drawing/2014/main" id="{BA1C3965-24DA-4C50-BCC1-EF67F417E7FB}"/>
              </a:ext>
            </a:extLst>
          </p:cNvPr>
          <p:cNvPicPr>
            <a:picLocks noChangeAspect="1"/>
          </p:cNvPicPr>
          <p:nvPr/>
        </p:nvPicPr>
        <p:blipFill>
          <a:blip r:embed="rId3"/>
          <a:srcRect l="-1493" t="12891" r="55626" b="21034"/>
          <a:stretch/>
        </p:blipFill>
        <p:spPr>
          <a:xfrm>
            <a:off x="7608256" y="1171500"/>
            <a:ext cx="4462157" cy="2991448"/>
          </a:xfrm>
          <a:prstGeom prst="rect">
            <a:avLst/>
          </a:prstGeom>
        </p:spPr>
      </p:pic>
      <p:pic>
        <p:nvPicPr>
          <p:cNvPr id="5" name="Hình ảnh 4">
            <a:extLst>
              <a:ext uri="{FF2B5EF4-FFF2-40B4-BE49-F238E27FC236}">
                <a16:creationId xmlns:a16="http://schemas.microsoft.com/office/drawing/2014/main" id="{9CA0BAA5-7476-6E51-89B9-6D77A58E6247}"/>
              </a:ext>
            </a:extLst>
          </p:cNvPr>
          <p:cNvPicPr>
            <a:picLocks noChangeAspect="1"/>
          </p:cNvPicPr>
          <p:nvPr/>
        </p:nvPicPr>
        <p:blipFill>
          <a:blip r:embed="rId4"/>
          <a:stretch>
            <a:fillRect/>
          </a:stretch>
        </p:blipFill>
        <p:spPr>
          <a:xfrm>
            <a:off x="4721284" y="1308884"/>
            <a:ext cx="3180714" cy="2854064"/>
          </a:xfrm>
          <a:prstGeom prst="rect">
            <a:avLst/>
          </a:prstGeom>
        </p:spPr>
      </p:pic>
      <p:sp>
        <p:nvSpPr>
          <p:cNvPr id="6" name="Title 3">
            <a:extLst>
              <a:ext uri="{FF2B5EF4-FFF2-40B4-BE49-F238E27FC236}">
                <a16:creationId xmlns:a16="http://schemas.microsoft.com/office/drawing/2014/main" id="{989C2250-3661-C2EE-BB4C-C68E23241D90}"/>
              </a:ext>
            </a:extLst>
          </p:cNvPr>
          <p:cNvSpPr txBox="1">
            <a:spLocks/>
          </p:cNvSpPr>
          <p:nvPr/>
        </p:nvSpPr>
        <p:spPr>
          <a:xfrm>
            <a:off x="233347" y="4144231"/>
            <a:ext cx="3423920" cy="5162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gn="ctr"/>
            <a:r>
              <a:rPr lang="en-US" sz="2400" dirty="0" err="1">
                <a:solidFill>
                  <a:schemeClr val="tx1"/>
                </a:solidFill>
              </a:rPr>
              <a:t>Bộ</a:t>
            </a:r>
            <a:r>
              <a:rPr lang="en-US" sz="2400" dirty="0">
                <a:solidFill>
                  <a:schemeClr val="tx1"/>
                </a:solidFill>
              </a:rPr>
              <a:t> NST </a:t>
            </a:r>
            <a:r>
              <a:rPr lang="en-US" sz="2400" dirty="0" err="1">
                <a:solidFill>
                  <a:schemeClr val="tx1"/>
                </a:solidFill>
              </a:rPr>
              <a:t>bình</a:t>
            </a:r>
            <a:r>
              <a:rPr lang="en-US" sz="2400" dirty="0">
                <a:solidFill>
                  <a:schemeClr val="tx1"/>
                </a:solidFill>
              </a:rPr>
              <a:t> </a:t>
            </a:r>
            <a:r>
              <a:rPr lang="en-US" sz="2400" dirty="0" err="1">
                <a:solidFill>
                  <a:schemeClr val="tx1"/>
                </a:solidFill>
              </a:rPr>
              <a:t>thường</a:t>
            </a:r>
            <a:endParaRPr lang="ru-RU" sz="2400" dirty="0">
              <a:solidFill>
                <a:schemeClr val="tx1"/>
              </a:solidFill>
            </a:endParaRPr>
          </a:p>
        </p:txBody>
      </p:sp>
      <p:sp>
        <p:nvSpPr>
          <p:cNvPr id="7" name="Title 3">
            <a:extLst>
              <a:ext uri="{FF2B5EF4-FFF2-40B4-BE49-F238E27FC236}">
                <a16:creationId xmlns:a16="http://schemas.microsoft.com/office/drawing/2014/main" id="{3B646567-BDF0-E61C-3697-5414C4064113}"/>
              </a:ext>
            </a:extLst>
          </p:cNvPr>
          <p:cNvSpPr txBox="1">
            <a:spLocks/>
          </p:cNvSpPr>
          <p:nvPr/>
        </p:nvSpPr>
        <p:spPr>
          <a:xfrm>
            <a:off x="6588134" y="4162948"/>
            <a:ext cx="3423920" cy="5162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2400" dirty="0" err="1">
                <a:solidFill>
                  <a:schemeClr val="tx1"/>
                </a:solidFill>
              </a:rPr>
              <a:t>Bộ</a:t>
            </a:r>
            <a:r>
              <a:rPr lang="en-US" sz="2400" dirty="0">
                <a:solidFill>
                  <a:schemeClr val="tx1"/>
                </a:solidFill>
              </a:rPr>
              <a:t> NST </a:t>
            </a:r>
            <a:r>
              <a:rPr lang="en-US" sz="2400" dirty="0" err="1">
                <a:solidFill>
                  <a:schemeClr val="tx1"/>
                </a:solidFill>
              </a:rPr>
              <a:t>bị</a:t>
            </a:r>
            <a:r>
              <a:rPr lang="en-US" sz="2400" dirty="0">
                <a:solidFill>
                  <a:schemeClr val="tx1"/>
                </a:solidFill>
              </a:rPr>
              <a:t> </a:t>
            </a:r>
            <a:r>
              <a:rPr lang="en-US" sz="2400" dirty="0" err="1">
                <a:solidFill>
                  <a:schemeClr val="tx1"/>
                </a:solidFill>
              </a:rPr>
              <a:t>đột</a:t>
            </a:r>
            <a:r>
              <a:rPr lang="en-US" sz="2400" dirty="0">
                <a:solidFill>
                  <a:schemeClr val="tx1"/>
                </a:solidFill>
              </a:rPr>
              <a:t> </a:t>
            </a:r>
            <a:r>
              <a:rPr lang="en-US" sz="2400" dirty="0" err="1">
                <a:solidFill>
                  <a:schemeClr val="tx1"/>
                </a:solidFill>
              </a:rPr>
              <a:t>biến</a:t>
            </a:r>
            <a:endParaRPr lang="ru-RU" sz="2400" dirty="0">
              <a:solidFill>
                <a:schemeClr val="tx1"/>
              </a:solidFill>
            </a:endParaRPr>
          </a:p>
        </p:txBody>
      </p:sp>
      <p:sp>
        <p:nvSpPr>
          <p:cNvPr id="20" name="Title 3">
            <a:extLst>
              <a:ext uri="{FF2B5EF4-FFF2-40B4-BE49-F238E27FC236}">
                <a16:creationId xmlns:a16="http://schemas.microsoft.com/office/drawing/2014/main" id="{C3982C43-0B06-F363-FCC3-7A01232BA1D8}"/>
              </a:ext>
            </a:extLst>
          </p:cNvPr>
          <p:cNvSpPr txBox="1">
            <a:spLocks/>
          </p:cNvSpPr>
          <p:nvPr/>
        </p:nvSpPr>
        <p:spPr>
          <a:xfrm>
            <a:off x="1091574" y="5106060"/>
            <a:ext cx="7727306" cy="51627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2400" dirty="0" err="1">
                <a:solidFill>
                  <a:srgbClr val="FF0000"/>
                </a:solidFill>
              </a:rPr>
              <a:t>Là</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biến</a:t>
            </a:r>
            <a:r>
              <a:rPr lang="en-US" sz="2400" dirty="0">
                <a:solidFill>
                  <a:srgbClr val="FF0000"/>
                </a:solidFill>
              </a:rPr>
              <a:t> </a:t>
            </a:r>
            <a:r>
              <a:rPr lang="en-US" sz="2400" dirty="0" err="1">
                <a:solidFill>
                  <a:srgbClr val="FF0000"/>
                </a:solidFill>
              </a:rPr>
              <a:t>đổi</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cấu</a:t>
            </a:r>
            <a:r>
              <a:rPr lang="en-US" sz="2400" dirty="0">
                <a:solidFill>
                  <a:srgbClr val="FF0000"/>
                </a:solidFill>
              </a:rPr>
              <a:t> </a:t>
            </a:r>
            <a:r>
              <a:rPr lang="en-US" sz="2400" dirty="0" err="1">
                <a:solidFill>
                  <a:srgbClr val="FF0000"/>
                </a:solidFill>
              </a:rPr>
              <a:t>trúc</a:t>
            </a:r>
            <a:r>
              <a:rPr lang="en-US" sz="2400" dirty="0">
                <a:solidFill>
                  <a:srgbClr val="FF0000"/>
                </a:solidFill>
              </a:rPr>
              <a:t> </a:t>
            </a:r>
            <a:r>
              <a:rPr lang="en-US" sz="2400" dirty="0" err="1">
                <a:solidFill>
                  <a:srgbClr val="FF0000"/>
                </a:solidFill>
              </a:rPr>
              <a:t>hoặc</a:t>
            </a:r>
            <a:r>
              <a:rPr lang="en-US" sz="2400" dirty="0">
                <a:solidFill>
                  <a:srgbClr val="FF0000"/>
                </a:solidFill>
              </a:rPr>
              <a:t> </a:t>
            </a:r>
            <a:r>
              <a:rPr lang="en-US" sz="2400" dirty="0" err="1">
                <a:solidFill>
                  <a:srgbClr val="FF0000"/>
                </a:solidFill>
              </a:rPr>
              <a:t>số</a:t>
            </a:r>
            <a:r>
              <a:rPr lang="en-US" sz="2400" dirty="0">
                <a:solidFill>
                  <a:srgbClr val="FF0000"/>
                </a:solidFill>
              </a:rPr>
              <a:t> </a:t>
            </a:r>
            <a:r>
              <a:rPr lang="en-US" sz="2400" dirty="0" err="1">
                <a:solidFill>
                  <a:srgbClr val="FF0000"/>
                </a:solidFill>
              </a:rPr>
              <a:t>lượng</a:t>
            </a:r>
            <a:r>
              <a:rPr lang="en-US" sz="2400" dirty="0">
                <a:solidFill>
                  <a:srgbClr val="FF0000"/>
                </a:solidFill>
              </a:rPr>
              <a:t> NST</a:t>
            </a:r>
            <a:endParaRPr lang="ru-RU" sz="2400" dirty="0">
              <a:solidFill>
                <a:srgbClr val="FF0000"/>
              </a:solidFill>
            </a:endParaRPr>
          </a:p>
        </p:txBody>
      </p:sp>
    </p:spTree>
    <p:extLst>
      <p:ext uri="{BB962C8B-B14F-4D97-AF65-F5344CB8AC3E}">
        <p14:creationId xmlns:p14="http://schemas.microsoft.com/office/powerpoint/2010/main" val="369886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94344"/>
        </a:solidFill>
        <a:effectLst/>
      </p:bgPr>
    </p:bg>
    <p:spTree>
      <p:nvGrpSpPr>
        <p:cNvPr id="1" name=""/>
        <p:cNvGrpSpPr/>
        <p:nvPr/>
      </p:nvGrpSpPr>
      <p:grpSpPr>
        <a:xfrm>
          <a:off x="0" y="0"/>
          <a:ext cx="0" cy="0"/>
          <a:chOff x="0" y="0"/>
          <a:chExt cx="0" cy="0"/>
        </a:xfrm>
      </p:grpSpPr>
      <p:pic>
        <p:nvPicPr>
          <p:cNvPr id="6148" name="Picture 4" descr="Mutations Notes">
            <a:extLst>
              <a:ext uri="{FF2B5EF4-FFF2-40B4-BE49-F238E27FC236}">
                <a16:creationId xmlns:a16="http://schemas.microsoft.com/office/drawing/2014/main" id="{D954EFDD-29D8-AD7B-78D0-CA76C3DA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pic>
        <p:nvPicPr>
          <p:cNvPr id="21" name="Picture 2" descr="Chromosomal Mutations">
            <a:extLst>
              <a:ext uri="{FF2B5EF4-FFF2-40B4-BE49-F238E27FC236}">
                <a16:creationId xmlns:a16="http://schemas.microsoft.com/office/drawing/2014/main" id="{17A37373-2D90-2EF2-0358-0456DF8FBD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6" t="24376" r="27709" b="66195"/>
          <a:stretch/>
        </p:blipFill>
        <p:spPr bwMode="auto">
          <a:xfrm>
            <a:off x="371111" y="3532059"/>
            <a:ext cx="3635161" cy="6465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omosomal Mutations">
            <a:extLst>
              <a:ext uri="{FF2B5EF4-FFF2-40B4-BE49-F238E27FC236}">
                <a16:creationId xmlns:a16="http://schemas.microsoft.com/office/drawing/2014/main" id="{5BD08266-BFCE-B1E6-1062-762CDBD90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40" t="40818" r="1208" b="48303"/>
          <a:stretch/>
        </p:blipFill>
        <p:spPr bwMode="auto">
          <a:xfrm>
            <a:off x="7198292" y="2998846"/>
            <a:ext cx="4704766" cy="74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omosomal Mutations">
            <a:extLst>
              <a:ext uri="{FF2B5EF4-FFF2-40B4-BE49-F238E27FC236}">
                <a16:creationId xmlns:a16="http://schemas.microsoft.com/office/drawing/2014/main" id="{BE22BD22-C9F0-9748-C128-7FF99D201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2250" r="6176" b="27698"/>
          <a:stretch/>
        </p:blipFill>
        <p:spPr bwMode="auto">
          <a:xfrm>
            <a:off x="7394633" y="2117850"/>
            <a:ext cx="3500525" cy="6021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omosomal Mutations">
            <a:extLst>
              <a:ext uri="{FF2B5EF4-FFF2-40B4-BE49-F238E27FC236}">
                <a16:creationId xmlns:a16="http://schemas.microsoft.com/office/drawing/2014/main" id="{945CF6C4-5A58-19EC-F39C-6F560C152E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41227" r="60246" b="48642"/>
          <a:stretch/>
        </p:blipFill>
        <p:spPr bwMode="auto">
          <a:xfrm>
            <a:off x="7338536" y="4023765"/>
            <a:ext cx="3257433" cy="6948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romosomal Mutations">
            <a:extLst>
              <a:ext uri="{FF2B5EF4-FFF2-40B4-BE49-F238E27FC236}">
                <a16:creationId xmlns:a16="http://schemas.microsoft.com/office/drawing/2014/main" id="{F54AABB2-602C-C616-B605-6A11C0A94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 t="62168" r="52486" b="17852"/>
          <a:stretch/>
        </p:blipFill>
        <p:spPr bwMode="auto">
          <a:xfrm>
            <a:off x="7394633" y="5216274"/>
            <a:ext cx="4095168" cy="1370256"/>
          </a:xfrm>
          <a:prstGeom prst="rect">
            <a:avLst/>
          </a:prstGeom>
          <a:noFill/>
          <a:extLst>
            <a:ext uri="{909E8E84-426E-40DD-AFC4-6F175D3DCCD1}">
              <a14:hiddenFill xmlns:a14="http://schemas.microsoft.com/office/drawing/2010/main">
                <a:solidFill>
                  <a:srgbClr val="FFFFFF"/>
                </a:solidFill>
              </a14:hiddenFill>
            </a:ext>
          </a:extLst>
        </p:spPr>
      </p:pic>
      <p:sp>
        <p:nvSpPr>
          <p:cNvPr id="40" name="Left Bracket 39">
            <a:extLst>
              <a:ext uri="{FF2B5EF4-FFF2-40B4-BE49-F238E27FC236}">
                <a16:creationId xmlns:a16="http://schemas.microsoft.com/office/drawing/2014/main" id="{ACFB9C9A-0403-EC95-0413-06937C43A6CB}"/>
              </a:ext>
            </a:extLst>
          </p:cNvPr>
          <p:cNvSpPr/>
          <p:nvPr/>
        </p:nvSpPr>
        <p:spPr>
          <a:xfrm>
            <a:off x="5147887" y="2475339"/>
            <a:ext cx="1865280" cy="3141497"/>
          </a:xfrm>
          <a:prstGeom prst="leftBracket">
            <a:avLst>
              <a:gd name="adj" fmla="val 0"/>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6F1121E-58E5-FDA2-41D8-896757D7EA4A}"/>
              </a:ext>
            </a:extLst>
          </p:cNvPr>
          <p:cNvCxnSpPr>
            <a:cxnSpLocks/>
          </p:cNvCxnSpPr>
          <p:nvPr/>
        </p:nvCxnSpPr>
        <p:spPr>
          <a:xfrm>
            <a:off x="3921261" y="3926871"/>
            <a:ext cx="122662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115034-D3F1-5671-BA6B-FF7D518910A4}"/>
              </a:ext>
            </a:extLst>
          </p:cNvPr>
          <p:cNvCxnSpPr>
            <a:cxnSpLocks/>
          </p:cNvCxnSpPr>
          <p:nvPr/>
        </p:nvCxnSpPr>
        <p:spPr>
          <a:xfrm>
            <a:off x="5147941" y="3411168"/>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EDCC89-5DD8-441B-DD97-6112E7B2222D}"/>
              </a:ext>
            </a:extLst>
          </p:cNvPr>
          <p:cNvCxnSpPr>
            <a:cxnSpLocks/>
          </p:cNvCxnSpPr>
          <p:nvPr/>
        </p:nvCxnSpPr>
        <p:spPr>
          <a:xfrm>
            <a:off x="5147887" y="4454594"/>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19F86C6-DEF0-20C0-25D3-6643EB112F54}"/>
              </a:ext>
            </a:extLst>
          </p:cNvPr>
          <p:cNvSpPr txBox="1"/>
          <p:nvPr/>
        </p:nvSpPr>
        <p:spPr>
          <a:xfrm>
            <a:off x="5300302" y="1946467"/>
            <a:ext cx="1768962" cy="461665"/>
          </a:xfrm>
          <a:prstGeom prst="rect">
            <a:avLst/>
          </a:prstGeom>
          <a:noFill/>
        </p:spPr>
        <p:txBody>
          <a:bodyPr wrap="square" rtlCol="0">
            <a:spAutoFit/>
          </a:bodyPr>
          <a:lstStyle/>
          <a:p>
            <a:r>
              <a:rPr lang="en-US" sz="2400" b="1"/>
              <a:t>Đảo đoạn</a:t>
            </a:r>
          </a:p>
        </p:txBody>
      </p:sp>
      <p:sp>
        <p:nvSpPr>
          <p:cNvPr id="51" name="TextBox 50">
            <a:extLst>
              <a:ext uri="{FF2B5EF4-FFF2-40B4-BE49-F238E27FC236}">
                <a16:creationId xmlns:a16="http://schemas.microsoft.com/office/drawing/2014/main" id="{333B8875-ECDB-E2C2-3265-7D9DE624BBC8}"/>
              </a:ext>
            </a:extLst>
          </p:cNvPr>
          <p:cNvSpPr txBox="1"/>
          <p:nvPr/>
        </p:nvSpPr>
        <p:spPr>
          <a:xfrm>
            <a:off x="5300302" y="2882296"/>
            <a:ext cx="1768962" cy="461665"/>
          </a:xfrm>
          <a:prstGeom prst="rect">
            <a:avLst/>
          </a:prstGeom>
          <a:noFill/>
        </p:spPr>
        <p:txBody>
          <a:bodyPr wrap="square" rtlCol="0">
            <a:spAutoFit/>
          </a:bodyPr>
          <a:lstStyle/>
          <a:p>
            <a:r>
              <a:rPr lang="en-US" sz="2400" b="1"/>
              <a:t>Lặp đoạn</a:t>
            </a:r>
          </a:p>
        </p:txBody>
      </p:sp>
      <p:sp>
        <p:nvSpPr>
          <p:cNvPr id="52" name="TextBox 51">
            <a:extLst>
              <a:ext uri="{FF2B5EF4-FFF2-40B4-BE49-F238E27FC236}">
                <a16:creationId xmlns:a16="http://schemas.microsoft.com/office/drawing/2014/main" id="{AE56BCC6-CBE4-D03C-71D5-60FAF22C029D}"/>
              </a:ext>
            </a:extLst>
          </p:cNvPr>
          <p:cNvSpPr txBox="1"/>
          <p:nvPr/>
        </p:nvSpPr>
        <p:spPr>
          <a:xfrm>
            <a:off x="5300302" y="3926871"/>
            <a:ext cx="1768962" cy="461665"/>
          </a:xfrm>
          <a:prstGeom prst="rect">
            <a:avLst/>
          </a:prstGeom>
          <a:noFill/>
        </p:spPr>
        <p:txBody>
          <a:bodyPr wrap="square" rtlCol="0">
            <a:spAutoFit/>
          </a:bodyPr>
          <a:lstStyle/>
          <a:p>
            <a:r>
              <a:rPr lang="en-US" sz="2400" b="1"/>
              <a:t>Mất đoạn</a:t>
            </a:r>
          </a:p>
        </p:txBody>
      </p:sp>
      <p:sp>
        <p:nvSpPr>
          <p:cNvPr id="53" name="TextBox 52">
            <a:extLst>
              <a:ext uri="{FF2B5EF4-FFF2-40B4-BE49-F238E27FC236}">
                <a16:creationId xmlns:a16="http://schemas.microsoft.com/office/drawing/2014/main" id="{E1858BF9-1692-29A2-BB36-2593E5191808}"/>
              </a:ext>
            </a:extLst>
          </p:cNvPr>
          <p:cNvSpPr txBox="1"/>
          <p:nvPr/>
        </p:nvSpPr>
        <p:spPr>
          <a:xfrm>
            <a:off x="5300302" y="5089371"/>
            <a:ext cx="2205632" cy="461665"/>
          </a:xfrm>
          <a:prstGeom prst="rect">
            <a:avLst/>
          </a:prstGeom>
          <a:noFill/>
        </p:spPr>
        <p:txBody>
          <a:bodyPr wrap="square" rtlCol="0">
            <a:spAutoFit/>
          </a:bodyPr>
          <a:lstStyle/>
          <a:p>
            <a:r>
              <a:rPr lang="en-US" sz="2400" b="1"/>
              <a:t>Chuyển đoạn</a:t>
            </a:r>
          </a:p>
        </p:txBody>
      </p:sp>
      <p:sp>
        <p:nvSpPr>
          <p:cNvPr id="54" name="TextBox 53">
            <a:extLst>
              <a:ext uri="{FF2B5EF4-FFF2-40B4-BE49-F238E27FC236}">
                <a16:creationId xmlns:a16="http://schemas.microsoft.com/office/drawing/2014/main" id="{3844264C-9180-61C8-7F6F-B3CDA65029F9}"/>
              </a:ext>
            </a:extLst>
          </p:cNvPr>
          <p:cNvSpPr txBox="1"/>
          <p:nvPr/>
        </p:nvSpPr>
        <p:spPr>
          <a:xfrm>
            <a:off x="1355706" y="4371183"/>
            <a:ext cx="1768962" cy="461665"/>
          </a:xfrm>
          <a:prstGeom prst="rect">
            <a:avLst/>
          </a:prstGeom>
          <a:noFill/>
        </p:spPr>
        <p:txBody>
          <a:bodyPr wrap="square" rtlCol="0">
            <a:spAutoFit/>
          </a:bodyPr>
          <a:lstStyle/>
          <a:p>
            <a:r>
              <a:rPr lang="en-US" sz="2400" b="1"/>
              <a:t>NST gốc</a:t>
            </a:r>
          </a:p>
        </p:txBody>
      </p:sp>
    </p:spTree>
    <p:extLst>
      <p:ext uri="{BB962C8B-B14F-4D97-AF65-F5344CB8AC3E}">
        <p14:creationId xmlns:p14="http://schemas.microsoft.com/office/powerpoint/2010/main" val="1992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12</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6" name="Rectangle 5">
            <a:extLst>
              <a:ext uri="{FF2B5EF4-FFF2-40B4-BE49-F238E27FC236}">
                <a16:creationId xmlns:a16="http://schemas.microsoft.com/office/drawing/2014/main" id="{3749F528-EF0B-87F3-04AB-A3A43B2EF700}"/>
              </a:ext>
            </a:extLst>
          </p:cNvPr>
          <p:cNvSpPr/>
          <p:nvPr/>
        </p:nvSpPr>
        <p:spPr>
          <a:xfrm>
            <a:off x="914399" y="3322699"/>
            <a:ext cx="10692309" cy="2556388"/>
          </a:xfrm>
          <a:prstGeom prst="rect">
            <a:avLst/>
          </a:prstGeom>
          <a:solidFill>
            <a:schemeClr val="accent3">
              <a:lumMod val="20000"/>
              <a:lumOff val="80000"/>
            </a:schemeClr>
          </a:solidFill>
          <a:ln w="28575" cap="flat">
            <a:solidFill>
              <a:schemeClr val="accent3">
                <a:lumMod val="75000"/>
              </a:schemeClr>
            </a:solidFill>
            <a:prstDash val="solid"/>
            <a:miter/>
          </a:ln>
        </p:spPr>
        <p:txBody>
          <a:bodyPr rtlCol="0" anchor="ctr"/>
          <a:lstStyle/>
          <a:p>
            <a:pPr algn="l"/>
            <a:endParaRPr lang="en-US" dirty="0"/>
          </a:p>
        </p:txBody>
      </p:sp>
      <p:sp>
        <p:nvSpPr>
          <p:cNvPr id="7" name="Rectangle 6">
            <a:extLst>
              <a:ext uri="{FF2B5EF4-FFF2-40B4-BE49-F238E27FC236}">
                <a16:creationId xmlns:a16="http://schemas.microsoft.com/office/drawing/2014/main" id="{2F8AE341-53D3-AF28-E8AE-B8D981E8397D}"/>
              </a:ext>
            </a:extLst>
          </p:cNvPr>
          <p:cNvSpPr/>
          <p:nvPr/>
        </p:nvSpPr>
        <p:spPr>
          <a:xfrm>
            <a:off x="914399" y="3322698"/>
            <a:ext cx="2025143" cy="516103"/>
          </a:xfrm>
          <a:prstGeom prst="rect">
            <a:avLst/>
          </a:prstGeom>
          <a:solidFill>
            <a:schemeClr val="accent3">
              <a:lumMod val="60000"/>
              <a:lumOff val="40000"/>
            </a:schemeClr>
          </a:solidFill>
          <a:ln w="28575" cap="flat">
            <a:solidFill>
              <a:schemeClr val="accent3">
                <a:lumMod val="75000"/>
              </a:schemeClr>
            </a:solidFill>
            <a:prstDash val="solid"/>
            <a:miter/>
          </a:ln>
        </p:spPr>
        <p:txBody>
          <a:bodyPr rtlCol="0" anchor="ctr"/>
          <a:lstStyle/>
          <a:p>
            <a:pPr algn="ctr"/>
            <a:r>
              <a:rPr lang="en-US" sz="2800" b="1">
                <a:solidFill>
                  <a:schemeClr val="bg1"/>
                </a:solidFill>
              </a:rPr>
              <a:t>Yêu cầu 2</a:t>
            </a:r>
            <a:endParaRPr lang="en-US" sz="2800" b="1" dirty="0">
              <a:solidFill>
                <a:schemeClr val="bg1"/>
              </a:solidFill>
            </a:endParaRPr>
          </a:p>
        </p:txBody>
      </p:sp>
      <p:sp>
        <p:nvSpPr>
          <p:cNvPr id="8" name="Rectangle: Top Corners Rounded 7">
            <a:extLst>
              <a:ext uri="{FF2B5EF4-FFF2-40B4-BE49-F238E27FC236}">
                <a16:creationId xmlns:a16="http://schemas.microsoft.com/office/drawing/2014/main" id="{3B35F4C6-17E6-58F5-EBF8-4C6E4E7F2802}"/>
              </a:ext>
            </a:extLst>
          </p:cNvPr>
          <p:cNvSpPr/>
          <p:nvPr/>
        </p:nvSpPr>
        <p:spPr>
          <a:xfrm>
            <a:off x="3804388" y="2716943"/>
            <a:ext cx="4740295" cy="605755"/>
          </a:xfrm>
          <a:prstGeom prst="round2SameRect">
            <a:avLst/>
          </a:prstGeom>
          <a:solidFill>
            <a:schemeClr val="accent3">
              <a:lumMod val="50000"/>
            </a:schemeClr>
          </a:solidFill>
          <a:ln w="12700" cap="flat">
            <a:noFill/>
            <a:prstDash val="solid"/>
            <a:miter/>
          </a:ln>
        </p:spPr>
        <p:txBody>
          <a:bodyPr rtlCol="0" anchor="ctr"/>
          <a:lstStyle/>
          <a:p>
            <a:pPr algn="l"/>
            <a:endParaRPr lang="en-US" dirty="0"/>
          </a:p>
        </p:txBody>
      </p:sp>
      <p:sp>
        <p:nvSpPr>
          <p:cNvPr id="9" name="TextBox 8">
            <a:extLst>
              <a:ext uri="{FF2B5EF4-FFF2-40B4-BE49-F238E27FC236}">
                <a16:creationId xmlns:a16="http://schemas.microsoft.com/office/drawing/2014/main" id="{CEEBCC52-ADAB-6452-A87D-0E86588F420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2</a:t>
            </a:r>
          </a:p>
        </p:txBody>
      </p:sp>
      <p:sp>
        <p:nvSpPr>
          <p:cNvPr id="11" name="TextBox 10">
            <a:extLst>
              <a:ext uri="{FF2B5EF4-FFF2-40B4-BE49-F238E27FC236}">
                <a16:creationId xmlns:a16="http://schemas.microsoft.com/office/drawing/2014/main" id="{FF20A063-E7FC-05BE-9D6B-83587F954CBA}"/>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II.2, trả lời câu hỏi:</a:t>
            </a:r>
          </a:p>
          <a:p>
            <a:r>
              <a:rPr lang="vi-VN" b="0"/>
              <a:t>–</a:t>
            </a:r>
            <a:r>
              <a:rPr lang="en-US" b="0"/>
              <a:t> </a:t>
            </a:r>
            <a:r>
              <a:rPr lang="vi-VN" b="0"/>
              <a:t>Dạng đột biến cấu trúc NST nào có thể được ứng dụng trong chọn giống để đem lại lợi ích cho con người?</a:t>
            </a:r>
          </a:p>
          <a:p>
            <a:r>
              <a:rPr lang="vi-VN" b="0"/>
              <a:t>–</a:t>
            </a:r>
            <a:r>
              <a:rPr lang="en-US" b="0"/>
              <a:t> </a:t>
            </a:r>
            <a:r>
              <a:rPr lang="vi-VN" b="0"/>
              <a:t>Dạng đột biến cấu trúc NST nào gây hại cho sinh vật? Giải thích.</a:t>
            </a:r>
          </a:p>
        </p:txBody>
      </p:sp>
    </p:spTree>
    <p:extLst>
      <p:ext uri="{BB962C8B-B14F-4D97-AF65-F5344CB8AC3E}">
        <p14:creationId xmlns:p14="http://schemas.microsoft.com/office/powerpoint/2010/main" val="17317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13</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5" name="TextBox 4">
            <a:extLst>
              <a:ext uri="{FF2B5EF4-FFF2-40B4-BE49-F238E27FC236}">
                <a16:creationId xmlns:a16="http://schemas.microsoft.com/office/drawing/2014/main" id="{7B71348F-4B31-0910-91D8-CD6E75D5689D}"/>
              </a:ext>
            </a:extLst>
          </p:cNvPr>
          <p:cNvSpPr txBox="1"/>
          <p:nvPr/>
        </p:nvSpPr>
        <p:spPr>
          <a:xfrm>
            <a:off x="1117756" y="2666862"/>
            <a:ext cx="10348708" cy="158426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nSpc>
                <a:spcPct val="125000"/>
              </a:lnSpc>
              <a:defRPr sz="2400" b="1">
                <a:solidFill>
                  <a:schemeClr val="accent3"/>
                </a:solidFill>
              </a:defRPr>
            </a:lvl1pPr>
          </a:lstStyle>
          <a:p>
            <a:pPr algn="just"/>
            <a:r>
              <a:rPr lang="en-US" b="0">
                <a:solidFill>
                  <a:schemeClr val="tx1"/>
                </a:solidFill>
              </a:rPr>
              <a:t>Đột biến cấu trúc NST dẫn đến cấu trúc lại các gene trong hệ gene, có thể làm </a:t>
            </a:r>
            <a:r>
              <a:rPr lang="en-US">
                <a:solidFill>
                  <a:srgbClr val="FF0000"/>
                </a:solidFill>
              </a:rPr>
              <a:t>xuất hiện kiểu hình mới,</a:t>
            </a:r>
            <a:r>
              <a:rPr lang="en-US" b="0">
                <a:solidFill>
                  <a:schemeClr val="tx1"/>
                </a:solidFill>
              </a:rPr>
              <a:t> </a:t>
            </a:r>
            <a:r>
              <a:rPr lang="en-US">
                <a:solidFill>
                  <a:schemeClr val="tx2"/>
                </a:solidFill>
              </a:rPr>
              <a:t>cung cấp nguyên liệu cho tiến hoá và cho chọn giống.</a:t>
            </a:r>
          </a:p>
        </p:txBody>
      </p:sp>
    </p:spTree>
    <p:extLst>
      <p:ext uri="{BB962C8B-B14F-4D97-AF65-F5344CB8AC3E}">
        <p14:creationId xmlns:p14="http://schemas.microsoft.com/office/powerpoint/2010/main" val="7156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omosomal Rearrangements">
            <a:extLst>
              <a:ext uri="{FF2B5EF4-FFF2-40B4-BE49-F238E27FC236}">
                <a16:creationId xmlns:a16="http://schemas.microsoft.com/office/drawing/2014/main" id="{26BD830F-1A68-775E-8D79-F4554A3A1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55" y="0"/>
            <a:ext cx="882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56050" y="2685471"/>
            <a:ext cx="6135734" cy="2816925"/>
          </a:xfrm>
          <a:prstGeom prst="rect">
            <a:avLst/>
          </a:prstGeom>
          <a:noFill/>
        </p:spPr>
        <p:txBody>
          <a:bodyPr wrap="square">
            <a:spAutoFit/>
          </a:bodyPr>
          <a:lstStyle>
            <a:defPPr>
              <a:defRPr lang="ru-RU"/>
            </a:defPPr>
            <a:lvl1pPr algn="just">
              <a:lnSpc>
                <a:spcPct val="125000"/>
              </a:lnSpc>
              <a:defRPr sz="2400" b="0"/>
            </a:lvl1pPr>
          </a:lstStyle>
          <a:p>
            <a:r>
              <a:rPr lang="en-US" b="1"/>
              <a:t>a) </a:t>
            </a:r>
            <a:r>
              <a:rPr lang="vi-VN" b="1"/>
              <a:t>Một số dạng đột biến cấu trúc NST có thể được ứng dụng trong chọn giống để đem lại lợi ích cho con người:</a:t>
            </a:r>
          </a:p>
          <a:p>
            <a:pPr marL="342900" indent="-342900">
              <a:buFontTx/>
              <a:buChar char="-"/>
            </a:pPr>
            <a:r>
              <a:rPr lang="vi-VN"/>
              <a:t>Đột biến </a:t>
            </a:r>
            <a:r>
              <a:rPr lang="vi-VN" b="1">
                <a:solidFill>
                  <a:srgbClr val="FF0000"/>
                </a:solidFill>
              </a:rPr>
              <a:t>mất đoạn </a:t>
            </a:r>
            <a:r>
              <a:rPr lang="vi-VN"/>
              <a:t>NST có thể được ứng dụng để loại bỏ một gene có hại ra khỏi hệ gene ở thực vật.</a:t>
            </a:r>
            <a:endParaRPr lang="en-US"/>
          </a:p>
        </p:txBody>
      </p:sp>
      <p:pic>
        <p:nvPicPr>
          <p:cNvPr id="5" name="Picture 4" descr="A diagram of a deletion&#10;&#10;Description automatically generated">
            <a:extLst>
              <a:ext uri="{FF2B5EF4-FFF2-40B4-BE49-F238E27FC236}">
                <a16:creationId xmlns:a16="http://schemas.microsoft.com/office/drawing/2014/main" id="{589FE64C-C13F-457B-95EB-58558875BBCA}"/>
              </a:ext>
            </a:extLst>
          </p:cNvPr>
          <p:cNvPicPr>
            <a:picLocks noChangeAspect="1"/>
          </p:cNvPicPr>
          <p:nvPr/>
        </p:nvPicPr>
        <p:blipFill rotWithShape="1">
          <a:blip r:embed="rId2"/>
          <a:srcRect l="13507" t="14478" r="15482" b="9858"/>
          <a:stretch/>
        </p:blipFill>
        <p:spPr>
          <a:xfrm>
            <a:off x="7320954" y="1499431"/>
            <a:ext cx="4504683" cy="5189007"/>
          </a:xfrm>
          <a:prstGeom prst="rect">
            <a:avLst/>
          </a:prstGeom>
        </p:spPr>
      </p:pic>
    </p:spTree>
    <p:extLst>
      <p:ext uri="{BB962C8B-B14F-4D97-AF65-F5344CB8AC3E}">
        <p14:creationId xmlns:p14="http://schemas.microsoft.com/office/powerpoint/2010/main" val="18230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16</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846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chuyển đoạn </a:t>
            </a:r>
            <a:r>
              <a:rPr lang="vi-VN"/>
              <a:t>NST có thể được ứng dụng để thay đổi vị trí của gene trên NST. </a:t>
            </a:r>
            <a:endParaRPr lang="en-US"/>
          </a:p>
          <a:p>
            <a:pPr marL="342900" indent="-342900">
              <a:buFontTx/>
              <a:buChar char="-"/>
            </a:pPr>
            <a:r>
              <a:rPr lang="vi-VN" b="1"/>
              <a:t>Ví dụ: </a:t>
            </a:r>
            <a:r>
              <a:rPr lang="vi-VN"/>
              <a:t>Các nhà khoa học đã sử dụng đột biến chuyển đoạn NST để chuyển gene quy định màu trứng của tằm dâu từ NST thường sang NST giới tính.</a:t>
            </a:r>
            <a:endParaRPr lang="en-US"/>
          </a:p>
        </p:txBody>
      </p:sp>
    </p:spTree>
    <p:extLst>
      <p:ext uri="{BB962C8B-B14F-4D97-AF65-F5344CB8AC3E}">
        <p14:creationId xmlns:p14="http://schemas.microsoft.com/office/powerpoint/2010/main" val="22747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285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lặp đoạn </a:t>
            </a:r>
            <a:r>
              <a:rPr lang="vi-VN"/>
              <a:t>NST được ứng dụng để tăng số lượng sản phẩm của gene. </a:t>
            </a:r>
            <a:r>
              <a:rPr lang="en-US"/>
              <a:t>C</a:t>
            </a:r>
            <a:r>
              <a:rPr lang="vi-VN"/>
              <a:t>ó thể làm cho gene có lợi có nhiều bản sao trong hệ gene, có lợi cho thể đột biến và cho con người.</a:t>
            </a:r>
            <a:r>
              <a:rPr lang="en-US"/>
              <a:t> </a:t>
            </a:r>
          </a:p>
          <a:p>
            <a:pPr marL="342900" indent="-342900">
              <a:buFontTx/>
              <a:buChar char="-"/>
            </a:pPr>
            <a:r>
              <a:rPr lang="vi-VN" b="1"/>
              <a:t>Ví dụ: </a:t>
            </a:r>
            <a:r>
              <a:rPr lang="vi-VN"/>
              <a:t>Ở đại mạch có đột biến lặp đoạn làm tăng hoạt tính của enz</a:t>
            </a:r>
            <a:r>
              <a:rPr lang="en-US"/>
              <a:t>y</a:t>
            </a:r>
            <a:r>
              <a:rPr lang="vi-VN"/>
              <a:t>m</a:t>
            </a:r>
            <a:r>
              <a:rPr lang="en-US"/>
              <a:t>e</a:t>
            </a:r>
            <a:r>
              <a:rPr lang="vi-VN"/>
              <a:t> am</a:t>
            </a:r>
            <a:r>
              <a:rPr lang="en-US"/>
              <a:t>y</a:t>
            </a:r>
            <a:r>
              <a:rPr lang="vi-VN"/>
              <a:t>la</a:t>
            </a:r>
            <a:r>
              <a:rPr lang="en-US"/>
              <a:t>se</a:t>
            </a:r>
            <a:r>
              <a:rPr lang="vi-VN"/>
              <a:t>, rất có ý nghĩa trong công nghiệp sản xuất bia.</a:t>
            </a:r>
            <a:endParaRPr lang="en-US"/>
          </a:p>
        </p:txBody>
      </p:sp>
    </p:spTree>
    <p:extLst>
      <p:ext uri="{BB962C8B-B14F-4D97-AF65-F5344CB8AC3E}">
        <p14:creationId xmlns:p14="http://schemas.microsoft.com/office/powerpoint/2010/main" val="33379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7" name="TextBox 6">
            <a:extLst>
              <a:ext uri="{FF2B5EF4-FFF2-40B4-BE49-F238E27FC236}">
                <a16:creationId xmlns:a16="http://schemas.microsoft.com/office/drawing/2014/main" id="{34B9B403-EEA1-0B38-12C4-719C127A457B}"/>
              </a:ext>
            </a:extLst>
          </p:cNvPr>
          <p:cNvSpPr txBox="1"/>
          <p:nvPr/>
        </p:nvSpPr>
        <p:spPr>
          <a:xfrm>
            <a:off x="1308183" y="2658143"/>
            <a:ext cx="8144357" cy="461665"/>
          </a:xfrm>
          <a:prstGeom prst="rect">
            <a:avLst/>
          </a:prstGeom>
          <a:solidFill>
            <a:schemeClr val="accent3">
              <a:lumMod val="20000"/>
              <a:lumOff val="80000"/>
            </a:schemeClr>
          </a:solidFill>
        </p:spPr>
        <p:txBody>
          <a:bodyPr wrap="square">
            <a:spAutoFit/>
          </a:bodyPr>
          <a:lstStyle>
            <a:defPPr>
              <a:defRPr lang="ru-RU"/>
            </a:defPPr>
            <a:lvl1pPr marL="342900" indent="-342900" algn="just">
              <a:lnSpc>
                <a:spcPct val="125000"/>
              </a:lnSpc>
              <a:buFontTx/>
              <a:buChar char="-"/>
              <a:defRPr sz="2400" b="0"/>
            </a:lvl1pPr>
          </a:lstStyle>
          <a:p>
            <a:pPr marL="0" indent="0">
              <a:lnSpc>
                <a:spcPct val="100000"/>
              </a:lnSpc>
              <a:buNone/>
            </a:pPr>
            <a:r>
              <a:rPr lang="en-US" b="1">
                <a:solidFill>
                  <a:schemeClr val="accent3"/>
                </a:solidFill>
              </a:rPr>
              <a:t>Dạng đột biến cấu trúc NST nào gây hại cho sinh vật? </a:t>
            </a:r>
          </a:p>
        </p:txBody>
      </p:sp>
      <p:sp>
        <p:nvSpPr>
          <p:cNvPr id="10" name="Rectangle: Rounded Corners 9">
            <a:extLst>
              <a:ext uri="{FF2B5EF4-FFF2-40B4-BE49-F238E27FC236}">
                <a16:creationId xmlns:a16="http://schemas.microsoft.com/office/drawing/2014/main" id="{D524C73B-76A0-E7A4-BAF1-1AD4CD8DC9C4}"/>
              </a:ext>
            </a:extLst>
          </p:cNvPr>
          <p:cNvSpPr/>
          <p:nvPr/>
        </p:nvSpPr>
        <p:spPr>
          <a:xfrm>
            <a:off x="1414769" y="3516014"/>
            <a:ext cx="9312295" cy="2757224"/>
          </a:xfrm>
          <a:prstGeom prst="roundRect">
            <a:avLst>
              <a:gd name="adj" fmla="val 893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B273E434-E2A3-18C8-7C76-39140BC0036A}"/>
              </a:ext>
            </a:extLst>
          </p:cNvPr>
          <p:cNvSpPr/>
          <p:nvPr/>
        </p:nvSpPr>
        <p:spPr>
          <a:xfrm>
            <a:off x="1308183" y="3421664"/>
            <a:ext cx="9312295" cy="2757224"/>
          </a:xfrm>
          <a:prstGeom prst="roundRect">
            <a:avLst>
              <a:gd name="adj" fmla="val 6291"/>
            </a:avLst>
          </a:prstGeom>
          <a:solidFill>
            <a:schemeClr val="bg1"/>
          </a:solidFill>
          <a:ln w="28575" cap="flat">
            <a:solidFill>
              <a:schemeClr val="accent4"/>
            </a:solidFill>
            <a:prstDash val="solid"/>
            <a:miter/>
          </a:ln>
        </p:spPr>
        <p:txBody>
          <a:bodyPr rtlCol="0" anchor="ctr"/>
          <a:lstStyle/>
          <a:p>
            <a:pPr algn="l"/>
            <a:endParaRPr lang="en-US" dirty="0"/>
          </a:p>
        </p:txBody>
      </p:sp>
      <p:sp>
        <p:nvSpPr>
          <p:cNvPr id="12" name="TextBox 11">
            <a:extLst>
              <a:ext uri="{FF2B5EF4-FFF2-40B4-BE49-F238E27FC236}">
                <a16:creationId xmlns:a16="http://schemas.microsoft.com/office/drawing/2014/main" id="{1EED2B36-35D8-56F1-7C8C-9B88BF90BE89}"/>
              </a:ext>
            </a:extLst>
          </p:cNvPr>
          <p:cNvSpPr txBox="1"/>
          <p:nvPr/>
        </p:nvSpPr>
        <p:spPr>
          <a:xfrm>
            <a:off x="1493306" y="3552092"/>
            <a:ext cx="8942048" cy="2432204"/>
          </a:xfrm>
          <a:prstGeom prst="rect">
            <a:avLst/>
          </a:prstGeom>
          <a:noFill/>
        </p:spPr>
        <p:txBody>
          <a:bodyPr wrap="square">
            <a:spAutoFit/>
          </a:bodyPr>
          <a:lstStyle>
            <a:defPPr>
              <a:defRPr lang="ru-RU"/>
            </a:defPPr>
            <a:lvl1pPr indent="0" algn="just">
              <a:lnSpc>
                <a:spcPct val="125000"/>
              </a:lnSpc>
              <a:buFontTx/>
              <a:buNone/>
              <a:defRPr sz="2400" b="1"/>
            </a:lvl1pPr>
          </a:lstStyle>
          <a:p>
            <a:pPr>
              <a:spcAft>
                <a:spcPts val="600"/>
              </a:spcAft>
            </a:pPr>
            <a:r>
              <a:rPr lang="en-US" b="0"/>
              <a:t>- </a:t>
            </a:r>
            <a:r>
              <a:rPr lang="vi-VN" b="0"/>
              <a:t>Đột biến cấu trúc NST dù dạng nào cũng có thể làm </a:t>
            </a:r>
            <a:r>
              <a:rPr lang="vi-VN">
                <a:solidFill>
                  <a:srgbClr val="FF0000"/>
                </a:solidFill>
              </a:rPr>
              <a:t>mất cân bằng hệ gene </a:t>
            </a:r>
            <a:r>
              <a:rPr lang="vi-VN" b="0"/>
              <a:t>và gây hại cho thể đột biến như </a:t>
            </a:r>
            <a:r>
              <a:rPr lang="vi-VN"/>
              <a:t>giảm sức sống, giảm khả năng sinh sản hoặc gây chết</a:t>
            </a:r>
            <a:r>
              <a:rPr lang="vi-VN" b="0"/>
              <a:t>. </a:t>
            </a:r>
            <a:endParaRPr lang="en-US" b="0"/>
          </a:p>
          <a:p>
            <a:pPr>
              <a:spcAft>
                <a:spcPts val="600"/>
              </a:spcAft>
            </a:pPr>
            <a:r>
              <a:rPr lang="en-US" b="0"/>
              <a:t>- </a:t>
            </a:r>
            <a:r>
              <a:rPr lang="vi-VN" b="0"/>
              <a:t>Trong đó, đột biến </a:t>
            </a:r>
            <a:r>
              <a:rPr lang="vi-VN">
                <a:solidFill>
                  <a:srgbClr val="FF0000"/>
                </a:solidFill>
              </a:rPr>
              <a:t>mất đoạn </a:t>
            </a:r>
            <a:r>
              <a:rPr lang="vi-VN" b="0"/>
              <a:t>NST dẫn tới </a:t>
            </a:r>
            <a:r>
              <a:rPr lang="vi-VN">
                <a:solidFill>
                  <a:schemeClr val="accent4"/>
                </a:solidFill>
              </a:rPr>
              <a:t>mất vật chất di truyền nên thường gây hại cho sinh vật. </a:t>
            </a:r>
            <a:endParaRPr lang="en-US">
              <a:solidFill>
                <a:schemeClr val="accent4"/>
              </a:solidFill>
            </a:endParaRPr>
          </a:p>
        </p:txBody>
      </p:sp>
    </p:spTree>
    <p:extLst>
      <p:ext uri="{BB962C8B-B14F-4D97-AF65-F5344CB8AC3E}">
        <p14:creationId xmlns:p14="http://schemas.microsoft.com/office/powerpoint/2010/main" val="2016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8196" name="Picture 4" descr="46 Chromosomes Hi-res Stock Photography And Images Alamy, 55% OFF">
            <a:extLst>
              <a:ext uri="{FF2B5EF4-FFF2-40B4-BE49-F238E27FC236}">
                <a16:creationId xmlns:a16="http://schemas.microsoft.com/office/drawing/2014/main" id="{24B946EF-BE63-B192-B632-8825F6F1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0" t="4990" r="10230" b="11697"/>
          <a:stretch/>
        </p:blipFill>
        <p:spPr bwMode="auto">
          <a:xfrm>
            <a:off x="5829360" y="1448794"/>
            <a:ext cx="5872716" cy="52745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08503CB-84BD-2106-440D-BBAFDF5AA879}"/>
              </a:ext>
            </a:extLst>
          </p:cNvPr>
          <p:cNvGrpSpPr/>
          <p:nvPr/>
        </p:nvGrpSpPr>
        <p:grpSpPr>
          <a:xfrm>
            <a:off x="286101" y="2950761"/>
            <a:ext cx="5127372" cy="2120513"/>
            <a:chOff x="286101" y="2950761"/>
            <a:chExt cx="4826170" cy="1694167"/>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3047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2000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6" name="Picture 2" descr="The Purpose and Steps Involved in a Karyotype Test">
            <a:extLst>
              <a:ext uri="{FF2B5EF4-FFF2-40B4-BE49-F238E27FC236}">
                <a16:creationId xmlns:a16="http://schemas.microsoft.com/office/drawing/2014/main" id="{8FDE1724-3165-930F-FC4F-0E376817D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34"/>
          <a:stretch/>
        </p:blipFill>
        <p:spPr bwMode="auto">
          <a:xfrm>
            <a:off x="5570547" y="1911661"/>
            <a:ext cx="6559745" cy="46180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E5CC2D-9A31-7FD0-3BB2-2814DB396BF6}"/>
              </a:ext>
            </a:extLst>
          </p:cNvPr>
          <p:cNvSpPr txBox="1"/>
          <p:nvPr/>
        </p:nvSpPr>
        <p:spPr>
          <a:xfrm>
            <a:off x="179514" y="2123593"/>
            <a:ext cx="5245178" cy="4194225"/>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v"/>
            </a:pPr>
            <a:r>
              <a:rPr lang="vi-VN" sz="2400">
                <a:solidFill>
                  <a:schemeClr val="bg1"/>
                </a:solidFill>
              </a:rPr>
              <a:t>Bộ NST đặc trưng của loài thường được </a:t>
            </a:r>
            <a:r>
              <a:rPr lang="vi-VN" sz="2400" b="1">
                <a:solidFill>
                  <a:srgbClr val="00FFFF"/>
                </a:solidFill>
              </a:rPr>
              <a:t>truyền đạt nguyên vẹn </a:t>
            </a:r>
            <a:r>
              <a:rPr lang="vi-VN" sz="2400">
                <a:solidFill>
                  <a:schemeClr val="bg1"/>
                </a:solidFill>
              </a:rPr>
              <a:t>cho thế hệ con cháu nhờ các quá trình: </a:t>
            </a:r>
            <a:r>
              <a:rPr lang="vi-VN" sz="2400" b="1">
                <a:solidFill>
                  <a:srgbClr val="FFFF00"/>
                </a:solidFill>
              </a:rPr>
              <a:t>nhân đôi, nguyên phân, giảm phân và thụ tinh. </a:t>
            </a:r>
            <a:endParaRPr lang="en-US" sz="2400" b="1">
              <a:solidFill>
                <a:srgbClr val="FFFF00"/>
              </a:solidFill>
            </a:endParaRPr>
          </a:p>
          <a:p>
            <a:pPr marL="342900" indent="-342900" algn="just">
              <a:lnSpc>
                <a:spcPct val="120000"/>
              </a:lnSpc>
              <a:spcAft>
                <a:spcPts val="1200"/>
              </a:spcAft>
              <a:buFont typeface="Wingdings" panose="05000000000000000000" pitchFamily="2" charset="2"/>
              <a:buChar char="v"/>
            </a:pPr>
            <a:r>
              <a:rPr lang="en-US" sz="2400">
                <a:solidFill>
                  <a:schemeClr val="bg1"/>
                </a:solidFill>
              </a:rPr>
              <a:t>C</a:t>
            </a:r>
            <a:r>
              <a:rPr lang="vi-VN" sz="2400">
                <a:solidFill>
                  <a:schemeClr val="bg1"/>
                </a:solidFill>
              </a:rPr>
              <a:t>ác nhân tố của </a:t>
            </a:r>
            <a:r>
              <a:rPr lang="vi-VN" sz="2400" b="1">
                <a:solidFill>
                  <a:srgbClr val="FF0000"/>
                </a:solidFill>
              </a:rPr>
              <a:t>môi trường bên trong và bên ngoài </a:t>
            </a:r>
            <a:r>
              <a:rPr lang="vi-VN" sz="2400">
                <a:solidFill>
                  <a:schemeClr val="bg1"/>
                </a:solidFill>
              </a:rPr>
              <a:t>cơ thể có thể tác động vào các quá trình đó</a:t>
            </a:r>
            <a:r>
              <a:rPr lang="en-US" sz="2400">
                <a:solidFill>
                  <a:schemeClr val="bg1"/>
                </a:solidFill>
              </a:rPr>
              <a:t> gây nên những đột biến</a:t>
            </a:r>
          </a:p>
        </p:txBody>
      </p:sp>
    </p:spTree>
    <p:extLst>
      <p:ext uri="{BB962C8B-B14F-4D97-AF65-F5344CB8AC3E}">
        <p14:creationId xmlns:p14="http://schemas.microsoft.com/office/powerpoint/2010/main" val="8096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3EDE1"/>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7" name="Picture 2" descr="Philadelphia Chromosome - Fairman Studios">
            <a:extLst>
              <a:ext uri="{FF2B5EF4-FFF2-40B4-BE49-F238E27FC236}">
                <a16:creationId xmlns:a16="http://schemas.microsoft.com/office/drawing/2014/main" id="{47525C24-387B-0C34-4488-ABB161B48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 b="56108"/>
          <a:stretch/>
        </p:blipFill>
        <p:spPr bwMode="auto">
          <a:xfrm rot="16200000">
            <a:off x="4579791" y="2852902"/>
            <a:ext cx="5080000" cy="2930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iladelphia Chromosome - Fairman Studios">
            <a:extLst>
              <a:ext uri="{FF2B5EF4-FFF2-40B4-BE49-F238E27FC236}">
                <a16:creationId xmlns:a16="http://schemas.microsoft.com/office/drawing/2014/main" id="{6E2DCD94-F2D7-2B36-5EA5-2F4422599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3" b="4540"/>
          <a:stretch/>
        </p:blipFill>
        <p:spPr bwMode="auto">
          <a:xfrm rot="16200000">
            <a:off x="7848445" y="2514444"/>
            <a:ext cx="5080000" cy="36071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18C6BF-E84F-5508-84CC-E2A951352653}"/>
              </a:ext>
            </a:extLst>
          </p:cNvPr>
          <p:cNvGrpSpPr/>
          <p:nvPr/>
        </p:nvGrpSpPr>
        <p:grpSpPr>
          <a:xfrm>
            <a:off x="286101" y="2950761"/>
            <a:ext cx="5127372" cy="2120513"/>
            <a:chOff x="286101" y="2950761"/>
            <a:chExt cx="4826170" cy="1694167"/>
          </a:xfrm>
        </p:grpSpPr>
        <p:sp>
          <p:nvSpPr>
            <p:cNvPr id="11" name="Rectangle 10">
              <a:extLst>
                <a:ext uri="{FF2B5EF4-FFF2-40B4-BE49-F238E27FC236}">
                  <a16:creationId xmlns:a16="http://schemas.microsoft.com/office/drawing/2014/main" id="{37750D8C-611A-76A0-0B73-9C9548A20BE8}"/>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2" name="TextBox 11">
              <a:extLst>
                <a:ext uri="{FF2B5EF4-FFF2-40B4-BE49-F238E27FC236}">
                  <a16:creationId xmlns:a16="http://schemas.microsoft.com/office/drawing/2014/main" id="{1D10BD08-C47F-A226-85A3-E26FA8FFCB3F}"/>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174541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3" name="Picture 2" descr="Cri du chat syndrome karyotype Cut Out Stock Images &amp; Pictures - Alamy">
            <a:extLst>
              <a:ext uri="{FF2B5EF4-FFF2-40B4-BE49-F238E27FC236}">
                <a16:creationId xmlns:a16="http://schemas.microsoft.com/office/drawing/2014/main" id="{F7C667B4-8AA8-81FD-7882-2EC25B278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4" t="5379" r="7387" b="11839"/>
          <a:stretch/>
        </p:blipFill>
        <p:spPr bwMode="auto">
          <a:xfrm>
            <a:off x="5926186" y="1448794"/>
            <a:ext cx="6096000" cy="53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9218" name="Picture 2" descr="Motherhood">
            <a:extLst>
              <a:ext uri="{FF2B5EF4-FFF2-40B4-BE49-F238E27FC236}">
                <a16:creationId xmlns:a16="http://schemas.microsoft.com/office/drawing/2014/main" id="{7027803D-5292-167A-4758-A9A1ADC19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838" y="2287140"/>
            <a:ext cx="6201224" cy="4080001"/>
          </a:xfrm>
          <a:prstGeom prst="rect">
            <a:avLst/>
          </a:prstGeom>
          <a:noFill/>
          <a:ln w="28575">
            <a:solidFill>
              <a:schemeClr val="accent6">
                <a:lumMod val="75000"/>
              </a:schemeClr>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Rare inherited syndromes - Knowledge @ AMBOSS">
            <a:extLst>
              <a:ext uri="{FF2B5EF4-FFF2-40B4-BE49-F238E27FC236}">
                <a16:creationId xmlns:a16="http://schemas.microsoft.com/office/drawing/2014/main" id="{4F81251C-ADC3-B306-7D5A-FF12268F3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3" name="Slide Number Placeholder 3">
            <a:extLst>
              <a:ext uri="{FF2B5EF4-FFF2-40B4-BE49-F238E27FC236}">
                <a16:creationId xmlns:a16="http://schemas.microsoft.com/office/drawing/2014/main" id="{7060D5C3-7091-5AF7-9A08-24A199E4B8D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24</a:t>
            </a:fld>
            <a:endParaRPr lang="ru-RU" dirty="0"/>
          </a:p>
        </p:txBody>
      </p:sp>
      <p:sp>
        <p:nvSpPr>
          <p:cNvPr id="4" name="Rectangle 3">
            <a:extLst>
              <a:ext uri="{FF2B5EF4-FFF2-40B4-BE49-F238E27FC236}">
                <a16:creationId xmlns:a16="http://schemas.microsoft.com/office/drawing/2014/main" id="{FF190908-A01A-697B-6906-B772D9CB0B9D}"/>
              </a:ext>
            </a:extLst>
          </p:cNvPr>
          <p:cNvSpPr/>
          <p:nvPr/>
        </p:nvSpPr>
        <p:spPr>
          <a:xfrm>
            <a:off x="914399" y="3322698"/>
            <a:ext cx="10692309" cy="2943465"/>
          </a:xfrm>
          <a:prstGeom prst="rect">
            <a:avLst/>
          </a:prstGeom>
          <a:solidFill>
            <a:schemeClr val="accent4">
              <a:lumMod val="20000"/>
              <a:lumOff val="80000"/>
            </a:schemeClr>
          </a:solidFill>
          <a:ln w="28575" cap="flat">
            <a:solidFill>
              <a:schemeClr val="accent4">
                <a:lumMod val="75000"/>
              </a:schemeClr>
            </a:solidFill>
            <a:prstDash val="solid"/>
            <a:miter/>
          </a:ln>
        </p:spPr>
        <p:txBody>
          <a:bodyPr rtlCol="0" anchor="ctr"/>
          <a:lstStyle/>
          <a:p>
            <a:pPr algn="l"/>
            <a:endParaRPr lang="en-US" dirty="0"/>
          </a:p>
        </p:txBody>
      </p:sp>
      <p:sp>
        <p:nvSpPr>
          <p:cNvPr id="5" name="Rectangle 4">
            <a:extLst>
              <a:ext uri="{FF2B5EF4-FFF2-40B4-BE49-F238E27FC236}">
                <a16:creationId xmlns:a16="http://schemas.microsoft.com/office/drawing/2014/main" id="{620A4DFF-33F9-977C-6ABE-C12280D9F7CB}"/>
              </a:ext>
            </a:extLst>
          </p:cNvPr>
          <p:cNvSpPr/>
          <p:nvPr/>
        </p:nvSpPr>
        <p:spPr>
          <a:xfrm>
            <a:off x="914399" y="3322698"/>
            <a:ext cx="2025143" cy="516103"/>
          </a:xfrm>
          <a:prstGeom prst="rect">
            <a:avLst/>
          </a:prstGeom>
          <a:solidFill>
            <a:schemeClr val="accent4">
              <a:lumMod val="60000"/>
              <a:lumOff val="40000"/>
            </a:schemeClr>
          </a:solidFill>
          <a:ln w="28575" cap="flat">
            <a:solidFill>
              <a:schemeClr val="accent4">
                <a:lumMod val="75000"/>
              </a:schemeClr>
            </a:solidFill>
            <a:prstDash val="solid"/>
            <a:miter/>
          </a:ln>
        </p:spPr>
        <p:txBody>
          <a:bodyPr rtlCol="0" anchor="ctr"/>
          <a:lstStyle/>
          <a:p>
            <a:pPr algn="ctr"/>
            <a:r>
              <a:rPr lang="en-US" sz="2800" b="1">
                <a:solidFill>
                  <a:schemeClr val="bg1"/>
                </a:solidFill>
              </a:rPr>
              <a:t>Yêu cầu 3</a:t>
            </a:r>
            <a:endParaRPr lang="en-US" sz="2800" b="1" dirty="0">
              <a:solidFill>
                <a:schemeClr val="bg1"/>
              </a:solidFill>
            </a:endParaRPr>
          </a:p>
        </p:txBody>
      </p:sp>
      <p:sp>
        <p:nvSpPr>
          <p:cNvPr id="6" name="Rectangle: Top Corners Rounded 5">
            <a:extLst>
              <a:ext uri="{FF2B5EF4-FFF2-40B4-BE49-F238E27FC236}">
                <a16:creationId xmlns:a16="http://schemas.microsoft.com/office/drawing/2014/main" id="{365AB92C-7820-08A7-3886-BEAB278C79FB}"/>
              </a:ext>
            </a:extLst>
          </p:cNvPr>
          <p:cNvSpPr/>
          <p:nvPr/>
        </p:nvSpPr>
        <p:spPr>
          <a:xfrm>
            <a:off x="3804388" y="2716943"/>
            <a:ext cx="4740295" cy="605755"/>
          </a:xfrm>
          <a:prstGeom prst="round2SameRect">
            <a:avLst/>
          </a:prstGeom>
          <a:solidFill>
            <a:schemeClr val="accent4">
              <a:lumMod val="75000"/>
            </a:schemeClr>
          </a:solidFill>
          <a:ln w="12700" cap="flat">
            <a:noFill/>
            <a:prstDash val="solid"/>
            <a:miter/>
          </a:ln>
        </p:spPr>
        <p:txBody>
          <a:bodyPr rtlCol="0" anchor="ctr"/>
          <a:lstStyle/>
          <a:p>
            <a:pPr algn="l"/>
            <a:endParaRPr lang="en-US" dirty="0"/>
          </a:p>
        </p:txBody>
      </p:sp>
      <p:sp>
        <p:nvSpPr>
          <p:cNvPr id="7" name="TextBox 6">
            <a:extLst>
              <a:ext uri="{FF2B5EF4-FFF2-40B4-BE49-F238E27FC236}">
                <a16:creationId xmlns:a16="http://schemas.microsoft.com/office/drawing/2014/main" id="{0878A45D-CACB-7957-4EFD-3E2F76D0E453}"/>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3</a:t>
            </a:r>
          </a:p>
        </p:txBody>
      </p:sp>
      <p:sp>
        <p:nvSpPr>
          <p:cNvPr id="8" name="TextBox 7">
            <a:extLst>
              <a:ext uri="{FF2B5EF4-FFF2-40B4-BE49-F238E27FC236}">
                <a16:creationId xmlns:a16="http://schemas.microsoft.com/office/drawing/2014/main" id="{A8ADAE7E-F1A0-DAC6-3642-7F77AC387C5D}"/>
              </a:ext>
            </a:extLst>
          </p:cNvPr>
          <p:cNvSpPr txBox="1"/>
          <p:nvPr/>
        </p:nvSpPr>
        <p:spPr>
          <a:xfrm>
            <a:off x="1117755" y="3838801"/>
            <a:ext cx="10315049" cy="2355260"/>
          </a:xfrm>
          <a:prstGeom prst="rect">
            <a:avLst/>
          </a:prstGeom>
          <a:noFill/>
        </p:spPr>
        <p:txBody>
          <a:bodyPr wrap="square">
            <a:spAutoFit/>
          </a:bodyPr>
          <a:lstStyle>
            <a:defPPr>
              <a:defRPr lang="ru-RU"/>
            </a:defPPr>
            <a:lvl1pPr algn="just">
              <a:lnSpc>
                <a:spcPct val="125000"/>
              </a:lnSpc>
              <a:defRPr sz="2400" b="1"/>
            </a:lvl1pPr>
          </a:lstStyle>
          <a:p>
            <a:r>
              <a:rPr lang="vi-VN"/>
              <a:t>Cá nhân quan sát Hình 46.2, thảo luận nhóm thực hiện các yêu cầu: </a:t>
            </a:r>
            <a:endParaRPr lang="en-US"/>
          </a:p>
          <a:p>
            <a:r>
              <a:rPr lang="vi-VN" b="0"/>
              <a:t>– Nêu nhận xét sự thay đổi số lượng NST trong mỗi tế bào đột biến so với tế bào lưỡng bội.</a:t>
            </a:r>
          </a:p>
          <a:p>
            <a:r>
              <a:rPr lang="vi-VN" b="0"/>
              <a:t>–</a:t>
            </a:r>
            <a:r>
              <a:rPr lang="en-US" b="0"/>
              <a:t> </a:t>
            </a:r>
            <a:r>
              <a:rPr lang="vi-VN" b="0"/>
              <a:t>Nêu khái niệm đột biết số lượng NST và gọi tên các dạng đột biến số lượng NST.</a:t>
            </a:r>
          </a:p>
        </p:txBody>
      </p:sp>
    </p:spTree>
    <p:extLst>
      <p:ext uri="{BB962C8B-B14F-4D97-AF65-F5344CB8AC3E}">
        <p14:creationId xmlns:p14="http://schemas.microsoft.com/office/powerpoint/2010/main" val="271029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p:bldP spid="4" grpId="0" animBg="1"/>
      <p:bldP spid="5" grpId="0" animBg="1"/>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21" name="Table 20">
            <a:extLst>
              <a:ext uri="{FF2B5EF4-FFF2-40B4-BE49-F238E27FC236}">
                <a16:creationId xmlns:a16="http://schemas.microsoft.com/office/drawing/2014/main" id="{38CC04D9-BBBC-623A-E505-A2ACEB88821A}"/>
              </a:ext>
            </a:extLst>
          </p:cNvPr>
          <p:cNvGraphicFramePr>
            <a:graphicFrameLocks noGrp="1"/>
          </p:cNvGraphicFramePr>
          <p:nvPr>
            <p:extLst>
              <p:ext uri="{D42A27DB-BD31-4B8C-83A1-F6EECF244321}">
                <p14:modId xmlns:p14="http://schemas.microsoft.com/office/powerpoint/2010/main" val="2976563045"/>
              </p:ext>
            </p:extLst>
          </p:nvPr>
        </p:nvGraphicFramePr>
        <p:xfrm>
          <a:off x="443175" y="2835297"/>
          <a:ext cx="11432804" cy="2586978"/>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2129778">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23" name="Group 22">
            <a:extLst>
              <a:ext uri="{FF2B5EF4-FFF2-40B4-BE49-F238E27FC236}">
                <a16:creationId xmlns:a16="http://schemas.microsoft.com/office/drawing/2014/main" id="{E7A1BDB4-DA64-A289-7A52-CC27B9760452}"/>
              </a:ext>
            </a:extLst>
          </p:cNvPr>
          <p:cNvGrpSpPr/>
          <p:nvPr/>
        </p:nvGrpSpPr>
        <p:grpSpPr>
          <a:xfrm>
            <a:off x="1381418" y="3539064"/>
            <a:ext cx="1640870" cy="1640870"/>
            <a:chOff x="485250" y="3166741"/>
            <a:chExt cx="1640870" cy="1640870"/>
          </a:xfrm>
        </p:grpSpPr>
        <p:sp>
          <p:nvSpPr>
            <p:cNvPr id="24" name="Flowchart: Connector 23">
              <a:extLst>
                <a:ext uri="{FF2B5EF4-FFF2-40B4-BE49-F238E27FC236}">
                  <a16:creationId xmlns:a16="http://schemas.microsoft.com/office/drawing/2014/main" id="{BBD59117-4B19-5727-072C-C1B521374548}"/>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5" name="Picture 2" descr="Meiosis | Concise Medical Knowledge">
              <a:extLst>
                <a:ext uri="{FF2B5EF4-FFF2-40B4-BE49-F238E27FC236}">
                  <a16:creationId xmlns:a16="http://schemas.microsoft.com/office/drawing/2014/main" id="{C1DF8938-8A3F-831C-7369-09A2AF3EB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B8C1148C-EC07-00BA-7A19-B20C2F0EE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eiosis | Concise Medical Knowledge">
              <a:extLst>
                <a:ext uri="{FF2B5EF4-FFF2-40B4-BE49-F238E27FC236}">
                  <a16:creationId xmlns:a16="http://schemas.microsoft.com/office/drawing/2014/main" id="{13AE6A9C-7F09-362B-4498-504BF2081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eiosis | Concise Medical Knowledge">
              <a:extLst>
                <a:ext uri="{FF2B5EF4-FFF2-40B4-BE49-F238E27FC236}">
                  <a16:creationId xmlns:a16="http://schemas.microsoft.com/office/drawing/2014/main" id="{6EBAC11C-3B8B-376E-A196-6A3A4D61F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ED1BE86E-F073-716D-1931-6202E0EB5174}"/>
              </a:ext>
            </a:extLst>
          </p:cNvPr>
          <p:cNvGrpSpPr/>
          <p:nvPr/>
        </p:nvGrpSpPr>
        <p:grpSpPr>
          <a:xfrm>
            <a:off x="4130736" y="3539064"/>
            <a:ext cx="1640870" cy="1640870"/>
            <a:chOff x="485250" y="3166741"/>
            <a:chExt cx="1640870" cy="1640870"/>
          </a:xfrm>
        </p:grpSpPr>
        <p:sp>
          <p:nvSpPr>
            <p:cNvPr id="30" name="Flowchart: Connector 29">
              <a:extLst>
                <a:ext uri="{FF2B5EF4-FFF2-40B4-BE49-F238E27FC236}">
                  <a16:creationId xmlns:a16="http://schemas.microsoft.com/office/drawing/2014/main" id="{1FB58E61-7497-32FE-AE50-A8CECB3511B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1" name="Picture 2" descr="Meiosis | Concise Medical Knowledge">
              <a:extLst>
                <a:ext uri="{FF2B5EF4-FFF2-40B4-BE49-F238E27FC236}">
                  <a16:creationId xmlns:a16="http://schemas.microsoft.com/office/drawing/2014/main" id="{0CE9DC73-190B-6DA1-6E79-248540541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7D9A760C-C579-6BFD-715E-DFD56EBDC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eiosis | Concise Medical Knowledge">
              <a:extLst>
                <a:ext uri="{FF2B5EF4-FFF2-40B4-BE49-F238E27FC236}">
                  <a16:creationId xmlns:a16="http://schemas.microsoft.com/office/drawing/2014/main" id="{6DAFE9DE-4582-1770-D5B7-45115F490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eiosis | Concise Medical Knowledge">
              <a:extLst>
                <a:ext uri="{FF2B5EF4-FFF2-40B4-BE49-F238E27FC236}">
                  <a16:creationId xmlns:a16="http://schemas.microsoft.com/office/drawing/2014/main" id="{7C9B360E-8C7F-83E2-42DE-4703F88ADE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eiosis | Concise Medical Knowledge">
              <a:extLst>
                <a:ext uri="{FF2B5EF4-FFF2-40B4-BE49-F238E27FC236}">
                  <a16:creationId xmlns:a16="http://schemas.microsoft.com/office/drawing/2014/main" id="{E18F07B8-A442-DD8A-B096-77995BE96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18C6D1C5-E4FE-53FC-B9AB-03AD94B696C0}"/>
              </a:ext>
            </a:extLst>
          </p:cNvPr>
          <p:cNvGrpSpPr/>
          <p:nvPr/>
        </p:nvGrpSpPr>
        <p:grpSpPr>
          <a:xfrm>
            <a:off x="6250739" y="3539064"/>
            <a:ext cx="1640870" cy="1640870"/>
            <a:chOff x="485250" y="3166741"/>
            <a:chExt cx="1640870" cy="1640870"/>
          </a:xfrm>
        </p:grpSpPr>
        <p:sp>
          <p:nvSpPr>
            <p:cNvPr id="37" name="Flowchart: Connector 36">
              <a:extLst>
                <a:ext uri="{FF2B5EF4-FFF2-40B4-BE49-F238E27FC236}">
                  <a16:creationId xmlns:a16="http://schemas.microsoft.com/office/drawing/2014/main" id="{26A8DF15-3734-A5B7-C154-CC6698B35DD5}"/>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8" name="Picture 2" descr="Meiosis | Concise Medical Knowledge">
              <a:extLst>
                <a:ext uri="{FF2B5EF4-FFF2-40B4-BE49-F238E27FC236}">
                  <a16:creationId xmlns:a16="http://schemas.microsoft.com/office/drawing/2014/main" id="{75C7E684-ABEF-F645-D865-DFA69EE7A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CAEF5352-C1B8-6BD4-BDF8-D793F7AF9F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00177D18-48BF-E258-E4D4-BA90FF2D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1C6DDD81-C65D-91C3-344A-A8CD6F746597}"/>
              </a:ext>
            </a:extLst>
          </p:cNvPr>
          <p:cNvGrpSpPr/>
          <p:nvPr/>
        </p:nvGrpSpPr>
        <p:grpSpPr>
          <a:xfrm>
            <a:off x="8273675" y="3539064"/>
            <a:ext cx="1640870" cy="1640870"/>
            <a:chOff x="485250" y="3166741"/>
            <a:chExt cx="1640870" cy="1640870"/>
          </a:xfrm>
        </p:grpSpPr>
        <p:sp>
          <p:nvSpPr>
            <p:cNvPr id="44" name="Flowchart: Connector 43">
              <a:extLst>
                <a:ext uri="{FF2B5EF4-FFF2-40B4-BE49-F238E27FC236}">
                  <a16:creationId xmlns:a16="http://schemas.microsoft.com/office/drawing/2014/main" id="{AB313845-5291-4054-E3CC-70224D9CBCE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5" name="Picture 2" descr="Meiosis | Concise Medical Knowledge">
              <a:extLst>
                <a:ext uri="{FF2B5EF4-FFF2-40B4-BE49-F238E27FC236}">
                  <a16:creationId xmlns:a16="http://schemas.microsoft.com/office/drawing/2014/main" id="{C89C46A7-E398-6A65-4A52-270E831D3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6C70D9BE-5186-DDE0-A9DF-538165C0B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B1187B0-7395-9DA5-9112-92BD13A81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1E5ADC90-E8F8-B234-CB89-C5AF368D1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5C537FFD-33BA-27C8-7CFE-665D2F841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1D4374EF-56ED-F544-59A2-E47B9C9628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C68D5EE1-8EB0-9358-6086-AC631718C8F1}"/>
              </a:ext>
            </a:extLst>
          </p:cNvPr>
          <p:cNvGrpSpPr/>
          <p:nvPr/>
        </p:nvGrpSpPr>
        <p:grpSpPr>
          <a:xfrm>
            <a:off x="10175402" y="3539064"/>
            <a:ext cx="1640870" cy="1640870"/>
            <a:chOff x="485250" y="3166741"/>
            <a:chExt cx="1640870" cy="1640870"/>
          </a:xfrm>
        </p:grpSpPr>
        <p:sp>
          <p:nvSpPr>
            <p:cNvPr id="52" name="Flowchart: Connector 51">
              <a:extLst>
                <a:ext uri="{FF2B5EF4-FFF2-40B4-BE49-F238E27FC236}">
                  <a16:creationId xmlns:a16="http://schemas.microsoft.com/office/drawing/2014/main" id="{51F6EEA5-DDD1-36AC-A8EC-FD59A77DF2ED}"/>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53" name="Picture 2" descr="Meiosis | Concise Medical Knowledge">
              <a:extLst>
                <a:ext uri="{FF2B5EF4-FFF2-40B4-BE49-F238E27FC236}">
                  <a16:creationId xmlns:a16="http://schemas.microsoft.com/office/drawing/2014/main" id="{822FCD8E-1597-4B61-F33B-0E42B1F29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eiosis | Concise Medical Knowledge">
              <a:extLst>
                <a:ext uri="{FF2B5EF4-FFF2-40B4-BE49-F238E27FC236}">
                  <a16:creationId xmlns:a16="http://schemas.microsoft.com/office/drawing/2014/main" id="{83E6164E-5D69-C099-F207-3417B118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Meiosis | Concise Medical Knowledge">
              <a:extLst>
                <a:ext uri="{FF2B5EF4-FFF2-40B4-BE49-F238E27FC236}">
                  <a16:creationId xmlns:a16="http://schemas.microsoft.com/office/drawing/2014/main" id="{C85AA26C-9A89-2583-2E06-07EED4AD8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eiosis | Concise Medical Knowledge">
              <a:extLst>
                <a:ext uri="{FF2B5EF4-FFF2-40B4-BE49-F238E27FC236}">
                  <a16:creationId xmlns:a16="http://schemas.microsoft.com/office/drawing/2014/main" id="{6AAA7E76-1A9E-024E-E11D-4F2AB5660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Meiosis | Concise Medical Knowledge">
              <a:extLst>
                <a:ext uri="{FF2B5EF4-FFF2-40B4-BE49-F238E27FC236}">
                  <a16:creationId xmlns:a16="http://schemas.microsoft.com/office/drawing/2014/main" id="{2B2EEE62-5BB3-6D27-E232-95AD528B2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Meiosis | Concise Medical Knowledge">
              <a:extLst>
                <a:ext uri="{FF2B5EF4-FFF2-40B4-BE49-F238E27FC236}">
                  <a16:creationId xmlns:a16="http://schemas.microsoft.com/office/drawing/2014/main" id="{BF2AD745-45A1-4A34-7113-65A783809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Meiosis | Concise Medical Knowledge">
              <a:extLst>
                <a:ext uri="{FF2B5EF4-FFF2-40B4-BE49-F238E27FC236}">
                  <a16:creationId xmlns:a16="http://schemas.microsoft.com/office/drawing/2014/main" id="{14369CFD-B9DF-CAAE-A7A7-ED21373AE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Meiosis | Concise Medical Knowledge">
              <a:extLst>
                <a:ext uri="{FF2B5EF4-FFF2-40B4-BE49-F238E27FC236}">
                  <a16:creationId xmlns:a16="http://schemas.microsoft.com/office/drawing/2014/main" id="{34F702C8-DE44-085A-40F3-17BF183B6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a:extLst>
              <a:ext uri="{FF2B5EF4-FFF2-40B4-BE49-F238E27FC236}">
                <a16:creationId xmlns:a16="http://schemas.microsoft.com/office/drawing/2014/main" id="{2382B270-99A5-2569-DA30-45C0F90C2A27}"/>
              </a:ext>
            </a:extLst>
          </p:cNvPr>
          <p:cNvSpPr txBox="1"/>
          <p:nvPr/>
        </p:nvSpPr>
        <p:spPr>
          <a:xfrm>
            <a:off x="4583891" y="5468149"/>
            <a:ext cx="914662" cy="461665"/>
          </a:xfrm>
          <a:prstGeom prst="rect">
            <a:avLst/>
          </a:prstGeom>
          <a:noFill/>
        </p:spPr>
        <p:txBody>
          <a:bodyPr wrap="square" rtlCol="0">
            <a:spAutoFit/>
          </a:bodyPr>
          <a:lstStyle/>
          <a:p>
            <a:pPr algn="ctr"/>
            <a:r>
              <a:rPr lang="en-US" sz="2400" b="1"/>
              <a:t>a) </a:t>
            </a:r>
          </a:p>
        </p:txBody>
      </p:sp>
      <p:sp>
        <p:nvSpPr>
          <p:cNvPr id="62" name="TextBox 61">
            <a:extLst>
              <a:ext uri="{FF2B5EF4-FFF2-40B4-BE49-F238E27FC236}">
                <a16:creationId xmlns:a16="http://schemas.microsoft.com/office/drawing/2014/main" id="{31014731-CC99-B163-1739-D3F70489871E}"/>
              </a:ext>
            </a:extLst>
          </p:cNvPr>
          <p:cNvSpPr txBox="1"/>
          <p:nvPr/>
        </p:nvSpPr>
        <p:spPr>
          <a:xfrm>
            <a:off x="6693449" y="5488139"/>
            <a:ext cx="1019499" cy="461665"/>
          </a:xfrm>
          <a:prstGeom prst="rect">
            <a:avLst/>
          </a:prstGeom>
          <a:noFill/>
        </p:spPr>
        <p:txBody>
          <a:bodyPr wrap="square" rtlCol="0">
            <a:spAutoFit/>
          </a:bodyPr>
          <a:lstStyle/>
          <a:p>
            <a:pPr algn="ctr"/>
            <a:r>
              <a:rPr lang="en-US" sz="2400" b="1"/>
              <a:t>b) </a:t>
            </a:r>
          </a:p>
        </p:txBody>
      </p:sp>
      <p:sp>
        <p:nvSpPr>
          <p:cNvPr id="63" name="TextBox 62">
            <a:extLst>
              <a:ext uri="{FF2B5EF4-FFF2-40B4-BE49-F238E27FC236}">
                <a16:creationId xmlns:a16="http://schemas.microsoft.com/office/drawing/2014/main" id="{CC6341EF-1F58-173F-3B98-EDECC5B24693}"/>
              </a:ext>
            </a:extLst>
          </p:cNvPr>
          <p:cNvSpPr txBox="1"/>
          <p:nvPr/>
        </p:nvSpPr>
        <p:spPr>
          <a:xfrm>
            <a:off x="8682420" y="5491538"/>
            <a:ext cx="1019499" cy="461665"/>
          </a:xfrm>
          <a:prstGeom prst="rect">
            <a:avLst/>
          </a:prstGeom>
          <a:noFill/>
        </p:spPr>
        <p:txBody>
          <a:bodyPr wrap="square" rtlCol="0">
            <a:spAutoFit/>
          </a:bodyPr>
          <a:lstStyle/>
          <a:p>
            <a:pPr algn="ctr"/>
            <a:r>
              <a:rPr lang="en-US" sz="2400" b="1"/>
              <a:t>c) </a:t>
            </a:r>
          </a:p>
        </p:txBody>
      </p:sp>
      <p:sp>
        <p:nvSpPr>
          <p:cNvPr id="64" name="TextBox 63">
            <a:extLst>
              <a:ext uri="{FF2B5EF4-FFF2-40B4-BE49-F238E27FC236}">
                <a16:creationId xmlns:a16="http://schemas.microsoft.com/office/drawing/2014/main" id="{5EA9B4F3-BA43-3F94-5C30-7E4B43545F49}"/>
              </a:ext>
            </a:extLst>
          </p:cNvPr>
          <p:cNvSpPr txBox="1"/>
          <p:nvPr/>
        </p:nvSpPr>
        <p:spPr>
          <a:xfrm>
            <a:off x="10584147" y="5488139"/>
            <a:ext cx="1019499" cy="461665"/>
          </a:xfrm>
          <a:prstGeom prst="rect">
            <a:avLst/>
          </a:prstGeom>
          <a:noFill/>
        </p:spPr>
        <p:txBody>
          <a:bodyPr wrap="square" rtlCol="0">
            <a:spAutoFit/>
          </a:bodyPr>
          <a:lstStyle/>
          <a:p>
            <a:pPr algn="ctr"/>
            <a:r>
              <a:rPr lang="en-US" sz="2400" b="1"/>
              <a:t>d) </a:t>
            </a:r>
          </a:p>
        </p:txBody>
      </p:sp>
      <p:sp>
        <p:nvSpPr>
          <p:cNvPr id="66" name="TextBox 65">
            <a:extLst>
              <a:ext uri="{FF2B5EF4-FFF2-40B4-BE49-F238E27FC236}">
                <a16:creationId xmlns:a16="http://schemas.microsoft.com/office/drawing/2014/main" id="{0C8BED28-FA0A-6487-278B-00B1B3BC5580}"/>
              </a:ext>
            </a:extLst>
          </p:cNvPr>
          <p:cNvSpPr txBox="1"/>
          <p:nvPr/>
        </p:nvSpPr>
        <p:spPr>
          <a:xfrm>
            <a:off x="781986" y="6059814"/>
            <a:ext cx="10769815" cy="461665"/>
          </a:xfrm>
          <a:prstGeom prst="rect">
            <a:avLst/>
          </a:prstGeom>
          <a:noFill/>
        </p:spPr>
        <p:txBody>
          <a:bodyPr wrap="square">
            <a:spAutoFit/>
          </a:bodyPr>
          <a:lstStyle/>
          <a:p>
            <a:r>
              <a:rPr lang="vi-VN" sz="2400" b="1" i="1"/>
              <a:t>Tế bào bình thường và các tế bào mang đột biến số lượng nhiễm sắc thể</a:t>
            </a:r>
            <a:endParaRPr lang="en-US" sz="2400" b="1" i="1"/>
          </a:p>
        </p:txBody>
      </p:sp>
    </p:spTree>
    <p:extLst>
      <p:ext uri="{BB962C8B-B14F-4D97-AF65-F5344CB8AC3E}">
        <p14:creationId xmlns:p14="http://schemas.microsoft.com/office/powerpoint/2010/main" val="217075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3462867"/>
          </a:xfrm>
          <a:custGeom>
            <a:avLst/>
            <a:gdLst>
              <a:gd name="connsiteX0" fmla="*/ 0 w 10164987"/>
              <a:gd name="connsiteY0" fmla="*/ 300438 h 3462867"/>
              <a:gd name="connsiteX1" fmla="*/ 300438 w 10164987"/>
              <a:gd name="connsiteY1" fmla="*/ 0 h 3462867"/>
              <a:gd name="connsiteX2" fmla="*/ 993836 w 10164987"/>
              <a:gd name="connsiteY2" fmla="*/ 0 h 3462867"/>
              <a:gd name="connsiteX3" fmla="*/ 1304670 w 10164987"/>
              <a:gd name="connsiteY3" fmla="*/ 0 h 3462867"/>
              <a:gd name="connsiteX4" fmla="*/ 1615503 w 10164987"/>
              <a:gd name="connsiteY4" fmla="*/ 0 h 3462867"/>
              <a:gd name="connsiteX5" fmla="*/ 2404542 w 10164987"/>
              <a:gd name="connsiteY5" fmla="*/ 0 h 3462867"/>
              <a:gd name="connsiteX6" fmla="*/ 3002299 w 10164987"/>
              <a:gd name="connsiteY6" fmla="*/ 0 h 3462867"/>
              <a:gd name="connsiteX7" fmla="*/ 3313133 w 10164987"/>
              <a:gd name="connsiteY7" fmla="*/ 0 h 3462867"/>
              <a:gd name="connsiteX8" fmla="*/ 4102172 w 10164987"/>
              <a:gd name="connsiteY8" fmla="*/ 0 h 3462867"/>
              <a:gd name="connsiteX9" fmla="*/ 4795570 w 10164987"/>
              <a:gd name="connsiteY9" fmla="*/ 0 h 3462867"/>
              <a:gd name="connsiteX10" fmla="*/ 5584609 w 10164987"/>
              <a:gd name="connsiteY10" fmla="*/ 0 h 3462867"/>
              <a:gd name="connsiteX11" fmla="*/ 5895443 w 10164987"/>
              <a:gd name="connsiteY11" fmla="*/ 0 h 3462867"/>
              <a:gd name="connsiteX12" fmla="*/ 6493200 w 10164987"/>
              <a:gd name="connsiteY12" fmla="*/ 0 h 3462867"/>
              <a:gd name="connsiteX13" fmla="*/ 7282239 w 10164987"/>
              <a:gd name="connsiteY13" fmla="*/ 0 h 3462867"/>
              <a:gd name="connsiteX14" fmla="*/ 8071278 w 10164987"/>
              <a:gd name="connsiteY14" fmla="*/ 0 h 3462867"/>
              <a:gd name="connsiteX15" fmla="*/ 8669035 w 10164987"/>
              <a:gd name="connsiteY15" fmla="*/ 0 h 3462867"/>
              <a:gd name="connsiteX16" fmla="*/ 8979869 w 10164987"/>
              <a:gd name="connsiteY16" fmla="*/ 0 h 3462867"/>
              <a:gd name="connsiteX17" fmla="*/ 9864549 w 10164987"/>
              <a:gd name="connsiteY17" fmla="*/ 0 h 3462867"/>
              <a:gd name="connsiteX18" fmla="*/ 10164987 w 10164987"/>
              <a:gd name="connsiteY18" fmla="*/ 300438 h 3462867"/>
              <a:gd name="connsiteX19" fmla="*/ 10164987 w 10164987"/>
              <a:gd name="connsiteY19" fmla="*/ 815596 h 3462867"/>
              <a:gd name="connsiteX20" fmla="*/ 10164987 w 10164987"/>
              <a:gd name="connsiteY20" fmla="*/ 1302135 h 3462867"/>
              <a:gd name="connsiteX21" fmla="*/ 10164987 w 10164987"/>
              <a:gd name="connsiteY21" fmla="*/ 1817293 h 3462867"/>
              <a:gd name="connsiteX22" fmla="*/ 10164987 w 10164987"/>
              <a:gd name="connsiteY22" fmla="*/ 2361072 h 3462867"/>
              <a:gd name="connsiteX23" fmla="*/ 10164987 w 10164987"/>
              <a:gd name="connsiteY23" fmla="*/ 3162429 h 3462867"/>
              <a:gd name="connsiteX24" fmla="*/ 9864549 w 10164987"/>
              <a:gd name="connsiteY24" fmla="*/ 3462867 h 3462867"/>
              <a:gd name="connsiteX25" fmla="*/ 9266792 w 10164987"/>
              <a:gd name="connsiteY25" fmla="*/ 3462867 h 3462867"/>
              <a:gd name="connsiteX26" fmla="*/ 8955958 w 10164987"/>
              <a:gd name="connsiteY26" fmla="*/ 3462867 h 3462867"/>
              <a:gd name="connsiteX27" fmla="*/ 8549484 w 10164987"/>
              <a:gd name="connsiteY27" fmla="*/ 3462867 h 3462867"/>
              <a:gd name="connsiteX28" fmla="*/ 7760445 w 10164987"/>
              <a:gd name="connsiteY28" fmla="*/ 3462867 h 3462867"/>
              <a:gd name="connsiteX29" fmla="*/ 7067047 w 10164987"/>
              <a:gd name="connsiteY29" fmla="*/ 3462867 h 3462867"/>
              <a:gd name="connsiteX30" fmla="*/ 6756213 w 10164987"/>
              <a:gd name="connsiteY30" fmla="*/ 3462867 h 3462867"/>
              <a:gd name="connsiteX31" fmla="*/ 6349738 w 10164987"/>
              <a:gd name="connsiteY31" fmla="*/ 3462867 h 3462867"/>
              <a:gd name="connsiteX32" fmla="*/ 5847622 w 10164987"/>
              <a:gd name="connsiteY32" fmla="*/ 3462867 h 3462867"/>
              <a:gd name="connsiteX33" fmla="*/ 5345507 w 10164987"/>
              <a:gd name="connsiteY33" fmla="*/ 3462867 h 3462867"/>
              <a:gd name="connsiteX34" fmla="*/ 4843391 w 10164987"/>
              <a:gd name="connsiteY34" fmla="*/ 3462867 h 3462867"/>
              <a:gd name="connsiteX35" fmla="*/ 4436916 w 10164987"/>
              <a:gd name="connsiteY35" fmla="*/ 3462867 h 3462867"/>
              <a:gd name="connsiteX36" fmla="*/ 3743518 w 10164987"/>
              <a:gd name="connsiteY36" fmla="*/ 3462867 h 3462867"/>
              <a:gd name="connsiteX37" fmla="*/ 2954479 w 10164987"/>
              <a:gd name="connsiteY37" fmla="*/ 3462867 h 3462867"/>
              <a:gd name="connsiteX38" fmla="*/ 2643645 w 10164987"/>
              <a:gd name="connsiteY38" fmla="*/ 3462867 h 3462867"/>
              <a:gd name="connsiteX39" fmla="*/ 1950247 w 10164987"/>
              <a:gd name="connsiteY39" fmla="*/ 3462867 h 3462867"/>
              <a:gd name="connsiteX40" fmla="*/ 1256849 w 10164987"/>
              <a:gd name="connsiteY40" fmla="*/ 3462867 h 3462867"/>
              <a:gd name="connsiteX41" fmla="*/ 300438 w 10164987"/>
              <a:gd name="connsiteY41" fmla="*/ 3462867 h 3462867"/>
              <a:gd name="connsiteX42" fmla="*/ 0 w 10164987"/>
              <a:gd name="connsiteY42" fmla="*/ 3162429 h 3462867"/>
              <a:gd name="connsiteX43" fmla="*/ 0 w 10164987"/>
              <a:gd name="connsiteY43" fmla="*/ 2590031 h 3462867"/>
              <a:gd name="connsiteX44" fmla="*/ 0 w 10164987"/>
              <a:gd name="connsiteY44" fmla="*/ 2017633 h 3462867"/>
              <a:gd name="connsiteX45" fmla="*/ 0 w 10164987"/>
              <a:gd name="connsiteY45" fmla="*/ 1445234 h 3462867"/>
              <a:gd name="connsiteX46" fmla="*/ 0 w 10164987"/>
              <a:gd name="connsiteY46" fmla="*/ 958696 h 3462867"/>
              <a:gd name="connsiteX47" fmla="*/ 0 w 10164987"/>
              <a:gd name="connsiteY47" fmla="*/ 30043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3462867" fill="none" extrusionOk="0">
                <a:moveTo>
                  <a:pt x="0" y="300438"/>
                </a:moveTo>
                <a:cubicBezTo>
                  <a:pt x="31888" y="106106"/>
                  <a:pt x="118154" y="17724"/>
                  <a:pt x="300438" y="0"/>
                </a:cubicBezTo>
                <a:cubicBezTo>
                  <a:pt x="506041" y="-71307"/>
                  <a:pt x="830619" y="14259"/>
                  <a:pt x="993836" y="0"/>
                </a:cubicBezTo>
                <a:cubicBezTo>
                  <a:pt x="1157053" y="-14259"/>
                  <a:pt x="1238139" y="1735"/>
                  <a:pt x="1304670" y="0"/>
                </a:cubicBezTo>
                <a:cubicBezTo>
                  <a:pt x="1371201" y="-1735"/>
                  <a:pt x="1520204" y="411"/>
                  <a:pt x="1615503" y="0"/>
                </a:cubicBezTo>
                <a:cubicBezTo>
                  <a:pt x="1710802" y="-411"/>
                  <a:pt x="2148694" y="58733"/>
                  <a:pt x="2404542" y="0"/>
                </a:cubicBezTo>
                <a:cubicBezTo>
                  <a:pt x="2660390" y="-58733"/>
                  <a:pt x="2781407" y="57286"/>
                  <a:pt x="3002299" y="0"/>
                </a:cubicBezTo>
                <a:cubicBezTo>
                  <a:pt x="3223191" y="-57286"/>
                  <a:pt x="3167310" y="35297"/>
                  <a:pt x="3313133" y="0"/>
                </a:cubicBezTo>
                <a:cubicBezTo>
                  <a:pt x="3458956" y="-35297"/>
                  <a:pt x="3759091" y="9578"/>
                  <a:pt x="4102172" y="0"/>
                </a:cubicBezTo>
                <a:cubicBezTo>
                  <a:pt x="4445253" y="-9578"/>
                  <a:pt x="4530485" y="44862"/>
                  <a:pt x="4795570" y="0"/>
                </a:cubicBezTo>
                <a:cubicBezTo>
                  <a:pt x="5060655" y="-44862"/>
                  <a:pt x="5364906" y="62379"/>
                  <a:pt x="5584609" y="0"/>
                </a:cubicBezTo>
                <a:cubicBezTo>
                  <a:pt x="5804312" y="-62379"/>
                  <a:pt x="5745947" y="32783"/>
                  <a:pt x="5895443" y="0"/>
                </a:cubicBezTo>
                <a:cubicBezTo>
                  <a:pt x="6044939" y="-32783"/>
                  <a:pt x="6205656" y="50574"/>
                  <a:pt x="6493200" y="0"/>
                </a:cubicBezTo>
                <a:cubicBezTo>
                  <a:pt x="6780744" y="-50574"/>
                  <a:pt x="7000684" y="45592"/>
                  <a:pt x="7282239" y="0"/>
                </a:cubicBezTo>
                <a:cubicBezTo>
                  <a:pt x="7563794" y="-45592"/>
                  <a:pt x="7875696" y="83092"/>
                  <a:pt x="8071278" y="0"/>
                </a:cubicBezTo>
                <a:cubicBezTo>
                  <a:pt x="8266860" y="-83092"/>
                  <a:pt x="8473196" y="45221"/>
                  <a:pt x="8669035" y="0"/>
                </a:cubicBezTo>
                <a:cubicBezTo>
                  <a:pt x="8864874" y="-45221"/>
                  <a:pt x="8910454" y="28938"/>
                  <a:pt x="8979869" y="0"/>
                </a:cubicBezTo>
                <a:cubicBezTo>
                  <a:pt x="9049284" y="-28938"/>
                  <a:pt x="9540168" y="53083"/>
                  <a:pt x="9864549" y="0"/>
                </a:cubicBezTo>
                <a:cubicBezTo>
                  <a:pt x="10027787" y="7089"/>
                  <a:pt x="10152134" y="153886"/>
                  <a:pt x="10164987" y="300438"/>
                </a:cubicBezTo>
                <a:cubicBezTo>
                  <a:pt x="10177114" y="469951"/>
                  <a:pt x="10157327" y="664334"/>
                  <a:pt x="10164987" y="815596"/>
                </a:cubicBezTo>
                <a:cubicBezTo>
                  <a:pt x="10172647" y="966858"/>
                  <a:pt x="10145418" y="1061259"/>
                  <a:pt x="10164987" y="1302135"/>
                </a:cubicBezTo>
                <a:cubicBezTo>
                  <a:pt x="10184556" y="1543011"/>
                  <a:pt x="10134840" y="1654085"/>
                  <a:pt x="10164987" y="1817293"/>
                </a:cubicBezTo>
                <a:cubicBezTo>
                  <a:pt x="10195134" y="1980501"/>
                  <a:pt x="10156088" y="2162840"/>
                  <a:pt x="10164987" y="2361072"/>
                </a:cubicBezTo>
                <a:cubicBezTo>
                  <a:pt x="10173886" y="2559304"/>
                  <a:pt x="10143459" y="2920225"/>
                  <a:pt x="10164987" y="3162429"/>
                </a:cubicBezTo>
                <a:cubicBezTo>
                  <a:pt x="10157120" y="3328909"/>
                  <a:pt x="10032802" y="3414796"/>
                  <a:pt x="9864549" y="3462867"/>
                </a:cubicBezTo>
                <a:cubicBezTo>
                  <a:pt x="9659893" y="3491495"/>
                  <a:pt x="9549402" y="3417537"/>
                  <a:pt x="9266792" y="3462867"/>
                </a:cubicBezTo>
                <a:cubicBezTo>
                  <a:pt x="8984182" y="3508197"/>
                  <a:pt x="9083155" y="3435249"/>
                  <a:pt x="8955958" y="3462867"/>
                </a:cubicBezTo>
                <a:cubicBezTo>
                  <a:pt x="8828761" y="3490485"/>
                  <a:pt x="8719068" y="3456905"/>
                  <a:pt x="8549484" y="3462867"/>
                </a:cubicBezTo>
                <a:cubicBezTo>
                  <a:pt x="8379900" y="3468829"/>
                  <a:pt x="8146665" y="3391971"/>
                  <a:pt x="7760445" y="3462867"/>
                </a:cubicBezTo>
                <a:cubicBezTo>
                  <a:pt x="7374225" y="3533763"/>
                  <a:pt x="7316094" y="3449769"/>
                  <a:pt x="7067047" y="3462867"/>
                </a:cubicBezTo>
                <a:cubicBezTo>
                  <a:pt x="6818000" y="3475965"/>
                  <a:pt x="6836841" y="3428057"/>
                  <a:pt x="6756213" y="3462867"/>
                </a:cubicBezTo>
                <a:cubicBezTo>
                  <a:pt x="6675585" y="3497677"/>
                  <a:pt x="6541707" y="3423225"/>
                  <a:pt x="6349738" y="3462867"/>
                </a:cubicBezTo>
                <a:cubicBezTo>
                  <a:pt x="6157769" y="3502509"/>
                  <a:pt x="6037300" y="3438677"/>
                  <a:pt x="5847622" y="3462867"/>
                </a:cubicBezTo>
                <a:cubicBezTo>
                  <a:pt x="5657944" y="3487057"/>
                  <a:pt x="5558090" y="3414935"/>
                  <a:pt x="5345507" y="3462867"/>
                </a:cubicBezTo>
                <a:cubicBezTo>
                  <a:pt x="5132925" y="3510799"/>
                  <a:pt x="5029659" y="3430021"/>
                  <a:pt x="4843391" y="3462867"/>
                </a:cubicBezTo>
                <a:cubicBezTo>
                  <a:pt x="4657123" y="3495713"/>
                  <a:pt x="4631431" y="3439234"/>
                  <a:pt x="4436916" y="3462867"/>
                </a:cubicBezTo>
                <a:cubicBezTo>
                  <a:pt x="4242401" y="3486500"/>
                  <a:pt x="4039450" y="3402386"/>
                  <a:pt x="3743518" y="3462867"/>
                </a:cubicBezTo>
                <a:cubicBezTo>
                  <a:pt x="3447586" y="3523348"/>
                  <a:pt x="3172102" y="3446417"/>
                  <a:pt x="2954479" y="3462867"/>
                </a:cubicBezTo>
                <a:cubicBezTo>
                  <a:pt x="2736856" y="3479317"/>
                  <a:pt x="2727068" y="3434178"/>
                  <a:pt x="2643645" y="3462867"/>
                </a:cubicBezTo>
                <a:cubicBezTo>
                  <a:pt x="2560222" y="3491556"/>
                  <a:pt x="2164629" y="3386987"/>
                  <a:pt x="1950247" y="3462867"/>
                </a:cubicBezTo>
                <a:cubicBezTo>
                  <a:pt x="1735865" y="3538747"/>
                  <a:pt x="1540942" y="3461672"/>
                  <a:pt x="1256849" y="3462867"/>
                </a:cubicBezTo>
                <a:cubicBezTo>
                  <a:pt x="972756" y="3464062"/>
                  <a:pt x="742502" y="3405515"/>
                  <a:pt x="300438" y="3462867"/>
                </a:cubicBezTo>
                <a:cubicBezTo>
                  <a:pt x="137332" y="3459640"/>
                  <a:pt x="-16620" y="3323053"/>
                  <a:pt x="0" y="3162429"/>
                </a:cubicBezTo>
                <a:cubicBezTo>
                  <a:pt x="-32353" y="2973428"/>
                  <a:pt x="51202" y="2858633"/>
                  <a:pt x="0" y="2590031"/>
                </a:cubicBezTo>
                <a:cubicBezTo>
                  <a:pt x="-51202" y="2321429"/>
                  <a:pt x="16256" y="2186773"/>
                  <a:pt x="0" y="2017633"/>
                </a:cubicBezTo>
                <a:cubicBezTo>
                  <a:pt x="-16256" y="1848493"/>
                  <a:pt x="48597" y="1653190"/>
                  <a:pt x="0" y="1445234"/>
                </a:cubicBezTo>
                <a:cubicBezTo>
                  <a:pt x="-48597" y="1237278"/>
                  <a:pt x="30218" y="1105521"/>
                  <a:pt x="0" y="958696"/>
                </a:cubicBezTo>
                <a:cubicBezTo>
                  <a:pt x="-30218" y="811871"/>
                  <a:pt x="56459" y="535526"/>
                  <a:pt x="0" y="300438"/>
                </a:cubicBezTo>
                <a:close/>
              </a:path>
              <a:path w="10164987" h="3462867" stroke="0" extrusionOk="0">
                <a:moveTo>
                  <a:pt x="0" y="300438"/>
                </a:moveTo>
                <a:cubicBezTo>
                  <a:pt x="22797" y="154975"/>
                  <a:pt x="144861" y="5906"/>
                  <a:pt x="300438" y="0"/>
                </a:cubicBezTo>
                <a:cubicBezTo>
                  <a:pt x="690443" y="-21134"/>
                  <a:pt x="726560" y="8924"/>
                  <a:pt x="1089477" y="0"/>
                </a:cubicBezTo>
                <a:cubicBezTo>
                  <a:pt x="1452394" y="-8924"/>
                  <a:pt x="1545156" y="28551"/>
                  <a:pt x="1782875" y="0"/>
                </a:cubicBezTo>
                <a:cubicBezTo>
                  <a:pt x="2020594" y="-28551"/>
                  <a:pt x="1985158" y="11773"/>
                  <a:pt x="2093709" y="0"/>
                </a:cubicBezTo>
                <a:cubicBezTo>
                  <a:pt x="2202260" y="-11773"/>
                  <a:pt x="2598525" y="44311"/>
                  <a:pt x="2882748" y="0"/>
                </a:cubicBezTo>
                <a:cubicBezTo>
                  <a:pt x="3166971" y="-44311"/>
                  <a:pt x="3206301" y="41820"/>
                  <a:pt x="3384864" y="0"/>
                </a:cubicBezTo>
                <a:cubicBezTo>
                  <a:pt x="3563427" y="-41820"/>
                  <a:pt x="3832400" y="9829"/>
                  <a:pt x="4173903" y="0"/>
                </a:cubicBezTo>
                <a:cubicBezTo>
                  <a:pt x="4515406" y="-9829"/>
                  <a:pt x="4448558" y="51993"/>
                  <a:pt x="4676019" y="0"/>
                </a:cubicBezTo>
                <a:cubicBezTo>
                  <a:pt x="4903480" y="-51993"/>
                  <a:pt x="4894440" y="297"/>
                  <a:pt x="4986852" y="0"/>
                </a:cubicBezTo>
                <a:cubicBezTo>
                  <a:pt x="5079264" y="-297"/>
                  <a:pt x="5234412" y="497"/>
                  <a:pt x="5297686" y="0"/>
                </a:cubicBezTo>
                <a:cubicBezTo>
                  <a:pt x="5360960" y="-497"/>
                  <a:pt x="5840786" y="44636"/>
                  <a:pt x="5991084" y="0"/>
                </a:cubicBezTo>
                <a:cubicBezTo>
                  <a:pt x="6141382" y="-44636"/>
                  <a:pt x="6369708" y="25270"/>
                  <a:pt x="6493200" y="0"/>
                </a:cubicBezTo>
                <a:cubicBezTo>
                  <a:pt x="6616692" y="-25270"/>
                  <a:pt x="6808230" y="46145"/>
                  <a:pt x="7090957" y="0"/>
                </a:cubicBezTo>
                <a:cubicBezTo>
                  <a:pt x="7373684" y="-46145"/>
                  <a:pt x="7566963" y="53485"/>
                  <a:pt x="7688714" y="0"/>
                </a:cubicBezTo>
                <a:cubicBezTo>
                  <a:pt x="7810465" y="-53485"/>
                  <a:pt x="8140640" y="55941"/>
                  <a:pt x="8286471" y="0"/>
                </a:cubicBezTo>
                <a:cubicBezTo>
                  <a:pt x="8432302" y="-55941"/>
                  <a:pt x="8826256" y="38122"/>
                  <a:pt x="8979869" y="0"/>
                </a:cubicBezTo>
                <a:cubicBezTo>
                  <a:pt x="9133482" y="-38122"/>
                  <a:pt x="9675282" y="30"/>
                  <a:pt x="9864549" y="0"/>
                </a:cubicBezTo>
                <a:cubicBezTo>
                  <a:pt x="10021686" y="20307"/>
                  <a:pt x="10123980" y="109846"/>
                  <a:pt x="10164987" y="300438"/>
                </a:cubicBezTo>
                <a:cubicBezTo>
                  <a:pt x="10170228" y="497810"/>
                  <a:pt x="10124954" y="663560"/>
                  <a:pt x="10164987" y="815596"/>
                </a:cubicBezTo>
                <a:cubicBezTo>
                  <a:pt x="10205020" y="967632"/>
                  <a:pt x="10145452" y="1199917"/>
                  <a:pt x="10164987" y="1330755"/>
                </a:cubicBezTo>
                <a:cubicBezTo>
                  <a:pt x="10184522" y="1461593"/>
                  <a:pt x="10153903" y="1683271"/>
                  <a:pt x="10164987" y="1903153"/>
                </a:cubicBezTo>
                <a:cubicBezTo>
                  <a:pt x="10176071" y="2123035"/>
                  <a:pt x="10153180" y="2206003"/>
                  <a:pt x="10164987" y="2446931"/>
                </a:cubicBezTo>
                <a:cubicBezTo>
                  <a:pt x="10176794" y="2687859"/>
                  <a:pt x="10090676" y="2884323"/>
                  <a:pt x="10164987" y="3162429"/>
                </a:cubicBezTo>
                <a:cubicBezTo>
                  <a:pt x="10173441" y="3332358"/>
                  <a:pt x="10039281" y="3466378"/>
                  <a:pt x="9864549" y="3462867"/>
                </a:cubicBezTo>
                <a:cubicBezTo>
                  <a:pt x="9628851" y="3478594"/>
                  <a:pt x="9279348" y="3453632"/>
                  <a:pt x="9075510" y="3462867"/>
                </a:cubicBezTo>
                <a:cubicBezTo>
                  <a:pt x="8871672" y="3472102"/>
                  <a:pt x="8666096" y="3448504"/>
                  <a:pt x="8382112" y="3462867"/>
                </a:cubicBezTo>
                <a:cubicBezTo>
                  <a:pt x="8098128" y="3477230"/>
                  <a:pt x="8193549" y="3454823"/>
                  <a:pt x="8071278" y="3462867"/>
                </a:cubicBezTo>
                <a:cubicBezTo>
                  <a:pt x="7949007" y="3470911"/>
                  <a:pt x="7727753" y="3405819"/>
                  <a:pt x="7569162" y="3462867"/>
                </a:cubicBezTo>
                <a:cubicBezTo>
                  <a:pt x="7410571" y="3519915"/>
                  <a:pt x="7392758" y="3461563"/>
                  <a:pt x="7258329" y="3462867"/>
                </a:cubicBezTo>
                <a:cubicBezTo>
                  <a:pt x="7123900" y="3464171"/>
                  <a:pt x="6677831" y="3418282"/>
                  <a:pt x="6469290" y="3462867"/>
                </a:cubicBezTo>
                <a:cubicBezTo>
                  <a:pt x="6260749" y="3507452"/>
                  <a:pt x="5902219" y="3388788"/>
                  <a:pt x="5680250" y="3462867"/>
                </a:cubicBezTo>
                <a:cubicBezTo>
                  <a:pt x="5458281" y="3536946"/>
                  <a:pt x="5404727" y="3432191"/>
                  <a:pt x="5273776" y="3462867"/>
                </a:cubicBezTo>
                <a:cubicBezTo>
                  <a:pt x="5142825" y="3493543"/>
                  <a:pt x="4954691" y="3434276"/>
                  <a:pt x="4771660" y="3462867"/>
                </a:cubicBezTo>
                <a:cubicBezTo>
                  <a:pt x="4588629" y="3491458"/>
                  <a:pt x="4464863" y="3396861"/>
                  <a:pt x="4173903" y="3462867"/>
                </a:cubicBezTo>
                <a:cubicBezTo>
                  <a:pt x="3882943" y="3528873"/>
                  <a:pt x="3986636" y="3436838"/>
                  <a:pt x="3863069" y="3462867"/>
                </a:cubicBezTo>
                <a:cubicBezTo>
                  <a:pt x="3739502" y="3488896"/>
                  <a:pt x="3316339" y="3389985"/>
                  <a:pt x="3169671" y="3462867"/>
                </a:cubicBezTo>
                <a:cubicBezTo>
                  <a:pt x="3023003" y="3535749"/>
                  <a:pt x="2782288" y="3441488"/>
                  <a:pt x="2667555" y="3462867"/>
                </a:cubicBezTo>
                <a:cubicBezTo>
                  <a:pt x="2552822" y="3484246"/>
                  <a:pt x="2433493" y="3447705"/>
                  <a:pt x="2261081" y="3462867"/>
                </a:cubicBezTo>
                <a:cubicBezTo>
                  <a:pt x="2088669" y="3478029"/>
                  <a:pt x="2039924" y="3459741"/>
                  <a:pt x="1950247" y="3462867"/>
                </a:cubicBezTo>
                <a:cubicBezTo>
                  <a:pt x="1860570" y="3465993"/>
                  <a:pt x="1760063" y="3459341"/>
                  <a:pt x="1639414" y="3462867"/>
                </a:cubicBezTo>
                <a:cubicBezTo>
                  <a:pt x="1518765" y="3466393"/>
                  <a:pt x="1401147" y="3432077"/>
                  <a:pt x="1328580" y="3462867"/>
                </a:cubicBezTo>
                <a:cubicBezTo>
                  <a:pt x="1256013" y="3493657"/>
                  <a:pt x="1011392" y="3433058"/>
                  <a:pt x="922105" y="3462867"/>
                </a:cubicBezTo>
                <a:cubicBezTo>
                  <a:pt x="832819" y="3492676"/>
                  <a:pt x="448797" y="3394039"/>
                  <a:pt x="300438" y="3462867"/>
                </a:cubicBezTo>
                <a:cubicBezTo>
                  <a:pt x="152848" y="3465686"/>
                  <a:pt x="-20500" y="3372565"/>
                  <a:pt x="0" y="3162429"/>
                </a:cubicBezTo>
                <a:cubicBezTo>
                  <a:pt x="-32356" y="2975077"/>
                  <a:pt x="28718" y="2900024"/>
                  <a:pt x="0" y="2675891"/>
                </a:cubicBezTo>
                <a:cubicBezTo>
                  <a:pt x="-28718" y="2451758"/>
                  <a:pt x="27716" y="2347946"/>
                  <a:pt x="0" y="2074872"/>
                </a:cubicBezTo>
                <a:cubicBezTo>
                  <a:pt x="-27716" y="1801798"/>
                  <a:pt x="22856" y="1601772"/>
                  <a:pt x="0" y="1473854"/>
                </a:cubicBezTo>
                <a:cubicBezTo>
                  <a:pt x="-22856" y="1345936"/>
                  <a:pt x="50231" y="1201210"/>
                  <a:pt x="0" y="987316"/>
                </a:cubicBezTo>
                <a:cubicBezTo>
                  <a:pt x="-50231" y="773422"/>
                  <a:pt x="21158" y="495750"/>
                  <a:pt x="0" y="300438"/>
                </a:cubicBezTo>
                <a:close/>
              </a:path>
            </a:pathLst>
          </a:custGeom>
          <a:solidFill>
            <a:schemeClr val="accent1">
              <a:lumMod val="20000"/>
              <a:lumOff val="80000"/>
            </a:schemeClr>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3230884"/>
          </a:xfrm>
          <a:prstGeom prst="rect">
            <a:avLst/>
          </a:prstGeom>
          <a:noFill/>
        </p:spPr>
        <p:txBody>
          <a:bodyPr wrap="square">
            <a:spAutoFit/>
          </a:bodyPr>
          <a:lstStyle/>
          <a:p>
            <a:pPr algn="just">
              <a:lnSpc>
                <a:spcPct val="130000"/>
              </a:lnSpc>
              <a:spcAft>
                <a:spcPts val="600"/>
              </a:spcAft>
            </a:pPr>
            <a:r>
              <a:rPr lang="vi-VN" sz="2400" b="0"/>
              <a:t>– </a:t>
            </a:r>
            <a:r>
              <a:rPr lang="vi-VN" sz="2400" b="1"/>
              <a:t>Sự thay đổi số lượng NST trong mỗi tế bào đột biến (Hình 46.2 a, b, c, d) so với tế bào lưỡng bội như sau:</a:t>
            </a:r>
          </a:p>
          <a:p>
            <a:pPr lvl="1" algn="just">
              <a:lnSpc>
                <a:spcPct val="130000"/>
              </a:lnSpc>
              <a:spcAft>
                <a:spcPts val="600"/>
              </a:spcAft>
            </a:pPr>
            <a:r>
              <a:rPr lang="vi-VN" sz="2400"/>
              <a:t>46.2 a) Thêm một NST ở cặp NST hình que</a:t>
            </a:r>
          </a:p>
          <a:p>
            <a:pPr lvl="1" algn="just">
              <a:lnSpc>
                <a:spcPct val="130000"/>
              </a:lnSpc>
              <a:spcAft>
                <a:spcPts val="600"/>
              </a:spcAft>
            </a:pPr>
            <a:r>
              <a:rPr lang="vi-VN" sz="2400"/>
              <a:t>46.2 b) Mất một NST ở cặp NST hình chữ V</a:t>
            </a:r>
          </a:p>
          <a:p>
            <a:pPr lvl="1" algn="just">
              <a:lnSpc>
                <a:spcPct val="130000"/>
              </a:lnSpc>
              <a:spcAft>
                <a:spcPts val="600"/>
              </a:spcAft>
            </a:pPr>
            <a:r>
              <a:rPr lang="vi-VN" sz="2400"/>
              <a:t>46.2 c) Cả 2 cặp NST đều có thêm 1 chiếc</a:t>
            </a:r>
          </a:p>
          <a:p>
            <a:pPr lvl="1" algn="just">
              <a:lnSpc>
                <a:spcPct val="130000"/>
              </a:lnSpc>
              <a:spcAft>
                <a:spcPts val="600"/>
              </a:spcAft>
            </a:pPr>
            <a:r>
              <a:rPr lang="vi-VN" sz="2400"/>
              <a:t>46.2 d) Cả 2 cặp NST đều có thêm 2 chiếc</a:t>
            </a:r>
          </a:p>
        </p:txBody>
      </p:sp>
    </p:spTree>
    <p:extLst>
      <p:ext uri="{BB962C8B-B14F-4D97-AF65-F5344CB8AC3E}">
        <p14:creationId xmlns:p14="http://schemas.microsoft.com/office/powerpoint/2010/main" val="32157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1" end="1"/>
                                            </p:txEl>
                                          </p:spTgt>
                                        </p:tgtEl>
                                        <p:attrNameLst>
                                          <p:attrName>style.visibility</p:attrName>
                                        </p:attrNameLst>
                                      </p:cBhvr>
                                      <p:to>
                                        <p:strVal val="visible"/>
                                      </p:to>
                                    </p:set>
                                    <p:anim calcmode="lin" valueType="num">
                                      <p:cBhvr additive="base">
                                        <p:cTn id="13"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 calcmode="lin" valueType="num">
                                      <p:cBhvr additive="base">
                                        <p:cTn id="17"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
                                            <p:txEl>
                                              <p:pRg st="3" end="3"/>
                                            </p:txEl>
                                          </p:spTgt>
                                        </p:tgtEl>
                                        <p:attrNameLst>
                                          <p:attrName>style.visibility</p:attrName>
                                        </p:attrNameLst>
                                      </p:cBhvr>
                                      <p:to>
                                        <p:strVal val="visible"/>
                                      </p:to>
                                    </p:set>
                                    <p:anim calcmode="lin" valueType="num">
                                      <p:cBhvr additive="base">
                                        <p:cTn id="21"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6">
                                            <p:txEl>
                                              <p:pRg st="4" end="4"/>
                                            </p:txEl>
                                          </p:spTgt>
                                        </p:tgtEl>
                                        <p:attrNameLst>
                                          <p:attrName>style.visibility</p:attrName>
                                        </p:attrNameLst>
                                      </p:cBhvr>
                                      <p:to>
                                        <p:strVal val="visible"/>
                                      </p:to>
                                    </p:set>
                                    <p:anim calcmode="lin" valueType="num">
                                      <p:cBhvr additive="base">
                                        <p:cTn id="25"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13B576CE-3E77-2A54-2E58-70B71B516F20}"/>
              </a:ext>
            </a:extLst>
          </p:cNvPr>
          <p:cNvGrpSpPr/>
          <p:nvPr/>
        </p:nvGrpSpPr>
        <p:grpSpPr>
          <a:xfrm>
            <a:off x="1307088" y="2707931"/>
            <a:ext cx="10164987" cy="1628457"/>
            <a:chOff x="1307088" y="2707931"/>
            <a:chExt cx="10164987" cy="1628457"/>
          </a:xfrm>
        </p:grpSpPr>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1628457"/>
            </a:xfrm>
            <a:custGeom>
              <a:avLst/>
              <a:gdLst>
                <a:gd name="connsiteX0" fmla="*/ 0 w 10164987"/>
                <a:gd name="connsiteY0" fmla="*/ 141285 h 1628457"/>
                <a:gd name="connsiteX1" fmla="*/ 141285 w 10164987"/>
                <a:gd name="connsiteY1" fmla="*/ 0 h 1628457"/>
                <a:gd name="connsiteX2" fmla="*/ 722604 w 10164987"/>
                <a:gd name="connsiteY2" fmla="*/ 0 h 1628457"/>
                <a:gd name="connsiteX3" fmla="*/ 1007450 w 10164987"/>
                <a:gd name="connsiteY3" fmla="*/ 0 h 1628457"/>
                <a:gd name="connsiteX4" fmla="*/ 1786417 w 10164987"/>
                <a:gd name="connsiteY4" fmla="*/ 0 h 1628457"/>
                <a:gd name="connsiteX5" fmla="*/ 2071263 w 10164987"/>
                <a:gd name="connsiteY5" fmla="*/ 0 h 1628457"/>
                <a:gd name="connsiteX6" fmla="*/ 2356109 w 10164987"/>
                <a:gd name="connsiteY6" fmla="*/ 0 h 1628457"/>
                <a:gd name="connsiteX7" fmla="*/ 3135076 w 10164987"/>
                <a:gd name="connsiteY7" fmla="*/ 0 h 1628457"/>
                <a:gd name="connsiteX8" fmla="*/ 3716395 w 10164987"/>
                <a:gd name="connsiteY8" fmla="*/ 0 h 1628457"/>
                <a:gd name="connsiteX9" fmla="*/ 4001241 w 10164987"/>
                <a:gd name="connsiteY9" fmla="*/ 0 h 1628457"/>
                <a:gd name="connsiteX10" fmla="*/ 4780208 w 10164987"/>
                <a:gd name="connsiteY10" fmla="*/ 0 h 1628457"/>
                <a:gd name="connsiteX11" fmla="*/ 5460351 w 10164987"/>
                <a:gd name="connsiteY11" fmla="*/ 0 h 1628457"/>
                <a:gd name="connsiteX12" fmla="*/ 6239318 w 10164987"/>
                <a:gd name="connsiteY12" fmla="*/ 0 h 1628457"/>
                <a:gd name="connsiteX13" fmla="*/ 6524164 w 10164987"/>
                <a:gd name="connsiteY13" fmla="*/ 0 h 1628457"/>
                <a:gd name="connsiteX14" fmla="*/ 7105482 w 10164987"/>
                <a:gd name="connsiteY14" fmla="*/ 0 h 1628457"/>
                <a:gd name="connsiteX15" fmla="*/ 7884449 w 10164987"/>
                <a:gd name="connsiteY15" fmla="*/ 0 h 1628457"/>
                <a:gd name="connsiteX16" fmla="*/ 8663416 w 10164987"/>
                <a:gd name="connsiteY16" fmla="*/ 0 h 1628457"/>
                <a:gd name="connsiteX17" fmla="*/ 9244735 w 10164987"/>
                <a:gd name="connsiteY17" fmla="*/ 0 h 1628457"/>
                <a:gd name="connsiteX18" fmla="*/ 10023702 w 10164987"/>
                <a:gd name="connsiteY18" fmla="*/ 0 h 1628457"/>
                <a:gd name="connsiteX19" fmla="*/ 10164987 w 10164987"/>
                <a:gd name="connsiteY19" fmla="*/ 141285 h 1628457"/>
                <a:gd name="connsiteX20" fmla="*/ 10164987 w 10164987"/>
                <a:gd name="connsiteY20" fmla="*/ 549537 h 1628457"/>
                <a:gd name="connsiteX21" fmla="*/ 10164987 w 10164987"/>
                <a:gd name="connsiteY21" fmla="*/ 957790 h 1628457"/>
                <a:gd name="connsiteX22" fmla="*/ 10164987 w 10164987"/>
                <a:gd name="connsiteY22" fmla="*/ 1487172 h 1628457"/>
                <a:gd name="connsiteX23" fmla="*/ 10023702 w 10164987"/>
                <a:gd name="connsiteY23" fmla="*/ 1628457 h 1628457"/>
                <a:gd name="connsiteX24" fmla="*/ 9343559 w 10164987"/>
                <a:gd name="connsiteY24" fmla="*/ 1628457 h 1628457"/>
                <a:gd name="connsiteX25" fmla="*/ 9058713 w 10164987"/>
                <a:gd name="connsiteY25" fmla="*/ 1628457 h 1628457"/>
                <a:gd name="connsiteX26" fmla="*/ 8773867 w 10164987"/>
                <a:gd name="connsiteY26" fmla="*/ 1628457 h 1628457"/>
                <a:gd name="connsiteX27" fmla="*/ 8489021 w 10164987"/>
                <a:gd name="connsiteY27" fmla="*/ 1628457 h 1628457"/>
                <a:gd name="connsiteX28" fmla="*/ 8204175 w 10164987"/>
                <a:gd name="connsiteY28" fmla="*/ 1628457 h 1628457"/>
                <a:gd name="connsiteX29" fmla="*/ 7820504 w 10164987"/>
                <a:gd name="connsiteY29" fmla="*/ 1628457 h 1628457"/>
                <a:gd name="connsiteX30" fmla="*/ 7041537 w 10164987"/>
                <a:gd name="connsiteY30" fmla="*/ 1628457 h 1628457"/>
                <a:gd name="connsiteX31" fmla="*/ 6361395 w 10164987"/>
                <a:gd name="connsiteY31" fmla="*/ 1628457 h 1628457"/>
                <a:gd name="connsiteX32" fmla="*/ 6076548 w 10164987"/>
                <a:gd name="connsiteY32" fmla="*/ 1628457 h 1628457"/>
                <a:gd name="connsiteX33" fmla="*/ 5692878 w 10164987"/>
                <a:gd name="connsiteY33" fmla="*/ 1628457 h 1628457"/>
                <a:gd name="connsiteX34" fmla="*/ 5210384 w 10164987"/>
                <a:gd name="connsiteY34" fmla="*/ 1628457 h 1628457"/>
                <a:gd name="connsiteX35" fmla="*/ 4727889 w 10164987"/>
                <a:gd name="connsiteY35" fmla="*/ 1628457 h 1628457"/>
                <a:gd name="connsiteX36" fmla="*/ 4245395 w 10164987"/>
                <a:gd name="connsiteY36" fmla="*/ 1628457 h 1628457"/>
                <a:gd name="connsiteX37" fmla="*/ 3861724 w 10164987"/>
                <a:gd name="connsiteY37" fmla="*/ 1628457 h 1628457"/>
                <a:gd name="connsiteX38" fmla="*/ 3181582 w 10164987"/>
                <a:gd name="connsiteY38" fmla="*/ 1628457 h 1628457"/>
                <a:gd name="connsiteX39" fmla="*/ 2402615 w 10164987"/>
                <a:gd name="connsiteY39" fmla="*/ 1628457 h 1628457"/>
                <a:gd name="connsiteX40" fmla="*/ 2117768 w 10164987"/>
                <a:gd name="connsiteY40" fmla="*/ 1628457 h 1628457"/>
                <a:gd name="connsiteX41" fmla="*/ 1437626 w 10164987"/>
                <a:gd name="connsiteY41" fmla="*/ 1628457 h 1628457"/>
                <a:gd name="connsiteX42" fmla="*/ 757483 w 10164987"/>
                <a:gd name="connsiteY42" fmla="*/ 1628457 h 1628457"/>
                <a:gd name="connsiteX43" fmla="*/ 141285 w 10164987"/>
                <a:gd name="connsiteY43" fmla="*/ 1628457 h 1628457"/>
                <a:gd name="connsiteX44" fmla="*/ 0 w 10164987"/>
                <a:gd name="connsiteY44" fmla="*/ 1487172 h 1628457"/>
                <a:gd name="connsiteX45" fmla="*/ 0 w 10164987"/>
                <a:gd name="connsiteY45" fmla="*/ 1038543 h 1628457"/>
                <a:gd name="connsiteX46" fmla="*/ 0 w 10164987"/>
                <a:gd name="connsiteY46" fmla="*/ 589914 h 1628457"/>
                <a:gd name="connsiteX47" fmla="*/ 0 w 10164987"/>
                <a:gd name="connsiteY47" fmla="*/ 141285 h 16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1628457" fill="none" extrusionOk="0">
                  <a:moveTo>
                    <a:pt x="0" y="141285"/>
                  </a:moveTo>
                  <a:cubicBezTo>
                    <a:pt x="10" y="80014"/>
                    <a:pt x="78562" y="1377"/>
                    <a:pt x="141285" y="0"/>
                  </a:cubicBezTo>
                  <a:cubicBezTo>
                    <a:pt x="400808" y="-22595"/>
                    <a:pt x="559521" y="56631"/>
                    <a:pt x="722604" y="0"/>
                  </a:cubicBezTo>
                  <a:cubicBezTo>
                    <a:pt x="885687" y="-56631"/>
                    <a:pt x="888266" y="31097"/>
                    <a:pt x="1007450" y="0"/>
                  </a:cubicBezTo>
                  <a:cubicBezTo>
                    <a:pt x="1126634" y="-31097"/>
                    <a:pt x="1423836" y="23459"/>
                    <a:pt x="1786417" y="0"/>
                  </a:cubicBezTo>
                  <a:cubicBezTo>
                    <a:pt x="2148998" y="-23459"/>
                    <a:pt x="1977149" y="8199"/>
                    <a:pt x="2071263" y="0"/>
                  </a:cubicBezTo>
                  <a:cubicBezTo>
                    <a:pt x="2165377" y="-8199"/>
                    <a:pt x="2254205" y="7807"/>
                    <a:pt x="2356109" y="0"/>
                  </a:cubicBezTo>
                  <a:cubicBezTo>
                    <a:pt x="2458013" y="-7807"/>
                    <a:pt x="2759205" y="70976"/>
                    <a:pt x="3135076" y="0"/>
                  </a:cubicBezTo>
                  <a:cubicBezTo>
                    <a:pt x="3510947" y="-70976"/>
                    <a:pt x="3568047" y="37400"/>
                    <a:pt x="3716395" y="0"/>
                  </a:cubicBezTo>
                  <a:cubicBezTo>
                    <a:pt x="3864743" y="-37400"/>
                    <a:pt x="3889971" y="2430"/>
                    <a:pt x="4001241" y="0"/>
                  </a:cubicBezTo>
                  <a:cubicBezTo>
                    <a:pt x="4112511" y="-2430"/>
                    <a:pt x="4560136" y="39439"/>
                    <a:pt x="4780208" y="0"/>
                  </a:cubicBezTo>
                  <a:cubicBezTo>
                    <a:pt x="5000280" y="-39439"/>
                    <a:pt x="5154012" y="52341"/>
                    <a:pt x="5460351" y="0"/>
                  </a:cubicBezTo>
                  <a:cubicBezTo>
                    <a:pt x="5766690" y="-52341"/>
                    <a:pt x="6070168" y="14778"/>
                    <a:pt x="6239318" y="0"/>
                  </a:cubicBezTo>
                  <a:cubicBezTo>
                    <a:pt x="6408468" y="-14778"/>
                    <a:pt x="6446680" y="9902"/>
                    <a:pt x="6524164" y="0"/>
                  </a:cubicBezTo>
                  <a:cubicBezTo>
                    <a:pt x="6601648" y="-9902"/>
                    <a:pt x="6864933" y="67409"/>
                    <a:pt x="7105482" y="0"/>
                  </a:cubicBezTo>
                  <a:cubicBezTo>
                    <a:pt x="7346031" y="-67409"/>
                    <a:pt x="7580680" y="58065"/>
                    <a:pt x="7884449" y="0"/>
                  </a:cubicBezTo>
                  <a:cubicBezTo>
                    <a:pt x="8188218" y="-58065"/>
                    <a:pt x="8417709" y="46097"/>
                    <a:pt x="8663416" y="0"/>
                  </a:cubicBezTo>
                  <a:cubicBezTo>
                    <a:pt x="8909123" y="-46097"/>
                    <a:pt x="9077961" y="41557"/>
                    <a:pt x="9244735" y="0"/>
                  </a:cubicBezTo>
                  <a:cubicBezTo>
                    <a:pt x="9411509" y="-41557"/>
                    <a:pt x="9794622" y="32476"/>
                    <a:pt x="10023702" y="0"/>
                  </a:cubicBezTo>
                  <a:cubicBezTo>
                    <a:pt x="10106382" y="-22116"/>
                    <a:pt x="10168249" y="66489"/>
                    <a:pt x="10164987" y="141285"/>
                  </a:cubicBezTo>
                  <a:cubicBezTo>
                    <a:pt x="10175791" y="321330"/>
                    <a:pt x="10128017" y="437357"/>
                    <a:pt x="10164987" y="549537"/>
                  </a:cubicBezTo>
                  <a:cubicBezTo>
                    <a:pt x="10201957" y="661717"/>
                    <a:pt x="10146048" y="800622"/>
                    <a:pt x="10164987" y="957790"/>
                  </a:cubicBezTo>
                  <a:cubicBezTo>
                    <a:pt x="10183926" y="1114958"/>
                    <a:pt x="10130807" y="1358091"/>
                    <a:pt x="10164987" y="1487172"/>
                  </a:cubicBezTo>
                  <a:cubicBezTo>
                    <a:pt x="10176388" y="1564432"/>
                    <a:pt x="10112921" y="1615873"/>
                    <a:pt x="10023702" y="1628457"/>
                  </a:cubicBezTo>
                  <a:cubicBezTo>
                    <a:pt x="9795575" y="1675919"/>
                    <a:pt x="9640597" y="1607367"/>
                    <a:pt x="9343559" y="1628457"/>
                  </a:cubicBezTo>
                  <a:cubicBezTo>
                    <a:pt x="9046521" y="1649547"/>
                    <a:pt x="9156781" y="1614212"/>
                    <a:pt x="9058713" y="1628457"/>
                  </a:cubicBezTo>
                  <a:cubicBezTo>
                    <a:pt x="8960645" y="1642702"/>
                    <a:pt x="8838562" y="1625556"/>
                    <a:pt x="8773867" y="1628457"/>
                  </a:cubicBezTo>
                  <a:cubicBezTo>
                    <a:pt x="8709172" y="1631358"/>
                    <a:pt x="8560607" y="1621671"/>
                    <a:pt x="8489021" y="1628457"/>
                  </a:cubicBezTo>
                  <a:cubicBezTo>
                    <a:pt x="8417435" y="1635243"/>
                    <a:pt x="8340029" y="1596231"/>
                    <a:pt x="8204175" y="1628457"/>
                  </a:cubicBezTo>
                  <a:cubicBezTo>
                    <a:pt x="8068321" y="1660683"/>
                    <a:pt x="7951400" y="1621398"/>
                    <a:pt x="7820504" y="1628457"/>
                  </a:cubicBezTo>
                  <a:cubicBezTo>
                    <a:pt x="7689608" y="1635516"/>
                    <a:pt x="7373121" y="1550300"/>
                    <a:pt x="7041537" y="1628457"/>
                  </a:cubicBezTo>
                  <a:cubicBezTo>
                    <a:pt x="6709953" y="1706614"/>
                    <a:pt x="6548403" y="1596353"/>
                    <a:pt x="6361395" y="1628457"/>
                  </a:cubicBezTo>
                  <a:cubicBezTo>
                    <a:pt x="6174387" y="1660561"/>
                    <a:pt x="6214898" y="1622606"/>
                    <a:pt x="6076548" y="1628457"/>
                  </a:cubicBezTo>
                  <a:cubicBezTo>
                    <a:pt x="5938198" y="1634308"/>
                    <a:pt x="5866729" y="1585636"/>
                    <a:pt x="5692878" y="1628457"/>
                  </a:cubicBezTo>
                  <a:cubicBezTo>
                    <a:pt x="5519027" y="1671278"/>
                    <a:pt x="5437175" y="1618090"/>
                    <a:pt x="5210384" y="1628457"/>
                  </a:cubicBezTo>
                  <a:cubicBezTo>
                    <a:pt x="4983593" y="1638824"/>
                    <a:pt x="4916190" y="1591157"/>
                    <a:pt x="4727889" y="1628457"/>
                  </a:cubicBezTo>
                  <a:cubicBezTo>
                    <a:pt x="4539589" y="1665757"/>
                    <a:pt x="4395476" y="1608278"/>
                    <a:pt x="4245395" y="1628457"/>
                  </a:cubicBezTo>
                  <a:cubicBezTo>
                    <a:pt x="4095314" y="1648636"/>
                    <a:pt x="3971058" y="1617691"/>
                    <a:pt x="3861724" y="1628457"/>
                  </a:cubicBezTo>
                  <a:cubicBezTo>
                    <a:pt x="3752390" y="1639223"/>
                    <a:pt x="3478767" y="1602250"/>
                    <a:pt x="3181582" y="1628457"/>
                  </a:cubicBezTo>
                  <a:cubicBezTo>
                    <a:pt x="2884397" y="1654664"/>
                    <a:pt x="2730893" y="1589102"/>
                    <a:pt x="2402615" y="1628457"/>
                  </a:cubicBezTo>
                  <a:cubicBezTo>
                    <a:pt x="2074337" y="1667812"/>
                    <a:pt x="2219072" y="1613316"/>
                    <a:pt x="2117768" y="1628457"/>
                  </a:cubicBezTo>
                  <a:cubicBezTo>
                    <a:pt x="2016464" y="1643598"/>
                    <a:pt x="1670987" y="1596762"/>
                    <a:pt x="1437626" y="1628457"/>
                  </a:cubicBezTo>
                  <a:cubicBezTo>
                    <a:pt x="1204265" y="1660152"/>
                    <a:pt x="935532" y="1623682"/>
                    <a:pt x="757483" y="1628457"/>
                  </a:cubicBezTo>
                  <a:cubicBezTo>
                    <a:pt x="579434" y="1633232"/>
                    <a:pt x="280602" y="1594777"/>
                    <a:pt x="141285" y="1628457"/>
                  </a:cubicBezTo>
                  <a:cubicBezTo>
                    <a:pt x="75753" y="1614161"/>
                    <a:pt x="-20479" y="1558667"/>
                    <a:pt x="0" y="1487172"/>
                  </a:cubicBezTo>
                  <a:cubicBezTo>
                    <a:pt x="-5335" y="1279751"/>
                    <a:pt x="29417" y="1233006"/>
                    <a:pt x="0" y="1038543"/>
                  </a:cubicBezTo>
                  <a:cubicBezTo>
                    <a:pt x="-29417" y="844080"/>
                    <a:pt x="51129" y="799205"/>
                    <a:pt x="0" y="589914"/>
                  </a:cubicBezTo>
                  <a:cubicBezTo>
                    <a:pt x="-51129" y="380623"/>
                    <a:pt x="4995" y="294078"/>
                    <a:pt x="0" y="141285"/>
                  </a:cubicBezTo>
                  <a:close/>
                </a:path>
                <a:path w="10164987" h="1628457" stroke="0" extrusionOk="0">
                  <a:moveTo>
                    <a:pt x="0" y="141285"/>
                  </a:moveTo>
                  <a:cubicBezTo>
                    <a:pt x="3289" y="66207"/>
                    <a:pt x="67383" y="2356"/>
                    <a:pt x="141285" y="0"/>
                  </a:cubicBezTo>
                  <a:cubicBezTo>
                    <a:pt x="366020" y="-67393"/>
                    <a:pt x="673342" y="24826"/>
                    <a:pt x="920252" y="0"/>
                  </a:cubicBezTo>
                  <a:cubicBezTo>
                    <a:pt x="1167162" y="-24826"/>
                    <a:pt x="1263242" y="78302"/>
                    <a:pt x="1600395" y="0"/>
                  </a:cubicBezTo>
                  <a:cubicBezTo>
                    <a:pt x="1937548" y="-78302"/>
                    <a:pt x="1794266" y="28907"/>
                    <a:pt x="1885241" y="0"/>
                  </a:cubicBezTo>
                  <a:cubicBezTo>
                    <a:pt x="1976216" y="-28907"/>
                    <a:pt x="2475145" y="32307"/>
                    <a:pt x="2664208" y="0"/>
                  </a:cubicBezTo>
                  <a:cubicBezTo>
                    <a:pt x="2853271" y="-32307"/>
                    <a:pt x="2959189" y="14165"/>
                    <a:pt x="3146702" y="0"/>
                  </a:cubicBezTo>
                  <a:cubicBezTo>
                    <a:pt x="3334215" y="-14165"/>
                    <a:pt x="3667990" y="62814"/>
                    <a:pt x="3925669" y="0"/>
                  </a:cubicBezTo>
                  <a:cubicBezTo>
                    <a:pt x="4183348" y="-62814"/>
                    <a:pt x="4186734" y="53523"/>
                    <a:pt x="4408164" y="0"/>
                  </a:cubicBezTo>
                  <a:cubicBezTo>
                    <a:pt x="4629595" y="-53523"/>
                    <a:pt x="4613417" y="24606"/>
                    <a:pt x="4693010" y="0"/>
                  </a:cubicBezTo>
                  <a:cubicBezTo>
                    <a:pt x="4772603" y="-24606"/>
                    <a:pt x="4881446" y="5841"/>
                    <a:pt x="4977856" y="0"/>
                  </a:cubicBezTo>
                  <a:cubicBezTo>
                    <a:pt x="5074266" y="-5841"/>
                    <a:pt x="5473652" y="41970"/>
                    <a:pt x="5657999" y="0"/>
                  </a:cubicBezTo>
                  <a:cubicBezTo>
                    <a:pt x="5842346" y="-41970"/>
                    <a:pt x="5935991" y="10931"/>
                    <a:pt x="6140493" y="0"/>
                  </a:cubicBezTo>
                  <a:cubicBezTo>
                    <a:pt x="6344995" y="-10931"/>
                    <a:pt x="6595983" y="49127"/>
                    <a:pt x="6721812" y="0"/>
                  </a:cubicBezTo>
                  <a:cubicBezTo>
                    <a:pt x="6847641" y="-49127"/>
                    <a:pt x="7134391" y="16304"/>
                    <a:pt x="7303131" y="0"/>
                  </a:cubicBezTo>
                  <a:cubicBezTo>
                    <a:pt x="7471871" y="-16304"/>
                    <a:pt x="7693279" y="36587"/>
                    <a:pt x="7884449" y="0"/>
                  </a:cubicBezTo>
                  <a:cubicBezTo>
                    <a:pt x="8075619" y="-36587"/>
                    <a:pt x="8334648" y="13095"/>
                    <a:pt x="8564592" y="0"/>
                  </a:cubicBezTo>
                  <a:cubicBezTo>
                    <a:pt x="8794536" y="-13095"/>
                    <a:pt x="8944516" y="33777"/>
                    <a:pt x="9145911" y="0"/>
                  </a:cubicBezTo>
                  <a:cubicBezTo>
                    <a:pt x="9347306" y="-33777"/>
                    <a:pt x="9829796" y="46375"/>
                    <a:pt x="10023702" y="0"/>
                  </a:cubicBezTo>
                  <a:cubicBezTo>
                    <a:pt x="10108083" y="-2947"/>
                    <a:pt x="10171283" y="64493"/>
                    <a:pt x="10164987" y="141285"/>
                  </a:cubicBezTo>
                  <a:cubicBezTo>
                    <a:pt x="10169246" y="298447"/>
                    <a:pt x="10130852" y="475910"/>
                    <a:pt x="10164987" y="576455"/>
                  </a:cubicBezTo>
                  <a:cubicBezTo>
                    <a:pt x="10199122" y="677000"/>
                    <a:pt x="10114174" y="904464"/>
                    <a:pt x="10164987" y="1025084"/>
                  </a:cubicBezTo>
                  <a:cubicBezTo>
                    <a:pt x="10215800" y="1145704"/>
                    <a:pt x="10113577" y="1336881"/>
                    <a:pt x="10164987" y="1487172"/>
                  </a:cubicBezTo>
                  <a:cubicBezTo>
                    <a:pt x="10166857" y="1573526"/>
                    <a:pt x="10101428" y="1631428"/>
                    <a:pt x="10023702" y="1628457"/>
                  </a:cubicBezTo>
                  <a:cubicBezTo>
                    <a:pt x="9914005" y="1670862"/>
                    <a:pt x="9828702" y="1582536"/>
                    <a:pt x="9640032" y="1628457"/>
                  </a:cubicBezTo>
                  <a:cubicBezTo>
                    <a:pt x="9451362" y="1674378"/>
                    <a:pt x="9248352" y="1612115"/>
                    <a:pt x="8861065" y="1628457"/>
                  </a:cubicBezTo>
                  <a:cubicBezTo>
                    <a:pt x="8473778" y="1644799"/>
                    <a:pt x="8471110" y="1547891"/>
                    <a:pt x="8180922" y="1628457"/>
                  </a:cubicBezTo>
                  <a:cubicBezTo>
                    <a:pt x="7890734" y="1709023"/>
                    <a:pt x="7980603" y="1596480"/>
                    <a:pt x="7896076" y="1628457"/>
                  </a:cubicBezTo>
                  <a:cubicBezTo>
                    <a:pt x="7811549" y="1660434"/>
                    <a:pt x="7615076" y="1576014"/>
                    <a:pt x="7413581" y="1628457"/>
                  </a:cubicBezTo>
                  <a:cubicBezTo>
                    <a:pt x="7212087" y="1680900"/>
                    <a:pt x="7219017" y="1623009"/>
                    <a:pt x="7128735" y="1628457"/>
                  </a:cubicBezTo>
                  <a:cubicBezTo>
                    <a:pt x="7038453" y="1633905"/>
                    <a:pt x="6588373" y="1618857"/>
                    <a:pt x="6349768" y="1628457"/>
                  </a:cubicBezTo>
                  <a:cubicBezTo>
                    <a:pt x="6111163" y="1638057"/>
                    <a:pt x="5732972" y="1590376"/>
                    <a:pt x="5570801" y="1628457"/>
                  </a:cubicBezTo>
                  <a:cubicBezTo>
                    <a:pt x="5408630" y="1666538"/>
                    <a:pt x="5270752" y="1608182"/>
                    <a:pt x="5187131" y="1628457"/>
                  </a:cubicBezTo>
                  <a:cubicBezTo>
                    <a:pt x="5103510" y="1648732"/>
                    <a:pt x="4885117" y="1585144"/>
                    <a:pt x="4704636" y="1628457"/>
                  </a:cubicBezTo>
                  <a:cubicBezTo>
                    <a:pt x="4524156" y="1671770"/>
                    <a:pt x="4298419" y="1605562"/>
                    <a:pt x="4123318" y="1628457"/>
                  </a:cubicBezTo>
                  <a:cubicBezTo>
                    <a:pt x="3948217" y="1651352"/>
                    <a:pt x="3957582" y="1608700"/>
                    <a:pt x="3838472" y="1628457"/>
                  </a:cubicBezTo>
                  <a:cubicBezTo>
                    <a:pt x="3719362" y="1648214"/>
                    <a:pt x="3359966" y="1551309"/>
                    <a:pt x="3158329" y="1628457"/>
                  </a:cubicBezTo>
                  <a:cubicBezTo>
                    <a:pt x="2956692" y="1705605"/>
                    <a:pt x="2799506" y="1597741"/>
                    <a:pt x="2675834" y="1628457"/>
                  </a:cubicBezTo>
                  <a:cubicBezTo>
                    <a:pt x="2552162" y="1659173"/>
                    <a:pt x="2478793" y="1623169"/>
                    <a:pt x="2292164" y="1628457"/>
                  </a:cubicBezTo>
                  <a:cubicBezTo>
                    <a:pt x="2105535" y="1633745"/>
                    <a:pt x="2089587" y="1619602"/>
                    <a:pt x="2007318" y="1628457"/>
                  </a:cubicBezTo>
                  <a:cubicBezTo>
                    <a:pt x="1925049" y="1637312"/>
                    <a:pt x="1825159" y="1596332"/>
                    <a:pt x="1722472" y="1628457"/>
                  </a:cubicBezTo>
                  <a:cubicBezTo>
                    <a:pt x="1619785" y="1660582"/>
                    <a:pt x="1562738" y="1610369"/>
                    <a:pt x="1437626" y="1628457"/>
                  </a:cubicBezTo>
                  <a:cubicBezTo>
                    <a:pt x="1312514" y="1646545"/>
                    <a:pt x="1131039" y="1627433"/>
                    <a:pt x="1053955" y="1628457"/>
                  </a:cubicBezTo>
                  <a:cubicBezTo>
                    <a:pt x="976871" y="1629481"/>
                    <a:pt x="415844" y="1557928"/>
                    <a:pt x="141285" y="1628457"/>
                  </a:cubicBezTo>
                  <a:cubicBezTo>
                    <a:pt x="83284" y="1631536"/>
                    <a:pt x="-9610" y="1585927"/>
                    <a:pt x="0" y="1487172"/>
                  </a:cubicBezTo>
                  <a:cubicBezTo>
                    <a:pt x="-16628" y="1380573"/>
                    <a:pt x="18803" y="1165694"/>
                    <a:pt x="0" y="1078920"/>
                  </a:cubicBezTo>
                  <a:cubicBezTo>
                    <a:pt x="-18803" y="992146"/>
                    <a:pt x="4304" y="770387"/>
                    <a:pt x="0" y="616832"/>
                  </a:cubicBezTo>
                  <a:cubicBezTo>
                    <a:pt x="-4304" y="463277"/>
                    <a:pt x="49971" y="305402"/>
                    <a:pt x="0" y="141285"/>
                  </a:cubicBezTo>
                  <a:close/>
                </a:path>
              </a:pathLst>
            </a:custGeom>
            <a:solidFill>
              <a:schemeClr val="bg1"/>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1482714"/>
            </a:xfrm>
            <a:prstGeom prst="rect">
              <a:avLst/>
            </a:prstGeom>
            <a:noFill/>
          </p:spPr>
          <p:txBody>
            <a:bodyPr wrap="square">
              <a:spAutoFit/>
            </a:bodyPr>
            <a:lstStyle/>
            <a:p>
              <a:pPr algn="just">
                <a:lnSpc>
                  <a:spcPct val="130000"/>
                </a:lnSpc>
                <a:spcAft>
                  <a:spcPts val="600"/>
                </a:spcAft>
              </a:pPr>
              <a:r>
                <a:rPr lang="vi-VN" sz="2400" b="0"/>
                <a:t>– </a:t>
              </a:r>
              <a:r>
                <a:rPr lang="vi-VN" sz="2400" b="1"/>
                <a:t>Khái niệm đột biến số lượng NST: </a:t>
              </a:r>
              <a:r>
                <a:rPr lang="vi-VN" sz="2400"/>
                <a:t>Đột biến số lượng NST là đột biến làm </a:t>
              </a:r>
              <a:r>
                <a:rPr lang="vi-VN" sz="2400" b="1">
                  <a:solidFill>
                    <a:srgbClr val="00B050"/>
                  </a:solidFill>
                </a:rPr>
                <a:t>tăng hoặc giảm</a:t>
              </a:r>
              <a:r>
                <a:rPr lang="vi-VN" sz="2400"/>
                <a:t> số lượng NST xảy ra ở </a:t>
              </a:r>
              <a:r>
                <a:rPr lang="vi-VN" sz="2400" b="1">
                  <a:solidFill>
                    <a:schemeClr val="accent2">
                      <a:lumMod val="60000"/>
                      <a:lumOff val="40000"/>
                    </a:schemeClr>
                  </a:solidFill>
                </a:rPr>
                <a:t>một cặp hay tất cả các cặp NST.</a:t>
              </a:r>
            </a:p>
          </p:txBody>
        </p:sp>
      </p:grpSp>
      <p:sp>
        <p:nvSpPr>
          <p:cNvPr id="4" name="AutoShape 5">
            <a:extLst>
              <a:ext uri="{FF2B5EF4-FFF2-40B4-BE49-F238E27FC236}">
                <a16:creationId xmlns:a16="http://schemas.microsoft.com/office/drawing/2014/main" id="{10F6D7BE-F7ED-919C-8E28-86C44E30E3BC}"/>
              </a:ext>
            </a:extLst>
          </p:cNvPr>
          <p:cNvSpPr>
            <a:spLocks noChangeArrowheads="1"/>
          </p:cNvSpPr>
          <p:nvPr/>
        </p:nvSpPr>
        <p:spPr bwMode="auto">
          <a:xfrm>
            <a:off x="2608564" y="5501340"/>
            <a:ext cx="2159681" cy="1108911"/>
          </a:xfrm>
          <a:prstGeom prst="roundRect">
            <a:avLst>
              <a:gd name="adj" fmla="val 16667"/>
            </a:avLst>
          </a:prstGeom>
          <a:solidFill>
            <a:srgbClr val="BDFFDB"/>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5" name="Text Box 6">
            <a:extLst>
              <a:ext uri="{FF2B5EF4-FFF2-40B4-BE49-F238E27FC236}">
                <a16:creationId xmlns:a16="http://schemas.microsoft.com/office/drawing/2014/main" id="{E132011B-CBE0-A2F3-4149-C7B1D0648D80}"/>
              </a:ext>
            </a:extLst>
          </p:cNvPr>
          <p:cNvSpPr txBox="1">
            <a:spLocks noChangeArrowheads="1"/>
          </p:cNvSpPr>
          <p:nvPr/>
        </p:nvSpPr>
        <p:spPr bwMode="auto">
          <a:xfrm>
            <a:off x="2670364" y="5591551"/>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lệch bội</a:t>
            </a:r>
          </a:p>
        </p:txBody>
      </p:sp>
      <p:sp>
        <p:nvSpPr>
          <p:cNvPr id="6" name="AutoShape 9">
            <a:extLst>
              <a:ext uri="{FF2B5EF4-FFF2-40B4-BE49-F238E27FC236}">
                <a16:creationId xmlns:a16="http://schemas.microsoft.com/office/drawing/2014/main" id="{A015B3FB-9640-CBD3-A9FC-00C08ECC375E}"/>
              </a:ext>
            </a:extLst>
          </p:cNvPr>
          <p:cNvSpPr>
            <a:spLocks noChangeAspect="1" noChangeArrowheads="1" noTextEdit="1"/>
          </p:cNvSpPr>
          <p:nvPr/>
        </p:nvSpPr>
        <p:spPr bwMode="gray">
          <a:xfrm flipH="1">
            <a:off x="6708883" y="452601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 name="Group 11">
            <a:extLst>
              <a:ext uri="{FF2B5EF4-FFF2-40B4-BE49-F238E27FC236}">
                <a16:creationId xmlns:a16="http://schemas.microsoft.com/office/drawing/2014/main" id="{2EAFC14A-35A5-11B0-1B1F-B9A6D4ECDB02}"/>
              </a:ext>
            </a:extLst>
          </p:cNvPr>
          <p:cNvGrpSpPr>
            <a:grpSpLocks/>
          </p:cNvGrpSpPr>
          <p:nvPr/>
        </p:nvGrpSpPr>
        <p:grpSpPr bwMode="auto">
          <a:xfrm>
            <a:off x="4857715" y="4169788"/>
            <a:ext cx="2816715" cy="1326507"/>
            <a:chOff x="1997" y="1314"/>
            <a:chExt cx="1889" cy="1009"/>
          </a:xfrm>
        </p:grpSpPr>
        <p:grpSp>
          <p:nvGrpSpPr>
            <p:cNvPr id="8" name="Group 12">
              <a:extLst>
                <a:ext uri="{FF2B5EF4-FFF2-40B4-BE49-F238E27FC236}">
                  <a16:creationId xmlns:a16="http://schemas.microsoft.com/office/drawing/2014/main" id="{A5A562C0-A1C7-A018-387C-067B472A2566}"/>
                </a:ext>
              </a:extLst>
            </p:cNvPr>
            <p:cNvGrpSpPr>
              <a:grpSpLocks/>
            </p:cNvGrpSpPr>
            <p:nvPr/>
          </p:nvGrpSpPr>
          <p:grpSpPr bwMode="auto">
            <a:xfrm>
              <a:off x="1997" y="1404"/>
              <a:ext cx="1889" cy="919"/>
              <a:chOff x="1973" y="1027"/>
              <a:chExt cx="1926" cy="937"/>
            </a:xfrm>
          </p:grpSpPr>
          <p:sp>
            <p:nvSpPr>
              <p:cNvPr id="13" name="Oval 13">
                <a:extLst>
                  <a:ext uri="{FF2B5EF4-FFF2-40B4-BE49-F238E27FC236}">
                    <a16:creationId xmlns:a16="http://schemas.microsoft.com/office/drawing/2014/main" id="{2CBD0820-4B17-581C-2C9B-2C4304080386}"/>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4" name="Oval 14">
                <a:extLst>
                  <a:ext uri="{FF2B5EF4-FFF2-40B4-BE49-F238E27FC236}">
                    <a16:creationId xmlns:a16="http://schemas.microsoft.com/office/drawing/2014/main" id="{CAC4607E-BE00-EB90-AE78-B4FB1A028D35}"/>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9" name="Oval 15">
              <a:extLst>
                <a:ext uri="{FF2B5EF4-FFF2-40B4-BE49-F238E27FC236}">
                  <a16:creationId xmlns:a16="http://schemas.microsoft.com/office/drawing/2014/main" id="{CED97659-3414-EBD8-EB5F-6EC766D2B6B1}"/>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0" name="Oval 16">
              <a:extLst>
                <a:ext uri="{FF2B5EF4-FFF2-40B4-BE49-F238E27FC236}">
                  <a16:creationId xmlns:a16="http://schemas.microsoft.com/office/drawing/2014/main" id="{EBB7E2BA-35A7-B2E2-C1C9-3F20C0D1754B}"/>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1" name="Oval 17">
              <a:extLst>
                <a:ext uri="{FF2B5EF4-FFF2-40B4-BE49-F238E27FC236}">
                  <a16:creationId xmlns:a16="http://schemas.microsoft.com/office/drawing/2014/main" id="{BE190BBB-7DC1-A888-03C5-E91587B36E5C}"/>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2" name="Oval 18">
              <a:extLst>
                <a:ext uri="{FF2B5EF4-FFF2-40B4-BE49-F238E27FC236}">
                  <a16:creationId xmlns:a16="http://schemas.microsoft.com/office/drawing/2014/main" id="{FA505056-C10C-3A04-0C27-84D6DA1C4FC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15" name="Text Box 19">
            <a:extLst>
              <a:ext uri="{FF2B5EF4-FFF2-40B4-BE49-F238E27FC236}">
                <a16:creationId xmlns:a16="http://schemas.microsoft.com/office/drawing/2014/main" id="{BE9DA6FC-0E63-DBF1-167B-59D0199CB344}"/>
              </a:ext>
            </a:extLst>
          </p:cNvPr>
          <p:cNvSpPr txBox="1">
            <a:spLocks noChangeArrowheads="1"/>
          </p:cNvSpPr>
          <p:nvPr/>
        </p:nvSpPr>
        <p:spPr bwMode="auto">
          <a:xfrm>
            <a:off x="5475504" y="4443516"/>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16" name="AutoShape 5">
            <a:extLst>
              <a:ext uri="{FF2B5EF4-FFF2-40B4-BE49-F238E27FC236}">
                <a16:creationId xmlns:a16="http://schemas.microsoft.com/office/drawing/2014/main" id="{7D34E99A-F3C2-0E1D-4DCD-BF2917F77EF4}"/>
              </a:ext>
            </a:extLst>
          </p:cNvPr>
          <p:cNvSpPr>
            <a:spLocks noChangeArrowheads="1"/>
          </p:cNvSpPr>
          <p:nvPr/>
        </p:nvSpPr>
        <p:spPr bwMode="auto">
          <a:xfrm>
            <a:off x="7627929" y="5501340"/>
            <a:ext cx="2159681" cy="1108911"/>
          </a:xfrm>
          <a:prstGeom prst="roundRect">
            <a:avLst>
              <a:gd name="adj" fmla="val 16667"/>
            </a:avLst>
          </a:prstGeom>
          <a:solidFill>
            <a:schemeClr val="accent2">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19" name="Text Box 6">
            <a:extLst>
              <a:ext uri="{FF2B5EF4-FFF2-40B4-BE49-F238E27FC236}">
                <a16:creationId xmlns:a16="http://schemas.microsoft.com/office/drawing/2014/main" id="{CCCAE6B9-3075-9680-8468-EBFDE65274E6}"/>
              </a:ext>
            </a:extLst>
          </p:cNvPr>
          <p:cNvSpPr txBox="1">
            <a:spLocks noChangeArrowheads="1"/>
          </p:cNvSpPr>
          <p:nvPr/>
        </p:nvSpPr>
        <p:spPr bwMode="auto">
          <a:xfrm>
            <a:off x="7791110" y="5586820"/>
            <a:ext cx="1730526"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đa bội</a:t>
            </a:r>
          </a:p>
        </p:txBody>
      </p:sp>
      <p:sp>
        <p:nvSpPr>
          <p:cNvPr id="20" name="Freeform 8">
            <a:extLst>
              <a:ext uri="{FF2B5EF4-FFF2-40B4-BE49-F238E27FC236}">
                <a16:creationId xmlns:a16="http://schemas.microsoft.com/office/drawing/2014/main" id="{02E80737-E382-7AF2-53A4-4E3F0D6DAEEC}"/>
              </a:ext>
            </a:extLst>
          </p:cNvPr>
          <p:cNvSpPr>
            <a:spLocks/>
          </p:cNvSpPr>
          <p:nvPr/>
        </p:nvSpPr>
        <p:spPr bwMode="gray">
          <a:xfrm>
            <a:off x="4664752" y="525936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21" name="Freeform 10">
            <a:extLst>
              <a:ext uri="{FF2B5EF4-FFF2-40B4-BE49-F238E27FC236}">
                <a16:creationId xmlns:a16="http://schemas.microsoft.com/office/drawing/2014/main" id="{ED1C43FB-98FD-2E1A-AC78-476DB982FCD2}"/>
              </a:ext>
            </a:extLst>
          </p:cNvPr>
          <p:cNvSpPr>
            <a:spLocks/>
          </p:cNvSpPr>
          <p:nvPr/>
        </p:nvSpPr>
        <p:spPr bwMode="gray">
          <a:xfrm flipH="1">
            <a:off x="6798353" y="530706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Tree>
    <p:extLst>
      <p:ext uri="{BB962C8B-B14F-4D97-AF65-F5344CB8AC3E}">
        <p14:creationId xmlns:p14="http://schemas.microsoft.com/office/powerpoint/2010/main" val="15752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animBg="1"/>
      <p:bldP spid="19" grpId="0"/>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575670" cy="2702144"/>
          </a:xfrm>
          <a:prstGeom prst="rect">
            <a:avLst/>
          </a:prstGeom>
          <a:solidFill>
            <a:schemeClr val="bg1"/>
          </a:solidFill>
          <a:ln w="28575" cap="flat">
            <a:solidFill>
              <a:srgbClr val="008965"/>
            </a:solidFill>
            <a:prstDash val="solid"/>
            <a:miter/>
          </a:ln>
        </p:spPr>
        <p:txBody>
          <a:bodyPr rtlCol="0" anchor="ctr"/>
          <a:lstStyle/>
          <a:p>
            <a:pPr algn="l"/>
            <a:endParaRPr lang="en-US" dirty="0"/>
          </a:p>
        </p:txBody>
      </p:sp>
      <p:sp>
        <p:nvSpPr>
          <p:cNvPr id="29" name="Freeform 5">
            <a:extLst>
              <a:ext uri="{FF2B5EF4-FFF2-40B4-BE49-F238E27FC236}">
                <a16:creationId xmlns:a16="http://schemas.microsoft.com/office/drawing/2014/main" id="{62EC737E-7A50-66BD-255D-C78618B5AB1F}"/>
              </a:ext>
            </a:extLst>
          </p:cNvPr>
          <p:cNvSpPr>
            <a:spLocks/>
          </p:cNvSpPr>
          <p:nvPr/>
        </p:nvSpPr>
        <p:spPr bwMode="gray">
          <a:xfrm>
            <a:off x="1012363" y="2959427"/>
            <a:ext cx="3560572" cy="352152"/>
          </a:xfrm>
          <a:custGeom>
            <a:avLst/>
            <a:gdLst>
              <a:gd name="T0" fmla="*/ 3035 w 1786"/>
              <a:gd name="T1" fmla="*/ 716 h 284"/>
              <a:gd name="T2" fmla="*/ 0 w 1786"/>
              <a:gd name="T3" fmla="*/ 716 h 284"/>
              <a:gd name="T4" fmla="*/ 916 w 1786"/>
              <a:gd name="T5" fmla="*/ 0 h 284"/>
              <a:gd name="T6" fmla="*/ 3667 w 1786"/>
              <a:gd name="T7" fmla="*/ 0 h 284"/>
              <a:gd name="T8" fmla="*/ 3035 w 1786"/>
              <a:gd name="T9" fmla="*/ 716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8659824-AA64-863C-8756-65845C33F0F0}"/>
              </a:ext>
            </a:extLst>
          </p:cNvPr>
          <p:cNvSpPr>
            <a:spLocks noChangeArrowheads="1"/>
          </p:cNvSpPr>
          <p:nvPr/>
        </p:nvSpPr>
        <p:spPr bwMode="gray">
          <a:xfrm>
            <a:off x="1017929" y="3311579"/>
            <a:ext cx="2948359" cy="435778"/>
          </a:xfrm>
          <a:prstGeom prst="rect">
            <a:avLst/>
          </a:prstGeom>
          <a:gradFill rotWithShape="1">
            <a:gsLst>
              <a:gs pos="0">
                <a:srgbClr val="00684D"/>
              </a:gs>
              <a:gs pos="50000">
                <a:srgbClr val="00906A"/>
              </a:gs>
              <a:gs pos="100000">
                <a:srgbClr val="00684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latin typeface="+mj-lt"/>
              </a:rPr>
              <a:t>Đột biến lệch bội</a:t>
            </a:r>
          </a:p>
        </p:txBody>
      </p:sp>
      <p:sp>
        <p:nvSpPr>
          <p:cNvPr id="33" name="TextBox 32">
            <a:extLst>
              <a:ext uri="{FF2B5EF4-FFF2-40B4-BE49-F238E27FC236}">
                <a16:creationId xmlns:a16="http://schemas.microsoft.com/office/drawing/2014/main" id="{59038DFA-592B-37EA-EC9D-3ACDD2A13F25}"/>
              </a:ext>
            </a:extLst>
          </p:cNvPr>
          <p:cNvSpPr txBox="1"/>
          <p:nvPr/>
        </p:nvSpPr>
        <p:spPr>
          <a:xfrm>
            <a:off x="1266647" y="3747357"/>
            <a:ext cx="10115669" cy="2116733"/>
          </a:xfrm>
          <a:prstGeom prst="rect">
            <a:avLst/>
          </a:prstGeom>
          <a:noFill/>
        </p:spPr>
        <p:txBody>
          <a:bodyPr wrap="square">
            <a:spAutoFit/>
          </a:bodyPr>
          <a:lstStyle/>
          <a:p>
            <a:pPr marL="342900" indent="-342900" algn="just">
              <a:lnSpc>
                <a:spcPct val="130000"/>
              </a:lnSpc>
              <a:spcBef>
                <a:spcPts val="1200"/>
              </a:spcBef>
              <a:buFont typeface="Wingdings" panose="05000000000000000000" pitchFamily="2" charset="2"/>
              <a:buChar char="v"/>
            </a:pPr>
            <a:r>
              <a:rPr lang="en-US" sz="2400"/>
              <a:t>Đ</a:t>
            </a:r>
            <a:r>
              <a:rPr lang="vi-VN" sz="2400"/>
              <a:t>ột biến làm </a:t>
            </a:r>
            <a:r>
              <a:rPr lang="vi-VN" sz="2400" b="1">
                <a:solidFill>
                  <a:srgbClr val="008965"/>
                </a:solidFill>
              </a:rPr>
              <a:t>tăng hoặc giảm </a:t>
            </a:r>
            <a:r>
              <a:rPr lang="vi-VN" sz="2400"/>
              <a:t>số lượng NST ở một hoặc một số cặp NST tương đồng. </a:t>
            </a:r>
            <a:endParaRPr lang="en-US" sz="2400"/>
          </a:p>
          <a:p>
            <a:pPr marL="342900" indent="-342900" algn="just">
              <a:lnSpc>
                <a:spcPct val="130000"/>
              </a:lnSpc>
              <a:spcBef>
                <a:spcPts val="1200"/>
              </a:spcBef>
              <a:buFont typeface="Wingdings" panose="05000000000000000000" pitchFamily="2" charset="2"/>
              <a:buChar char="v"/>
            </a:pPr>
            <a:r>
              <a:rPr lang="vi-VN" sz="2400" b="1"/>
              <a:t>Ví dụ: </a:t>
            </a:r>
            <a:r>
              <a:rPr lang="vi-VN" sz="2400"/>
              <a:t>Ở người, bộ NST lưỡng bội là 2n = 46 người mắc hội chứng </a:t>
            </a:r>
            <a:r>
              <a:rPr lang="vi-VN" sz="2400" b="1"/>
              <a:t>Edward </a:t>
            </a:r>
            <a:r>
              <a:rPr lang="vi-VN" sz="2400"/>
              <a:t>(Ét-uốt) mang đột biến lệch bội có 3 NST số 18, </a:t>
            </a:r>
            <a:r>
              <a:rPr lang="vi-VN" sz="2400" b="1"/>
              <a:t>2n + 1 = 47</a:t>
            </a:r>
            <a:endParaRPr lang="en-US" sz="2400" b="1"/>
          </a:p>
        </p:txBody>
      </p:sp>
    </p:spTree>
    <p:extLst>
      <p:ext uri="{BB962C8B-B14F-4D97-AF65-F5344CB8AC3E}">
        <p14:creationId xmlns:p14="http://schemas.microsoft.com/office/powerpoint/2010/main" val="2971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3" name="Group 2">
            <a:extLst>
              <a:ext uri="{FF2B5EF4-FFF2-40B4-BE49-F238E27FC236}">
                <a16:creationId xmlns:a16="http://schemas.microsoft.com/office/drawing/2014/main" id="{64109371-20F1-3A1A-BF3C-2B3C1E92D74F}"/>
              </a:ext>
            </a:extLst>
          </p:cNvPr>
          <p:cNvGrpSpPr/>
          <p:nvPr/>
        </p:nvGrpSpPr>
        <p:grpSpPr>
          <a:xfrm>
            <a:off x="696727" y="1510502"/>
            <a:ext cx="11264511" cy="5242373"/>
            <a:chOff x="1127573" y="1037816"/>
            <a:chExt cx="11264511" cy="5242373"/>
          </a:xfrm>
        </p:grpSpPr>
        <p:pic>
          <p:nvPicPr>
            <p:cNvPr id="4" name="Picture 2" descr="Edward Syndrome | Symptoms of Edward Syndrome | Cause of Edward Syndrome |  Trisomy 18 | USMLE">
              <a:extLst>
                <a:ext uri="{FF2B5EF4-FFF2-40B4-BE49-F238E27FC236}">
                  <a16:creationId xmlns:a16="http://schemas.microsoft.com/office/drawing/2014/main" id="{5ECFBCEC-C761-B022-26C2-B586ED490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6" t="19304" r="5032" b="7485"/>
            <a:stretch/>
          </p:blipFill>
          <p:spPr bwMode="auto">
            <a:xfrm>
              <a:off x="1660505" y="1194891"/>
              <a:ext cx="9660103" cy="50207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D34D24-EDD8-D2CC-D380-B02EDC25BBD6}"/>
                </a:ext>
              </a:extLst>
            </p:cNvPr>
            <p:cNvSpPr/>
            <p:nvPr/>
          </p:nvSpPr>
          <p:spPr>
            <a:xfrm>
              <a:off x="1194891" y="1037816"/>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E45314-EE30-5ED1-1002-B035104A39BF}"/>
                </a:ext>
              </a:extLst>
            </p:cNvPr>
            <p:cNvSpPr/>
            <p:nvPr/>
          </p:nvSpPr>
          <p:spPr>
            <a:xfrm>
              <a:off x="1127573" y="5360179"/>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EFF22E-EF35-6422-6E20-96B71172D7CF}"/>
                </a:ext>
              </a:extLst>
            </p:cNvPr>
            <p:cNvSpPr/>
            <p:nvPr/>
          </p:nvSpPr>
          <p:spPr>
            <a:xfrm>
              <a:off x="8313747" y="5870673"/>
              <a:ext cx="925619" cy="345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EC179-451F-4DFD-2C3D-1E747D659DBD}"/>
                </a:ext>
              </a:extLst>
            </p:cNvPr>
            <p:cNvSpPr/>
            <p:nvPr/>
          </p:nvSpPr>
          <p:spPr>
            <a:xfrm>
              <a:off x="10114498" y="4406511"/>
              <a:ext cx="1301478" cy="631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E8A4F3-47F1-CF16-0606-280A989FE124}"/>
                </a:ext>
              </a:extLst>
            </p:cNvPr>
            <p:cNvSpPr/>
            <p:nvPr/>
          </p:nvSpPr>
          <p:spPr>
            <a:xfrm>
              <a:off x="9463758" y="3553819"/>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007B4B-F641-914B-3FFA-4B87536250C0}"/>
                </a:ext>
              </a:extLst>
            </p:cNvPr>
            <p:cNvSpPr/>
            <p:nvPr/>
          </p:nvSpPr>
          <p:spPr>
            <a:xfrm>
              <a:off x="9693760" y="2213073"/>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281D50-BB69-0838-CFC1-1B4C0C990292}"/>
                </a:ext>
              </a:extLst>
            </p:cNvPr>
            <p:cNvSpPr/>
            <p:nvPr/>
          </p:nvSpPr>
          <p:spPr>
            <a:xfrm>
              <a:off x="6563485" y="2260755"/>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8BF9E-E2DB-F86F-B162-D56AC995F190}"/>
                </a:ext>
              </a:extLst>
            </p:cNvPr>
            <p:cNvSpPr/>
            <p:nvPr/>
          </p:nvSpPr>
          <p:spPr>
            <a:xfrm>
              <a:off x="6386775" y="2458501"/>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13D481-10F2-5ECC-A929-CCCDD071DF65}"/>
                </a:ext>
              </a:extLst>
            </p:cNvPr>
            <p:cNvSpPr/>
            <p:nvPr/>
          </p:nvSpPr>
          <p:spPr>
            <a:xfrm>
              <a:off x="5932380" y="3270130"/>
              <a:ext cx="908790" cy="503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D047E13-890C-2D49-E3ED-233BF3D6E63A}"/>
                </a:ext>
              </a:extLst>
            </p:cNvPr>
            <p:cNvSpPr txBox="1"/>
            <p:nvPr/>
          </p:nvSpPr>
          <p:spPr>
            <a:xfrm>
              <a:off x="9606806" y="2426244"/>
              <a:ext cx="2785278"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Giảm trương lực cơ</a:t>
              </a:r>
            </a:p>
          </p:txBody>
        </p:sp>
        <p:sp>
          <p:nvSpPr>
            <p:cNvPr id="15" name="TextBox 14">
              <a:extLst>
                <a:ext uri="{FF2B5EF4-FFF2-40B4-BE49-F238E27FC236}">
                  <a16:creationId xmlns:a16="http://schemas.microsoft.com/office/drawing/2014/main" id="{C8803A4A-2BDA-730C-D572-37577B867BC4}"/>
                </a:ext>
              </a:extLst>
            </p:cNvPr>
            <p:cNvSpPr txBox="1"/>
            <p:nvPr/>
          </p:nvSpPr>
          <p:spPr>
            <a:xfrm>
              <a:off x="9489000" y="3553819"/>
              <a:ext cx="2903084"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Tim/phổi bất thường</a:t>
              </a:r>
            </a:p>
          </p:txBody>
        </p:sp>
        <p:sp>
          <p:nvSpPr>
            <p:cNvPr id="16" name="TextBox 15">
              <a:extLst>
                <a:ext uri="{FF2B5EF4-FFF2-40B4-BE49-F238E27FC236}">
                  <a16:creationId xmlns:a16="http://schemas.microsoft.com/office/drawing/2014/main" id="{8757C227-0022-E6D1-5DDF-1DE5C5C60259}"/>
                </a:ext>
              </a:extLst>
            </p:cNvPr>
            <p:cNvSpPr txBox="1"/>
            <p:nvPr/>
          </p:nvSpPr>
          <p:spPr>
            <a:xfrm>
              <a:off x="10041570" y="4398192"/>
              <a:ext cx="2288805"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Ngón tay chồng chéo lên nhau</a:t>
              </a:r>
            </a:p>
          </p:txBody>
        </p:sp>
        <p:sp>
          <p:nvSpPr>
            <p:cNvPr id="19" name="TextBox 18">
              <a:extLst>
                <a:ext uri="{FF2B5EF4-FFF2-40B4-BE49-F238E27FC236}">
                  <a16:creationId xmlns:a16="http://schemas.microsoft.com/office/drawing/2014/main" id="{3EB001D4-D5FE-B8CF-4637-B6340E0B9C5E}"/>
                </a:ext>
              </a:extLst>
            </p:cNvPr>
            <p:cNvSpPr txBox="1"/>
            <p:nvPr/>
          </p:nvSpPr>
          <p:spPr>
            <a:xfrm>
              <a:off x="5314223" y="5258626"/>
              <a:ext cx="2013922"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Bàn chân khập khiểng</a:t>
              </a:r>
            </a:p>
          </p:txBody>
        </p:sp>
        <p:sp>
          <p:nvSpPr>
            <p:cNvPr id="20" name="TextBox 19">
              <a:extLst>
                <a:ext uri="{FF2B5EF4-FFF2-40B4-BE49-F238E27FC236}">
                  <a16:creationId xmlns:a16="http://schemas.microsoft.com/office/drawing/2014/main" id="{A992A44E-9B27-4721-DC69-4CDFB9E76471}"/>
                </a:ext>
              </a:extLst>
            </p:cNvPr>
            <p:cNvSpPr txBox="1"/>
            <p:nvPr/>
          </p:nvSpPr>
          <p:spPr>
            <a:xfrm>
              <a:off x="6204456" y="1828797"/>
              <a:ext cx="1306386"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Tai thấp</a:t>
              </a:r>
            </a:p>
          </p:txBody>
        </p:sp>
        <p:sp>
          <p:nvSpPr>
            <p:cNvPr id="21" name="Rectangle 20">
              <a:extLst>
                <a:ext uri="{FF2B5EF4-FFF2-40B4-BE49-F238E27FC236}">
                  <a16:creationId xmlns:a16="http://schemas.microsoft.com/office/drawing/2014/main" id="{43B66D39-D3AA-C71E-AF0F-B9C8569949F2}"/>
                </a:ext>
              </a:extLst>
            </p:cNvPr>
            <p:cNvSpPr/>
            <p:nvPr/>
          </p:nvSpPr>
          <p:spPr>
            <a:xfrm>
              <a:off x="6028275" y="3701043"/>
              <a:ext cx="660906" cy="287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A7B16E-51AC-4816-44DB-9C5F7EF14A82}"/>
                </a:ext>
              </a:extLst>
            </p:cNvPr>
            <p:cNvSpPr txBox="1"/>
            <p:nvPr/>
          </p:nvSpPr>
          <p:spPr>
            <a:xfrm>
              <a:off x="5961773" y="3629877"/>
              <a:ext cx="752649" cy="494751"/>
            </a:xfrm>
            <a:prstGeom prst="rect">
              <a:avLst/>
            </a:prstGeom>
            <a:noFill/>
          </p:spPr>
          <p:txBody>
            <a:bodyPr wrap="square" rtlCol="0">
              <a:spAutoFit/>
            </a:bodyPr>
            <a:lstStyle/>
            <a:p>
              <a:pPr>
                <a:lnSpc>
                  <a:spcPct val="120000"/>
                </a:lnSpc>
              </a:pPr>
              <a:r>
                <a:rPr lang="en-US" sz="2400" b="1">
                  <a:solidFill>
                    <a:srgbClr val="008965"/>
                  </a:solidFill>
                  <a:latin typeface="+mj-lt"/>
                  <a:cs typeface="Times New Roman" panose="02020603050405020304" pitchFamily="18" charset="0"/>
                </a:rPr>
                <a:t>18</a:t>
              </a:r>
            </a:p>
          </p:txBody>
        </p:sp>
      </p:grpSp>
      <p:sp>
        <p:nvSpPr>
          <p:cNvPr id="23" name="Rectangle: Rounded Corners 22">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Rectangle: Rounded Corners 23">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7" name="TextBox 26">
            <a:extLst>
              <a:ext uri="{FF2B5EF4-FFF2-40B4-BE49-F238E27FC236}">
                <a16:creationId xmlns:a16="http://schemas.microsoft.com/office/drawing/2014/main" id="{8812868A-C9D9-D57F-4CD9-BC6F92FE15F1}"/>
              </a:ext>
            </a:extLst>
          </p:cNvPr>
          <p:cNvSpPr txBox="1"/>
          <p:nvPr/>
        </p:nvSpPr>
        <p:spPr>
          <a:xfrm>
            <a:off x="8461820" y="1954537"/>
            <a:ext cx="3454538" cy="523220"/>
          </a:xfrm>
          <a:prstGeom prst="rect">
            <a:avLst/>
          </a:prstGeom>
          <a:noFill/>
        </p:spPr>
        <p:txBody>
          <a:bodyPr wrap="square">
            <a:spAutoFit/>
          </a:bodyPr>
          <a:lstStyle/>
          <a:p>
            <a:r>
              <a:rPr lang="en-US" sz="2800" b="1">
                <a:solidFill>
                  <a:schemeClr val="accent4"/>
                </a:solidFill>
              </a:rPr>
              <a:t>Hội chứng </a:t>
            </a:r>
            <a:r>
              <a:rPr lang="vi-VN" sz="2800" b="1">
                <a:solidFill>
                  <a:schemeClr val="accent4"/>
                </a:solidFill>
              </a:rPr>
              <a:t>Edward</a:t>
            </a:r>
            <a:endParaRPr lang="en-US" sz="2800">
              <a:solidFill>
                <a:schemeClr val="accent4"/>
              </a:solidFill>
            </a:endParaRPr>
          </a:p>
        </p:txBody>
      </p:sp>
    </p:spTree>
    <p:extLst>
      <p:ext uri="{BB962C8B-B14F-4D97-AF65-F5344CB8AC3E}">
        <p14:creationId xmlns:p14="http://schemas.microsoft.com/office/powerpoint/2010/main" val="273881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506206" y="-94323"/>
            <a:ext cx="10173561" cy="988718"/>
          </a:xfrm>
        </p:spPr>
        <p:txBody>
          <a:bodyPr>
            <a:normAutofit/>
          </a:bodyPr>
          <a:lstStyle/>
          <a:p>
            <a:r>
              <a:rPr lang="en-US" dirty="0"/>
              <a:t>II. ĐỘT BIẾN CẤU TRÚC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3" name="Picture 2" descr="A diagram of different types of translocations&#10;&#10;Description automatically generated">
            <a:extLst>
              <a:ext uri="{FF2B5EF4-FFF2-40B4-BE49-F238E27FC236}">
                <a16:creationId xmlns:a16="http://schemas.microsoft.com/office/drawing/2014/main" id="{CE3876F6-4A27-A32E-185F-91C44F13AE85}"/>
              </a:ext>
            </a:extLst>
          </p:cNvPr>
          <p:cNvPicPr>
            <a:picLocks noChangeAspect="1"/>
          </p:cNvPicPr>
          <p:nvPr/>
        </p:nvPicPr>
        <p:blipFill rotWithShape="1">
          <a:blip r:embed="rId2">
            <a:extLst>
              <a:ext uri="{28A0092B-C50C-407E-A947-70E740481C1C}">
                <a14:useLocalDpi xmlns:a14="http://schemas.microsoft.com/office/drawing/2010/main" val="0"/>
              </a:ext>
            </a:extLst>
          </a:blip>
          <a:srcRect t="3000" b="52963"/>
          <a:stretch/>
        </p:blipFill>
        <p:spPr>
          <a:xfrm>
            <a:off x="914399" y="2518804"/>
            <a:ext cx="6100207" cy="3405249"/>
          </a:xfrm>
          <a:prstGeom prst="rect">
            <a:avLst/>
          </a:prstGeom>
        </p:spPr>
      </p:pic>
      <p:pic>
        <p:nvPicPr>
          <p:cNvPr id="7" name="Picture 6" descr="A diagram of different types of translocations&#10;&#10;Description automatically generated">
            <a:extLst>
              <a:ext uri="{FF2B5EF4-FFF2-40B4-BE49-F238E27FC236}">
                <a16:creationId xmlns:a16="http://schemas.microsoft.com/office/drawing/2014/main" id="{1AD4987E-8B9C-B6F8-0684-E2CC26B55DAA}"/>
              </a:ext>
            </a:extLst>
          </p:cNvPr>
          <p:cNvPicPr>
            <a:picLocks noChangeAspect="1"/>
          </p:cNvPicPr>
          <p:nvPr/>
        </p:nvPicPr>
        <p:blipFill rotWithShape="1">
          <a:blip r:embed="rId2">
            <a:extLst>
              <a:ext uri="{28A0092B-C50C-407E-A947-70E740481C1C}">
                <a14:useLocalDpi xmlns:a14="http://schemas.microsoft.com/office/drawing/2010/main" val="0"/>
              </a:ext>
            </a:extLst>
          </a:blip>
          <a:srcRect t="54429" r="39707" b="8502"/>
          <a:stretch/>
        </p:blipFill>
        <p:spPr>
          <a:xfrm>
            <a:off x="7622965" y="2518804"/>
            <a:ext cx="3951816" cy="3079791"/>
          </a:xfrm>
          <a:prstGeom prst="rect">
            <a:avLst/>
          </a:prstGeom>
        </p:spPr>
      </p:pic>
      <p:sp>
        <p:nvSpPr>
          <p:cNvPr id="8" name="TextBox 7">
            <a:extLst>
              <a:ext uri="{FF2B5EF4-FFF2-40B4-BE49-F238E27FC236}">
                <a16:creationId xmlns:a16="http://schemas.microsoft.com/office/drawing/2014/main" id="{AAD23F61-2378-AF67-B524-ECCA8F62D1FD}"/>
              </a:ext>
            </a:extLst>
          </p:cNvPr>
          <p:cNvSpPr txBox="1"/>
          <p:nvPr/>
        </p:nvSpPr>
        <p:spPr>
          <a:xfrm>
            <a:off x="781986" y="2011482"/>
            <a:ext cx="1610017" cy="461665"/>
          </a:xfrm>
          <a:prstGeom prst="rect">
            <a:avLst/>
          </a:prstGeom>
          <a:noFill/>
        </p:spPr>
        <p:txBody>
          <a:bodyPr wrap="square" rtlCol="0">
            <a:spAutoFit/>
          </a:bodyPr>
          <a:lstStyle/>
          <a:p>
            <a:pPr algn="ctr"/>
            <a:r>
              <a:rPr lang="en-US" sz="2400" b="1"/>
              <a:t>Mất đoạn</a:t>
            </a:r>
          </a:p>
        </p:txBody>
      </p:sp>
      <p:sp>
        <p:nvSpPr>
          <p:cNvPr id="9" name="TextBox 8">
            <a:extLst>
              <a:ext uri="{FF2B5EF4-FFF2-40B4-BE49-F238E27FC236}">
                <a16:creationId xmlns:a16="http://schemas.microsoft.com/office/drawing/2014/main" id="{930F98F3-D90E-49DE-0E17-E266DC068D84}"/>
              </a:ext>
            </a:extLst>
          </p:cNvPr>
          <p:cNvSpPr txBox="1"/>
          <p:nvPr/>
        </p:nvSpPr>
        <p:spPr>
          <a:xfrm>
            <a:off x="3159493" y="2011481"/>
            <a:ext cx="1610017" cy="461665"/>
          </a:xfrm>
          <a:prstGeom prst="rect">
            <a:avLst/>
          </a:prstGeom>
          <a:noFill/>
        </p:spPr>
        <p:txBody>
          <a:bodyPr wrap="square" rtlCol="0">
            <a:spAutoFit/>
          </a:bodyPr>
          <a:lstStyle/>
          <a:p>
            <a:pPr algn="ctr"/>
            <a:r>
              <a:rPr lang="en-US" sz="2400" b="1"/>
              <a:t>Lặp đoạn</a:t>
            </a:r>
          </a:p>
        </p:txBody>
      </p:sp>
      <p:sp>
        <p:nvSpPr>
          <p:cNvPr id="10" name="TextBox 9">
            <a:extLst>
              <a:ext uri="{FF2B5EF4-FFF2-40B4-BE49-F238E27FC236}">
                <a16:creationId xmlns:a16="http://schemas.microsoft.com/office/drawing/2014/main" id="{E182E84D-80E6-3E68-05F1-4D2030F6B436}"/>
              </a:ext>
            </a:extLst>
          </p:cNvPr>
          <p:cNvSpPr txBox="1"/>
          <p:nvPr/>
        </p:nvSpPr>
        <p:spPr>
          <a:xfrm>
            <a:off x="5592987" y="2011481"/>
            <a:ext cx="1757039" cy="461665"/>
          </a:xfrm>
          <a:prstGeom prst="rect">
            <a:avLst/>
          </a:prstGeom>
          <a:noFill/>
        </p:spPr>
        <p:txBody>
          <a:bodyPr wrap="square" rtlCol="0">
            <a:spAutoFit/>
          </a:bodyPr>
          <a:lstStyle/>
          <a:p>
            <a:pPr algn="ctr"/>
            <a:r>
              <a:rPr lang="en-US" sz="2400" b="1"/>
              <a:t>Đảo đoạn</a:t>
            </a:r>
          </a:p>
        </p:txBody>
      </p:sp>
      <p:sp>
        <p:nvSpPr>
          <p:cNvPr id="11" name="TextBox 10">
            <a:extLst>
              <a:ext uri="{FF2B5EF4-FFF2-40B4-BE49-F238E27FC236}">
                <a16:creationId xmlns:a16="http://schemas.microsoft.com/office/drawing/2014/main" id="{B55D18DA-06D2-42AD-C62F-D7F48625F657}"/>
              </a:ext>
            </a:extLst>
          </p:cNvPr>
          <p:cNvSpPr txBox="1"/>
          <p:nvPr/>
        </p:nvSpPr>
        <p:spPr>
          <a:xfrm>
            <a:off x="8568888" y="2011481"/>
            <a:ext cx="2325375" cy="461665"/>
          </a:xfrm>
          <a:prstGeom prst="rect">
            <a:avLst/>
          </a:prstGeom>
          <a:noFill/>
        </p:spPr>
        <p:txBody>
          <a:bodyPr wrap="square" rtlCol="0">
            <a:spAutoFit/>
          </a:bodyPr>
          <a:lstStyle/>
          <a:p>
            <a:pPr algn="ctr"/>
            <a:r>
              <a:rPr lang="en-US" sz="2400" b="1"/>
              <a:t>Chuyển đoạn</a:t>
            </a:r>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cấu trúc NST</a:t>
            </a:r>
            <a:endParaRPr lang="en-US" sz="2400" b="1" dirty="0">
              <a:solidFill>
                <a:schemeClr val="bg1"/>
              </a:solidFill>
            </a:endParaRPr>
          </a:p>
        </p:txBody>
      </p:sp>
    </p:spTree>
    <p:extLst>
      <p:ext uri="{BB962C8B-B14F-4D97-AF65-F5344CB8AC3E}">
        <p14:creationId xmlns:p14="http://schemas.microsoft.com/office/powerpoint/2010/main" val="2380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p:bldP spid="11"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250300" cy="2702144"/>
          </a:xfrm>
          <a:prstGeom prst="rect">
            <a:avLst/>
          </a:prstGeom>
          <a:solidFill>
            <a:schemeClr val="bg1"/>
          </a:solidFill>
          <a:ln w="28575" cap="flat">
            <a:solidFill>
              <a:srgbClr val="763CEB"/>
            </a:solidFill>
            <a:prstDash val="solid"/>
            <a:miter/>
          </a:ln>
        </p:spPr>
        <p:txBody>
          <a:bodyPr rtlCol="0" anchor="ctr"/>
          <a:lstStyle/>
          <a:p>
            <a:pPr algn="l"/>
            <a:endParaRPr lang="en-US" dirty="0"/>
          </a:p>
        </p:txBody>
      </p:sp>
      <p:sp>
        <p:nvSpPr>
          <p:cNvPr id="3" name="Freeform 7">
            <a:extLst>
              <a:ext uri="{FF2B5EF4-FFF2-40B4-BE49-F238E27FC236}">
                <a16:creationId xmlns:a16="http://schemas.microsoft.com/office/drawing/2014/main" id="{C43D004C-E77B-CB91-0A8A-A2D256A78DED}"/>
              </a:ext>
            </a:extLst>
          </p:cNvPr>
          <p:cNvSpPr>
            <a:spLocks/>
          </p:cNvSpPr>
          <p:nvPr/>
        </p:nvSpPr>
        <p:spPr bwMode="gray">
          <a:xfrm>
            <a:off x="1019820" y="2959427"/>
            <a:ext cx="3827719" cy="352152"/>
          </a:xfrm>
          <a:custGeom>
            <a:avLst/>
            <a:gdLst>
              <a:gd name="T0" fmla="*/ 3310 w 1920"/>
              <a:gd name="T1" fmla="*/ 713 h 284"/>
              <a:gd name="T2" fmla="*/ 0 w 1920"/>
              <a:gd name="T3" fmla="*/ 713 h 284"/>
              <a:gd name="T4" fmla="*/ 916 w 1920"/>
              <a:gd name="T5" fmla="*/ 0 h 284"/>
              <a:gd name="T6" fmla="*/ 3942 w 1920"/>
              <a:gd name="T7" fmla="*/ 0 h 284"/>
              <a:gd name="T8" fmla="*/ 3310 w 1920"/>
              <a:gd name="T9" fmla="*/ 71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4" name="Rectangle 22">
            <a:extLst>
              <a:ext uri="{FF2B5EF4-FFF2-40B4-BE49-F238E27FC236}">
                <a16:creationId xmlns:a16="http://schemas.microsoft.com/office/drawing/2014/main" id="{B8D88685-7244-5C14-1BB8-60C6FD70BB78}"/>
              </a:ext>
            </a:extLst>
          </p:cNvPr>
          <p:cNvSpPr>
            <a:spLocks noChangeArrowheads="1"/>
          </p:cNvSpPr>
          <p:nvPr/>
        </p:nvSpPr>
        <p:spPr bwMode="gray">
          <a:xfrm>
            <a:off x="1021211" y="3311579"/>
            <a:ext cx="3212724" cy="458217"/>
          </a:xfrm>
          <a:prstGeom prst="rect">
            <a:avLst/>
          </a:prstGeom>
          <a:gradFill rotWithShape="1">
            <a:gsLst>
              <a:gs pos="0">
                <a:srgbClr val="5D2FB9"/>
              </a:gs>
              <a:gs pos="50000">
                <a:srgbClr val="8041FF"/>
              </a:gs>
              <a:gs pos="100000">
                <a:srgbClr val="5D2FB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400" b="1">
                <a:solidFill>
                  <a:schemeClr val="bg1"/>
                </a:solidFill>
                <a:latin typeface="+mj-lt"/>
              </a:rPr>
              <a:t>Đột biến đa bội</a:t>
            </a:r>
          </a:p>
        </p:txBody>
      </p:sp>
      <p:sp>
        <p:nvSpPr>
          <p:cNvPr id="6" name="TextBox 5">
            <a:extLst>
              <a:ext uri="{FF2B5EF4-FFF2-40B4-BE49-F238E27FC236}">
                <a16:creationId xmlns:a16="http://schemas.microsoft.com/office/drawing/2014/main" id="{A64BD408-1D2E-7843-B803-F5C578DBBB55}"/>
              </a:ext>
            </a:extLst>
          </p:cNvPr>
          <p:cNvSpPr txBox="1"/>
          <p:nvPr/>
        </p:nvSpPr>
        <p:spPr>
          <a:xfrm>
            <a:off x="1227379" y="3839508"/>
            <a:ext cx="9944801" cy="2116733"/>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r>
              <a:rPr lang="en-US"/>
              <a:t>Đ</a:t>
            </a:r>
            <a:r>
              <a:rPr lang="vi-VN"/>
              <a:t>ột biến làm </a:t>
            </a:r>
            <a:r>
              <a:rPr lang="vi-VN" b="1">
                <a:solidFill>
                  <a:srgbClr val="763CEB"/>
                </a:solidFill>
              </a:rPr>
              <a:t>tăng đều</a:t>
            </a:r>
            <a:r>
              <a:rPr lang="vi-VN"/>
              <a:t> số lượng NST ở tất cả các cặp NST tương đồng (bộ NST </a:t>
            </a:r>
            <a:r>
              <a:rPr lang="vi-VN" b="1">
                <a:solidFill>
                  <a:srgbClr val="763CEB"/>
                </a:solidFill>
              </a:rPr>
              <a:t>lớn hơn 2n</a:t>
            </a:r>
            <a:r>
              <a:rPr lang="vi-VN"/>
              <a:t>). </a:t>
            </a:r>
            <a:endParaRPr lang="en-US"/>
          </a:p>
          <a:p>
            <a:r>
              <a:rPr lang="vi-VN" b="1"/>
              <a:t>Ví dụ: </a:t>
            </a:r>
            <a:r>
              <a:rPr lang="vi-VN"/>
              <a:t>Củ cải đường lưỡng bội có 2n = 18 củ cải đường tam bội có 3n = 27</a:t>
            </a:r>
            <a:endParaRPr lang="en-US"/>
          </a:p>
        </p:txBody>
      </p:sp>
    </p:spTree>
    <p:extLst>
      <p:ext uri="{BB962C8B-B14F-4D97-AF65-F5344CB8AC3E}">
        <p14:creationId xmlns:p14="http://schemas.microsoft.com/office/powerpoint/2010/main" val="32358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9" name="Group 8">
            <a:extLst>
              <a:ext uri="{FF2B5EF4-FFF2-40B4-BE49-F238E27FC236}">
                <a16:creationId xmlns:a16="http://schemas.microsoft.com/office/drawing/2014/main" id="{4A02CAE4-DDCE-0016-14E1-81B4C76AACF9}"/>
              </a:ext>
            </a:extLst>
          </p:cNvPr>
          <p:cNvGrpSpPr/>
          <p:nvPr/>
        </p:nvGrpSpPr>
        <p:grpSpPr>
          <a:xfrm>
            <a:off x="914399" y="2565463"/>
            <a:ext cx="10092059" cy="1194891"/>
            <a:chOff x="1093913" y="2788078"/>
            <a:chExt cx="10092059" cy="1194891"/>
          </a:xfrm>
        </p:grpSpPr>
        <p:sp>
          <p:nvSpPr>
            <p:cNvPr id="5" name="Rectangle: Rounded Corners 4">
              <a:extLst>
                <a:ext uri="{FF2B5EF4-FFF2-40B4-BE49-F238E27FC236}">
                  <a16:creationId xmlns:a16="http://schemas.microsoft.com/office/drawing/2014/main" id="{4CE275F6-6618-73EE-92BE-6B51C637EA7D}"/>
                </a:ext>
              </a:extLst>
            </p:cNvPr>
            <p:cNvSpPr/>
            <p:nvPr/>
          </p:nvSpPr>
          <p:spPr>
            <a:xfrm>
              <a:off x="1093913" y="2788078"/>
              <a:ext cx="10092059" cy="119489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43598AE7-BD34-EF80-D9DF-CC596DFB405E}"/>
                </a:ext>
              </a:extLst>
            </p:cNvPr>
            <p:cNvSpPr txBox="1"/>
            <p:nvPr/>
          </p:nvSpPr>
          <p:spPr>
            <a:xfrm>
              <a:off x="1242573" y="2884232"/>
              <a:ext cx="9794738" cy="1002582"/>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pPr marL="0" indent="0">
                <a:buNone/>
              </a:pPr>
              <a:r>
                <a:rPr lang="en-US" b="1">
                  <a:solidFill>
                    <a:schemeClr val="bg1"/>
                  </a:solidFill>
                </a:rPr>
                <a:t>Cho biết tế bào nào trong Hình 46.2 mang đột biến lệch bội, tế bào mang đột biến đa bội?</a:t>
              </a:r>
            </a:p>
          </p:txBody>
        </p:sp>
      </p:gr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69781720"/>
              </p:ext>
            </p:extLst>
          </p:nvPr>
        </p:nvGraphicFramePr>
        <p:xfrm>
          <a:off x="443176" y="3839229"/>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4542996"/>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4542996"/>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4542996"/>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4542996"/>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4542996"/>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6275731"/>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6295721"/>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6299120"/>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6295721"/>
            <a:ext cx="1019499" cy="461665"/>
          </a:xfrm>
          <a:prstGeom prst="rect">
            <a:avLst/>
          </a:prstGeom>
          <a:noFill/>
        </p:spPr>
        <p:txBody>
          <a:bodyPr wrap="square" rtlCol="0">
            <a:spAutoFit/>
          </a:bodyPr>
          <a:lstStyle/>
          <a:p>
            <a:pPr algn="ctr"/>
            <a:r>
              <a:rPr lang="en-US" sz="2400" b="1"/>
              <a:t>d) </a:t>
            </a:r>
          </a:p>
        </p:txBody>
      </p:sp>
    </p:spTree>
    <p:extLst>
      <p:ext uri="{BB962C8B-B14F-4D97-AF65-F5344CB8AC3E}">
        <p14:creationId xmlns:p14="http://schemas.microsoft.com/office/powerpoint/2010/main" val="246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3011912806"/>
              </p:ext>
            </p:extLst>
          </p:nvPr>
        </p:nvGraphicFramePr>
        <p:xfrm>
          <a:off x="443176" y="2649947"/>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3353714"/>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3353714"/>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3353714"/>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3353714"/>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3353714"/>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5086449"/>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5106439"/>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5109838"/>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5106439"/>
            <a:ext cx="1019499" cy="461665"/>
          </a:xfrm>
          <a:prstGeom prst="rect">
            <a:avLst/>
          </a:prstGeom>
          <a:noFill/>
        </p:spPr>
        <p:txBody>
          <a:bodyPr wrap="square" rtlCol="0">
            <a:spAutoFit/>
          </a:bodyPr>
          <a:lstStyle/>
          <a:p>
            <a:pPr algn="ctr"/>
            <a:r>
              <a:rPr lang="en-US" sz="2400" b="1"/>
              <a:t>d) </a:t>
            </a:r>
          </a:p>
        </p:txBody>
      </p:sp>
      <p:sp>
        <p:nvSpPr>
          <p:cNvPr id="4" name="Left Brace 3">
            <a:extLst>
              <a:ext uri="{FF2B5EF4-FFF2-40B4-BE49-F238E27FC236}">
                <a16:creationId xmlns:a16="http://schemas.microsoft.com/office/drawing/2014/main" id="{55CC1F08-0FC6-40E6-E29A-31158348D362}"/>
              </a:ext>
            </a:extLst>
          </p:cNvPr>
          <p:cNvSpPr/>
          <p:nvPr/>
        </p:nvSpPr>
        <p:spPr>
          <a:xfrm rot="16200000">
            <a:off x="5890821" y="4430561"/>
            <a:ext cx="410363" cy="2685449"/>
          </a:xfrm>
          <a:prstGeom prst="leftBrace">
            <a:avLst/>
          </a:prstGeom>
          <a:ln w="28575">
            <a:solidFill>
              <a:srgbClr val="008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DAB43810-86F8-1349-F0F1-694AD96CA3DB}"/>
              </a:ext>
            </a:extLst>
          </p:cNvPr>
          <p:cNvSpPr/>
          <p:nvPr/>
        </p:nvSpPr>
        <p:spPr>
          <a:xfrm rot="16200000">
            <a:off x="9703773" y="4430561"/>
            <a:ext cx="410363" cy="2685449"/>
          </a:xfrm>
          <a:prstGeom prst="leftBrace">
            <a:avLst/>
          </a:prstGeom>
          <a:ln w="28575">
            <a:solidFill>
              <a:srgbClr val="763C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245CFC6-541F-553A-FD9A-9851571D3E53}"/>
              </a:ext>
            </a:extLst>
          </p:cNvPr>
          <p:cNvSpPr txBox="1"/>
          <p:nvPr/>
        </p:nvSpPr>
        <p:spPr>
          <a:xfrm>
            <a:off x="5049232" y="6053715"/>
            <a:ext cx="2025143" cy="461665"/>
          </a:xfrm>
          <a:prstGeom prst="rect">
            <a:avLst/>
          </a:prstGeom>
          <a:noFill/>
        </p:spPr>
        <p:txBody>
          <a:bodyPr wrap="square" rtlCol="0">
            <a:spAutoFit/>
          </a:bodyPr>
          <a:lstStyle/>
          <a:p>
            <a:pPr algn="ctr"/>
            <a:r>
              <a:rPr lang="en-US" sz="2400" b="1">
                <a:solidFill>
                  <a:srgbClr val="008965"/>
                </a:solidFill>
              </a:rPr>
              <a:t>Lệch bội</a:t>
            </a:r>
          </a:p>
        </p:txBody>
      </p:sp>
      <p:sp>
        <p:nvSpPr>
          <p:cNvPr id="28" name="TextBox 27">
            <a:extLst>
              <a:ext uri="{FF2B5EF4-FFF2-40B4-BE49-F238E27FC236}">
                <a16:creationId xmlns:a16="http://schemas.microsoft.com/office/drawing/2014/main" id="{5524F799-C2EE-3202-BECB-0607D26AC7D8}"/>
              </a:ext>
            </a:extLst>
          </p:cNvPr>
          <p:cNvSpPr txBox="1"/>
          <p:nvPr/>
        </p:nvSpPr>
        <p:spPr>
          <a:xfrm>
            <a:off x="8896382" y="6053715"/>
            <a:ext cx="2025143" cy="461665"/>
          </a:xfrm>
          <a:prstGeom prst="rect">
            <a:avLst/>
          </a:prstGeom>
          <a:noFill/>
        </p:spPr>
        <p:txBody>
          <a:bodyPr wrap="square" rtlCol="0">
            <a:spAutoFit/>
          </a:bodyPr>
          <a:lstStyle/>
          <a:p>
            <a:pPr algn="ctr"/>
            <a:r>
              <a:rPr lang="en-US" sz="2400" b="1">
                <a:solidFill>
                  <a:srgbClr val="763CEB"/>
                </a:solidFill>
              </a:rPr>
              <a:t>Đa bội</a:t>
            </a:r>
          </a:p>
        </p:txBody>
      </p:sp>
    </p:spTree>
    <p:extLst>
      <p:ext uri="{BB962C8B-B14F-4D97-AF65-F5344CB8AC3E}">
        <p14:creationId xmlns:p14="http://schemas.microsoft.com/office/powerpoint/2010/main" val="35383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3" name="Slide Number Placeholder 3">
            <a:extLst>
              <a:ext uri="{FF2B5EF4-FFF2-40B4-BE49-F238E27FC236}">
                <a16:creationId xmlns:a16="http://schemas.microsoft.com/office/drawing/2014/main" id="{0B63B9FC-898B-D21E-A79D-DA5EE9CEDB8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33</a:t>
            </a:fld>
            <a:endParaRPr lang="ru-RU" dirty="0"/>
          </a:p>
        </p:txBody>
      </p:sp>
      <p:sp>
        <p:nvSpPr>
          <p:cNvPr id="4" name="Rectangle 3">
            <a:extLst>
              <a:ext uri="{FF2B5EF4-FFF2-40B4-BE49-F238E27FC236}">
                <a16:creationId xmlns:a16="http://schemas.microsoft.com/office/drawing/2014/main" id="{D529CF9B-FFE7-0670-5161-75B795BA761B}"/>
              </a:ext>
            </a:extLst>
          </p:cNvPr>
          <p:cNvSpPr/>
          <p:nvPr/>
        </p:nvSpPr>
        <p:spPr>
          <a:xfrm>
            <a:off x="914399" y="3322699"/>
            <a:ext cx="10692309" cy="2528340"/>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6" name="Rectangle 5">
            <a:extLst>
              <a:ext uri="{FF2B5EF4-FFF2-40B4-BE49-F238E27FC236}">
                <a16:creationId xmlns:a16="http://schemas.microsoft.com/office/drawing/2014/main" id="{15B33892-C2F8-7DB2-955D-B09043604F2F}"/>
              </a:ext>
            </a:extLst>
          </p:cNvPr>
          <p:cNvSpPr/>
          <p:nvPr/>
        </p:nvSpPr>
        <p:spPr>
          <a:xfrm>
            <a:off x="914399" y="3322698"/>
            <a:ext cx="2025143" cy="516103"/>
          </a:xfrm>
          <a:prstGeom prst="rect">
            <a:avLst/>
          </a:prstGeom>
          <a:solidFill>
            <a:srgbClr val="7030A0"/>
          </a:solidFill>
          <a:ln w="28575" cap="flat">
            <a:solidFill>
              <a:srgbClr val="7030A0"/>
            </a:solidFill>
            <a:prstDash val="solid"/>
            <a:miter/>
          </a:ln>
        </p:spPr>
        <p:txBody>
          <a:bodyPr rtlCol="0" anchor="ctr"/>
          <a:lstStyle/>
          <a:p>
            <a:pPr algn="ctr"/>
            <a:r>
              <a:rPr lang="en-US" sz="2800" b="1">
                <a:solidFill>
                  <a:schemeClr val="bg1"/>
                </a:solidFill>
              </a:rPr>
              <a:t>Yêu cầu 4</a:t>
            </a:r>
            <a:endParaRPr lang="en-US" sz="2800" b="1" dirty="0">
              <a:solidFill>
                <a:schemeClr val="bg1"/>
              </a:solidFill>
            </a:endParaRPr>
          </a:p>
        </p:txBody>
      </p:sp>
      <p:sp>
        <p:nvSpPr>
          <p:cNvPr id="7" name="Rectangle: Top Corners Rounded 6">
            <a:extLst>
              <a:ext uri="{FF2B5EF4-FFF2-40B4-BE49-F238E27FC236}">
                <a16:creationId xmlns:a16="http://schemas.microsoft.com/office/drawing/2014/main" id="{70D55789-2466-05B8-F355-F71047C06ACC}"/>
              </a:ext>
            </a:extLst>
          </p:cNvPr>
          <p:cNvSpPr/>
          <p:nvPr/>
        </p:nvSpPr>
        <p:spPr>
          <a:xfrm>
            <a:off x="3804388" y="2716943"/>
            <a:ext cx="4740295" cy="605755"/>
          </a:xfrm>
          <a:prstGeom prst="round2SameRect">
            <a:avLst/>
          </a:prstGeom>
          <a:solidFill>
            <a:srgbClr val="763CEB"/>
          </a:solidFill>
          <a:ln w="12700" cap="flat">
            <a:noFill/>
            <a:prstDash val="solid"/>
            <a:miter/>
          </a:ln>
        </p:spPr>
        <p:txBody>
          <a:bodyPr rtlCol="0" anchor="ctr"/>
          <a:lstStyle/>
          <a:p>
            <a:pPr algn="l"/>
            <a:endParaRPr lang="en-US" dirty="0"/>
          </a:p>
        </p:txBody>
      </p:sp>
      <p:sp>
        <p:nvSpPr>
          <p:cNvPr id="28" name="TextBox 27">
            <a:extLst>
              <a:ext uri="{FF2B5EF4-FFF2-40B4-BE49-F238E27FC236}">
                <a16:creationId xmlns:a16="http://schemas.microsoft.com/office/drawing/2014/main" id="{DC39180B-960D-B8D4-AF13-EB24D16BB75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4</a:t>
            </a:r>
          </a:p>
        </p:txBody>
      </p:sp>
      <p:sp>
        <p:nvSpPr>
          <p:cNvPr id="55" name="TextBox 54">
            <a:extLst>
              <a:ext uri="{FF2B5EF4-FFF2-40B4-BE49-F238E27FC236}">
                <a16:creationId xmlns:a16="http://schemas.microsoft.com/office/drawing/2014/main" id="{4823185A-2825-171E-A112-5B06499E6861}"/>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III.2, thực hiện các yêu cầu:</a:t>
            </a:r>
          </a:p>
          <a:p>
            <a:r>
              <a:rPr lang="vi-VN" b="0"/>
              <a:t>–</a:t>
            </a:r>
            <a:r>
              <a:rPr lang="en-US" b="0"/>
              <a:t> </a:t>
            </a:r>
            <a:r>
              <a:rPr lang="vi-VN" b="0"/>
              <a:t>Nêu ý nghĩa, tác hại của đột biến số lượng NST. Lấy ví dụ.</a:t>
            </a:r>
          </a:p>
          <a:p>
            <a:r>
              <a:rPr lang="vi-VN" b="0"/>
              <a:t>–</a:t>
            </a:r>
            <a:r>
              <a:rPr lang="en-US" b="0"/>
              <a:t> </a:t>
            </a:r>
            <a:r>
              <a:rPr lang="vi-VN" b="0"/>
              <a:t>Trong các đột biến ở Hình 46.3, cho biết đột biến nào có lợi, đột biến nào có hại đối với con người.</a:t>
            </a:r>
          </a:p>
        </p:txBody>
      </p:sp>
    </p:spTree>
    <p:extLst>
      <p:ext uri="{BB962C8B-B14F-4D97-AF65-F5344CB8AC3E}">
        <p14:creationId xmlns:p14="http://schemas.microsoft.com/office/powerpoint/2010/main" val="216062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ircle(in)">
                                      <p:cBhvr>
                                        <p:cTn id="2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28" grpId="0"/>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b="0"/>
              <a:t>–</a:t>
            </a:r>
            <a:r>
              <a:rPr lang="en-US"/>
              <a:t> </a:t>
            </a:r>
            <a:r>
              <a:rPr lang="vi-VN" b="0"/>
              <a:t>Thực vật đa bội thường có </a:t>
            </a:r>
            <a:r>
              <a:rPr lang="vi-VN">
                <a:solidFill>
                  <a:srgbClr val="FF0000"/>
                </a:solidFill>
              </a:rPr>
              <a:t>cơ quan sinh dưỡng lớn, sinh trưởng nhanh </a:t>
            </a:r>
            <a:r>
              <a:rPr lang="vi-VN" b="0"/>
              <a:t>và </a:t>
            </a:r>
            <a:r>
              <a:rPr lang="vi-VN">
                <a:solidFill>
                  <a:schemeClr val="accent2"/>
                </a:solidFill>
              </a:rPr>
              <a:t>chống chịu tốt </a:t>
            </a:r>
            <a:r>
              <a:rPr lang="vi-VN" b="0"/>
              <a:t>với những điều kiện bất lợi của môi trường, cho năng suất cao.</a:t>
            </a:r>
            <a:endParaRPr lang="en-US" b="0"/>
          </a:p>
          <a:p>
            <a:r>
              <a:rPr lang="vi-VN" b="0"/>
              <a:t>–</a:t>
            </a:r>
            <a:r>
              <a:rPr lang="en-US"/>
              <a:t> </a:t>
            </a:r>
            <a:r>
              <a:rPr lang="vi-VN" b="0"/>
              <a:t>Đột biến số lượng NST cung cấp </a:t>
            </a:r>
            <a:r>
              <a:rPr lang="vi-VN">
                <a:solidFill>
                  <a:schemeClr val="accent4"/>
                </a:solidFill>
              </a:rPr>
              <a:t>nguyên liệu cho quá trình tiến hoá</a:t>
            </a:r>
            <a:r>
              <a:rPr lang="vi-VN" b="0">
                <a:solidFill>
                  <a:schemeClr val="accent4"/>
                </a:solidFill>
              </a:rPr>
              <a:t>.</a:t>
            </a:r>
            <a:endParaRPr lang="en-US" b="0">
              <a:solidFill>
                <a:schemeClr val="accent4"/>
              </a:solidFill>
            </a:endParaRPr>
          </a:p>
          <a:p>
            <a:r>
              <a:rPr lang="vi-VN" b="0"/>
              <a:t>–</a:t>
            </a:r>
            <a:r>
              <a:rPr lang="en-US"/>
              <a:t> </a:t>
            </a:r>
            <a:r>
              <a:rPr lang="en-US" b="0"/>
              <a:t>Ở thực vật, đột biến đa bội góp phần </a:t>
            </a:r>
            <a:r>
              <a:rPr lang="en-US">
                <a:solidFill>
                  <a:srgbClr val="008965"/>
                </a:solidFill>
              </a:rPr>
              <a:t>nhanh chóng hình thành loài mới</a:t>
            </a:r>
            <a:r>
              <a:rPr lang="en-US" b="0">
                <a:solidFill>
                  <a:srgbClr val="008965"/>
                </a:solidFill>
              </a:rPr>
              <a:t>.</a:t>
            </a:r>
          </a:p>
          <a:p>
            <a:r>
              <a:rPr lang="vi-VN" b="0"/>
              <a:t>–</a:t>
            </a:r>
            <a:r>
              <a:rPr lang="en-US"/>
              <a:t> </a:t>
            </a:r>
            <a:r>
              <a:rPr lang="vi-VN" b="0"/>
              <a:t>Đột biến lệch bội đã và đang được sử dụng trong </a:t>
            </a:r>
            <a:r>
              <a:rPr lang="vi-VN">
                <a:solidFill>
                  <a:schemeClr val="accent2">
                    <a:lumMod val="60000"/>
                    <a:lumOff val="40000"/>
                  </a:schemeClr>
                </a:solidFill>
              </a:rPr>
              <a:t>nghiên cứu di truyền học.</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1460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835863" y="4061507"/>
            <a:ext cx="10931660"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1032205" y="4112948"/>
            <a:ext cx="10595073" cy="2355260"/>
          </a:xfrm>
          <a:prstGeom prst="rect">
            <a:avLst/>
          </a:prstGeom>
          <a:noFill/>
        </p:spPr>
        <p:txBody>
          <a:bodyPr wrap="square">
            <a:spAutoFit/>
          </a:bodyPr>
          <a:lstStyle>
            <a:defPPr>
              <a:defRPr lang="ru-RU"/>
            </a:defPPr>
            <a:lvl1pPr algn="just">
              <a:lnSpc>
                <a:spcPct val="125000"/>
              </a:lnSpc>
              <a:defRPr sz="2400" b="1"/>
            </a:lvl1pPr>
          </a:lstStyle>
          <a:p>
            <a:pPr marL="342900" indent="-342900">
              <a:buFont typeface="Wingdings" panose="05000000000000000000" pitchFamily="2" charset="2"/>
              <a:buChar char="v"/>
            </a:pPr>
            <a:r>
              <a:rPr lang="vi-VN" b="0"/>
              <a:t>Dương liễu 5n lớn nhanh, cho gỗ tốt.</a:t>
            </a:r>
          </a:p>
          <a:p>
            <a:pPr marL="342900" indent="-342900">
              <a:buFont typeface="Wingdings" panose="05000000000000000000" pitchFamily="2" charset="2"/>
              <a:buChar char="v"/>
            </a:pPr>
            <a:r>
              <a:rPr lang="vi-VN" b="0"/>
              <a:t>Dâu tây 10n sinh trưởng nhanh, kích thước quả lớn, lượng đường trong quả cao.</a:t>
            </a:r>
          </a:p>
          <a:p>
            <a:pPr marL="342900" indent="-342900">
              <a:buFont typeface="Wingdings" panose="05000000000000000000" pitchFamily="2" charset="2"/>
              <a:buChar char="v"/>
            </a:pPr>
            <a:r>
              <a:rPr lang="vi-VN" b="0"/>
              <a:t>Tôm sú 3n sinh trưởng nhanh, kích thước cơ thể lớn, năng suất cao hơn tôm sú 2n.</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42048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Đột biến lệch bội </a:t>
            </a:r>
            <a:r>
              <a:rPr lang="vi-VN" b="0"/>
              <a:t>thường gây hại cho thể đột biến do </a:t>
            </a:r>
            <a:r>
              <a:rPr lang="vi-VN" b="1">
                <a:solidFill>
                  <a:srgbClr val="FF0000"/>
                </a:solidFill>
              </a:rPr>
              <a:t>mất cân bằng trong hệ gene.</a:t>
            </a:r>
            <a:endParaRPr lang="en-US" b="1">
              <a:solidFill>
                <a:srgbClr val="FF0000"/>
              </a:solidFill>
            </a:endParaRPr>
          </a:p>
          <a:p>
            <a:r>
              <a:rPr lang="vi-VN"/>
              <a:t>–</a:t>
            </a:r>
            <a:r>
              <a:rPr lang="en-US"/>
              <a:t> </a:t>
            </a:r>
            <a:r>
              <a:rPr lang="vi-VN"/>
              <a:t>Đột biến đa bội </a:t>
            </a:r>
            <a:r>
              <a:rPr lang="vi-VN" b="0"/>
              <a:t>nếu xuất hiện ở những loài sinh vật có hại có thể trở thành tác nhân </a:t>
            </a:r>
            <a:r>
              <a:rPr lang="vi-VN">
                <a:solidFill>
                  <a:srgbClr val="763CEB"/>
                </a:solidFill>
              </a:rPr>
              <a:t>gây hại cho sản xuất nông nghiệp </a:t>
            </a:r>
            <a:r>
              <a:rPr lang="vi-VN" b="0"/>
              <a:t>do thể đột biến có tốc độ sinh trưởng nhanh, chống chịu tốt.</a:t>
            </a:r>
            <a:endParaRPr lang="en-US" b="0"/>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Tác hại</a:t>
            </a:r>
            <a:endParaRPr lang="en-US" sz="2800" b="1" dirty="0">
              <a:solidFill>
                <a:schemeClr val="bg1"/>
              </a:solidFill>
            </a:endParaRPr>
          </a:p>
        </p:txBody>
      </p:sp>
    </p:spTree>
    <p:extLst>
      <p:ext uri="{BB962C8B-B14F-4D97-AF65-F5344CB8AC3E}">
        <p14:creationId xmlns:p14="http://schemas.microsoft.com/office/powerpoint/2010/main" val="404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sp>
        <p:nvSpPr>
          <p:cNvPr id="6" name="Rectangle: Rounded Corners 5">
            <a:extLst>
              <a:ext uri="{FF2B5EF4-FFF2-40B4-BE49-F238E27FC236}">
                <a16:creationId xmlns:a16="http://schemas.microsoft.com/office/drawing/2014/main" id="{4004730F-1411-FDE2-5934-5B8F786FD4EB}"/>
              </a:ext>
            </a:extLst>
          </p:cNvPr>
          <p:cNvSpPr/>
          <p:nvPr/>
        </p:nvSpPr>
        <p:spPr>
          <a:xfrm>
            <a:off x="347349"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5ECE46C-B625-DE46-E4FD-490111389AAA}"/>
              </a:ext>
            </a:extLst>
          </p:cNvPr>
          <p:cNvSpPr/>
          <p:nvPr/>
        </p:nvSpPr>
        <p:spPr>
          <a:xfrm>
            <a:off x="3237198" y="1343552"/>
            <a:ext cx="2691441" cy="5294243"/>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1161AC34-5275-24E6-8C4F-71CE75903F20}"/>
              </a:ext>
            </a:extLst>
          </p:cNvPr>
          <p:cNvSpPr/>
          <p:nvPr/>
        </p:nvSpPr>
        <p:spPr>
          <a:xfrm>
            <a:off x="6127047"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F0629CD3-1FD1-9B89-4D56-F4BF8F4EDF88}"/>
              </a:ext>
            </a:extLst>
          </p:cNvPr>
          <p:cNvSpPr/>
          <p:nvPr/>
        </p:nvSpPr>
        <p:spPr>
          <a:xfrm>
            <a:off x="9016896" y="1343553"/>
            <a:ext cx="2892744"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4578" name="Picture 2" descr="Trái cây không hạt được tạo ra như thế nào?">
            <a:extLst>
              <a:ext uri="{FF2B5EF4-FFF2-40B4-BE49-F238E27FC236}">
                <a16:creationId xmlns:a16="http://schemas.microsoft.com/office/drawing/2014/main" id="{8234D090-3A50-E681-116E-EB46B0E3C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875" y="1649005"/>
            <a:ext cx="2497650" cy="180570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AU SẠCH - CÀ CHUA -">
            <a:extLst>
              <a:ext uri="{FF2B5EF4-FFF2-40B4-BE49-F238E27FC236}">
                <a16:creationId xmlns:a16="http://schemas.microsoft.com/office/drawing/2014/main" id="{00DC1D68-B214-AB80-4C13-D5F1A7CAF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t="6000" r="10212" b="20313"/>
          <a:stretch/>
        </p:blipFill>
        <p:spPr bwMode="auto">
          <a:xfrm>
            <a:off x="454395" y="1649005"/>
            <a:ext cx="2438747" cy="244479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ri du chat hi-res stock photography and images - Alamy">
            <a:extLst>
              <a:ext uri="{FF2B5EF4-FFF2-40B4-BE49-F238E27FC236}">
                <a16:creationId xmlns:a16="http://schemas.microsoft.com/office/drawing/2014/main" id="{71CFBBF6-0414-D467-6910-FAB86AE5C9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8" t="27648" r="62654" b="12557"/>
          <a:stretch/>
        </p:blipFill>
        <p:spPr bwMode="auto">
          <a:xfrm>
            <a:off x="3506356" y="2488071"/>
            <a:ext cx="760369" cy="2503732"/>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Cri du chat hi-res stock photography and images - Alamy">
            <a:extLst>
              <a:ext uri="{FF2B5EF4-FFF2-40B4-BE49-F238E27FC236}">
                <a16:creationId xmlns:a16="http://schemas.microsoft.com/office/drawing/2014/main" id="{F61A6B5D-06B1-2E4B-CB9D-1C389BB5D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01" t="28712" r="21018" b="12474"/>
          <a:stretch/>
        </p:blipFill>
        <p:spPr bwMode="auto">
          <a:xfrm>
            <a:off x="4981538" y="2488071"/>
            <a:ext cx="727790" cy="2503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EE63DD6-8BEB-45AE-BBBE-D12C450065E1}"/>
              </a:ext>
            </a:extLst>
          </p:cNvPr>
          <p:cNvGrpSpPr/>
          <p:nvPr/>
        </p:nvGrpSpPr>
        <p:grpSpPr>
          <a:xfrm>
            <a:off x="9142559" y="1565117"/>
            <a:ext cx="2628731" cy="3309791"/>
            <a:chOff x="9356165" y="1774104"/>
            <a:chExt cx="2628731" cy="3309791"/>
          </a:xfrm>
        </p:grpSpPr>
        <p:pic>
          <p:nvPicPr>
            <p:cNvPr id="24586" name="Picture 10" descr="Mắc hội chứng Klinefelter có con được không? Hướng xử lý thế nào?">
              <a:extLst>
                <a:ext uri="{FF2B5EF4-FFF2-40B4-BE49-F238E27FC236}">
                  <a16:creationId xmlns:a16="http://schemas.microsoft.com/office/drawing/2014/main" id="{330E6A3A-E587-84B3-7405-4D9ECCD8B7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000" t="2640" r="24666" b="2228"/>
            <a:stretch/>
          </p:blipFill>
          <p:spPr bwMode="auto">
            <a:xfrm>
              <a:off x="9554573" y="1774104"/>
              <a:ext cx="1484139" cy="3309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9D05C3-D148-714D-7694-9F78FE70B97A}"/>
                </a:ext>
              </a:extLst>
            </p:cNvPr>
            <p:cNvSpPr txBox="1"/>
            <p:nvPr/>
          </p:nvSpPr>
          <p:spPr>
            <a:xfrm>
              <a:off x="10568239" y="2027562"/>
              <a:ext cx="1416657"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Râu ít phát triển</a:t>
              </a:r>
            </a:p>
          </p:txBody>
        </p:sp>
        <p:sp>
          <p:nvSpPr>
            <p:cNvPr id="14" name="TextBox 13">
              <a:extLst>
                <a:ext uri="{FF2B5EF4-FFF2-40B4-BE49-F238E27FC236}">
                  <a16:creationId xmlns:a16="http://schemas.microsoft.com/office/drawing/2014/main" id="{4E26D679-25E9-6151-6A69-E6AAE5154690}"/>
                </a:ext>
              </a:extLst>
            </p:cNvPr>
            <p:cNvSpPr txBox="1"/>
            <p:nvPr/>
          </p:nvSpPr>
          <p:spPr>
            <a:xfrm>
              <a:off x="10861860" y="2558445"/>
              <a:ext cx="1123036"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Tuyến vú phát triển</a:t>
              </a:r>
            </a:p>
          </p:txBody>
        </p:sp>
        <p:sp>
          <p:nvSpPr>
            <p:cNvPr id="15" name="TextBox 14">
              <a:extLst>
                <a:ext uri="{FF2B5EF4-FFF2-40B4-BE49-F238E27FC236}">
                  <a16:creationId xmlns:a16="http://schemas.microsoft.com/office/drawing/2014/main" id="{DDDEFD32-22C5-9C3A-DFD0-FEFDB4560EEF}"/>
                </a:ext>
              </a:extLst>
            </p:cNvPr>
            <p:cNvSpPr txBox="1"/>
            <p:nvPr/>
          </p:nvSpPr>
          <p:spPr>
            <a:xfrm>
              <a:off x="10706068" y="4248687"/>
              <a:ext cx="1123035"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Chân dài</a:t>
              </a:r>
            </a:p>
          </p:txBody>
        </p:sp>
        <p:sp>
          <p:nvSpPr>
            <p:cNvPr id="19" name="TextBox 18">
              <a:extLst>
                <a:ext uri="{FF2B5EF4-FFF2-40B4-BE49-F238E27FC236}">
                  <a16:creationId xmlns:a16="http://schemas.microsoft.com/office/drawing/2014/main" id="{E7393E80-9654-17A4-E6E8-9B111DF98241}"/>
                </a:ext>
              </a:extLst>
            </p:cNvPr>
            <p:cNvSpPr txBox="1"/>
            <p:nvPr/>
          </p:nvSpPr>
          <p:spPr>
            <a:xfrm>
              <a:off x="9356165" y="3813010"/>
              <a:ext cx="659610" cy="6924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Tinh hoàn teo</a:t>
              </a:r>
            </a:p>
          </p:txBody>
        </p:sp>
        <p:sp>
          <p:nvSpPr>
            <p:cNvPr id="20" name="Rectangle 19">
              <a:extLst>
                <a:ext uri="{FF2B5EF4-FFF2-40B4-BE49-F238E27FC236}">
                  <a16:creationId xmlns:a16="http://schemas.microsoft.com/office/drawing/2014/main" id="{76371C30-7A37-6B1D-4076-61B2738551CB}"/>
                </a:ext>
              </a:extLst>
            </p:cNvPr>
            <p:cNvSpPr/>
            <p:nvPr/>
          </p:nvSpPr>
          <p:spPr>
            <a:xfrm>
              <a:off x="9417223" y="1897990"/>
              <a:ext cx="416784" cy="1105800"/>
            </a:xfrm>
            <a:prstGeom prst="rect">
              <a:avLst/>
            </a:pr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8A451716-13DA-C977-1651-6834B9F9C736}"/>
              </a:ext>
            </a:extLst>
          </p:cNvPr>
          <p:cNvSpPr txBox="1"/>
          <p:nvPr/>
        </p:nvSpPr>
        <p:spPr>
          <a:xfrm>
            <a:off x="302930" y="5046929"/>
            <a:ext cx="2640700"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a) Cà chua 3n quả to, không hạt</a:t>
            </a:r>
          </a:p>
        </p:txBody>
      </p:sp>
      <p:sp>
        <p:nvSpPr>
          <p:cNvPr id="24" name="TextBox 23">
            <a:extLst>
              <a:ext uri="{FF2B5EF4-FFF2-40B4-BE49-F238E27FC236}">
                <a16:creationId xmlns:a16="http://schemas.microsoft.com/office/drawing/2014/main" id="{41CE64A2-EE48-743D-92D5-EC1309074D2B}"/>
              </a:ext>
            </a:extLst>
          </p:cNvPr>
          <p:cNvSpPr txBox="1"/>
          <p:nvPr/>
        </p:nvSpPr>
        <p:spPr>
          <a:xfrm>
            <a:off x="3397536" y="1414525"/>
            <a:ext cx="1013871"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bình thường</a:t>
            </a:r>
          </a:p>
        </p:txBody>
      </p:sp>
      <p:sp>
        <p:nvSpPr>
          <p:cNvPr id="25" name="TextBox 24">
            <a:extLst>
              <a:ext uri="{FF2B5EF4-FFF2-40B4-BE49-F238E27FC236}">
                <a16:creationId xmlns:a16="http://schemas.microsoft.com/office/drawing/2014/main" id="{0F4E45C9-327F-1E1E-174D-520B4474C1C7}"/>
              </a:ext>
            </a:extLst>
          </p:cNvPr>
          <p:cNvSpPr txBox="1"/>
          <p:nvPr/>
        </p:nvSpPr>
        <p:spPr>
          <a:xfrm>
            <a:off x="4671490" y="1414524"/>
            <a:ext cx="1121878"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đột biến cấu trúc</a:t>
            </a:r>
          </a:p>
        </p:txBody>
      </p:sp>
      <p:sp>
        <p:nvSpPr>
          <p:cNvPr id="26" name="TextBox 25">
            <a:extLst>
              <a:ext uri="{FF2B5EF4-FFF2-40B4-BE49-F238E27FC236}">
                <a16:creationId xmlns:a16="http://schemas.microsoft.com/office/drawing/2014/main" id="{6C5BEF83-3C96-C226-E165-919D6FEF895E}"/>
              </a:ext>
            </a:extLst>
          </p:cNvPr>
          <p:cNvSpPr txBox="1"/>
          <p:nvPr/>
        </p:nvSpPr>
        <p:spPr>
          <a:xfrm>
            <a:off x="3262567" y="5046929"/>
            <a:ext cx="2666071"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b) Cặp NST số 5 của người bình thường và của người bị hội chứng mèo kêu</a:t>
            </a:r>
          </a:p>
        </p:txBody>
      </p:sp>
      <p:sp>
        <p:nvSpPr>
          <p:cNvPr id="27" name="TextBox 26">
            <a:extLst>
              <a:ext uri="{FF2B5EF4-FFF2-40B4-BE49-F238E27FC236}">
                <a16:creationId xmlns:a16="http://schemas.microsoft.com/office/drawing/2014/main" id="{88866B17-AAFF-CBD6-54FF-556B67ABD36D}"/>
              </a:ext>
            </a:extLst>
          </p:cNvPr>
          <p:cNvSpPr txBox="1"/>
          <p:nvPr/>
        </p:nvSpPr>
        <p:spPr>
          <a:xfrm>
            <a:off x="6139731" y="5046928"/>
            <a:ext cx="2666071"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c) Chuối tam bội không hạt</a:t>
            </a:r>
          </a:p>
        </p:txBody>
      </p:sp>
      <p:sp>
        <p:nvSpPr>
          <p:cNvPr id="28" name="TextBox 27">
            <a:extLst>
              <a:ext uri="{FF2B5EF4-FFF2-40B4-BE49-F238E27FC236}">
                <a16:creationId xmlns:a16="http://schemas.microsoft.com/office/drawing/2014/main" id="{309479BB-3840-07F7-7F41-1AD80087C26E}"/>
              </a:ext>
            </a:extLst>
          </p:cNvPr>
          <p:cNvSpPr txBox="1"/>
          <p:nvPr/>
        </p:nvSpPr>
        <p:spPr>
          <a:xfrm>
            <a:off x="9004210" y="4988481"/>
            <a:ext cx="2905430"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spTree>
    <p:extLst>
      <p:ext uri="{BB962C8B-B14F-4D97-AF65-F5344CB8AC3E}">
        <p14:creationId xmlns:p14="http://schemas.microsoft.com/office/powerpoint/2010/main" val="1154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cxnSp>
        <p:nvCxnSpPr>
          <p:cNvPr id="3" name="Straight Connector 2">
            <a:extLst>
              <a:ext uri="{FF2B5EF4-FFF2-40B4-BE49-F238E27FC236}">
                <a16:creationId xmlns:a16="http://schemas.microsoft.com/office/drawing/2014/main" id="{DF030F55-A845-A222-E3DB-A1639F63D9A7}"/>
              </a:ext>
            </a:extLst>
          </p:cNvPr>
          <p:cNvCxnSpPr>
            <a:cxnSpLocks/>
          </p:cNvCxnSpPr>
          <p:nvPr/>
        </p:nvCxnSpPr>
        <p:spPr>
          <a:xfrm>
            <a:off x="2631003" y="1288835"/>
            <a:ext cx="755642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76E3DA-A594-D921-D8E7-43519A236916}"/>
              </a:ext>
            </a:extLst>
          </p:cNvPr>
          <p:cNvCxnSpPr>
            <a:cxnSpLocks/>
          </p:cNvCxnSpPr>
          <p:nvPr/>
        </p:nvCxnSpPr>
        <p:spPr>
          <a:xfrm>
            <a:off x="2631002" y="4003985"/>
            <a:ext cx="75564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1C5B0F-1419-7CFF-DE08-5402F247ADCF}"/>
              </a:ext>
            </a:extLst>
          </p:cNvPr>
          <p:cNvCxnSpPr>
            <a:cxnSpLocks/>
          </p:cNvCxnSpPr>
          <p:nvPr/>
        </p:nvCxnSpPr>
        <p:spPr>
          <a:xfrm>
            <a:off x="3982970"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619418C-BEF5-0A7F-5E4B-75274F104934}"/>
              </a:ext>
            </a:extLst>
          </p:cNvPr>
          <p:cNvSpPr/>
          <p:nvPr/>
        </p:nvSpPr>
        <p:spPr>
          <a:xfrm>
            <a:off x="2631002" y="1577740"/>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008965"/>
                </a:solidFill>
              </a:rPr>
              <a:t>Đột biến có lợi</a:t>
            </a:r>
            <a:endParaRPr lang="en-US" sz="2400" b="1" dirty="0">
              <a:solidFill>
                <a:srgbClr val="008965"/>
              </a:solidFill>
            </a:endParaRPr>
          </a:p>
        </p:txBody>
      </p:sp>
      <p:sp>
        <p:nvSpPr>
          <p:cNvPr id="22" name="Rectangle 21">
            <a:extLst>
              <a:ext uri="{FF2B5EF4-FFF2-40B4-BE49-F238E27FC236}">
                <a16:creationId xmlns:a16="http://schemas.microsoft.com/office/drawing/2014/main" id="{90306E15-BDAC-7D21-BA80-82383E82EC42}"/>
              </a:ext>
            </a:extLst>
          </p:cNvPr>
          <p:cNvSpPr/>
          <p:nvPr/>
        </p:nvSpPr>
        <p:spPr>
          <a:xfrm>
            <a:off x="2631002" y="4219962"/>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FF0000"/>
                </a:solidFill>
              </a:rPr>
              <a:t>Đột biến có hại</a:t>
            </a:r>
            <a:endParaRPr lang="en-US" sz="2400" b="1" dirty="0">
              <a:solidFill>
                <a:srgbClr val="FF0000"/>
              </a:solidFill>
            </a:endParaRPr>
          </a:p>
        </p:txBody>
      </p:sp>
      <p:pic>
        <p:nvPicPr>
          <p:cNvPr id="34" name="Picture 33">
            <a:extLst>
              <a:ext uri="{FF2B5EF4-FFF2-40B4-BE49-F238E27FC236}">
                <a16:creationId xmlns:a16="http://schemas.microsoft.com/office/drawing/2014/main" id="{86A8838E-D8EE-35F1-1083-FB9CCBC75040}"/>
              </a:ext>
            </a:extLst>
          </p:cNvPr>
          <p:cNvPicPr>
            <a:picLocks noChangeAspect="1"/>
          </p:cNvPicPr>
          <p:nvPr/>
        </p:nvPicPr>
        <p:blipFill rotWithShape="1">
          <a:blip r:embed="rId2"/>
          <a:srcRect l="3465" t="3720" r="4310" b="3501"/>
          <a:stretch/>
        </p:blipFill>
        <p:spPr>
          <a:xfrm>
            <a:off x="4442977" y="1457132"/>
            <a:ext cx="1851238" cy="2378558"/>
          </a:xfrm>
          <a:prstGeom prst="rect">
            <a:avLst/>
          </a:prstGeom>
        </p:spPr>
      </p:pic>
      <p:pic>
        <p:nvPicPr>
          <p:cNvPr id="45" name="Picture 44">
            <a:extLst>
              <a:ext uri="{FF2B5EF4-FFF2-40B4-BE49-F238E27FC236}">
                <a16:creationId xmlns:a16="http://schemas.microsoft.com/office/drawing/2014/main" id="{9174A660-AC18-3DA0-3666-9BE914527BFC}"/>
              </a:ext>
            </a:extLst>
          </p:cNvPr>
          <p:cNvPicPr>
            <a:picLocks noChangeAspect="1"/>
          </p:cNvPicPr>
          <p:nvPr/>
        </p:nvPicPr>
        <p:blipFill rotWithShape="1">
          <a:blip r:embed="rId3"/>
          <a:srcRect t="2657"/>
          <a:stretch/>
        </p:blipFill>
        <p:spPr>
          <a:xfrm>
            <a:off x="7645845" y="1368774"/>
            <a:ext cx="2041232" cy="2549662"/>
          </a:xfrm>
          <a:prstGeom prst="rect">
            <a:avLst/>
          </a:prstGeom>
        </p:spPr>
      </p:pic>
      <p:cxnSp>
        <p:nvCxnSpPr>
          <p:cNvPr id="48" name="Straight Connector 47">
            <a:extLst>
              <a:ext uri="{FF2B5EF4-FFF2-40B4-BE49-F238E27FC236}">
                <a16:creationId xmlns:a16="http://schemas.microsoft.com/office/drawing/2014/main" id="{06F1106C-5C70-4F42-ABC8-A23FD3C15E94}"/>
              </a:ext>
            </a:extLst>
          </p:cNvPr>
          <p:cNvCxnSpPr>
            <a:cxnSpLocks/>
          </p:cNvCxnSpPr>
          <p:nvPr/>
        </p:nvCxnSpPr>
        <p:spPr>
          <a:xfrm>
            <a:off x="10176206"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6176D0-0C41-276E-05A9-87AC8C4E9716}"/>
              </a:ext>
            </a:extLst>
          </p:cNvPr>
          <p:cNvCxnSpPr>
            <a:cxnSpLocks/>
          </p:cNvCxnSpPr>
          <p:nvPr/>
        </p:nvCxnSpPr>
        <p:spPr>
          <a:xfrm>
            <a:off x="2614175" y="6619542"/>
            <a:ext cx="757325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A1B659C-20D9-88EC-65A2-79B46DB2F1C0}"/>
              </a:ext>
            </a:extLst>
          </p:cNvPr>
          <p:cNvPicPr>
            <a:picLocks noChangeAspect="1"/>
          </p:cNvPicPr>
          <p:nvPr/>
        </p:nvPicPr>
        <p:blipFill>
          <a:blip r:embed="rId4"/>
          <a:stretch>
            <a:fillRect/>
          </a:stretch>
        </p:blipFill>
        <p:spPr>
          <a:xfrm>
            <a:off x="4135840" y="4122388"/>
            <a:ext cx="2911495" cy="2478902"/>
          </a:xfrm>
          <a:prstGeom prst="rect">
            <a:avLst/>
          </a:prstGeom>
        </p:spPr>
      </p:pic>
      <p:pic>
        <p:nvPicPr>
          <p:cNvPr id="24605" name="Picture 24604">
            <a:extLst>
              <a:ext uri="{FF2B5EF4-FFF2-40B4-BE49-F238E27FC236}">
                <a16:creationId xmlns:a16="http://schemas.microsoft.com/office/drawing/2014/main" id="{B01919C2-8E6B-2F96-C882-D69F8E0B3F9D}"/>
              </a:ext>
            </a:extLst>
          </p:cNvPr>
          <p:cNvPicPr>
            <a:picLocks noChangeAspect="1"/>
          </p:cNvPicPr>
          <p:nvPr/>
        </p:nvPicPr>
        <p:blipFill>
          <a:blip r:embed="rId5"/>
          <a:stretch>
            <a:fillRect/>
          </a:stretch>
        </p:blipFill>
        <p:spPr>
          <a:xfrm>
            <a:off x="8209031" y="4086731"/>
            <a:ext cx="1145419" cy="1443068"/>
          </a:xfrm>
          <a:prstGeom prst="rect">
            <a:avLst/>
          </a:prstGeom>
        </p:spPr>
      </p:pic>
      <p:sp>
        <p:nvSpPr>
          <p:cNvPr id="24606" name="TextBox 24605">
            <a:extLst>
              <a:ext uri="{FF2B5EF4-FFF2-40B4-BE49-F238E27FC236}">
                <a16:creationId xmlns:a16="http://schemas.microsoft.com/office/drawing/2014/main" id="{74D0B31D-2AB4-65BC-86BE-FFBCA1DEBC8D}"/>
              </a:ext>
            </a:extLst>
          </p:cNvPr>
          <p:cNvSpPr txBox="1"/>
          <p:nvPr/>
        </p:nvSpPr>
        <p:spPr>
          <a:xfrm>
            <a:off x="7362407" y="5559069"/>
            <a:ext cx="2608108" cy="9515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cxnSp>
        <p:nvCxnSpPr>
          <p:cNvPr id="24612" name="Straight Connector 24611">
            <a:extLst>
              <a:ext uri="{FF2B5EF4-FFF2-40B4-BE49-F238E27FC236}">
                <a16:creationId xmlns:a16="http://schemas.microsoft.com/office/drawing/2014/main" id="{25105AEE-37BD-9271-B074-08C25385B86F}"/>
              </a:ext>
            </a:extLst>
          </p:cNvPr>
          <p:cNvCxnSpPr>
            <a:cxnSpLocks/>
          </p:cNvCxnSpPr>
          <p:nvPr/>
        </p:nvCxnSpPr>
        <p:spPr>
          <a:xfrm>
            <a:off x="2631003" y="127761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gradFill>
                  <a:gsLst>
                    <a:gs pos="0">
                      <a:srgbClr val="008EDC"/>
                    </a:gs>
                    <a:gs pos="100000">
                      <a:srgbClr val="D30F64"/>
                    </a:gs>
                  </a:gsLst>
                  <a:lin ang="0" scaled="1"/>
                </a:gradFill>
                <a:effectLst/>
                <a:uLnTx/>
                <a:uFillTx/>
                <a:latin typeface="Arial" panose="020B0604020202020204"/>
                <a:ea typeface="+mj-ea"/>
                <a:cs typeface="+mj-cs"/>
              </a:rPr>
              <a:t>III. ĐỘT BIẾN SỐ LƯỢNG NHIỄM SẮC THỂ</a:t>
            </a:r>
            <a:endParaRPr kumimoji="0" lang="ru-RU" sz="4000" b="1" i="0" u="none" strike="noStrike" kern="1200" cap="none" spc="0" normalizeH="0" baseline="0" noProof="0" dirty="0">
              <a:ln>
                <a:noFill/>
              </a:ln>
              <a:gradFill>
                <a:gsLst>
                  <a:gs pos="0">
                    <a:srgbClr val="008EDC"/>
                  </a:gs>
                  <a:gs pos="100000">
                    <a:srgbClr val="D30F64"/>
                  </a:gs>
                </a:gsLst>
                <a:lin ang="0" scaled="1"/>
              </a:gradFill>
              <a:effectLst/>
              <a:uLnTx/>
              <a:uFillTx/>
              <a:latin typeface="Arial" panose="020B0604020202020204"/>
              <a:ea typeface="+mj-ea"/>
              <a:cs typeface="+mj-cs"/>
            </a:endParaRPr>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2. Ý nghĩa và tác hại</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2817245"/>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Tác hại</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2" descr="Chromosomal analysis of fetus">
            <a:extLst>
              <a:ext uri="{FF2B5EF4-FFF2-40B4-BE49-F238E27FC236}">
                <a16:creationId xmlns:a16="http://schemas.microsoft.com/office/drawing/2014/main" id="{6AA127EE-F858-C990-2734-973CE66F6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5" b="13046"/>
          <a:stretch/>
        </p:blipFill>
        <p:spPr bwMode="auto">
          <a:xfrm>
            <a:off x="0" y="2571836"/>
            <a:ext cx="12192000" cy="391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4503EA-F159-5118-16B8-DB72E5ADD00D}"/>
              </a:ext>
            </a:extLst>
          </p:cNvPr>
          <p:cNvSpPr/>
          <p:nvPr/>
        </p:nvSpPr>
        <p:spPr>
          <a:xfrm>
            <a:off x="6782570" y="2724929"/>
            <a:ext cx="4984954" cy="3728393"/>
          </a:xfrm>
          <a:prstGeom prst="rect">
            <a:avLst/>
          </a:prstGeom>
          <a:solidFill>
            <a:srgbClr val="FF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9D44421-F4EB-DE39-AFAB-C9E4085C99A9}"/>
              </a:ext>
            </a:extLst>
          </p:cNvPr>
          <p:cNvSpPr txBox="1"/>
          <p:nvPr/>
        </p:nvSpPr>
        <p:spPr>
          <a:xfrm>
            <a:off x="6695768" y="282498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Patau’s</a:t>
            </a:r>
          </a:p>
        </p:txBody>
      </p:sp>
      <p:sp>
        <p:nvSpPr>
          <p:cNvPr id="10" name="TextBox 9">
            <a:extLst>
              <a:ext uri="{FF2B5EF4-FFF2-40B4-BE49-F238E27FC236}">
                <a16:creationId xmlns:a16="http://schemas.microsoft.com/office/drawing/2014/main" id="{8999649A-8DA2-1ACB-FB22-6D6E911B98D8}"/>
              </a:ext>
            </a:extLst>
          </p:cNvPr>
          <p:cNvSpPr txBox="1"/>
          <p:nvPr/>
        </p:nvSpPr>
        <p:spPr>
          <a:xfrm>
            <a:off x="6695768" y="3591830"/>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Down</a:t>
            </a:r>
          </a:p>
        </p:txBody>
      </p:sp>
      <p:sp>
        <p:nvSpPr>
          <p:cNvPr id="12" name="TextBox 11">
            <a:extLst>
              <a:ext uri="{FF2B5EF4-FFF2-40B4-BE49-F238E27FC236}">
                <a16:creationId xmlns:a16="http://schemas.microsoft.com/office/drawing/2014/main" id="{C0F15FCD-83A5-D355-1AD6-0EF17C29F104}"/>
              </a:ext>
            </a:extLst>
          </p:cNvPr>
          <p:cNvSpPr txBox="1"/>
          <p:nvPr/>
        </p:nvSpPr>
        <p:spPr>
          <a:xfrm>
            <a:off x="6695768" y="4358294"/>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Edward</a:t>
            </a:r>
          </a:p>
        </p:txBody>
      </p:sp>
      <p:sp>
        <p:nvSpPr>
          <p:cNvPr id="13" name="TextBox 12">
            <a:extLst>
              <a:ext uri="{FF2B5EF4-FFF2-40B4-BE49-F238E27FC236}">
                <a16:creationId xmlns:a16="http://schemas.microsoft.com/office/drawing/2014/main" id="{652F7EE7-2A28-B10C-B6BA-6D53728BADD6}"/>
              </a:ext>
            </a:extLst>
          </p:cNvPr>
          <p:cNvSpPr txBox="1"/>
          <p:nvPr/>
        </p:nvSpPr>
        <p:spPr>
          <a:xfrm>
            <a:off x="6695768" y="504902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Turner</a:t>
            </a:r>
          </a:p>
        </p:txBody>
      </p:sp>
      <p:sp>
        <p:nvSpPr>
          <p:cNvPr id="14" name="TextBox 13">
            <a:extLst>
              <a:ext uri="{FF2B5EF4-FFF2-40B4-BE49-F238E27FC236}">
                <a16:creationId xmlns:a16="http://schemas.microsoft.com/office/drawing/2014/main" id="{F18A8446-7D66-FC68-9CB3-586071A4BBCC}"/>
              </a:ext>
            </a:extLst>
          </p:cNvPr>
          <p:cNvSpPr txBox="1"/>
          <p:nvPr/>
        </p:nvSpPr>
        <p:spPr>
          <a:xfrm>
            <a:off x="6695768" y="5801202"/>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Klinefelter</a:t>
            </a:r>
          </a:p>
        </p:txBody>
      </p:sp>
    </p:spTree>
    <p:extLst>
      <p:ext uri="{BB962C8B-B14F-4D97-AF65-F5344CB8AC3E}">
        <p14:creationId xmlns:p14="http://schemas.microsoft.com/office/powerpoint/2010/main" val="17748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8" name="Group 307">
            <a:extLst>
              <a:ext uri="{FF2B5EF4-FFF2-40B4-BE49-F238E27FC236}">
                <a16:creationId xmlns:a16="http://schemas.microsoft.com/office/drawing/2014/main" id="{9884E268-6977-22E6-6C40-3710AFB79C8C}"/>
              </a:ext>
            </a:extLst>
          </p:cNvPr>
          <p:cNvGrpSpPr/>
          <p:nvPr/>
        </p:nvGrpSpPr>
        <p:grpSpPr>
          <a:xfrm>
            <a:off x="1703364" y="3342265"/>
            <a:ext cx="3929063" cy="1317252"/>
            <a:chOff x="1967524" y="1919865"/>
            <a:chExt cx="3929063" cy="1317252"/>
          </a:xfrm>
        </p:grpSpPr>
        <p:sp>
          <p:nvSpPr>
            <p:cNvPr id="83" name="Rectangle: Rounded Corners 82">
              <a:extLst>
                <a:ext uri="{FF2B5EF4-FFF2-40B4-BE49-F238E27FC236}">
                  <a16:creationId xmlns:a16="http://schemas.microsoft.com/office/drawing/2014/main" id="{F2AD748B-9FA1-301A-557D-C5020843F09B}"/>
                </a:ext>
              </a:extLst>
            </p:cNvPr>
            <p:cNvSpPr/>
            <p:nvPr/>
          </p:nvSpPr>
          <p:spPr>
            <a:xfrm>
              <a:off x="1967524" y="245500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94" name="Straight Connector 93">
              <a:extLst>
                <a:ext uri="{FF2B5EF4-FFF2-40B4-BE49-F238E27FC236}">
                  <a16:creationId xmlns:a16="http://schemas.microsoft.com/office/drawing/2014/main" id="{C651FDB0-137F-F103-D9D7-4AA42ADD1702}"/>
                </a:ext>
              </a:extLst>
            </p:cNvPr>
            <p:cNvCxnSpPr/>
            <p:nvPr/>
          </p:nvCxnSpPr>
          <p:spPr>
            <a:xfrm>
              <a:off x="2401841"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F190D31-D7C5-7B1D-B1E8-A3DCA3920CD0}"/>
                </a:ext>
              </a:extLst>
            </p:cNvPr>
            <p:cNvCxnSpPr/>
            <p:nvPr/>
          </p:nvCxnSpPr>
          <p:spPr>
            <a:xfrm>
              <a:off x="283615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A97BBB-9FE0-C42F-4C36-615832C68BF8}"/>
                </a:ext>
              </a:extLst>
            </p:cNvPr>
            <p:cNvCxnSpPr/>
            <p:nvPr/>
          </p:nvCxnSpPr>
          <p:spPr>
            <a:xfrm>
              <a:off x="3699266"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EC973F8-A9E1-0C11-54E0-AA9391DCF337}"/>
                </a:ext>
              </a:extLst>
            </p:cNvPr>
            <p:cNvCxnSpPr/>
            <p:nvPr/>
          </p:nvCxnSpPr>
          <p:spPr>
            <a:xfrm>
              <a:off x="5002217"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74D5A5A-BE35-6301-CE8F-06EE68A6D0BB}"/>
                </a:ext>
              </a:extLst>
            </p:cNvPr>
            <p:cNvCxnSpPr/>
            <p:nvPr/>
          </p:nvCxnSpPr>
          <p:spPr>
            <a:xfrm>
              <a:off x="3270475"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E3194E7-84AC-54F1-F31F-776FF1B71389}"/>
                </a:ext>
              </a:extLst>
            </p:cNvPr>
            <p:cNvSpPr/>
            <p:nvPr/>
          </p:nvSpPr>
          <p:spPr>
            <a:xfrm>
              <a:off x="1967524"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21" name="Rectangle 120">
              <a:extLst>
                <a:ext uri="{FF2B5EF4-FFF2-40B4-BE49-F238E27FC236}">
                  <a16:creationId xmlns:a16="http://schemas.microsoft.com/office/drawing/2014/main" id="{2C0C1A8B-8C44-10A2-7141-887861A1A788}"/>
                </a:ext>
              </a:extLst>
            </p:cNvPr>
            <p:cNvSpPr/>
            <p:nvPr/>
          </p:nvSpPr>
          <p:spPr>
            <a:xfrm>
              <a:off x="2401841" y="192151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22" name="Rectangle 121">
              <a:extLst>
                <a:ext uri="{FF2B5EF4-FFF2-40B4-BE49-F238E27FC236}">
                  <a16:creationId xmlns:a16="http://schemas.microsoft.com/office/drawing/2014/main" id="{46C0C4F6-174F-8148-C29D-2D83E7684191}"/>
                </a:ext>
              </a:extLst>
            </p:cNvPr>
            <p:cNvSpPr/>
            <p:nvPr/>
          </p:nvSpPr>
          <p:spPr>
            <a:xfrm>
              <a:off x="2836158"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23" name="Rectangle 122">
              <a:extLst>
                <a:ext uri="{FF2B5EF4-FFF2-40B4-BE49-F238E27FC236}">
                  <a16:creationId xmlns:a16="http://schemas.microsoft.com/office/drawing/2014/main" id="{81A964E8-90CE-2FFE-6DDD-B9BE30896120}"/>
                </a:ext>
              </a:extLst>
            </p:cNvPr>
            <p:cNvSpPr/>
            <p:nvPr/>
          </p:nvSpPr>
          <p:spPr>
            <a:xfrm>
              <a:off x="4133583" y="192151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24" name="Rectangle 123">
              <a:extLst>
                <a:ext uri="{FF2B5EF4-FFF2-40B4-BE49-F238E27FC236}">
                  <a16:creationId xmlns:a16="http://schemas.microsoft.com/office/drawing/2014/main" id="{F53CCC51-BAAD-015F-DD47-746A586D7891}"/>
                </a:ext>
              </a:extLst>
            </p:cNvPr>
            <p:cNvSpPr/>
            <p:nvPr/>
          </p:nvSpPr>
          <p:spPr>
            <a:xfrm>
              <a:off x="4567900"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26" name="Straight Connector 125">
              <a:extLst>
                <a:ext uri="{FF2B5EF4-FFF2-40B4-BE49-F238E27FC236}">
                  <a16:creationId xmlns:a16="http://schemas.microsoft.com/office/drawing/2014/main" id="{9E3D368B-983E-8D09-4FFE-21C651D7AD89}"/>
                </a:ext>
              </a:extLst>
            </p:cNvPr>
            <p:cNvCxnSpPr/>
            <p:nvPr/>
          </p:nvCxnSpPr>
          <p:spPr>
            <a:xfrm>
              <a:off x="3699266"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EFFCEA-A400-DBD6-5693-D359F07C3939}"/>
                </a:ext>
              </a:extLst>
            </p:cNvPr>
            <p:cNvCxnSpPr/>
            <p:nvPr/>
          </p:nvCxnSpPr>
          <p:spPr>
            <a:xfrm>
              <a:off x="4133583"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ACCB33A0-7A58-6ECD-5CB6-34F44F1E9DDA}"/>
                </a:ext>
              </a:extLst>
            </p:cNvPr>
            <p:cNvSpPr/>
            <p:nvPr/>
          </p:nvSpPr>
          <p:spPr>
            <a:xfrm>
              <a:off x="3237434"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29" name="Rectangle 128">
              <a:extLst>
                <a:ext uri="{FF2B5EF4-FFF2-40B4-BE49-F238E27FC236}">
                  <a16:creationId xmlns:a16="http://schemas.microsoft.com/office/drawing/2014/main" id="{5BF9816A-56BF-1A6A-32F8-95F916D42194}"/>
                </a:ext>
              </a:extLst>
            </p:cNvPr>
            <p:cNvSpPr/>
            <p:nvPr/>
          </p:nvSpPr>
          <p:spPr>
            <a:xfrm>
              <a:off x="3671751" y="192004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31" name="Straight Connector 130">
              <a:extLst>
                <a:ext uri="{FF2B5EF4-FFF2-40B4-BE49-F238E27FC236}">
                  <a16:creationId xmlns:a16="http://schemas.microsoft.com/office/drawing/2014/main" id="{E0547E19-3D01-2952-D96C-10A7B6EFA949}"/>
                </a:ext>
              </a:extLst>
            </p:cNvPr>
            <p:cNvCxnSpPr/>
            <p:nvPr/>
          </p:nvCxnSpPr>
          <p:spPr>
            <a:xfrm>
              <a:off x="543100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15FE119-CF49-472B-7A5E-2FE2BB147EFD}"/>
                </a:ext>
              </a:extLst>
            </p:cNvPr>
            <p:cNvSpPr/>
            <p:nvPr/>
          </p:nvSpPr>
          <p:spPr>
            <a:xfrm>
              <a:off x="4983962"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33" name="Rectangle 132">
              <a:extLst>
                <a:ext uri="{FF2B5EF4-FFF2-40B4-BE49-F238E27FC236}">
                  <a16:creationId xmlns:a16="http://schemas.microsoft.com/office/drawing/2014/main" id="{316EF892-2852-D2F1-323A-05C809958933}"/>
                </a:ext>
              </a:extLst>
            </p:cNvPr>
            <p:cNvSpPr/>
            <p:nvPr/>
          </p:nvSpPr>
          <p:spPr>
            <a:xfrm>
              <a:off x="5418279"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35" name="Oval 134">
              <a:extLst>
                <a:ext uri="{FF2B5EF4-FFF2-40B4-BE49-F238E27FC236}">
                  <a16:creationId xmlns:a16="http://schemas.microsoft.com/office/drawing/2014/main" id="{7FBE382B-4B45-6767-5B97-7ACD00B7F7F7}"/>
                </a:ext>
              </a:extLst>
            </p:cNvPr>
            <p:cNvSpPr/>
            <p:nvPr/>
          </p:nvSpPr>
          <p:spPr>
            <a:xfrm>
              <a:off x="4115329" y="212578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36" name="Oval 135">
              <a:extLst>
                <a:ext uri="{FF2B5EF4-FFF2-40B4-BE49-F238E27FC236}">
                  <a16:creationId xmlns:a16="http://schemas.microsoft.com/office/drawing/2014/main" id="{5603120E-FC3B-85B4-A69A-A4EDB9932477}"/>
                </a:ext>
              </a:extLst>
            </p:cNvPr>
            <p:cNvSpPr/>
            <p:nvPr/>
          </p:nvSpPr>
          <p:spPr>
            <a:xfrm>
              <a:off x="4116335" y="277675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37" name="TextBox 136">
              <a:extLst>
                <a:ext uri="{FF2B5EF4-FFF2-40B4-BE49-F238E27FC236}">
                  <a16:creationId xmlns:a16="http://schemas.microsoft.com/office/drawing/2014/main" id="{A4B7F742-03C4-2E68-3C27-53404E2C608C}"/>
                </a:ext>
              </a:extLst>
            </p:cNvPr>
            <p:cNvSpPr txBox="1"/>
            <p:nvPr/>
          </p:nvSpPr>
          <p:spPr>
            <a:xfrm>
              <a:off x="4141337" y="254295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157" name="Oval 156">
            <a:extLst>
              <a:ext uri="{FF2B5EF4-FFF2-40B4-BE49-F238E27FC236}">
                <a16:creationId xmlns:a16="http://schemas.microsoft.com/office/drawing/2014/main" id="{D7E1EC71-C112-A5E3-F516-2AEB110F71EE}"/>
              </a:ext>
            </a:extLst>
          </p:cNvPr>
          <p:cNvSpPr/>
          <p:nvPr/>
        </p:nvSpPr>
        <p:spPr>
          <a:xfrm>
            <a:off x="8198515" y="298102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TextBox 288">
            <a:extLst>
              <a:ext uri="{FF2B5EF4-FFF2-40B4-BE49-F238E27FC236}">
                <a16:creationId xmlns:a16="http://schemas.microsoft.com/office/drawing/2014/main" id="{6B0F564B-D9E7-EDBC-DB90-B67A6D47E821}"/>
              </a:ext>
            </a:extLst>
          </p:cNvPr>
          <p:cNvSpPr txBox="1"/>
          <p:nvPr/>
        </p:nvSpPr>
        <p:spPr>
          <a:xfrm>
            <a:off x="1185081" y="1646802"/>
            <a:ext cx="4380790" cy="494751"/>
          </a:xfrm>
          <a:prstGeom prst="rect">
            <a:avLst/>
          </a:prstGeom>
          <a:noFill/>
        </p:spPr>
        <p:txBody>
          <a:bodyPr wrap="square" rtlCol="0">
            <a:spAutoFit/>
          </a:bodyPr>
          <a:lstStyle/>
          <a:p>
            <a:pPr algn="ctr">
              <a:lnSpc>
                <a:spcPct val="120000"/>
              </a:lnSpc>
            </a:pPr>
            <a:r>
              <a:rPr lang="en-US" sz="2400" b="1">
                <a:solidFill>
                  <a:schemeClr val="accent3"/>
                </a:solidFill>
              </a:rPr>
              <a:t>Cấu trúc NST trước đột biến</a:t>
            </a:r>
          </a:p>
        </p:txBody>
      </p:sp>
      <p:sp>
        <p:nvSpPr>
          <p:cNvPr id="292" name="TextBox 291">
            <a:extLst>
              <a:ext uri="{FF2B5EF4-FFF2-40B4-BE49-F238E27FC236}">
                <a16:creationId xmlns:a16="http://schemas.microsoft.com/office/drawing/2014/main" id="{5F4E46A6-34AD-6765-A08F-869746E4C941}"/>
              </a:ext>
            </a:extLst>
          </p:cNvPr>
          <p:cNvSpPr txBox="1"/>
          <p:nvPr/>
        </p:nvSpPr>
        <p:spPr>
          <a:xfrm>
            <a:off x="6827117" y="1646802"/>
            <a:ext cx="4117501" cy="494751"/>
          </a:xfrm>
          <a:prstGeom prst="rect">
            <a:avLst/>
          </a:prstGeom>
          <a:noFill/>
        </p:spPr>
        <p:txBody>
          <a:bodyPr wrap="square" rtlCol="0">
            <a:spAutoFit/>
          </a:bodyPr>
          <a:lstStyle/>
          <a:p>
            <a:pPr algn="ctr">
              <a:lnSpc>
                <a:spcPct val="120000"/>
              </a:lnSpc>
            </a:pPr>
            <a:r>
              <a:rPr lang="en-US" sz="2400" b="1">
                <a:solidFill>
                  <a:schemeClr val="accent4"/>
                </a:solidFill>
              </a:rPr>
              <a:t>Cấu trúc NST đột biến</a:t>
            </a:r>
          </a:p>
        </p:txBody>
      </p:sp>
      <p:grpSp>
        <p:nvGrpSpPr>
          <p:cNvPr id="311" name="Group 310">
            <a:extLst>
              <a:ext uri="{FF2B5EF4-FFF2-40B4-BE49-F238E27FC236}">
                <a16:creationId xmlns:a16="http://schemas.microsoft.com/office/drawing/2014/main" id="{146E7ED2-706B-D54C-DA0E-E9BF14773B0D}"/>
              </a:ext>
            </a:extLst>
          </p:cNvPr>
          <p:cNvGrpSpPr/>
          <p:nvPr/>
        </p:nvGrpSpPr>
        <p:grpSpPr>
          <a:xfrm>
            <a:off x="6484021" y="2124133"/>
            <a:ext cx="4110111" cy="995499"/>
            <a:chOff x="6748181" y="701733"/>
            <a:chExt cx="4110111" cy="995499"/>
          </a:xfrm>
        </p:grpSpPr>
        <p:sp>
          <p:nvSpPr>
            <p:cNvPr id="138" name="Rectangle: Rounded Corners 137">
              <a:extLst>
                <a:ext uri="{FF2B5EF4-FFF2-40B4-BE49-F238E27FC236}">
                  <a16:creationId xmlns:a16="http://schemas.microsoft.com/office/drawing/2014/main" id="{504453B3-654A-B857-7EDE-A9A01BF47C70}"/>
                </a:ext>
              </a:extLst>
            </p:cNvPr>
            <p:cNvSpPr/>
            <p:nvPr/>
          </p:nvSpPr>
          <p:spPr>
            <a:xfrm>
              <a:off x="6748181" y="1236868"/>
              <a:ext cx="3494746"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40" name="Straight Connector 139">
              <a:extLst>
                <a:ext uri="{FF2B5EF4-FFF2-40B4-BE49-F238E27FC236}">
                  <a16:creationId xmlns:a16="http://schemas.microsoft.com/office/drawing/2014/main" id="{B88C39C3-C491-FE87-EA77-2E80CEEBEC46}"/>
                </a:ext>
              </a:extLst>
            </p:cNvPr>
            <p:cNvCxnSpPr/>
            <p:nvPr/>
          </p:nvCxnSpPr>
          <p:spPr>
            <a:xfrm>
              <a:off x="718249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5F3CBA3-D439-5E70-3617-B11099192BD2}"/>
                </a:ext>
              </a:extLst>
            </p:cNvPr>
            <p:cNvCxnSpPr/>
            <p:nvPr/>
          </p:nvCxnSpPr>
          <p:spPr>
            <a:xfrm>
              <a:off x="8045606"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7C3C2A7-D034-6826-7387-B6898BB2525B}"/>
                </a:ext>
              </a:extLst>
            </p:cNvPr>
            <p:cNvCxnSpPr/>
            <p:nvPr/>
          </p:nvCxnSpPr>
          <p:spPr>
            <a:xfrm>
              <a:off x="9348557"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85961D8-BA74-B517-F858-2EA9D5C79B79}"/>
                </a:ext>
              </a:extLst>
            </p:cNvPr>
            <p:cNvCxnSpPr/>
            <p:nvPr/>
          </p:nvCxnSpPr>
          <p:spPr>
            <a:xfrm>
              <a:off x="7616815"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59D48-756D-8BA3-E462-3195D3CBBB18}"/>
                </a:ext>
              </a:extLst>
            </p:cNvPr>
            <p:cNvSpPr/>
            <p:nvPr/>
          </p:nvSpPr>
          <p:spPr>
            <a:xfrm>
              <a:off x="6748181" y="7033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46" name="Rectangle 145">
              <a:extLst>
                <a:ext uri="{FF2B5EF4-FFF2-40B4-BE49-F238E27FC236}">
                  <a16:creationId xmlns:a16="http://schemas.microsoft.com/office/drawing/2014/main" id="{62CE7E2B-C137-8B71-F33A-4CFB8CFFF052}"/>
                </a:ext>
              </a:extLst>
            </p:cNvPr>
            <p:cNvSpPr/>
            <p:nvPr/>
          </p:nvSpPr>
          <p:spPr>
            <a:xfrm>
              <a:off x="7182498"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47" name="Rectangle 146">
              <a:extLst>
                <a:ext uri="{FF2B5EF4-FFF2-40B4-BE49-F238E27FC236}">
                  <a16:creationId xmlns:a16="http://schemas.microsoft.com/office/drawing/2014/main" id="{973DE156-3AC5-242E-432D-DE90AB9D27E2}"/>
                </a:ext>
              </a:extLst>
            </p:cNvPr>
            <p:cNvSpPr/>
            <p:nvPr/>
          </p:nvSpPr>
          <p:spPr>
            <a:xfrm>
              <a:off x="8479923" y="70338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48" name="Rectangle 147">
              <a:extLst>
                <a:ext uri="{FF2B5EF4-FFF2-40B4-BE49-F238E27FC236}">
                  <a16:creationId xmlns:a16="http://schemas.microsoft.com/office/drawing/2014/main" id="{B35F2C9C-4E8D-B9C9-A7E8-F46D7351F113}"/>
                </a:ext>
              </a:extLst>
            </p:cNvPr>
            <p:cNvSpPr/>
            <p:nvPr/>
          </p:nvSpPr>
          <p:spPr>
            <a:xfrm>
              <a:off x="8914240"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49" name="Straight Connector 148">
              <a:extLst>
                <a:ext uri="{FF2B5EF4-FFF2-40B4-BE49-F238E27FC236}">
                  <a16:creationId xmlns:a16="http://schemas.microsoft.com/office/drawing/2014/main" id="{106BC0FE-8073-E139-FC98-5C15EFDC5A18}"/>
                </a:ext>
              </a:extLst>
            </p:cNvPr>
            <p:cNvCxnSpPr/>
            <p:nvPr/>
          </p:nvCxnSpPr>
          <p:spPr>
            <a:xfrm>
              <a:off x="8045606"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DD8DCB9-AFCF-CEE9-34DF-A54821E704D2}"/>
                </a:ext>
              </a:extLst>
            </p:cNvPr>
            <p:cNvCxnSpPr/>
            <p:nvPr/>
          </p:nvCxnSpPr>
          <p:spPr>
            <a:xfrm>
              <a:off x="8479923"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241DC80-C3A1-596A-AF10-0EEE56FC98AC}"/>
                </a:ext>
              </a:extLst>
            </p:cNvPr>
            <p:cNvSpPr/>
            <p:nvPr/>
          </p:nvSpPr>
          <p:spPr>
            <a:xfrm>
              <a:off x="7583774"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52" name="Rectangle 151">
              <a:extLst>
                <a:ext uri="{FF2B5EF4-FFF2-40B4-BE49-F238E27FC236}">
                  <a16:creationId xmlns:a16="http://schemas.microsoft.com/office/drawing/2014/main" id="{400675BA-F526-E4D1-D62B-3F72E78A7C98}"/>
                </a:ext>
              </a:extLst>
            </p:cNvPr>
            <p:cNvSpPr/>
            <p:nvPr/>
          </p:nvSpPr>
          <p:spPr>
            <a:xfrm>
              <a:off x="8018091" y="70191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53" name="Straight Connector 152">
              <a:extLst>
                <a:ext uri="{FF2B5EF4-FFF2-40B4-BE49-F238E27FC236}">
                  <a16:creationId xmlns:a16="http://schemas.microsoft.com/office/drawing/2014/main" id="{50F90282-664C-B858-9F0F-7AD4F056E210}"/>
                </a:ext>
              </a:extLst>
            </p:cNvPr>
            <p:cNvCxnSpPr/>
            <p:nvPr/>
          </p:nvCxnSpPr>
          <p:spPr>
            <a:xfrm>
              <a:off x="977734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423C0611-FC70-A9A1-556F-3D9B38C92BE2}"/>
                </a:ext>
              </a:extLst>
            </p:cNvPr>
            <p:cNvSpPr/>
            <p:nvPr/>
          </p:nvSpPr>
          <p:spPr>
            <a:xfrm>
              <a:off x="9330302"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55" name="Rectangle 154">
              <a:extLst>
                <a:ext uri="{FF2B5EF4-FFF2-40B4-BE49-F238E27FC236}">
                  <a16:creationId xmlns:a16="http://schemas.microsoft.com/office/drawing/2014/main" id="{D0560BCD-B66C-8FF3-2D43-844C9BF35FD4}"/>
                </a:ext>
              </a:extLst>
            </p:cNvPr>
            <p:cNvSpPr/>
            <p:nvPr/>
          </p:nvSpPr>
          <p:spPr>
            <a:xfrm>
              <a:off x="9764619"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56" name="Oval 155">
              <a:extLst>
                <a:ext uri="{FF2B5EF4-FFF2-40B4-BE49-F238E27FC236}">
                  <a16:creationId xmlns:a16="http://schemas.microsoft.com/office/drawing/2014/main" id="{55392FF7-54B5-7AF8-8307-BF8A895C7108}"/>
                </a:ext>
              </a:extLst>
            </p:cNvPr>
            <p:cNvSpPr/>
            <p:nvPr/>
          </p:nvSpPr>
          <p:spPr>
            <a:xfrm>
              <a:off x="8461669" y="90765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58" name="TextBox 157">
              <a:extLst>
                <a:ext uri="{FF2B5EF4-FFF2-40B4-BE49-F238E27FC236}">
                  <a16:creationId xmlns:a16="http://schemas.microsoft.com/office/drawing/2014/main" id="{11EFAD3B-FD25-A098-A82B-616B63583816}"/>
                </a:ext>
              </a:extLst>
            </p:cNvPr>
            <p:cNvSpPr txBox="1"/>
            <p:nvPr/>
          </p:nvSpPr>
          <p:spPr>
            <a:xfrm>
              <a:off x="8487677" y="132482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3" name="TextBox 292">
              <a:extLst>
                <a:ext uri="{FF2B5EF4-FFF2-40B4-BE49-F238E27FC236}">
                  <a16:creationId xmlns:a16="http://schemas.microsoft.com/office/drawing/2014/main" id="{B27EFE03-B3B5-3A2D-CA69-AEA4BBEEF13B}"/>
                </a:ext>
              </a:extLst>
            </p:cNvPr>
            <p:cNvSpPr txBox="1"/>
            <p:nvPr/>
          </p:nvSpPr>
          <p:spPr>
            <a:xfrm>
              <a:off x="10318232" y="1199586"/>
              <a:ext cx="540060" cy="461217"/>
            </a:xfrm>
            <a:prstGeom prst="rect">
              <a:avLst/>
            </a:prstGeom>
            <a:noFill/>
          </p:spPr>
          <p:txBody>
            <a:bodyPr wrap="square" rtlCol="0">
              <a:spAutoFit/>
            </a:bodyPr>
            <a:lstStyle/>
            <a:p>
              <a:pPr>
                <a:lnSpc>
                  <a:spcPct val="120000"/>
                </a:lnSpc>
              </a:pPr>
              <a:r>
                <a:rPr lang="en-US" sz="2200" b="1" i="1"/>
                <a:t>(1)</a:t>
              </a:r>
            </a:p>
          </p:txBody>
        </p:sp>
      </p:grpSp>
      <p:grpSp>
        <p:nvGrpSpPr>
          <p:cNvPr id="312" name="Group 311">
            <a:extLst>
              <a:ext uri="{FF2B5EF4-FFF2-40B4-BE49-F238E27FC236}">
                <a16:creationId xmlns:a16="http://schemas.microsoft.com/office/drawing/2014/main" id="{00ECF5CE-83AC-09C6-7E83-0BB09FDF3EB5}"/>
              </a:ext>
            </a:extLst>
          </p:cNvPr>
          <p:cNvGrpSpPr/>
          <p:nvPr/>
        </p:nvGrpSpPr>
        <p:grpSpPr>
          <a:xfrm>
            <a:off x="6480299" y="3323400"/>
            <a:ext cx="5359996" cy="1322925"/>
            <a:chOff x="6744459" y="1901000"/>
            <a:chExt cx="5359996" cy="1322925"/>
          </a:xfrm>
        </p:grpSpPr>
        <p:sp>
          <p:nvSpPr>
            <p:cNvPr id="159" name="Rectangle: Rounded Corners 158">
              <a:extLst>
                <a:ext uri="{FF2B5EF4-FFF2-40B4-BE49-F238E27FC236}">
                  <a16:creationId xmlns:a16="http://schemas.microsoft.com/office/drawing/2014/main" id="{F6F07BD9-9191-99D8-7C98-D196E58A1514}"/>
                </a:ext>
              </a:extLst>
            </p:cNvPr>
            <p:cNvSpPr/>
            <p:nvPr/>
          </p:nvSpPr>
          <p:spPr>
            <a:xfrm>
              <a:off x="6744459" y="2441808"/>
              <a:ext cx="4794934"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60" name="Straight Connector 159">
              <a:extLst>
                <a:ext uri="{FF2B5EF4-FFF2-40B4-BE49-F238E27FC236}">
                  <a16:creationId xmlns:a16="http://schemas.microsoft.com/office/drawing/2014/main" id="{4F2D098A-EEC9-1B02-133D-640848A134CA}"/>
                </a:ext>
              </a:extLst>
            </p:cNvPr>
            <p:cNvCxnSpPr/>
            <p:nvPr/>
          </p:nvCxnSpPr>
          <p:spPr>
            <a:xfrm>
              <a:off x="8044646"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C53D1EF-3B73-179E-99FA-13D3EF202781}"/>
                </a:ext>
              </a:extLst>
            </p:cNvPr>
            <p:cNvCxnSpPr/>
            <p:nvPr/>
          </p:nvCxnSpPr>
          <p:spPr>
            <a:xfrm>
              <a:off x="847896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DDF4A6-DCEE-FBAA-8F5F-35E23CCAC5BB}"/>
                </a:ext>
              </a:extLst>
            </p:cNvPr>
            <p:cNvCxnSpPr/>
            <p:nvPr/>
          </p:nvCxnSpPr>
          <p:spPr>
            <a:xfrm>
              <a:off x="934207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CE1999-F62E-F7F3-7B9C-FC4BC6C06B30}"/>
                </a:ext>
              </a:extLst>
            </p:cNvPr>
            <p:cNvCxnSpPr/>
            <p:nvPr/>
          </p:nvCxnSpPr>
          <p:spPr>
            <a:xfrm>
              <a:off x="10645022"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A8E2775-8166-2873-3439-2045F33F698A}"/>
                </a:ext>
              </a:extLst>
            </p:cNvPr>
            <p:cNvCxnSpPr/>
            <p:nvPr/>
          </p:nvCxnSpPr>
          <p:spPr>
            <a:xfrm>
              <a:off x="8913280"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369861D8-E9D8-9462-53A7-8F76ABB7EFDB}"/>
                </a:ext>
              </a:extLst>
            </p:cNvPr>
            <p:cNvSpPr/>
            <p:nvPr/>
          </p:nvSpPr>
          <p:spPr>
            <a:xfrm>
              <a:off x="7610329"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6" name="Rectangle 165">
              <a:extLst>
                <a:ext uri="{FF2B5EF4-FFF2-40B4-BE49-F238E27FC236}">
                  <a16:creationId xmlns:a16="http://schemas.microsoft.com/office/drawing/2014/main" id="{7FCB81CE-1F36-CB04-3AE9-3C6610BA2A03}"/>
                </a:ext>
              </a:extLst>
            </p:cNvPr>
            <p:cNvSpPr/>
            <p:nvPr/>
          </p:nvSpPr>
          <p:spPr>
            <a:xfrm>
              <a:off x="8044646" y="190832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67" name="Rectangle 166">
              <a:extLst>
                <a:ext uri="{FF2B5EF4-FFF2-40B4-BE49-F238E27FC236}">
                  <a16:creationId xmlns:a16="http://schemas.microsoft.com/office/drawing/2014/main" id="{7A91FDDA-BA84-C38B-385E-55D6C101986F}"/>
                </a:ext>
              </a:extLst>
            </p:cNvPr>
            <p:cNvSpPr/>
            <p:nvPr/>
          </p:nvSpPr>
          <p:spPr>
            <a:xfrm>
              <a:off x="8478963"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8" name="Rectangle 167">
              <a:extLst>
                <a:ext uri="{FF2B5EF4-FFF2-40B4-BE49-F238E27FC236}">
                  <a16:creationId xmlns:a16="http://schemas.microsoft.com/office/drawing/2014/main" id="{94C5D8F6-3EDB-A171-6AAD-418A9FAB5934}"/>
                </a:ext>
              </a:extLst>
            </p:cNvPr>
            <p:cNvSpPr/>
            <p:nvPr/>
          </p:nvSpPr>
          <p:spPr>
            <a:xfrm>
              <a:off x="9776388" y="190832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69" name="Rectangle 168">
              <a:extLst>
                <a:ext uri="{FF2B5EF4-FFF2-40B4-BE49-F238E27FC236}">
                  <a16:creationId xmlns:a16="http://schemas.microsoft.com/office/drawing/2014/main" id="{DBBF68B0-4553-CAFE-0EF1-96C9539363C6}"/>
                </a:ext>
              </a:extLst>
            </p:cNvPr>
            <p:cNvSpPr/>
            <p:nvPr/>
          </p:nvSpPr>
          <p:spPr>
            <a:xfrm>
              <a:off x="10210705"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70" name="Straight Connector 169">
              <a:extLst>
                <a:ext uri="{FF2B5EF4-FFF2-40B4-BE49-F238E27FC236}">
                  <a16:creationId xmlns:a16="http://schemas.microsoft.com/office/drawing/2014/main" id="{24472694-F444-6062-D8BF-5112D2176B22}"/>
                </a:ext>
              </a:extLst>
            </p:cNvPr>
            <p:cNvCxnSpPr/>
            <p:nvPr/>
          </p:nvCxnSpPr>
          <p:spPr>
            <a:xfrm>
              <a:off x="9342071"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8ABA546-6B26-494C-F99B-CB5B4A2BC178}"/>
                </a:ext>
              </a:extLst>
            </p:cNvPr>
            <p:cNvCxnSpPr/>
            <p:nvPr/>
          </p:nvCxnSpPr>
          <p:spPr>
            <a:xfrm>
              <a:off x="9776388"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3309EF57-8971-9926-A639-86E2D2F4D2CC}"/>
                </a:ext>
              </a:extLst>
            </p:cNvPr>
            <p:cNvSpPr/>
            <p:nvPr/>
          </p:nvSpPr>
          <p:spPr>
            <a:xfrm>
              <a:off x="8880239"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73" name="Rectangle 172">
              <a:extLst>
                <a:ext uri="{FF2B5EF4-FFF2-40B4-BE49-F238E27FC236}">
                  <a16:creationId xmlns:a16="http://schemas.microsoft.com/office/drawing/2014/main" id="{4A4D759F-D46B-A3E9-C351-9584F1E00917}"/>
                </a:ext>
              </a:extLst>
            </p:cNvPr>
            <p:cNvSpPr/>
            <p:nvPr/>
          </p:nvSpPr>
          <p:spPr>
            <a:xfrm>
              <a:off x="9314556" y="190685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74" name="Straight Connector 173">
              <a:extLst>
                <a:ext uri="{FF2B5EF4-FFF2-40B4-BE49-F238E27FC236}">
                  <a16:creationId xmlns:a16="http://schemas.microsoft.com/office/drawing/2014/main" id="{FFD6EDF0-224F-6A15-7AEC-B99A3CBC7A22}"/>
                </a:ext>
              </a:extLst>
            </p:cNvPr>
            <p:cNvCxnSpPr/>
            <p:nvPr/>
          </p:nvCxnSpPr>
          <p:spPr>
            <a:xfrm>
              <a:off x="1107381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6654E456-8E93-1F9A-8DEF-786604C4DC5B}"/>
                </a:ext>
              </a:extLst>
            </p:cNvPr>
            <p:cNvSpPr/>
            <p:nvPr/>
          </p:nvSpPr>
          <p:spPr>
            <a:xfrm>
              <a:off x="10626767"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76" name="Rectangle 175">
              <a:extLst>
                <a:ext uri="{FF2B5EF4-FFF2-40B4-BE49-F238E27FC236}">
                  <a16:creationId xmlns:a16="http://schemas.microsoft.com/office/drawing/2014/main" id="{4D2779D4-573B-EC61-683A-2A3FAC6BED91}"/>
                </a:ext>
              </a:extLst>
            </p:cNvPr>
            <p:cNvSpPr/>
            <p:nvPr/>
          </p:nvSpPr>
          <p:spPr>
            <a:xfrm>
              <a:off x="11061084"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77" name="Oval 176">
              <a:extLst>
                <a:ext uri="{FF2B5EF4-FFF2-40B4-BE49-F238E27FC236}">
                  <a16:creationId xmlns:a16="http://schemas.microsoft.com/office/drawing/2014/main" id="{EB7177D0-C382-8B61-4CE8-3285788467FA}"/>
                </a:ext>
              </a:extLst>
            </p:cNvPr>
            <p:cNvSpPr/>
            <p:nvPr/>
          </p:nvSpPr>
          <p:spPr>
            <a:xfrm>
              <a:off x="9758134" y="211259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78" name="Oval 177">
              <a:extLst>
                <a:ext uri="{FF2B5EF4-FFF2-40B4-BE49-F238E27FC236}">
                  <a16:creationId xmlns:a16="http://schemas.microsoft.com/office/drawing/2014/main" id="{E62E3A49-9CE1-DEB8-1FB8-F7B24C2B15A4}"/>
                </a:ext>
              </a:extLst>
            </p:cNvPr>
            <p:cNvSpPr/>
            <p:nvPr/>
          </p:nvSpPr>
          <p:spPr>
            <a:xfrm>
              <a:off x="9759140" y="276356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9" name="TextBox 178">
              <a:extLst>
                <a:ext uri="{FF2B5EF4-FFF2-40B4-BE49-F238E27FC236}">
                  <a16:creationId xmlns:a16="http://schemas.microsoft.com/office/drawing/2014/main" id="{B03B9A80-F1F5-C9FD-402C-598DD0508405}"/>
                </a:ext>
              </a:extLst>
            </p:cNvPr>
            <p:cNvSpPr txBox="1"/>
            <p:nvPr/>
          </p:nvSpPr>
          <p:spPr>
            <a:xfrm>
              <a:off x="9784142" y="252976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182" name="Straight Connector 181">
              <a:extLst>
                <a:ext uri="{FF2B5EF4-FFF2-40B4-BE49-F238E27FC236}">
                  <a16:creationId xmlns:a16="http://schemas.microsoft.com/office/drawing/2014/main" id="{7ECB9C16-8F39-056E-9490-DE9F79D82E16}"/>
                </a:ext>
              </a:extLst>
            </p:cNvPr>
            <p:cNvCxnSpPr/>
            <p:nvPr/>
          </p:nvCxnSpPr>
          <p:spPr>
            <a:xfrm>
              <a:off x="719326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AC9FBB-A0F1-50B9-7CEF-335EA8C46EE9}"/>
                </a:ext>
              </a:extLst>
            </p:cNvPr>
            <p:cNvCxnSpPr/>
            <p:nvPr/>
          </p:nvCxnSpPr>
          <p:spPr>
            <a:xfrm>
              <a:off x="7627578"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E07CF809-ACF1-55D5-FEC2-CE1584A685C0}"/>
                </a:ext>
              </a:extLst>
            </p:cNvPr>
            <p:cNvSpPr/>
            <p:nvPr/>
          </p:nvSpPr>
          <p:spPr>
            <a:xfrm>
              <a:off x="6778244" y="19011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85" name="Rectangle 184">
              <a:extLst>
                <a:ext uri="{FF2B5EF4-FFF2-40B4-BE49-F238E27FC236}">
                  <a16:creationId xmlns:a16="http://schemas.microsoft.com/office/drawing/2014/main" id="{1530A855-CDC5-4567-18E5-39D321A61505}"/>
                </a:ext>
              </a:extLst>
            </p:cNvPr>
            <p:cNvSpPr/>
            <p:nvPr/>
          </p:nvSpPr>
          <p:spPr>
            <a:xfrm>
              <a:off x="7212561" y="1901000"/>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94" name="TextBox 293">
              <a:extLst>
                <a:ext uri="{FF2B5EF4-FFF2-40B4-BE49-F238E27FC236}">
                  <a16:creationId xmlns:a16="http://schemas.microsoft.com/office/drawing/2014/main" id="{8B63F1DE-5AEA-6BE4-9B44-9B52235E5E40}"/>
                </a:ext>
              </a:extLst>
            </p:cNvPr>
            <p:cNvSpPr txBox="1"/>
            <p:nvPr/>
          </p:nvSpPr>
          <p:spPr>
            <a:xfrm>
              <a:off x="11564395" y="2437650"/>
              <a:ext cx="540060" cy="461217"/>
            </a:xfrm>
            <a:prstGeom prst="rect">
              <a:avLst/>
            </a:prstGeom>
            <a:noFill/>
          </p:spPr>
          <p:txBody>
            <a:bodyPr wrap="square" rtlCol="0">
              <a:spAutoFit/>
            </a:bodyPr>
            <a:lstStyle/>
            <a:p>
              <a:pPr>
                <a:lnSpc>
                  <a:spcPct val="120000"/>
                </a:lnSpc>
              </a:pPr>
              <a:r>
                <a:rPr lang="en-US" sz="2200" b="1" i="1"/>
                <a:t>(2)</a:t>
              </a:r>
            </a:p>
          </p:txBody>
        </p:sp>
      </p:grpSp>
      <p:grpSp>
        <p:nvGrpSpPr>
          <p:cNvPr id="313" name="Group 312">
            <a:extLst>
              <a:ext uri="{FF2B5EF4-FFF2-40B4-BE49-F238E27FC236}">
                <a16:creationId xmlns:a16="http://schemas.microsoft.com/office/drawing/2014/main" id="{DB4828A8-98E2-1F39-BDB8-B86BC330FFEB}"/>
              </a:ext>
            </a:extLst>
          </p:cNvPr>
          <p:cNvGrpSpPr/>
          <p:nvPr/>
        </p:nvGrpSpPr>
        <p:grpSpPr>
          <a:xfrm>
            <a:off x="6476338" y="4543460"/>
            <a:ext cx="4534882" cy="1317252"/>
            <a:chOff x="6740498" y="3121060"/>
            <a:chExt cx="4534882" cy="1317252"/>
          </a:xfrm>
        </p:grpSpPr>
        <p:sp>
          <p:nvSpPr>
            <p:cNvPr id="186" name="Rectangle: Rounded Corners 185">
              <a:extLst>
                <a:ext uri="{FF2B5EF4-FFF2-40B4-BE49-F238E27FC236}">
                  <a16:creationId xmlns:a16="http://schemas.microsoft.com/office/drawing/2014/main" id="{32A4ACDF-A615-0C12-6031-C46AA1E6BB26}"/>
                </a:ext>
              </a:extLst>
            </p:cNvPr>
            <p:cNvSpPr/>
            <p:nvPr/>
          </p:nvSpPr>
          <p:spPr>
            <a:xfrm>
              <a:off x="6740498" y="3656195"/>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87" name="Straight Connector 186">
              <a:extLst>
                <a:ext uri="{FF2B5EF4-FFF2-40B4-BE49-F238E27FC236}">
                  <a16:creationId xmlns:a16="http://schemas.microsoft.com/office/drawing/2014/main" id="{C2D2D772-5B90-F176-2E28-938E462FC59B}"/>
                </a:ext>
              </a:extLst>
            </p:cNvPr>
            <p:cNvCxnSpPr/>
            <p:nvPr/>
          </p:nvCxnSpPr>
          <p:spPr>
            <a:xfrm>
              <a:off x="7174815"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2E8380-B175-0FD7-C1B7-87D526133AF5}"/>
                </a:ext>
              </a:extLst>
            </p:cNvPr>
            <p:cNvCxnSpPr/>
            <p:nvPr/>
          </p:nvCxnSpPr>
          <p:spPr>
            <a:xfrm>
              <a:off x="760913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B18FC3-62FE-45A9-F30B-A7EE53CDA543}"/>
                </a:ext>
              </a:extLst>
            </p:cNvPr>
            <p:cNvCxnSpPr/>
            <p:nvPr/>
          </p:nvCxnSpPr>
          <p:spPr>
            <a:xfrm>
              <a:off x="8472240"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5E8D073-DA50-93AC-1C93-8F4D76F6F4B5}"/>
                </a:ext>
              </a:extLst>
            </p:cNvPr>
            <p:cNvCxnSpPr/>
            <p:nvPr/>
          </p:nvCxnSpPr>
          <p:spPr>
            <a:xfrm>
              <a:off x="9775191"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0A4118B-8AAE-C50D-BD0E-F83BFAD7BA86}"/>
                </a:ext>
              </a:extLst>
            </p:cNvPr>
            <p:cNvCxnSpPr/>
            <p:nvPr/>
          </p:nvCxnSpPr>
          <p:spPr>
            <a:xfrm>
              <a:off x="8043449"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00DCF2E8-38C3-D2D0-DA04-6893E62E281C}"/>
                </a:ext>
              </a:extLst>
            </p:cNvPr>
            <p:cNvSpPr/>
            <p:nvPr/>
          </p:nvSpPr>
          <p:spPr>
            <a:xfrm>
              <a:off x="6740498"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93" name="Rectangle 192">
              <a:extLst>
                <a:ext uri="{FF2B5EF4-FFF2-40B4-BE49-F238E27FC236}">
                  <a16:creationId xmlns:a16="http://schemas.microsoft.com/office/drawing/2014/main" id="{55F99350-C14E-91A4-3426-0BC9F4B3F3E8}"/>
                </a:ext>
              </a:extLst>
            </p:cNvPr>
            <p:cNvSpPr/>
            <p:nvPr/>
          </p:nvSpPr>
          <p:spPr>
            <a:xfrm>
              <a:off x="7174815" y="3122709"/>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sp>
          <p:nvSpPr>
            <p:cNvPr id="194" name="Rectangle 193">
              <a:extLst>
                <a:ext uri="{FF2B5EF4-FFF2-40B4-BE49-F238E27FC236}">
                  <a16:creationId xmlns:a16="http://schemas.microsoft.com/office/drawing/2014/main" id="{C620BB51-5E8F-C027-313D-1546502E545C}"/>
                </a:ext>
              </a:extLst>
            </p:cNvPr>
            <p:cNvSpPr/>
            <p:nvPr/>
          </p:nvSpPr>
          <p:spPr>
            <a:xfrm>
              <a:off x="7609132"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95" name="Rectangle 194">
              <a:extLst>
                <a:ext uri="{FF2B5EF4-FFF2-40B4-BE49-F238E27FC236}">
                  <a16:creationId xmlns:a16="http://schemas.microsoft.com/office/drawing/2014/main" id="{024B3389-E597-0643-B73E-70257B339D40}"/>
                </a:ext>
              </a:extLst>
            </p:cNvPr>
            <p:cNvSpPr/>
            <p:nvPr/>
          </p:nvSpPr>
          <p:spPr>
            <a:xfrm>
              <a:off x="8906557" y="3122709"/>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96" name="Rectangle 195">
              <a:extLst>
                <a:ext uri="{FF2B5EF4-FFF2-40B4-BE49-F238E27FC236}">
                  <a16:creationId xmlns:a16="http://schemas.microsoft.com/office/drawing/2014/main" id="{0CD4284E-6382-8A62-1BE4-69281D3F0670}"/>
                </a:ext>
              </a:extLst>
            </p:cNvPr>
            <p:cNvSpPr/>
            <p:nvPr/>
          </p:nvSpPr>
          <p:spPr>
            <a:xfrm>
              <a:off x="9340874"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97" name="Straight Connector 196">
              <a:extLst>
                <a:ext uri="{FF2B5EF4-FFF2-40B4-BE49-F238E27FC236}">
                  <a16:creationId xmlns:a16="http://schemas.microsoft.com/office/drawing/2014/main" id="{2AE610DD-61F6-148F-6000-0E773EC296FE}"/>
                </a:ext>
              </a:extLst>
            </p:cNvPr>
            <p:cNvCxnSpPr/>
            <p:nvPr/>
          </p:nvCxnSpPr>
          <p:spPr>
            <a:xfrm>
              <a:off x="8472240"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BED4E8A-F2EC-DF0A-844D-688819F16397}"/>
                </a:ext>
              </a:extLst>
            </p:cNvPr>
            <p:cNvCxnSpPr/>
            <p:nvPr/>
          </p:nvCxnSpPr>
          <p:spPr>
            <a:xfrm>
              <a:off x="8906557"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6514393-7D03-0BA3-473C-36C824EA4074}"/>
                </a:ext>
              </a:extLst>
            </p:cNvPr>
            <p:cNvSpPr/>
            <p:nvPr/>
          </p:nvSpPr>
          <p:spPr>
            <a:xfrm>
              <a:off x="8010408"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00" name="Rectangle 199">
              <a:extLst>
                <a:ext uri="{FF2B5EF4-FFF2-40B4-BE49-F238E27FC236}">
                  <a16:creationId xmlns:a16="http://schemas.microsoft.com/office/drawing/2014/main" id="{0266BCE4-7DAB-67EE-2357-29D44B847FA9}"/>
                </a:ext>
              </a:extLst>
            </p:cNvPr>
            <p:cNvSpPr/>
            <p:nvPr/>
          </p:nvSpPr>
          <p:spPr>
            <a:xfrm>
              <a:off x="8444725" y="312124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cxnSp>
          <p:nvCxnSpPr>
            <p:cNvPr id="201" name="Straight Connector 200">
              <a:extLst>
                <a:ext uri="{FF2B5EF4-FFF2-40B4-BE49-F238E27FC236}">
                  <a16:creationId xmlns:a16="http://schemas.microsoft.com/office/drawing/2014/main" id="{C196B404-A3BC-050E-E7DA-85FFC70C3D2B}"/>
                </a:ext>
              </a:extLst>
            </p:cNvPr>
            <p:cNvCxnSpPr/>
            <p:nvPr/>
          </p:nvCxnSpPr>
          <p:spPr>
            <a:xfrm>
              <a:off x="1020398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21896598-C2D7-EA11-0A2B-A9C4D63FB31F}"/>
                </a:ext>
              </a:extLst>
            </p:cNvPr>
            <p:cNvSpPr/>
            <p:nvPr/>
          </p:nvSpPr>
          <p:spPr>
            <a:xfrm>
              <a:off x="9756936"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03" name="Rectangle 202">
              <a:extLst>
                <a:ext uri="{FF2B5EF4-FFF2-40B4-BE49-F238E27FC236}">
                  <a16:creationId xmlns:a16="http://schemas.microsoft.com/office/drawing/2014/main" id="{3A448CCC-AB46-FBB8-A44D-C3782855030D}"/>
                </a:ext>
              </a:extLst>
            </p:cNvPr>
            <p:cNvSpPr/>
            <p:nvPr/>
          </p:nvSpPr>
          <p:spPr>
            <a:xfrm>
              <a:off x="10191253"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04" name="Oval 203">
              <a:extLst>
                <a:ext uri="{FF2B5EF4-FFF2-40B4-BE49-F238E27FC236}">
                  <a16:creationId xmlns:a16="http://schemas.microsoft.com/office/drawing/2014/main" id="{FD0BD9D5-ACE0-492F-2F91-0BA5891D37F4}"/>
                </a:ext>
              </a:extLst>
            </p:cNvPr>
            <p:cNvSpPr/>
            <p:nvPr/>
          </p:nvSpPr>
          <p:spPr>
            <a:xfrm>
              <a:off x="8888303" y="332698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05" name="Oval 204">
              <a:extLst>
                <a:ext uri="{FF2B5EF4-FFF2-40B4-BE49-F238E27FC236}">
                  <a16:creationId xmlns:a16="http://schemas.microsoft.com/office/drawing/2014/main" id="{D1DC2E3B-5657-AC5E-8DAD-C41AF39D91DF}"/>
                </a:ext>
              </a:extLst>
            </p:cNvPr>
            <p:cNvSpPr/>
            <p:nvPr/>
          </p:nvSpPr>
          <p:spPr>
            <a:xfrm>
              <a:off x="8889309" y="3977948"/>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06" name="TextBox 205">
              <a:extLst>
                <a:ext uri="{FF2B5EF4-FFF2-40B4-BE49-F238E27FC236}">
                  <a16:creationId xmlns:a16="http://schemas.microsoft.com/office/drawing/2014/main" id="{ABD1F16C-CCB7-C622-9F9B-439264F204F8}"/>
                </a:ext>
              </a:extLst>
            </p:cNvPr>
            <p:cNvSpPr txBox="1"/>
            <p:nvPr/>
          </p:nvSpPr>
          <p:spPr>
            <a:xfrm>
              <a:off x="8914311" y="3744147"/>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5" name="TextBox 294">
              <a:extLst>
                <a:ext uri="{FF2B5EF4-FFF2-40B4-BE49-F238E27FC236}">
                  <a16:creationId xmlns:a16="http://schemas.microsoft.com/office/drawing/2014/main" id="{DAC6554A-8C8E-D473-F26C-03B1AF2593FB}"/>
                </a:ext>
              </a:extLst>
            </p:cNvPr>
            <p:cNvSpPr txBox="1"/>
            <p:nvPr/>
          </p:nvSpPr>
          <p:spPr>
            <a:xfrm>
              <a:off x="10735320" y="3635133"/>
              <a:ext cx="540060" cy="461217"/>
            </a:xfrm>
            <a:prstGeom prst="rect">
              <a:avLst/>
            </a:prstGeom>
            <a:noFill/>
          </p:spPr>
          <p:txBody>
            <a:bodyPr wrap="square" rtlCol="0">
              <a:spAutoFit/>
            </a:bodyPr>
            <a:lstStyle/>
            <a:p>
              <a:pPr>
                <a:lnSpc>
                  <a:spcPct val="120000"/>
                </a:lnSpc>
              </a:pPr>
              <a:r>
                <a:rPr lang="en-US" sz="2200" b="1" i="1"/>
                <a:t>(3)</a:t>
              </a:r>
            </a:p>
          </p:txBody>
        </p:sp>
      </p:grpSp>
      <p:cxnSp>
        <p:nvCxnSpPr>
          <p:cNvPr id="299" name="Straight Arrow Connector 298">
            <a:extLst>
              <a:ext uri="{FF2B5EF4-FFF2-40B4-BE49-F238E27FC236}">
                <a16:creationId xmlns:a16="http://schemas.microsoft.com/office/drawing/2014/main" id="{993F98DA-36C1-7684-DD25-6791271381BA}"/>
              </a:ext>
            </a:extLst>
          </p:cNvPr>
          <p:cNvCxnSpPr/>
          <p:nvPr/>
        </p:nvCxnSpPr>
        <p:spPr>
          <a:xfrm flipV="1">
            <a:off x="5734074" y="3024219"/>
            <a:ext cx="580845" cy="110687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C3E18D90-CC4F-BAEC-78D2-F1D47A34C599}"/>
              </a:ext>
            </a:extLst>
          </p:cNvPr>
          <p:cNvCxnSpPr>
            <a:cxnSpLocks/>
          </p:cNvCxnSpPr>
          <p:nvPr/>
        </p:nvCxnSpPr>
        <p:spPr>
          <a:xfrm>
            <a:off x="5731802" y="4121903"/>
            <a:ext cx="603709" cy="125495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F155BAF9-0A07-E716-D91C-43595FD65D8A}"/>
              </a:ext>
            </a:extLst>
          </p:cNvPr>
          <p:cNvCxnSpPr>
            <a:cxnSpLocks/>
          </p:cNvCxnSpPr>
          <p:nvPr/>
        </p:nvCxnSpPr>
        <p:spPr>
          <a:xfrm>
            <a:off x="5757496" y="413776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81B376E9-AEB8-E1B4-3867-E9161AA286D1}"/>
              </a:ext>
            </a:extLst>
          </p:cNvPr>
          <p:cNvSpPr txBox="1">
            <a:spLocks/>
          </p:cNvSpPr>
          <p:nvPr/>
        </p:nvSpPr>
        <p:spPr>
          <a:xfrm>
            <a:off x="376158" y="0"/>
            <a:ext cx="10173561" cy="988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dirty="0"/>
              <a:t>II. ĐỘT BIẾN CẤU TRÚC NHIỄM SẮC THỂ</a:t>
            </a:r>
            <a:endParaRPr lang="ru-RU" dirty="0"/>
          </a:p>
        </p:txBody>
      </p:sp>
    </p:spTree>
    <p:extLst>
      <p:ext uri="{BB962C8B-B14F-4D97-AF65-F5344CB8AC3E}">
        <p14:creationId xmlns:p14="http://schemas.microsoft.com/office/powerpoint/2010/main" val="31498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randombar(horizontal)">
                                      <p:cBhvr>
                                        <p:cTn id="7" dur="500"/>
                                        <p:tgtEl>
                                          <p:spTgt spid="311"/>
                                        </p:tgtEl>
                                      </p:cBhvr>
                                    </p:animEffect>
                                  </p:childTnLst>
                                </p:cTn>
                              </p:par>
                              <p:par>
                                <p:cTn id="8" presetID="14" presetClass="entr" presetSubtype="1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randombar(horizontal)">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barn(inVertical)">
                                      <p:cBhvr>
                                        <p:cTn id="15" dur="500"/>
                                        <p:tgtEl>
                                          <p:spTgt spid="303"/>
                                        </p:tgtEl>
                                      </p:cBhvr>
                                    </p:animEffect>
                                  </p:childTnLst>
                                </p:cTn>
                              </p:par>
                              <p:par>
                                <p:cTn id="16" presetID="16" presetClass="entr" presetSubtype="21"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barn(inVertical)">
                                      <p:cBhvr>
                                        <p:cTn id="18" dur="500"/>
                                        <p:tgtEl>
                                          <p:spTgt spid="3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0"/>
                                        </p:tgtEl>
                                        <p:attrNameLst>
                                          <p:attrName>style.visibility</p:attrName>
                                        </p:attrNameLst>
                                      </p:cBhvr>
                                      <p:to>
                                        <p:strVal val="visible"/>
                                      </p:to>
                                    </p:set>
                                    <p:animEffect transition="in" filter="barn(inVertical)">
                                      <p:cBhvr>
                                        <p:cTn id="23" dur="500"/>
                                        <p:tgtEl>
                                          <p:spTgt spid="300"/>
                                        </p:tgtEl>
                                      </p:cBhvr>
                                    </p:animEffect>
                                  </p:childTnLst>
                                </p:cTn>
                              </p:par>
                              <p:par>
                                <p:cTn id="24" presetID="16" presetClass="entr" presetSubtype="21" fill="hold" nodeType="withEffect">
                                  <p:stCondLst>
                                    <p:cond delay="0"/>
                                  </p:stCondLst>
                                  <p:childTnLst>
                                    <p:set>
                                      <p:cBhvr>
                                        <p:cTn id="25" dur="1" fill="hold">
                                          <p:stCondLst>
                                            <p:cond delay="0"/>
                                          </p:stCondLst>
                                        </p:cTn>
                                        <p:tgtEl>
                                          <p:spTgt spid="313"/>
                                        </p:tgtEl>
                                        <p:attrNameLst>
                                          <p:attrName>style.visibility</p:attrName>
                                        </p:attrNameLst>
                                      </p:cBhvr>
                                      <p:to>
                                        <p:strVal val="visible"/>
                                      </p:to>
                                    </p:set>
                                    <p:animEffect transition="in" filter="barn(inVertical)">
                                      <p:cBhvr>
                                        <p:cTn id="26"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Down syndrome - symptoms, causes, diagnosis - medikamio">
            <a:extLst>
              <a:ext uri="{FF2B5EF4-FFF2-40B4-BE49-F238E27FC236}">
                <a16:creationId xmlns:a16="http://schemas.microsoft.com/office/drawing/2014/main" id="{FA535684-1156-F04D-8874-8A26D6863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32" b="2556"/>
          <a:stretch/>
        </p:blipFill>
        <p:spPr bwMode="auto">
          <a:xfrm>
            <a:off x="6028682" y="47942"/>
            <a:ext cx="5223674" cy="681005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31E08B59-E80E-A64A-C561-8636AC1CC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10" t="32705" r="10538"/>
          <a:stretch/>
        </p:blipFill>
        <p:spPr bwMode="auto">
          <a:xfrm>
            <a:off x="0" y="1965751"/>
            <a:ext cx="5223674" cy="4892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A30092-E3E3-5B34-B83F-57909FA964D7}"/>
              </a:ext>
            </a:extLst>
          </p:cNvPr>
          <p:cNvSpPr txBox="1"/>
          <p:nvPr/>
        </p:nvSpPr>
        <p:spPr>
          <a:xfrm>
            <a:off x="0" y="674556"/>
            <a:ext cx="3837114" cy="1193596"/>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Down </a:t>
            </a:r>
            <a:endParaRPr lang="en-US" sz="3200" b="1">
              <a:solidFill>
                <a:schemeClr val="bg1"/>
              </a:solidFill>
            </a:endParaRPr>
          </a:p>
          <a:p>
            <a:pPr marL="0" indent="0" algn="ctr">
              <a:buNone/>
            </a:pPr>
            <a:r>
              <a:rPr lang="vi-VN" sz="2800" b="1">
                <a:solidFill>
                  <a:srgbClr val="FFFF00"/>
                </a:solidFill>
              </a:rPr>
              <a:t>3 NST số 21</a:t>
            </a:r>
            <a:endParaRPr lang="en-US" sz="2800">
              <a:solidFill>
                <a:srgbClr val="FFFF00"/>
              </a:solidFill>
            </a:endParaRPr>
          </a:p>
        </p:txBody>
      </p:sp>
    </p:spTree>
    <p:extLst>
      <p:ext uri="{BB962C8B-B14F-4D97-AF65-F5344CB8AC3E}">
        <p14:creationId xmlns:p14="http://schemas.microsoft.com/office/powerpoint/2010/main" val="43176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own Syndrome: Symptoms, Causes, Prevention and Treatments">
            <a:extLst>
              <a:ext uri="{FF2B5EF4-FFF2-40B4-BE49-F238E27FC236}">
                <a16:creationId xmlns:a16="http://schemas.microsoft.com/office/drawing/2014/main" id="{C508813B-1392-8AC0-A1E6-E1D807F6B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8" t="13894" r="4219" b="4072"/>
          <a:stretch/>
        </p:blipFill>
        <p:spPr bwMode="auto">
          <a:xfrm>
            <a:off x="718056" y="1607212"/>
            <a:ext cx="11051338" cy="5250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A30092-E3E3-5B34-B83F-57909FA964D7}"/>
              </a:ext>
            </a:extLst>
          </p:cNvPr>
          <p:cNvSpPr txBox="1"/>
          <p:nvPr/>
        </p:nvSpPr>
        <p:spPr>
          <a:xfrm>
            <a:off x="422606" y="175282"/>
            <a:ext cx="11346787" cy="1431930"/>
          </a:xfrm>
          <a:prstGeom prst="rect">
            <a:avLst/>
          </a:prstGeom>
          <a:noFill/>
        </p:spPr>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buNone/>
            </a:pPr>
            <a:r>
              <a:rPr lang="vi-VN" b="1">
                <a:solidFill>
                  <a:srgbClr val="FF0000"/>
                </a:solidFill>
              </a:rPr>
              <a:t>Người mắc hội chứng Down </a:t>
            </a:r>
            <a:r>
              <a:rPr lang="vi-VN"/>
              <a:t>có bộ NST với </a:t>
            </a:r>
            <a:r>
              <a:rPr lang="vi-VN" b="1">
                <a:solidFill>
                  <a:srgbClr val="00B050"/>
                </a:solidFill>
              </a:rPr>
              <a:t>3 NST số 21</a:t>
            </a:r>
            <a:r>
              <a:rPr lang="vi-VN"/>
              <a:t>: Có nhiều bất thường trên khuôn mặt (mũi tẹt, mắt chếch lên trên,…), tầm vóc thấp bé, dị tật tim, chậm phát triển và thường có tuổi thọ ngắn hơn người bình thường.</a:t>
            </a:r>
            <a:endParaRPr lang="en-US"/>
          </a:p>
        </p:txBody>
      </p:sp>
    </p:spTree>
    <p:extLst>
      <p:ext uri="{BB962C8B-B14F-4D97-AF65-F5344CB8AC3E}">
        <p14:creationId xmlns:p14="http://schemas.microsoft.com/office/powerpoint/2010/main" val="24368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3837114" cy="1193596"/>
          </a:xfrm>
          <a:prstGeom prst="rect">
            <a:avLst/>
          </a:prstGeom>
          <a:solidFill>
            <a:srgbClr val="008965"/>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Jacob</a:t>
            </a:r>
            <a:endParaRPr lang="en-US" sz="3200" b="1">
              <a:solidFill>
                <a:schemeClr val="bg1"/>
              </a:solidFill>
            </a:endParaRPr>
          </a:p>
          <a:p>
            <a:pPr marL="0" indent="0" algn="ctr">
              <a:buNone/>
            </a:pPr>
            <a:r>
              <a:rPr lang="vi-VN" sz="2800" b="1">
                <a:solidFill>
                  <a:srgbClr val="FFFF00"/>
                </a:solidFill>
              </a:rPr>
              <a:t>kí hiệu XYY</a:t>
            </a:r>
            <a:endParaRPr lang="en-US" sz="2800">
              <a:solidFill>
                <a:srgbClr val="FFFF00"/>
              </a:solidFill>
            </a:endParaRPr>
          </a:p>
        </p:txBody>
      </p:sp>
      <p:pic>
        <p:nvPicPr>
          <p:cNvPr id="21506" name="Picture 2" descr="Xyy syndrome hi-res stock photography and images - Alamy">
            <a:extLst>
              <a:ext uri="{FF2B5EF4-FFF2-40B4-BE49-F238E27FC236}">
                <a16:creationId xmlns:a16="http://schemas.microsoft.com/office/drawing/2014/main" id="{68A108D5-CC7B-B7D0-54A1-C039E7A67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2" t="7117" r="6355" b="9202"/>
          <a:stretch/>
        </p:blipFill>
        <p:spPr bwMode="auto">
          <a:xfrm>
            <a:off x="106586" y="1868152"/>
            <a:ext cx="6390093" cy="491139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omedicines | Free Full-Text | Stiff Person Spectrum Disorders&amp;mdash;An  Update and Outlook on Clinical, Pathophysiological and Treatment  Perspectives">
            <a:extLst>
              <a:ext uri="{FF2B5EF4-FFF2-40B4-BE49-F238E27FC236}">
                <a16:creationId xmlns:a16="http://schemas.microsoft.com/office/drawing/2014/main" id="{E57EBDA3-5A06-1312-D6C9-1D6E4911A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02"/>
          <a:stretch/>
        </p:blipFill>
        <p:spPr bwMode="auto">
          <a:xfrm>
            <a:off x="6621008" y="1541273"/>
            <a:ext cx="5464406" cy="531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DF1165-8994-D7CA-F1A5-602A75A410F5}"/>
              </a:ext>
            </a:extLst>
          </p:cNvPr>
          <p:cNvSpPr txBox="1"/>
          <p:nvPr/>
        </p:nvSpPr>
        <p:spPr>
          <a:xfrm>
            <a:off x="4029250" y="489432"/>
            <a:ext cx="7818681" cy="970266"/>
          </a:xfrm>
          <a:prstGeom prst="rect">
            <a:avLst/>
          </a:prstGeom>
          <a:noFill/>
        </p:spPr>
        <p:txBody>
          <a:bodyPr wrap="square">
            <a:spAutoFit/>
          </a:bodyPr>
          <a:lstStyle>
            <a:defPPr>
              <a:defRPr lang="ru-RU"/>
            </a:defPPr>
            <a:lvl1pPr indent="0" algn="just">
              <a:lnSpc>
                <a:spcPct val="125000"/>
              </a:lnSpc>
              <a:buFont typeface="Wingdings" panose="05000000000000000000" pitchFamily="2" charset="2"/>
              <a:buNone/>
              <a:defRPr sz="2400" b="1">
                <a:solidFill>
                  <a:srgbClr val="FF0000"/>
                </a:solidFill>
              </a:defRPr>
            </a:lvl1pPr>
          </a:lstStyle>
          <a:p>
            <a:pPr algn="l"/>
            <a:r>
              <a:rPr lang="vi-VN"/>
              <a:t>(hội chứng siêu nam): </a:t>
            </a:r>
            <a:r>
              <a:rPr lang="vi-VN" b="0">
                <a:solidFill>
                  <a:schemeClr val="tx1"/>
                </a:solidFill>
              </a:rPr>
              <a:t>thường có rối loạn về hệ vận động (cơ, xương) và hệ thần kinh.</a:t>
            </a:r>
            <a:endParaRPr lang="en-US" b="0">
              <a:solidFill>
                <a:schemeClr val="tx1"/>
              </a:solidFill>
            </a:endParaRPr>
          </a:p>
        </p:txBody>
      </p:sp>
    </p:spTree>
    <p:extLst>
      <p:ext uri="{BB962C8B-B14F-4D97-AF65-F5344CB8AC3E}">
        <p14:creationId xmlns:p14="http://schemas.microsoft.com/office/powerpoint/2010/main" val="40058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5621036" cy="1193596"/>
          </a:xfrm>
          <a:prstGeom prst="rect">
            <a:avLst/>
          </a:prstGeom>
          <a:solidFill>
            <a:srgbClr val="763CEB"/>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Patau</a:t>
            </a:r>
          </a:p>
          <a:p>
            <a:pPr marL="0" indent="0" algn="ctr">
              <a:buNone/>
            </a:pPr>
            <a:r>
              <a:rPr lang="vi-VN" sz="2800" b="1">
                <a:solidFill>
                  <a:srgbClr val="FFFF00"/>
                </a:solidFill>
              </a:rPr>
              <a:t>thừa một NST ở cặp NST số 13</a:t>
            </a:r>
            <a:endParaRPr lang="en-US" sz="2800">
              <a:solidFill>
                <a:srgbClr val="FFFF00"/>
              </a:solidFill>
            </a:endParaRPr>
          </a:p>
        </p:txBody>
      </p:sp>
      <p:pic>
        <p:nvPicPr>
          <p:cNvPr id="22532" name="Picture 4" descr="Patau syndrome karyotype (trisomy 13 Stock Photo - Alamy">
            <a:extLst>
              <a:ext uri="{FF2B5EF4-FFF2-40B4-BE49-F238E27FC236}">
                <a16:creationId xmlns:a16="http://schemas.microsoft.com/office/drawing/2014/main" id="{E2E8139C-076B-4A8F-4346-CC3013B17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8" b="7731"/>
          <a:stretch/>
        </p:blipFill>
        <p:spPr bwMode="auto">
          <a:xfrm>
            <a:off x="5718681" y="1825213"/>
            <a:ext cx="6066285" cy="48841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risomy 13: MedlinePlus Genetics">
            <a:extLst>
              <a:ext uri="{FF2B5EF4-FFF2-40B4-BE49-F238E27FC236}">
                <a16:creationId xmlns:a16="http://schemas.microsoft.com/office/drawing/2014/main" id="{338E3900-6060-D654-EF4E-6BE487471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4" y="1748357"/>
            <a:ext cx="4922291" cy="5109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942DDF-8352-4E24-1EF0-6485D65A8AEB}"/>
              </a:ext>
            </a:extLst>
          </p:cNvPr>
          <p:cNvSpPr txBox="1"/>
          <p:nvPr/>
        </p:nvSpPr>
        <p:spPr>
          <a:xfrm>
            <a:off x="5759493" y="370265"/>
            <a:ext cx="6242323" cy="1431930"/>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r>
              <a:rPr lang="vi-VN">
                <a:solidFill>
                  <a:srgbClr val="008965"/>
                </a:solidFill>
              </a:rPr>
              <a:t>Hơn 80% trẻ sinh ra tử vong </a:t>
            </a:r>
            <a:r>
              <a:rPr lang="vi-VN" b="0">
                <a:solidFill>
                  <a:schemeClr val="tx1"/>
                </a:solidFill>
              </a:rPr>
              <a:t>trong năm đầu tiên. Tuy nhiên, vẫn có trẻ có thể sống tới tuổi vị thành niên mặc dù rất hiếm.</a:t>
            </a:r>
            <a:endParaRPr lang="en-US" b="0">
              <a:solidFill>
                <a:schemeClr val="tx1"/>
              </a:solidFill>
            </a:endParaRPr>
          </a:p>
        </p:txBody>
      </p:sp>
    </p:spTree>
    <p:extLst>
      <p:ext uri="{BB962C8B-B14F-4D97-AF65-F5344CB8AC3E}">
        <p14:creationId xmlns:p14="http://schemas.microsoft.com/office/powerpoint/2010/main" val="15334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4420535" cy="1193596"/>
          </a:xfrm>
          <a:prstGeom prst="rect">
            <a:avLst/>
          </a:prstGeom>
          <a:solidFill>
            <a:schemeClr val="accent4">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Klinefelter</a:t>
            </a:r>
          </a:p>
          <a:p>
            <a:pPr marL="0" indent="0" algn="ctr">
              <a:buNone/>
            </a:pPr>
            <a:r>
              <a:rPr lang="en-US" sz="2800" b="1">
                <a:solidFill>
                  <a:srgbClr val="FFFF00"/>
                </a:solidFill>
              </a:rPr>
              <a:t>Kí hiệu XXY</a:t>
            </a:r>
            <a:endParaRPr lang="en-US" sz="2800">
              <a:solidFill>
                <a:srgbClr val="FFFF00"/>
              </a:solidFill>
            </a:endParaRPr>
          </a:p>
        </p:txBody>
      </p:sp>
      <p:sp>
        <p:nvSpPr>
          <p:cNvPr id="17" name="TextBox 16">
            <a:extLst>
              <a:ext uri="{FF2B5EF4-FFF2-40B4-BE49-F238E27FC236}">
                <a16:creationId xmlns:a16="http://schemas.microsoft.com/office/drawing/2014/main" id="{E0499681-24DF-8FC1-13DD-CD93B095328F}"/>
              </a:ext>
            </a:extLst>
          </p:cNvPr>
          <p:cNvSpPr txBox="1"/>
          <p:nvPr/>
        </p:nvSpPr>
        <p:spPr>
          <a:xfrm>
            <a:off x="4649252" y="784272"/>
            <a:ext cx="3941039" cy="5780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algn="just"/>
            <a:r>
              <a:rPr lang="en-US" sz="2800">
                <a:solidFill>
                  <a:srgbClr val="008965"/>
                </a:solidFill>
              </a:rPr>
              <a:t>Hội chứng siêu nữ</a:t>
            </a:r>
            <a:endParaRPr lang="en-US" sz="2800" b="0">
              <a:solidFill>
                <a:schemeClr val="tx1"/>
              </a:solidFill>
            </a:endParaRPr>
          </a:p>
        </p:txBody>
      </p:sp>
      <p:pic>
        <p:nvPicPr>
          <p:cNvPr id="19" name="Picture 2" descr="What is Klinefelter syndrome or XXY, what are the symptoms and what happens  when a male has an extra X chromosome? | The Sun">
            <a:extLst>
              <a:ext uri="{FF2B5EF4-FFF2-40B4-BE49-F238E27FC236}">
                <a16:creationId xmlns:a16="http://schemas.microsoft.com/office/drawing/2014/main" id="{9EEDF781-7BD6-C6D0-A7B6-25261FBE3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8" t="8589" r="7928"/>
          <a:stretch/>
        </p:blipFill>
        <p:spPr bwMode="auto">
          <a:xfrm>
            <a:off x="157124" y="1816772"/>
            <a:ext cx="6462648" cy="498069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DDB9F3F-C0B5-67C8-52A8-94FCA3D8C333}"/>
              </a:ext>
            </a:extLst>
          </p:cNvPr>
          <p:cNvGrpSpPr/>
          <p:nvPr/>
        </p:nvGrpSpPr>
        <p:grpSpPr>
          <a:xfrm>
            <a:off x="5901526" y="784272"/>
            <a:ext cx="6209150" cy="6069496"/>
            <a:chOff x="5884697" y="788504"/>
            <a:chExt cx="6209150" cy="6069496"/>
          </a:xfrm>
        </p:grpSpPr>
        <p:pic>
          <p:nvPicPr>
            <p:cNvPr id="21" name="Picture 2" descr="Genetic aspects of male infertility | Andrology Awareness Europe">
              <a:extLst>
                <a:ext uri="{FF2B5EF4-FFF2-40B4-BE49-F238E27FC236}">
                  <a16:creationId xmlns:a16="http://schemas.microsoft.com/office/drawing/2014/main" id="{2AFEE2E1-6708-CB92-516C-4A9A0DD7A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07" t="11498" r="34125"/>
            <a:stretch/>
          </p:blipFill>
          <p:spPr bwMode="auto">
            <a:xfrm>
              <a:off x="8531162" y="788504"/>
              <a:ext cx="2181713" cy="6069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9CA041F-CFF1-F22A-D45F-C0350E413D60}"/>
                </a:ext>
              </a:extLst>
            </p:cNvPr>
            <p:cNvSpPr/>
            <p:nvPr/>
          </p:nvSpPr>
          <p:spPr>
            <a:xfrm>
              <a:off x="6702362" y="1651819"/>
              <a:ext cx="1457141"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626C9E60-23AB-8268-C6E6-66F45009C191}"/>
                </a:ext>
              </a:extLst>
            </p:cNvPr>
            <p:cNvSpPr/>
            <p:nvPr/>
          </p:nvSpPr>
          <p:spPr>
            <a:xfrm>
              <a:off x="7371298" y="3045542"/>
              <a:ext cx="95338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a:extLst>
                <a:ext uri="{FF2B5EF4-FFF2-40B4-BE49-F238E27FC236}">
                  <a16:creationId xmlns:a16="http://schemas.microsoft.com/office/drawing/2014/main" id="{158E2DAB-B511-B188-4174-D11F590BF5C0}"/>
                </a:ext>
              </a:extLst>
            </p:cNvPr>
            <p:cNvSpPr/>
            <p:nvPr/>
          </p:nvSpPr>
          <p:spPr>
            <a:xfrm>
              <a:off x="7449836" y="4055806"/>
              <a:ext cx="1228810"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8B5FFFCF-2ED8-AC74-9091-A691CE44EA30}"/>
                </a:ext>
              </a:extLst>
            </p:cNvPr>
            <p:cNvSpPr/>
            <p:nvPr/>
          </p:nvSpPr>
          <p:spPr>
            <a:xfrm>
              <a:off x="10241975" y="2173912"/>
              <a:ext cx="1089853"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75C6E1B8-F46C-1C13-F1B6-A30D0FE8FFD9}"/>
                </a:ext>
              </a:extLst>
            </p:cNvPr>
            <p:cNvSpPr/>
            <p:nvPr/>
          </p:nvSpPr>
          <p:spPr>
            <a:xfrm>
              <a:off x="10064994" y="899651"/>
              <a:ext cx="1875995"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157DE7B7-A43F-E613-C2C3-EB47921645DD}"/>
                </a:ext>
              </a:extLst>
            </p:cNvPr>
            <p:cNvSpPr txBox="1"/>
            <p:nvPr/>
          </p:nvSpPr>
          <p:spPr>
            <a:xfrm>
              <a:off x="5884697" y="1744156"/>
              <a:ext cx="2646465" cy="461217"/>
            </a:xfrm>
            <a:prstGeom prst="rect">
              <a:avLst/>
            </a:prstGeom>
            <a:noFill/>
          </p:spPr>
          <p:txBody>
            <a:bodyPr wrap="square" rtlCol="0">
              <a:spAutoFit/>
            </a:bodyPr>
            <a:lstStyle/>
            <a:p>
              <a:pPr algn="r">
                <a:lnSpc>
                  <a:spcPct val="120000"/>
                </a:lnSpc>
              </a:pPr>
              <a:r>
                <a:rPr lang="en-US" sz="2200"/>
                <a:t>Tuyến vú phát triển</a:t>
              </a:r>
            </a:p>
          </p:txBody>
        </p:sp>
        <p:sp>
          <p:nvSpPr>
            <p:cNvPr id="28" name="TextBox 27">
              <a:extLst>
                <a:ext uri="{FF2B5EF4-FFF2-40B4-BE49-F238E27FC236}">
                  <a16:creationId xmlns:a16="http://schemas.microsoft.com/office/drawing/2014/main" id="{8085BEB6-AF9E-D284-752E-A90C4E92BDEB}"/>
                </a:ext>
              </a:extLst>
            </p:cNvPr>
            <p:cNvSpPr txBox="1"/>
            <p:nvPr/>
          </p:nvSpPr>
          <p:spPr>
            <a:xfrm>
              <a:off x="9912134" y="2187055"/>
              <a:ext cx="2181713" cy="461217"/>
            </a:xfrm>
            <a:prstGeom prst="rect">
              <a:avLst/>
            </a:prstGeom>
            <a:noFill/>
          </p:spPr>
          <p:txBody>
            <a:bodyPr wrap="square" rtlCol="0">
              <a:spAutoFit/>
            </a:bodyPr>
            <a:lstStyle>
              <a:defPPr>
                <a:defRPr lang="ru-RU"/>
              </a:defPPr>
              <a:lvl1pPr algn="ctr">
                <a:lnSpc>
                  <a:spcPct val="120000"/>
                </a:lnSpc>
                <a:defRPr sz="2000"/>
              </a:lvl1pPr>
            </a:lstStyle>
            <a:p>
              <a:pPr algn="l"/>
              <a:r>
                <a:rPr lang="en-US" sz="2200"/>
                <a:t>Tay và chân dài</a:t>
              </a:r>
            </a:p>
          </p:txBody>
        </p:sp>
        <p:sp>
          <p:nvSpPr>
            <p:cNvPr id="29" name="TextBox 28">
              <a:extLst>
                <a:ext uri="{FF2B5EF4-FFF2-40B4-BE49-F238E27FC236}">
                  <a16:creationId xmlns:a16="http://schemas.microsoft.com/office/drawing/2014/main" id="{C2FFA8B1-8A88-16F1-265B-3FE04DF4D308}"/>
                </a:ext>
              </a:extLst>
            </p:cNvPr>
            <p:cNvSpPr txBox="1"/>
            <p:nvPr/>
          </p:nvSpPr>
          <p:spPr>
            <a:xfrm>
              <a:off x="7303048" y="4185860"/>
              <a:ext cx="1458188" cy="867482"/>
            </a:xfrm>
            <a:prstGeom prst="rect">
              <a:avLst/>
            </a:prstGeom>
            <a:noFill/>
          </p:spPr>
          <p:txBody>
            <a:bodyPr wrap="square" rtlCol="0">
              <a:spAutoFit/>
            </a:bodyPr>
            <a:lstStyle/>
            <a:p>
              <a:pPr algn="r">
                <a:lnSpc>
                  <a:spcPct val="120000"/>
                </a:lnSpc>
              </a:pPr>
              <a:r>
                <a:rPr lang="en-US" sz="2200"/>
                <a:t>Tinh hoàn nhỏ, chắc</a:t>
              </a:r>
            </a:p>
          </p:txBody>
        </p:sp>
        <p:sp>
          <p:nvSpPr>
            <p:cNvPr id="30" name="TextBox 29">
              <a:extLst>
                <a:ext uri="{FF2B5EF4-FFF2-40B4-BE49-F238E27FC236}">
                  <a16:creationId xmlns:a16="http://schemas.microsoft.com/office/drawing/2014/main" id="{60E93DF5-26C6-25A6-886F-D2A7EFAA6C3C}"/>
                </a:ext>
              </a:extLst>
            </p:cNvPr>
            <p:cNvSpPr txBox="1"/>
            <p:nvPr/>
          </p:nvSpPr>
          <p:spPr>
            <a:xfrm>
              <a:off x="7074021" y="2965008"/>
              <a:ext cx="1457141" cy="867482"/>
            </a:xfrm>
            <a:prstGeom prst="rect">
              <a:avLst/>
            </a:prstGeom>
            <a:noFill/>
          </p:spPr>
          <p:txBody>
            <a:bodyPr wrap="square" rtlCol="0">
              <a:spAutoFit/>
            </a:bodyPr>
            <a:lstStyle/>
            <a:p>
              <a:pPr algn="r">
                <a:lnSpc>
                  <a:spcPct val="120000"/>
                </a:lnSpc>
              </a:pPr>
              <a:r>
                <a:rPr lang="en-US" sz="2200"/>
                <a:t>Béo phì trung tâm</a:t>
              </a:r>
            </a:p>
          </p:txBody>
        </p:sp>
      </p:grpSp>
    </p:spTree>
    <p:extLst>
      <p:ext uri="{BB962C8B-B14F-4D97-AF65-F5344CB8AC3E}">
        <p14:creationId xmlns:p14="http://schemas.microsoft.com/office/powerpoint/2010/main" val="236747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a:t>EM ĐÃ HỌC</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45</a:t>
            </a:fld>
            <a:endParaRPr lang="ru-RU" dirty="0"/>
          </a:p>
        </p:txBody>
      </p:sp>
      <p:sp>
        <p:nvSpPr>
          <p:cNvPr id="21" name="TextBox 20">
            <a:extLst>
              <a:ext uri="{FF2B5EF4-FFF2-40B4-BE49-F238E27FC236}">
                <a16:creationId xmlns:a16="http://schemas.microsoft.com/office/drawing/2014/main" id="{0CEEFC09-7E32-F0C5-052B-93915A4F74AE}"/>
              </a:ext>
            </a:extLst>
          </p:cNvPr>
          <p:cNvSpPr txBox="1"/>
          <p:nvPr/>
        </p:nvSpPr>
        <p:spPr>
          <a:xfrm>
            <a:off x="491053" y="1875030"/>
            <a:ext cx="10358331" cy="4663584"/>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008965"/>
                </a:solidFill>
              </a:defRPr>
            </a:lvl1pPr>
          </a:lstStyle>
          <a:p>
            <a:pPr marL="342900" indent="-342900" algn="just">
              <a:spcAft>
                <a:spcPts val="1200"/>
              </a:spcAft>
              <a:buFont typeface="Wingdings" panose="05000000000000000000" pitchFamily="2" charset="2"/>
              <a:buChar char="v"/>
            </a:pPr>
            <a:r>
              <a:rPr lang="vi-VN">
                <a:solidFill>
                  <a:srgbClr val="FF0000"/>
                </a:solidFill>
              </a:rPr>
              <a:t>Đột biến NST </a:t>
            </a:r>
            <a:r>
              <a:rPr lang="vi-VN" b="0">
                <a:solidFill>
                  <a:schemeClr val="tx1"/>
                </a:solidFill>
              </a:rPr>
              <a:t>là những biến đổi về cấu trúc và số lượng NST.</a:t>
            </a:r>
          </a:p>
          <a:p>
            <a:pPr marL="342900" indent="-342900" algn="just">
              <a:spcAft>
                <a:spcPts val="1200"/>
              </a:spcAft>
              <a:buFont typeface="Wingdings" panose="05000000000000000000" pitchFamily="2" charset="2"/>
              <a:buChar char="v"/>
            </a:pPr>
            <a:r>
              <a:rPr lang="vi-VN"/>
              <a:t>Đột biến cấu trúc NST </a:t>
            </a:r>
            <a:r>
              <a:rPr lang="vi-VN" b="0">
                <a:solidFill>
                  <a:schemeClr val="tx1"/>
                </a:solidFill>
              </a:rPr>
              <a:t>là những biến đổi làm thay đổi cấu trúc của NST, gồm các dạng: mất đoạn, lặp đoạn, đảo đoạn, chuyển đoạn.</a:t>
            </a:r>
          </a:p>
          <a:p>
            <a:pPr marL="342900" indent="-342900" algn="just">
              <a:spcAft>
                <a:spcPts val="1200"/>
              </a:spcAft>
              <a:buFont typeface="Wingdings" panose="05000000000000000000" pitchFamily="2" charset="2"/>
              <a:buChar char="v"/>
            </a:pPr>
            <a:r>
              <a:rPr lang="vi-VN">
                <a:solidFill>
                  <a:srgbClr val="763CEB"/>
                </a:solidFill>
              </a:rPr>
              <a:t>Đột biến số lượng NST </a:t>
            </a:r>
            <a:r>
              <a:rPr lang="vi-VN" b="0">
                <a:solidFill>
                  <a:schemeClr val="tx1"/>
                </a:solidFill>
              </a:rPr>
              <a:t>làm thay đổi số lượng NST trong bộ NST, gồm đột biến lệch bội và đột biến đa bội. Đột biến số lượng NST xảy ra phổ biến ở thực vật.</a:t>
            </a:r>
          </a:p>
          <a:p>
            <a:pPr marL="342900" indent="-342900" algn="just">
              <a:spcAft>
                <a:spcPts val="1200"/>
              </a:spcAft>
              <a:buFont typeface="Wingdings" panose="05000000000000000000" pitchFamily="2" charset="2"/>
              <a:buChar char="v"/>
            </a:pPr>
            <a:r>
              <a:rPr lang="vi-VN" b="0">
                <a:solidFill>
                  <a:schemeClr val="tx1"/>
                </a:solidFill>
              </a:rPr>
              <a:t>Đột biến NST</a:t>
            </a:r>
            <a:r>
              <a:rPr lang="vi-VN">
                <a:solidFill>
                  <a:srgbClr val="00B050"/>
                </a:solidFill>
              </a:rPr>
              <a:t> có thể có lợi, có hại hoặc không có lợi cũng không có hại (trung tính) </a:t>
            </a:r>
            <a:r>
              <a:rPr lang="vi-VN" b="0">
                <a:solidFill>
                  <a:schemeClr val="tx1"/>
                </a:solidFill>
              </a:rPr>
              <a:t>cho thể đột biến. Đột biến NST cung cấp nguyên liệu cho tạo giống mới và cho tiến hoá.</a:t>
            </a:r>
            <a:endParaRPr lang="en-US" b="0">
              <a:solidFill>
                <a:schemeClr val="tx1"/>
              </a:solidFill>
            </a:endParaRPr>
          </a:p>
        </p:txBody>
      </p:sp>
    </p:spTree>
    <p:extLst>
      <p:ext uri="{BB962C8B-B14F-4D97-AF65-F5344CB8AC3E}">
        <p14:creationId xmlns:p14="http://schemas.microsoft.com/office/powerpoint/2010/main" val="39535004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46</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653358"/>
          </a:xfrm>
          <a:prstGeom prst="roundRect">
            <a:avLst>
              <a:gd name="adj" fmla="val 5972"/>
            </a:avLst>
          </a:prstGeom>
          <a:gradFill flip="none" rotWithShape="1">
            <a:gsLst>
              <a:gs pos="0">
                <a:schemeClr val="accent1"/>
              </a:gs>
              <a:gs pos="97000">
                <a:schemeClr val="accent3"/>
              </a:gs>
            </a:gsLst>
            <a:lin ang="0" scaled="1"/>
            <a:tileRect/>
          </a:gra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2969" y="495380"/>
            <a:ext cx="7750269" cy="3278590"/>
          </a:xfrm>
          <a:prstGeom prst="rect">
            <a:avLst/>
          </a:prstGeom>
          <a:noFill/>
        </p:spPr>
        <p:txBody>
          <a:bodyPr wrap="square">
            <a:spAutoFit/>
          </a:bodyPr>
          <a:lstStyle/>
          <a:p>
            <a:pPr algn="just">
              <a:lnSpc>
                <a:spcPct val="125000"/>
              </a:lnSpc>
            </a:pPr>
            <a:r>
              <a:rPr lang="en-US" sz="2400" b="1">
                <a:solidFill>
                  <a:schemeClr val="bg1"/>
                </a:solidFill>
              </a:rPr>
              <a:t>Câu 1. </a:t>
            </a:r>
            <a:r>
              <a:rPr lang="vi-VN" sz="2400" b="1">
                <a:solidFill>
                  <a:schemeClr val="bg1"/>
                </a:solidFill>
              </a:rPr>
              <a:t>Cà chua có bộ NST 2n = 24. </a:t>
            </a:r>
            <a:endParaRPr lang="en-US" sz="2400" b="1">
              <a:solidFill>
                <a:schemeClr val="bg1"/>
              </a:solidFill>
            </a:endParaRPr>
          </a:p>
          <a:p>
            <a:pPr algn="just">
              <a:lnSpc>
                <a:spcPct val="125000"/>
              </a:lnSpc>
            </a:pPr>
            <a:r>
              <a:rPr lang="vi-VN" sz="2400" b="1">
                <a:solidFill>
                  <a:schemeClr val="bg1"/>
                </a:solidFill>
              </a:rPr>
              <a:t>Xác định số lượng NST trong tế bào sinh dưỡng ở thể đột biến của cà chua trong các trường hợp sau:</a:t>
            </a:r>
          </a:p>
          <a:p>
            <a:pPr algn="just">
              <a:lnSpc>
                <a:spcPct val="125000"/>
              </a:lnSpc>
            </a:pPr>
            <a:r>
              <a:rPr lang="vi-VN" sz="2400" b="1">
                <a:solidFill>
                  <a:schemeClr val="bg1"/>
                </a:solidFill>
              </a:rPr>
              <a:t>a)</a:t>
            </a:r>
            <a:r>
              <a:rPr lang="en-US" sz="2400" b="1">
                <a:solidFill>
                  <a:schemeClr val="bg1"/>
                </a:solidFill>
              </a:rPr>
              <a:t> </a:t>
            </a:r>
            <a:r>
              <a:rPr lang="vi-VN" sz="2400">
                <a:solidFill>
                  <a:schemeClr val="bg1"/>
                </a:solidFill>
              </a:rPr>
              <a:t>Thêm 1 NST ở cặp NST tương đồng số 1.</a:t>
            </a:r>
          </a:p>
          <a:p>
            <a:pPr algn="just">
              <a:lnSpc>
                <a:spcPct val="125000"/>
              </a:lnSpc>
            </a:pPr>
            <a:r>
              <a:rPr lang="vi-VN" sz="2400" b="1">
                <a:solidFill>
                  <a:schemeClr val="bg1"/>
                </a:solidFill>
              </a:rPr>
              <a:t>b)</a:t>
            </a:r>
            <a:r>
              <a:rPr lang="en-US" sz="2400" b="1">
                <a:solidFill>
                  <a:schemeClr val="bg1"/>
                </a:solidFill>
              </a:rPr>
              <a:t> </a:t>
            </a:r>
            <a:r>
              <a:rPr lang="vi-VN" sz="2400">
                <a:solidFill>
                  <a:schemeClr val="bg1"/>
                </a:solidFill>
              </a:rPr>
              <a:t>Mất 1 đoạn NST ở cặp NST tương đồng số 5.</a:t>
            </a:r>
          </a:p>
          <a:p>
            <a:pPr algn="just">
              <a:lnSpc>
                <a:spcPct val="125000"/>
              </a:lnSpc>
            </a:pPr>
            <a:r>
              <a:rPr lang="vi-VN" sz="2400" b="1">
                <a:solidFill>
                  <a:schemeClr val="bg1"/>
                </a:solidFill>
              </a:rPr>
              <a:t>c)</a:t>
            </a:r>
            <a:r>
              <a:rPr lang="en-US" sz="2400" b="1">
                <a:solidFill>
                  <a:schemeClr val="bg1"/>
                </a:solidFill>
              </a:rPr>
              <a:t> </a:t>
            </a:r>
            <a:r>
              <a:rPr lang="vi-VN" sz="2400">
                <a:solidFill>
                  <a:schemeClr val="bg1"/>
                </a:solidFill>
              </a:rPr>
              <a:t>Thêm 1 NST ở tất cả các cặp NST tương đồng.</a:t>
            </a:r>
          </a:p>
          <a:p>
            <a:pPr algn="just">
              <a:lnSpc>
                <a:spcPct val="125000"/>
              </a:lnSpc>
            </a:pPr>
            <a:r>
              <a:rPr lang="vi-VN" sz="2400" b="1">
                <a:solidFill>
                  <a:schemeClr val="bg1"/>
                </a:solidFill>
              </a:rPr>
              <a:t>d)</a:t>
            </a:r>
            <a:r>
              <a:rPr lang="en-US" sz="2400" b="1">
                <a:solidFill>
                  <a:schemeClr val="bg1"/>
                </a:solidFill>
              </a:rPr>
              <a:t> </a:t>
            </a:r>
            <a:r>
              <a:rPr lang="vi-VN" sz="2400">
                <a:solidFill>
                  <a:schemeClr val="bg1"/>
                </a:solidFill>
              </a:rPr>
              <a:t>Thêm 2 NST ở tất cả các cặp NST tương đồng.</a:t>
            </a:r>
          </a:p>
        </p:txBody>
      </p:sp>
      <p:sp>
        <p:nvSpPr>
          <p:cNvPr id="15" name="Rectangle: Rounded Corners 14">
            <a:extLst>
              <a:ext uri="{FF2B5EF4-FFF2-40B4-BE49-F238E27FC236}">
                <a16:creationId xmlns:a16="http://schemas.microsoft.com/office/drawing/2014/main" id="{7B89F1BE-27A3-0C30-82DB-B2B31AAF4682}"/>
              </a:ext>
            </a:extLst>
          </p:cNvPr>
          <p:cNvSpPr/>
          <p:nvPr/>
        </p:nvSpPr>
        <p:spPr>
          <a:xfrm>
            <a:off x="1183672" y="4093729"/>
            <a:ext cx="1789530" cy="448785"/>
          </a:xfrm>
          <a:prstGeom prst="roundRect">
            <a:avLst>
              <a:gd name="adj" fmla="val 50000"/>
            </a:avLst>
          </a:prstGeom>
          <a:solidFill>
            <a:schemeClr val="accent4"/>
          </a:solidFill>
          <a:ln w="12700" cap="flat">
            <a:noFill/>
            <a:prstDash val="solid"/>
            <a:miter/>
          </a:ln>
        </p:spPr>
        <p:txBody>
          <a:bodyPr rtlCol="0" anchor="ctr"/>
          <a:lstStyle/>
          <a:p>
            <a:pPr algn="l"/>
            <a:r>
              <a:rPr lang="en-US" sz="2400" b="1">
                <a:solidFill>
                  <a:schemeClr val="bg1"/>
                </a:solidFill>
              </a:rPr>
              <a:t>a) 2n = 25</a:t>
            </a:r>
            <a:endParaRPr lang="en-US" sz="2400" b="1" dirty="0">
              <a:solidFill>
                <a:schemeClr val="bg1"/>
              </a:solidFill>
            </a:endParaRPr>
          </a:p>
        </p:txBody>
      </p:sp>
      <p:sp>
        <p:nvSpPr>
          <p:cNvPr id="16" name="Rectangle: Rounded Corners 15">
            <a:extLst>
              <a:ext uri="{FF2B5EF4-FFF2-40B4-BE49-F238E27FC236}">
                <a16:creationId xmlns:a16="http://schemas.microsoft.com/office/drawing/2014/main" id="{EA251E43-3B28-7905-4107-22E03EE4E5A4}"/>
              </a:ext>
            </a:extLst>
          </p:cNvPr>
          <p:cNvSpPr/>
          <p:nvPr/>
        </p:nvSpPr>
        <p:spPr>
          <a:xfrm>
            <a:off x="1183672" y="4637881"/>
            <a:ext cx="1789530" cy="448785"/>
          </a:xfrm>
          <a:prstGeom prst="roundRect">
            <a:avLst>
              <a:gd name="adj" fmla="val 50000"/>
            </a:avLst>
          </a:prstGeom>
          <a:solidFill>
            <a:srgbClr val="008965"/>
          </a:solidFill>
          <a:ln w="12700" cap="flat">
            <a:noFill/>
            <a:prstDash val="solid"/>
            <a:miter/>
          </a:ln>
        </p:spPr>
        <p:txBody>
          <a:bodyPr rtlCol="0" anchor="ctr"/>
          <a:lstStyle/>
          <a:p>
            <a:pPr algn="l"/>
            <a:r>
              <a:rPr lang="en-US" sz="2400" b="1">
                <a:solidFill>
                  <a:schemeClr val="bg1"/>
                </a:solidFill>
              </a:rPr>
              <a:t>b) 2n = 24</a:t>
            </a:r>
            <a:endParaRPr lang="en-US" sz="2400" b="1" dirty="0">
              <a:solidFill>
                <a:schemeClr val="bg1"/>
              </a:solidFill>
            </a:endParaRPr>
          </a:p>
        </p:txBody>
      </p:sp>
      <p:sp>
        <p:nvSpPr>
          <p:cNvPr id="17" name="Rectangle: Rounded Corners 16">
            <a:extLst>
              <a:ext uri="{FF2B5EF4-FFF2-40B4-BE49-F238E27FC236}">
                <a16:creationId xmlns:a16="http://schemas.microsoft.com/office/drawing/2014/main" id="{783B1931-FC21-AED3-7A6A-69579D78392F}"/>
              </a:ext>
            </a:extLst>
          </p:cNvPr>
          <p:cNvSpPr/>
          <p:nvPr/>
        </p:nvSpPr>
        <p:spPr>
          <a:xfrm>
            <a:off x="1183672" y="5182033"/>
            <a:ext cx="1789530" cy="448785"/>
          </a:xfrm>
          <a:prstGeom prst="roundRect">
            <a:avLst>
              <a:gd name="adj" fmla="val 50000"/>
            </a:avLst>
          </a:prstGeom>
          <a:solidFill>
            <a:schemeClr val="accent2">
              <a:lumMod val="60000"/>
              <a:lumOff val="40000"/>
            </a:schemeClr>
          </a:solidFill>
          <a:ln w="12700" cap="flat">
            <a:noFill/>
            <a:prstDash val="solid"/>
            <a:miter/>
          </a:ln>
        </p:spPr>
        <p:txBody>
          <a:bodyPr rtlCol="0" anchor="ctr"/>
          <a:lstStyle/>
          <a:p>
            <a:pPr algn="l"/>
            <a:r>
              <a:rPr lang="en-US" sz="2400" b="1">
                <a:solidFill>
                  <a:schemeClr val="bg1"/>
                </a:solidFill>
              </a:rPr>
              <a:t>c) 3n = 36</a:t>
            </a:r>
            <a:endParaRPr lang="en-US" sz="2400" b="1" dirty="0">
              <a:solidFill>
                <a:schemeClr val="bg1"/>
              </a:solidFill>
            </a:endParaRPr>
          </a:p>
        </p:txBody>
      </p:sp>
      <p:sp>
        <p:nvSpPr>
          <p:cNvPr id="18" name="Rectangle: Rounded Corners 17">
            <a:extLst>
              <a:ext uri="{FF2B5EF4-FFF2-40B4-BE49-F238E27FC236}">
                <a16:creationId xmlns:a16="http://schemas.microsoft.com/office/drawing/2014/main" id="{DF439947-405A-6D95-8061-76F330E6B4F9}"/>
              </a:ext>
            </a:extLst>
          </p:cNvPr>
          <p:cNvSpPr/>
          <p:nvPr/>
        </p:nvSpPr>
        <p:spPr>
          <a:xfrm>
            <a:off x="1183672" y="5726185"/>
            <a:ext cx="1789530" cy="448785"/>
          </a:xfrm>
          <a:prstGeom prst="roundRect">
            <a:avLst>
              <a:gd name="adj" fmla="val 50000"/>
            </a:avLst>
          </a:prstGeom>
          <a:solidFill>
            <a:schemeClr val="accent6">
              <a:lumMod val="75000"/>
            </a:schemeClr>
          </a:solidFill>
          <a:ln w="12700" cap="flat">
            <a:noFill/>
            <a:prstDash val="solid"/>
            <a:miter/>
          </a:ln>
        </p:spPr>
        <p:txBody>
          <a:bodyPr rtlCol="0" anchor="ctr"/>
          <a:lstStyle/>
          <a:p>
            <a:pPr algn="l"/>
            <a:r>
              <a:rPr lang="en-US" sz="2400" b="1">
                <a:solidFill>
                  <a:schemeClr val="bg1"/>
                </a:solidFill>
              </a:rPr>
              <a:t>d) 4n = 48</a:t>
            </a:r>
            <a:endParaRPr lang="en-US" sz="2400" b="1" dirty="0">
              <a:solidFill>
                <a:schemeClr val="bg1"/>
              </a:solidFill>
            </a:endParaRPr>
          </a:p>
        </p:txBody>
      </p:sp>
      <p:sp>
        <p:nvSpPr>
          <p:cNvPr id="19" name="Rectangle: Rounded Corners 18">
            <a:extLst>
              <a:ext uri="{FF2B5EF4-FFF2-40B4-BE49-F238E27FC236}">
                <a16:creationId xmlns:a16="http://schemas.microsoft.com/office/drawing/2014/main" id="{3051999D-42E4-CA69-637E-500FAC7AE66B}"/>
              </a:ext>
            </a:extLst>
          </p:cNvPr>
          <p:cNvSpPr/>
          <p:nvPr/>
        </p:nvSpPr>
        <p:spPr>
          <a:xfrm>
            <a:off x="1032206" y="3773970"/>
            <a:ext cx="2114900" cy="2535636"/>
          </a:xfrm>
          <a:prstGeom prst="roundRect">
            <a:avLst>
              <a:gd name="adj" fmla="val 8975"/>
            </a:avLst>
          </a:prstGeom>
          <a:noFill/>
          <a:ln w="38100" cap="flat">
            <a:solidFill>
              <a:schemeClr val="tx1"/>
            </a:solidFill>
            <a:prstDash val="solid"/>
            <a:miter/>
          </a:ln>
        </p:spPr>
        <p:txBody>
          <a:bodyPr rtlCol="0" anchor="ctr"/>
          <a:lstStyle/>
          <a:p>
            <a:pPr algn="l"/>
            <a:endParaRPr lang="en-US" dirty="0"/>
          </a:p>
        </p:txBody>
      </p:sp>
      <p:sp>
        <p:nvSpPr>
          <p:cNvPr id="20" name="Rectangle: Rounded Corners 19">
            <a:extLst>
              <a:ext uri="{FF2B5EF4-FFF2-40B4-BE49-F238E27FC236}">
                <a16:creationId xmlns:a16="http://schemas.microsoft.com/office/drawing/2014/main" id="{27B3A4F4-9E7B-7C11-A2F2-7442BB24F7F8}"/>
              </a:ext>
            </a:extLst>
          </p:cNvPr>
          <p:cNvSpPr/>
          <p:nvPr/>
        </p:nvSpPr>
        <p:spPr>
          <a:xfrm>
            <a:off x="1374404" y="3485064"/>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2113840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47</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0"/>
            <a:ext cx="8022036" cy="1267819"/>
          </a:xfrm>
          <a:prstGeom prst="roundRect">
            <a:avLst>
              <a:gd name="adj" fmla="val 5972"/>
            </a:avLst>
          </a:prstGeom>
          <a:solidFill>
            <a:schemeClr val="accent4">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970266"/>
          </a:xfrm>
          <a:prstGeom prst="rect">
            <a:avLst/>
          </a:prstGeom>
          <a:noFill/>
        </p:spPr>
        <p:txBody>
          <a:bodyPr wrap="square">
            <a:spAutoFit/>
          </a:bodyPr>
          <a:lstStyle/>
          <a:p>
            <a:pPr algn="just">
              <a:lnSpc>
                <a:spcPct val="125000"/>
              </a:lnSpc>
            </a:pPr>
            <a:r>
              <a:rPr lang="en-US" sz="2400" b="1"/>
              <a:t>Câu 2.</a:t>
            </a:r>
            <a:r>
              <a:rPr lang="vi-VN" sz="2400" b="1"/>
              <a:t> </a:t>
            </a:r>
            <a:r>
              <a:rPr lang="vi-VN" sz="2400"/>
              <a:t>Vì sao cơ thể tứ bội (4n) hữu thụ còn cơ thể tam bội (3n) lại bất thụ?</a:t>
            </a:r>
          </a:p>
        </p:txBody>
      </p:sp>
      <p:sp>
        <p:nvSpPr>
          <p:cNvPr id="5" name="TextBox 4">
            <a:extLst>
              <a:ext uri="{FF2B5EF4-FFF2-40B4-BE49-F238E27FC236}">
                <a16:creationId xmlns:a16="http://schemas.microsoft.com/office/drawing/2014/main" id="{D155AA03-529E-378B-FEE8-B1D6859B83F1}"/>
              </a:ext>
            </a:extLst>
          </p:cNvPr>
          <p:cNvSpPr txBox="1"/>
          <p:nvPr/>
        </p:nvSpPr>
        <p:spPr>
          <a:xfrm>
            <a:off x="3853944" y="2257666"/>
            <a:ext cx="8123013" cy="3278590"/>
          </a:xfrm>
          <a:prstGeom prst="rect">
            <a:avLst/>
          </a:prstGeom>
          <a:noFill/>
        </p:spPr>
        <p:txBody>
          <a:bodyPr wrap="square">
            <a:spAutoFit/>
          </a:bodyPr>
          <a:lstStyle>
            <a:defPPr>
              <a:defRPr lang="ru-RU"/>
            </a:defPPr>
            <a:lvl1pPr algn="just">
              <a:lnSpc>
                <a:spcPct val="125000"/>
              </a:lnSpc>
              <a:defRPr sz="2400" b="1"/>
            </a:lvl1pPr>
          </a:lstStyle>
          <a:p>
            <a:r>
              <a:rPr lang="en-US" b="0"/>
              <a:t>    </a:t>
            </a:r>
            <a:r>
              <a:rPr lang="vi-VN" b="0"/>
              <a:t>Ở các thể tứ bội, mỗi loại nhiễm sắc thể có 4 nhiễm sắc thể tương đồng, do đó vẫn ghép cặp và phân li bình thường trong giảm phân hình thành giao tử. Ở thể tam bội, có 3 nhiễm sắc thể tương đồng ở mỗi loại nhiễm sắc thể dẫn đến sự ghép cặp và phân li không bình thường ở giảm phân I. Do đó, gây rối loạn quá trình giảm phân dẫn đến quá trình tạo giao tử bị cản trở.</a:t>
            </a:r>
            <a:endParaRPr lang="en-US" b="0"/>
          </a:p>
        </p:txBody>
      </p:sp>
      <p:sp>
        <p:nvSpPr>
          <p:cNvPr id="6" name="Rectangle: Rounded Corners 5">
            <a:extLst>
              <a:ext uri="{FF2B5EF4-FFF2-40B4-BE49-F238E27FC236}">
                <a16:creationId xmlns:a16="http://schemas.microsoft.com/office/drawing/2014/main" id="{A7F81681-28D5-CCB2-D9C1-86FCD599EF50}"/>
              </a:ext>
            </a:extLst>
          </p:cNvPr>
          <p:cNvSpPr/>
          <p:nvPr/>
        </p:nvSpPr>
        <p:spPr>
          <a:xfrm>
            <a:off x="7200198" y="1707100"/>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59009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48</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988580"/>
          </a:xfrm>
          <a:prstGeom prst="roundRect">
            <a:avLst>
              <a:gd name="adj" fmla="val 5972"/>
            </a:avLst>
          </a:prstGeom>
          <a:solidFill>
            <a:schemeClr val="accent5">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3740255"/>
          </a:xfrm>
          <a:prstGeom prst="rect">
            <a:avLst/>
          </a:prstGeom>
          <a:noFill/>
        </p:spPr>
        <p:txBody>
          <a:bodyPr wrap="square">
            <a:spAutoFit/>
          </a:bodyPr>
          <a:lstStyle/>
          <a:p>
            <a:pPr algn="just">
              <a:lnSpc>
                <a:spcPct val="125000"/>
              </a:lnSpc>
            </a:pPr>
            <a:r>
              <a:rPr lang="en-US" sz="2400" b="1"/>
              <a:t>Câu 3. </a:t>
            </a:r>
            <a:r>
              <a:rPr lang="vi-VN" sz="2400"/>
              <a:t>Giao tử của loài thực vật A và loài thực vật B đều có 7 nhiễm sắc thể. Khí lai loài A và loài B (phép lai xa) tạo ra cây lai F. Trong tế bào sinh dưỡng của cây lai F có 14 nhiễm sắc thể, cây bất thụ. Sau đó, tiến hành gây đột biến đa bội ở cây lai F tạo ra cây lai đa bội M. Trong tế bào sinh dưỡng của cây đa bội M có 28 nhiễm sắc thể, cây hữu thụ. Giải thích hiện tượng bất thụ và hữu thụ của cây lai F và M.</a:t>
            </a:r>
          </a:p>
        </p:txBody>
      </p:sp>
    </p:spTree>
    <p:extLst>
      <p:ext uri="{BB962C8B-B14F-4D97-AF65-F5344CB8AC3E}">
        <p14:creationId xmlns:p14="http://schemas.microsoft.com/office/powerpoint/2010/main" val="2411267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49</a:t>
            </a:fld>
            <a:endParaRPr lang="ru-RU" dirty="0"/>
          </a:p>
        </p:txBody>
      </p:sp>
      <p:sp>
        <p:nvSpPr>
          <p:cNvPr id="5" name="TextBox 4">
            <a:extLst>
              <a:ext uri="{FF2B5EF4-FFF2-40B4-BE49-F238E27FC236}">
                <a16:creationId xmlns:a16="http://schemas.microsoft.com/office/drawing/2014/main" id="{B9B2E14A-3CB8-E415-8CF6-36E113FEF5D7}"/>
              </a:ext>
            </a:extLst>
          </p:cNvPr>
          <p:cNvSpPr txBox="1"/>
          <p:nvPr/>
        </p:nvSpPr>
        <p:spPr>
          <a:xfrm>
            <a:off x="4021876" y="966552"/>
            <a:ext cx="7910148" cy="4201920"/>
          </a:xfrm>
          <a:prstGeom prst="rect">
            <a:avLst/>
          </a:prstGeom>
          <a:noFill/>
        </p:spPr>
        <p:txBody>
          <a:bodyPr wrap="square">
            <a:spAutoFit/>
          </a:bodyPr>
          <a:lstStyle>
            <a:defPPr>
              <a:defRPr lang="ru-RU"/>
            </a:defPPr>
            <a:lvl1pPr algn="just">
              <a:lnSpc>
                <a:spcPct val="125000"/>
              </a:lnSpc>
              <a:defRPr sz="2400" b="1"/>
            </a:lvl1pPr>
          </a:lstStyle>
          <a:p>
            <a:r>
              <a:rPr lang="vi-VN" b="0"/>
              <a:t>Cây lai F chứa 7 nhiễm sắc thể của loài A và 7 nhiễm sắc thể của loài B nhưng các nhiễm sắc thể này không tương đồng nên không hình thành cặp trong quá trình giảm phân, do đó, không thể hình thành giao tử dẫn đến cây lai bất thụ. Sau khi gây đột biến đa bội, cây đa bội M chứa bộ nhiễm sắc thể lưỡng bội (2n) của loài A và của loài B (</a:t>
            </a:r>
            <a:r>
              <a:rPr lang="vi-VN"/>
              <a:t>7 × 2 + 7 × 2 = 28 </a:t>
            </a:r>
            <a:r>
              <a:rPr lang="vi-VN" b="0"/>
              <a:t>nhiễm sắc thể) nên hình thành cặp nhiễm sắc thể tương đồng trong quá trình giảm phân tạo giao tử bình thường dẫn đến cây hữu thụ.</a:t>
            </a:r>
            <a:endParaRPr lang="en-US" b="0"/>
          </a:p>
        </p:txBody>
      </p:sp>
      <p:sp>
        <p:nvSpPr>
          <p:cNvPr id="3" name="Rectangle: Rounded Corners 2">
            <a:extLst>
              <a:ext uri="{FF2B5EF4-FFF2-40B4-BE49-F238E27FC236}">
                <a16:creationId xmlns:a16="http://schemas.microsoft.com/office/drawing/2014/main" id="{BA722B40-2B9F-5790-F5E0-49069C4F7533}"/>
              </a:ext>
            </a:extLst>
          </p:cNvPr>
          <p:cNvSpPr/>
          <p:nvPr/>
        </p:nvSpPr>
        <p:spPr>
          <a:xfrm>
            <a:off x="7261698" y="383097"/>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31008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số lượng NST</a:t>
            </a:r>
            <a:endParaRPr lang="en-US" sz="2400" b="1" dirty="0">
              <a:solidFill>
                <a:schemeClr val="bg1"/>
              </a:solidFill>
            </a:endParaRPr>
          </a:p>
        </p:txBody>
      </p:sp>
      <p:pic>
        <p:nvPicPr>
          <p:cNvPr id="2050" name="Picture 2" descr="Types of aneuploidies compatible with life">
            <a:extLst>
              <a:ext uri="{FF2B5EF4-FFF2-40B4-BE49-F238E27FC236}">
                <a16:creationId xmlns:a16="http://schemas.microsoft.com/office/drawing/2014/main" id="{49EF812B-A6D9-0EC6-EC18-D92E9072A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93" b="13325"/>
          <a:stretch/>
        </p:blipFill>
        <p:spPr bwMode="auto">
          <a:xfrm>
            <a:off x="0" y="1979672"/>
            <a:ext cx="12192000" cy="374013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62B16130-86DE-9128-3A0B-517948ABE0BC}"/>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50929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50</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bị đứt gãy và được nối với một nhiễm sắc thể không tương đồng. Trường hợp này là dạng đột biến</a:t>
            </a:r>
          </a:p>
          <a:p>
            <a:pPr lvl="1" algn="just">
              <a:lnSpc>
                <a:spcPct val="125000"/>
              </a:lnSpc>
            </a:pPr>
            <a:r>
              <a:rPr lang="vi-VN" sz="2400" b="1"/>
              <a:t>A. </a:t>
            </a:r>
            <a:r>
              <a:rPr lang="vi-VN" sz="2400"/>
              <a:t>mất đoạn. </a:t>
            </a:r>
            <a:endParaRPr lang="en-US" sz="2400"/>
          </a:p>
          <a:p>
            <a:pPr lvl="1" algn="just">
              <a:lnSpc>
                <a:spcPct val="125000"/>
              </a:lnSpc>
            </a:pPr>
            <a:r>
              <a:rPr lang="vi-VN" sz="2400" b="1"/>
              <a:t>B. </a:t>
            </a:r>
            <a:r>
              <a:rPr lang="vi-VN" sz="2400"/>
              <a:t>đảo đoạn.</a:t>
            </a:r>
          </a:p>
          <a:p>
            <a:pPr lvl="1" algn="just">
              <a:lnSpc>
                <a:spcPct val="125000"/>
              </a:lnSpc>
            </a:pPr>
            <a:r>
              <a:rPr lang="vi-VN" sz="2400" b="1"/>
              <a:t>C. </a:t>
            </a:r>
            <a:r>
              <a:rPr lang="vi-VN" sz="2400"/>
              <a:t>lặp đoạn.</a:t>
            </a:r>
          </a:p>
          <a:p>
            <a:pPr lvl="1" algn="just">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a:t>
            </a:r>
            <a:endParaRPr lang="en-US" sz="2400" b="1" dirty="0">
              <a:solidFill>
                <a:schemeClr val="bg1"/>
              </a:solidFill>
            </a:endParaRPr>
          </a:p>
        </p:txBody>
      </p:sp>
      <p:sp>
        <p:nvSpPr>
          <p:cNvPr id="55" name="Oval 54" descr="Circle shape">
            <a:extLst>
              <a:ext uri="{FF2B5EF4-FFF2-40B4-BE49-F238E27FC236}">
                <a16:creationId xmlns:a16="http://schemas.microsoft.com/office/drawing/2014/main" id="{46B993A4-B156-41FD-9B95-16911035EAA1}"/>
              </a:ext>
            </a:extLst>
          </p:cNvPr>
          <p:cNvSpPr/>
          <p:nvPr/>
        </p:nvSpPr>
        <p:spPr>
          <a:xfrm>
            <a:off x="866941" y="4166895"/>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66157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51</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Để nhiễm sắc thể xảy ra đột biến chuyển đoạn và đảo đoạn cần có</a:t>
            </a:r>
          </a:p>
          <a:p>
            <a:pPr lvl="1">
              <a:lnSpc>
                <a:spcPct val="125000"/>
              </a:lnSpc>
            </a:pPr>
            <a:r>
              <a:rPr lang="vi-VN" sz="2400" b="1"/>
              <a:t>A. </a:t>
            </a:r>
            <a:r>
              <a:rPr lang="vi-VN" sz="2400"/>
              <a:t>tác nhân gây đột biến tác động vào quá trình giảm phân.</a:t>
            </a:r>
          </a:p>
          <a:p>
            <a:pPr lvl="1">
              <a:lnSpc>
                <a:spcPct val="125000"/>
              </a:lnSpc>
            </a:pPr>
            <a:r>
              <a:rPr lang="vi-VN" sz="2400" b="1"/>
              <a:t>B. </a:t>
            </a:r>
            <a:r>
              <a:rPr lang="vi-VN" sz="2400"/>
              <a:t>sự đứt gãy và nối lại nhiễm sắc thể.</a:t>
            </a:r>
          </a:p>
          <a:p>
            <a:pPr lvl="1">
              <a:lnSpc>
                <a:spcPct val="125000"/>
              </a:lnSpc>
            </a:pPr>
            <a:r>
              <a:rPr lang="vi-VN" sz="2400" b="1"/>
              <a:t>C. </a:t>
            </a:r>
            <a:r>
              <a:rPr lang="vi-VN" sz="2400"/>
              <a:t>hệ miễn dịch của cơ thể bị suy giảm.</a:t>
            </a:r>
          </a:p>
          <a:p>
            <a:pPr lvl="1">
              <a:lnSpc>
                <a:spcPct val="125000"/>
              </a:lnSpc>
            </a:pPr>
            <a:r>
              <a:rPr lang="vi-VN" sz="2400" b="1"/>
              <a:t>D. </a:t>
            </a:r>
            <a:r>
              <a:rPr lang="vi-VN" sz="2400"/>
              <a:t>tác nhân gây đột biến gây nên đột biến điểm.</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2</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134ADF7-AF0E-D10A-9464-B15181A57913}"/>
              </a:ext>
            </a:extLst>
          </p:cNvPr>
          <p:cNvSpPr/>
          <p:nvPr/>
        </p:nvSpPr>
        <p:spPr>
          <a:xfrm>
            <a:off x="822063" y="4128087"/>
            <a:ext cx="384048" cy="384048"/>
          </a:xfrm>
          <a:prstGeom prst="ellipse">
            <a:avLst/>
          </a:prstGeom>
          <a:solidFill>
            <a:srgbClr val="00B05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74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52</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Dạng đột biến nhiễm sắc thể nào chỉ thay đổi trật tự xắp xếp của các gene mà không làm thay đổi số lượng của các gene trên nhiễm sắc thể?</a:t>
            </a:r>
          </a:p>
          <a:p>
            <a:pPr lvl="1">
              <a:lnSpc>
                <a:spcPct val="125000"/>
              </a:lnSpc>
            </a:pPr>
            <a:r>
              <a:rPr lang="vi-VN" sz="2400" b="1"/>
              <a:t>A. </a:t>
            </a:r>
            <a:r>
              <a:rPr lang="vi-VN" sz="2400"/>
              <a:t>Mất đoạn.</a:t>
            </a:r>
          </a:p>
          <a:p>
            <a:pPr lvl="1">
              <a:lnSpc>
                <a:spcPct val="125000"/>
              </a:lnSpc>
            </a:pPr>
            <a:r>
              <a:rPr lang="vi-VN" sz="2400" b="1"/>
              <a:t>B. </a:t>
            </a:r>
            <a:r>
              <a:rPr lang="vi-VN" sz="2400"/>
              <a:t>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3</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E56E35-C20C-05F6-4A3B-E2B9337E07E0}"/>
              </a:ext>
            </a:extLst>
          </p:cNvPr>
          <p:cNvSpPr/>
          <p:nvPr/>
        </p:nvSpPr>
        <p:spPr>
          <a:xfrm>
            <a:off x="827672" y="5058168"/>
            <a:ext cx="384048" cy="384048"/>
          </a:xfrm>
          <a:prstGeom prst="ellipse">
            <a:avLst/>
          </a:prstGeom>
          <a:solidFill>
            <a:schemeClr val="accent6">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577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53</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tách rời và gắn vào nhiễm sắc thể tương đồng với nó tạo nên dạng đột biến nào dưới đây?</a:t>
            </a:r>
          </a:p>
          <a:p>
            <a:pPr lvl="1">
              <a:lnSpc>
                <a:spcPct val="125000"/>
              </a:lnSpc>
            </a:pPr>
            <a:r>
              <a:rPr lang="vi-VN" sz="2400" b="1"/>
              <a:t>A. </a:t>
            </a:r>
            <a:r>
              <a:rPr lang="vi-VN" sz="2400"/>
              <a:t>Mất đoạn.</a:t>
            </a:r>
          </a:p>
          <a:p>
            <a:pPr lvl="1">
              <a:lnSpc>
                <a:spcPct val="125000"/>
              </a:lnSpc>
            </a:pPr>
            <a:r>
              <a:rPr lang="vi-VN" sz="2400" b="1"/>
              <a:t>B. </a:t>
            </a:r>
            <a:r>
              <a:rPr lang="vi-VN" sz="2400"/>
              <a:t>Mất đoạn và 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4</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5449D3E1-44CC-0A26-E11A-D7A3E381C515}"/>
              </a:ext>
            </a:extLst>
          </p:cNvPr>
          <p:cNvSpPr/>
          <p:nvPr/>
        </p:nvSpPr>
        <p:spPr>
          <a:xfrm>
            <a:off x="866941" y="4603419"/>
            <a:ext cx="384048" cy="384048"/>
          </a:xfrm>
          <a:prstGeom prst="ellipse">
            <a:avLst/>
          </a:prstGeom>
          <a:solidFill>
            <a:schemeClr val="accent5">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9722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54</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Những thay đổi về số lượng nhiễm sắc thể của một hoặc một vài cặp nhiễm sắc thể tương đồng được gọi là đột biến</a:t>
            </a:r>
          </a:p>
          <a:p>
            <a:pPr lvl="1">
              <a:lnSpc>
                <a:spcPct val="125000"/>
              </a:lnSpc>
            </a:pPr>
            <a:r>
              <a:rPr lang="vi-VN" sz="2400" b="1"/>
              <a:t>A. </a:t>
            </a:r>
            <a:r>
              <a:rPr lang="vi-VN" sz="2400"/>
              <a:t>lệch bội.</a:t>
            </a:r>
          </a:p>
          <a:p>
            <a:pPr lvl="1">
              <a:lnSpc>
                <a:spcPct val="125000"/>
              </a:lnSpc>
            </a:pPr>
            <a:r>
              <a:rPr lang="vi-VN" sz="2400" b="1"/>
              <a:t>B. </a:t>
            </a:r>
            <a:r>
              <a:rPr lang="vi-VN" sz="2400"/>
              <a:t>đa bội.</a:t>
            </a:r>
          </a:p>
          <a:p>
            <a:pPr lvl="1">
              <a:lnSpc>
                <a:spcPct val="125000"/>
              </a:lnSpc>
            </a:pPr>
            <a:r>
              <a:rPr lang="vi-VN" sz="2400" b="1"/>
              <a:t>C. </a:t>
            </a:r>
            <a:r>
              <a:rPr lang="vi-VN" sz="2400"/>
              <a:t>lặp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5</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41DEF47-C646-C9B2-DD31-DDD9EB70F9DE}"/>
              </a:ext>
            </a:extLst>
          </p:cNvPr>
          <p:cNvSpPr/>
          <p:nvPr/>
        </p:nvSpPr>
        <p:spPr>
          <a:xfrm>
            <a:off x="817646" y="4166895"/>
            <a:ext cx="384048" cy="384048"/>
          </a:xfrm>
          <a:prstGeom prst="ellipse">
            <a:avLst/>
          </a:prstGeom>
          <a:solidFill>
            <a:schemeClr val="tx2">
              <a:lumMod val="60000"/>
              <a:lumOff val="4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8674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55</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Một tế bào có 2n + 1 nhiễm sắc thể được gọi là</a:t>
            </a:r>
          </a:p>
          <a:p>
            <a:pPr lvl="1">
              <a:lnSpc>
                <a:spcPct val="125000"/>
              </a:lnSpc>
            </a:pPr>
            <a:r>
              <a:rPr lang="vi-VN" sz="2400" b="1"/>
              <a:t>A. </a:t>
            </a:r>
            <a:r>
              <a:rPr lang="vi-VN" sz="2400"/>
              <a:t>đơn bội.</a:t>
            </a:r>
          </a:p>
          <a:p>
            <a:pPr lvl="1">
              <a:lnSpc>
                <a:spcPct val="125000"/>
              </a:lnSpc>
            </a:pPr>
            <a:r>
              <a:rPr lang="vi-VN" sz="2400" b="1"/>
              <a:t>B. </a:t>
            </a:r>
            <a:r>
              <a:rPr lang="vi-VN" sz="2400"/>
              <a:t>lưỡng bội.</a:t>
            </a:r>
          </a:p>
          <a:p>
            <a:pPr lvl="1">
              <a:lnSpc>
                <a:spcPct val="125000"/>
              </a:lnSpc>
            </a:pPr>
            <a:r>
              <a:rPr lang="vi-VN" sz="2400" b="1"/>
              <a:t>C. </a:t>
            </a:r>
            <a:r>
              <a:rPr lang="vi-VN" sz="2400"/>
              <a:t>lệch bội.</a:t>
            </a:r>
          </a:p>
          <a:p>
            <a:pPr lvl="1">
              <a:lnSpc>
                <a:spcPct val="125000"/>
              </a:lnSpc>
            </a:pPr>
            <a:r>
              <a:rPr lang="vi-VN" sz="2400" b="1"/>
              <a:t>D. </a:t>
            </a:r>
            <a:r>
              <a:rPr lang="vi-VN" sz="2400"/>
              <a:t>đa bội.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6</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D008094-615F-B685-BC20-B25D9BBE095F}"/>
              </a:ext>
            </a:extLst>
          </p:cNvPr>
          <p:cNvSpPr/>
          <p:nvPr/>
        </p:nvSpPr>
        <p:spPr>
          <a:xfrm>
            <a:off x="823255" y="4609383"/>
            <a:ext cx="384048" cy="384048"/>
          </a:xfrm>
          <a:prstGeom prst="ellipse">
            <a:avLst/>
          </a:prstGeom>
          <a:solidFill>
            <a:schemeClr val="accent3">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08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56</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tế bào lưỡng bội của một loài có 40 nhiễm sắc thể thì trên mỗi tế bào tam bội của loài này sẽ có</a:t>
            </a:r>
          </a:p>
          <a:p>
            <a:pPr lvl="1">
              <a:lnSpc>
                <a:spcPct val="125000"/>
              </a:lnSpc>
            </a:pPr>
            <a:r>
              <a:rPr lang="vi-VN" sz="2400" b="1"/>
              <a:t>A. </a:t>
            </a:r>
            <a:r>
              <a:rPr lang="vi-VN" sz="2400"/>
              <a:t>60 nhiễm sắc thể, trong đó có 30 nhiễm sắc thể tồn tại thành từng cặp.</a:t>
            </a:r>
          </a:p>
          <a:p>
            <a:pPr lvl="1">
              <a:lnSpc>
                <a:spcPct val="125000"/>
              </a:lnSpc>
            </a:pPr>
            <a:r>
              <a:rPr lang="vi-VN" sz="2400" b="1"/>
              <a:t>B. </a:t>
            </a:r>
            <a:r>
              <a:rPr lang="vi-VN" sz="2400"/>
              <a:t>60 nhiễm sắc thể, trong đó có 20 loại nhiễm sắc thể có 3 chiếc.</a:t>
            </a:r>
          </a:p>
          <a:p>
            <a:pPr lvl="1">
              <a:lnSpc>
                <a:spcPct val="125000"/>
              </a:lnSpc>
            </a:pPr>
            <a:r>
              <a:rPr lang="vi-VN" sz="2400" b="1"/>
              <a:t>C. </a:t>
            </a:r>
            <a:r>
              <a:rPr lang="vi-VN" sz="2400"/>
              <a:t>60 nhiễm sắc thể, trong đó có 40 nhiễm sắc thể của loài này và 20 nhiễm sắc thể của loài khác.</a:t>
            </a:r>
          </a:p>
          <a:p>
            <a:pPr lvl="1">
              <a:lnSpc>
                <a:spcPct val="125000"/>
              </a:lnSpc>
            </a:pPr>
            <a:r>
              <a:rPr lang="vi-VN" sz="2400" b="1"/>
              <a:t>D. </a:t>
            </a:r>
            <a:r>
              <a:rPr lang="vi-VN" sz="2400"/>
              <a:t>41 nhiễm sắc thể, trong đó có một cặp nhiễm sắc thể có 3 chiếc.</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7</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A2DB80-D547-7AB7-F8A9-CB121E51DC5A}"/>
              </a:ext>
            </a:extLst>
          </p:cNvPr>
          <p:cNvSpPr/>
          <p:nvPr/>
        </p:nvSpPr>
        <p:spPr>
          <a:xfrm>
            <a:off x="812036" y="4637432"/>
            <a:ext cx="384048" cy="384048"/>
          </a:xfrm>
          <a:prstGeom prst="ellipse">
            <a:avLst/>
          </a:prstGeom>
          <a:solidFill>
            <a:srgbClr val="7030A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7735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57</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cặp nhiễm sắc thể tương đồng không phân ly trong kì sau của giảm phân I, giảm phân II diễn ra bình thường thì số nhiễm sắc thể của bốn giao tử tạo thành là</a:t>
            </a:r>
          </a:p>
          <a:p>
            <a:pPr lvl="1">
              <a:lnSpc>
                <a:spcPct val="125000"/>
              </a:lnSpc>
            </a:pPr>
            <a:r>
              <a:rPr lang="vi-VN" sz="2400" b="1"/>
              <a:t>A. </a:t>
            </a:r>
            <a:r>
              <a:rPr lang="vi-VN" sz="2400"/>
              <a:t>n + 1 n + 1 ; n - 1 ; n - 1 .</a:t>
            </a:r>
          </a:p>
          <a:p>
            <a:pPr lvl="1">
              <a:lnSpc>
                <a:spcPct val="125000"/>
              </a:lnSpc>
            </a:pPr>
            <a:r>
              <a:rPr lang="vi-VN" sz="2400" b="1"/>
              <a:t>B. </a:t>
            </a:r>
            <a:r>
              <a:rPr lang="vi-VN" sz="2400"/>
              <a:t>n + 1 ; n - 1 ; n; n.</a:t>
            </a:r>
          </a:p>
          <a:p>
            <a:pPr lvl="1">
              <a:lnSpc>
                <a:spcPct val="125000"/>
              </a:lnSpc>
            </a:pPr>
            <a:r>
              <a:rPr lang="vi-VN" sz="2400" b="1"/>
              <a:t>C. </a:t>
            </a:r>
            <a:r>
              <a:rPr lang="vi-VN" sz="2400"/>
              <a:t>n + 1 ; n - 1 ; n - 1 ; n - 1</a:t>
            </a:r>
          </a:p>
          <a:p>
            <a:pPr lvl="1">
              <a:lnSpc>
                <a:spcPct val="125000"/>
              </a:lnSpc>
            </a:pPr>
            <a:r>
              <a:rPr lang="vi-VN" sz="2400" b="1"/>
              <a:t>D. </a:t>
            </a:r>
            <a:r>
              <a:rPr lang="vi-VN" sz="2400"/>
              <a:t>n +</a:t>
            </a:r>
            <a:r>
              <a:rPr lang="en-US" sz="2400"/>
              <a:t> </a:t>
            </a:r>
            <a:r>
              <a:rPr lang="vi-VN" sz="2400"/>
              <a:t>1: n + 1 n; 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8</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AC48118B-045E-B024-C64A-E95DD29B8415}"/>
              </a:ext>
            </a:extLst>
          </p:cNvPr>
          <p:cNvSpPr/>
          <p:nvPr/>
        </p:nvSpPr>
        <p:spPr>
          <a:xfrm>
            <a:off x="812036" y="4629021"/>
            <a:ext cx="384048" cy="384048"/>
          </a:xfrm>
          <a:prstGeom prst="ellipse">
            <a:avLst/>
          </a:prstGeom>
          <a:solidFill>
            <a:srgbClr val="FFC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27808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58</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Tần suất mắc hội chứng Down ở người có mối tương quan chặt chẽ với điều nào dưới đây?</a:t>
            </a:r>
          </a:p>
          <a:p>
            <a:pPr lvl="1">
              <a:lnSpc>
                <a:spcPct val="125000"/>
              </a:lnSpc>
            </a:pPr>
            <a:r>
              <a:rPr lang="vi-VN" sz="2400" b="1"/>
              <a:t>A. </a:t>
            </a:r>
            <a:r>
              <a:rPr lang="vi-VN" sz="2400"/>
              <a:t>Tuổi trung bình của bố và mẹ.</a:t>
            </a:r>
          </a:p>
          <a:p>
            <a:pPr lvl="1">
              <a:lnSpc>
                <a:spcPct val="125000"/>
              </a:lnSpc>
            </a:pPr>
            <a:r>
              <a:rPr lang="vi-VN" sz="2400" b="1"/>
              <a:t>B. </a:t>
            </a:r>
            <a:r>
              <a:rPr lang="vi-VN" sz="2400"/>
              <a:t>Tuổi của mẹ.</a:t>
            </a:r>
          </a:p>
          <a:p>
            <a:pPr lvl="1">
              <a:lnSpc>
                <a:spcPct val="125000"/>
              </a:lnSpc>
            </a:pPr>
            <a:r>
              <a:rPr lang="vi-VN" sz="2400" b="1"/>
              <a:t>C. </a:t>
            </a:r>
            <a:r>
              <a:rPr lang="vi-VN" sz="2400"/>
              <a:t>Tuổi của bố.</a:t>
            </a:r>
          </a:p>
          <a:p>
            <a:pPr lvl="1">
              <a:lnSpc>
                <a:spcPct val="125000"/>
              </a:lnSpc>
            </a:pPr>
            <a:r>
              <a:rPr lang="vi-VN" sz="2400" b="1"/>
              <a:t>D. </a:t>
            </a:r>
            <a:r>
              <a:rPr lang="vi-VN" sz="2400"/>
              <a:t>Giới tính của thai nhi.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9</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8951213-E379-CD41-9D48-31A044E776F2}"/>
              </a:ext>
            </a:extLst>
          </p:cNvPr>
          <p:cNvSpPr/>
          <p:nvPr/>
        </p:nvSpPr>
        <p:spPr>
          <a:xfrm>
            <a:off x="822062" y="4626212"/>
            <a:ext cx="384048" cy="384048"/>
          </a:xfrm>
          <a:prstGeom prst="ellipse">
            <a:avLst/>
          </a:prstGeom>
          <a:solidFill>
            <a:srgbClr val="00B0F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4161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59</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Ở thực vật, cây đột biến lệch bội (2n + 1) thực hiện quá trình giảm phân. Tỉ lệ của giao tử n + 1 được tạo ra là</a:t>
            </a:r>
          </a:p>
          <a:p>
            <a:pPr lvl="1">
              <a:lnSpc>
                <a:spcPct val="125000"/>
              </a:lnSpc>
            </a:pPr>
            <a:r>
              <a:rPr lang="vi-VN" sz="2400" b="1"/>
              <a:t>A. </a:t>
            </a:r>
            <a:r>
              <a:rPr lang="vi-VN" sz="2400"/>
              <a:t>0.</a:t>
            </a:r>
          </a:p>
          <a:p>
            <a:pPr lvl="1">
              <a:lnSpc>
                <a:spcPct val="125000"/>
              </a:lnSpc>
            </a:pPr>
            <a:r>
              <a:rPr lang="vi-VN" sz="2400" b="1"/>
              <a:t>B. </a:t>
            </a:r>
            <a:r>
              <a:rPr lang="vi-VN" sz="2400"/>
              <a:t>1/4.</a:t>
            </a:r>
          </a:p>
          <a:p>
            <a:pPr lvl="1">
              <a:lnSpc>
                <a:spcPct val="125000"/>
              </a:lnSpc>
            </a:pPr>
            <a:r>
              <a:rPr lang="vi-VN" sz="2400" b="1"/>
              <a:t>C. </a:t>
            </a:r>
            <a:r>
              <a:rPr lang="vi-VN" sz="2400"/>
              <a:t>1/2.</a:t>
            </a:r>
          </a:p>
          <a:p>
            <a:pPr lvl="1">
              <a:lnSpc>
                <a:spcPct val="125000"/>
              </a:lnSpc>
            </a:pPr>
            <a:r>
              <a:rPr lang="vi-VN" sz="2400" b="1"/>
              <a:t>D. </a:t>
            </a:r>
            <a:r>
              <a:rPr lang="vi-VN" sz="2400"/>
              <a:t>3/4.</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10</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09B45858-9ACC-112C-BB4F-907A5DA0A28C}"/>
              </a:ext>
            </a:extLst>
          </p:cNvPr>
          <p:cNvSpPr/>
          <p:nvPr/>
        </p:nvSpPr>
        <p:spPr>
          <a:xfrm>
            <a:off x="827672" y="5080607"/>
            <a:ext cx="384048" cy="384048"/>
          </a:xfrm>
          <a:prstGeom prst="ellipse">
            <a:avLst/>
          </a:prstGeom>
          <a:solidFill>
            <a:srgbClr val="C00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5188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19" name="Group 18">
            <a:extLst>
              <a:ext uri="{FF2B5EF4-FFF2-40B4-BE49-F238E27FC236}">
                <a16:creationId xmlns:a16="http://schemas.microsoft.com/office/drawing/2014/main" id="{0BDF6298-C37C-B0B4-9FB4-8D91C9E972BF}"/>
              </a:ext>
            </a:extLst>
          </p:cNvPr>
          <p:cNvGrpSpPr/>
          <p:nvPr/>
        </p:nvGrpSpPr>
        <p:grpSpPr>
          <a:xfrm>
            <a:off x="914399" y="1851252"/>
            <a:ext cx="8783138" cy="1155622"/>
            <a:chOff x="1092942" y="2070022"/>
            <a:chExt cx="8783138" cy="1155622"/>
          </a:xfrm>
        </p:grpSpPr>
        <p:sp>
          <p:nvSpPr>
            <p:cNvPr id="16" name="Rectangle: Rounded Corners 15">
              <a:extLst>
                <a:ext uri="{FF2B5EF4-FFF2-40B4-BE49-F238E27FC236}">
                  <a16:creationId xmlns:a16="http://schemas.microsoft.com/office/drawing/2014/main" id="{6A0BC271-6134-7F0B-300C-38D9B9233909}"/>
                </a:ext>
              </a:extLst>
            </p:cNvPr>
            <p:cNvSpPr/>
            <p:nvPr/>
          </p:nvSpPr>
          <p:spPr>
            <a:xfrm>
              <a:off x="1092943" y="2070023"/>
              <a:ext cx="8783137" cy="1155621"/>
            </a:xfrm>
            <a:prstGeom prst="roundRect">
              <a:avLst>
                <a:gd name="adj" fmla="val 0"/>
              </a:avLst>
            </a:prstGeom>
            <a:solidFill>
              <a:srgbClr val="FFC000"/>
            </a:solidFill>
            <a:ln w="12700" cap="flat">
              <a:noFill/>
              <a:prstDash val="solid"/>
              <a:miter/>
            </a:ln>
          </p:spPr>
          <p:txBody>
            <a:bodyPr rtlCol="0" anchor="ctr"/>
            <a:lstStyle/>
            <a:p>
              <a:pPr algn="l"/>
              <a:endParaRPr lang="en-US" dirty="0"/>
            </a:p>
          </p:txBody>
        </p:sp>
        <p:sp>
          <p:nvSpPr>
            <p:cNvPr id="17" name="Rectangle: Single Corner Rounded 16">
              <a:extLst>
                <a:ext uri="{FF2B5EF4-FFF2-40B4-BE49-F238E27FC236}">
                  <a16:creationId xmlns:a16="http://schemas.microsoft.com/office/drawing/2014/main" id="{E3260A4B-97CE-49E7-E5B7-389109AE6C73}"/>
                </a:ext>
              </a:extLst>
            </p:cNvPr>
            <p:cNvSpPr/>
            <p:nvPr/>
          </p:nvSpPr>
          <p:spPr>
            <a:xfrm>
              <a:off x="1092942" y="2070022"/>
              <a:ext cx="1650257" cy="488054"/>
            </a:xfrm>
            <a:prstGeom prst="round1Rect">
              <a:avLst>
                <a:gd name="adj" fmla="val 3735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hỏi</a:t>
              </a:r>
              <a:endParaRPr lang="en-US" sz="2400" b="1" dirty="0">
                <a:solidFill>
                  <a:schemeClr val="bg1"/>
                </a:solidFill>
              </a:endParaRPr>
            </a:p>
          </p:txBody>
        </p:sp>
        <p:sp>
          <p:nvSpPr>
            <p:cNvPr id="18" name="TextBox 17">
              <a:extLst>
                <a:ext uri="{FF2B5EF4-FFF2-40B4-BE49-F238E27FC236}">
                  <a16:creationId xmlns:a16="http://schemas.microsoft.com/office/drawing/2014/main" id="{992D6F45-ABD2-81C1-CF61-2D96512BCFC0}"/>
                </a:ext>
              </a:extLst>
            </p:cNvPr>
            <p:cNvSpPr txBox="1"/>
            <p:nvPr/>
          </p:nvSpPr>
          <p:spPr>
            <a:xfrm>
              <a:off x="1589411" y="2558076"/>
              <a:ext cx="8286669" cy="494751"/>
            </a:xfrm>
            <a:prstGeom prst="rect">
              <a:avLst/>
            </a:prstGeom>
            <a:noFill/>
          </p:spPr>
          <p:txBody>
            <a:bodyPr wrap="square">
              <a:spAutoFit/>
            </a:bodyPr>
            <a:lstStyle>
              <a:defPPr>
                <a:defRPr lang="ru-RU"/>
              </a:defPPr>
              <a:lvl1pPr marL="342900" indent="-342900" algn="just">
                <a:lnSpc>
                  <a:spcPct val="120000"/>
                </a:lnSpc>
                <a:spcAft>
                  <a:spcPts val="1200"/>
                </a:spcAft>
                <a:buFont typeface="Wingdings" panose="05000000000000000000" pitchFamily="2" charset="2"/>
                <a:buChar char="v"/>
                <a:defRPr sz="2400">
                  <a:solidFill>
                    <a:schemeClr val="bg1"/>
                  </a:solidFill>
                </a:defRPr>
              </a:lvl1pPr>
            </a:lstStyle>
            <a:p>
              <a:pPr marL="0" indent="0">
                <a:buNone/>
              </a:pPr>
              <a:r>
                <a:rPr lang="en-US" b="1">
                  <a:solidFill>
                    <a:schemeClr val="tx1"/>
                  </a:solidFill>
                </a:rPr>
                <a:t>Dựa vào thông tin trên, hãy cho biết đột biến NST là gì?</a:t>
              </a:r>
            </a:p>
          </p:txBody>
        </p:sp>
      </p:grpSp>
      <p:sp>
        <p:nvSpPr>
          <p:cNvPr id="21" name="AutoShape 5">
            <a:extLst>
              <a:ext uri="{FF2B5EF4-FFF2-40B4-BE49-F238E27FC236}">
                <a16:creationId xmlns:a16="http://schemas.microsoft.com/office/drawing/2014/main" id="{508E9B3F-2389-2D3A-9665-FA68337DA27C}"/>
              </a:ext>
            </a:extLst>
          </p:cNvPr>
          <p:cNvSpPr>
            <a:spLocks noChangeArrowheads="1"/>
          </p:cNvSpPr>
          <p:nvPr/>
        </p:nvSpPr>
        <p:spPr bwMode="auto">
          <a:xfrm>
            <a:off x="2361732" y="5526864"/>
            <a:ext cx="2159681" cy="1108911"/>
          </a:xfrm>
          <a:prstGeom prst="roundRect">
            <a:avLst>
              <a:gd name="adj" fmla="val 16667"/>
            </a:avLst>
          </a:prstGeom>
          <a:solidFill>
            <a:schemeClr val="accent3">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id="{5A450017-F8BB-D244-2B3A-1335AB21F23C}"/>
              </a:ext>
            </a:extLst>
          </p:cNvPr>
          <p:cNvSpPr txBox="1">
            <a:spLocks noChangeArrowheads="1"/>
          </p:cNvSpPr>
          <p:nvPr/>
        </p:nvSpPr>
        <p:spPr bwMode="auto">
          <a:xfrm>
            <a:off x="2423532" y="5617075"/>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số lượng NST</a:t>
            </a:r>
          </a:p>
        </p:txBody>
      </p:sp>
      <p:sp>
        <p:nvSpPr>
          <p:cNvPr id="24" name="AutoShape 9">
            <a:extLst>
              <a:ext uri="{FF2B5EF4-FFF2-40B4-BE49-F238E27FC236}">
                <a16:creationId xmlns:a16="http://schemas.microsoft.com/office/drawing/2014/main" id="{19C91D7A-CA55-88B9-C764-BBBA1881F026}"/>
              </a:ext>
            </a:extLst>
          </p:cNvPr>
          <p:cNvSpPr>
            <a:spLocks noChangeAspect="1" noChangeArrowheads="1" noTextEdit="1"/>
          </p:cNvSpPr>
          <p:nvPr/>
        </p:nvSpPr>
        <p:spPr bwMode="gray">
          <a:xfrm flipH="1">
            <a:off x="6462051" y="455153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 name="Group 11">
            <a:extLst>
              <a:ext uri="{FF2B5EF4-FFF2-40B4-BE49-F238E27FC236}">
                <a16:creationId xmlns:a16="http://schemas.microsoft.com/office/drawing/2014/main" id="{C801C91F-CC71-1729-ACBE-9762C7CBA0E3}"/>
              </a:ext>
            </a:extLst>
          </p:cNvPr>
          <p:cNvGrpSpPr>
            <a:grpSpLocks/>
          </p:cNvGrpSpPr>
          <p:nvPr/>
        </p:nvGrpSpPr>
        <p:grpSpPr bwMode="auto">
          <a:xfrm>
            <a:off x="4610883" y="4195312"/>
            <a:ext cx="2816715" cy="1326507"/>
            <a:chOff x="1997" y="1314"/>
            <a:chExt cx="1889" cy="1009"/>
          </a:xfrm>
        </p:grpSpPr>
        <p:grpSp>
          <p:nvGrpSpPr>
            <p:cNvPr id="27" name="Group 12">
              <a:extLst>
                <a:ext uri="{FF2B5EF4-FFF2-40B4-BE49-F238E27FC236}">
                  <a16:creationId xmlns:a16="http://schemas.microsoft.com/office/drawing/2014/main" id="{74E5C6FB-CCF9-326D-61F5-1DDA8D3B2BAE}"/>
                </a:ext>
              </a:extLst>
            </p:cNvPr>
            <p:cNvGrpSpPr>
              <a:grpSpLocks/>
            </p:cNvGrpSpPr>
            <p:nvPr/>
          </p:nvGrpSpPr>
          <p:grpSpPr bwMode="auto">
            <a:xfrm>
              <a:off x="1997" y="1404"/>
              <a:ext cx="1889" cy="919"/>
              <a:chOff x="1973" y="1027"/>
              <a:chExt cx="1926" cy="937"/>
            </a:xfrm>
          </p:grpSpPr>
          <p:sp>
            <p:nvSpPr>
              <p:cNvPr id="32" name="Oval 13">
                <a:extLst>
                  <a:ext uri="{FF2B5EF4-FFF2-40B4-BE49-F238E27FC236}">
                    <a16:creationId xmlns:a16="http://schemas.microsoft.com/office/drawing/2014/main" id="{5E2240FC-A2A4-EE6F-A93F-2A521CB9B3C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3" name="Oval 14">
                <a:extLst>
                  <a:ext uri="{FF2B5EF4-FFF2-40B4-BE49-F238E27FC236}">
                    <a16:creationId xmlns:a16="http://schemas.microsoft.com/office/drawing/2014/main" id="{6BA5BF81-5CE7-E8E4-578E-65210B525901}"/>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8" name="Oval 15">
              <a:extLst>
                <a:ext uri="{FF2B5EF4-FFF2-40B4-BE49-F238E27FC236}">
                  <a16:creationId xmlns:a16="http://schemas.microsoft.com/office/drawing/2014/main" id="{9A1D2C3B-FB98-6427-5A5D-43EDC9B98423}"/>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29" name="Oval 16">
              <a:extLst>
                <a:ext uri="{FF2B5EF4-FFF2-40B4-BE49-F238E27FC236}">
                  <a16:creationId xmlns:a16="http://schemas.microsoft.com/office/drawing/2014/main" id="{5A57CDDB-B07D-D772-3A38-E62ECF8EB62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0" name="Oval 17">
              <a:extLst>
                <a:ext uri="{FF2B5EF4-FFF2-40B4-BE49-F238E27FC236}">
                  <a16:creationId xmlns:a16="http://schemas.microsoft.com/office/drawing/2014/main" id="{DE9CE01F-7FDB-AE60-DC12-8F50D588E17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1" name="Oval 18">
              <a:extLst>
                <a:ext uri="{FF2B5EF4-FFF2-40B4-BE49-F238E27FC236}">
                  <a16:creationId xmlns:a16="http://schemas.microsoft.com/office/drawing/2014/main" id="{9E1B12E0-E548-0D8A-0C64-A42A382030C6}"/>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34" name="Text Box 19">
            <a:extLst>
              <a:ext uri="{FF2B5EF4-FFF2-40B4-BE49-F238E27FC236}">
                <a16:creationId xmlns:a16="http://schemas.microsoft.com/office/drawing/2014/main" id="{6C3CB955-D0DA-0A23-4DAD-D97FABEAD043}"/>
              </a:ext>
            </a:extLst>
          </p:cNvPr>
          <p:cNvSpPr txBox="1">
            <a:spLocks noChangeArrowheads="1"/>
          </p:cNvSpPr>
          <p:nvPr/>
        </p:nvSpPr>
        <p:spPr bwMode="auto">
          <a:xfrm>
            <a:off x="5228672" y="4469040"/>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36" name="AutoShape 5">
            <a:extLst>
              <a:ext uri="{FF2B5EF4-FFF2-40B4-BE49-F238E27FC236}">
                <a16:creationId xmlns:a16="http://schemas.microsoft.com/office/drawing/2014/main" id="{5933C4F5-BACF-77FD-E536-A32DE2E003D7}"/>
              </a:ext>
            </a:extLst>
          </p:cNvPr>
          <p:cNvSpPr>
            <a:spLocks noChangeArrowheads="1"/>
          </p:cNvSpPr>
          <p:nvPr/>
        </p:nvSpPr>
        <p:spPr bwMode="auto">
          <a:xfrm>
            <a:off x="7381097" y="5526864"/>
            <a:ext cx="2159681" cy="1108911"/>
          </a:xfrm>
          <a:prstGeom prst="roundRect">
            <a:avLst>
              <a:gd name="adj" fmla="val 16667"/>
            </a:avLst>
          </a:prstGeom>
          <a:solidFill>
            <a:schemeClr val="accent5">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7" name="Text Box 6">
            <a:extLst>
              <a:ext uri="{FF2B5EF4-FFF2-40B4-BE49-F238E27FC236}">
                <a16:creationId xmlns:a16="http://schemas.microsoft.com/office/drawing/2014/main" id="{4E30769D-FDE3-5FC0-1382-D125594417E8}"/>
              </a:ext>
            </a:extLst>
          </p:cNvPr>
          <p:cNvSpPr txBox="1">
            <a:spLocks noChangeArrowheads="1"/>
          </p:cNvSpPr>
          <p:nvPr/>
        </p:nvSpPr>
        <p:spPr bwMode="auto">
          <a:xfrm>
            <a:off x="7442896" y="5617075"/>
            <a:ext cx="2042019"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cấu trúc NST</a:t>
            </a:r>
          </a:p>
        </p:txBody>
      </p:sp>
      <p:sp>
        <p:nvSpPr>
          <p:cNvPr id="39" name="TextBox 38">
            <a:extLst>
              <a:ext uri="{FF2B5EF4-FFF2-40B4-BE49-F238E27FC236}">
                <a16:creationId xmlns:a16="http://schemas.microsoft.com/office/drawing/2014/main" id="{39487547-9FC2-9297-D71A-0A690A945387}"/>
              </a:ext>
            </a:extLst>
          </p:cNvPr>
          <p:cNvSpPr txBox="1"/>
          <p:nvPr/>
        </p:nvSpPr>
        <p:spPr>
          <a:xfrm>
            <a:off x="914399" y="3163341"/>
            <a:ext cx="10944752"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l"/>
            <a:r>
              <a:rPr lang="en-US">
                <a:solidFill>
                  <a:srgbClr val="FF0000"/>
                </a:solidFill>
              </a:rPr>
              <a:t>Trả lời: </a:t>
            </a:r>
            <a:r>
              <a:rPr lang="vi-VN"/>
              <a:t>Đột biến NST là </a:t>
            </a:r>
            <a:r>
              <a:rPr lang="vi-VN" b="0"/>
              <a:t>những biến đổi xảy ra trong</a:t>
            </a:r>
            <a:r>
              <a:rPr lang="vi-VN" b="0">
                <a:solidFill>
                  <a:schemeClr val="accent5">
                    <a:lumMod val="50000"/>
                  </a:schemeClr>
                </a:solidFill>
              </a:rPr>
              <a:t> </a:t>
            </a:r>
            <a:r>
              <a:rPr lang="vi-VN">
                <a:solidFill>
                  <a:schemeClr val="accent5">
                    <a:lumMod val="50000"/>
                  </a:schemeClr>
                </a:solidFill>
              </a:rPr>
              <a:t>cấu trúc </a:t>
            </a:r>
            <a:r>
              <a:rPr lang="vi-VN"/>
              <a:t>hoặc </a:t>
            </a:r>
            <a:r>
              <a:rPr lang="vi-VN">
                <a:solidFill>
                  <a:schemeClr val="accent3"/>
                </a:solidFill>
              </a:rPr>
              <a:t>số lượng </a:t>
            </a:r>
            <a:r>
              <a:rPr lang="vi-VN" b="0"/>
              <a:t>của một hoặc nhiều NST trong tế bào</a:t>
            </a:r>
            <a:r>
              <a:rPr lang="en-US" b="0"/>
              <a:t>.</a:t>
            </a:r>
          </a:p>
        </p:txBody>
      </p:sp>
      <p:sp>
        <p:nvSpPr>
          <p:cNvPr id="40" name="Freeform 8">
            <a:extLst>
              <a:ext uri="{FF2B5EF4-FFF2-40B4-BE49-F238E27FC236}">
                <a16:creationId xmlns:a16="http://schemas.microsoft.com/office/drawing/2014/main" id="{3C129D69-3685-6B51-2478-9832E42386AF}"/>
              </a:ext>
            </a:extLst>
          </p:cNvPr>
          <p:cNvSpPr>
            <a:spLocks/>
          </p:cNvSpPr>
          <p:nvPr/>
        </p:nvSpPr>
        <p:spPr bwMode="gray">
          <a:xfrm>
            <a:off x="4417920" y="528488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1" name="Freeform 10">
            <a:extLst>
              <a:ext uri="{FF2B5EF4-FFF2-40B4-BE49-F238E27FC236}">
                <a16:creationId xmlns:a16="http://schemas.microsoft.com/office/drawing/2014/main" id="{AC1E137B-7816-0DB6-83CE-A94A33E39139}"/>
              </a:ext>
            </a:extLst>
          </p:cNvPr>
          <p:cNvSpPr>
            <a:spLocks/>
          </p:cNvSpPr>
          <p:nvPr/>
        </p:nvSpPr>
        <p:spPr bwMode="gray">
          <a:xfrm flipH="1">
            <a:off x="6551521" y="533258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2" name="Arrow: Pentagon 41">
            <a:extLst>
              <a:ext uri="{FF2B5EF4-FFF2-40B4-BE49-F238E27FC236}">
                <a16:creationId xmlns:a16="http://schemas.microsoft.com/office/drawing/2014/main" id="{58610EF3-9F69-38A3-E3DE-74FD24E50FD8}"/>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208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nodePh="1">
                                  <p:stCondLst>
                                    <p:cond delay="0"/>
                                  </p:stCondLst>
                                  <p:endCondLst>
                                    <p:cond evt="begin" delay="0">
                                      <p:tn val="22"/>
                                    </p:cond>
                                  </p:end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2000"/>
                                        <p:tgtEl>
                                          <p:spTgt spid="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34" grpId="0"/>
      <p:bldP spid="36" grpId="0" animBg="1"/>
      <p:bldP spid="37" grpId="0"/>
      <p:bldP spid="39" grpId="0"/>
      <p:bldP spid="40" grpId="0" animBg="1"/>
      <p:bldP spid="4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a:xfrm>
            <a:off x="2412987" y="5708678"/>
            <a:ext cx="7366026" cy="529437"/>
          </a:xfrm>
        </p:spPr>
        <p:txBody>
          <a:bodyPr/>
          <a:lstStyle/>
          <a:p>
            <a:r>
              <a:rPr lang="en-US" sz="3600"/>
              <a:t>CÁM ƠN CÁC EM ĐÃ THEO DÕI </a:t>
            </a:r>
            <a:endParaRPr lang="ru-RU" sz="3600"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60</a:t>
            </a:fld>
            <a:endParaRPr lang="ru-RU" dirty="0"/>
          </a:p>
        </p:txBody>
      </p:sp>
      <p:pic>
        <p:nvPicPr>
          <p:cNvPr id="13" name="Picture Placeholder 12" descr="A close-up of a cell&#10;&#10;Description automatically generated">
            <a:extLst>
              <a:ext uri="{FF2B5EF4-FFF2-40B4-BE49-F238E27FC236}">
                <a16:creationId xmlns:a16="http://schemas.microsoft.com/office/drawing/2014/main" id="{47F92314-F244-0E73-6F97-39F1D7FF6738}"/>
              </a:ext>
            </a:extLst>
          </p:cNvPr>
          <p:cNvPicPr>
            <a:picLocks noGrp="1" noChangeAspect="1"/>
          </p:cNvPicPr>
          <p:nvPr>
            <p:ph type="pic" sz="quarter" idx="17"/>
          </p:nvPr>
        </p:nvPicPr>
        <p:blipFill>
          <a:blip r:embed="rId2"/>
          <a:srcRect t="9393" b="9393"/>
          <a:stretch>
            <a:fillRect/>
          </a:stretch>
        </p:blipFill>
        <p:spPr/>
      </p:pic>
    </p:spTree>
    <p:extLst>
      <p:ext uri="{BB962C8B-B14F-4D97-AF65-F5344CB8AC3E}">
        <p14:creationId xmlns:p14="http://schemas.microsoft.com/office/powerpoint/2010/main" val="1935360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7</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27" name="Rectangle 26">
            <a:extLst>
              <a:ext uri="{FF2B5EF4-FFF2-40B4-BE49-F238E27FC236}">
                <a16:creationId xmlns:a16="http://schemas.microsoft.com/office/drawing/2014/main" id="{C52F7222-6898-0EF9-47F5-212B72B22050}"/>
              </a:ext>
            </a:extLst>
          </p:cNvPr>
          <p:cNvSpPr/>
          <p:nvPr/>
        </p:nvSpPr>
        <p:spPr>
          <a:xfrm>
            <a:off x="835863" y="3141497"/>
            <a:ext cx="10692309" cy="3040447"/>
          </a:xfrm>
          <a:prstGeom prst="rect">
            <a:avLst/>
          </a:prstGeom>
          <a:solidFill>
            <a:schemeClr val="accent5">
              <a:lumMod val="20000"/>
              <a:lumOff val="80000"/>
            </a:schemeClr>
          </a:solidFill>
          <a:ln w="28575" cap="flat">
            <a:solidFill>
              <a:schemeClr val="accent5">
                <a:lumMod val="50000"/>
              </a:schemeClr>
            </a:solid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9384E58F-6F9C-BA4D-EFF2-2739B1BA33FF}"/>
              </a:ext>
            </a:extLst>
          </p:cNvPr>
          <p:cNvSpPr txBox="1"/>
          <p:nvPr/>
        </p:nvSpPr>
        <p:spPr>
          <a:xfrm>
            <a:off x="1028818" y="3756203"/>
            <a:ext cx="10392767" cy="2355260"/>
          </a:xfrm>
          <a:prstGeom prst="rect">
            <a:avLst/>
          </a:prstGeom>
          <a:noFill/>
        </p:spPr>
        <p:txBody>
          <a:bodyPr wrap="square">
            <a:spAutoFit/>
          </a:bodyPr>
          <a:lstStyle/>
          <a:p>
            <a:pPr algn="just">
              <a:lnSpc>
                <a:spcPct val="125000"/>
              </a:lnSpc>
            </a:pPr>
            <a:r>
              <a:rPr lang="vi-VN" sz="2400" b="1"/>
              <a:t>Cá nhân quan sát Hình 46.1, thảo luận nhóm thực hiện các yêu cầu:</a:t>
            </a:r>
          </a:p>
          <a:p>
            <a:pPr algn="just">
              <a:lnSpc>
                <a:spcPct val="125000"/>
              </a:lnSpc>
            </a:pPr>
            <a:r>
              <a:rPr lang="vi-VN" sz="2400"/>
              <a:t>–</a:t>
            </a:r>
            <a:r>
              <a:rPr lang="en-US" sz="2400"/>
              <a:t> </a:t>
            </a:r>
            <a:r>
              <a:rPr lang="vi-VN" sz="2400"/>
              <a:t>Nêu những điểm khác biệt của các NST đột biến số 1, 2, 3, 4 so với các NST trước đột biến bằng cách hoàn thành Bảng 46.1. </a:t>
            </a:r>
            <a:endParaRPr lang="en-US" sz="2400"/>
          </a:p>
          <a:p>
            <a:pPr algn="just">
              <a:lnSpc>
                <a:spcPct val="125000"/>
              </a:lnSpc>
            </a:pPr>
            <a:r>
              <a:rPr lang="vi-VN" sz="2400"/>
              <a:t>– Nêu khái niệm đột biết cấu trúc NST và gọi tên các dạng đột biến cấu trúc NST.</a:t>
            </a:r>
          </a:p>
        </p:txBody>
      </p:sp>
      <p:sp>
        <p:nvSpPr>
          <p:cNvPr id="30" name="Rectangle 29">
            <a:extLst>
              <a:ext uri="{FF2B5EF4-FFF2-40B4-BE49-F238E27FC236}">
                <a16:creationId xmlns:a16="http://schemas.microsoft.com/office/drawing/2014/main" id="{E6921171-9F82-E7E0-1E6E-919D2BB408DA}"/>
              </a:ext>
            </a:extLst>
          </p:cNvPr>
          <p:cNvSpPr/>
          <p:nvPr/>
        </p:nvSpPr>
        <p:spPr>
          <a:xfrm>
            <a:off x="835863" y="3141497"/>
            <a:ext cx="2025143" cy="516103"/>
          </a:xfrm>
          <a:prstGeom prst="rect">
            <a:avLst/>
          </a:prstGeom>
          <a:solidFill>
            <a:schemeClr val="accent5">
              <a:lumMod val="75000"/>
            </a:schemeClr>
          </a:solidFill>
          <a:ln w="28575" cap="flat">
            <a:solidFill>
              <a:schemeClr val="accent5">
                <a:lumMod val="50000"/>
              </a:schemeClr>
            </a:solidFill>
            <a:prstDash val="solid"/>
            <a:miter/>
          </a:ln>
        </p:spPr>
        <p:txBody>
          <a:bodyPr rtlCol="0" anchor="ctr"/>
          <a:lstStyle/>
          <a:p>
            <a:pPr algn="ctr"/>
            <a:r>
              <a:rPr lang="en-US" sz="2800" b="1">
                <a:solidFill>
                  <a:schemeClr val="bg1"/>
                </a:solidFill>
              </a:rPr>
              <a:t>Yêu cầu 1</a:t>
            </a:r>
            <a:endParaRPr lang="en-US" sz="2800" b="1" dirty="0">
              <a:solidFill>
                <a:schemeClr val="bg1"/>
              </a:solidFill>
            </a:endParaRPr>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075998" y="2572534"/>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spTree>
    <p:extLst>
      <p:ext uri="{BB962C8B-B14F-4D97-AF65-F5344CB8AC3E}">
        <p14:creationId xmlns:p14="http://schemas.microsoft.com/office/powerpoint/2010/main" val="2023535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animBg="1"/>
      <p:bldP spid="27" grpId="0" animBg="1"/>
      <p:bldP spid="29" grpId="0"/>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119182" y="2577009"/>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497589458"/>
              </p:ext>
            </p:extLst>
          </p:nvPr>
        </p:nvGraphicFramePr>
        <p:xfrm>
          <a:off x="650738" y="3921261"/>
          <a:ext cx="10995238" cy="1969323"/>
        </p:xfrm>
        <a:graphic>
          <a:graphicData uri="http://schemas.openxmlformats.org/drawingml/2006/table">
            <a:tbl>
              <a:tblPr firstRow="1" bandRow="1">
                <a:tableStyleId>{17292A2E-F333-43FB-9621-5CBBE7FDCDCB}</a:tableStyleId>
              </a:tblPr>
              <a:tblGrid>
                <a:gridCol w="3289647">
                  <a:extLst>
                    <a:ext uri="{9D8B030D-6E8A-4147-A177-3AD203B41FA5}">
                      <a16:colId xmlns:a16="http://schemas.microsoft.com/office/drawing/2014/main" val="3850186651"/>
                    </a:ext>
                  </a:extLst>
                </a:gridCol>
                <a:gridCol w="1475285">
                  <a:extLst>
                    <a:ext uri="{9D8B030D-6E8A-4147-A177-3AD203B41FA5}">
                      <a16:colId xmlns:a16="http://schemas.microsoft.com/office/drawing/2014/main" val="57411977"/>
                    </a:ext>
                  </a:extLst>
                </a:gridCol>
                <a:gridCol w="1518062">
                  <a:extLst>
                    <a:ext uri="{9D8B030D-6E8A-4147-A177-3AD203B41FA5}">
                      <a16:colId xmlns:a16="http://schemas.microsoft.com/office/drawing/2014/main" val="1217432310"/>
                    </a:ext>
                  </a:extLst>
                </a:gridCol>
                <a:gridCol w="1570748">
                  <a:extLst>
                    <a:ext uri="{9D8B030D-6E8A-4147-A177-3AD203B41FA5}">
                      <a16:colId xmlns:a16="http://schemas.microsoft.com/office/drawing/2014/main" val="1945394729"/>
                    </a:ext>
                  </a:extLst>
                </a:gridCol>
                <a:gridCol w="1570748">
                  <a:extLst>
                    <a:ext uri="{9D8B030D-6E8A-4147-A177-3AD203B41FA5}">
                      <a16:colId xmlns:a16="http://schemas.microsoft.com/office/drawing/2014/main" val="3600732850"/>
                    </a:ext>
                  </a:extLst>
                </a:gridCol>
                <a:gridCol w="1570748">
                  <a:extLst>
                    <a:ext uri="{9D8B030D-6E8A-4147-A177-3AD203B41FA5}">
                      <a16:colId xmlns:a16="http://schemas.microsoft.com/office/drawing/2014/main" val="2926816053"/>
                    </a:ext>
                  </a:extLst>
                </a:gridCol>
              </a:tblGrid>
              <a:tr h="519391">
                <a:tc>
                  <a:txBody>
                    <a:bodyPr/>
                    <a:lstStyle/>
                    <a:p>
                      <a:pPr algn="just">
                        <a:lnSpc>
                          <a:spcPct val="120000"/>
                        </a:lnSpc>
                      </a:pPr>
                      <a:r>
                        <a:rPr lang="en-US" sz="24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449932">
                <a:tc>
                  <a:txBody>
                    <a:bodyPr/>
                    <a:lstStyle/>
                    <a:p>
                      <a:pPr algn="l">
                        <a:lnSpc>
                          <a:spcPct val="120000"/>
                        </a:lnSpc>
                      </a:pPr>
                      <a:r>
                        <a:rPr lang="en-US" sz="24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sp>
        <p:nvSpPr>
          <p:cNvPr id="6" name="TextBox 5">
            <a:extLst>
              <a:ext uri="{FF2B5EF4-FFF2-40B4-BE49-F238E27FC236}">
                <a16:creationId xmlns:a16="http://schemas.microsoft.com/office/drawing/2014/main" id="{508E6468-A88C-5DF9-416F-0A6A61F0BEDB}"/>
              </a:ext>
            </a:extLst>
          </p:cNvPr>
          <p:cNvSpPr txBox="1"/>
          <p:nvPr/>
        </p:nvSpPr>
        <p:spPr>
          <a:xfrm>
            <a:off x="870420" y="3326523"/>
            <a:ext cx="9996692" cy="461665"/>
          </a:xfrm>
          <a:prstGeom prst="rect">
            <a:avLst/>
          </a:prstGeom>
          <a:noFill/>
        </p:spPr>
        <p:txBody>
          <a:bodyPr wrap="square" rtlCol="0">
            <a:spAutoFit/>
          </a:bodyPr>
          <a:lstStyle/>
          <a:p>
            <a:pPr algn="ctr"/>
            <a:r>
              <a:rPr lang="en-US" sz="2400" b="1"/>
              <a:t>Bảng 46.1. </a:t>
            </a:r>
            <a:r>
              <a:rPr lang="en-US" sz="2400"/>
              <a:t>Sự thay đổi về cấu trúc của NST sau khi đột biến</a:t>
            </a:r>
          </a:p>
        </p:txBody>
      </p:sp>
    </p:spTree>
    <p:extLst>
      <p:ext uri="{BB962C8B-B14F-4D97-AF65-F5344CB8AC3E}">
        <p14:creationId xmlns:p14="http://schemas.microsoft.com/office/powerpoint/2010/main" val="141480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FF588221-0575-7481-6869-6A2C4B651BD4}"/>
              </a:ext>
            </a:extLst>
          </p:cNvPr>
          <p:cNvGrpSpPr/>
          <p:nvPr/>
        </p:nvGrpSpPr>
        <p:grpSpPr>
          <a:xfrm>
            <a:off x="4570560" y="2409218"/>
            <a:ext cx="2573971" cy="605755"/>
            <a:chOff x="4570560" y="2409218"/>
            <a:chExt cx="2573971" cy="605755"/>
          </a:xfrm>
        </p:grpSpPr>
        <p:sp>
          <p:nvSpPr>
            <p:cNvPr id="31" name="Rectangle: Top Corners Rounded 30">
              <a:extLst>
                <a:ext uri="{FF2B5EF4-FFF2-40B4-BE49-F238E27FC236}">
                  <a16:creationId xmlns:a16="http://schemas.microsoft.com/office/drawing/2014/main" id="{8FB99B31-0D08-D77C-81B4-4FC16E5BC6ED}"/>
                </a:ext>
              </a:extLst>
            </p:cNvPr>
            <p:cNvSpPr/>
            <p:nvPr/>
          </p:nvSpPr>
          <p:spPr>
            <a:xfrm>
              <a:off x="4570560" y="2409218"/>
              <a:ext cx="2573971" cy="605755"/>
            </a:xfrm>
            <a:prstGeom prst="round2SameRect">
              <a:avLst/>
            </a:prstGeom>
            <a:solidFill>
              <a:schemeClr val="accent3">
                <a:lumMod val="20000"/>
                <a:lumOff val="8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5001328" y="2450485"/>
              <a:ext cx="1712434" cy="523220"/>
            </a:xfrm>
            <a:prstGeom prst="rect">
              <a:avLst/>
            </a:prstGeom>
            <a:noFill/>
          </p:spPr>
          <p:txBody>
            <a:bodyPr wrap="square" rtlCol="0">
              <a:spAutoFit/>
            </a:bodyPr>
            <a:lstStyle/>
            <a:p>
              <a:pPr algn="ctr"/>
              <a:r>
                <a:rPr lang="en-US" sz="2800" b="1"/>
                <a:t>ĐÁP ÁN</a:t>
              </a:r>
            </a:p>
          </p:txBody>
        </p:sp>
      </p:gr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2250809569"/>
              </p:ext>
            </p:extLst>
          </p:nvPr>
        </p:nvGraphicFramePr>
        <p:xfrm>
          <a:off x="197278" y="3112985"/>
          <a:ext cx="11797442" cy="2355203"/>
        </p:xfrm>
        <a:graphic>
          <a:graphicData uri="http://schemas.openxmlformats.org/drawingml/2006/table">
            <a:tbl>
              <a:tblPr firstRow="1" bandRow="1">
                <a:tableStyleId>{17292A2E-F333-43FB-9621-5CBBE7FDCDCB}</a:tableStyleId>
              </a:tblPr>
              <a:tblGrid>
                <a:gridCol w="2760030">
                  <a:extLst>
                    <a:ext uri="{9D8B030D-6E8A-4147-A177-3AD203B41FA5}">
                      <a16:colId xmlns:a16="http://schemas.microsoft.com/office/drawing/2014/main" val="3850186651"/>
                    </a:ext>
                  </a:extLst>
                </a:gridCol>
                <a:gridCol w="1234159">
                  <a:extLst>
                    <a:ext uri="{9D8B030D-6E8A-4147-A177-3AD203B41FA5}">
                      <a16:colId xmlns:a16="http://schemas.microsoft.com/office/drawing/2014/main" val="57411977"/>
                    </a:ext>
                  </a:extLst>
                </a:gridCol>
                <a:gridCol w="1273632">
                  <a:extLst>
                    <a:ext uri="{9D8B030D-6E8A-4147-A177-3AD203B41FA5}">
                      <a16:colId xmlns:a16="http://schemas.microsoft.com/office/drawing/2014/main" val="1217432310"/>
                    </a:ext>
                  </a:extLst>
                </a:gridCol>
                <a:gridCol w="1693961">
                  <a:extLst>
                    <a:ext uri="{9D8B030D-6E8A-4147-A177-3AD203B41FA5}">
                      <a16:colId xmlns:a16="http://schemas.microsoft.com/office/drawing/2014/main" val="1945394729"/>
                    </a:ext>
                  </a:extLst>
                </a:gridCol>
                <a:gridCol w="2404954">
                  <a:extLst>
                    <a:ext uri="{9D8B030D-6E8A-4147-A177-3AD203B41FA5}">
                      <a16:colId xmlns:a16="http://schemas.microsoft.com/office/drawing/2014/main" val="3600732850"/>
                    </a:ext>
                  </a:extLst>
                </a:gridCol>
                <a:gridCol w="2430706">
                  <a:extLst>
                    <a:ext uri="{9D8B030D-6E8A-4147-A177-3AD203B41FA5}">
                      <a16:colId xmlns:a16="http://schemas.microsoft.com/office/drawing/2014/main" val="2926816053"/>
                    </a:ext>
                  </a:extLst>
                </a:gridCol>
              </a:tblGrid>
              <a:tr h="560323">
                <a:tc>
                  <a:txBody>
                    <a:bodyPr/>
                    <a:lstStyle/>
                    <a:p>
                      <a:pPr algn="just">
                        <a:lnSpc>
                          <a:spcPct val="120000"/>
                        </a:lnSpc>
                      </a:pPr>
                      <a:r>
                        <a:rPr lang="en-US" sz="22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794880">
                <a:tc>
                  <a:txBody>
                    <a:bodyPr/>
                    <a:lstStyle/>
                    <a:p>
                      <a:pPr algn="just">
                        <a:lnSpc>
                          <a:spcPct val="120000"/>
                        </a:lnSpc>
                      </a:pPr>
                      <a:r>
                        <a:rPr lang="en-US" sz="22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Mất một đoạn 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Thêm đoạn BC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vi-VN" sz="2200"/>
                        <a:t>Đoạn BCDE bị đảo ngược 180</a:t>
                      </a:r>
                      <a:r>
                        <a:rPr lang="vi-VN" sz="2200" baseline="30000"/>
                        <a:t>o</a:t>
                      </a:r>
                      <a:endParaRPr lang="en-US" sz="2200" baseline="300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AB bằng đoạn MNO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MNO bằng đoạn AB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grpSp>
        <p:nvGrpSpPr>
          <p:cNvPr id="10" name="Group 9">
            <a:extLst>
              <a:ext uri="{FF2B5EF4-FFF2-40B4-BE49-F238E27FC236}">
                <a16:creationId xmlns:a16="http://schemas.microsoft.com/office/drawing/2014/main" id="{88169103-9CE7-265F-4C87-A47C40075A38}"/>
              </a:ext>
            </a:extLst>
          </p:cNvPr>
          <p:cNvGrpSpPr/>
          <p:nvPr/>
        </p:nvGrpSpPr>
        <p:grpSpPr>
          <a:xfrm>
            <a:off x="684395" y="5650113"/>
            <a:ext cx="10456275" cy="1004020"/>
            <a:chOff x="1420181" y="2990031"/>
            <a:chExt cx="8451655" cy="1905217"/>
          </a:xfrm>
        </p:grpSpPr>
        <p:sp>
          <p:nvSpPr>
            <p:cNvPr id="2" name="Rectangle: Rounded Corners 1">
              <a:extLst>
                <a:ext uri="{FF2B5EF4-FFF2-40B4-BE49-F238E27FC236}">
                  <a16:creationId xmlns:a16="http://schemas.microsoft.com/office/drawing/2014/main" id="{24E06DEF-EE71-AE09-EB43-7446B6197DD6}"/>
                </a:ext>
              </a:extLst>
            </p:cNvPr>
            <p:cNvSpPr/>
            <p:nvPr/>
          </p:nvSpPr>
          <p:spPr>
            <a:xfrm>
              <a:off x="1420181" y="2990031"/>
              <a:ext cx="8451655" cy="1905217"/>
            </a:xfrm>
            <a:prstGeom prst="roundRect">
              <a:avLst>
                <a:gd name="adj" fmla="val 6018"/>
              </a:avLst>
            </a:prstGeom>
            <a:solidFill>
              <a:schemeClr val="bg1"/>
            </a:solidFill>
            <a:ln w="12700" cap="flat">
              <a:noFill/>
              <a:prstDash val="solid"/>
              <a:miter/>
            </a:ln>
            <a:effectLst>
              <a:outerShdw blurRad="63500" sx="102000" sy="102000" algn="ctr" rotWithShape="0">
                <a:prstClr val="black">
                  <a:alpha val="40000"/>
                </a:prstClr>
              </a:outerShdw>
            </a:effectLst>
          </p:spPr>
          <p:txBody>
            <a:bodyPr rtlCol="0" anchor="ctr"/>
            <a:lstStyle/>
            <a:p>
              <a:pPr algn="l"/>
              <a:endParaRPr lang="en-US" dirty="0"/>
            </a:p>
          </p:txBody>
        </p:sp>
        <p:sp>
          <p:nvSpPr>
            <p:cNvPr id="9" name="TextBox 8">
              <a:extLst>
                <a:ext uri="{FF2B5EF4-FFF2-40B4-BE49-F238E27FC236}">
                  <a16:creationId xmlns:a16="http://schemas.microsoft.com/office/drawing/2014/main" id="{EE22A4CF-4689-6A9C-9A73-253BADE2CFF4}"/>
                </a:ext>
              </a:extLst>
            </p:cNvPr>
            <p:cNvSpPr txBox="1"/>
            <p:nvPr/>
          </p:nvSpPr>
          <p:spPr>
            <a:xfrm>
              <a:off x="1521157" y="3054082"/>
              <a:ext cx="8279647" cy="1841166"/>
            </a:xfrm>
            <a:prstGeom prst="rect">
              <a:avLst/>
            </a:prstGeom>
            <a:noFill/>
          </p:spPr>
          <p:txBody>
            <a:bodyPr wrap="square">
              <a:spAutoFit/>
            </a:bodyPr>
            <a:lstStyle>
              <a:defPPr>
                <a:defRPr lang="ru-RU"/>
              </a:defPPr>
              <a:lvl1pPr algn="just">
                <a:lnSpc>
                  <a:spcPct val="125000"/>
                </a:lnSpc>
                <a:defRPr sz="2400" b="1"/>
              </a:lvl1pPr>
            </a:lstStyle>
            <a:p>
              <a:pPr algn="l"/>
              <a:r>
                <a:rPr lang="vi-VN" b="0"/>
                <a:t>– </a:t>
              </a:r>
              <a:r>
                <a:rPr lang="en-US">
                  <a:solidFill>
                    <a:schemeClr val="accent3"/>
                  </a:solidFill>
                </a:rPr>
                <a:t>Khái niệm đột biến cấu trúc NST: </a:t>
              </a:r>
              <a:r>
                <a:rPr lang="en-US" b="0"/>
                <a:t>là những biến đổi xảy ra làm thay đổi </a:t>
              </a:r>
              <a:r>
                <a:rPr lang="en-US">
                  <a:solidFill>
                    <a:schemeClr val="accent4"/>
                  </a:solidFill>
                </a:rPr>
                <a:t>cấu trúc </a:t>
              </a:r>
              <a:r>
                <a:rPr lang="en-US" b="0"/>
                <a:t>của NST.</a:t>
              </a:r>
            </a:p>
          </p:txBody>
        </p:sp>
      </p:grpSp>
    </p:spTree>
    <p:extLst>
      <p:ext uri="{BB962C8B-B14F-4D97-AF65-F5344CB8AC3E}">
        <p14:creationId xmlns:p14="http://schemas.microsoft.com/office/powerpoint/2010/main" val="37282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1568</TotalTime>
  <Words>3993</Words>
  <Application>Microsoft Office PowerPoint</Application>
  <PresentationFormat>Màn hình rộng</PresentationFormat>
  <Paragraphs>422</Paragraphs>
  <Slides>60</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60</vt:i4>
      </vt:variant>
    </vt:vector>
  </HeadingPairs>
  <TitlesOfParts>
    <vt:vector size="65" baseType="lpstr">
      <vt:lpstr>Arial</vt:lpstr>
      <vt:lpstr>Calibri</vt:lpstr>
      <vt:lpstr>Verdana</vt:lpstr>
      <vt:lpstr>Wingdings</vt:lpstr>
      <vt:lpstr>Office Theme</vt:lpstr>
      <vt:lpstr>I. KHÁI NIỆM ĐỘT BIẾN NHIỄM SẮC THỂ</vt:lpstr>
      <vt:lpstr>I. KHÁI NIỆM ĐỘT BIẾN NHIỄM SẮC THỂ</vt:lpstr>
      <vt:lpstr>II. ĐỘT BIẾN CẤU TRÚC NHIỄM SẮC THỂ</vt:lpstr>
      <vt:lpstr>Bản trình bày PowerPoint</vt:lpstr>
      <vt:lpstr>I. KHÁI NIỆM ĐỘT BIẾN NHIỄM SẮC THỂ</vt:lpstr>
      <vt:lpstr>I. KHÁI NIỆM ĐỘT BIẾN NHIỄM SẮC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EM ĐÃ HỌC</vt:lpstr>
      <vt:lpstr>BÀI TẬP</vt:lpstr>
      <vt:lpstr>BÀI TẬP</vt:lpstr>
      <vt:lpstr>BÀI TẬP</vt:lpstr>
      <vt:lpstr>BÀI TẬP</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BIG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Administrator</cp:lastModifiedBy>
  <cp:revision>102</cp:revision>
  <dcterms:created xsi:type="dcterms:W3CDTF">2024-06-15T07:25:40Z</dcterms:created>
  <dcterms:modified xsi:type="dcterms:W3CDTF">2026-03-04T04:21:35Z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