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5" r:id="rId2"/>
    <p:sldId id="475" r:id="rId3"/>
    <p:sldId id="283" r:id="rId4"/>
    <p:sldId id="256" r:id="rId5"/>
    <p:sldId id="474" r:id="rId6"/>
    <p:sldId id="476" r:id="rId7"/>
    <p:sldId id="477" r:id="rId8"/>
    <p:sldId id="479" r:id="rId9"/>
    <p:sldId id="277" r:id="rId10"/>
    <p:sldId id="478" r:id="rId11"/>
    <p:sldId id="284" r:id="rId12"/>
    <p:sldId id="473" r:id="rId13"/>
    <p:sldId id="481" r:id="rId14"/>
    <p:sldId id="290" r:id="rId15"/>
    <p:sldId id="268" r:id="rId16"/>
    <p:sldId id="275" r:id="rId17"/>
    <p:sldId id="483" r:id="rId18"/>
    <p:sldId id="269" r:id="rId19"/>
    <p:sldId id="270" r:id="rId20"/>
    <p:sldId id="482" r:id="rId21"/>
  </p:sldIdLst>
  <p:sldSz cx="12188825" cy="6858000"/>
  <p:notesSz cx="6858000" cy="9144000"/>
  <p:embeddedFontLst>
    <p:embeddedFont>
      <p:font typeface="Dosis Semi Bold" panose="020B0604020202020204" charset="0"/>
      <p:regular r:id="rId22"/>
    </p:embeddedFont>
    <p:embeddedFont>
      <p:font typeface="VNI-Times" pitchFamily="2" charset="0"/>
      <p:regular r:id="rId23"/>
      <p:bold r:id="rId24"/>
      <p:italic r:id="rId25"/>
      <p:boldItalic r:id="rId26"/>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5" d="100"/>
          <a:sy n="65" d="100"/>
        </p:scale>
        <p:origin x="360" y="78"/>
      </p:cViewPr>
      <p:guideLst>
        <p:guide orient="horz" pos="1440"/>
        <p:guide pos="192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3/30/2024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31.svg"/><Relationship Id="rId7" Type="http://schemas.openxmlformats.org/officeDocument/2006/relationships/image" Target="../media/image20.svg"/><Relationship Id="rId12"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7.svg"/><Relationship Id="rId5" Type="http://schemas.openxmlformats.org/officeDocument/2006/relationships/image" Target="../media/image33.sv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EFDB7B-91DD-3AE0-D3F2-CD50814D8650}"/>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7FBBA976-B170-3B6B-2371-71307C3523F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14165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0536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a:extLst>
              <a:ext uri="{FF2B5EF4-FFF2-40B4-BE49-F238E27FC236}">
                <a16:creationId xmlns:a16="http://schemas.microsoft.com/office/drawing/2014/main" id="{0DE53E4A-C8E8-1D49-8291-3E9220884276}"/>
              </a:ext>
            </a:extLst>
          </p:cNvPr>
          <p:cNvPicPr>
            <a:picLocks noChangeAspect="1" noChangeArrowheads="1"/>
          </p:cNvPicPr>
          <p:nvPr/>
        </p:nvPicPr>
        <p:blipFill>
          <a:blip r:embed="rId2" cstate="print">
            <a:lum bright="12000" contrast="48000"/>
            <a:extLst>
              <a:ext uri="{28A0092B-C50C-407E-A947-70E740481C1C}">
                <a14:useLocalDpi xmlns:a14="http://schemas.microsoft.com/office/drawing/2010/main" val="0"/>
              </a:ext>
            </a:extLst>
          </a:blip>
          <a:srcRect/>
          <a:stretch>
            <a:fillRect/>
          </a:stretch>
        </p:blipFill>
        <p:spPr bwMode="auto">
          <a:xfrm>
            <a:off x="7161212" y="304800"/>
            <a:ext cx="3352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AutoShape 5">
            <a:extLst>
              <a:ext uri="{FF2B5EF4-FFF2-40B4-BE49-F238E27FC236}">
                <a16:creationId xmlns:a16="http://schemas.microsoft.com/office/drawing/2014/main" id="{7A8F0F6B-84A6-57C0-F73A-7399075FCD0A}"/>
              </a:ext>
            </a:extLst>
          </p:cNvPr>
          <p:cNvSpPr>
            <a:spLocks/>
          </p:cNvSpPr>
          <p:nvPr/>
        </p:nvSpPr>
        <p:spPr bwMode="auto">
          <a:xfrm>
            <a:off x="7161212" y="5638800"/>
            <a:ext cx="3352800" cy="685800"/>
          </a:xfrm>
          <a:prstGeom prst="borderCallout1">
            <a:avLst>
              <a:gd name="adj1" fmla="val 83333"/>
              <a:gd name="adj2" fmla="val 0"/>
              <a:gd name="adj3" fmla="val -127778"/>
              <a:gd name="adj4" fmla="val 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en-US" altLang="en-US" sz="1800" b="1">
                <a:latin typeface="VNI-Times" pitchFamily="2" charset="0"/>
              </a:rPr>
              <a:t>Taùc duïng cuûa hoocmoân taêng tröôûng GH (Tieát nhieàu, ít )</a:t>
            </a:r>
            <a:endParaRPr lang="en-US" altLang="en-US" sz="1800">
              <a:latin typeface="VNI-Times" pitchFamily="2" charset="0"/>
            </a:endParaRPr>
          </a:p>
        </p:txBody>
      </p:sp>
      <p:sp>
        <p:nvSpPr>
          <p:cNvPr id="25606" name="AutoShape 6">
            <a:extLst>
              <a:ext uri="{FF2B5EF4-FFF2-40B4-BE49-F238E27FC236}">
                <a16:creationId xmlns:a16="http://schemas.microsoft.com/office/drawing/2014/main" id="{A09444BD-DD9F-A9D3-8823-50BD74DA67ED}"/>
              </a:ext>
            </a:extLst>
          </p:cNvPr>
          <p:cNvSpPr>
            <a:spLocks/>
          </p:cNvSpPr>
          <p:nvPr/>
        </p:nvSpPr>
        <p:spPr bwMode="auto">
          <a:xfrm>
            <a:off x="5103812" y="3810000"/>
            <a:ext cx="1600200" cy="1600200"/>
          </a:xfrm>
          <a:prstGeom prst="borderCallout1">
            <a:avLst>
              <a:gd name="adj1" fmla="val -4764"/>
              <a:gd name="adj2" fmla="val 92856"/>
              <a:gd name="adj3" fmla="val -4764"/>
              <a:gd name="adj4" fmla="val -2619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just" eaLnBrk="1" hangingPunct="1"/>
            <a:r>
              <a:rPr lang="en-US" altLang="en-US" sz="1800" b="1">
                <a:latin typeface="VNI-Times" pitchFamily="2" charset="0"/>
              </a:rPr>
              <a:t>Beänh nhaân do khoái u cuûa tuyeán treân thaän gaây neân</a:t>
            </a:r>
          </a:p>
          <a:p>
            <a:pPr algn="ctr" eaLnBrk="1" hangingPunct="1"/>
            <a:endParaRPr lang="en-US" altLang="en-US" sz="1800" b="1">
              <a:latin typeface="VNI-Times" pitchFamily="2" charset="0"/>
            </a:endParaRPr>
          </a:p>
        </p:txBody>
      </p:sp>
      <p:sp>
        <p:nvSpPr>
          <p:cNvPr id="25607" name="AutoShape 7">
            <a:extLst>
              <a:ext uri="{FF2B5EF4-FFF2-40B4-BE49-F238E27FC236}">
                <a16:creationId xmlns:a16="http://schemas.microsoft.com/office/drawing/2014/main" id="{5A62E1BF-98DA-BB26-C050-95D1A86CEC52}"/>
              </a:ext>
            </a:extLst>
          </p:cNvPr>
          <p:cNvSpPr>
            <a:spLocks/>
          </p:cNvSpPr>
          <p:nvPr/>
        </p:nvSpPr>
        <p:spPr bwMode="auto">
          <a:xfrm>
            <a:off x="5180012" y="990600"/>
            <a:ext cx="1600200" cy="1600200"/>
          </a:xfrm>
          <a:prstGeom prst="borderCallout1">
            <a:avLst>
              <a:gd name="adj1" fmla="val -4764"/>
              <a:gd name="adj2" fmla="val 92856"/>
              <a:gd name="adj3" fmla="val -4764"/>
              <a:gd name="adj4" fmla="val -2619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1800" b="1" dirty="0" err="1">
                <a:latin typeface="VNI-Times" pitchFamily="2" charset="0"/>
              </a:rPr>
              <a:t>Beänh</a:t>
            </a:r>
            <a:r>
              <a:rPr lang="en-US" altLang="en-US" sz="1800" b="1" dirty="0">
                <a:latin typeface="VNI-Times" pitchFamily="2" charset="0"/>
              </a:rPr>
              <a:t> </a:t>
            </a:r>
            <a:r>
              <a:rPr lang="en-US" altLang="en-US" sz="1800" b="1" dirty="0" err="1">
                <a:latin typeface="VNI-Times" pitchFamily="2" charset="0"/>
              </a:rPr>
              <a:t>nhaân</a:t>
            </a:r>
            <a:r>
              <a:rPr lang="en-US" altLang="en-US" sz="1800" b="1" dirty="0">
                <a:latin typeface="VNI-Times" pitchFamily="2" charset="0"/>
              </a:rPr>
              <a:t> </a:t>
            </a:r>
            <a:r>
              <a:rPr lang="en-US" altLang="en-US" sz="1800" b="1" dirty="0" err="1">
                <a:latin typeface="VNI-Times" pitchFamily="2" charset="0"/>
              </a:rPr>
              <a:t>öu</a:t>
            </a:r>
            <a:r>
              <a:rPr lang="en-US" altLang="en-US" sz="1800" b="1" dirty="0">
                <a:latin typeface="VNI-Times" pitchFamily="2" charset="0"/>
              </a:rPr>
              <a:t> </a:t>
            </a:r>
            <a:r>
              <a:rPr lang="en-US" altLang="en-US" sz="1800" b="1" dirty="0" err="1">
                <a:latin typeface="VNI-Times" pitchFamily="2" charset="0"/>
              </a:rPr>
              <a:t>naêng</a:t>
            </a:r>
            <a:r>
              <a:rPr lang="en-US" altLang="en-US" sz="1800" b="1" dirty="0">
                <a:latin typeface="VNI-Times" pitchFamily="2" charset="0"/>
              </a:rPr>
              <a:t> </a:t>
            </a:r>
            <a:r>
              <a:rPr lang="en-US" altLang="en-US" sz="1800" b="1" dirty="0" err="1">
                <a:latin typeface="VNI-Times" pitchFamily="2" charset="0"/>
              </a:rPr>
              <a:t>tuyeán</a:t>
            </a:r>
            <a:r>
              <a:rPr lang="en-US" altLang="en-US" sz="1800" b="1" dirty="0">
                <a:latin typeface="VNI-Times" pitchFamily="2" charset="0"/>
              </a:rPr>
              <a:t> </a:t>
            </a:r>
            <a:r>
              <a:rPr lang="en-US" altLang="en-US" sz="1800" b="1" dirty="0" err="1">
                <a:latin typeface="VNI-Times" pitchFamily="2" charset="0"/>
              </a:rPr>
              <a:t>yeân</a:t>
            </a:r>
            <a:r>
              <a:rPr lang="en-US" altLang="en-US" sz="1800" b="1" dirty="0">
                <a:latin typeface="VNI-Times" pitchFamily="2" charset="0"/>
              </a:rPr>
              <a:t> </a:t>
            </a:r>
            <a:r>
              <a:rPr lang="en-US" altLang="en-US" sz="1800" b="1" dirty="0" err="1">
                <a:latin typeface="VNI-Times" pitchFamily="2" charset="0"/>
              </a:rPr>
              <a:t>gaây</a:t>
            </a:r>
            <a:r>
              <a:rPr lang="en-US" altLang="en-US" sz="1800" b="1" dirty="0">
                <a:latin typeface="VNI-Times" pitchFamily="2" charset="0"/>
              </a:rPr>
              <a:t> </a:t>
            </a:r>
            <a:r>
              <a:rPr lang="en-US" altLang="en-US" sz="1800" b="1" dirty="0" err="1">
                <a:latin typeface="VNI-Times" pitchFamily="2" charset="0"/>
              </a:rPr>
              <a:t>tieát</a:t>
            </a:r>
            <a:r>
              <a:rPr lang="en-US" altLang="en-US" sz="1800" b="1" dirty="0">
                <a:latin typeface="VNI-Times" pitchFamily="2" charset="0"/>
              </a:rPr>
              <a:t> </a:t>
            </a:r>
            <a:r>
              <a:rPr lang="en-US" altLang="en-US" sz="1800" b="1" dirty="0" err="1">
                <a:latin typeface="VNI-Times" pitchFamily="2" charset="0"/>
              </a:rPr>
              <a:t>nhieàu</a:t>
            </a:r>
            <a:r>
              <a:rPr lang="en-US" altLang="en-US" sz="1800" b="1" dirty="0">
                <a:latin typeface="VNI-Times" pitchFamily="2" charset="0"/>
              </a:rPr>
              <a:t> GH</a:t>
            </a:r>
          </a:p>
          <a:p>
            <a:pPr algn="ctr" eaLnBrk="1" hangingPunct="1"/>
            <a:endParaRPr lang="en-US" altLang="en-US" sz="1800" b="1" dirty="0">
              <a:latin typeface="VNI-Times" pitchFamily="2" charset="0"/>
            </a:endParaRPr>
          </a:p>
        </p:txBody>
      </p:sp>
      <p:pic>
        <p:nvPicPr>
          <p:cNvPr id="25608" name="Picture 8">
            <a:extLst>
              <a:ext uri="{FF2B5EF4-FFF2-40B4-BE49-F238E27FC236}">
                <a16:creationId xmlns:a16="http://schemas.microsoft.com/office/drawing/2014/main" id="{158B8A39-7AC8-B98F-E93A-F8026F5E3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383"/>
          <a:stretch>
            <a:fillRect/>
          </a:stretch>
        </p:blipFill>
        <p:spPr bwMode="auto">
          <a:xfrm>
            <a:off x="1751012" y="0"/>
            <a:ext cx="3429000" cy="3352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5609" name="Picture 9">
            <a:extLst>
              <a:ext uri="{FF2B5EF4-FFF2-40B4-BE49-F238E27FC236}">
                <a16:creationId xmlns:a16="http://schemas.microsoft.com/office/drawing/2014/main" id="{EAA83457-BB60-BF52-004D-55497E01A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012" y="3352801"/>
            <a:ext cx="3276600" cy="319246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5610" name="Text Box 10">
            <a:extLst>
              <a:ext uri="{FF2B5EF4-FFF2-40B4-BE49-F238E27FC236}">
                <a16:creationId xmlns:a16="http://schemas.microsoft.com/office/drawing/2014/main" id="{90209653-8443-2154-BB2D-713368929CAD}"/>
              </a:ext>
            </a:extLst>
          </p:cNvPr>
          <p:cNvSpPr txBox="1">
            <a:spLocks noChangeArrowheads="1"/>
          </p:cNvSpPr>
          <p:nvPr/>
        </p:nvSpPr>
        <p:spPr bwMode="auto">
          <a:xfrm>
            <a:off x="2284412" y="64008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vi-VN" altLang="en-US" b="1">
                <a:solidFill>
                  <a:srgbClr val="0000FF"/>
                </a:solidFill>
                <a:latin typeface="Times New Roman" panose="02020603050405020304" pitchFamily="18" charset="0"/>
              </a:rPr>
              <a:t>H</a:t>
            </a:r>
            <a:r>
              <a:rPr lang="en-US" altLang="en-US" b="1">
                <a:solidFill>
                  <a:srgbClr val="0000FF"/>
                </a:solidFill>
                <a:latin typeface="Times New Roman" panose="02020603050405020304" pitchFamily="18" charset="0"/>
              </a:rPr>
              <a:t>ình ảnh về bệnh nhân bị rối loạn tuyến nội tiết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5608"/>
                                        </p:tgtEl>
                                        <p:attrNameLst>
                                          <p:attrName>style.visibility</p:attrName>
                                        </p:attrNameLst>
                                      </p:cBhvr>
                                      <p:to>
                                        <p:strVal val="visible"/>
                                      </p:to>
                                    </p:set>
                                    <p:animEffect transition="in" filter="wheel(4)">
                                      <p:cBhvr>
                                        <p:cTn id="7" dur="2000"/>
                                        <p:tgtEl>
                                          <p:spTgt spid="25608"/>
                                        </p:tgtEl>
                                      </p:cBhvr>
                                    </p:animEffect>
                                  </p:childTnLst>
                                </p:cTn>
                              </p:par>
                            </p:childTnLst>
                          </p:cTn>
                        </p:par>
                        <p:par>
                          <p:cTn id="8" fill="hold" nodeType="afterGroup">
                            <p:stCondLst>
                              <p:cond delay="2000"/>
                            </p:stCondLst>
                            <p:childTnLst>
                              <p:par>
                                <p:cTn id="9" presetID="21" presetClass="entr" presetSubtype="4" fill="hold" nodeType="afterEffect">
                                  <p:stCondLst>
                                    <p:cond delay="0"/>
                                  </p:stCondLst>
                                  <p:childTnLst>
                                    <p:set>
                                      <p:cBhvr>
                                        <p:cTn id="10" dur="1" fill="hold">
                                          <p:stCondLst>
                                            <p:cond delay="0"/>
                                          </p:stCondLst>
                                        </p:cTn>
                                        <p:tgtEl>
                                          <p:spTgt spid="25609"/>
                                        </p:tgtEl>
                                        <p:attrNameLst>
                                          <p:attrName>style.visibility</p:attrName>
                                        </p:attrNameLst>
                                      </p:cBhvr>
                                      <p:to>
                                        <p:strVal val="visible"/>
                                      </p:to>
                                    </p:set>
                                    <p:animEffect transition="in" filter="wheel(4)">
                                      <p:cBhvr>
                                        <p:cTn id="11" dur="2000"/>
                                        <p:tgtEl>
                                          <p:spTgt spid="2560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25610"/>
                                        </p:tgtEl>
                                        <p:attrNameLst>
                                          <p:attrName>style.visibility</p:attrName>
                                        </p:attrNameLst>
                                      </p:cBhvr>
                                      <p:to>
                                        <p:strVal val="visible"/>
                                      </p:to>
                                    </p:set>
                                    <p:animEffect transition="in" filter="blinds(horizontal)">
                                      <p:cBhvr>
                                        <p:cTn id="16" dur="2000"/>
                                        <p:tgtEl>
                                          <p:spTgt spid="256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ntr" presetSubtype="16" fill="hold" nodeType="clickEffect">
                                  <p:stCondLst>
                                    <p:cond delay="0"/>
                                  </p:stCondLst>
                                  <p:childTnLst>
                                    <p:set>
                                      <p:cBhvr>
                                        <p:cTn id="20" dur="1" fill="hold">
                                          <p:stCondLst>
                                            <p:cond delay="0"/>
                                          </p:stCondLst>
                                        </p:cTn>
                                        <p:tgtEl>
                                          <p:spTgt spid="25607"/>
                                        </p:tgtEl>
                                        <p:attrNameLst>
                                          <p:attrName>style.visibility</p:attrName>
                                        </p:attrNameLst>
                                      </p:cBhvr>
                                      <p:to>
                                        <p:strVal val="visible"/>
                                      </p:to>
                                    </p:set>
                                    <p:animEffect transition="in" filter="diamond(in)">
                                      <p:cBhvr>
                                        <p:cTn id="21" dur="2000"/>
                                        <p:tgtEl>
                                          <p:spTgt spid="256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nodeType="clickEffect">
                                  <p:stCondLst>
                                    <p:cond delay="0"/>
                                  </p:stCondLst>
                                  <p:childTnLst>
                                    <p:set>
                                      <p:cBhvr>
                                        <p:cTn id="25" dur="1" fill="hold">
                                          <p:stCondLst>
                                            <p:cond delay="0"/>
                                          </p:stCondLst>
                                        </p:cTn>
                                        <p:tgtEl>
                                          <p:spTgt spid="25606"/>
                                        </p:tgtEl>
                                        <p:attrNameLst>
                                          <p:attrName>style.visibility</p:attrName>
                                        </p:attrNameLst>
                                      </p:cBhvr>
                                      <p:to>
                                        <p:strVal val="visible"/>
                                      </p:to>
                                    </p:set>
                                    <p:animEffect transition="in" filter="diamond(in)">
                                      <p:cBhvr>
                                        <p:cTn id="26" dur="2000"/>
                                        <p:tgtEl>
                                          <p:spTgt spid="2560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ntr" presetSubtype="16" fill="hold" nodeType="clickEffect">
                                  <p:stCondLst>
                                    <p:cond delay="0"/>
                                  </p:stCondLst>
                                  <p:childTnLst>
                                    <p:set>
                                      <p:cBhvr>
                                        <p:cTn id="30" dur="1" fill="hold">
                                          <p:stCondLst>
                                            <p:cond delay="0"/>
                                          </p:stCondLst>
                                        </p:cTn>
                                        <p:tgtEl>
                                          <p:spTgt spid="25605"/>
                                        </p:tgtEl>
                                        <p:attrNameLst>
                                          <p:attrName>style.visibility</p:attrName>
                                        </p:attrNameLst>
                                      </p:cBhvr>
                                      <p:to>
                                        <p:strVal val="visible"/>
                                      </p:to>
                                    </p:set>
                                    <p:animEffect transition="in" filter="diamond(in)">
                                      <p:cBhvr>
                                        <p:cTn id="31" dur="20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nimBg="1"/>
      <p:bldP spid="25606" grpId="0" animBg="1"/>
      <p:bldP spid="25607" grpId="0" animBg="1"/>
      <p:bldP spid="256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a:extLst>
              <a:ext uri="{FF2B5EF4-FFF2-40B4-BE49-F238E27FC236}">
                <a16:creationId xmlns:a16="http://schemas.microsoft.com/office/drawing/2014/main" id="{69FB1952-F22D-962B-6AF1-1FCB3CED0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1"/>
            <a:ext cx="7620000" cy="4892675"/>
          </a:xfrm>
          <a:prstGeom prst="rect">
            <a:avLst/>
          </a:prstGeom>
          <a:noFill/>
          <a:extLst>
            <a:ext uri="{909E8E84-426E-40DD-AFC4-6F175D3DCCD1}">
              <a14:hiddenFill xmlns:a14="http://schemas.microsoft.com/office/drawing/2010/main">
                <a:solidFill>
                  <a:srgbClr val="FFFFFF"/>
                </a:solidFill>
              </a14:hiddenFill>
            </a:ext>
          </a:extLst>
        </p:spPr>
      </p:pic>
      <p:sp>
        <p:nvSpPr>
          <p:cNvPr id="92166" name="Text Box 6">
            <a:extLst>
              <a:ext uri="{FF2B5EF4-FFF2-40B4-BE49-F238E27FC236}">
                <a16:creationId xmlns:a16="http://schemas.microsoft.com/office/drawing/2014/main" id="{4D212DFA-94D5-E2F6-0869-AE11A58D8E63}"/>
              </a:ext>
            </a:extLst>
          </p:cNvPr>
          <p:cNvSpPr txBox="1">
            <a:spLocks noChangeArrowheads="1"/>
          </p:cNvSpPr>
          <p:nvPr/>
        </p:nvSpPr>
        <p:spPr bwMode="auto">
          <a:xfrm>
            <a:off x="6856412" y="4876801"/>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cap="sq" algn="ctr">
                <a:solidFill>
                  <a:srgbClr val="FF99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vi-VN" altLang="en-US" sz="2000">
                <a:solidFill>
                  <a:srgbClr val="FF3300"/>
                </a:solidFill>
              </a:rPr>
              <a:t>Sultan Kosen (cao 2,51m) đến từ Thổ Nhĩ Kỳ</a:t>
            </a:r>
          </a:p>
        </p:txBody>
      </p:sp>
      <p:sp>
        <p:nvSpPr>
          <p:cNvPr id="92167" name="Text Box 7">
            <a:extLst>
              <a:ext uri="{FF2B5EF4-FFF2-40B4-BE49-F238E27FC236}">
                <a16:creationId xmlns:a16="http://schemas.microsoft.com/office/drawing/2014/main" id="{A5B32DC5-E1C2-F3D1-D87B-C5E10A6E5BE2}"/>
              </a:ext>
            </a:extLst>
          </p:cNvPr>
          <p:cNvSpPr txBox="1">
            <a:spLocks noChangeArrowheads="1"/>
          </p:cNvSpPr>
          <p:nvPr/>
        </p:nvSpPr>
        <p:spPr bwMode="auto">
          <a:xfrm>
            <a:off x="3046412" y="4876801"/>
            <a:ext cx="3505200" cy="701675"/>
          </a:xfrm>
          <a:prstGeom prst="rect">
            <a:avLst/>
          </a:prstGeom>
          <a:solidFill>
            <a:schemeClr val="bg1"/>
          </a:solidFill>
          <a:ln>
            <a:noFill/>
          </a:ln>
          <a:effectLst/>
          <a:extLst>
            <a:ext uri="{91240B29-F687-4F45-9708-019B960494DF}">
              <a14:hiddenLine xmlns:a14="http://schemas.microsoft.com/office/drawing/2010/main" w="88900" cap="sq" algn="ctr">
                <a:solidFill>
                  <a:srgbClr val="FF99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vi-VN" altLang="en-US" sz="2000" dirty="0">
                <a:solidFill>
                  <a:srgbClr val="FF3300"/>
                </a:solidFill>
              </a:rPr>
              <a:t>Ông </a:t>
            </a:r>
            <a:r>
              <a:rPr lang="vi-VN" altLang="en-US" sz="2000" dirty="0" err="1">
                <a:solidFill>
                  <a:srgbClr val="FF3300"/>
                </a:solidFill>
              </a:rPr>
              <a:t>Chandra</a:t>
            </a:r>
            <a:r>
              <a:rPr lang="vi-VN" altLang="en-US" sz="2000" dirty="0">
                <a:solidFill>
                  <a:srgbClr val="FF3300"/>
                </a:solidFill>
              </a:rPr>
              <a:t> </a:t>
            </a:r>
            <a:r>
              <a:rPr lang="vi-VN" altLang="en-US" sz="2000" dirty="0" err="1">
                <a:solidFill>
                  <a:srgbClr val="FF3300"/>
                </a:solidFill>
              </a:rPr>
              <a:t>Bahadur</a:t>
            </a:r>
            <a:r>
              <a:rPr lang="vi-VN" altLang="en-US" sz="2000" dirty="0">
                <a:solidFill>
                  <a:srgbClr val="FF3300"/>
                </a:solidFill>
              </a:rPr>
              <a:t> </a:t>
            </a:r>
            <a:r>
              <a:rPr lang="vi-VN" altLang="en-US" sz="2000" dirty="0" err="1">
                <a:solidFill>
                  <a:srgbClr val="FF3300"/>
                </a:solidFill>
              </a:rPr>
              <a:t>Dangi</a:t>
            </a:r>
            <a:r>
              <a:rPr lang="vi-VN" altLang="en-US" sz="2000" dirty="0">
                <a:solidFill>
                  <a:srgbClr val="FF3300"/>
                </a:solidFill>
              </a:rPr>
              <a:t> (54,6cm) đến từ </a:t>
            </a:r>
            <a:r>
              <a:rPr lang="vi-VN" altLang="en-US" sz="2000" dirty="0" err="1">
                <a:solidFill>
                  <a:srgbClr val="FF3300"/>
                </a:solidFill>
              </a:rPr>
              <a:t>Nepal</a:t>
            </a:r>
            <a:endParaRPr lang="vi-VN" altLang="en-US" sz="2000" dirty="0">
              <a:solidFill>
                <a:srgbClr val="FF3300"/>
              </a:solidFill>
            </a:endParaRPr>
          </a:p>
        </p:txBody>
      </p:sp>
      <p:sp>
        <p:nvSpPr>
          <p:cNvPr id="92165" name="Text Box 5">
            <a:extLst>
              <a:ext uri="{FF2B5EF4-FFF2-40B4-BE49-F238E27FC236}">
                <a16:creationId xmlns:a16="http://schemas.microsoft.com/office/drawing/2014/main" id="{829ACA79-8236-71AD-80DD-CB38B196404E}"/>
              </a:ext>
            </a:extLst>
          </p:cNvPr>
          <p:cNvSpPr txBox="1">
            <a:spLocks noChangeArrowheads="1"/>
          </p:cNvSpPr>
          <p:nvPr/>
        </p:nvSpPr>
        <p:spPr bwMode="auto">
          <a:xfrm>
            <a:off x="1903412" y="5562601"/>
            <a:ext cx="9220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cap="sq" algn="ctr">
                <a:solidFill>
                  <a:srgbClr val="FF99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vi-VN" altLang="en-US" sz="2400"/>
              <a:t>Trong dịp kỷ niệm ngày Kỷ lục Thế giới Guinness lần thứ 10 hàng năm tại London, Anh, lần đầu tiên người đàn ông cao nhất thế giới đã có cơ hội gặp mặt người lùn nhất thế giới. -</a:t>
            </a:r>
          </a:p>
        </p:txBody>
      </p:sp>
      <p:sp>
        <p:nvSpPr>
          <p:cNvPr id="92170" name="Text Box 10">
            <a:extLst>
              <a:ext uri="{FF2B5EF4-FFF2-40B4-BE49-F238E27FC236}">
                <a16:creationId xmlns:a16="http://schemas.microsoft.com/office/drawing/2014/main" id="{C0CDE0D2-AB9C-BC6D-768F-BECF8BDD1D0A}"/>
              </a:ext>
            </a:extLst>
          </p:cNvPr>
          <p:cNvSpPr txBox="1">
            <a:spLocks noChangeArrowheads="1"/>
          </p:cNvSpPr>
          <p:nvPr/>
        </p:nvSpPr>
        <p:spPr bwMode="auto">
          <a:xfrm>
            <a:off x="7923212" y="304801"/>
            <a:ext cx="2743200" cy="2308324"/>
          </a:xfrm>
          <a:prstGeom prst="rect">
            <a:avLst/>
          </a:prstGeom>
          <a:solidFill>
            <a:schemeClr val="bg1"/>
          </a:solidFill>
          <a:ln>
            <a:noFill/>
          </a:ln>
          <a:effectLst/>
          <a:extLst>
            <a:ext uri="{91240B29-F687-4F45-9708-019B960494DF}">
              <a14:hiddenLine xmlns:a14="http://schemas.microsoft.com/office/drawing/2010/main" w="88900" cap="sq" algn="ctr">
                <a:solidFill>
                  <a:srgbClr val="FF99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rgbClr val="0000FF"/>
                </a:solidFill>
              </a:rPr>
              <a:t>Tuyến yên tiết nhiều hoocmôn </a:t>
            </a:r>
            <a:r>
              <a:rPr lang="en-US" altLang="en-US" sz="2400">
                <a:solidFill>
                  <a:srgbClr val="FF3300"/>
                </a:solidFill>
              </a:rPr>
              <a:t>tăng trưởng(GH) </a:t>
            </a:r>
          </a:p>
          <a:p>
            <a:r>
              <a:rPr lang="en-US" altLang="en-US" sz="2400">
                <a:solidFill>
                  <a:srgbClr val="0000FF"/>
                </a:solidFill>
              </a:rPr>
              <a:t>hơn mức bình thường gây bệnh “khổng lồ”</a:t>
            </a:r>
            <a:endParaRPr lang="vi-VN" altLang="en-US" sz="2400"/>
          </a:p>
        </p:txBody>
      </p:sp>
      <p:sp>
        <p:nvSpPr>
          <p:cNvPr id="92171" name="Text Box 11">
            <a:extLst>
              <a:ext uri="{FF2B5EF4-FFF2-40B4-BE49-F238E27FC236}">
                <a16:creationId xmlns:a16="http://schemas.microsoft.com/office/drawing/2014/main" id="{C6483122-379C-C626-0C7C-BAF61D28A05D}"/>
              </a:ext>
            </a:extLst>
          </p:cNvPr>
          <p:cNvSpPr txBox="1">
            <a:spLocks noChangeArrowheads="1"/>
          </p:cNvSpPr>
          <p:nvPr/>
        </p:nvSpPr>
        <p:spPr bwMode="auto">
          <a:xfrm>
            <a:off x="2055812" y="304801"/>
            <a:ext cx="2438400" cy="2308324"/>
          </a:xfrm>
          <a:prstGeom prst="rect">
            <a:avLst/>
          </a:prstGeom>
          <a:solidFill>
            <a:schemeClr val="bg1"/>
          </a:solidFill>
          <a:ln>
            <a:noFill/>
          </a:ln>
          <a:effectLst/>
          <a:extLst>
            <a:ext uri="{91240B29-F687-4F45-9708-019B960494DF}">
              <a14:hiddenLine xmlns:a14="http://schemas.microsoft.com/office/drawing/2010/main" w="88900" cap="sq" algn="ctr">
                <a:solidFill>
                  <a:srgbClr val="FF99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rgbClr val="0000CC"/>
                </a:solidFill>
              </a:rPr>
              <a:t>Tuyến yên tiết ít hoocmôn</a:t>
            </a:r>
            <a:r>
              <a:rPr lang="en-US" altLang="en-US" sz="2400"/>
              <a:t> </a:t>
            </a:r>
            <a:r>
              <a:rPr lang="en-US" altLang="en-US" sz="2400">
                <a:solidFill>
                  <a:srgbClr val="FF0000"/>
                </a:solidFill>
              </a:rPr>
              <a:t>tăng trưởng(GH)</a:t>
            </a:r>
            <a:r>
              <a:rPr lang="en-US" altLang="en-US" sz="2400"/>
              <a:t> </a:t>
            </a:r>
          </a:p>
          <a:p>
            <a:r>
              <a:rPr lang="en-US" altLang="en-US" sz="2400">
                <a:solidFill>
                  <a:srgbClr val="0000CC"/>
                </a:solidFill>
              </a:rPr>
              <a:t>hơn mức bình thường gây bệnh lùn</a:t>
            </a:r>
            <a:endParaRPr lang="vi-VN" altLang="en-US" sz="2400"/>
          </a:p>
        </p:txBody>
      </p:sp>
      <p:sp>
        <p:nvSpPr>
          <p:cNvPr id="92172" name="Line 12">
            <a:extLst>
              <a:ext uri="{FF2B5EF4-FFF2-40B4-BE49-F238E27FC236}">
                <a16:creationId xmlns:a16="http://schemas.microsoft.com/office/drawing/2014/main" id="{20788B0B-F9E1-0FB9-24E9-DD45DAA67077}"/>
              </a:ext>
            </a:extLst>
          </p:cNvPr>
          <p:cNvSpPr>
            <a:spLocks noChangeShapeType="1"/>
          </p:cNvSpPr>
          <p:nvPr/>
        </p:nvSpPr>
        <p:spPr bwMode="auto">
          <a:xfrm>
            <a:off x="3427412" y="3429000"/>
            <a:ext cx="838200" cy="685800"/>
          </a:xfrm>
          <a:prstGeom prst="line">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92173" name="Line 13">
            <a:extLst>
              <a:ext uri="{FF2B5EF4-FFF2-40B4-BE49-F238E27FC236}">
                <a16:creationId xmlns:a16="http://schemas.microsoft.com/office/drawing/2014/main" id="{A7A04293-032C-2B87-6E94-8C2DDF7E85C3}"/>
              </a:ext>
            </a:extLst>
          </p:cNvPr>
          <p:cNvSpPr>
            <a:spLocks noChangeShapeType="1"/>
          </p:cNvSpPr>
          <p:nvPr/>
        </p:nvSpPr>
        <p:spPr bwMode="auto">
          <a:xfrm flipH="1">
            <a:off x="7389812" y="457200"/>
            <a:ext cx="457200" cy="0"/>
          </a:xfrm>
          <a:prstGeom prst="line">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40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92171"/>
                                        </p:tgtEl>
                                        <p:attrNameLst>
                                          <p:attrName>style.visibility</p:attrName>
                                        </p:attrNameLst>
                                      </p:cBhvr>
                                      <p:to>
                                        <p:strVal val="visible"/>
                                      </p:to>
                                    </p:set>
                                    <p:animEffect transition="in" filter="diamond(in)">
                                      <p:cBhvr>
                                        <p:cTn id="7" dur="2000"/>
                                        <p:tgtEl>
                                          <p:spTgt spid="92171"/>
                                        </p:tgtEl>
                                      </p:cBhvr>
                                    </p:animEffect>
                                  </p:childTnLst>
                                </p:cTn>
                              </p:par>
                              <p:par>
                                <p:cTn id="8" presetID="8" presetClass="entr" presetSubtype="16" fill="hold" nodeType="withEffect">
                                  <p:stCondLst>
                                    <p:cond delay="0"/>
                                  </p:stCondLst>
                                  <p:childTnLst>
                                    <p:set>
                                      <p:cBhvr>
                                        <p:cTn id="9" dur="1" fill="hold">
                                          <p:stCondLst>
                                            <p:cond delay="0"/>
                                          </p:stCondLst>
                                        </p:cTn>
                                        <p:tgtEl>
                                          <p:spTgt spid="92172"/>
                                        </p:tgtEl>
                                        <p:attrNameLst>
                                          <p:attrName>style.visibility</p:attrName>
                                        </p:attrNameLst>
                                      </p:cBhvr>
                                      <p:to>
                                        <p:strVal val="visible"/>
                                      </p:to>
                                    </p:set>
                                    <p:animEffect transition="in" filter="diamond(in)">
                                      <p:cBhvr>
                                        <p:cTn id="10" dur="2000"/>
                                        <p:tgtEl>
                                          <p:spTgt spid="921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92170"/>
                                        </p:tgtEl>
                                        <p:attrNameLst>
                                          <p:attrName>style.visibility</p:attrName>
                                        </p:attrNameLst>
                                      </p:cBhvr>
                                      <p:to>
                                        <p:strVal val="visible"/>
                                      </p:to>
                                    </p:set>
                                    <p:animEffect transition="in" filter="diamond(in)">
                                      <p:cBhvr>
                                        <p:cTn id="15" dur="2000"/>
                                        <p:tgtEl>
                                          <p:spTgt spid="92170"/>
                                        </p:tgtEl>
                                      </p:cBhvr>
                                    </p:animEffect>
                                  </p:childTnLst>
                                </p:cTn>
                              </p:par>
                              <p:par>
                                <p:cTn id="16" presetID="8" presetClass="entr" presetSubtype="16" fill="hold" nodeType="withEffect">
                                  <p:stCondLst>
                                    <p:cond delay="0"/>
                                  </p:stCondLst>
                                  <p:childTnLst>
                                    <p:set>
                                      <p:cBhvr>
                                        <p:cTn id="17" dur="1" fill="hold">
                                          <p:stCondLst>
                                            <p:cond delay="0"/>
                                          </p:stCondLst>
                                        </p:cTn>
                                        <p:tgtEl>
                                          <p:spTgt spid="92173"/>
                                        </p:tgtEl>
                                        <p:attrNameLst>
                                          <p:attrName>style.visibility</p:attrName>
                                        </p:attrNameLst>
                                      </p:cBhvr>
                                      <p:to>
                                        <p:strVal val="visible"/>
                                      </p:to>
                                    </p:set>
                                    <p:animEffect transition="in" filter="diamond(in)">
                                      <p:cBhvr>
                                        <p:cTn id="18" dur="2000"/>
                                        <p:tgtEl>
                                          <p:spTgt spid="92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0" grpId="0" animBg="1"/>
      <p:bldP spid="9217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a:extLst>
              <a:ext uri="{FF2B5EF4-FFF2-40B4-BE49-F238E27FC236}">
                <a16:creationId xmlns:a16="http://schemas.microsoft.com/office/drawing/2014/main" id="{D6DA6CB8-F0D5-8444-4A57-B594C7D64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3" y="0"/>
            <a:ext cx="4130675" cy="44958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Text Box 3">
            <a:extLst>
              <a:ext uri="{FF2B5EF4-FFF2-40B4-BE49-F238E27FC236}">
                <a16:creationId xmlns:a16="http://schemas.microsoft.com/office/drawing/2014/main" id="{15ACF8EB-F827-2CC6-4A40-2853CCE1F505}"/>
              </a:ext>
            </a:extLst>
          </p:cNvPr>
          <p:cNvSpPr txBox="1">
            <a:spLocks noChangeArrowheads="1"/>
          </p:cNvSpPr>
          <p:nvPr/>
        </p:nvSpPr>
        <p:spPr bwMode="auto">
          <a:xfrm>
            <a:off x="1522412" y="4648201"/>
            <a:ext cx="4114800" cy="1569660"/>
          </a:xfrm>
          <a:prstGeom prst="rect">
            <a:avLst/>
          </a:prstGeom>
          <a:noFill/>
          <a:ln w="3175" cap="sq" algn="ctr">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t>Danien Lambe, được coi là người Anh to béo nhất: nặng </a:t>
            </a:r>
            <a:r>
              <a:rPr lang="vi-VN" altLang="en-US" sz="2400" b="1"/>
              <a:t>335 kg, cao tới 2,8m đã mất vào năm 1890</a:t>
            </a:r>
          </a:p>
        </p:txBody>
      </p:sp>
      <p:sp>
        <p:nvSpPr>
          <p:cNvPr id="100356" name="Text Box 4">
            <a:extLst>
              <a:ext uri="{FF2B5EF4-FFF2-40B4-BE49-F238E27FC236}">
                <a16:creationId xmlns:a16="http://schemas.microsoft.com/office/drawing/2014/main" id="{47D15015-47C2-AE1C-4186-4A39CEC7ADED}"/>
              </a:ext>
            </a:extLst>
          </p:cNvPr>
          <p:cNvSpPr txBox="1">
            <a:spLocks noChangeArrowheads="1"/>
          </p:cNvSpPr>
          <p:nvPr/>
        </p:nvSpPr>
        <p:spPr bwMode="auto">
          <a:xfrm>
            <a:off x="5942012" y="4627564"/>
            <a:ext cx="4724400" cy="1200329"/>
          </a:xfrm>
          <a:prstGeom prst="rect">
            <a:avLst/>
          </a:prstGeom>
          <a:noFill/>
          <a:ln w="3175" cap="sq" algn="ctr">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t>Chị Trần Thị Thảo 46 tuổi     ( Hà Tĩnh) cao 1m38, nặng 40 kg, Có khối u tuyến giáp nặng khoảng 2,5 kg</a:t>
            </a:r>
            <a:endParaRPr lang="vi-VN" altLang="en-US" sz="2400" b="1"/>
          </a:p>
        </p:txBody>
      </p:sp>
      <p:pic>
        <p:nvPicPr>
          <p:cNvPr id="100357" name="Picture 5">
            <a:extLst>
              <a:ext uri="{FF2B5EF4-FFF2-40B4-BE49-F238E27FC236}">
                <a16:creationId xmlns:a16="http://schemas.microsoft.com/office/drawing/2014/main" id="{BBC9B12C-602B-496D-FD4C-7DBB663AB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612" y="0"/>
            <a:ext cx="4419600" cy="4495800"/>
          </a:xfrm>
          <a:prstGeom prst="rect">
            <a:avLst/>
          </a:prstGeom>
          <a:noFill/>
          <a:extLst>
            <a:ext uri="{909E8E84-426E-40DD-AFC4-6F175D3DCCD1}">
              <a14:hiddenFill xmlns:a14="http://schemas.microsoft.com/office/drawing/2010/main">
                <a:solidFill>
                  <a:srgbClr val="FFFFFF"/>
                </a:solidFill>
              </a14:hiddenFill>
            </a:ext>
          </a:extLst>
        </p:spPr>
      </p:pic>
      <p:sp>
        <p:nvSpPr>
          <p:cNvPr id="100358" name="Text Box 6">
            <a:extLst>
              <a:ext uri="{FF2B5EF4-FFF2-40B4-BE49-F238E27FC236}">
                <a16:creationId xmlns:a16="http://schemas.microsoft.com/office/drawing/2014/main" id="{3D0D9812-A24C-7549-A677-EE7584F80693}"/>
              </a:ext>
            </a:extLst>
          </p:cNvPr>
          <p:cNvSpPr txBox="1">
            <a:spLocks noChangeArrowheads="1"/>
          </p:cNvSpPr>
          <p:nvPr/>
        </p:nvSpPr>
        <p:spPr bwMode="auto">
          <a:xfrm>
            <a:off x="1751012" y="3664803"/>
            <a:ext cx="3657600" cy="830997"/>
          </a:xfrm>
          <a:prstGeom prst="rect">
            <a:avLst/>
          </a:prstGeom>
          <a:solidFill>
            <a:schemeClr val="bg1"/>
          </a:solidFill>
          <a:ln>
            <a:noFill/>
          </a:ln>
          <a:effectLst/>
          <a:extLst>
            <a:ext uri="{91240B29-F687-4F45-9708-019B960494DF}">
              <a14:hiddenLine xmlns:a14="http://schemas.microsoft.com/office/drawing/2010/main" w="88900" cap="sq" algn="ctr">
                <a:solidFill>
                  <a:srgbClr val="FF99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a:solidFill>
                  <a:srgbClr val="0000CC"/>
                </a:solidFill>
              </a:rPr>
              <a:t>Ưu năng tuyến yên tiết nhiều GH</a:t>
            </a:r>
            <a:r>
              <a:rPr lang="en-US" altLang="en-US" sz="2400"/>
              <a:t> </a:t>
            </a:r>
          </a:p>
        </p:txBody>
      </p:sp>
      <p:sp>
        <p:nvSpPr>
          <p:cNvPr id="100360" name="Text Box 8">
            <a:extLst>
              <a:ext uri="{FF2B5EF4-FFF2-40B4-BE49-F238E27FC236}">
                <a16:creationId xmlns:a16="http://schemas.microsoft.com/office/drawing/2014/main" id="{E1E4C8F5-BBD2-F757-1DC8-68F4D406D8DA}"/>
              </a:ext>
            </a:extLst>
          </p:cNvPr>
          <p:cNvSpPr txBox="1">
            <a:spLocks noChangeArrowheads="1"/>
          </p:cNvSpPr>
          <p:nvPr/>
        </p:nvSpPr>
        <p:spPr bwMode="auto">
          <a:xfrm>
            <a:off x="8275585" y="4034135"/>
            <a:ext cx="1600200" cy="461665"/>
          </a:xfrm>
          <a:prstGeom prst="rect">
            <a:avLst/>
          </a:prstGeom>
          <a:solidFill>
            <a:schemeClr val="bg1"/>
          </a:solidFill>
          <a:ln>
            <a:noFill/>
          </a:ln>
          <a:effectLst/>
        </p:spPr>
        <p:txBody>
          <a:bodyPr>
            <a:spAutoFit/>
          </a:bodyPr>
          <a:lstStyle/>
          <a:p>
            <a:pPr algn="ctr">
              <a:spcBef>
                <a:spcPct val="50000"/>
              </a:spcBef>
            </a:pPr>
            <a:r>
              <a:rPr lang="en-US" altLang="en-US" sz="2400" dirty="0" err="1">
                <a:solidFill>
                  <a:srgbClr val="FF0000"/>
                </a:solidFill>
              </a:rPr>
              <a:t>Bướu</a:t>
            </a:r>
            <a:r>
              <a:rPr lang="en-US" altLang="en-US" sz="2400" dirty="0">
                <a:solidFill>
                  <a:srgbClr val="FF0000"/>
                </a:solidFill>
              </a:rPr>
              <a:t> </a:t>
            </a:r>
            <a:r>
              <a:rPr lang="en-US" altLang="en-US" sz="2400" dirty="0" err="1">
                <a:solidFill>
                  <a:srgbClr val="FF0000"/>
                </a:solidFill>
              </a:rPr>
              <a:t>cổ</a:t>
            </a:r>
            <a:endParaRPr lang="vi-VN" altLang="en-US" sz="2400" dirty="0">
              <a:solidFill>
                <a:srgbClr val="FF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0358"/>
                                        </p:tgtEl>
                                        <p:attrNameLst>
                                          <p:attrName>style.visibility</p:attrName>
                                        </p:attrNameLst>
                                      </p:cBhvr>
                                      <p:to>
                                        <p:strVal val="visible"/>
                                      </p:to>
                                    </p:set>
                                    <p:animEffect transition="in" filter="diamond(in)">
                                      <p:cBhvr>
                                        <p:cTn id="7" dur="2000"/>
                                        <p:tgtEl>
                                          <p:spTgt spid="1003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xit" presetSubtype="16" fill="hold" nodeType="clickEffect">
                                  <p:stCondLst>
                                    <p:cond delay="0"/>
                                  </p:stCondLst>
                                  <p:childTnLst>
                                    <p:animEffect transition="out" filter="diamond(in)">
                                      <p:cBhvr>
                                        <p:cTn id="11" dur="2000"/>
                                        <p:tgtEl>
                                          <p:spTgt spid="100354"/>
                                        </p:tgtEl>
                                      </p:cBhvr>
                                    </p:animEffect>
                                    <p:set>
                                      <p:cBhvr>
                                        <p:cTn id="12" dur="1" fill="hold">
                                          <p:stCondLst>
                                            <p:cond delay="1999"/>
                                          </p:stCondLst>
                                        </p:cTn>
                                        <p:tgtEl>
                                          <p:spTgt spid="100354"/>
                                        </p:tgtEl>
                                        <p:attrNameLst>
                                          <p:attrName>style.visibility</p:attrName>
                                        </p:attrNameLst>
                                      </p:cBhvr>
                                      <p:to>
                                        <p:strVal val="hidden"/>
                                      </p:to>
                                    </p:set>
                                  </p:childTnLst>
                                </p:cTn>
                              </p:par>
                              <p:par>
                                <p:cTn id="13" presetID="8" presetClass="exit" presetSubtype="16" fill="hold" nodeType="withEffect">
                                  <p:stCondLst>
                                    <p:cond delay="0"/>
                                  </p:stCondLst>
                                  <p:childTnLst>
                                    <p:animEffect transition="out" filter="diamond(in)">
                                      <p:cBhvr>
                                        <p:cTn id="14" dur="2000"/>
                                        <p:tgtEl>
                                          <p:spTgt spid="100355"/>
                                        </p:tgtEl>
                                      </p:cBhvr>
                                    </p:animEffect>
                                    <p:set>
                                      <p:cBhvr>
                                        <p:cTn id="15" dur="1" fill="hold">
                                          <p:stCondLst>
                                            <p:cond delay="1999"/>
                                          </p:stCondLst>
                                        </p:cTn>
                                        <p:tgtEl>
                                          <p:spTgt spid="100355"/>
                                        </p:tgtEl>
                                        <p:attrNameLst>
                                          <p:attrName>style.visibility</p:attrName>
                                        </p:attrNameLst>
                                      </p:cBhvr>
                                      <p:to>
                                        <p:strVal val="hidden"/>
                                      </p:to>
                                    </p:set>
                                  </p:childTnLst>
                                </p:cTn>
                              </p:par>
                              <p:par>
                                <p:cTn id="16" presetID="8" presetClass="exit" presetSubtype="16" fill="hold" nodeType="withEffect">
                                  <p:stCondLst>
                                    <p:cond delay="0"/>
                                  </p:stCondLst>
                                  <p:childTnLst>
                                    <p:animEffect transition="out" filter="diamond(in)">
                                      <p:cBhvr>
                                        <p:cTn id="17" dur="2000"/>
                                        <p:tgtEl>
                                          <p:spTgt spid="100358"/>
                                        </p:tgtEl>
                                      </p:cBhvr>
                                    </p:animEffect>
                                    <p:set>
                                      <p:cBhvr>
                                        <p:cTn id="18" dur="1" fill="hold">
                                          <p:stCondLst>
                                            <p:cond delay="1999"/>
                                          </p:stCondLst>
                                        </p:cTn>
                                        <p:tgtEl>
                                          <p:spTgt spid="10035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0360"/>
                                        </p:tgtEl>
                                        <p:attrNameLst>
                                          <p:attrName>style.visibility</p:attrName>
                                        </p:attrNameLst>
                                      </p:cBhvr>
                                      <p:to>
                                        <p:strVal val="visible"/>
                                      </p:to>
                                    </p:set>
                                    <p:anim calcmode="lin" valueType="num">
                                      <p:cBhvr additive="base">
                                        <p:cTn id="23" dur="500" fill="hold"/>
                                        <p:tgtEl>
                                          <p:spTgt spid="100360"/>
                                        </p:tgtEl>
                                        <p:attrNameLst>
                                          <p:attrName>ppt_x</p:attrName>
                                        </p:attrNameLst>
                                      </p:cBhvr>
                                      <p:tavLst>
                                        <p:tav tm="0">
                                          <p:val>
                                            <p:strVal val="#ppt_x"/>
                                          </p:val>
                                        </p:tav>
                                        <p:tav tm="100000">
                                          <p:val>
                                            <p:strVal val="#ppt_x"/>
                                          </p:val>
                                        </p:tav>
                                      </p:tavLst>
                                    </p:anim>
                                    <p:anim calcmode="lin" valueType="num">
                                      <p:cBhvr additive="base">
                                        <p:cTn id="24" dur="500" fill="hold"/>
                                        <p:tgtEl>
                                          <p:spTgt spid="1003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nimBg="1"/>
      <p:bldP spid="100358" grpId="0" animBg="1"/>
      <p:bldP spid="100358" grpId="1" animBg="1"/>
      <p:bldP spid="10036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243AB42-263D-8DE5-78CA-DB369D3BB649}"/>
              </a:ext>
            </a:extLst>
          </p:cNvPr>
          <p:cNvSpPr>
            <a:spLocks noGrp="1" noChangeArrowheads="1"/>
          </p:cNvSpPr>
          <p:nvPr>
            <p:ph type="title"/>
          </p:nvPr>
        </p:nvSpPr>
        <p:spPr>
          <a:xfrm>
            <a:off x="1979612" y="1"/>
            <a:ext cx="8001000" cy="563563"/>
          </a:xfrm>
        </p:spPr>
        <p:txBody>
          <a:bodyPr/>
          <a:lstStyle/>
          <a:p>
            <a:pPr eaLnBrk="1" hangingPunct="1"/>
            <a:r>
              <a:rPr lang="en-US" altLang="en-US" sz="2800" b="1">
                <a:solidFill>
                  <a:srgbClr val="0000FF"/>
                </a:solidFill>
              </a:rPr>
              <a:t>Hội chứng Cushing</a:t>
            </a:r>
          </a:p>
        </p:txBody>
      </p:sp>
      <p:sp>
        <p:nvSpPr>
          <p:cNvPr id="18435" name="Rectangle 3">
            <a:extLst>
              <a:ext uri="{FF2B5EF4-FFF2-40B4-BE49-F238E27FC236}">
                <a16:creationId xmlns:a16="http://schemas.microsoft.com/office/drawing/2014/main" id="{C3C10091-7847-0778-3220-939E7BBD2583}"/>
              </a:ext>
            </a:extLst>
          </p:cNvPr>
          <p:cNvSpPr>
            <a:spLocks noGrp="1" noChangeArrowheads="1"/>
          </p:cNvSpPr>
          <p:nvPr>
            <p:ph type="body" idx="1"/>
          </p:nvPr>
        </p:nvSpPr>
        <p:spPr>
          <a:xfrm>
            <a:off x="1903412" y="457200"/>
            <a:ext cx="8229600" cy="1371600"/>
          </a:xfrm>
        </p:spPr>
        <p:txBody>
          <a:bodyPr>
            <a:noAutofit/>
          </a:bodyPr>
          <a:lstStyle/>
          <a:p>
            <a:pPr marL="0" indent="0" algn="just">
              <a:buNone/>
            </a:pPr>
            <a:r>
              <a:rPr lang="en-US" altLang="en-US" sz="2400" i="1"/>
              <a:t>Do lớp giữa tuyến trên thận tiết nhiều hoocmôn gây rối loạn chuyển hóa gluxit và prôtêin làm đường huyết tăng, huyết áp cao, cơ yếu và phù nề. Khối lượng của xương và cơ bị giảm do prôtêin bị phân giải. có trường hợp bệnh nhân tích mỡ ở vai hoặc mặt gây vai u, mặt phị.</a:t>
            </a:r>
            <a:endParaRPr lang="vi-VN" altLang="en-US" sz="2400" i="1"/>
          </a:p>
        </p:txBody>
      </p:sp>
      <p:pic>
        <p:nvPicPr>
          <p:cNvPr id="28676" name="Picture 4" descr="Hình ảnh006">
            <a:extLst>
              <a:ext uri="{FF2B5EF4-FFF2-40B4-BE49-F238E27FC236}">
                <a16:creationId xmlns:a16="http://schemas.microsoft.com/office/drawing/2014/main" id="{E8350D1A-E892-33EF-C778-EC4BC0334B97}"/>
              </a:ext>
            </a:extLst>
          </p:cNvPr>
          <p:cNvPicPr>
            <a:picLocks noChangeAspect="1" noChangeArrowheads="1"/>
          </p:cNvPicPr>
          <p:nvPr/>
        </p:nvPicPr>
        <p:blipFill>
          <a:blip r:embed="rId2">
            <a:lum contrast="66000"/>
            <a:extLst>
              <a:ext uri="{28A0092B-C50C-407E-A947-70E740481C1C}">
                <a14:useLocalDpi xmlns:a14="http://schemas.microsoft.com/office/drawing/2010/main" val="0"/>
              </a:ext>
            </a:extLst>
          </a:blip>
          <a:srcRect/>
          <a:stretch>
            <a:fillRect/>
          </a:stretch>
        </p:blipFill>
        <p:spPr bwMode="auto">
          <a:xfrm>
            <a:off x="3198812" y="2544763"/>
            <a:ext cx="2438400"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Hình ảnh007">
            <a:extLst>
              <a:ext uri="{FF2B5EF4-FFF2-40B4-BE49-F238E27FC236}">
                <a16:creationId xmlns:a16="http://schemas.microsoft.com/office/drawing/2014/main" id="{B9B7D0FB-0524-3BDA-F86F-5B464BBF426B}"/>
              </a:ext>
            </a:extLst>
          </p:cNvPr>
          <p:cNvPicPr>
            <a:picLocks noChangeAspect="1" noChangeArrowheads="1"/>
          </p:cNvPicPr>
          <p:nvPr/>
        </p:nvPicPr>
        <p:blipFill>
          <a:blip r:embed="rId3">
            <a:lum contrast="66000"/>
            <a:extLst>
              <a:ext uri="{28A0092B-C50C-407E-A947-70E740481C1C}">
                <a14:useLocalDpi xmlns:a14="http://schemas.microsoft.com/office/drawing/2010/main" val="0"/>
              </a:ext>
            </a:extLst>
          </a:blip>
          <a:srcRect/>
          <a:stretch>
            <a:fillRect/>
          </a:stretch>
        </p:blipFill>
        <p:spPr bwMode="auto">
          <a:xfrm>
            <a:off x="6246812" y="2590801"/>
            <a:ext cx="23622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5">
            <a:extLst>
              <a:ext uri="{FF2B5EF4-FFF2-40B4-BE49-F238E27FC236}">
                <a16:creationId xmlns:a16="http://schemas.microsoft.com/office/drawing/2014/main" id="{A8707DCC-F227-E74B-EC82-D67FCFD1850F}"/>
              </a:ext>
            </a:extLst>
          </p:cNvPr>
          <p:cNvSpPr txBox="1">
            <a:spLocks noChangeArrowheads="1"/>
          </p:cNvSpPr>
          <p:nvPr/>
        </p:nvSpPr>
        <p:spPr bwMode="auto">
          <a:xfrm>
            <a:off x="2436814" y="5899150"/>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i="1" dirty="0" err="1">
                <a:solidFill>
                  <a:srgbClr val="FF0000"/>
                </a:solidFill>
              </a:rPr>
              <a:t>Bệnh</a:t>
            </a:r>
            <a:r>
              <a:rPr lang="en-US" altLang="en-US" sz="2400" b="1" i="1" dirty="0">
                <a:solidFill>
                  <a:srgbClr val="FF0000"/>
                </a:solidFill>
              </a:rPr>
              <a:t> </a:t>
            </a:r>
            <a:r>
              <a:rPr lang="en-US" altLang="en-US" sz="2400" b="1" i="1" dirty="0" err="1">
                <a:solidFill>
                  <a:srgbClr val="FF0000"/>
                </a:solidFill>
              </a:rPr>
              <a:t>nhân</a:t>
            </a:r>
            <a:r>
              <a:rPr lang="en-US" altLang="en-US" sz="2400" b="1" i="1" dirty="0">
                <a:solidFill>
                  <a:srgbClr val="FF0000"/>
                </a:solidFill>
              </a:rPr>
              <a:t> </a:t>
            </a:r>
            <a:r>
              <a:rPr lang="en-US" altLang="en-US" sz="2400" b="1" i="1" dirty="0" err="1">
                <a:solidFill>
                  <a:srgbClr val="FF0000"/>
                </a:solidFill>
              </a:rPr>
              <a:t>mắc</a:t>
            </a:r>
            <a:r>
              <a:rPr lang="en-US" altLang="en-US" sz="2400" b="1" i="1" dirty="0">
                <a:solidFill>
                  <a:srgbClr val="FF0000"/>
                </a:solidFill>
              </a:rPr>
              <a:t> </a:t>
            </a:r>
            <a:r>
              <a:rPr lang="en-US" altLang="en-US" sz="2400" b="1" i="1" dirty="0" err="1">
                <a:solidFill>
                  <a:srgbClr val="FF0000"/>
                </a:solidFill>
              </a:rPr>
              <a:t>hội</a:t>
            </a:r>
            <a:r>
              <a:rPr lang="en-US" altLang="en-US" sz="2400" b="1" i="1" dirty="0">
                <a:solidFill>
                  <a:srgbClr val="FF0000"/>
                </a:solidFill>
              </a:rPr>
              <a:t> </a:t>
            </a:r>
            <a:r>
              <a:rPr lang="en-US" altLang="en-US" sz="2400" b="1" i="1" dirty="0" err="1">
                <a:solidFill>
                  <a:srgbClr val="FF0000"/>
                </a:solidFill>
              </a:rPr>
              <a:t>chứng</a:t>
            </a:r>
            <a:r>
              <a:rPr lang="en-US" altLang="en-US" sz="2400" b="1" i="1" dirty="0">
                <a:solidFill>
                  <a:srgbClr val="FF0000"/>
                </a:solidFill>
              </a:rPr>
              <a:t> Cushing (</a:t>
            </a:r>
            <a:r>
              <a:rPr lang="en-US" altLang="en-US" sz="2400" b="1" i="1" dirty="0" err="1">
                <a:solidFill>
                  <a:srgbClr val="FF0000"/>
                </a:solidFill>
              </a:rPr>
              <a:t>sau</a:t>
            </a:r>
            <a:r>
              <a:rPr lang="en-US" altLang="en-US" sz="2400" b="1" i="1" dirty="0">
                <a:solidFill>
                  <a:srgbClr val="FF0000"/>
                </a:solidFill>
              </a:rPr>
              <a:t> 4 </a:t>
            </a:r>
            <a:r>
              <a:rPr lang="en-US" altLang="en-US" sz="2400" b="1" i="1" dirty="0" err="1">
                <a:solidFill>
                  <a:srgbClr val="FF0000"/>
                </a:solidFill>
              </a:rPr>
              <a:t>tháng</a:t>
            </a:r>
            <a:r>
              <a:rPr lang="en-US" altLang="en-US" sz="2400" b="1" i="1" dirty="0">
                <a:solidFill>
                  <a:srgbClr val="FF0000"/>
                </a:solidFill>
              </a:rPr>
              <a:t>)</a:t>
            </a:r>
          </a:p>
        </p:txBody>
      </p:sp>
      <p:pic>
        <p:nvPicPr>
          <p:cNvPr id="7" name="Picture 2" descr="HOI CHUNG CUSHINH">
            <a:extLst>
              <a:ext uri="{FF2B5EF4-FFF2-40B4-BE49-F238E27FC236}">
                <a16:creationId xmlns:a16="http://schemas.microsoft.com/office/drawing/2014/main" id="{AF2B3F64-DE6A-01F6-4B7E-EFB9CDFA9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1212" y="2438400"/>
            <a:ext cx="480060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5" presetClass="entr" presetSubtype="10" fill="hold" nodeType="after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checkerboard(across)">
                                      <p:cBhvr>
                                        <p:cTn id="12" dur="500"/>
                                        <p:tgtEl>
                                          <p:spTgt spid="18435">
                                            <p:txEl>
                                              <p:pRg st="0" end="0"/>
                                            </p:txEl>
                                          </p:spTgt>
                                        </p:tgtEl>
                                      </p:cBhvr>
                                    </p:animEffect>
                                  </p:childTnLst>
                                </p:cTn>
                              </p:par>
                            </p:childTnLst>
                          </p:cTn>
                        </p:par>
                        <p:par>
                          <p:cTn id="13" fill="hold" nodeType="afterGroup">
                            <p:stCondLst>
                              <p:cond delay="1000"/>
                            </p:stCondLst>
                            <p:childTnLst>
                              <p:par>
                                <p:cTn id="14" presetID="5" presetClass="entr" presetSubtype="10" fill="hold" nodeType="afterEffect">
                                  <p:stCondLst>
                                    <p:cond delay="0"/>
                                  </p:stCondLst>
                                  <p:childTnLst>
                                    <p:set>
                                      <p:cBhvr>
                                        <p:cTn id="15" dur="1" fill="hold">
                                          <p:stCondLst>
                                            <p:cond delay="0"/>
                                          </p:stCondLst>
                                        </p:cTn>
                                        <p:tgtEl>
                                          <p:spTgt spid="28676"/>
                                        </p:tgtEl>
                                        <p:attrNameLst>
                                          <p:attrName>style.visibility</p:attrName>
                                        </p:attrNameLst>
                                      </p:cBhvr>
                                      <p:to>
                                        <p:strVal val="visible"/>
                                      </p:to>
                                    </p:set>
                                    <p:animEffect transition="in" filter="checkerboard(across)">
                                      <p:cBhvr>
                                        <p:cTn id="16" dur="500"/>
                                        <p:tgtEl>
                                          <p:spTgt spid="28676"/>
                                        </p:tgtEl>
                                      </p:cBhvr>
                                    </p:animEffect>
                                  </p:childTnLst>
                                </p:cTn>
                              </p:par>
                              <p:par>
                                <p:cTn id="17" presetID="5" presetClass="entr" presetSubtype="10" fill="hold" nodeType="withEffect">
                                  <p:stCondLst>
                                    <p:cond delay="0"/>
                                  </p:stCondLst>
                                  <p:childTnLst>
                                    <p:set>
                                      <p:cBhvr>
                                        <p:cTn id="18" dur="1" fill="hold">
                                          <p:stCondLst>
                                            <p:cond delay="0"/>
                                          </p:stCondLst>
                                        </p:cTn>
                                        <p:tgtEl>
                                          <p:spTgt spid="28677"/>
                                        </p:tgtEl>
                                        <p:attrNameLst>
                                          <p:attrName>style.visibility</p:attrName>
                                        </p:attrNameLst>
                                      </p:cBhvr>
                                      <p:to>
                                        <p:strVal val="visible"/>
                                      </p:to>
                                    </p:set>
                                    <p:animEffect transition="in" filter="checkerboard(across)">
                                      <p:cBhvr>
                                        <p:cTn id="19" dur="500"/>
                                        <p:tgtEl>
                                          <p:spTgt spid="28677"/>
                                        </p:tgtEl>
                                      </p:cBhvr>
                                    </p:animEffect>
                                  </p:childTnLst>
                                </p:cTn>
                              </p:par>
                              <p:par>
                                <p:cTn id="20" presetID="3" presetClass="entr" presetSubtype="10" fill="hold" nodeType="withEffect">
                                  <p:stCondLst>
                                    <p:cond delay="0"/>
                                  </p:stCondLst>
                                  <p:childTnLst>
                                    <p:set>
                                      <p:cBhvr>
                                        <p:cTn id="21" dur="1" fill="hold">
                                          <p:stCondLst>
                                            <p:cond delay="0"/>
                                          </p:stCondLst>
                                        </p:cTn>
                                        <p:tgtEl>
                                          <p:spTgt spid="18438"/>
                                        </p:tgtEl>
                                        <p:attrNameLst>
                                          <p:attrName>style.visibility</p:attrName>
                                        </p:attrNameLst>
                                      </p:cBhvr>
                                      <p:to>
                                        <p:strVal val="visible"/>
                                      </p:to>
                                    </p:set>
                                    <p:animEffect transition="in" filter="blinds(horizontal)">
                                      <p:cBhvr>
                                        <p:cTn id="22" dur="500"/>
                                        <p:tgtEl>
                                          <p:spTgt spid="184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nodeType="clickEffect">
                                  <p:stCondLst>
                                    <p:cond delay="0"/>
                                  </p:stCondLst>
                                  <p:childTnLst>
                                    <p:animEffect transition="out" filter="blinds(horizontal)">
                                      <p:cBhvr>
                                        <p:cTn id="26" dur="500"/>
                                        <p:tgtEl>
                                          <p:spTgt spid="28676"/>
                                        </p:tgtEl>
                                      </p:cBhvr>
                                    </p:animEffect>
                                    <p:set>
                                      <p:cBhvr>
                                        <p:cTn id="27" dur="1" fill="hold">
                                          <p:stCondLst>
                                            <p:cond delay="499"/>
                                          </p:stCondLst>
                                        </p:cTn>
                                        <p:tgtEl>
                                          <p:spTgt spid="28676"/>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28677"/>
                                        </p:tgtEl>
                                      </p:cBhvr>
                                    </p:animEffect>
                                    <p:set>
                                      <p:cBhvr>
                                        <p:cTn id="30" dur="1" fill="hold">
                                          <p:stCondLst>
                                            <p:cond delay="499"/>
                                          </p:stCondLst>
                                        </p:cTn>
                                        <p:tgtEl>
                                          <p:spTgt spid="28677"/>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18438"/>
                                        </p:tgtEl>
                                      </p:cBhvr>
                                    </p:animEffect>
                                    <p:set>
                                      <p:cBhvr>
                                        <p:cTn id="33" dur="1" fill="hold">
                                          <p:stCondLst>
                                            <p:cond delay="499"/>
                                          </p:stCondLst>
                                        </p:cTn>
                                        <p:tgtEl>
                                          <p:spTgt spid="18438"/>
                                        </p:tgtEl>
                                        <p:attrNameLst>
                                          <p:attrName>style.visibility</p:attrName>
                                        </p:attrNameLst>
                                      </p:cBhvr>
                                      <p:to>
                                        <p:strVal val="hidden"/>
                                      </p:to>
                                    </p:set>
                                  </p:childTnLst>
                                </p:cTn>
                              </p:par>
                            </p:childTnLst>
                          </p:cTn>
                        </p:par>
                        <p:par>
                          <p:cTn id="34" fill="hold" nodeType="afterGroup">
                            <p:stCondLst>
                              <p:cond delay="500"/>
                            </p:stCondLst>
                            <p:childTnLst>
                              <p:par>
                                <p:cTn id="35" presetID="5" presetClass="entr" presetSubtype="1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heckerboard(across)">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18435" grpId="0" build="p"/>
      <p:bldP spid="18438" grpId="0"/>
      <p:bldP spid="1843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1" y="893"/>
            <a:ext cx="12188825" cy="6856214"/>
          </a:xfrm>
          <a:prstGeom prst="rect">
            <a:avLst/>
          </a:prstGeom>
        </p:spPr>
      </p:pic>
      <p:sp>
        <p:nvSpPr>
          <p:cNvPr id="3" name="TextBox 3"/>
          <p:cNvSpPr txBox="1"/>
          <p:nvPr/>
        </p:nvSpPr>
        <p:spPr>
          <a:xfrm>
            <a:off x="51769" y="43496"/>
            <a:ext cx="6398151" cy="720390"/>
          </a:xfrm>
          <a:prstGeom prst="rect">
            <a:avLst/>
          </a:prstGeom>
        </p:spPr>
        <p:txBody>
          <a:bodyPr lIns="0" tIns="0" rIns="0" bIns="0" rtlCol="0" anchor="t">
            <a:spAutoFit/>
          </a:bodyPr>
          <a:lstStyle/>
          <a:p>
            <a:pPr algn="ctr">
              <a:lnSpc>
                <a:spcPts val="6596"/>
              </a:lnSpc>
            </a:pPr>
            <a:r>
              <a:rPr lang="en-US" sz="2933" i="1" spc="217" dirty="0">
                <a:solidFill>
                  <a:schemeClr val="accent3">
                    <a:lumMod val="50000"/>
                  </a:schemeClr>
                </a:solidFill>
                <a:latin typeface="Arial" panose="020B0604020202020204" pitchFamily="34" charset="0"/>
                <a:cs typeface="Arial" panose="020B0604020202020204" pitchFamily="34" charset="0"/>
              </a:rPr>
              <a:t>VIDEO: BỆNH TIỂU ĐƯỜNG</a:t>
            </a:r>
          </a:p>
        </p:txBody>
      </p:sp>
      <p:sp>
        <p:nvSpPr>
          <p:cNvPr id="8" name="Freeform 8"/>
          <p:cNvSpPr/>
          <p:nvPr/>
        </p:nvSpPr>
        <p:spPr>
          <a:xfrm>
            <a:off x="10630184" y="146094"/>
            <a:ext cx="1248886" cy="1248886"/>
          </a:xfrm>
          <a:custGeom>
            <a:avLst/>
            <a:gdLst/>
            <a:ahLst/>
            <a:cxnLst/>
            <a:rect l="l" t="t" r="r" b="b"/>
            <a:pathLst>
              <a:path w="1873816" h="1873816">
                <a:moveTo>
                  <a:pt x="0" y="0"/>
                </a:moveTo>
                <a:lnTo>
                  <a:pt x="1873816" y="0"/>
                </a:lnTo>
                <a:lnTo>
                  <a:pt x="1873816" y="1873816"/>
                </a:lnTo>
                <a:lnTo>
                  <a:pt x="0" y="18738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9781628">
            <a:off x="9922402" y="4825950"/>
            <a:ext cx="3218919" cy="2566511"/>
          </a:xfrm>
          <a:custGeom>
            <a:avLst/>
            <a:gdLst/>
            <a:ahLst/>
            <a:cxnLst/>
            <a:rect l="l" t="t" r="r" b="b"/>
            <a:pathLst>
              <a:path w="7983398" h="6909268">
                <a:moveTo>
                  <a:pt x="0" y="0"/>
                </a:moveTo>
                <a:lnTo>
                  <a:pt x="7983398" y="0"/>
                </a:lnTo>
                <a:lnTo>
                  <a:pt x="7983398" y="6909268"/>
                </a:lnTo>
                <a:lnTo>
                  <a:pt x="0" y="69092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219896" y="5805510"/>
            <a:ext cx="728106" cy="713543"/>
          </a:xfrm>
          <a:custGeom>
            <a:avLst/>
            <a:gdLst/>
            <a:ahLst/>
            <a:cxnLst/>
            <a:rect l="l" t="t" r="r" b="b"/>
            <a:pathLst>
              <a:path w="1092443" h="1070594">
                <a:moveTo>
                  <a:pt x="0" y="0"/>
                </a:moveTo>
                <a:lnTo>
                  <a:pt x="1092442" y="0"/>
                </a:lnTo>
                <a:lnTo>
                  <a:pt x="1092442" y="1070594"/>
                </a:lnTo>
                <a:lnTo>
                  <a:pt x="0" y="10705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013449" y="3366342"/>
            <a:ext cx="1036814" cy="1036814"/>
          </a:xfrm>
          <a:custGeom>
            <a:avLst/>
            <a:gdLst/>
            <a:ahLst/>
            <a:cxnLst/>
            <a:rect l="l" t="t" r="r" b="b"/>
            <a:pathLst>
              <a:path w="1555626" h="1555626">
                <a:moveTo>
                  <a:pt x="0" y="0"/>
                </a:moveTo>
                <a:lnTo>
                  <a:pt x="1555626" y="0"/>
                </a:lnTo>
                <a:lnTo>
                  <a:pt x="1555626" y="1555626"/>
                </a:lnTo>
                <a:lnTo>
                  <a:pt x="0" y="15556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1997215">
            <a:off x="407726" y="1723280"/>
            <a:ext cx="1005028" cy="984927"/>
          </a:xfrm>
          <a:custGeom>
            <a:avLst/>
            <a:gdLst/>
            <a:ahLst/>
            <a:cxnLst/>
            <a:rect l="l" t="t" r="r" b="b"/>
            <a:pathLst>
              <a:path w="1507934" h="1477775">
                <a:moveTo>
                  <a:pt x="0" y="0"/>
                </a:moveTo>
                <a:lnTo>
                  <a:pt x="1507934" y="0"/>
                </a:lnTo>
                <a:lnTo>
                  <a:pt x="1507934" y="1477775"/>
                </a:lnTo>
                <a:lnTo>
                  <a:pt x="0" y="14777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5" name="Dấu hiệu tiểu đường - đừng bỏ qu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48899" y="1011508"/>
            <a:ext cx="11901364" cy="5667846"/>
          </a:xfrm>
          <a:prstGeom prst="rect">
            <a:avLst/>
          </a:prstGeom>
        </p:spPr>
      </p:pic>
      <p:sp>
        <p:nvSpPr>
          <p:cNvPr id="6" name="TextBox 5"/>
          <p:cNvSpPr txBox="1"/>
          <p:nvPr/>
        </p:nvSpPr>
        <p:spPr>
          <a:xfrm>
            <a:off x="6805427" y="146094"/>
            <a:ext cx="4824743" cy="215444"/>
          </a:xfrm>
          <a:prstGeom prst="rect">
            <a:avLst/>
          </a:prstGeom>
          <a:noFill/>
        </p:spPr>
        <p:txBody>
          <a:bodyPr wrap="square" rtlCol="0">
            <a:spAutoFit/>
          </a:bodyPr>
          <a:lstStyle/>
          <a:p>
            <a:endParaRPr lang="en-US" sz="8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5"/>
                </p:tgtEl>
              </p:cMediaNode>
            </p:vide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85621" y="301030"/>
            <a:ext cx="7694791" cy="423193"/>
          </a:xfrm>
          <a:prstGeom prst="rect">
            <a:avLst/>
          </a:prstGeom>
        </p:spPr>
        <p:txBody>
          <a:bodyPr wrap="square" lIns="0" tIns="0" rIns="0" bIns="0" rtlCol="0" anchor="t">
            <a:spAutoFit/>
          </a:bodyPr>
          <a:lstStyle/>
          <a:p>
            <a:pPr>
              <a:lnSpc>
                <a:spcPts val="3266"/>
              </a:lnSpc>
            </a:pPr>
            <a:r>
              <a:rPr lang="en-US" sz="3200" b="1" dirty="0">
                <a:latin typeface="Arial" pitchFamily="34" charset="0"/>
              </a:rPr>
              <a:t>II. </a:t>
            </a:r>
            <a:r>
              <a:rPr lang="en-US" sz="3200" b="1" dirty="0" err="1">
                <a:latin typeface="Arial" pitchFamily="34" charset="0"/>
              </a:rPr>
              <a:t>MỘT</a:t>
            </a:r>
            <a:r>
              <a:rPr lang="en-US" sz="3200" b="1" dirty="0">
                <a:latin typeface="Arial" pitchFamily="34" charset="0"/>
              </a:rPr>
              <a:t> </a:t>
            </a:r>
            <a:r>
              <a:rPr lang="en-US" sz="3200" b="1" dirty="0" err="1">
                <a:latin typeface="Arial" pitchFamily="34" charset="0"/>
              </a:rPr>
              <a:t>SỐ</a:t>
            </a:r>
            <a:r>
              <a:rPr lang="en-US" sz="3200" b="1" dirty="0">
                <a:latin typeface="Arial" pitchFamily="34" charset="0"/>
              </a:rPr>
              <a:t> </a:t>
            </a:r>
            <a:r>
              <a:rPr lang="en-US" sz="3200" b="1" dirty="0" err="1">
                <a:latin typeface="Arial" pitchFamily="34" charset="0"/>
              </a:rPr>
              <a:t>BỆNH</a:t>
            </a:r>
            <a:r>
              <a:rPr lang="en-US" sz="3200" b="1" dirty="0">
                <a:latin typeface="Arial" pitchFamily="34" charset="0"/>
              </a:rPr>
              <a:t> </a:t>
            </a:r>
            <a:r>
              <a:rPr lang="en-US" sz="3200" b="1" dirty="0" err="1">
                <a:latin typeface="Arial" pitchFamily="34" charset="0"/>
              </a:rPr>
              <a:t>VỀ</a:t>
            </a:r>
            <a:r>
              <a:rPr lang="en-US" sz="3200" b="1" dirty="0">
                <a:latin typeface="Arial" pitchFamily="34" charset="0"/>
              </a:rPr>
              <a:t> </a:t>
            </a:r>
            <a:r>
              <a:rPr lang="en-US" sz="3200" b="1" dirty="0" err="1">
                <a:latin typeface="Arial" pitchFamily="34" charset="0"/>
              </a:rPr>
              <a:t>TUYẾN</a:t>
            </a:r>
            <a:r>
              <a:rPr lang="en-US" sz="3200" b="1" dirty="0">
                <a:latin typeface="Arial" pitchFamily="34" charset="0"/>
              </a:rPr>
              <a:t> </a:t>
            </a:r>
            <a:r>
              <a:rPr lang="en-US" sz="3200" b="1" dirty="0" err="1">
                <a:latin typeface="Arial" pitchFamily="34" charset="0"/>
              </a:rPr>
              <a:t>NỘI</a:t>
            </a:r>
            <a:r>
              <a:rPr lang="en-US" sz="3200" b="1" dirty="0">
                <a:latin typeface="Arial" pitchFamily="34" charset="0"/>
              </a:rPr>
              <a:t> </a:t>
            </a:r>
            <a:r>
              <a:rPr lang="en-US" sz="3200" b="1" dirty="0" err="1">
                <a:latin typeface="Arial" pitchFamily="34" charset="0"/>
              </a:rPr>
              <a:t>TIẾT</a:t>
            </a:r>
            <a:endParaRPr lang="en-US" sz="3200" b="1" dirty="0">
              <a:latin typeface="Arial" pitchFamily="34" charset="0"/>
            </a:endParaRPr>
          </a:p>
        </p:txBody>
      </p:sp>
      <p:sp>
        <p:nvSpPr>
          <p:cNvPr id="3" name="Rectangle 2"/>
          <p:cNvSpPr/>
          <p:nvPr/>
        </p:nvSpPr>
        <p:spPr>
          <a:xfrm>
            <a:off x="455612" y="1066800"/>
            <a:ext cx="11199990" cy="2941511"/>
          </a:xfrm>
          <a:prstGeom prst="rect">
            <a:avLst/>
          </a:prstGeom>
        </p:spPr>
        <p:txBody>
          <a:bodyPr wrap="square">
            <a:spAutoFit/>
          </a:bodyPr>
          <a:lstStyle/>
          <a:p>
            <a:pPr algn="just">
              <a:lnSpc>
                <a:spcPct val="107000"/>
              </a:lnSpc>
              <a:spcBef>
                <a:spcPts val="600"/>
              </a:spcBef>
              <a:spcAft>
                <a:spcPts val="600"/>
              </a:spcAft>
            </a:pPr>
            <a:r>
              <a:rPr lang="vi-VN" sz="4400" dirty="0">
                <a:latin typeface="Times New Roman" panose="02020603050405020304" pitchFamily="18" charset="0"/>
                <a:ea typeface="Arial" panose="020B0604020202020204" pitchFamily="34" charset="0"/>
              </a:rPr>
              <a:t>Một số bệnh nội tiết thường gặp: Đái tháo đường, bước cổ, lùn hoặc khổng lồ, hội sinh cushing (hội chứng bất thường tuyến trên thận), vô sinh (bất thường tuyến sinh dục)</a:t>
            </a:r>
            <a:endParaRPr lang="vi-VN" sz="4000" dirty="0">
              <a:effectLst/>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301000786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773431" y="3811467"/>
            <a:ext cx="3973288" cy="204415"/>
          </a:xfrm>
          <a:prstGeom prst="rect">
            <a:avLst/>
          </a:prstGeom>
        </p:spPr>
        <p:txBody>
          <a:bodyPr lIns="0" tIns="0" rIns="0" bIns="0" rtlCol="0" anchor="t">
            <a:spAutoFit/>
          </a:bodyPr>
          <a:lstStyle/>
          <a:p>
            <a:pPr>
              <a:lnSpc>
                <a:spcPts val="1692"/>
              </a:lnSpc>
            </a:pPr>
            <a:r>
              <a:rPr lang="en-US" sz="1400">
                <a:solidFill>
                  <a:srgbClr val="50242F"/>
                </a:solidFill>
                <a:latin typeface="Dosis Semi Bold"/>
              </a:rPr>
              <a:t>.</a:t>
            </a:r>
          </a:p>
        </p:txBody>
      </p:sp>
      <p:sp>
        <p:nvSpPr>
          <p:cNvPr id="12" name="Freeform 12"/>
          <p:cNvSpPr/>
          <p:nvPr/>
        </p:nvSpPr>
        <p:spPr>
          <a:xfrm rot="8897843">
            <a:off x="10667066" y="872972"/>
            <a:ext cx="1562498" cy="2209187"/>
          </a:xfrm>
          <a:custGeom>
            <a:avLst/>
            <a:gdLst/>
            <a:ahLst/>
            <a:cxnLst/>
            <a:rect l="l" t="t" r="r" b="b"/>
            <a:pathLst>
              <a:path w="2344357" h="3314643">
                <a:moveTo>
                  <a:pt x="0" y="0"/>
                </a:moveTo>
                <a:lnTo>
                  <a:pt x="2344356" y="0"/>
                </a:lnTo>
                <a:lnTo>
                  <a:pt x="2344356" y="3314643"/>
                </a:lnTo>
                <a:lnTo>
                  <a:pt x="0" y="33146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10736833" y="4655409"/>
            <a:ext cx="1567463" cy="1536114"/>
          </a:xfrm>
          <a:custGeom>
            <a:avLst/>
            <a:gdLst/>
            <a:ahLst/>
            <a:cxnLst/>
            <a:rect l="l" t="t" r="r" b="b"/>
            <a:pathLst>
              <a:path w="2351807" h="2304771">
                <a:moveTo>
                  <a:pt x="0" y="0"/>
                </a:moveTo>
                <a:lnTo>
                  <a:pt x="2351807" y="0"/>
                </a:lnTo>
                <a:lnTo>
                  <a:pt x="2351807" y="2304771"/>
                </a:lnTo>
                <a:lnTo>
                  <a:pt x="0" y="2304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436467" y="4469319"/>
            <a:ext cx="1908304" cy="1908304"/>
          </a:xfrm>
          <a:custGeom>
            <a:avLst/>
            <a:gdLst/>
            <a:ahLst/>
            <a:cxnLst/>
            <a:rect l="l" t="t" r="r" b="b"/>
            <a:pathLst>
              <a:path w="2863201" h="2863201">
                <a:moveTo>
                  <a:pt x="0" y="0"/>
                </a:moveTo>
                <a:lnTo>
                  <a:pt x="2863201" y="0"/>
                </a:lnTo>
                <a:lnTo>
                  <a:pt x="2863201" y="2863201"/>
                </a:lnTo>
                <a:lnTo>
                  <a:pt x="0" y="2863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5" y="320429"/>
            <a:ext cx="1984668" cy="2163442"/>
            <a:chOff x="0" y="0"/>
            <a:chExt cx="3970369" cy="4328011"/>
          </a:xfrm>
        </p:grpSpPr>
        <p:sp>
          <p:nvSpPr>
            <p:cNvPr id="16" name="Freeform 16"/>
            <p:cNvSpPr/>
            <p:nvPr/>
          </p:nvSpPr>
          <p:spPr>
            <a:xfrm>
              <a:off x="0" y="0"/>
              <a:ext cx="2357482" cy="2582899"/>
            </a:xfrm>
            <a:custGeom>
              <a:avLst/>
              <a:gdLst/>
              <a:ahLst/>
              <a:cxnLst/>
              <a:rect l="l" t="t" r="r" b="b"/>
              <a:pathLst>
                <a:path w="2357482" h="2582899">
                  <a:moveTo>
                    <a:pt x="0" y="0"/>
                  </a:moveTo>
                  <a:lnTo>
                    <a:pt x="2357482" y="0"/>
                  </a:lnTo>
                  <a:lnTo>
                    <a:pt x="2357482" y="2582899"/>
                  </a:lnTo>
                  <a:lnTo>
                    <a:pt x="0" y="2582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8503353">
              <a:off x="1620950" y="859447"/>
              <a:ext cx="1907211" cy="2089574"/>
            </a:xfrm>
            <a:custGeom>
              <a:avLst/>
              <a:gdLst/>
              <a:ahLst/>
              <a:cxnLst/>
              <a:rect l="l" t="t" r="r" b="b"/>
              <a:pathLst>
                <a:path w="1907211" h="2089574">
                  <a:moveTo>
                    <a:pt x="0" y="0"/>
                  </a:moveTo>
                  <a:lnTo>
                    <a:pt x="1907211" y="0"/>
                  </a:lnTo>
                  <a:lnTo>
                    <a:pt x="1907211" y="2089574"/>
                  </a:lnTo>
                  <a:lnTo>
                    <a:pt x="0" y="20895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813515">
              <a:off x="917895" y="2388778"/>
              <a:ext cx="1582936" cy="1734292"/>
            </a:xfrm>
            <a:custGeom>
              <a:avLst/>
              <a:gdLst/>
              <a:ahLst/>
              <a:cxnLst/>
              <a:rect l="l" t="t" r="r" b="b"/>
              <a:pathLst>
                <a:path w="1582936" h="1734292">
                  <a:moveTo>
                    <a:pt x="0" y="0"/>
                  </a:moveTo>
                  <a:lnTo>
                    <a:pt x="1582936" y="0"/>
                  </a:lnTo>
                  <a:lnTo>
                    <a:pt x="1582936" y="1734292"/>
                  </a:lnTo>
                  <a:lnTo>
                    <a:pt x="0" y="17342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aphicFrame>
        <p:nvGraphicFramePr>
          <p:cNvPr id="19" name="Table 18"/>
          <p:cNvGraphicFramePr>
            <a:graphicFrameLocks noGrp="1"/>
          </p:cNvGraphicFramePr>
          <p:nvPr>
            <p:extLst>
              <p:ext uri="{D42A27DB-BD31-4B8C-83A1-F6EECF244321}">
                <p14:modId xmlns:p14="http://schemas.microsoft.com/office/powerpoint/2010/main" val="2098725351"/>
              </p:ext>
            </p:extLst>
          </p:nvPr>
        </p:nvGraphicFramePr>
        <p:xfrm>
          <a:off x="279917" y="447859"/>
          <a:ext cx="11764901" cy="5096486"/>
        </p:xfrm>
        <a:graphic>
          <a:graphicData uri="http://schemas.openxmlformats.org/drawingml/2006/table">
            <a:tbl>
              <a:tblPr firstRow="1" bandRow="1">
                <a:tableStyleId>{F5AB1C69-6EDB-4FF4-983F-18BD219EF322}</a:tableStyleId>
              </a:tblPr>
              <a:tblGrid>
                <a:gridCol w="1939246">
                  <a:extLst>
                    <a:ext uri="{9D8B030D-6E8A-4147-A177-3AD203B41FA5}">
                      <a16:colId xmlns:a16="http://schemas.microsoft.com/office/drawing/2014/main" val="3542399255"/>
                    </a:ext>
                  </a:extLst>
                </a:gridCol>
                <a:gridCol w="3307323">
                  <a:extLst>
                    <a:ext uri="{9D8B030D-6E8A-4147-A177-3AD203B41FA5}">
                      <a16:colId xmlns:a16="http://schemas.microsoft.com/office/drawing/2014/main" val="344784978"/>
                    </a:ext>
                  </a:extLst>
                </a:gridCol>
                <a:gridCol w="3115618">
                  <a:extLst>
                    <a:ext uri="{9D8B030D-6E8A-4147-A177-3AD203B41FA5}">
                      <a16:colId xmlns:a16="http://schemas.microsoft.com/office/drawing/2014/main" val="465574524"/>
                    </a:ext>
                  </a:extLst>
                </a:gridCol>
                <a:gridCol w="3402714">
                  <a:extLst>
                    <a:ext uri="{9D8B030D-6E8A-4147-A177-3AD203B41FA5}">
                      <a16:colId xmlns:a16="http://schemas.microsoft.com/office/drawing/2014/main" val="1793354393"/>
                    </a:ext>
                  </a:extLst>
                </a:gridCol>
              </a:tblGrid>
              <a:tr h="1358428">
                <a:tc>
                  <a:txBody>
                    <a:bodyPr/>
                    <a:lstStyle/>
                    <a:p>
                      <a:pPr algn="ctr"/>
                      <a:endParaRPr lang="vi-VN" sz="1900" dirty="0">
                        <a:solidFill>
                          <a:schemeClr val="tx1"/>
                        </a:solidFill>
                        <a:latin typeface="+mn-lt"/>
                      </a:endParaRPr>
                    </a:p>
                    <a:p>
                      <a:pPr algn="ctr"/>
                      <a:r>
                        <a:rPr lang="en-US" sz="1900" dirty="0">
                          <a:solidFill>
                            <a:schemeClr val="tx1"/>
                          </a:solidFill>
                          <a:latin typeface="+mn-lt"/>
                        </a:rPr>
                        <a:t>BỆNH</a:t>
                      </a:r>
                      <a:r>
                        <a:rPr lang="en-US" sz="1900" baseline="0" dirty="0">
                          <a:solidFill>
                            <a:schemeClr val="tx1"/>
                          </a:solidFill>
                          <a:latin typeface="+mn-lt"/>
                        </a:rPr>
                        <a:t> LIÊN QUAN ĐẾN HỆ NỘI TIẾT</a:t>
                      </a:r>
                      <a:endParaRPr lang="en-US" sz="1900" dirty="0">
                        <a:solidFill>
                          <a:schemeClr val="tx1"/>
                        </a:solidFill>
                        <a:latin typeface="+mn-lt"/>
                      </a:endParaRPr>
                    </a:p>
                  </a:txBody>
                  <a:tcPr marL="60944" marR="60944" marT="30472" marB="30472">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1900" dirty="0">
                        <a:solidFill>
                          <a:schemeClr val="tx1"/>
                        </a:solidFill>
                        <a:latin typeface="+mn-lt"/>
                        <a:cs typeface="Calibri" panose="020F0502020204030204" pitchFamily="34" charset="0"/>
                      </a:endParaRPr>
                    </a:p>
                    <a:p>
                      <a:pPr algn="ctr"/>
                      <a:r>
                        <a:rPr lang="vi-VN" sz="1900" dirty="0">
                          <a:solidFill>
                            <a:schemeClr val="tx1"/>
                          </a:solidFill>
                          <a:latin typeface="+mn-lt"/>
                          <a:cs typeface="Calibri" panose="020F0502020204030204" pitchFamily="34" charset="0"/>
                        </a:rPr>
                        <a:t>NGUYÊN</a:t>
                      </a:r>
                      <a:r>
                        <a:rPr lang="vi-VN" sz="1900" baseline="0" dirty="0">
                          <a:solidFill>
                            <a:schemeClr val="tx1"/>
                          </a:solidFill>
                          <a:latin typeface="+mn-lt"/>
                          <a:cs typeface="Calibri" panose="020F0502020204030204" pitchFamily="34" charset="0"/>
                        </a:rPr>
                        <a:t> NHÂN</a:t>
                      </a:r>
                      <a:endParaRPr lang="en-US" sz="1900" dirty="0">
                        <a:solidFill>
                          <a:schemeClr val="tx1"/>
                        </a:solidFill>
                        <a:latin typeface="+mn-lt"/>
                        <a:cs typeface="Calibri" panose="020F0502020204030204" pitchFamily="34" charset="0"/>
                      </a:endParaRPr>
                    </a:p>
                  </a:txBody>
                  <a:tcPr marL="60944" marR="60944" marT="30472" marB="30472">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1900" dirty="0">
                        <a:solidFill>
                          <a:schemeClr val="tx1"/>
                        </a:solidFill>
                        <a:latin typeface="+mn-lt"/>
                        <a:cs typeface="Calibri" panose="020F0502020204030204" pitchFamily="34" charset="0"/>
                      </a:endParaRPr>
                    </a:p>
                    <a:p>
                      <a:pPr algn="ctr"/>
                      <a:r>
                        <a:rPr lang="vi-VN" sz="1900" dirty="0">
                          <a:solidFill>
                            <a:schemeClr val="tx1"/>
                          </a:solidFill>
                          <a:latin typeface="+mn-lt"/>
                          <a:cs typeface="Calibri" panose="020F0502020204030204" pitchFamily="34" charset="0"/>
                        </a:rPr>
                        <a:t>BIỂU</a:t>
                      </a:r>
                      <a:r>
                        <a:rPr lang="vi-VN" sz="1900" baseline="0" dirty="0">
                          <a:solidFill>
                            <a:schemeClr val="tx1"/>
                          </a:solidFill>
                          <a:latin typeface="+mn-lt"/>
                          <a:cs typeface="Calibri" panose="020F0502020204030204" pitchFamily="34" charset="0"/>
                        </a:rPr>
                        <a:t> HIỆN</a:t>
                      </a:r>
                      <a:endParaRPr lang="en-US" sz="1900" dirty="0">
                        <a:solidFill>
                          <a:schemeClr val="tx1"/>
                        </a:solidFill>
                        <a:latin typeface="+mn-lt"/>
                        <a:cs typeface="Calibri" panose="020F0502020204030204" pitchFamily="34" charset="0"/>
                      </a:endParaRPr>
                    </a:p>
                  </a:txBody>
                  <a:tcPr marL="60944" marR="60944" marT="30472" marB="30472">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vi-VN" sz="1900" dirty="0">
                        <a:solidFill>
                          <a:schemeClr val="tx1"/>
                        </a:solidFill>
                        <a:latin typeface="+mn-lt"/>
                        <a:cs typeface="Calibri" panose="020F0502020204030204" pitchFamily="34" charset="0"/>
                      </a:endParaRPr>
                    </a:p>
                    <a:p>
                      <a:pPr algn="ctr"/>
                      <a:r>
                        <a:rPr lang="vi-VN" sz="1900" dirty="0">
                          <a:solidFill>
                            <a:schemeClr val="tx1"/>
                          </a:solidFill>
                          <a:latin typeface="+mn-lt"/>
                          <a:cs typeface="Calibri" panose="020F0502020204030204" pitchFamily="34" charset="0"/>
                        </a:rPr>
                        <a:t>BIỆN</a:t>
                      </a:r>
                      <a:r>
                        <a:rPr lang="vi-VN" sz="1900" baseline="0" dirty="0">
                          <a:solidFill>
                            <a:schemeClr val="tx1"/>
                          </a:solidFill>
                          <a:latin typeface="+mn-lt"/>
                          <a:cs typeface="Calibri" panose="020F0502020204030204" pitchFamily="34" charset="0"/>
                        </a:rPr>
                        <a:t> PHÁP PHÒNG CHỐNG</a:t>
                      </a:r>
                      <a:endParaRPr lang="en-US" sz="1900" dirty="0">
                        <a:solidFill>
                          <a:schemeClr val="tx1"/>
                        </a:solidFill>
                        <a:latin typeface="+mn-lt"/>
                        <a:cs typeface="Calibri" panose="020F0502020204030204" pitchFamily="34" charset="0"/>
                      </a:endParaRPr>
                    </a:p>
                  </a:txBody>
                  <a:tcPr marL="60944" marR="60944" marT="30472" marB="30472">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9584681"/>
                  </a:ext>
                </a:extLst>
              </a:tr>
              <a:tr h="1869029">
                <a:tc>
                  <a:txBody>
                    <a:bodyPr/>
                    <a:lstStyle/>
                    <a:p>
                      <a:endParaRPr lang="en-US" sz="1600" dirty="0">
                        <a:latin typeface="Calibri" panose="020F0502020204030204" pitchFamily="34" charset="0"/>
                        <a:cs typeface="Calibri" panose="020F0502020204030204" pitchFamily="34" charset="0"/>
                      </a:endParaRPr>
                    </a:p>
                  </a:txBody>
                  <a:tcPr marL="60944" marR="60944" marT="30472" marB="30472">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1600" dirty="0">
                        <a:latin typeface="Calibri" panose="020F0502020204030204" pitchFamily="34" charset="0"/>
                        <a:cs typeface="Calibri" panose="020F0502020204030204" pitchFamily="34" charset="0"/>
                      </a:endParaRPr>
                    </a:p>
                  </a:txBody>
                  <a:tcPr marL="60944" marR="60944" marT="30472" marB="30472">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1600" dirty="0">
                        <a:latin typeface="Calibri" panose="020F0502020204030204" pitchFamily="34" charset="0"/>
                        <a:cs typeface="Calibri" panose="020F0502020204030204" pitchFamily="34" charset="0"/>
                      </a:endParaRPr>
                    </a:p>
                  </a:txBody>
                  <a:tcPr marL="60944" marR="60944" marT="30472" marB="30472">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1600" dirty="0">
                        <a:latin typeface="Calibri" panose="020F0502020204030204" pitchFamily="34" charset="0"/>
                        <a:cs typeface="Calibri" panose="020F0502020204030204" pitchFamily="34" charset="0"/>
                      </a:endParaRPr>
                    </a:p>
                  </a:txBody>
                  <a:tcPr marL="60944" marR="60944" marT="30472" marB="30472">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093234"/>
                  </a:ext>
                </a:extLst>
              </a:tr>
              <a:tr h="1869029">
                <a:tc>
                  <a:txBody>
                    <a:bodyPr/>
                    <a:lstStyle/>
                    <a:p>
                      <a:endParaRPr lang="en-US" sz="1600">
                        <a:latin typeface="Calibri" panose="020F0502020204030204" pitchFamily="34" charset="0"/>
                        <a:cs typeface="Calibri" panose="020F0502020204030204" pitchFamily="34" charset="0"/>
                      </a:endParaRPr>
                    </a:p>
                  </a:txBody>
                  <a:tcPr marL="60944" marR="60944" marT="30472" marB="30472">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1600" dirty="0">
                        <a:latin typeface="Calibri" panose="020F0502020204030204" pitchFamily="34" charset="0"/>
                        <a:cs typeface="Calibri" panose="020F0502020204030204" pitchFamily="34" charset="0"/>
                      </a:endParaRPr>
                    </a:p>
                  </a:txBody>
                  <a:tcPr marL="60944" marR="60944" marT="30472" marB="30472">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vi-VN" sz="1600" dirty="0">
                          <a:latin typeface="Calibri" panose="020F0502020204030204" pitchFamily="34" charset="0"/>
                          <a:cs typeface="Calibri" panose="020F0502020204030204" pitchFamily="34" charset="0"/>
                        </a:rPr>
                        <a:t>.</a:t>
                      </a:r>
                    </a:p>
                    <a:p>
                      <a:endParaRPr lang="en-US" sz="1600" dirty="0">
                        <a:latin typeface="Calibri" panose="020F0502020204030204" pitchFamily="34" charset="0"/>
                        <a:cs typeface="Calibri" panose="020F0502020204030204" pitchFamily="34" charset="0"/>
                      </a:endParaRPr>
                    </a:p>
                  </a:txBody>
                  <a:tcPr marL="60944" marR="60944" marT="30472" marB="30472">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US" sz="1600" dirty="0">
                        <a:solidFill>
                          <a:schemeClr val="tx1"/>
                        </a:solidFill>
                        <a:latin typeface="Calibri" panose="020F0502020204030204" pitchFamily="34" charset="0"/>
                        <a:cs typeface="Calibri" panose="020F0502020204030204" pitchFamily="34" charset="0"/>
                      </a:endParaRPr>
                    </a:p>
                  </a:txBody>
                  <a:tcPr marL="60944" marR="60944" marT="30472" marB="30472">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0610868"/>
                  </a:ext>
                </a:extLst>
              </a:tr>
            </a:tbl>
          </a:graphicData>
        </a:graphic>
      </p:graphicFrame>
      <p:sp>
        <p:nvSpPr>
          <p:cNvPr id="5" name="TextBox 4"/>
          <p:cNvSpPr txBox="1"/>
          <p:nvPr/>
        </p:nvSpPr>
        <p:spPr>
          <a:xfrm>
            <a:off x="527262" y="2192418"/>
            <a:ext cx="1434494" cy="635763"/>
          </a:xfrm>
          <a:prstGeom prst="rect">
            <a:avLst/>
          </a:prstGeom>
          <a:noFill/>
        </p:spPr>
        <p:txBody>
          <a:bodyPr wrap="square" lIns="60908" tIns="30454" rIns="60908" bIns="30454" rtlCol="0">
            <a:spAutoFit/>
          </a:bodyPr>
          <a:lstStyle/>
          <a:p>
            <a:r>
              <a:rPr lang="vi-VN" sz="1866" dirty="0">
                <a:solidFill>
                  <a:prstClr val="black"/>
                </a:solidFill>
                <a:latin typeface="Arial" pitchFamily="34" charset="0"/>
                <a:cs typeface="Arial" pitchFamily="34" charset="0"/>
              </a:rPr>
              <a:t>Bệnh đái tháo đường</a:t>
            </a:r>
          </a:p>
        </p:txBody>
      </p:sp>
      <p:sp>
        <p:nvSpPr>
          <p:cNvPr id="11" name="TextBox 10"/>
          <p:cNvSpPr txBox="1"/>
          <p:nvPr/>
        </p:nvSpPr>
        <p:spPr>
          <a:xfrm>
            <a:off x="527267" y="4157666"/>
            <a:ext cx="1332921" cy="800167"/>
          </a:xfrm>
          <a:prstGeom prst="rect">
            <a:avLst/>
          </a:prstGeom>
          <a:noFill/>
        </p:spPr>
        <p:txBody>
          <a:bodyPr wrap="square" lIns="60908" tIns="30454" rIns="60908" bIns="30454" rtlCol="0">
            <a:spAutoFit/>
          </a:bodyPr>
          <a:lstStyle/>
          <a:p>
            <a:pPr algn="just"/>
            <a:r>
              <a:rPr lang="vi-VN" sz="1600" dirty="0">
                <a:solidFill>
                  <a:prstClr val="black"/>
                </a:solidFill>
                <a:latin typeface="Arial" pitchFamily="34" charset="0"/>
                <a:cs typeface="Arial" pitchFamily="34" charset="0"/>
              </a:rPr>
              <a:t>Bệnh bướu cổ</a:t>
            </a:r>
            <a:r>
              <a:rPr lang="en-US" sz="1600" dirty="0">
                <a:solidFill>
                  <a:prstClr val="black"/>
                </a:solidFill>
                <a:latin typeface="Arial" pitchFamily="34" charset="0"/>
                <a:cs typeface="Arial" pitchFamily="34" charset="0"/>
              </a:rPr>
              <a:t> </a:t>
            </a:r>
            <a:r>
              <a:rPr lang="vi-VN" sz="1600" dirty="0">
                <a:solidFill>
                  <a:prstClr val="black"/>
                </a:solidFill>
                <a:latin typeface="Arial" pitchFamily="34" charset="0"/>
                <a:cs typeface="Arial" pitchFamily="34" charset="0"/>
              </a:rPr>
              <a:t>do thiếu Iodine</a:t>
            </a:r>
          </a:p>
        </p:txBody>
      </p:sp>
      <p:sp>
        <p:nvSpPr>
          <p:cNvPr id="20" name="TextBox 19"/>
          <p:cNvSpPr txBox="1"/>
          <p:nvPr/>
        </p:nvSpPr>
        <p:spPr>
          <a:xfrm>
            <a:off x="4985462" y="5188844"/>
            <a:ext cx="761257" cy="184613"/>
          </a:xfrm>
          <a:prstGeom prst="rect">
            <a:avLst/>
          </a:prstGeom>
          <a:noFill/>
        </p:spPr>
        <p:txBody>
          <a:bodyPr wrap="square" lIns="60908" tIns="30454" rIns="60908" bIns="30454" rtlCol="0">
            <a:spAutoFit/>
          </a:bodyPr>
          <a:lstStyle/>
          <a:p>
            <a:endParaRPr lang="en-US" sz="800">
              <a:solidFill>
                <a:prstClr val="black"/>
              </a:solidFill>
            </a:endParaRPr>
          </a:p>
        </p:txBody>
      </p:sp>
      <p:sp>
        <p:nvSpPr>
          <p:cNvPr id="4" name="TextBox 3"/>
          <p:cNvSpPr txBox="1"/>
          <p:nvPr/>
        </p:nvSpPr>
        <p:spPr>
          <a:xfrm>
            <a:off x="2284412" y="2165990"/>
            <a:ext cx="3158317" cy="635763"/>
          </a:xfrm>
          <a:prstGeom prst="rect">
            <a:avLst/>
          </a:prstGeom>
          <a:noFill/>
        </p:spPr>
        <p:txBody>
          <a:bodyPr wrap="square" lIns="60908" tIns="30454" rIns="60908" bIns="30454" rtlCol="0">
            <a:spAutoFit/>
          </a:bodyPr>
          <a:lstStyle/>
          <a:p>
            <a:r>
              <a:rPr lang="en-US" sz="1866" dirty="0">
                <a:solidFill>
                  <a:srgbClr val="000000"/>
                </a:solidFill>
                <a:latin typeface="Arial" pitchFamily="34" charset="0"/>
                <a:ea typeface="Times New Roman"/>
                <a:cs typeface="Arial" pitchFamily="34" charset="0"/>
              </a:rPr>
              <a:t>Rối loạn chuyển hóa glucozơ trong máu.</a:t>
            </a:r>
            <a:endParaRPr lang="en-US" sz="1866" dirty="0">
              <a:latin typeface="Arial" pitchFamily="34" charset="0"/>
              <a:cs typeface="Arial" pitchFamily="34" charset="0"/>
            </a:endParaRPr>
          </a:p>
        </p:txBody>
      </p:sp>
      <p:sp>
        <p:nvSpPr>
          <p:cNvPr id="6" name="TextBox 5"/>
          <p:cNvSpPr txBox="1"/>
          <p:nvPr/>
        </p:nvSpPr>
        <p:spPr>
          <a:xfrm>
            <a:off x="5575167" y="2183527"/>
            <a:ext cx="3097993" cy="922892"/>
          </a:xfrm>
          <a:prstGeom prst="rect">
            <a:avLst/>
          </a:prstGeom>
          <a:noFill/>
        </p:spPr>
        <p:txBody>
          <a:bodyPr wrap="square" lIns="60908" tIns="30454" rIns="60908" bIns="30454" rtlCol="0">
            <a:spAutoFit/>
          </a:bodyPr>
          <a:lstStyle/>
          <a:p>
            <a:pPr lvl="0"/>
            <a:r>
              <a:rPr lang="en-US" sz="1866" dirty="0">
                <a:solidFill>
                  <a:srgbClr val="000000"/>
                </a:solidFill>
                <a:latin typeface="Arial" pitchFamily="34" charset="0"/>
                <a:ea typeface="Times New Roman"/>
                <a:cs typeface="Arial" pitchFamily="34" charset="0"/>
              </a:rPr>
              <a:t>Ăn nhiều, uống nhiều nước, đi tiểu nhiều, sụt cân, mù lòa…</a:t>
            </a:r>
            <a:endParaRPr lang="en-US" sz="1866" dirty="0">
              <a:solidFill>
                <a:prstClr val="black"/>
              </a:solidFill>
              <a:latin typeface="Arial" pitchFamily="34" charset="0"/>
              <a:cs typeface="Arial" pitchFamily="34" charset="0"/>
            </a:endParaRPr>
          </a:p>
        </p:txBody>
      </p:sp>
      <p:sp>
        <p:nvSpPr>
          <p:cNvPr id="7" name="TextBox 6"/>
          <p:cNvSpPr txBox="1"/>
          <p:nvPr/>
        </p:nvSpPr>
        <p:spPr>
          <a:xfrm>
            <a:off x="8673160" y="1901935"/>
            <a:ext cx="3320870" cy="1024139"/>
          </a:xfrm>
          <a:prstGeom prst="rect">
            <a:avLst/>
          </a:prstGeom>
          <a:noFill/>
        </p:spPr>
        <p:txBody>
          <a:bodyPr wrap="square" lIns="60908" tIns="30454" rIns="60908" bIns="30454" rtlCol="0">
            <a:spAutoFit/>
          </a:bodyPr>
          <a:lstStyle/>
          <a:p>
            <a:pPr lvl="0" algn="just">
              <a:lnSpc>
                <a:spcPct val="115000"/>
              </a:lnSpc>
            </a:pPr>
            <a:r>
              <a:rPr lang="en-US" sz="1866" dirty="0">
                <a:solidFill>
                  <a:srgbClr val="000000"/>
                </a:solidFill>
                <a:latin typeface="Arial" pitchFamily="34" charset="0"/>
                <a:ea typeface="Times New Roman"/>
                <a:cs typeface="Arial" pitchFamily="34" charset="0"/>
              </a:rPr>
              <a:t>- Có chế độ ăn uốn hợp lý: hạn chế đường, muối, tăng cường chất xơ…</a:t>
            </a:r>
            <a:endParaRPr lang="en-US" sz="1866" dirty="0">
              <a:solidFill>
                <a:prstClr val="black"/>
              </a:solidFill>
              <a:latin typeface="Arial" pitchFamily="34" charset="0"/>
              <a:ea typeface="Times New Roman"/>
              <a:cs typeface="Arial" pitchFamily="34" charset="0"/>
            </a:endParaRPr>
          </a:p>
        </p:txBody>
      </p:sp>
      <p:sp>
        <p:nvSpPr>
          <p:cNvPr id="8" name="TextBox 7"/>
          <p:cNvSpPr txBox="1"/>
          <p:nvPr/>
        </p:nvSpPr>
        <p:spPr>
          <a:xfrm>
            <a:off x="8692891" y="3052817"/>
            <a:ext cx="3047206" cy="348633"/>
          </a:xfrm>
          <a:prstGeom prst="rect">
            <a:avLst/>
          </a:prstGeom>
          <a:noFill/>
        </p:spPr>
        <p:txBody>
          <a:bodyPr wrap="square" lIns="60908" tIns="30454" rIns="60908" bIns="30454" rtlCol="0">
            <a:spAutoFit/>
          </a:bodyPr>
          <a:lstStyle/>
          <a:p>
            <a:pPr lvl="0"/>
            <a:r>
              <a:rPr lang="en-US" sz="1866" dirty="0">
                <a:solidFill>
                  <a:srgbClr val="000000"/>
                </a:solidFill>
                <a:latin typeface="Arial" pitchFamily="34" charset="0"/>
                <a:ea typeface="Times New Roman"/>
                <a:cs typeface="Arial" pitchFamily="34" charset="0"/>
              </a:rPr>
              <a:t>- Luyện tập TDTD…</a:t>
            </a:r>
            <a:endParaRPr lang="en-US" sz="1866" dirty="0">
              <a:solidFill>
                <a:prstClr val="black"/>
              </a:solidFill>
              <a:latin typeface="Arial" pitchFamily="34" charset="0"/>
              <a:cs typeface="Arial" pitchFamily="34" charset="0"/>
            </a:endParaRPr>
          </a:p>
        </p:txBody>
      </p:sp>
      <p:sp>
        <p:nvSpPr>
          <p:cNvPr id="9" name="TextBox 8"/>
          <p:cNvSpPr txBox="1"/>
          <p:nvPr/>
        </p:nvSpPr>
        <p:spPr>
          <a:xfrm>
            <a:off x="2243907" y="3945352"/>
            <a:ext cx="3172168" cy="1497152"/>
          </a:xfrm>
          <a:prstGeom prst="rect">
            <a:avLst/>
          </a:prstGeom>
          <a:noFill/>
        </p:spPr>
        <p:txBody>
          <a:bodyPr wrap="square" lIns="60908" tIns="30454" rIns="60908" bIns="30454" rtlCol="0">
            <a:spAutoFit/>
          </a:bodyPr>
          <a:lstStyle/>
          <a:p>
            <a:pPr algn="just"/>
            <a:r>
              <a:rPr lang="en-US" sz="1866" dirty="0">
                <a:solidFill>
                  <a:srgbClr val="000000"/>
                </a:solidFill>
                <a:latin typeface="Arial" pitchFamily="34" charset="0"/>
                <a:ea typeface="Times New Roman"/>
                <a:cs typeface="Arial" pitchFamily="34" charset="0"/>
              </a:rPr>
              <a:t>Do thiếu iodine nên TH không được tiết ra → tuyến yên tiết TSH tăng cường hoạt động của tuyến giáp → tuyến giáp phình to</a:t>
            </a:r>
            <a:endParaRPr lang="en-US" sz="1866" dirty="0">
              <a:latin typeface="Arial" pitchFamily="34" charset="0"/>
              <a:cs typeface="Arial" pitchFamily="34" charset="0"/>
            </a:endParaRPr>
          </a:p>
        </p:txBody>
      </p:sp>
      <p:sp>
        <p:nvSpPr>
          <p:cNvPr id="21" name="TextBox 20"/>
          <p:cNvSpPr txBox="1"/>
          <p:nvPr/>
        </p:nvSpPr>
        <p:spPr>
          <a:xfrm>
            <a:off x="5578042" y="3811467"/>
            <a:ext cx="3054108" cy="693920"/>
          </a:xfrm>
          <a:prstGeom prst="rect">
            <a:avLst/>
          </a:prstGeom>
          <a:noFill/>
        </p:spPr>
        <p:txBody>
          <a:bodyPr wrap="square" lIns="60908" tIns="30454" rIns="60908" bIns="30454" rtlCol="0">
            <a:spAutoFit/>
          </a:bodyPr>
          <a:lstStyle/>
          <a:p>
            <a:pPr algn="just">
              <a:lnSpc>
                <a:spcPct val="115000"/>
              </a:lnSpc>
            </a:pPr>
            <a:r>
              <a:rPr lang="en-US" sz="1866" dirty="0">
                <a:solidFill>
                  <a:srgbClr val="000000"/>
                </a:solidFill>
                <a:latin typeface="Arial" pitchFamily="34" charset="0"/>
                <a:ea typeface="Times New Roman"/>
                <a:cs typeface="Arial" pitchFamily="34" charset="0"/>
              </a:rPr>
              <a:t>- Trẻ em chậm lớn, trí tuệ kém phát triển</a:t>
            </a:r>
            <a:endParaRPr lang="en-US" sz="1866" dirty="0">
              <a:latin typeface="Arial" pitchFamily="34" charset="0"/>
              <a:ea typeface="Times New Roman"/>
              <a:cs typeface="Arial" pitchFamily="34" charset="0"/>
            </a:endParaRPr>
          </a:p>
        </p:txBody>
      </p:sp>
      <p:sp>
        <p:nvSpPr>
          <p:cNvPr id="23" name="TextBox 22"/>
          <p:cNvSpPr txBox="1"/>
          <p:nvPr/>
        </p:nvSpPr>
        <p:spPr>
          <a:xfrm>
            <a:off x="5575167" y="4655409"/>
            <a:ext cx="3172168" cy="922892"/>
          </a:xfrm>
          <a:prstGeom prst="rect">
            <a:avLst/>
          </a:prstGeom>
          <a:noFill/>
        </p:spPr>
        <p:txBody>
          <a:bodyPr wrap="square" lIns="60908" tIns="30454" rIns="60908" bIns="30454" rtlCol="0">
            <a:spAutoFit/>
          </a:bodyPr>
          <a:lstStyle/>
          <a:p>
            <a:r>
              <a:rPr lang="en-US" sz="1866" dirty="0">
                <a:solidFill>
                  <a:srgbClr val="000000"/>
                </a:solidFill>
                <a:latin typeface="Arial" pitchFamily="34" charset="0"/>
                <a:ea typeface="Times New Roman"/>
                <a:cs typeface="Arial" pitchFamily="34" charset="0"/>
              </a:rPr>
              <a:t>- Người lớn: Trí nhớ giảm sút, hoạt động thần kinh suy giảm.</a:t>
            </a:r>
            <a:endParaRPr lang="en-US" sz="1866" dirty="0">
              <a:latin typeface="Arial" pitchFamily="34" charset="0"/>
              <a:cs typeface="Arial" pitchFamily="34" charset="0"/>
            </a:endParaRPr>
          </a:p>
        </p:txBody>
      </p:sp>
      <p:sp>
        <p:nvSpPr>
          <p:cNvPr id="24" name="TextBox 23"/>
          <p:cNvSpPr txBox="1"/>
          <p:nvPr/>
        </p:nvSpPr>
        <p:spPr>
          <a:xfrm>
            <a:off x="8747334" y="3927815"/>
            <a:ext cx="3145123" cy="1210022"/>
          </a:xfrm>
          <a:prstGeom prst="rect">
            <a:avLst/>
          </a:prstGeom>
          <a:noFill/>
        </p:spPr>
        <p:txBody>
          <a:bodyPr wrap="square" lIns="60908" tIns="30454" rIns="60908" bIns="30454" rtlCol="0">
            <a:spAutoFit/>
          </a:bodyPr>
          <a:lstStyle/>
          <a:p>
            <a:pPr algn="just"/>
            <a:r>
              <a:rPr lang="en-US" sz="1866" dirty="0">
                <a:solidFill>
                  <a:srgbClr val="000000"/>
                </a:solidFill>
                <a:latin typeface="Arial" pitchFamily="34" charset="0"/>
                <a:ea typeface="Times New Roman"/>
                <a:cs typeface="Arial" pitchFamily="34" charset="0"/>
              </a:rPr>
              <a:t>Khẩu phần ăn bổ sung nguyên tố iodine, hạn chế thực phẩm không có lợi cho tuyến giáp.</a:t>
            </a:r>
            <a:endParaRPr lang="en-US" sz="1866" dirty="0">
              <a:latin typeface="Arial" pitchFamily="34" charset="0"/>
              <a:cs typeface="Arial" pitchFamily="34" charset="0"/>
            </a:endParaRPr>
          </a:p>
        </p:txBody>
      </p:sp>
    </p:spTree>
    <p:extLst>
      <p:ext uri="{BB962C8B-B14F-4D97-AF65-F5344CB8AC3E}">
        <p14:creationId xmlns:p14="http://schemas.microsoft.com/office/powerpoint/2010/main" val="12117025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4" grpId="0"/>
      <p:bldP spid="6" grpId="0"/>
      <p:bldP spid="7" grpId="0"/>
      <p:bldP spid="8" grpId="0"/>
      <p:bldP spid="9" grpId="0"/>
      <p:bldP spid="21"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685621" y="301030"/>
            <a:ext cx="6320843" cy="384529"/>
          </a:xfrm>
          <a:prstGeom prst="rect">
            <a:avLst/>
          </a:prstGeom>
        </p:spPr>
        <p:txBody>
          <a:bodyPr lIns="0" tIns="0" rIns="0" bIns="0" rtlCol="0" anchor="t">
            <a:spAutoFit/>
          </a:bodyPr>
          <a:lstStyle/>
          <a:p>
            <a:pPr>
              <a:lnSpc>
                <a:spcPts val="3266"/>
              </a:lnSpc>
            </a:pPr>
            <a:r>
              <a:rPr lang="en-US" sz="2300" b="1" dirty="0">
                <a:latin typeface="Arial" pitchFamily="34" charset="0"/>
              </a:rPr>
              <a:t>II. </a:t>
            </a:r>
            <a:r>
              <a:rPr lang="en-US" sz="2300" b="1" dirty="0" err="1">
                <a:latin typeface="Arial" pitchFamily="34" charset="0"/>
              </a:rPr>
              <a:t>MỘT</a:t>
            </a:r>
            <a:r>
              <a:rPr lang="en-US" sz="2300" b="1" dirty="0">
                <a:latin typeface="Arial" pitchFamily="34" charset="0"/>
              </a:rPr>
              <a:t> </a:t>
            </a:r>
            <a:r>
              <a:rPr lang="en-US" sz="2300" b="1" dirty="0" err="1">
                <a:latin typeface="Arial" pitchFamily="34" charset="0"/>
              </a:rPr>
              <a:t>SỐ</a:t>
            </a:r>
            <a:r>
              <a:rPr lang="en-US" sz="2300" b="1" dirty="0">
                <a:latin typeface="Arial" pitchFamily="34" charset="0"/>
              </a:rPr>
              <a:t> </a:t>
            </a:r>
            <a:r>
              <a:rPr lang="en-US" sz="2300" b="1" dirty="0" err="1">
                <a:latin typeface="Arial" pitchFamily="34" charset="0"/>
              </a:rPr>
              <a:t>BỆNH</a:t>
            </a:r>
            <a:r>
              <a:rPr lang="en-US" sz="2300" b="1" dirty="0">
                <a:latin typeface="Arial" pitchFamily="34" charset="0"/>
              </a:rPr>
              <a:t> </a:t>
            </a:r>
            <a:r>
              <a:rPr lang="en-US" sz="2300" b="1" dirty="0" err="1">
                <a:latin typeface="Arial" pitchFamily="34" charset="0"/>
              </a:rPr>
              <a:t>VỀ</a:t>
            </a:r>
            <a:r>
              <a:rPr lang="en-US" sz="2300" b="1" dirty="0">
                <a:latin typeface="Arial" pitchFamily="34" charset="0"/>
              </a:rPr>
              <a:t> </a:t>
            </a:r>
            <a:r>
              <a:rPr lang="en-US" sz="2300" b="1" dirty="0" err="1">
                <a:latin typeface="Arial" pitchFamily="34" charset="0"/>
              </a:rPr>
              <a:t>TUYẾN</a:t>
            </a:r>
            <a:r>
              <a:rPr lang="en-US" sz="2300" b="1" dirty="0">
                <a:latin typeface="Arial" pitchFamily="34" charset="0"/>
              </a:rPr>
              <a:t> </a:t>
            </a:r>
            <a:r>
              <a:rPr lang="en-US" sz="2300" b="1" dirty="0" err="1">
                <a:latin typeface="Arial" pitchFamily="34" charset="0"/>
              </a:rPr>
              <a:t>NỘI</a:t>
            </a:r>
            <a:r>
              <a:rPr lang="en-US" sz="2300" b="1" dirty="0">
                <a:latin typeface="Arial" pitchFamily="34" charset="0"/>
              </a:rPr>
              <a:t> </a:t>
            </a:r>
            <a:r>
              <a:rPr lang="en-US" sz="2300" b="1" dirty="0" err="1">
                <a:latin typeface="Arial" pitchFamily="34" charset="0"/>
              </a:rPr>
              <a:t>TIẾT</a:t>
            </a:r>
            <a:endParaRPr lang="en-US" sz="2300" b="1" dirty="0">
              <a:latin typeface="Arial" pitchFamily="34" charset="0"/>
            </a:endParaRPr>
          </a:p>
        </p:txBody>
      </p:sp>
      <p:grpSp>
        <p:nvGrpSpPr>
          <p:cNvPr id="4" name="Group 4"/>
          <p:cNvGrpSpPr/>
          <p:nvPr/>
        </p:nvGrpSpPr>
        <p:grpSpPr>
          <a:xfrm>
            <a:off x="760412" y="891043"/>
            <a:ext cx="11049000" cy="5416659"/>
            <a:chOff x="0" y="-732118"/>
            <a:chExt cx="22103756" cy="10833317"/>
          </a:xfrm>
        </p:grpSpPr>
        <p:sp>
          <p:nvSpPr>
            <p:cNvPr id="7" name="TextBox 7"/>
            <p:cNvSpPr txBox="1"/>
            <p:nvPr/>
          </p:nvSpPr>
          <p:spPr>
            <a:xfrm>
              <a:off x="0" y="0"/>
              <a:ext cx="4114800" cy="4114800"/>
            </a:xfrm>
            <a:prstGeom prst="rect">
              <a:avLst/>
            </a:prstGeom>
          </p:spPr>
          <p:txBody>
            <a:bodyPr lIns="50800" tIns="50800" rIns="50800" bIns="50800" rtlCol="0" anchor="ctr"/>
            <a:lstStyle/>
            <a:p>
              <a:pPr algn="ctr">
                <a:lnSpc>
                  <a:spcPts val="1693"/>
                </a:lnSpc>
              </a:pPr>
              <a:endParaRPr b="1">
                <a:latin typeface="Arial" pitchFamily="34" charset="0"/>
              </a:endParaRPr>
            </a:p>
          </p:txBody>
        </p:sp>
        <p:sp>
          <p:nvSpPr>
            <p:cNvPr id="16" name="TextBox 16"/>
            <p:cNvSpPr txBox="1"/>
            <p:nvPr/>
          </p:nvSpPr>
          <p:spPr>
            <a:xfrm>
              <a:off x="304879" y="-732118"/>
              <a:ext cx="19035772" cy="1034130"/>
            </a:xfrm>
            <a:prstGeom prst="rect">
              <a:avLst/>
            </a:prstGeom>
          </p:spPr>
          <p:txBody>
            <a:bodyPr wrap="square" lIns="0" tIns="0" rIns="0" bIns="0" rtlCol="0" anchor="t">
              <a:spAutoFit/>
            </a:bodyPr>
            <a:lstStyle/>
            <a:p>
              <a:pPr algn="just">
                <a:lnSpc>
                  <a:spcPct val="120000"/>
                </a:lnSpc>
                <a:spcBef>
                  <a:spcPct val="0"/>
                </a:spcBef>
              </a:pPr>
              <a:r>
                <a:rPr lang="en-US" sz="2800" b="1" dirty="0">
                  <a:solidFill>
                    <a:srgbClr val="000000"/>
                  </a:solidFill>
                  <a:latin typeface="Arial" pitchFamily="34" charset="0"/>
                </a:rPr>
                <a:t>- </a:t>
              </a:r>
              <a:r>
                <a:rPr lang="en-US" sz="2800" b="1" dirty="0" err="1">
                  <a:solidFill>
                    <a:srgbClr val="000000"/>
                  </a:solidFill>
                  <a:latin typeface="Arial" pitchFamily="34" charset="0"/>
                </a:rPr>
                <a:t>Để</a:t>
              </a:r>
              <a:r>
                <a:rPr lang="en-US" sz="2800" b="1" dirty="0">
                  <a:solidFill>
                    <a:srgbClr val="000000"/>
                  </a:solidFill>
                  <a:latin typeface="Arial" pitchFamily="34" charset="0"/>
                </a:rPr>
                <a:t> </a:t>
              </a:r>
              <a:r>
                <a:rPr lang="en-US" sz="2800" b="1" dirty="0" err="1">
                  <a:solidFill>
                    <a:srgbClr val="000000"/>
                  </a:solidFill>
                  <a:latin typeface="Arial" pitchFamily="34" charset="0"/>
                </a:rPr>
                <a:t>phòng</a:t>
              </a:r>
              <a:r>
                <a:rPr lang="en-US" sz="2800" b="1" dirty="0">
                  <a:solidFill>
                    <a:srgbClr val="000000"/>
                  </a:solidFill>
                  <a:latin typeface="Arial" pitchFamily="34" charset="0"/>
                </a:rPr>
                <a:t> </a:t>
              </a:r>
              <a:r>
                <a:rPr lang="en-US" sz="2800" b="1" dirty="0" err="1">
                  <a:solidFill>
                    <a:srgbClr val="000000"/>
                  </a:solidFill>
                  <a:latin typeface="Arial" pitchFamily="34" charset="0"/>
                </a:rPr>
                <a:t>bệnh</a:t>
              </a:r>
              <a:r>
                <a:rPr lang="en-US" sz="2800" b="1" dirty="0">
                  <a:solidFill>
                    <a:srgbClr val="000000"/>
                  </a:solidFill>
                  <a:latin typeface="Arial" pitchFamily="34" charset="0"/>
                </a:rPr>
                <a:t> </a:t>
              </a:r>
              <a:r>
                <a:rPr lang="en-US" sz="2800" b="1" dirty="0" err="1">
                  <a:solidFill>
                    <a:srgbClr val="000000"/>
                  </a:solidFill>
                  <a:latin typeface="Arial" pitchFamily="34" charset="0"/>
                </a:rPr>
                <a:t>về</a:t>
              </a:r>
              <a:r>
                <a:rPr lang="en-US" sz="2800" b="1" dirty="0">
                  <a:solidFill>
                    <a:srgbClr val="000000"/>
                  </a:solidFill>
                  <a:latin typeface="Arial" pitchFamily="34" charset="0"/>
                </a:rPr>
                <a:t> </a:t>
              </a:r>
              <a:r>
                <a:rPr lang="en-US" sz="2800" b="1" dirty="0" err="1">
                  <a:solidFill>
                    <a:srgbClr val="000000"/>
                  </a:solidFill>
                  <a:latin typeface="Arial" pitchFamily="34" charset="0"/>
                </a:rPr>
                <a:t>hệ</a:t>
              </a:r>
              <a:r>
                <a:rPr lang="en-US" sz="2800" b="1" dirty="0">
                  <a:solidFill>
                    <a:srgbClr val="000000"/>
                  </a:solidFill>
                  <a:latin typeface="Arial" pitchFamily="34" charset="0"/>
                </a:rPr>
                <a:t> </a:t>
              </a:r>
              <a:r>
                <a:rPr lang="en-US" sz="2800" b="1" dirty="0" err="1">
                  <a:solidFill>
                    <a:srgbClr val="000000"/>
                  </a:solidFill>
                  <a:latin typeface="Arial" pitchFamily="34" charset="0"/>
                </a:rPr>
                <a:t>nội</a:t>
              </a:r>
              <a:r>
                <a:rPr lang="en-US" sz="2800" b="1" dirty="0">
                  <a:solidFill>
                    <a:srgbClr val="000000"/>
                  </a:solidFill>
                  <a:latin typeface="Arial" pitchFamily="34" charset="0"/>
                </a:rPr>
                <a:t> </a:t>
              </a:r>
              <a:r>
                <a:rPr lang="en-US" sz="2800" b="1" dirty="0" err="1">
                  <a:solidFill>
                    <a:srgbClr val="000000"/>
                  </a:solidFill>
                  <a:latin typeface="Arial" pitchFamily="34" charset="0"/>
                </a:rPr>
                <a:t>tiết</a:t>
              </a:r>
              <a:r>
                <a:rPr lang="en-US" sz="2800" b="1" dirty="0">
                  <a:solidFill>
                    <a:srgbClr val="000000"/>
                  </a:solidFill>
                  <a:latin typeface="Arial" pitchFamily="34" charset="0"/>
                </a:rPr>
                <a:t> </a:t>
              </a:r>
              <a:r>
                <a:rPr lang="en-US" sz="2800" b="1" dirty="0" err="1">
                  <a:solidFill>
                    <a:srgbClr val="000000"/>
                  </a:solidFill>
                  <a:latin typeface="Arial" pitchFamily="34" charset="0"/>
                </a:rPr>
                <a:t>mỗi</a:t>
              </a:r>
              <a:r>
                <a:rPr lang="en-US" sz="2800" b="1" dirty="0">
                  <a:solidFill>
                    <a:srgbClr val="000000"/>
                  </a:solidFill>
                  <a:latin typeface="Arial" pitchFamily="34" charset="0"/>
                </a:rPr>
                <a:t> </a:t>
              </a:r>
              <a:r>
                <a:rPr lang="en-US" sz="2800" b="1" dirty="0" err="1">
                  <a:solidFill>
                    <a:srgbClr val="000000"/>
                  </a:solidFill>
                  <a:latin typeface="Arial" pitchFamily="34" charset="0"/>
                </a:rPr>
                <a:t>người</a:t>
              </a:r>
              <a:r>
                <a:rPr lang="en-US" sz="2800" b="1" dirty="0">
                  <a:solidFill>
                    <a:srgbClr val="000000"/>
                  </a:solidFill>
                  <a:latin typeface="Arial" pitchFamily="34" charset="0"/>
                </a:rPr>
                <a:t> </a:t>
              </a:r>
              <a:r>
                <a:rPr lang="en-US" sz="2800" b="1" dirty="0" err="1">
                  <a:solidFill>
                    <a:srgbClr val="000000"/>
                  </a:solidFill>
                  <a:latin typeface="Arial" pitchFamily="34" charset="0"/>
                </a:rPr>
                <a:t>cần</a:t>
              </a:r>
              <a:r>
                <a:rPr lang="en-US" sz="2800" b="1" dirty="0">
                  <a:solidFill>
                    <a:srgbClr val="000000"/>
                  </a:solidFill>
                  <a:latin typeface="Arial" pitchFamily="34" charset="0"/>
                </a:rPr>
                <a:t> </a:t>
              </a:r>
              <a:r>
                <a:rPr lang="en-US" sz="2800" b="1" dirty="0" err="1">
                  <a:solidFill>
                    <a:srgbClr val="C00000"/>
                  </a:solidFill>
                  <a:latin typeface="Arial" pitchFamily="34" charset="0"/>
                </a:rPr>
                <a:t>thực</a:t>
              </a:r>
              <a:r>
                <a:rPr lang="en-US" sz="2800" b="1" dirty="0">
                  <a:solidFill>
                    <a:srgbClr val="C00000"/>
                  </a:solidFill>
                  <a:latin typeface="Arial" pitchFamily="34" charset="0"/>
                </a:rPr>
                <a:t> </a:t>
              </a:r>
              <a:r>
                <a:rPr lang="en-US" sz="2800" b="1" dirty="0" err="1">
                  <a:solidFill>
                    <a:srgbClr val="C00000"/>
                  </a:solidFill>
                  <a:latin typeface="Arial" pitchFamily="34" charset="0"/>
                </a:rPr>
                <a:t>hiện</a:t>
              </a:r>
              <a:r>
                <a:rPr lang="en-US" sz="2800" b="1" dirty="0">
                  <a:solidFill>
                    <a:srgbClr val="C00000"/>
                  </a:solidFill>
                  <a:latin typeface="Arial" pitchFamily="34" charset="0"/>
                </a:rPr>
                <a:t>:</a:t>
              </a:r>
              <a:endParaRPr lang="en-US" sz="2800" b="1" dirty="0">
                <a:solidFill>
                  <a:srgbClr val="000000"/>
                </a:solidFill>
                <a:latin typeface="Arial" pitchFamily="34" charset="0"/>
              </a:endParaRPr>
            </a:p>
          </p:txBody>
        </p:sp>
        <p:sp>
          <p:nvSpPr>
            <p:cNvPr id="17" name="TextBox 17"/>
            <p:cNvSpPr txBox="1"/>
            <p:nvPr/>
          </p:nvSpPr>
          <p:spPr>
            <a:xfrm>
              <a:off x="304879" y="646304"/>
              <a:ext cx="21798877" cy="9454895"/>
            </a:xfrm>
            <a:prstGeom prst="rect">
              <a:avLst/>
            </a:prstGeom>
          </p:spPr>
          <p:txBody>
            <a:bodyPr wrap="square" lIns="0" tIns="0" rIns="0" bIns="0" rtlCol="0" anchor="t">
              <a:spAutoFit/>
            </a:bodyPr>
            <a:lstStyle/>
            <a:p>
              <a:pPr algn="just">
                <a:lnSpc>
                  <a:spcPct val="120000"/>
                </a:lnSpc>
                <a:spcBef>
                  <a:spcPct val="0"/>
                </a:spcBef>
              </a:pPr>
              <a:r>
                <a:rPr lang="en-US" sz="3200" b="1" i="1" dirty="0">
                  <a:solidFill>
                    <a:srgbClr val="000000"/>
                  </a:solidFill>
                  <a:latin typeface="Arial" pitchFamily="34" charset="0"/>
                </a:rPr>
                <a:t>+ </a:t>
              </a:r>
              <a:r>
                <a:rPr lang="en-US" sz="3200" b="1" i="1" dirty="0" err="1">
                  <a:solidFill>
                    <a:srgbClr val="000000"/>
                  </a:solidFill>
                  <a:latin typeface="Arial" pitchFamily="34" charset="0"/>
                </a:rPr>
                <a:t>Khẩu</a:t>
              </a:r>
              <a:r>
                <a:rPr lang="en-US" sz="3200" b="1" i="1" dirty="0">
                  <a:solidFill>
                    <a:srgbClr val="000000"/>
                  </a:solidFill>
                  <a:latin typeface="Arial" pitchFamily="34" charset="0"/>
                </a:rPr>
                <a:t> </a:t>
              </a:r>
              <a:r>
                <a:rPr lang="en-US" sz="3200" b="1" i="1" dirty="0" err="1">
                  <a:solidFill>
                    <a:srgbClr val="000000"/>
                  </a:solidFill>
                  <a:latin typeface="Arial" pitchFamily="34" charset="0"/>
                </a:rPr>
                <a:t>phần</a:t>
              </a:r>
              <a:r>
                <a:rPr lang="en-US" sz="3200" b="1" i="1" dirty="0">
                  <a:solidFill>
                    <a:srgbClr val="000000"/>
                  </a:solidFill>
                  <a:latin typeface="Arial" pitchFamily="34" charset="0"/>
                </a:rPr>
                <a:t> </a:t>
              </a:r>
              <a:r>
                <a:rPr lang="en-US" sz="3200" b="1" i="1" dirty="0" err="1">
                  <a:solidFill>
                    <a:srgbClr val="000000"/>
                  </a:solidFill>
                  <a:latin typeface="Arial" pitchFamily="34" charset="0"/>
                </a:rPr>
                <a:t>ăn</a:t>
              </a:r>
              <a:r>
                <a:rPr lang="en-US" sz="3200" b="1" i="1" dirty="0">
                  <a:solidFill>
                    <a:srgbClr val="000000"/>
                  </a:solidFill>
                  <a:latin typeface="Arial" pitchFamily="34" charset="0"/>
                </a:rPr>
                <a:t> </a:t>
              </a:r>
              <a:r>
                <a:rPr lang="en-US" sz="3200" b="1" i="1" dirty="0" err="1">
                  <a:solidFill>
                    <a:srgbClr val="000000"/>
                  </a:solidFill>
                  <a:latin typeface="Arial" pitchFamily="34" charset="0"/>
                </a:rPr>
                <a:t>đầy</a:t>
              </a:r>
              <a:r>
                <a:rPr lang="en-US" sz="3200" b="1" i="1" dirty="0">
                  <a:solidFill>
                    <a:srgbClr val="000000"/>
                  </a:solidFill>
                  <a:latin typeface="Arial" pitchFamily="34" charset="0"/>
                </a:rPr>
                <a:t> </a:t>
              </a:r>
              <a:r>
                <a:rPr lang="en-US" sz="3200" b="1" i="1" dirty="0" err="1">
                  <a:solidFill>
                    <a:srgbClr val="000000"/>
                  </a:solidFill>
                  <a:latin typeface="Arial" pitchFamily="34" charset="0"/>
                </a:rPr>
                <a:t>đủ</a:t>
              </a:r>
              <a:r>
                <a:rPr lang="en-US" sz="3200" b="1" i="1" dirty="0">
                  <a:solidFill>
                    <a:srgbClr val="000000"/>
                  </a:solidFill>
                  <a:latin typeface="Arial" pitchFamily="34" charset="0"/>
                </a:rPr>
                <a:t> </a:t>
              </a:r>
              <a:r>
                <a:rPr lang="en-US" sz="3200" b="1" i="1" dirty="0" err="1">
                  <a:solidFill>
                    <a:srgbClr val="000000"/>
                  </a:solidFill>
                  <a:latin typeface="Arial" pitchFamily="34" charset="0"/>
                </a:rPr>
                <a:t>chất</a:t>
              </a:r>
              <a:r>
                <a:rPr lang="en-US" sz="3200" b="1" i="1" dirty="0">
                  <a:solidFill>
                    <a:srgbClr val="000000"/>
                  </a:solidFill>
                  <a:latin typeface="Arial" pitchFamily="34" charset="0"/>
                </a:rPr>
                <a:t> </a:t>
              </a:r>
              <a:r>
                <a:rPr lang="en-US" sz="3200" b="1" i="1" dirty="0" err="1">
                  <a:solidFill>
                    <a:srgbClr val="000000"/>
                  </a:solidFill>
                  <a:latin typeface="Arial" pitchFamily="34" charset="0"/>
                </a:rPr>
                <a:t>dinh</a:t>
              </a:r>
              <a:r>
                <a:rPr lang="en-US" sz="3200" b="1" i="1" dirty="0">
                  <a:solidFill>
                    <a:srgbClr val="000000"/>
                  </a:solidFill>
                  <a:latin typeface="Arial" pitchFamily="34" charset="0"/>
                </a:rPr>
                <a:t> </a:t>
              </a:r>
              <a:r>
                <a:rPr lang="en-US" sz="3200" b="1" i="1" dirty="0" err="1">
                  <a:solidFill>
                    <a:srgbClr val="000000"/>
                  </a:solidFill>
                  <a:latin typeface="Arial" pitchFamily="34" charset="0"/>
                </a:rPr>
                <a:t>dưỡng</a:t>
              </a:r>
              <a:r>
                <a:rPr lang="en-US" sz="3200" b="1" i="1" dirty="0">
                  <a:solidFill>
                    <a:srgbClr val="000000"/>
                  </a:solidFill>
                  <a:latin typeface="Arial" pitchFamily="34" charset="0"/>
                </a:rPr>
                <a:t> </a:t>
              </a:r>
              <a:r>
                <a:rPr lang="en-US" sz="3200" b="1" i="1" dirty="0" err="1">
                  <a:solidFill>
                    <a:srgbClr val="000000"/>
                  </a:solidFill>
                  <a:latin typeface="Arial" pitchFamily="34" charset="0"/>
                </a:rPr>
                <a:t>cần</a:t>
              </a:r>
              <a:r>
                <a:rPr lang="en-US" sz="3200" b="1" i="1" dirty="0">
                  <a:solidFill>
                    <a:srgbClr val="000000"/>
                  </a:solidFill>
                  <a:latin typeface="Arial" pitchFamily="34" charset="0"/>
                </a:rPr>
                <a:t> </a:t>
              </a:r>
              <a:r>
                <a:rPr lang="en-US" sz="3200" b="1" i="1" dirty="0" err="1">
                  <a:solidFill>
                    <a:srgbClr val="000000"/>
                  </a:solidFill>
                  <a:latin typeface="Arial" pitchFamily="34" charset="0"/>
                </a:rPr>
                <a:t>thiết</a:t>
              </a:r>
              <a:r>
                <a:rPr lang="en-US" sz="3200" b="1" i="1" dirty="0">
                  <a:solidFill>
                    <a:srgbClr val="000000"/>
                  </a:solidFill>
                  <a:latin typeface="Arial" pitchFamily="34" charset="0"/>
                </a:rPr>
                <a:t>.</a:t>
              </a:r>
            </a:p>
            <a:p>
              <a:pPr algn="just">
                <a:lnSpc>
                  <a:spcPct val="120000"/>
                </a:lnSpc>
                <a:spcBef>
                  <a:spcPct val="0"/>
                </a:spcBef>
              </a:pPr>
              <a:r>
                <a:rPr lang="en-US" sz="3200" b="1" i="1" dirty="0">
                  <a:solidFill>
                    <a:srgbClr val="000000"/>
                  </a:solidFill>
                  <a:latin typeface="Arial" pitchFamily="34" charset="0"/>
                </a:rPr>
                <a:t>+ </a:t>
              </a:r>
              <a:r>
                <a:rPr lang="en-US" sz="3200" b="1" i="1" dirty="0" err="1">
                  <a:solidFill>
                    <a:srgbClr val="000000"/>
                  </a:solidFill>
                  <a:latin typeface="Arial" pitchFamily="34" charset="0"/>
                </a:rPr>
                <a:t>Sử</a:t>
              </a:r>
              <a:r>
                <a:rPr lang="en-US" sz="3200" b="1" i="1" dirty="0">
                  <a:solidFill>
                    <a:srgbClr val="000000"/>
                  </a:solidFill>
                  <a:latin typeface="Arial" pitchFamily="34" charset="0"/>
                </a:rPr>
                <a:t> </a:t>
              </a:r>
              <a:r>
                <a:rPr lang="en-US" sz="3200" b="1" i="1" dirty="0" err="1">
                  <a:solidFill>
                    <a:srgbClr val="000000"/>
                  </a:solidFill>
                  <a:latin typeface="Arial" pitchFamily="34" charset="0"/>
                </a:rPr>
                <a:t>dụng</a:t>
              </a:r>
              <a:r>
                <a:rPr lang="en-US" sz="3200" b="1" i="1" dirty="0">
                  <a:solidFill>
                    <a:srgbClr val="000000"/>
                  </a:solidFill>
                  <a:latin typeface="Arial" pitchFamily="34" charset="0"/>
                </a:rPr>
                <a:t> </a:t>
              </a:r>
              <a:r>
                <a:rPr lang="en-US" sz="3200" b="1" i="1" dirty="0" err="1">
                  <a:solidFill>
                    <a:srgbClr val="000000"/>
                  </a:solidFill>
                  <a:latin typeface="Arial" pitchFamily="34" charset="0"/>
                </a:rPr>
                <a:t>đủ</a:t>
              </a:r>
              <a:r>
                <a:rPr lang="en-US" sz="3200" b="1" i="1" dirty="0">
                  <a:solidFill>
                    <a:srgbClr val="000000"/>
                  </a:solidFill>
                  <a:latin typeface="Arial" pitchFamily="34" charset="0"/>
                </a:rPr>
                <a:t> </a:t>
              </a:r>
              <a:r>
                <a:rPr lang="en-US" sz="3200" b="1" i="1" dirty="0" err="1">
                  <a:solidFill>
                    <a:srgbClr val="000000"/>
                  </a:solidFill>
                  <a:latin typeface="Arial" pitchFamily="34" charset="0"/>
                </a:rPr>
                <a:t>lượng</a:t>
              </a:r>
              <a:r>
                <a:rPr lang="en-US" sz="3200" b="1" i="1" dirty="0">
                  <a:solidFill>
                    <a:srgbClr val="000000"/>
                  </a:solidFill>
                  <a:latin typeface="Arial" pitchFamily="34" charset="0"/>
                </a:rPr>
                <a:t> </a:t>
              </a:r>
              <a:r>
                <a:rPr lang="en-US" sz="3200" b="1" i="1" dirty="0" err="1">
                  <a:solidFill>
                    <a:srgbClr val="000000"/>
                  </a:solidFill>
                  <a:latin typeface="Arial" pitchFamily="34" charset="0"/>
                </a:rPr>
                <a:t>muối</a:t>
              </a:r>
              <a:r>
                <a:rPr lang="en-US" sz="3200" b="1" i="1" dirty="0">
                  <a:solidFill>
                    <a:srgbClr val="000000"/>
                  </a:solidFill>
                  <a:latin typeface="Arial" pitchFamily="34" charset="0"/>
                </a:rPr>
                <a:t> iodine</a:t>
              </a:r>
            </a:p>
            <a:p>
              <a:pPr algn="just">
                <a:lnSpc>
                  <a:spcPct val="120000"/>
                </a:lnSpc>
                <a:spcBef>
                  <a:spcPct val="0"/>
                </a:spcBef>
              </a:pPr>
              <a:r>
                <a:rPr lang="en-US" sz="3200" b="1" i="1" dirty="0">
                  <a:solidFill>
                    <a:srgbClr val="000000"/>
                  </a:solidFill>
                  <a:latin typeface="Arial" pitchFamily="34" charset="0"/>
                </a:rPr>
                <a:t>+ </a:t>
              </a:r>
              <a:r>
                <a:rPr lang="en-US" sz="3200" b="1" i="1" dirty="0" err="1">
                  <a:solidFill>
                    <a:srgbClr val="000000"/>
                  </a:solidFill>
                  <a:latin typeface="Arial" pitchFamily="34" charset="0"/>
                </a:rPr>
                <a:t>Hạn</a:t>
              </a:r>
              <a:r>
                <a:rPr lang="en-US" sz="3200" b="1" i="1" dirty="0">
                  <a:solidFill>
                    <a:srgbClr val="000000"/>
                  </a:solidFill>
                  <a:latin typeface="Arial" pitchFamily="34" charset="0"/>
                </a:rPr>
                <a:t> </a:t>
              </a:r>
              <a:r>
                <a:rPr lang="en-US" sz="3200" b="1" i="1" dirty="0" err="1">
                  <a:solidFill>
                    <a:srgbClr val="000000"/>
                  </a:solidFill>
                  <a:latin typeface="Arial" pitchFamily="34" charset="0"/>
                </a:rPr>
                <a:t>chế</a:t>
              </a:r>
              <a:r>
                <a:rPr lang="en-US" sz="3200" b="1" i="1" dirty="0">
                  <a:solidFill>
                    <a:srgbClr val="000000"/>
                  </a:solidFill>
                  <a:latin typeface="Arial" pitchFamily="34" charset="0"/>
                </a:rPr>
                <a:t> </a:t>
              </a:r>
              <a:r>
                <a:rPr lang="en-US" sz="3200" b="1" i="1" dirty="0" err="1">
                  <a:solidFill>
                    <a:srgbClr val="000000"/>
                  </a:solidFill>
                  <a:latin typeface="Arial" pitchFamily="34" charset="0"/>
                </a:rPr>
                <a:t>chất</a:t>
              </a:r>
              <a:r>
                <a:rPr lang="en-US" sz="3200" b="1" i="1" dirty="0">
                  <a:solidFill>
                    <a:srgbClr val="000000"/>
                  </a:solidFill>
                  <a:latin typeface="Arial" pitchFamily="34" charset="0"/>
                </a:rPr>
                <a:t> </a:t>
              </a:r>
              <a:r>
                <a:rPr lang="en-US" sz="3200" b="1" i="1" dirty="0" err="1">
                  <a:solidFill>
                    <a:srgbClr val="000000"/>
                  </a:solidFill>
                  <a:latin typeface="Arial" pitchFamily="34" charset="0"/>
                </a:rPr>
                <a:t>béo</a:t>
              </a:r>
              <a:r>
                <a:rPr lang="en-US" sz="3200" b="1" i="1" dirty="0">
                  <a:solidFill>
                    <a:srgbClr val="000000"/>
                  </a:solidFill>
                  <a:latin typeface="Arial" pitchFamily="34" charset="0"/>
                </a:rPr>
                <a:t>, </a:t>
              </a:r>
              <a:r>
                <a:rPr lang="en-US" sz="3200" b="1" i="1" dirty="0" err="1">
                  <a:solidFill>
                    <a:srgbClr val="000000"/>
                  </a:solidFill>
                  <a:latin typeface="Arial" pitchFamily="34" charset="0"/>
                </a:rPr>
                <a:t>đường</a:t>
              </a:r>
              <a:endParaRPr lang="en-US" sz="3200" b="1" i="1" dirty="0">
                <a:solidFill>
                  <a:srgbClr val="000000"/>
                </a:solidFill>
                <a:latin typeface="Arial" pitchFamily="34" charset="0"/>
              </a:endParaRPr>
            </a:p>
            <a:p>
              <a:pPr algn="just">
                <a:lnSpc>
                  <a:spcPct val="120000"/>
                </a:lnSpc>
                <a:spcBef>
                  <a:spcPct val="0"/>
                </a:spcBef>
              </a:pPr>
              <a:r>
                <a:rPr lang="en-US" sz="3200" b="1" i="1" dirty="0">
                  <a:solidFill>
                    <a:srgbClr val="000000"/>
                  </a:solidFill>
                  <a:latin typeface="Arial" pitchFamily="34" charset="0"/>
                </a:rPr>
                <a:t>+ </a:t>
              </a:r>
              <a:r>
                <a:rPr lang="en-US" sz="3200" b="1" i="1" dirty="0" err="1">
                  <a:solidFill>
                    <a:srgbClr val="000000"/>
                  </a:solidFill>
                  <a:latin typeface="Arial" pitchFamily="34" charset="0"/>
                </a:rPr>
                <a:t>Luyện</a:t>
              </a:r>
              <a:r>
                <a:rPr lang="en-US" sz="3200" b="1" i="1" dirty="0">
                  <a:solidFill>
                    <a:srgbClr val="000000"/>
                  </a:solidFill>
                  <a:latin typeface="Arial" pitchFamily="34" charset="0"/>
                </a:rPr>
                <a:t> </a:t>
              </a:r>
              <a:r>
                <a:rPr lang="en-US" sz="3200" b="1" i="1" dirty="0" err="1">
                  <a:solidFill>
                    <a:srgbClr val="000000"/>
                  </a:solidFill>
                  <a:latin typeface="Arial" pitchFamily="34" charset="0"/>
                </a:rPr>
                <a:t>tập</a:t>
              </a:r>
              <a:r>
                <a:rPr lang="en-US" sz="3200" b="1" i="1" dirty="0">
                  <a:solidFill>
                    <a:srgbClr val="000000"/>
                  </a:solidFill>
                  <a:latin typeface="Arial" pitchFamily="34" charset="0"/>
                </a:rPr>
                <a:t> </a:t>
              </a:r>
              <a:r>
                <a:rPr lang="en-US" sz="3200" b="1" i="1" dirty="0" err="1">
                  <a:solidFill>
                    <a:srgbClr val="000000"/>
                  </a:solidFill>
                  <a:latin typeface="Arial" pitchFamily="34" charset="0"/>
                </a:rPr>
                <a:t>thể</a:t>
              </a:r>
              <a:r>
                <a:rPr lang="en-US" sz="3200" b="1" i="1" dirty="0">
                  <a:solidFill>
                    <a:srgbClr val="000000"/>
                  </a:solidFill>
                  <a:latin typeface="Arial" pitchFamily="34" charset="0"/>
                </a:rPr>
                <a:t> </a:t>
              </a:r>
              <a:r>
                <a:rPr lang="en-US" sz="3200" b="1" i="1" dirty="0" err="1">
                  <a:solidFill>
                    <a:srgbClr val="000000"/>
                  </a:solidFill>
                  <a:latin typeface="Arial" pitchFamily="34" charset="0"/>
                </a:rPr>
                <a:t>thao</a:t>
              </a:r>
              <a:r>
                <a:rPr lang="en-US" sz="3200" b="1" i="1" dirty="0">
                  <a:solidFill>
                    <a:srgbClr val="000000"/>
                  </a:solidFill>
                  <a:latin typeface="Arial" pitchFamily="34" charset="0"/>
                </a:rPr>
                <a:t> </a:t>
              </a:r>
              <a:r>
                <a:rPr lang="en-US" sz="3200" b="1" i="1" dirty="0" err="1">
                  <a:solidFill>
                    <a:srgbClr val="000000"/>
                  </a:solidFill>
                  <a:latin typeface="Arial" pitchFamily="34" charset="0"/>
                </a:rPr>
                <a:t>thường</a:t>
              </a:r>
              <a:r>
                <a:rPr lang="en-US" sz="3200" b="1" i="1" dirty="0">
                  <a:solidFill>
                    <a:srgbClr val="000000"/>
                  </a:solidFill>
                  <a:latin typeface="Arial" pitchFamily="34" charset="0"/>
                </a:rPr>
                <a:t> </a:t>
              </a:r>
              <a:r>
                <a:rPr lang="en-US" sz="3200" b="1" i="1" dirty="0" err="1">
                  <a:solidFill>
                    <a:srgbClr val="000000"/>
                  </a:solidFill>
                  <a:latin typeface="Arial" pitchFamily="34" charset="0"/>
                </a:rPr>
                <a:t>xuyên</a:t>
              </a:r>
              <a:endParaRPr lang="en-US" sz="3200" b="1" i="1" dirty="0">
                <a:solidFill>
                  <a:srgbClr val="000000"/>
                </a:solidFill>
                <a:latin typeface="Arial" pitchFamily="34" charset="0"/>
              </a:endParaRPr>
            </a:p>
            <a:p>
              <a:pPr algn="just">
                <a:lnSpc>
                  <a:spcPct val="120000"/>
                </a:lnSpc>
                <a:spcBef>
                  <a:spcPct val="0"/>
                </a:spcBef>
              </a:pPr>
              <a:r>
                <a:rPr lang="en-US" sz="3200" b="1" i="1" dirty="0">
                  <a:solidFill>
                    <a:srgbClr val="000000"/>
                  </a:solidFill>
                  <a:latin typeface="Arial" pitchFamily="34" charset="0"/>
                </a:rPr>
                <a:t>+ </a:t>
              </a:r>
              <a:r>
                <a:rPr lang="en-US" sz="3200" b="1" i="1" dirty="0" err="1">
                  <a:solidFill>
                    <a:srgbClr val="000000"/>
                  </a:solidFill>
                  <a:latin typeface="Arial" pitchFamily="34" charset="0"/>
                </a:rPr>
                <a:t>Đảm</a:t>
              </a:r>
              <a:r>
                <a:rPr lang="en-US" sz="3200" b="1" i="1" dirty="0">
                  <a:solidFill>
                    <a:srgbClr val="000000"/>
                  </a:solidFill>
                  <a:latin typeface="Arial" pitchFamily="34" charset="0"/>
                </a:rPr>
                <a:t> </a:t>
              </a:r>
              <a:r>
                <a:rPr lang="en-US" sz="3200" b="1" i="1" dirty="0" err="1">
                  <a:solidFill>
                    <a:srgbClr val="000000"/>
                  </a:solidFill>
                  <a:latin typeface="Arial" pitchFamily="34" charset="0"/>
                </a:rPr>
                <a:t>bảo</a:t>
              </a:r>
              <a:r>
                <a:rPr lang="en-US" sz="3200" b="1" i="1" dirty="0">
                  <a:solidFill>
                    <a:srgbClr val="000000"/>
                  </a:solidFill>
                  <a:latin typeface="Arial" pitchFamily="34" charset="0"/>
                </a:rPr>
                <a:t> </a:t>
              </a:r>
              <a:r>
                <a:rPr lang="en-US" sz="3200" b="1" i="1" dirty="0" err="1">
                  <a:solidFill>
                    <a:srgbClr val="000000"/>
                  </a:solidFill>
                  <a:latin typeface="Arial" pitchFamily="34" charset="0"/>
                </a:rPr>
                <a:t>giấc</a:t>
              </a:r>
              <a:r>
                <a:rPr lang="en-US" sz="3200" b="1" i="1" dirty="0">
                  <a:solidFill>
                    <a:srgbClr val="000000"/>
                  </a:solidFill>
                  <a:latin typeface="Arial" pitchFamily="34" charset="0"/>
                </a:rPr>
                <a:t> </a:t>
              </a:r>
              <a:r>
                <a:rPr lang="en-US" sz="3200" b="1" i="1" dirty="0" err="1">
                  <a:solidFill>
                    <a:srgbClr val="000000"/>
                  </a:solidFill>
                  <a:latin typeface="Arial" pitchFamily="34" charset="0"/>
                </a:rPr>
                <a:t>ngủ</a:t>
              </a:r>
              <a:endParaRPr lang="en-US" sz="3200" b="1" i="1" dirty="0">
                <a:solidFill>
                  <a:srgbClr val="000000"/>
                </a:solidFill>
                <a:latin typeface="Arial" pitchFamily="34" charset="0"/>
              </a:endParaRPr>
            </a:p>
            <a:p>
              <a:pPr algn="just">
                <a:lnSpc>
                  <a:spcPct val="120000"/>
                </a:lnSpc>
                <a:spcBef>
                  <a:spcPct val="0"/>
                </a:spcBef>
              </a:pPr>
              <a:r>
                <a:rPr lang="en-US" sz="3200" b="1" i="1" dirty="0">
                  <a:solidFill>
                    <a:srgbClr val="000000"/>
                  </a:solidFill>
                  <a:latin typeface="Arial" pitchFamily="34" charset="0"/>
                </a:rPr>
                <a:t>+ </a:t>
              </a:r>
              <a:r>
                <a:rPr lang="en-US" sz="3200" b="1" i="1" dirty="0" err="1">
                  <a:solidFill>
                    <a:srgbClr val="000000"/>
                  </a:solidFill>
                  <a:latin typeface="Arial" pitchFamily="34" charset="0"/>
                </a:rPr>
                <a:t>Không</a:t>
              </a:r>
              <a:r>
                <a:rPr lang="en-US" sz="3200" b="1" i="1" dirty="0">
                  <a:solidFill>
                    <a:srgbClr val="000000"/>
                  </a:solidFill>
                  <a:latin typeface="Arial" pitchFamily="34" charset="0"/>
                </a:rPr>
                <a:t> </a:t>
              </a:r>
              <a:r>
                <a:rPr lang="en-US" sz="3200" b="1" i="1" dirty="0" err="1">
                  <a:solidFill>
                    <a:srgbClr val="000000"/>
                  </a:solidFill>
                  <a:latin typeface="Arial" pitchFamily="34" charset="0"/>
                </a:rPr>
                <a:t>sử</a:t>
              </a:r>
              <a:r>
                <a:rPr lang="en-US" sz="3200" b="1" i="1" dirty="0">
                  <a:solidFill>
                    <a:srgbClr val="000000"/>
                  </a:solidFill>
                  <a:latin typeface="Arial" pitchFamily="34" charset="0"/>
                </a:rPr>
                <a:t> </a:t>
              </a:r>
              <a:r>
                <a:rPr lang="en-US" sz="3200" b="1" i="1" dirty="0" err="1">
                  <a:solidFill>
                    <a:srgbClr val="000000"/>
                  </a:solidFill>
                  <a:latin typeface="Arial" pitchFamily="34" charset="0"/>
                </a:rPr>
                <a:t>dụng</a:t>
              </a:r>
              <a:r>
                <a:rPr lang="en-US" sz="3200" b="1" i="1" dirty="0">
                  <a:solidFill>
                    <a:srgbClr val="000000"/>
                  </a:solidFill>
                  <a:latin typeface="Arial" pitchFamily="34" charset="0"/>
                </a:rPr>
                <a:t> </a:t>
              </a:r>
              <a:r>
                <a:rPr lang="en-US" sz="3200" b="1" i="1" dirty="0" err="1">
                  <a:solidFill>
                    <a:srgbClr val="000000"/>
                  </a:solidFill>
                  <a:latin typeface="Arial" pitchFamily="34" charset="0"/>
                </a:rPr>
                <a:t>chất</a:t>
              </a:r>
              <a:r>
                <a:rPr lang="en-US" sz="3200" b="1" i="1" dirty="0">
                  <a:solidFill>
                    <a:srgbClr val="000000"/>
                  </a:solidFill>
                  <a:latin typeface="Arial" pitchFamily="34" charset="0"/>
                </a:rPr>
                <a:t> </a:t>
              </a:r>
              <a:r>
                <a:rPr lang="en-US" sz="3200" b="1" i="1" dirty="0" err="1">
                  <a:solidFill>
                    <a:srgbClr val="000000"/>
                  </a:solidFill>
                  <a:latin typeface="Arial" pitchFamily="34" charset="0"/>
                </a:rPr>
                <a:t>kích</a:t>
              </a:r>
              <a:r>
                <a:rPr lang="en-US" sz="3200" b="1" i="1" dirty="0">
                  <a:solidFill>
                    <a:srgbClr val="000000"/>
                  </a:solidFill>
                  <a:latin typeface="Arial" pitchFamily="34" charset="0"/>
                </a:rPr>
                <a:t> </a:t>
              </a:r>
              <a:r>
                <a:rPr lang="en-US" sz="3200" b="1" i="1" dirty="0" err="1">
                  <a:solidFill>
                    <a:srgbClr val="000000"/>
                  </a:solidFill>
                  <a:latin typeface="Arial" pitchFamily="34" charset="0"/>
                </a:rPr>
                <a:t>thích</a:t>
              </a:r>
              <a:endParaRPr lang="en-US" sz="3200" b="1" i="1" dirty="0">
                <a:solidFill>
                  <a:srgbClr val="000000"/>
                </a:solidFill>
                <a:latin typeface="Arial" pitchFamily="34" charset="0"/>
              </a:endParaRPr>
            </a:p>
            <a:p>
              <a:pPr algn="just">
                <a:lnSpc>
                  <a:spcPct val="120000"/>
                </a:lnSpc>
                <a:spcBef>
                  <a:spcPct val="0"/>
                </a:spcBef>
              </a:pPr>
              <a:r>
                <a:rPr lang="en-US" sz="3200" b="1" i="1" dirty="0">
                  <a:solidFill>
                    <a:srgbClr val="000000"/>
                  </a:solidFill>
                  <a:latin typeface="Arial" pitchFamily="34" charset="0"/>
                </a:rPr>
                <a:t>+ </a:t>
              </a:r>
              <a:r>
                <a:rPr lang="en-US" sz="3200" b="1" i="1" dirty="0" err="1">
                  <a:solidFill>
                    <a:srgbClr val="000000"/>
                  </a:solidFill>
                  <a:latin typeface="Arial" pitchFamily="34" charset="0"/>
                </a:rPr>
                <a:t>Không</a:t>
              </a:r>
              <a:r>
                <a:rPr lang="en-US" sz="3200" b="1" i="1" dirty="0">
                  <a:solidFill>
                    <a:srgbClr val="000000"/>
                  </a:solidFill>
                  <a:latin typeface="Arial" pitchFamily="34" charset="0"/>
                </a:rPr>
                <a:t> </a:t>
              </a:r>
              <a:r>
                <a:rPr lang="en-US" sz="3200" b="1" i="1" dirty="0" err="1">
                  <a:solidFill>
                    <a:srgbClr val="000000"/>
                  </a:solidFill>
                  <a:latin typeface="Arial" pitchFamily="34" charset="0"/>
                </a:rPr>
                <a:t>tự</a:t>
              </a:r>
              <a:r>
                <a:rPr lang="en-US" sz="3200" b="1" i="1" dirty="0">
                  <a:solidFill>
                    <a:srgbClr val="000000"/>
                  </a:solidFill>
                  <a:latin typeface="Arial" pitchFamily="34" charset="0"/>
                </a:rPr>
                <a:t> ý </a:t>
              </a:r>
              <a:r>
                <a:rPr lang="en-US" sz="3200" b="1" i="1" dirty="0" err="1">
                  <a:solidFill>
                    <a:srgbClr val="000000"/>
                  </a:solidFill>
                  <a:latin typeface="Arial" pitchFamily="34" charset="0"/>
                </a:rPr>
                <a:t>dùng</a:t>
              </a:r>
              <a:r>
                <a:rPr lang="en-US" sz="3200" b="1" i="1" dirty="0">
                  <a:solidFill>
                    <a:srgbClr val="000000"/>
                  </a:solidFill>
                  <a:latin typeface="Arial" pitchFamily="34" charset="0"/>
                </a:rPr>
                <a:t> </a:t>
              </a:r>
              <a:r>
                <a:rPr lang="en-US" sz="3200" b="1" i="1" dirty="0" err="1">
                  <a:solidFill>
                    <a:srgbClr val="000000"/>
                  </a:solidFill>
                  <a:latin typeface="Arial" pitchFamily="34" charset="0"/>
                </a:rPr>
                <a:t>thuốc</a:t>
              </a:r>
              <a:endParaRPr lang="en-US" sz="3200" b="1" i="1" dirty="0">
                <a:solidFill>
                  <a:srgbClr val="000000"/>
                </a:solidFill>
                <a:latin typeface="Arial" pitchFamily="34" charset="0"/>
              </a:endParaRPr>
            </a:p>
            <a:p>
              <a:pPr algn="just">
                <a:lnSpc>
                  <a:spcPct val="120000"/>
                </a:lnSpc>
                <a:spcBef>
                  <a:spcPct val="0"/>
                </a:spcBef>
              </a:pPr>
              <a:r>
                <a:rPr lang="en-US" sz="3200" b="1" i="1" dirty="0">
                  <a:solidFill>
                    <a:srgbClr val="000000"/>
                  </a:solidFill>
                  <a:latin typeface="Arial" pitchFamily="34" charset="0"/>
                </a:rPr>
                <a:t>+ </a:t>
              </a:r>
              <a:r>
                <a:rPr lang="en-US" sz="3200" b="1" i="1" dirty="0" err="1">
                  <a:solidFill>
                    <a:srgbClr val="000000"/>
                  </a:solidFill>
                  <a:latin typeface="Arial" pitchFamily="34" charset="0"/>
                </a:rPr>
                <a:t>Thường</a:t>
              </a:r>
              <a:r>
                <a:rPr lang="en-US" sz="3200" b="1" i="1" dirty="0">
                  <a:solidFill>
                    <a:srgbClr val="000000"/>
                  </a:solidFill>
                  <a:latin typeface="Arial" pitchFamily="34" charset="0"/>
                </a:rPr>
                <a:t> </a:t>
              </a:r>
              <a:r>
                <a:rPr lang="en-US" sz="3200" b="1" i="1" dirty="0" err="1">
                  <a:solidFill>
                    <a:srgbClr val="000000"/>
                  </a:solidFill>
                  <a:latin typeface="Arial" pitchFamily="34" charset="0"/>
                </a:rPr>
                <a:t>xuyên</a:t>
              </a:r>
              <a:r>
                <a:rPr lang="en-US" sz="3200" b="1" i="1" dirty="0">
                  <a:solidFill>
                    <a:srgbClr val="000000"/>
                  </a:solidFill>
                  <a:latin typeface="Arial" pitchFamily="34" charset="0"/>
                </a:rPr>
                <a:t> </a:t>
              </a:r>
              <a:r>
                <a:rPr lang="en-US" sz="3200" b="1" i="1" dirty="0" err="1">
                  <a:solidFill>
                    <a:srgbClr val="000000"/>
                  </a:solidFill>
                  <a:latin typeface="Arial" pitchFamily="34" charset="0"/>
                </a:rPr>
                <a:t>kiểm</a:t>
              </a:r>
              <a:r>
                <a:rPr lang="en-US" sz="3200" b="1" i="1" dirty="0">
                  <a:solidFill>
                    <a:srgbClr val="000000"/>
                  </a:solidFill>
                  <a:latin typeface="Arial" pitchFamily="34" charset="0"/>
                </a:rPr>
                <a:t> </a:t>
              </a:r>
              <a:r>
                <a:rPr lang="en-US" sz="3200" b="1" i="1" dirty="0" err="1">
                  <a:solidFill>
                    <a:srgbClr val="000000"/>
                  </a:solidFill>
                  <a:latin typeface="Arial" pitchFamily="34" charset="0"/>
                </a:rPr>
                <a:t>tra</a:t>
              </a:r>
              <a:r>
                <a:rPr lang="en-US" sz="3200" b="1" i="1" dirty="0">
                  <a:solidFill>
                    <a:srgbClr val="000000"/>
                  </a:solidFill>
                  <a:latin typeface="Arial" pitchFamily="34" charset="0"/>
                </a:rPr>
                <a:t> </a:t>
              </a:r>
              <a:r>
                <a:rPr lang="en-US" sz="3200" b="1" i="1" dirty="0" err="1">
                  <a:solidFill>
                    <a:srgbClr val="000000"/>
                  </a:solidFill>
                  <a:latin typeface="Arial" pitchFamily="34" charset="0"/>
                </a:rPr>
                <a:t>sức</a:t>
              </a:r>
              <a:r>
                <a:rPr lang="en-US" sz="3200" b="1" i="1" dirty="0">
                  <a:solidFill>
                    <a:srgbClr val="000000"/>
                  </a:solidFill>
                  <a:latin typeface="Arial" pitchFamily="34" charset="0"/>
                </a:rPr>
                <a:t> </a:t>
              </a:r>
              <a:r>
                <a:rPr lang="en-US" sz="3200" b="1" i="1" dirty="0" err="1">
                  <a:solidFill>
                    <a:srgbClr val="000000"/>
                  </a:solidFill>
                  <a:latin typeface="Arial" pitchFamily="34" charset="0"/>
                </a:rPr>
                <a:t>khoẻ</a:t>
              </a:r>
              <a:r>
                <a:rPr lang="en-US" sz="3200" b="1" i="1" dirty="0">
                  <a:solidFill>
                    <a:srgbClr val="000000"/>
                  </a:solidFill>
                  <a:latin typeface="Arial" pitchFamily="34"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912812" y="741759"/>
            <a:ext cx="10434895" cy="2153840"/>
            <a:chOff x="0" y="-192881"/>
            <a:chExt cx="20875226" cy="4307677"/>
          </a:xfrm>
        </p:grpSpPr>
        <p:sp>
          <p:nvSpPr>
            <p:cNvPr id="7" name="TextBox 7"/>
            <p:cNvSpPr txBox="1"/>
            <p:nvPr/>
          </p:nvSpPr>
          <p:spPr>
            <a:xfrm>
              <a:off x="0" y="-192881"/>
              <a:ext cx="4114800" cy="4307677"/>
            </a:xfrm>
            <a:prstGeom prst="rect">
              <a:avLst/>
            </a:prstGeom>
          </p:spPr>
          <p:txBody>
            <a:bodyPr lIns="50800" tIns="50800" rIns="50800" bIns="50800" rtlCol="0" anchor="ctr"/>
            <a:lstStyle/>
            <a:p>
              <a:pPr algn="ctr">
                <a:lnSpc>
                  <a:spcPts val="1772"/>
                </a:lnSpc>
              </a:pPr>
              <a:endParaRPr b="1">
                <a:latin typeface="Arial" pitchFamily="34" charset="0"/>
              </a:endParaRPr>
            </a:p>
          </p:txBody>
        </p:sp>
        <p:sp>
          <p:nvSpPr>
            <p:cNvPr id="8" name="TextBox 8"/>
            <p:cNvSpPr txBox="1"/>
            <p:nvPr/>
          </p:nvSpPr>
          <p:spPr>
            <a:xfrm>
              <a:off x="304879" y="433583"/>
              <a:ext cx="20570347" cy="1615443"/>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Khẩu</a:t>
              </a:r>
              <a:r>
                <a:rPr lang="en-US" sz="2300" b="1" dirty="0">
                  <a:solidFill>
                    <a:srgbClr val="000000"/>
                  </a:solidFill>
                  <a:latin typeface="Arial" pitchFamily="34" charset="0"/>
                </a:rPr>
                <a:t> </a:t>
              </a:r>
              <a:r>
                <a:rPr lang="en-US" sz="2300" b="1" dirty="0" err="1">
                  <a:solidFill>
                    <a:srgbClr val="000000"/>
                  </a:solidFill>
                  <a:latin typeface="Arial" pitchFamily="34" charset="0"/>
                </a:rPr>
                <a:t>phần</a:t>
              </a:r>
              <a:r>
                <a:rPr lang="en-US" sz="2300" b="1" dirty="0">
                  <a:solidFill>
                    <a:srgbClr val="000000"/>
                  </a:solidFill>
                  <a:latin typeface="Arial" pitchFamily="34" charset="0"/>
                </a:rPr>
                <a:t> </a:t>
              </a:r>
              <a:r>
                <a:rPr lang="en-US" sz="2300" b="1" dirty="0" err="1">
                  <a:solidFill>
                    <a:srgbClr val="000000"/>
                  </a:solidFill>
                  <a:latin typeface="Arial" pitchFamily="34" charset="0"/>
                </a:rPr>
                <a:t>ăn</a:t>
              </a:r>
              <a:r>
                <a:rPr lang="en-US" sz="2300" b="1" dirty="0">
                  <a:solidFill>
                    <a:srgbClr val="000000"/>
                  </a:solidFill>
                  <a:latin typeface="Arial" pitchFamily="34" charset="0"/>
                </a:rPr>
                <a:t> </a:t>
              </a:r>
              <a:r>
                <a:rPr lang="en-US" sz="2300" b="1" dirty="0" err="1">
                  <a:solidFill>
                    <a:srgbClr val="000000"/>
                  </a:solidFill>
                  <a:latin typeface="Arial" pitchFamily="34" charset="0"/>
                </a:rPr>
                <a:t>thiếu</a:t>
              </a:r>
              <a:r>
                <a:rPr lang="en-US" sz="2300" b="1" dirty="0">
                  <a:solidFill>
                    <a:srgbClr val="000000"/>
                  </a:solidFill>
                  <a:latin typeface="Arial" pitchFamily="34" charset="0"/>
                </a:rPr>
                <a:t> iodine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dẫn</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hậu</a:t>
              </a:r>
              <a:r>
                <a:rPr lang="en-US" sz="2300" b="1" dirty="0">
                  <a:solidFill>
                    <a:srgbClr val="000000"/>
                  </a:solidFill>
                  <a:latin typeface="Arial" pitchFamily="34" charset="0"/>
                </a:rPr>
                <a:t> </a:t>
              </a:r>
              <a:r>
                <a:rPr lang="en-US" sz="2300" b="1" dirty="0" err="1">
                  <a:solidFill>
                    <a:srgbClr val="000000"/>
                  </a:solidFill>
                  <a:latin typeface="Arial" pitchFamily="34" charset="0"/>
                </a:rPr>
                <a:t>quả</a:t>
              </a:r>
              <a:r>
                <a:rPr lang="en-US" sz="2300" b="1" dirty="0">
                  <a:solidFill>
                    <a:srgbClr val="000000"/>
                  </a:solidFill>
                  <a:latin typeface="Arial" pitchFamily="34" charset="0"/>
                </a:rPr>
                <a:t> </a:t>
              </a:r>
              <a:r>
                <a:rPr lang="en-US" sz="2300" b="1" dirty="0" err="1">
                  <a:solidFill>
                    <a:srgbClr val="000000"/>
                  </a:solidFill>
                  <a:latin typeface="Arial" pitchFamily="34" charset="0"/>
                </a:rPr>
                <a:t>gì</a:t>
              </a:r>
              <a:r>
                <a:rPr lang="en-US" sz="2300" b="1" dirty="0">
                  <a:solidFill>
                    <a:srgbClr val="000000"/>
                  </a:solidFill>
                  <a:latin typeface="Arial" pitchFamily="34" charset="0"/>
                </a:rPr>
                <a:t> </a:t>
              </a:r>
              <a:r>
                <a:rPr lang="en-US" sz="2300" b="1" dirty="0" err="1">
                  <a:solidFill>
                    <a:srgbClr val="000000"/>
                  </a:solidFill>
                  <a:latin typeface="Arial" pitchFamily="34" charset="0"/>
                </a:rPr>
                <a:t>đối</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sức</a:t>
              </a:r>
              <a:r>
                <a:rPr lang="en-US" sz="2300" b="1" dirty="0">
                  <a:solidFill>
                    <a:srgbClr val="000000"/>
                  </a:solidFill>
                  <a:latin typeface="Arial" pitchFamily="34" charset="0"/>
                </a:rPr>
                <a:t> </a:t>
              </a:r>
              <a:r>
                <a:rPr lang="en-US" sz="2300" b="1" dirty="0" err="1">
                  <a:solidFill>
                    <a:srgbClr val="000000"/>
                  </a:solidFill>
                  <a:latin typeface="Arial" pitchFamily="34" charset="0"/>
                </a:rPr>
                <a:t>khỏe</a:t>
              </a:r>
              <a:r>
                <a:rPr lang="en-US" sz="2300" b="1" dirty="0">
                  <a:solidFill>
                    <a:srgbClr val="000000"/>
                  </a:solidFill>
                  <a:latin typeface="Arial" pitchFamily="34" charset="0"/>
                </a:rPr>
                <a:t> </a:t>
              </a:r>
              <a:r>
                <a:rPr lang="en-US" sz="2300" b="1" dirty="0" err="1">
                  <a:solidFill>
                    <a:srgbClr val="000000"/>
                  </a:solidFill>
                  <a:latin typeface="Arial" pitchFamily="34" charset="0"/>
                </a:rPr>
                <a:t>chúng</a:t>
              </a:r>
              <a:r>
                <a:rPr lang="en-US" sz="2300" b="1" dirty="0">
                  <a:solidFill>
                    <a:srgbClr val="000000"/>
                  </a:solidFill>
                  <a:latin typeface="Arial" pitchFamily="34" charset="0"/>
                </a:rPr>
                <a:t> ta?</a:t>
              </a:r>
            </a:p>
          </p:txBody>
        </p:sp>
      </p:grpSp>
      <p:sp>
        <p:nvSpPr>
          <p:cNvPr id="10" name="Rectangle 9"/>
          <p:cNvSpPr/>
          <p:nvPr/>
        </p:nvSpPr>
        <p:spPr>
          <a:xfrm>
            <a:off x="693558" y="2057400"/>
            <a:ext cx="11115854" cy="4603311"/>
          </a:xfrm>
          <a:prstGeom prst="rect">
            <a:avLst/>
          </a:prstGeom>
        </p:spPr>
        <p:txBody>
          <a:bodyPr wrap="square">
            <a:spAutoFit/>
          </a:bodyPr>
          <a:lstStyle/>
          <a:p>
            <a:pPr marL="30480" marR="30480" algn="just">
              <a:lnSpc>
                <a:spcPct val="115000"/>
              </a:lnSpc>
              <a:spcBef>
                <a:spcPts val="200"/>
              </a:spcBef>
              <a:spcAft>
                <a:spcPts val="200"/>
              </a:spcAft>
            </a:pPr>
            <a:r>
              <a:rPr lang="vi-VN" sz="3600" dirty="0">
                <a:solidFill>
                  <a:srgbClr val="000000"/>
                </a:solidFill>
                <a:latin typeface="Times New Roman" panose="02020603050405020304" pitchFamily="18" charset="0"/>
                <a:ea typeface="Times New Roman" panose="02020603050405020304" pitchFamily="18" charset="0"/>
              </a:rPr>
              <a:t>- Nếu thiếu iodine ở phụ nữ mang thai sẽ dễ gây ra sảy thai, thai chết lưu hoặc sinh non.</a:t>
            </a:r>
            <a:endParaRPr lang="vi-VN" sz="3200" dirty="0">
              <a:latin typeface="Times New Roman" panose="02020603050405020304" pitchFamily="18" charset="0"/>
              <a:ea typeface="Arial" panose="020B0604020202020204" pitchFamily="34" charset="0"/>
            </a:endParaRPr>
          </a:p>
          <a:p>
            <a:pPr marL="30480" marR="30480" algn="just">
              <a:lnSpc>
                <a:spcPct val="115000"/>
              </a:lnSpc>
              <a:spcBef>
                <a:spcPts val="200"/>
              </a:spcBef>
              <a:spcAft>
                <a:spcPts val="200"/>
              </a:spcAft>
            </a:pPr>
            <a:r>
              <a:rPr lang="vi-VN" sz="3600" dirty="0">
                <a:solidFill>
                  <a:srgbClr val="000000"/>
                </a:solidFill>
                <a:latin typeface="Times New Roman" panose="02020603050405020304" pitchFamily="18" charset="0"/>
                <a:ea typeface="Times New Roman" panose="02020603050405020304" pitchFamily="18" charset="0"/>
              </a:rPr>
              <a:t>- Nếu thiếu iodine ở trẻ em sẽ gây bệnh bướu cổ, thiểu năng tuyến giáp dẫn đến ảnh hưởng lớn đến sự phát triển thể chất và trí tuệ của trẻ (trẻ chậm lớn, trí não kém phát triển). Bướu cổ ở người lớn sẽ khiến hoạt động thần kinh giảm sút, trí nhớ kém.</a:t>
            </a:r>
            <a:endParaRPr lang="vi-VN" sz="1050" dirty="0">
              <a:effectLst/>
              <a:latin typeface="Times New Roman" panose="02020603050405020304" pitchFamily="18" charset="0"/>
              <a:ea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F32257DB-BAC3-C79C-103F-00EF6EC0FC66}"/>
              </a:ext>
            </a:extLst>
          </p:cNvPr>
          <p:cNvSpPr txBox="1">
            <a:spLocks noChangeArrowheads="1"/>
          </p:cNvSpPr>
          <p:nvPr/>
        </p:nvSpPr>
        <p:spPr bwMode="auto">
          <a:xfrm>
            <a:off x="1751012" y="5584638"/>
            <a:ext cx="6096000" cy="830997"/>
          </a:xfrm>
          <a:prstGeom prst="rect">
            <a:avLst/>
          </a:prstGeom>
          <a:noFill/>
          <a:ln w="3175" cap="sq" algn="ctr">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b="1" dirty="0" err="1"/>
              <a:t>Chị</a:t>
            </a:r>
            <a:r>
              <a:rPr lang="en-US" altLang="en-US" sz="2400" b="1" dirty="0"/>
              <a:t> </a:t>
            </a:r>
            <a:r>
              <a:rPr lang="en-US" altLang="en-US" sz="2400" b="1" dirty="0" err="1"/>
              <a:t>Trần</a:t>
            </a:r>
            <a:r>
              <a:rPr lang="en-US" altLang="en-US" sz="2400" b="1" dirty="0"/>
              <a:t> </a:t>
            </a:r>
            <a:r>
              <a:rPr lang="en-US" altLang="en-US" sz="2400" b="1" dirty="0" err="1"/>
              <a:t>Thị</a:t>
            </a:r>
            <a:r>
              <a:rPr lang="en-US" altLang="en-US" sz="2400" b="1" dirty="0"/>
              <a:t> </a:t>
            </a:r>
            <a:r>
              <a:rPr lang="en-US" altLang="en-US" sz="2400" b="1" dirty="0" err="1"/>
              <a:t>Thảo</a:t>
            </a:r>
            <a:r>
              <a:rPr lang="en-US" altLang="en-US" sz="2400" b="1" dirty="0"/>
              <a:t> 46 </a:t>
            </a:r>
            <a:r>
              <a:rPr lang="en-US" altLang="en-US" sz="2400" b="1" dirty="0" err="1"/>
              <a:t>tuổi</a:t>
            </a:r>
            <a:r>
              <a:rPr lang="en-US" altLang="en-US" sz="2400" b="1" dirty="0"/>
              <a:t>  (Hà </a:t>
            </a:r>
            <a:r>
              <a:rPr lang="en-US" altLang="en-US" sz="2400" b="1" dirty="0" err="1"/>
              <a:t>Tĩnh</a:t>
            </a:r>
            <a:r>
              <a:rPr lang="en-US" altLang="en-US" sz="2400" b="1" dirty="0"/>
              <a:t>) </a:t>
            </a:r>
            <a:r>
              <a:rPr lang="en-US" altLang="en-US" sz="2400" b="1" dirty="0" err="1"/>
              <a:t>cao</a:t>
            </a:r>
            <a:r>
              <a:rPr lang="en-US" altLang="en-US" sz="2400" b="1" dirty="0"/>
              <a:t> 1m38, </a:t>
            </a:r>
            <a:r>
              <a:rPr lang="en-US" altLang="en-US" sz="2400" b="1" dirty="0" err="1"/>
              <a:t>nặng</a:t>
            </a:r>
            <a:r>
              <a:rPr lang="en-US" altLang="en-US" sz="2400" b="1" dirty="0"/>
              <a:t> 40 kg, </a:t>
            </a:r>
            <a:r>
              <a:rPr lang="en-US" altLang="en-US" sz="2400" b="1" dirty="0">
                <a:solidFill>
                  <a:srgbClr val="FF0000"/>
                </a:solidFill>
              </a:rPr>
              <a:t>(</a:t>
            </a:r>
            <a:r>
              <a:rPr lang="en-US" altLang="en-US" sz="2400" b="1" dirty="0" err="1">
                <a:solidFill>
                  <a:srgbClr val="FF0000"/>
                </a:solidFill>
              </a:rPr>
              <a:t>Bướu</a:t>
            </a:r>
            <a:r>
              <a:rPr lang="en-US" altLang="en-US" sz="2400" b="1" dirty="0">
                <a:solidFill>
                  <a:srgbClr val="FF0000"/>
                </a:solidFill>
              </a:rPr>
              <a:t> </a:t>
            </a:r>
            <a:r>
              <a:rPr lang="en-US" altLang="en-US" sz="2400" b="1" dirty="0" err="1">
                <a:solidFill>
                  <a:srgbClr val="FF0000"/>
                </a:solidFill>
              </a:rPr>
              <a:t>cổ</a:t>
            </a:r>
            <a:r>
              <a:rPr lang="en-US" altLang="en-US" sz="2400" b="1" dirty="0">
                <a:solidFill>
                  <a:srgbClr val="FF0000"/>
                </a:solidFill>
              </a:rPr>
              <a:t>)</a:t>
            </a:r>
            <a:endParaRPr lang="vi-VN" altLang="en-US" sz="2400" b="1" dirty="0">
              <a:solidFill>
                <a:srgbClr val="FF0000"/>
              </a:solidFill>
            </a:endParaRPr>
          </a:p>
        </p:txBody>
      </p:sp>
      <p:pic>
        <p:nvPicPr>
          <p:cNvPr id="3" name="Picture 5">
            <a:extLst>
              <a:ext uri="{FF2B5EF4-FFF2-40B4-BE49-F238E27FC236}">
                <a16:creationId xmlns:a16="http://schemas.microsoft.com/office/drawing/2014/main" id="{B3B6568D-F51D-CF31-2A9B-6928A6B83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2" y="-136635"/>
            <a:ext cx="5638800" cy="5736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032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97734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a:extLst>
              <a:ext uri="{FF2B5EF4-FFF2-40B4-BE49-F238E27FC236}">
                <a16:creationId xmlns:a16="http://schemas.microsoft.com/office/drawing/2014/main" id="{FC8C3C10-5DB3-065B-3349-30D1B5DE1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1"/>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F3A75A15-5E2D-6C63-C94E-4FAF96637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612" y="1371600"/>
            <a:ext cx="2971800" cy="3886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E060448-1535-3A6D-8300-990CBDD09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7412" y="1393826"/>
            <a:ext cx="3352800" cy="38639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2362EF6E-A3A4-8372-BE16-182CB4089D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8612" y="1371600"/>
            <a:ext cx="2667000" cy="3886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057" name="Rectangle 9">
            <a:extLst>
              <a:ext uri="{FF2B5EF4-FFF2-40B4-BE49-F238E27FC236}">
                <a16:creationId xmlns:a16="http://schemas.microsoft.com/office/drawing/2014/main" id="{75EB2730-24C2-ED70-177B-599DAA6D4202}"/>
              </a:ext>
            </a:extLst>
          </p:cNvPr>
          <p:cNvSpPr>
            <a:spLocks noChangeArrowheads="1"/>
          </p:cNvSpPr>
          <p:nvPr/>
        </p:nvSpPr>
        <p:spPr bwMode="auto">
          <a:xfrm>
            <a:off x="4722813" y="5486401"/>
            <a:ext cx="23272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4000" b="1">
                <a:solidFill>
                  <a:srgbClr val="FF00FF"/>
                </a:solidFill>
              </a:rPr>
              <a:t>NỘI TIẾT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wheel(4)">
                                      <p:cBhvr>
                                        <p:cTn id="7" dur="2000"/>
                                        <p:tgtEl>
                                          <p:spTgt spid="2055"/>
                                        </p:tgtEl>
                                      </p:cBhvr>
                                    </p:animEffect>
                                  </p:childTnLst>
                                </p:cTn>
                              </p:par>
                            </p:childTnLst>
                          </p:cTn>
                        </p:par>
                        <p:par>
                          <p:cTn id="8" fill="hold" nodeType="afterGroup">
                            <p:stCondLst>
                              <p:cond delay="2000"/>
                            </p:stCondLst>
                            <p:childTnLst>
                              <p:par>
                                <p:cTn id="9" presetID="21" presetClass="entr" presetSubtype="4" fill="hold"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wheel(4)">
                                      <p:cBhvr>
                                        <p:cTn id="11" dur="2000"/>
                                        <p:tgtEl>
                                          <p:spTgt spid="2053"/>
                                        </p:tgtEl>
                                      </p:cBhvr>
                                    </p:animEffect>
                                  </p:childTnLst>
                                </p:cTn>
                              </p:par>
                            </p:childTnLst>
                          </p:cTn>
                        </p:par>
                        <p:par>
                          <p:cTn id="12" fill="hold" nodeType="afterGroup">
                            <p:stCondLst>
                              <p:cond delay="4000"/>
                            </p:stCondLst>
                            <p:childTnLst>
                              <p:par>
                                <p:cTn id="13" presetID="21" presetClass="entr" presetSubtype="4" fill="hold" nodeType="after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wheel(4)">
                                      <p:cBhvr>
                                        <p:cTn id="15" dur="2000"/>
                                        <p:tgtEl>
                                          <p:spTgt spid="205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nodeType="clickEffect">
                                  <p:stCondLst>
                                    <p:cond delay="0"/>
                                  </p:stCondLst>
                                  <p:childTnLst>
                                    <p:set>
                                      <p:cBhvr>
                                        <p:cTn id="19" dur="1" fill="hold">
                                          <p:stCondLst>
                                            <p:cond delay="0"/>
                                          </p:stCondLst>
                                        </p:cTn>
                                        <p:tgtEl>
                                          <p:spTgt spid="2057"/>
                                        </p:tgtEl>
                                        <p:attrNameLst>
                                          <p:attrName>style.visibility</p:attrName>
                                        </p:attrNameLst>
                                      </p:cBhvr>
                                      <p:to>
                                        <p:strVal val="visible"/>
                                      </p:to>
                                    </p:set>
                                    <p:animEffect transition="in" filter="diamond(in)">
                                      <p:cBhvr>
                                        <p:cTn id="20" dur="20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303212" y="0"/>
            <a:ext cx="11658600" cy="1782539"/>
          </a:xfrm>
          <a:prstGeom prst="rect">
            <a:avLst/>
          </a:prstGeom>
        </p:spPr>
        <p:txBody>
          <a:bodyPr wrap="square" lIns="0" tIns="0" rIns="0" bIns="0" rtlCol="0" anchor="t">
            <a:spAutoFit/>
          </a:bodyPr>
          <a:lstStyle/>
          <a:p>
            <a:pPr algn="ctr">
              <a:lnSpc>
                <a:spcPts val="9748"/>
              </a:lnSpc>
            </a:pPr>
            <a:r>
              <a:rPr lang="en-US" sz="4400" b="1" dirty="0" err="1">
                <a:latin typeface="Arial" pitchFamily="34" charset="0"/>
              </a:rPr>
              <a:t>Bài</a:t>
            </a:r>
            <a:r>
              <a:rPr lang="en-US" sz="4400" b="1" dirty="0">
                <a:latin typeface="Arial" pitchFamily="34" charset="0"/>
              </a:rPr>
              <a:t> 35: </a:t>
            </a:r>
            <a:r>
              <a:rPr lang="en-US" sz="4800" b="1" dirty="0">
                <a:latin typeface="Arial" pitchFamily="34" charset="0"/>
              </a:rPr>
              <a:t>HỆ NỘI TIẾT Ở NGƯỜI</a:t>
            </a:r>
          </a:p>
          <a:p>
            <a:pPr algn="ctr">
              <a:lnSpc>
                <a:spcPts val="4198"/>
              </a:lnSpc>
            </a:pPr>
            <a:endParaRPr lang="en-US" sz="3000" b="1" dirty="0">
              <a:latin typeface="Arial" pitchFamily="34" charset="0"/>
            </a:endParaRPr>
          </a:p>
        </p:txBody>
      </p:sp>
      <p:sp>
        <p:nvSpPr>
          <p:cNvPr id="22" name="TextBox 11"/>
          <p:cNvSpPr txBox="1"/>
          <p:nvPr/>
        </p:nvSpPr>
        <p:spPr>
          <a:xfrm>
            <a:off x="989012" y="1383722"/>
            <a:ext cx="5745653" cy="423193"/>
          </a:xfrm>
          <a:prstGeom prst="rect">
            <a:avLst/>
          </a:prstGeom>
        </p:spPr>
        <p:txBody>
          <a:bodyPr lIns="0" tIns="0" rIns="0" bIns="0" rtlCol="0" anchor="t">
            <a:spAutoFit/>
          </a:bodyPr>
          <a:lstStyle/>
          <a:p>
            <a:pPr>
              <a:lnSpc>
                <a:spcPts val="3266"/>
              </a:lnSpc>
            </a:pPr>
            <a:r>
              <a:rPr lang="en-US" sz="2800" b="1" dirty="0">
                <a:latin typeface="Arial" pitchFamily="34" charset="0"/>
              </a:rPr>
              <a:t>I. </a:t>
            </a:r>
            <a:r>
              <a:rPr lang="en-US" sz="2800" b="1" dirty="0" err="1">
                <a:latin typeface="Arial" pitchFamily="34" charset="0"/>
              </a:rPr>
              <a:t>CÁC</a:t>
            </a:r>
            <a:r>
              <a:rPr lang="en-US" sz="2800" b="1" dirty="0">
                <a:latin typeface="Arial" pitchFamily="34" charset="0"/>
              </a:rPr>
              <a:t> </a:t>
            </a:r>
            <a:r>
              <a:rPr lang="en-US" sz="2800" b="1" dirty="0" err="1">
                <a:latin typeface="Arial" pitchFamily="34" charset="0"/>
              </a:rPr>
              <a:t>TUYẾN</a:t>
            </a:r>
            <a:r>
              <a:rPr lang="en-US" sz="2800" b="1" dirty="0">
                <a:latin typeface="Arial" pitchFamily="34" charset="0"/>
              </a:rPr>
              <a:t> </a:t>
            </a:r>
            <a:r>
              <a:rPr lang="en-US" sz="2800" b="1" dirty="0" err="1">
                <a:latin typeface="Arial" pitchFamily="34" charset="0"/>
              </a:rPr>
              <a:t>NỘI</a:t>
            </a:r>
            <a:r>
              <a:rPr lang="en-US" sz="2800" b="1" dirty="0">
                <a:latin typeface="Arial" pitchFamily="34" charset="0"/>
              </a:rPr>
              <a:t> </a:t>
            </a:r>
            <a:r>
              <a:rPr lang="en-US" sz="2800" b="1" dirty="0" err="1">
                <a:latin typeface="Arial" pitchFamily="34" charset="0"/>
              </a:rPr>
              <a:t>TIẾT</a:t>
            </a:r>
            <a:endParaRPr lang="en-US" sz="2800" b="1" dirty="0">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7B93419-C521-2EDE-B82E-3A300ADA87F0}"/>
              </a:ext>
            </a:extLst>
          </p:cNvPr>
          <p:cNvPicPr>
            <a:picLocks noChangeAspect="1"/>
          </p:cNvPicPr>
          <p:nvPr/>
        </p:nvPicPr>
        <p:blipFill rotWithShape="1">
          <a:blip r:embed="rId2">
            <a:extLst>
              <a:ext uri="{28A0092B-C50C-407E-A947-70E740481C1C}">
                <a14:useLocalDpi xmlns:a14="http://schemas.microsoft.com/office/drawing/2010/main" val="0"/>
              </a:ext>
            </a:extLst>
          </a:blip>
          <a:srcRect t="24444" b="30001"/>
          <a:stretch/>
        </p:blipFill>
        <p:spPr>
          <a:xfrm rot="10800000">
            <a:off x="912812" y="647699"/>
            <a:ext cx="9157938" cy="5562602"/>
          </a:xfrm>
          <a:prstGeom prst="rect">
            <a:avLst/>
          </a:prstGeom>
        </p:spPr>
      </p:pic>
      <p:sp>
        <p:nvSpPr>
          <p:cNvPr id="4" name="TextBox 11">
            <a:extLst>
              <a:ext uri="{FF2B5EF4-FFF2-40B4-BE49-F238E27FC236}">
                <a16:creationId xmlns:a16="http://schemas.microsoft.com/office/drawing/2014/main" id="{F406C4E4-F794-42A5-98CD-0878080391A9}"/>
              </a:ext>
            </a:extLst>
          </p:cNvPr>
          <p:cNvSpPr txBox="1"/>
          <p:nvPr/>
        </p:nvSpPr>
        <p:spPr>
          <a:xfrm>
            <a:off x="2055812" y="152400"/>
            <a:ext cx="7696200" cy="384529"/>
          </a:xfrm>
          <a:prstGeom prst="rect">
            <a:avLst/>
          </a:prstGeom>
        </p:spPr>
        <p:txBody>
          <a:bodyPr wrap="square" lIns="0" tIns="0" rIns="0" bIns="0" rtlCol="0" anchor="t">
            <a:spAutoFit/>
          </a:bodyPr>
          <a:lstStyle/>
          <a:p>
            <a:pPr>
              <a:lnSpc>
                <a:spcPts val="3266"/>
              </a:lnSpc>
            </a:pPr>
            <a:r>
              <a:rPr lang="en-US" sz="2300" b="1" dirty="0" err="1">
                <a:latin typeface="Arial" pitchFamily="34" charset="0"/>
              </a:rPr>
              <a:t>Vị</a:t>
            </a:r>
            <a:r>
              <a:rPr lang="en-US" sz="2300" b="1" dirty="0">
                <a:latin typeface="Arial" pitchFamily="34" charset="0"/>
              </a:rPr>
              <a:t> </a:t>
            </a:r>
            <a:r>
              <a:rPr lang="en-US" sz="2300" b="1" dirty="0" err="1">
                <a:latin typeface="Arial" pitchFamily="34" charset="0"/>
              </a:rPr>
              <a:t>trí</a:t>
            </a:r>
            <a:r>
              <a:rPr lang="en-US" sz="2300" b="1" dirty="0">
                <a:latin typeface="Arial" pitchFamily="34" charset="0"/>
              </a:rPr>
              <a:t> </a:t>
            </a:r>
            <a:r>
              <a:rPr lang="en-US" sz="2300" b="1" dirty="0" err="1">
                <a:latin typeface="Arial" pitchFamily="34" charset="0"/>
              </a:rPr>
              <a:t>và</a:t>
            </a:r>
            <a:r>
              <a:rPr lang="en-US" sz="2300" b="1" dirty="0">
                <a:latin typeface="Arial" pitchFamily="34" charset="0"/>
              </a:rPr>
              <a:t> </a:t>
            </a:r>
            <a:r>
              <a:rPr lang="en-US" sz="2300" b="1" dirty="0" err="1">
                <a:latin typeface="Arial" pitchFamily="34" charset="0"/>
              </a:rPr>
              <a:t>chức</a:t>
            </a:r>
            <a:r>
              <a:rPr lang="en-US" sz="2300" b="1" dirty="0">
                <a:latin typeface="Arial" pitchFamily="34" charset="0"/>
              </a:rPr>
              <a:t> </a:t>
            </a:r>
            <a:r>
              <a:rPr lang="en-US" sz="2300" b="1" dirty="0" err="1">
                <a:latin typeface="Arial" pitchFamily="34" charset="0"/>
              </a:rPr>
              <a:t>năng</a:t>
            </a:r>
            <a:r>
              <a:rPr lang="en-US" sz="2300" b="1" dirty="0">
                <a:latin typeface="Arial" pitchFamily="34" charset="0"/>
              </a:rPr>
              <a:t> </a:t>
            </a:r>
            <a:r>
              <a:rPr lang="en-US" sz="2300" b="1" dirty="0" err="1">
                <a:latin typeface="Arial" pitchFamily="34" charset="0"/>
              </a:rPr>
              <a:t>một</a:t>
            </a:r>
            <a:r>
              <a:rPr lang="en-US" sz="2300" b="1" dirty="0">
                <a:latin typeface="Arial" pitchFamily="34" charset="0"/>
              </a:rPr>
              <a:t> </a:t>
            </a:r>
            <a:r>
              <a:rPr lang="en-US" sz="2300" b="1" dirty="0" err="1">
                <a:latin typeface="Arial" pitchFamily="34" charset="0"/>
              </a:rPr>
              <a:t>số</a:t>
            </a:r>
            <a:r>
              <a:rPr lang="en-US" sz="2300" b="1" dirty="0">
                <a:latin typeface="Arial" pitchFamily="34" charset="0"/>
              </a:rPr>
              <a:t> </a:t>
            </a:r>
            <a:r>
              <a:rPr lang="en-US" sz="2300" b="1" dirty="0" err="1">
                <a:latin typeface="Arial" pitchFamily="34" charset="0"/>
              </a:rPr>
              <a:t>tuyến</a:t>
            </a:r>
            <a:r>
              <a:rPr lang="en-US" sz="2300" b="1" dirty="0">
                <a:latin typeface="Arial" pitchFamily="34" charset="0"/>
              </a:rPr>
              <a:t> </a:t>
            </a:r>
            <a:r>
              <a:rPr lang="en-US" sz="2300" b="1" dirty="0" err="1">
                <a:latin typeface="Arial" pitchFamily="34" charset="0"/>
              </a:rPr>
              <a:t>nội</a:t>
            </a:r>
            <a:r>
              <a:rPr lang="en-US" sz="2300" b="1" dirty="0">
                <a:latin typeface="Arial" pitchFamily="34" charset="0"/>
              </a:rPr>
              <a:t> </a:t>
            </a:r>
            <a:r>
              <a:rPr lang="en-US" sz="2300" b="1" dirty="0" err="1">
                <a:latin typeface="Arial" pitchFamily="34" charset="0"/>
              </a:rPr>
              <a:t>tiết</a:t>
            </a:r>
            <a:r>
              <a:rPr lang="en-US" sz="2300" b="1" dirty="0">
                <a:latin typeface="Arial" pitchFamily="34" charset="0"/>
              </a:rPr>
              <a:t> </a:t>
            </a:r>
            <a:r>
              <a:rPr lang="en-US" sz="2300" b="1" dirty="0" err="1">
                <a:latin typeface="Arial" pitchFamily="34" charset="0"/>
              </a:rPr>
              <a:t>trong</a:t>
            </a:r>
            <a:r>
              <a:rPr lang="en-US" sz="2300" b="1" dirty="0">
                <a:latin typeface="Arial" pitchFamily="34" charset="0"/>
              </a:rPr>
              <a:t> </a:t>
            </a:r>
            <a:r>
              <a:rPr lang="en-US" sz="2300" b="1" dirty="0" err="1">
                <a:latin typeface="Arial" pitchFamily="34" charset="0"/>
              </a:rPr>
              <a:t>cơ</a:t>
            </a:r>
            <a:r>
              <a:rPr lang="en-US" sz="2300" b="1" dirty="0">
                <a:latin typeface="Arial" pitchFamily="34" charset="0"/>
              </a:rPr>
              <a:t> </a:t>
            </a:r>
            <a:r>
              <a:rPr lang="en-US" sz="2300" b="1" dirty="0" err="1">
                <a:latin typeface="Arial" pitchFamily="34" charset="0"/>
              </a:rPr>
              <a:t>thể</a:t>
            </a:r>
            <a:endParaRPr lang="en-US" sz="2300" b="1" dirty="0">
              <a:latin typeface="Arial" pitchFamily="34" charset="0"/>
            </a:endParaRPr>
          </a:p>
        </p:txBody>
      </p:sp>
      <p:sp>
        <p:nvSpPr>
          <p:cNvPr id="5" name="TextBox 11">
            <a:extLst>
              <a:ext uri="{FF2B5EF4-FFF2-40B4-BE49-F238E27FC236}">
                <a16:creationId xmlns:a16="http://schemas.microsoft.com/office/drawing/2014/main" id="{1D89EEFE-7A84-4CC2-887E-C06E30F6EFCF}"/>
              </a:ext>
            </a:extLst>
          </p:cNvPr>
          <p:cNvSpPr txBox="1"/>
          <p:nvPr/>
        </p:nvSpPr>
        <p:spPr>
          <a:xfrm>
            <a:off x="1827212" y="6291575"/>
            <a:ext cx="7696200" cy="384529"/>
          </a:xfrm>
          <a:prstGeom prst="rect">
            <a:avLst/>
          </a:prstGeom>
        </p:spPr>
        <p:txBody>
          <a:bodyPr wrap="square" lIns="0" tIns="0" rIns="0" bIns="0" rtlCol="0" anchor="t">
            <a:spAutoFit/>
          </a:bodyPr>
          <a:lstStyle/>
          <a:p>
            <a:pPr>
              <a:lnSpc>
                <a:spcPts val="3266"/>
              </a:lnSpc>
            </a:pPr>
            <a:r>
              <a:rPr lang="en-US" sz="2300" b="1" dirty="0">
                <a:solidFill>
                  <a:srgbClr val="0000CC"/>
                </a:solidFill>
                <a:latin typeface="Arial" pitchFamily="34" charset="0"/>
              </a:rPr>
              <a:t>? </a:t>
            </a:r>
            <a:r>
              <a:rPr lang="en-US" sz="2300" b="1" dirty="0" err="1">
                <a:solidFill>
                  <a:srgbClr val="0000CC"/>
                </a:solidFill>
                <a:latin typeface="Arial" pitchFamily="34" charset="0"/>
              </a:rPr>
              <a:t>Kể</a:t>
            </a:r>
            <a:r>
              <a:rPr lang="en-US" sz="2300" b="1" dirty="0">
                <a:solidFill>
                  <a:srgbClr val="0000CC"/>
                </a:solidFill>
                <a:latin typeface="Arial" pitchFamily="34" charset="0"/>
              </a:rPr>
              <a:t> </a:t>
            </a:r>
            <a:r>
              <a:rPr lang="en-US" sz="2300" b="1" dirty="0" err="1">
                <a:solidFill>
                  <a:srgbClr val="0000CC"/>
                </a:solidFill>
                <a:latin typeface="Arial" pitchFamily="34" charset="0"/>
              </a:rPr>
              <a:t>tên</a:t>
            </a:r>
            <a:r>
              <a:rPr lang="en-US" sz="2300" b="1" dirty="0">
                <a:solidFill>
                  <a:srgbClr val="0000CC"/>
                </a:solidFill>
                <a:latin typeface="Arial" pitchFamily="34" charset="0"/>
              </a:rPr>
              <a:t> </a:t>
            </a:r>
            <a:r>
              <a:rPr lang="en-US" sz="2300" b="1" dirty="0" err="1">
                <a:solidFill>
                  <a:srgbClr val="0000CC"/>
                </a:solidFill>
                <a:latin typeface="Arial" pitchFamily="34" charset="0"/>
              </a:rPr>
              <a:t>một</a:t>
            </a:r>
            <a:r>
              <a:rPr lang="en-US" sz="2300" b="1" dirty="0">
                <a:solidFill>
                  <a:srgbClr val="0000CC"/>
                </a:solidFill>
                <a:latin typeface="Arial" pitchFamily="34" charset="0"/>
              </a:rPr>
              <a:t> </a:t>
            </a:r>
            <a:r>
              <a:rPr lang="en-US" sz="2300" b="1" dirty="0" err="1">
                <a:solidFill>
                  <a:srgbClr val="0000CC"/>
                </a:solidFill>
                <a:latin typeface="Arial" pitchFamily="34" charset="0"/>
              </a:rPr>
              <a:t>số</a:t>
            </a:r>
            <a:r>
              <a:rPr lang="en-US" sz="2300" b="1" dirty="0">
                <a:solidFill>
                  <a:srgbClr val="0000CC"/>
                </a:solidFill>
                <a:latin typeface="Arial" pitchFamily="34" charset="0"/>
              </a:rPr>
              <a:t> </a:t>
            </a:r>
            <a:r>
              <a:rPr lang="en-US" sz="2300" b="1" dirty="0" err="1">
                <a:solidFill>
                  <a:srgbClr val="0000CC"/>
                </a:solidFill>
                <a:latin typeface="Arial" pitchFamily="34" charset="0"/>
              </a:rPr>
              <a:t>tuyến</a:t>
            </a:r>
            <a:r>
              <a:rPr lang="en-US" sz="2300" b="1" dirty="0">
                <a:solidFill>
                  <a:srgbClr val="0000CC"/>
                </a:solidFill>
                <a:latin typeface="Arial" pitchFamily="34" charset="0"/>
              </a:rPr>
              <a:t> </a:t>
            </a:r>
            <a:r>
              <a:rPr lang="en-US" sz="2300" b="1" dirty="0" err="1">
                <a:solidFill>
                  <a:srgbClr val="0000CC"/>
                </a:solidFill>
                <a:latin typeface="Arial" pitchFamily="34" charset="0"/>
              </a:rPr>
              <a:t>nội</a:t>
            </a:r>
            <a:r>
              <a:rPr lang="en-US" sz="2300" b="1" dirty="0">
                <a:solidFill>
                  <a:srgbClr val="0000CC"/>
                </a:solidFill>
                <a:latin typeface="Arial" pitchFamily="34" charset="0"/>
              </a:rPr>
              <a:t> </a:t>
            </a:r>
            <a:r>
              <a:rPr lang="en-US" sz="2300" b="1" dirty="0" err="1">
                <a:solidFill>
                  <a:srgbClr val="0000CC"/>
                </a:solidFill>
                <a:latin typeface="Arial" pitchFamily="34" charset="0"/>
              </a:rPr>
              <a:t>tiết</a:t>
            </a:r>
            <a:r>
              <a:rPr lang="en-US" sz="2300" b="1" dirty="0">
                <a:solidFill>
                  <a:srgbClr val="0000CC"/>
                </a:solidFill>
                <a:latin typeface="Arial" pitchFamily="34" charset="0"/>
              </a:rPr>
              <a:t> </a:t>
            </a:r>
            <a:r>
              <a:rPr lang="en-US" sz="2300" b="1" dirty="0" err="1">
                <a:solidFill>
                  <a:srgbClr val="0000CC"/>
                </a:solidFill>
                <a:latin typeface="Arial" pitchFamily="34" charset="0"/>
              </a:rPr>
              <a:t>trong</a:t>
            </a:r>
            <a:r>
              <a:rPr lang="en-US" sz="2300" b="1" dirty="0">
                <a:solidFill>
                  <a:srgbClr val="0000CC"/>
                </a:solidFill>
                <a:latin typeface="Arial" pitchFamily="34" charset="0"/>
              </a:rPr>
              <a:t> </a:t>
            </a:r>
            <a:r>
              <a:rPr lang="en-US" sz="2300" b="1" dirty="0" err="1">
                <a:solidFill>
                  <a:srgbClr val="0000CC"/>
                </a:solidFill>
                <a:latin typeface="Arial" pitchFamily="34" charset="0"/>
              </a:rPr>
              <a:t>cơ</a:t>
            </a:r>
            <a:r>
              <a:rPr lang="en-US" sz="2300" b="1" dirty="0">
                <a:solidFill>
                  <a:srgbClr val="0000CC"/>
                </a:solidFill>
                <a:latin typeface="Arial" pitchFamily="34" charset="0"/>
              </a:rPr>
              <a:t> </a:t>
            </a:r>
            <a:r>
              <a:rPr lang="en-US" sz="2300" b="1" dirty="0" err="1">
                <a:solidFill>
                  <a:srgbClr val="0000CC"/>
                </a:solidFill>
                <a:latin typeface="Arial" pitchFamily="34" charset="0"/>
              </a:rPr>
              <a:t>thể</a:t>
            </a:r>
            <a:r>
              <a:rPr lang="en-US" sz="2300" b="1" dirty="0">
                <a:solidFill>
                  <a:srgbClr val="0000CC"/>
                </a:solidFill>
                <a:latin typeface="Arial" pitchFamily="34" charset="0"/>
              </a:rPr>
              <a:t>?</a:t>
            </a:r>
          </a:p>
        </p:txBody>
      </p:sp>
    </p:spTree>
    <p:extLst>
      <p:ext uri="{BB962C8B-B14F-4D97-AF65-F5344CB8AC3E}">
        <p14:creationId xmlns:p14="http://schemas.microsoft.com/office/powerpoint/2010/main" val="18902753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0">
            <a:extLst>
              <a:ext uri="{FF2B5EF4-FFF2-40B4-BE49-F238E27FC236}">
                <a16:creationId xmlns:a16="http://schemas.microsoft.com/office/drawing/2014/main" id="{8C781492-14DD-F1F0-AB4C-60D4B75DCD5E}"/>
              </a:ext>
            </a:extLst>
          </p:cNvPr>
          <p:cNvSpPr txBox="1"/>
          <p:nvPr/>
        </p:nvSpPr>
        <p:spPr>
          <a:xfrm>
            <a:off x="608012" y="381000"/>
            <a:ext cx="10067735" cy="984830"/>
          </a:xfrm>
          <a:prstGeom prst="rect">
            <a:avLst/>
          </a:prstGeom>
          <a:noFill/>
        </p:spPr>
        <p:txBody>
          <a:bodyPr wrap="square" lIns="91386" tIns="45693" rIns="91386" bIns="45693" rtlCol="0">
            <a:spAutoFit/>
          </a:bodyPr>
          <a:lstStyle/>
          <a:p>
            <a:pPr algn="just"/>
            <a:r>
              <a:rPr lang="en-US" sz="2900" b="1" dirty="0">
                <a:latin typeface="Arial" pitchFamily="34" charset="0"/>
                <a:cs typeface="Arial" pitchFamily="34" charset="0"/>
              </a:rPr>
              <a:t>? </a:t>
            </a:r>
            <a:r>
              <a:rPr lang="en-US" sz="2900" dirty="0" err="1">
                <a:latin typeface="Arial" pitchFamily="34" charset="0"/>
                <a:cs typeface="Arial" pitchFamily="34" charset="0"/>
              </a:rPr>
              <a:t>Thảo</a:t>
            </a:r>
            <a:r>
              <a:rPr lang="en-US" sz="2900" dirty="0">
                <a:latin typeface="Arial" pitchFamily="34" charset="0"/>
                <a:cs typeface="Arial" pitchFamily="34" charset="0"/>
              </a:rPr>
              <a:t> luận </a:t>
            </a:r>
            <a:r>
              <a:rPr lang="en-US" sz="2900" dirty="0" err="1">
                <a:latin typeface="Arial" pitchFamily="34" charset="0"/>
                <a:cs typeface="Arial" pitchFamily="34" charset="0"/>
              </a:rPr>
              <a:t>trong</a:t>
            </a:r>
            <a:r>
              <a:rPr lang="en-US" sz="2900" dirty="0">
                <a:latin typeface="Arial" pitchFamily="34" charset="0"/>
                <a:cs typeface="Arial" pitchFamily="34" charset="0"/>
              </a:rPr>
              <a:t> 10 </a:t>
            </a:r>
            <a:r>
              <a:rPr lang="en-US" sz="2900" dirty="0" err="1">
                <a:latin typeface="Arial" pitchFamily="34" charset="0"/>
                <a:cs typeface="Arial" pitchFamily="34" charset="0"/>
              </a:rPr>
              <a:t>phút</a:t>
            </a:r>
            <a:r>
              <a:rPr lang="en-US" sz="2900" dirty="0">
                <a:latin typeface="Arial" pitchFamily="34" charset="0"/>
                <a:cs typeface="Arial" pitchFamily="34" charset="0"/>
              </a:rPr>
              <a:t> </a:t>
            </a:r>
            <a:r>
              <a:rPr lang="en-US" sz="2900" dirty="0" err="1">
                <a:latin typeface="Arial" pitchFamily="34" charset="0"/>
                <a:cs typeface="Arial" pitchFamily="34" charset="0"/>
              </a:rPr>
              <a:t>tìm</a:t>
            </a:r>
            <a:r>
              <a:rPr lang="en-US" sz="2900" dirty="0">
                <a:latin typeface="Arial" pitchFamily="34" charset="0"/>
                <a:cs typeface="Arial" pitchFamily="34" charset="0"/>
              </a:rPr>
              <a:t> </a:t>
            </a:r>
            <a:r>
              <a:rPr lang="en-US" sz="2900" dirty="0" err="1">
                <a:latin typeface="Arial" pitchFamily="34" charset="0"/>
                <a:cs typeface="Arial" pitchFamily="34" charset="0"/>
              </a:rPr>
              <a:t>hiểu</a:t>
            </a:r>
            <a:r>
              <a:rPr lang="en-US" sz="2900" dirty="0">
                <a:latin typeface="Arial" pitchFamily="34" charset="0"/>
                <a:cs typeface="Arial" pitchFamily="34" charset="0"/>
              </a:rPr>
              <a:t> </a:t>
            </a:r>
            <a:r>
              <a:rPr lang="en-US" sz="2900" dirty="0" err="1">
                <a:latin typeface="Arial" pitchFamily="34" charset="0"/>
                <a:cs typeface="Arial" pitchFamily="34" charset="0"/>
              </a:rPr>
              <a:t>về</a:t>
            </a:r>
            <a:r>
              <a:rPr lang="en-US" sz="2900" dirty="0">
                <a:latin typeface="Arial" pitchFamily="34" charset="0"/>
                <a:cs typeface="Arial" pitchFamily="34" charset="0"/>
              </a:rPr>
              <a:t> </a:t>
            </a:r>
            <a:r>
              <a:rPr lang="en-US" sz="2900" dirty="0" err="1">
                <a:latin typeface="Arial" pitchFamily="34" charset="0"/>
                <a:cs typeface="Arial" pitchFamily="34" charset="0"/>
              </a:rPr>
              <a:t>vị</a:t>
            </a:r>
            <a:r>
              <a:rPr lang="en-US" sz="2900" dirty="0">
                <a:latin typeface="Arial" pitchFamily="34" charset="0"/>
                <a:cs typeface="Arial" pitchFamily="34" charset="0"/>
              </a:rPr>
              <a:t> trí và chức năng của tuyến </a:t>
            </a:r>
            <a:r>
              <a:rPr lang="en-US" sz="2900" dirty="0" err="1">
                <a:latin typeface="Arial" pitchFamily="34" charset="0"/>
                <a:cs typeface="Arial" pitchFamily="34" charset="0"/>
              </a:rPr>
              <a:t>nội</a:t>
            </a:r>
            <a:r>
              <a:rPr lang="en-US" sz="2900" dirty="0">
                <a:latin typeface="Arial" pitchFamily="34" charset="0"/>
                <a:cs typeface="Arial" pitchFamily="34" charset="0"/>
              </a:rPr>
              <a:t> </a:t>
            </a:r>
            <a:r>
              <a:rPr lang="en-US" sz="2900" dirty="0" err="1">
                <a:latin typeface="Arial" pitchFamily="34" charset="0"/>
                <a:cs typeface="Arial" pitchFamily="34" charset="0"/>
              </a:rPr>
              <a:t>tiết</a:t>
            </a:r>
            <a:r>
              <a:rPr lang="en-US" sz="2900" dirty="0">
                <a:latin typeface="Arial" pitchFamily="34" charset="0"/>
                <a:cs typeface="Arial" pitchFamily="34" charset="0"/>
              </a:rPr>
              <a:t> </a:t>
            </a:r>
            <a:r>
              <a:rPr lang="en-US" sz="2900" dirty="0" err="1">
                <a:latin typeface="Arial" pitchFamily="34" charset="0"/>
                <a:cs typeface="Arial" pitchFamily="34" charset="0"/>
              </a:rPr>
              <a:t>và</a:t>
            </a:r>
            <a:r>
              <a:rPr lang="en-US" sz="2900" dirty="0">
                <a:latin typeface="Arial" pitchFamily="34" charset="0"/>
                <a:cs typeface="Arial" pitchFamily="34" charset="0"/>
              </a:rPr>
              <a:t> </a:t>
            </a:r>
            <a:r>
              <a:rPr lang="en-US" sz="2900" dirty="0" err="1">
                <a:latin typeface="Arial" pitchFamily="34" charset="0"/>
                <a:cs typeface="Arial" pitchFamily="34" charset="0"/>
              </a:rPr>
              <a:t>hoàn</a:t>
            </a:r>
            <a:r>
              <a:rPr lang="en-US" sz="2900" dirty="0">
                <a:latin typeface="Arial" pitchFamily="34" charset="0"/>
                <a:cs typeface="Arial" pitchFamily="34" charset="0"/>
              </a:rPr>
              <a:t> </a:t>
            </a:r>
            <a:r>
              <a:rPr lang="en-US" sz="2900" dirty="0" err="1">
                <a:latin typeface="Arial" pitchFamily="34" charset="0"/>
                <a:cs typeface="Arial" pitchFamily="34" charset="0"/>
              </a:rPr>
              <a:t>thành</a:t>
            </a:r>
            <a:r>
              <a:rPr lang="en-US" sz="2900" dirty="0">
                <a:latin typeface="Arial" pitchFamily="34" charset="0"/>
                <a:cs typeface="Arial" pitchFamily="34" charset="0"/>
              </a:rPr>
              <a:t> </a:t>
            </a:r>
            <a:r>
              <a:rPr lang="en-US" sz="2900" dirty="0" err="1">
                <a:latin typeface="Arial" pitchFamily="34" charset="0"/>
                <a:cs typeface="Arial" pitchFamily="34" charset="0"/>
              </a:rPr>
              <a:t>bảng</a:t>
            </a:r>
            <a:r>
              <a:rPr lang="en-US" sz="2900" dirty="0">
                <a:latin typeface="Arial" pitchFamily="34" charset="0"/>
                <a:cs typeface="Arial" pitchFamily="34" charset="0"/>
              </a:rPr>
              <a:t> </a:t>
            </a:r>
            <a:r>
              <a:rPr lang="en-US" sz="2900" dirty="0" err="1">
                <a:latin typeface="Arial" pitchFamily="34" charset="0"/>
                <a:cs typeface="Arial" pitchFamily="34" charset="0"/>
              </a:rPr>
              <a:t>sau</a:t>
            </a:r>
            <a:r>
              <a:rPr lang="en-US" sz="2900" dirty="0">
                <a:latin typeface="Arial" pitchFamily="34" charset="0"/>
                <a:cs typeface="Arial" pitchFamily="34" charset="0"/>
              </a:rPr>
              <a:t>: </a:t>
            </a:r>
          </a:p>
        </p:txBody>
      </p:sp>
      <p:graphicFrame>
        <p:nvGraphicFramePr>
          <p:cNvPr id="3" name="Table 18">
            <a:extLst>
              <a:ext uri="{FF2B5EF4-FFF2-40B4-BE49-F238E27FC236}">
                <a16:creationId xmlns:a16="http://schemas.microsoft.com/office/drawing/2014/main" id="{135AF9A6-1221-9C9C-BD9E-5ED1103E6D11}"/>
              </a:ext>
            </a:extLst>
          </p:cNvPr>
          <p:cNvGraphicFramePr>
            <a:graphicFrameLocks noGrp="1"/>
          </p:cNvGraphicFramePr>
          <p:nvPr>
            <p:extLst>
              <p:ext uri="{D42A27DB-BD31-4B8C-83A1-F6EECF244321}">
                <p14:modId xmlns:p14="http://schemas.microsoft.com/office/powerpoint/2010/main" val="2093619662"/>
              </p:ext>
            </p:extLst>
          </p:nvPr>
        </p:nvGraphicFramePr>
        <p:xfrm>
          <a:off x="1217612" y="1600200"/>
          <a:ext cx="8748742" cy="2901212"/>
        </p:xfrm>
        <a:graphic>
          <a:graphicData uri="http://schemas.openxmlformats.org/drawingml/2006/table">
            <a:tbl>
              <a:tblPr firstRow="1" bandRow="1">
                <a:tableStyleId>{5C22544A-7EE6-4342-B048-85BDC9FD1C3A}</a:tableStyleId>
              </a:tblPr>
              <a:tblGrid>
                <a:gridCol w="3150066">
                  <a:extLst>
                    <a:ext uri="{9D8B030D-6E8A-4147-A177-3AD203B41FA5}">
                      <a16:colId xmlns:a16="http://schemas.microsoft.com/office/drawing/2014/main" val="285327334"/>
                    </a:ext>
                  </a:extLst>
                </a:gridCol>
                <a:gridCol w="2058337">
                  <a:extLst>
                    <a:ext uri="{9D8B030D-6E8A-4147-A177-3AD203B41FA5}">
                      <a16:colId xmlns:a16="http://schemas.microsoft.com/office/drawing/2014/main" val="1146659260"/>
                    </a:ext>
                  </a:extLst>
                </a:gridCol>
                <a:gridCol w="3540339">
                  <a:extLst>
                    <a:ext uri="{9D8B030D-6E8A-4147-A177-3AD203B41FA5}">
                      <a16:colId xmlns:a16="http://schemas.microsoft.com/office/drawing/2014/main" val="1030607530"/>
                    </a:ext>
                  </a:extLst>
                </a:gridCol>
              </a:tblGrid>
              <a:tr h="425597">
                <a:tc>
                  <a:txBody>
                    <a:bodyPr/>
                    <a:lstStyle/>
                    <a:p>
                      <a:pPr algn="ctr"/>
                      <a:r>
                        <a:rPr lang="en-US" sz="2400" dirty="0">
                          <a:solidFill>
                            <a:schemeClr val="tx1"/>
                          </a:solidFill>
                          <a:latin typeface="Arial" panose="020B0604020202020204" pitchFamily="34" charset="0"/>
                          <a:cs typeface="Arial" panose="020B0604020202020204" pitchFamily="34" charset="0"/>
                        </a:rPr>
                        <a:t>Tuyến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err="1">
                          <a:solidFill>
                            <a:schemeClr val="tx1"/>
                          </a:solidFill>
                          <a:latin typeface="Arial" panose="020B0604020202020204" pitchFamily="34" charset="0"/>
                          <a:cs typeface="Arial" panose="020B0604020202020204" pitchFamily="34" charset="0"/>
                        </a:rPr>
                        <a:t>Vị</a:t>
                      </a:r>
                      <a:r>
                        <a:rPr lang="en-US" sz="2400" baseline="0">
                          <a:solidFill>
                            <a:schemeClr val="tx1"/>
                          </a:solidFill>
                          <a:latin typeface="Arial" panose="020B0604020202020204" pitchFamily="34" charset="0"/>
                          <a:cs typeface="Arial" panose="020B0604020202020204" pitchFamily="34" charset="0"/>
                        </a:rPr>
                        <a:t> </a:t>
                      </a:r>
                      <a:r>
                        <a:rPr lang="en-US" sz="2400" baseline="0" err="1">
                          <a:solidFill>
                            <a:schemeClr val="tx1"/>
                          </a:solidFill>
                          <a:latin typeface="Arial" panose="020B0604020202020204" pitchFamily="34" charset="0"/>
                          <a:cs typeface="Arial" panose="020B0604020202020204" pitchFamily="34" charset="0"/>
                        </a:rPr>
                        <a:t>trí</a:t>
                      </a:r>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a:solidFill>
                            <a:schemeClr val="tx1"/>
                          </a:solidFill>
                          <a:latin typeface="Arial" panose="020B0604020202020204" pitchFamily="34" charset="0"/>
                          <a:cs typeface="Arial" panose="020B0604020202020204" pitchFamily="34" charset="0"/>
                        </a:rPr>
                        <a:t>Chức</a:t>
                      </a:r>
                      <a:r>
                        <a:rPr lang="en-US" sz="2400" baseline="0" dirty="0">
                          <a:solidFill>
                            <a:schemeClr val="tx1"/>
                          </a:solidFill>
                          <a:latin typeface="Arial" panose="020B0604020202020204" pitchFamily="34" charset="0"/>
                          <a:cs typeface="Arial" panose="020B0604020202020204" pitchFamily="34" charset="0"/>
                        </a:rPr>
                        <a:t> năng</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36121921"/>
                  </a:ext>
                </a:extLst>
              </a:tr>
              <a:tr h="425597">
                <a:tc>
                  <a:txBody>
                    <a:bodyPr/>
                    <a:lstStyle/>
                    <a:p>
                      <a:r>
                        <a:rPr lang="en-US" sz="2400" dirty="0" err="1">
                          <a:solidFill>
                            <a:schemeClr val="tx1"/>
                          </a:solidFill>
                          <a:latin typeface="Arial" panose="020B0604020202020204" pitchFamily="34" charset="0"/>
                          <a:cs typeface="Arial" panose="020B0604020202020204" pitchFamily="34" charset="0"/>
                        </a:rPr>
                        <a:t>Tuyến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yên</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vi-VN" sz="240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93287021"/>
                  </a:ext>
                </a:extLst>
              </a:tr>
              <a:tr h="425597">
                <a:tc>
                  <a:txBody>
                    <a:bodyPr/>
                    <a:lstStyle/>
                    <a:p>
                      <a:r>
                        <a:rPr lang="en-US" sz="2400" dirty="0" err="1">
                          <a:solidFill>
                            <a:schemeClr val="tx1"/>
                          </a:solidFill>
                          <a:latin typeface="Arial" panose="020B0604020202020204" pitchFamily="34" charset="0"/>
                          <a:cs typeface="Arial" panose="020B0604020202020204" pitchFamily="34" charset="0"/>
                        </a:rPr>
                        <a:t>Tuyến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giáp</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892287374"/>
                  </a:ext>
                </a:extLst>
              </a:tr>
              <a:tr h="425597">
                <a:tc>
                  <a:txBody>
                    <a:bodyPr/>
                    <a:lstStyle/>
                    <a:p>
                      <a:r>
                        <a:rPr lang="en-US" sz="2400" dirty="0" err="1">
                          <a:solidFill>
                            <a:schemeClr val="tx1"/>
                          </a:solidFill>
                          <a:latin typeface="Arial" panose="020B0604020202020204" pitchFamily="34" charset="0"/>
                          <a:cs typeface="Arial" panose="020B0604020202020204" pitchFamily="34" charset="0"/>
                        </a:rPr>
                        <a:t>Tuyến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tuỵ</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82350012"/>
                  </a:ext>
                </a:extLst>
              </a:tr>
              <a:tr h="425597">
                <a:tc>
                  <a:txBody>
                    <a:bodyPr/>
                    <a:lstStyle/>
                    <a:p>
                      <a:r>
                        <a:rPr lang="en-US" sz="2400" dirty="0" err="1">
                          <a:solidFill>
                            <a:schemeClr val="tx1"/>
                          </a:solidFill>
                          <a:latin typeface="Arial" panose="020B0604020202020204" pitchFamily="34" charset="0"/>
                          <a:cs typeface="Arial" panose="020B0604020202020204" pitchFamily="34" charset="0"/>
                        </a:rPr>
                        <a:t>Tuyến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trên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thận</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48353386"/>
                  </a:ext>
                </a:extLst>
              </a:tr>
              <a:tr h="615212">
                <a:tc>
                  <a:txBody>
                    <a:bodyPr/>
                    <a:lstStyle/>
                    <a:p>
                      <a:r>
                        <a:rPr lang="en-US" sz="2400" dirty="0" err="1">
                          <a:solidFill>
                            <a:schemeClr val="tx1"/>
                          </a:solidFill>
                          <a:latin typeface="Arial" panose="020B0604020202020204" pitchFamily="34" charset="0"/>
                          <a:cs typeface="Arial" panose="020B0604020202020204" pitchFamily="34" charset="0"/>
                        </a:rPr>
                        <a:t>Tuyến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sinh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dục</a:t>
                      </a:r>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59834955"/>
                  </a:ext>
                </a:extLst>
              </a:tr>
            </a:tbl>
          </a:graphicData>
        </a:graphic>
      </p:graphicFrame>
      <p:pic>
        <p:nvPicPr>
          <p:cNvPr id="5" name="Hình ảnh 4">
            <a:extLst>
              <a:ext uri="{FF2B5EF4-FFF2-40B4-BE49-F238E27FC236}">
                <a16:creationId xmlns:a16="http://schemas.microsoft.com/office/drawing/2014/main" id="{324A7048-5B73-4CA5-ABBA-62170337F835}"/>
              </a:ext>
            </a:extLst>
          </p:cNvPr>
          <p:cNvPicPr>
            <a:picLocks noChangeAspect="1"/>
          </p:cNvPicPr>
          <p:nvPr/>
        </p:nvPicPr>
        <p:blipFill>
          <a:blip r:embed="rId2"/>
          <a:stretch>
            <a:fillRect/>
          </a:stretch>
        </p:blipFill>
        <p:spPr>
          <a:xfrm>
            <a:off x="455611" y="172146"/>
            <a:ext cx="11582401" cy="6511921"/>
          </a:xfrm>
          <a:prstGeom prst="rect">
            <a:avLst/>
          </a:prstGeom>
        </p:spPr>
      </p:pic>
    </p:spTree>
    <p:extLst>
      <p:ext uri="{BB962C8B-B14F-4D97-AF65-F5344CB8AC3E}">
        <p14:creationId xmlns:p14="http://schemas.microsoft.com/office/powerpoint/2010/main" val="1171500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9F8499D5-8251-66A5-7AF2-829D45C3E3A0}"/>
              </a:ext>
            </a:extLst>
          </p:cNvPr>
          <p:cNvSpPr txBox="1"/>
          <p:nvPr/>
        </p:nvSpPr>
        <p:spPr>
          <a:xfrm>
            <a:off x="836612" y="533400"/>
            <a:ext cx="9294990" cy="2500493"/>
          </a:xfrm>
          <a:prstGeom prst="rect">
            <a:avLst/>
          </a:prstGeom>
        </p:spPr>
        <p:txBody>
          <a:bodyPr wrap="square" lIns="0" tIns="0" rIns="0" bIns="0" rtlCol="0" anchor="t">
            <a:spAutoFit/>
          </a:bodyPr>
          <a:lstStyle/>
          <a:p>
            <a:pPr>
              <a:lnSpc>
                <a:spcPts val="3266"/>
              </a:lnSpc>
            </a:pPr>
            <a:r>
              <a:rPr lang="en-US" sz="2300" b="1" dirty="0">
                <a:latin typeface="Arial" pitchFamily="34" charset="0"/>
              </a:rPr>
              <a:t>? </a:t>
            </a:r>
            <a:r>
              <a:rPr lang="en-US" sz="2300" b="1" dirty="0" err="1">
                <a:latin typeface="Arial" pitchFamily="34" charset="0"/>
              </a:rPr>
              <a:t>Nghiên</a:t>
            </a:r>
            <a:r>
              <a:rPr lang="en-US" sz="2300" b="1" dirty="0">
                <a:latin typeface="Arial" pitchFamily="34" charset="0"/>
              </a:rPr>
              <a:t> </a:t>
            </a:r>
            <a:r>
              <a:rPr lang="en-US" sz="2300" b="1" dirty="0" err="1">
                <a:latin typeface="Arial" pitchFamily="34" charset="0"/>
              </a:rPr>
              <a:t>cứu</a:t>
            </a:r>
            <a:r>
              <a:rPr lang="en-US" sz="2300" b="1" dirty="0">
                <a:latin typeface="Arial" pitchFamily="34" charset="0"/>
              </a:rPr>
              <a:t> </a:t>
            </a:r>
            <a:r>
              <a:rPr lang="en-US" sz="2300" b="1" dirty="0" err="1">
                <a:latin typeface="Arial" pitchFamily="34" charset="0"/>
              </a:rPr>
              <a:t>thông</a:t>
            </a:r>
            <a:r>
              <a:rPr lang="en-US" sz="2300" b="1" dirty="0">
                <a:latin typeface="Arial" pitchFamily="34" charset="0"/>
              </a:rPr>
              <a:t> tin </a:t>
            </a:r>
            <a:r>
              <a:rPr lang="en-US" sz="2300" b="1" dirty="0" err="1">
                <a:latin typeface="Arial" pitchFamily="34" charset="0"/>
              </a:rPr>
              <a:t>sgk</a:t>
            </a:r>
            <a:r>
              <a:rPr lang="en-US" sz="2300" b="1" dirty="0">
                <a:latin typeface="Arial" pitchFamily="34" charset="0"/>
              </a:rPr>
              <a:t>, </a:t>
            </a:r>
            <a:r>
              <a:rPr lang="en-US" sz="2300" b="1" dirty="0" err="1">
                <a:latin typeface="Arial" pitchFamily="34" charset="0"/>
              </a:rPr>
              <a:t>tìm</a:t>
            </a:r>
            <a:r>
              <a:rPr lang="en-US" sz="2300" b="1" dirty="0">
                <a:latin typeface="Arial" pitchFamily="34" charset="0"/>
              </a:rPr>
              <a:t> </a:t>
            </a:r>
            <a:r>
              <a:rPr lang="en-US" sz="2300" b="1" dirty="0" err="1">
                <a:latin typeface="Arial" pitchFamily="34" charset="0"/>
              </a:rPr>
              <a:t>hiểu</a:t>
            </a:r>
            <a:r>
              <a:rPr lang="en-US" sz="2300" b="1" dirty="0">
                <a:latin typeface="Arial" pitchFamily="34" charset="0"/>
              </a:rPr>
              <a:t> </a:t>
            </a:r>
            <a:r>
              <a:rPr lang="en-US" sz="2300" b="1" dirty="0" err="1">
                <a:latin typeface="Arial" pitchFamily="34" charset="0"/>
              </a:rPr>
              <a:t>về</a:t>
            </a:r>
            <a:r>
              <a:rPr lang="en-US" sz="2300" b="1" dirty="0">
                <a:latin typeface="Arial" pitchFamily="34" charset="0"/>
              </a:rPr>
              <a:t> </a:t>
            </a:r>
            <a:r>
              <a:rPr lang="en-US" sz="2300" b="1" dirty="0" err="1">
                <a:latin typeface="Arial" pitchFamily="34" charset="0"/>
              </a:rPr>
              <a:t>hệ</a:t>
            </a:r>
            <a:r>
              <a:rPr lang="en-US" sz="2300" b="1" dirty="0">
                <a:latin typeface="Arial" pitchFamily="34" charset="0"/>
              </a:rPr>
              <a:t> </a:t>
            </a:r>
            <a:r>
              <a:rPr lang="en-US" sz="2300" b="1" dirty="0" err="1">
                <a:latin typeface="Arial" pitchFamily="34" charset="0"/>
              </a:rPr>
              <a:t>nội</a:t>
            </a:r>
            <a:r>
              <a:rPr lang="en-US" sz="2300" b="1" dirty="0">
                <a:latin typeface="Arial" pitchFamily="34" charset="0"/>
              </a:rPr>
              <a:t> </a:t>
            </a:r>
            <a:r>
              <a:rPr lang="en-US" sz="2300" b="1" dirty="0" err="1">
                <a:latin typeface="Arial" pitchFamily="34" charset="0"/>
              </a:rPr>
              <a:t>tiết</a:t>
            </a:r>
            <a:r>
              <a:rPr lang="en-US" sz="2300" b="1" dirty="0">
                <a:latin typeface="Arial" pitchFamily="34" charset="0"/>
              </a:rPr>
              <a:t>:</a:t>
            </a:r>
          </a:p>
          <a:p>
            <a:pPr>
              <a:lnSpc>
                <a:spcPts val="3266"/>
              </a:lnSpc>
            </a:pPr>
            <a:r>
              <a:rPr lang="en-US" sz="2300" b="1" dirty="0">
                <a:latin typeface="Arial" pitchFamily="34" charset="0"/>
              </a:rPr>
              <a:t>+ </a:t>
            </a:r>
            <a:r>
              <a:rPr lang="en-US" sz="2300" b="1" dirty="0" err="1">
                <a:latin typeface="Arial" pitchFamily="34" charset="0"/>
              </a:rPr>
              <a:t>Đặc</a:t>
            </a:r>
            <a:r>
              <a:rPr lang="en-US" sz="2300" b="1" dirty="0">
                <a:latin typeface="Arial" pitchFamily="34" charset="0"/>
              </a:rPr>
              <a:t> </a:t>
            </a:r>
            <a:r>
              <a:rPr lang="en-US" sz="2300" b="1" dirty="0" err="1">
                <a:latin typeface="Arial" pitchFamily="34" charset="0"/>
              </a:rPr>
              <a:t>điểm</a:t>
            </a:r>
            <a:r>
              <a:rPr lang="en-US" sz="2300" b="1" dirty="0">
                <a:latin typeface="Arial" pitchFamily="34" charset="0"/>
              </a:rPr>
              <a:t> </a:t>
            </a:r>
            <a:r>
              <a:rPr lang="en-US" sz="2300" b="1" dirty="0" err="1">
                <a:latin typeface="Arial" pitchFamily="34" charset="0"/>
              </a:rPr>
              <a:t>của</a:t>
            </a:r>
            <a:r>
              <a:rPr lang="en-US" sz="2300" b="1" dirty="0">
                <a:latin typeface="Arial" pitchFamily="34" charset="0"/>
              </a:rPr>
              <a:t>  </a:t>
            </a:r>
            <a:r>
              <a:rPr lang="en-US" sz="2300" b="1" dirty="0" err="1">
                <a:latin typeface="Arial" pitchFamily="34" charset="0"/>
              </a:rPr>
              <a:t>tuyến</a:t>
            </a:r>
            <a:r>
              <a:rPr lang="en-US" sz="2300" b="1" dirty="0">
                <a:latin typeface="Arial" pitchFamily="34" charset="0"/>
              </a:rPr>
              <a:t> </a:t>
            </a:r>
            <a:r>
              <a:rPr lang="en-US" sz="2300" b="1" dirty="0" err="1">
                <a:latin typeface="Arial" pitchFamily="34" charset="0"/>
              </a:rPr>
              <a:t>nội</a:t>
            </a:r>
            <a:r>
              <a:rPr lang="en-US" sz="2300" b="1" dirty="0">
                <a:latin typeface="Arial" pitchFamily="34" charset="0"/>
              </a:rPr>
              <a:t> </a:t>
            </a:r>
            <a:r>
              <a:rPr lang="en-US" sz="2300" b="1" dirty="0" err="1">
                <a:latin typeface="Arial" pitchFamily="34" charset="0"/>
              </a:rPr>
              <a:t>tiết</a:t>
            </a:r>
            <a:endParaRPr lang="en-US" sz="2300" b="1" dirty="0">
              <a:latin typeface="Arial" pitchFamily="34" charset="0"/>
            </a:endParaRPr>
          </a:p>
          <a:p>
            <a:pPr>
              <a:lnSpc>
                <a:spcPts val="3266"/>
              </a:lnSpc>
            </a:pPr>
            <a:endParaRPr lang="en-US" sz="2300" b="1" dirty="0">
              <a:latin typeface="Arial" pitchFamily="34" charset="0"/>
            </a:endParaRPr>
          </a:p>
          <a:p>
            <a:pPr>
              <a:lnSpc>
                <a:spcPts val="3266"/>
              </a:lnSpc>
            </a:pPr>
            <a:endParaRPr lang="en-US" sz="2300" b="1" dirty="0">
              <a:latin typeface="Arial" pitchFamily="34" charset="0"/>
            </a:endParaRPr>
          </a:p>
          <a:p>
            <a:pPr>
              <a:lnSpc>
                <a:spcPts val="3266"/>
              </a:lnSpc>
            </a:pPr>
            <a:endParaRPr lang="en-US" sz="2300" b="1" dirty="0">
              <a:latin typeface="Arial" pitchFamily="34" charset="0"/>
            </a:endParaRPr>
          </a:p>
          <a:p>
            <a:pPr>
              <a:lnSpc>
                <a:spcPts val="3266"/>
              </a:lnSpc>
            </a:pPr>
            <a:r>
              <a:rPr lang="en-US" sz="2300" b="1" dirty="0">
                <a:latin typeface="Arial" pitchFamily="34" charset="0"/>
              </a:rPr>
              <a:t>+ Vai </a:t>
            </a:r>
            <a:r>
              <a:rPr lang="en-US" sz="2300" b="1" dirty="0" err="1">
                <a:latin typeface="Arial" pitchFamily="34" charset="0"/>
              </a:rPr>
              <a:t>trò</a:t>
            </a:r>
            <a:r>
              <a:rPr lang="en-US" sz="2300" b="1" dirty="0">
                <a:latin typeface="Arial" pitchFamily="34" charset="0"/>
              </a:rPr>
              <a:t> </a:t>
            </a:r>
            <a:r>
              <a:rPr lang="en-US" sz="2300" b="1" dirty="0" err="1">
                <a:latin typeface="Arial" pitchFamily="34" charset="0"/>
              </a:rPr>
              <a:t>của</a:t>
            </a:r>
            <a:r>
              <a:rPr lang="en-US" sz="2300" b="1" dirty="0">
                <a:latin typeface="Arial" pitchFamily="34" charset="0"/>
              </a:rPr>
              <a:t> </a:t>
            </a:r>
            <a:r>
              <a:rPr lang="en-US" sz="2300" b="1" dirty="0" err="1">
                <a:latin typeface="Arial" pitchFamily="34" charset="0"/>
              </a:rPr>
              <a:t>tuyến</a:t>
            </a:r>
            <a:r>
              <a:rPr lang="en-US" sz="2300" b="1" dirty="0">
                <a:latin typeface="Arial" pitchFamily="34" charset="0"/>
              </a:rPr>
              <a:t> </a:t>
            </a:r>
            <a:r>
              <a:rPr lang="en-US" sz="2300" b="1" dirty="0" err="1">
                <a:latin typeface="Arial" pitchFamily="34" charset="0"/>
              </a:rPr>
              <a:t>nội</a:t>
            </a:r>
            <a:r>
              <a:rPr lang="en-US" sz="2300" b="1" dirty="0">
                <a:latin typeface="Arial" pitchFamily="34" charset="0"/>
              </a:rPr>
              <a:t> </a:t>
            </a:r>
            <a:r>
              <a:rPr lang="en-US" sz="2300" b="1" dirty="0" err="1">
                <a:latin typeface="Arial" pitchFamily="34" charset="0"/>
              </a:rPr>
              <a:t>tiết</a:t>
            </a:r>
            <a:endParaRPr lang="en-US" sz="2300" b="1" dirty="0">
              <a:latin typeface="Arial" pitchFamily="34" charset="0"/>
            </a:endParaRPr>
          </a:p>
        </p:txBody>
      </p:sp>
      <p:sp>
        <p:nvSpPr>
          <p:cNvPr id="3" name="TextBox 11">
            <a:extLst>
              <a:ext uri="{FF2B5EF4-FFF2-40B4-BE49-F238E27FC236}">
                <a16:creationId xmlns:a16="http://schemas.microsoft.com/office/drawing/2014/main" id="{17858A0F-3CBB-FF1A-977B-CE23412237C1}"/>
              </a:ext>
            </a:extLst>
          </p:cNvPr>
          <p:cNvSpPr txBox="1"/>
          <p:nvPr/>
        </p:nvSpPr>
        <p:spPr>
          <a:xfrm>
            <a:off x="1218318" y="1379786"/>
            <a:ext cx="10133895" cy="1654107"/>
          </a:xfrm>
          <a:prstGeom prst="rect">
            <a:avLst/>
          </a:prstGeom>
        </p:spPr>
        <p:txBody>
          <a:bodyPr wrap="square" lIns="0" tIns="0" rIns="0" bIns="0" rtlCol="0" anchor="t">
            <a:spAutoFit/>
          </a:bodyPr>
          <a:lstStyle/>
          <a:p>
            <a:pPr>
              <a:lnSpc>
                <a:spcPts val="3266"/>
              </a:lnSpc>
            </a:pPr>
            <a:r>
              <a:rPr lang="en-US" sz="2300" b="1" dirty="0">
                <a:solidFill>
                  <a:srgbClr val="FF0000"/>
                </a:solidFill>
                <a:latin typeface="Arial" pitchFamily="34" charset="0"/>
              </a:rPr>
              <a:t>- </a:t>
            </a:r>
            <a:r>
              <a:rPr lang="en-US" sz="2300" b="1" dirty="0" err="1">
                <a:solidFill>
                  <a:srgbClr val="FF0000"/>
                </a:solidFill>
                <a:latin typeface="Arial" pitchFamily="34" charset="0"/>
              </a:rPr>
              <a:t>Tiết</a:t>
            </a:r>
            <a:r>
              <a:rPr lang="en-US" sz="2300" b="1" dirty="0">
                <a:solidFill>
                  <a:srgbClr val="FF0000"/>
                </a:solidFill>
                <a:latin typeface="Arial" pitchFamily="34" charset="0"/>
              </a:rPr>
              <a:t> </a:t>
            </a:r>
            <a:r>
              <a:rPr lang="en-US" sz="2300" b="1" dirty="0" err="1">
                <a:solidFill>
                  <a:srgbClr val="FF0000"/>
                </a:solidFill>
                <a:latin typeface="Arial" pitchFamily="34" charset="0"/>
              </a:rPr>
              <a:t>hoocmon</a:t>
            </a:r>
            <a:r>
              <a:rPr lang="en-US" sz="2300" b="1" dirty="0">
                <a:solidFill>
                  <a:srgbClr val="FF0000"/>
                </a:solidFill>
                <a:latin typeface="Arial" pitchFamily="34" charset="0"/>
              </a:rPr>
              <a:t> </a:t>
            </a:r>
            <a:r>
              <a:rPr lang="en-US" sz="2300" b="1" dirty="0" err="1">
                <a:solidFill>
                  <a:srgbClr val="FF0000"/>
                </a:solidFill>
                <a:latin typeface="Arial" pitchFamily="34" charset="0"/>
              </a:rPr>
              <a:t>trực</a:t>
            </a:r>
            <a:r>
              <a:rPr lang="en-US" sz="2300" b="1" dirty="0">
                <a:solidFill>
                  <a:srgbClr val="FF0000"/>
                </a:solidFill>
                <a:latin typeface="Arial" pitchFamily="34" charset="0"/>
              </a:rPr>
              <a:t> </a:t>
            </a:r>
            <a:r>
              <a:rPr lang="en-US" sz="2300" b="1" dirty="0" err="1">
                <a:solidFill>
                  <a:srgbClr val="FF0000"/>
                </a:solidFill>
                <a:latin typeface="Arial" pitchFamily="34" charset="0"/>
              </a:rPr>
              <a:t>tiếp</a:t>
            </a:r>
            <a:r>
              <a:rPr lang="en-US" sz="2300" b="1" dirty="0">
                <a:solidFill>
                  <a:srgbClr val="FF0000"/>
                </a:solidFill>
                <a:latin typeface="Arial" pitchFamily="34" charset="0"/>
              </a:rPr>
              <a:t> </a:t>
            </a:r>
            <a:r>
              <a:rPr lang="en-US" sz="2300" b="1" dirty="0" err="1">
                <a:solidFill>
                  <a:srgbClr val="FF0000"/>
                </a:solidFill>
                <a:latin typeface="Arial" pitchFamily="34" charset="0"/>
              </a:rPr>
              <a:t>vào</a:t>
            </a:r>
            <a:r>
              <a:rPr lang="en-US" sz="2300" b="1" dirty="0">
                <a:solidFill>
                  <a:srgbClr val="FF0000"/>
                </a:solidFill>
                <a:latin typeface="Arial" pitchFamily="34" charset="0"/>
              </a:rPr>
              <a:t> </a:t>
            </a:r>
            <a:r>
              <a:rPr lang="en-US" sz="2300" b="1" dirty="0" err="1">
                <a:solidFill>
                  <a:srgbClr val="FF0000"/>
                </a:solidFill>
                <a:latin typeface="Arial" pitchFamily="34" charset="0"/>
              </a:rPr>
              <a:t>máu</a:t>
            </a:r>
            <a:endParaRPr lang="en-US" sz="2300" b="1" dirty="0">
              <a:solidFill>
                <a:srgbClr val="FF0000"/>
              </a:solidFill>
              <a:latin typeface="Arial" pitchFamily="34" charset="0"/>
            </a:endParaRPr>
          </a:p>
          <a:p>
            <a:pPr>
              <a:lnSpc>
                <a:spcPts val="3266"/>
              </a:lnSpc>
            </a:pPr>
            <a:r>
              <a:rPr lang="en-US" sz="2300" b="1" dirty="0">
                <a:solidFill>
                  <a:srgbClr val="FF0000"/>
                </a:solidFill>
                <a:latin typeface="Arial" pitchFamily="34" charset="0"/>
              </a:rPr>
              <a:t>- </a:t>
            </a:r>
            <a:r>
              <a:rPr lang="en-US" sz="2300" b="1" dirty="0" err="1">
                <a:solidFill>
                  <a:srgbClr val="FF0000"/>
                </a:solidFill>
                <a:latin typeface="Arial" pitchFamily="34" charset="0"/>
              </a:rPr>
              <a:t>Mỗi</a:t>
            </a:r>
            <a:r>
              <a:rPr lang="en-US" sz="2300" b="1" dirty="0">
                <a:solidFill>
                  <a:srgbClr val="FF0000"/>
                </a:solidFill>
                <a:latin typeface="Arial" pitchFamily="34" charset="0"/>
              </a:rPr>
              <a:t> </a:t>
            </a:r>
            <a:r>
              <a:rPr lang="en-US" sz="2300" b="1" dirty="0" err="1">
                <a:solidFill>
                  <a:srgbClr val="FF0000"/>
                </a:solidFill>
                <a:latin typeface="Arial" pitchFamily="34" charset="0"/>
              </a:rPr>
              <a:t>loại</a:t>
            </a:r>
            <a:r>
              <a:rPr lang="en-US" sz="2300" b="1" dirty="0">
                <a:solidFill>
                  <a:srgbClr val="FF0000"/>
                </a:solidFill>
                <a:latin typeface="Arial" pitchFamily="34" charset="0"/>
              </a:rPr>
              <a:t> </a:t>
            </a:r>
            <a:r>
              <a:rPr lang="en-US" sz="2300" b="1" dirty="0" err="1">
                <a:solidFill>
                  <a:srgbClr val="FF0000"/>
                </a:solidFill>
                <a:latin typeface="Arial" pitchFamily="34" charset="0"/>
              </a:rPr>
              <a:t>hoocmon</a:t>
            </a:r>
            <a:r>
              <a:rPr lang="en-US" sz="2300" b="1" dirty="0">
                <a:solidFill>
                  <a:srgbClr val="FF0000"/>
                </a:solidFill>
                <a:latin typeface="Arial" pitchFamily="34" charset="0"/>
              </a:rPr>
              <a:t> </a:t>
            </a:r>
            <a:r>
              <a:rPr lang="en-US" sz="2300" b="1" dirty="0" err="1">
                <a:solidFill>
                  <a:srgbClr val="FF0000"/>
                </a:solidFill>
                <a:latin typeface="Arial" pitchFamily="34" charset="0"/>
              </a:rPr>
              <a:t>chỉ</a:t>
            </a:r>
            <a:r>
              <a:rPr lang="en-US" sz="2300" b="1" dirty="0">
                <a:solidFill>
                  <a:srgbClr val="FF0000"/>
                </a:solidFill>
                <a:latin typeface="Arial" pitchFamily="34" charset="0"/>
              </a:rPr>
              <a:t> </a:t>
            </a:r>
            <a:r>
              <a:rPr lang="en-US" sz="2300" b="1" dirty="0" err="1">
                <a:solidFill>
                  <a:srgbClr val="FF0000"/>
                </a:solidFill>
                <a:latin typeface="Arial" pitchFamily="34" charset="0"/>
              </a:rPr>
              <a:t>ảnh</a:t>
            </a:r>
            <a:r>
              <a:rPr lang="en-US" sz="2300" b="1" dirty="0">
                <a:solidFill>
                  <a:srgbClr val="FF0000"/>
                </a:solidFill>
                <a:latin typeface="Arial" pitchFamily="34" charset="0"/>
              </a:rPr>
              <a:t> </a:t>
            </a:r>
            <a:r>
              <a:rPr lang="en-US" sz="2300" b="1" dirty="0" err="1">
                <a:solidFill>
                  <a:srgbClr val="FF0000"/>
                </a:solidFill>
                <a:latin typeface="Arial" pitchFamily="34" charset="0"/>
              </a:rPr>
              <a:t>hưởng</a:t>
            </a:r>
            <a:r>
              <a:rPr lang="en-US" sz="2300" b="1" dirty="0">
                <a:solidFill>
                  <a:srgbClr val="FF0000"/>
                </a:solidFill>
                <a:latin typeface="Arial" pitchFamily="34" charset="0"/>
              </a:rPr>
              <a:t> </a:t>
            </a:r>
            <a:r>
              <a:rPr lang="en-US" sz="2300" b="1" dirty="0" err="1">
                <a:solidFill>
                  <a:srgbClr val="FF0000"/>
                </a:solidFill>
                <a:latin typeface="Arial" pitchFamily="34" charset="0"/>
              </a:rPr>
              <a:t>đến</a:t>
            </a:r>
            <a:r>
              <a:rPr lang="en-US" sz="2300" b="1" dirty="0">
                <a:solidFill>
                  <a:srgbClr val="FF0000"/>
                </a:solidFill>
                <a:latin typeface="Arial" pitchFamily="34" charset="0"/>
              </a:rPr>
              <a:t> </a:t>
            </a:r>
            <a:r>
              <a:rPr lang="en-US" sz="2300" b="1" dirty="0" err="1">
                <a:solidFill>
                  <a:srgbClr val="FF0000"/>
                </a:solidFill>
                <a:latin typeface="Arial" pitchFamily="34" charset="0"/>
              </a:rPr>
              <a:t>một</a:t>
            </a:r>
            <a:r>
              <a:rPr lang="en-US" sz="2300" b="1" dirty="0">
                <a:solidFill>
                  <a:srgbClr val="FF0000"/>
                </a:solidFill>
                <a:latin typeface="Arial" pitchFamily="34" charset="0"/>
              </a:rPr>
              <a:t> </a:t>
            </a:r>
            <a:r>
              <a:rPr lang="en-US" sz="2300" b="1" dirty="0" err="1">
                <a:solidFill>
                  <a:srgbClr val="FF0000"/>
                </a:solidFill>
                <a:latin typeface="Arial" pitchFamily="34" charset="0"/>
              </a:rPr>
              <a:t>hoặc</a:t>
            </a:r>
            <a:r>
              <a:rPr lang="en-US" sz="2300" b="1" dirty="0">
                <a:solidFill>
                  <a:srgbClr val="FF0000"/>
                </a:solidFill>
                <a:latin typeface="Arial" pitchFamily="34" charset="0"/>
              </a:rPr>
              <a:t> </a:t>
            </a:r>
            <a:r>
              <a:rPr lang="en-US" sz="2300" b="1" dirty="0" err="1">
                <a:solidFill>
                  <a:srgbClr val="FF0000"/>
                </a:solidFill>
                <a:latin typeface="Arial" pitchFamily="34" charset="0"/>
              </a:rPr>
              <a:t>một</a:t>
            </a:r>
            <a:r>
              <a:rPr lang="en-US" sz="2300" b="1" dirty="0">
                <a:solidFill>
                  <a:srgbClr val="FF0000"/>
                </a:solidFill>
                <a:latin typeface="Arial" pitchFamily="34" charset="0"/>
              </a:rPr>
              <a:t> </a:t>
            </a:r>
            <a:r>
              <a:rPr lang="en-US" sz="2300" b="1" dirty="0" err="1">
                <a:solidFill>
                  <a:srgbClr val="FF0000"/>
                </a:solidFill>
                <a:latin typeface="Arial" pitchFamily="34" charset="0"/>
              </a:rPr>
              <a:t>số</a:t>
            </a:r>
            <a:r>
              <a:rPr lang="en-US" sz="2300" b="1" dirty="0">
                <a:solidFill>
                  <a:srgbClr val="FF0000"/>
                </a:solidFill>
                <a:latin typeface="Arial" pitchFamily="34" charset="0"/>
              </a:rPr>
              <a:t> </a:t>
            </a:r>
            <a:r>
              <a:rPr lang="en-US" sz="2300" b="1" dirty="0" err="1">
                <a:solidFill>
                  <a:srgbClr val="FF0000"/>
                </a:solidFill>
                <a:latin typeface="Arial" pitchFamily="34" charset="0"/>
              </a:rPr>
              <a:t>tế</a:t>
            </a:r>
            <a:r>
              <a:rPr lang="en-US" sz="2300" b="1" dirty="0">
                <a:solidFill>
                  <a:srgbClr val="FF0000"/>
                </a:solidFill>
                <a:latin typeface="Arial" pitchFamily="34" charset="0"/>
              </a:rPr>
              <a:t> </a:t>
            </a:r>
            <a:r>
              <a:rPr lang="en-US" sz="2300" b="1" dirty="0" err="1">
                <a:solidFill>
                  <a:srgbClr val="FF0000"/>
                </a:solidFill>
                <a:latin typeface="Arial" pitchFamily="34" charset="0"/>
              </a:rPr>
              <a:t>bào</a:t>
            </a:r>
            <a:r>
              <a:rPr lang="en-US" sz="2300" b="1" dirty="0">
                <a:solidFill>
                  <a:srgbClr val="FF0000"/>
                </a:solidFill>
                <a:latin typeface="Arial" pitchFamily="34" charset="0"/>
              </a:rPr>
              <a:t> </a:t>
            </a:r>
            <a:r>
              <a:rPr lang="en-US" sz="2300" b="1" dirty="0" err="1">
                <a:solidFill>
                  <a:srgbClr val="FF0000"/>
                </a:solidFill>
                <a:latin typeface="Arial" pitchFamily="34" charset="0"/>
              </a:rPr>
              <a:t>của</a:t>
            </a:r>
            <a:r>
              <a:rPr lang="en-US" sz="2300" b="1" dirty="0">
                <a:solidFill>
                  <a:srgbClr val="FF0000"/>
                </a:solidFill>
                <a:latin typeface="Arial" pitchFamily="34" charset="0"/>
              </a:rPr>
              <a:t> </a:t>
            </a:r>
            <a:r>
              <a:rPr lang="en-US" sz="2300" b="1" dirty="0" err="1">
                <a:solidFill>
                  <a:srgbClr val="FF0000"/>
                </a:solidFill>
                <a:latin typeface="Arial" pitchFamily="34" charset="0"/>
              </a:rPr>
              <a:t>cơ</a:t>
            </a:r>
            <a:r>
              <a:rPr lang="en-US" sz="2300" b="1" dirty="0">
                <a:solidFill>
                  <a:srgbClr val="FF0000"/>
                </a:solidFill>
                <a:latin typeface="Arial" pitchFamily="34" charset="0"/>
              </a:rPr>
              <a:t> </a:t>
            </a:r>
            <a:r>
              <a:rPr lang="en-US" sz="2300" b="1" dirty="0" err="1">
                <a:solidFill>
                  <a:srgbClr val="FF0000"/>
                </a:solidFill>
                <a:latin typeface="Arial" pitchFamily="34" charset="0"/>
              </a:rPr>
              <a:t>quan</a:t>
            </a:r>
            <a:r>
              <a:rPr lang="en-US" sz="2300" b="1" dirty="0">
                <a:solidFill>
                  <a:srgbClr val="FF0000"/>
                </a:solidFill>
                <a:latin typeface="Arial" pitchFamily="34" charset="0"/>
              </a:rPr>
              <a:t> </a:t>
            </a:r>
            <a:r>
              <a:rPr lang="en-US" sz="2300" b="1" dirty="0" err="1">
                <a:solidFill>
                  <a:srgbClr val="FF0000"/>
                </a:solidFill>
                <a:latin typeface="Arial" pitchFamily="34" charset="0"/>
              </a:rPr>
              <a:t>xác</a:t>
            </a:r>
            <a:r>
              <a:rPr lang="en-US" sz="2300" b="1" dirty="0">
                <a:solidFill>
                  <a:srgbClr val="FF0000"/>
                </a:solidFill>
                <a:latin typeface="Arial" pitchFamily="34" charset="0"/>
              </a:rPr>
              <a:t> </a:t>
            </a:r>
            <a:r>
              <a:rPr lang="en-US" sz="2300" b="1" dirty="0" err="1">
                <a:solidFill>
                  <a:srgbClr val="FF0000"/>
                </a:solidFill>
                <a:latin typeface="Arial" pitchFamily="34" charset="0"/>
              </a:rPr>
              <a:t>định</a:t>
            </a:r>
            <a:endParaRPr lang="en-US" sz="2300" b="1" dirty="0">
              <a:solidFill>
                <a:srgbClr val="FF0000"/>
              </a:solidFill>
              <a:latin typeface="Arial" pitchFamily="34" charset="0"/>
            </a:endParaRPr>
          </a:p>
          <a:p>
            <a:pPr>
              <a:lnSpc>
                <a:spcPts val="3266"/>
              </a:lnSpc>
            </a:pPr>
            <a:endParaRPr lang="en-US" sz="2300" b="1" dirty="0">
              <a:solidFill>
                <a:srgbClr val="FF0000"/>
              </a:solidFill>
              <a:latin typeface="Arial" pitchFamily="34" charset="0"/>
            </a:endParaRPr>
          </a:p>
        </p:txBody>
      </p:sp>
      <p:sp>
        <p:nvSpPr>
          <p:cNvPr id="4" name="TextBox 11">
            <a:extLst>
              <a:ext uri="{FF2B5EF4-FFF2-40B4-BE49-F238E27FC236}">
                <a16:creationId xmlns:a16="http://schemas.microsoft.com/office/drawing/2014/main" id="{5FF3E891-C70F-9970-CAEF-FADCCA053EC2}"/>
              </a:ext>
            </a:extLst>
          </p:cNvPr>
          <p:cNvSpPr txBox="1"/>
          <p:nvPr/>
        </p:nvSpPr>
        <p:spPr>
          <a:xfrm>
            <a:off x="988307" y="3236735"/>
            <a:ext cx="9294990" cy="384529"/>
          </a:xfrm>
          <a:prstGeom prst="rect">
            <a:avLst/>
          </a:prstGeom>
        </p:spPr>
        <p:txBody>
          <a:bodyPr wrap="square" lIns="0" tIns="0" rIns="0" bIns="0" rtlCol="0" anchor="t">
            <a:spAutoFit/>
          </a:bodyPr>
          <a:lstStyle/>
          <a:p>
            <a:pPr>
              <a:lnSpc>
                <a:spcPts val="3266"/>
              </a:lnSpc>
            </a:pPr>
            <a:r>
              <a:rPr lang="en-US" sz="2300" b="1" dirty="0" err="1">
                <a:solidFill>
                  <a:srgbClr val="FF0000"/>
                </a:solidFill>
                <a:latin typeface="Arial" pitchFamily="34" charset="0"/>
              </a:rPr>
              <a:t>Điều</a:t>
            </a:r>
            <a:r>
              <a:rPr lang="en-US" sz="2300" b="1" dirty="0">
                <a:solidFill>
                  <a:srgbClr val="FF0000"/>
                </a:solidFill>
                <a:latin typeface="Arial" pitchFamily="34" charset="0"/>
              </a:rPr>
              <a:t> </a:t>
            </a:r>
            <a:r>
              <a:rPr lang="en-US" sz="2300" b="1" dirty="0" err="1">
                <a:solidFill>
                  <a:srgbClr val="FF0000"/>
                </a:solidFill>
                <a:latin typeface="Arial" pitchFamily="34" charset="0"/>
              </a:rPr>
              <a:t>hoà</a:t>
            </a:r>
            <a:r>
              <a:rPr lang="en-US" sz="2300" b="1" dirty="0">
                <a:solidFill>
                  <a:srgbClr val="FF0000"/>
                </a:solidFill>
                <a:latin typeface="Arial" pitchFamily="34" charset="0"/>
              </a:rPr>
              <a:t> </a:t>
            </a:r>
            <a:r>
              <a:rPr lang="en-US" sz="2300" b="1" dirty="0" err="1">
                <a:solidFill>
                  <a:srgbClr val="FF0000"/>
                </a:solidFill>
                <a:latin typeface="Arial" pitchFamily="34" charset="0"/>
              </a:rPr>
              <a:t>các</a:t>
            </a:r>
            <a:r>
              <a:rPr lang="en-US" sz="2300" b="1" dirty="0">
                <a:solidFill>
                  <a:srgbClr val="FF0000"/>
                </a:solidFill>
                <a:latin typeface="Arial" pitchFamily="34" charset="0"/>
              </a:rPr>
              <a:t> </a:t>
            </a:r>
            <a:r>
              <a:rPr lang="en-US" sz="2300" b="1" dirty="0" err="1">
                <a:solidFill>
                  <a:srgbClr val="FF0000"/>
                </a:solidFill>
                <a:latin typeface="Arial" pitchFamily="34" charset="0"/>
              </a:rPr>
              <a:t>quá</a:t>
            </a:r>
            <a:r>
              <a:rPr lang="en-US" sz="2300" b="1" dirty="0">
                <a:solidFill>
                  <a:srgbClr val="FF0000"/>
                </a:solidFill>
                <a:latin typeface="Arial" pitchFamily="34" charset="0"/>
              </a:rPr>
              <a:t> </a:t>
            </a:r>
            <a:r>
              <a:rPr lang="en-US" sz="2300" b="1" dirty="0" err="1">
                <a:solidFill>
                  <a:srgbClr val="FF0000"/>
                </a:solidFill>
                <a:latin typeface="Arial" pitchFamily="34" charset="0"/>
              </a:rPr>
              <a:t>trình</a:t>
            </a:r>
            <a:r>
              <a:rPr lang="en-US" sz="2300" b="1" dirty="0">
                <a:solidFill>
                  <a:srgbClr val="FF0000"/>
                </a:solidFill>
                <a:latin typeface="Arial" pitchFamily="34" charset="0"/>
              </a:rPr>
              <a:t> </a:t>
            </a:r>
            <a:r>
              <a:rPr lang="en-US" sz="2300" b="1" dirty="0" err="1">
                <a:solidFill>
                  <a:srgbClr val="FF0000"/>
                </a:solidFill>
                <a:latin typeface="Arial" pitchFamily="34" charset="0"/>
              </a:rPr>
              <a:t>sinh</a:t>
            </a:r>
            <a:r>
              <a:rPr lang="en-US" sz="2300" b="1" dirty="0">
                <a:solidFill>
                  <a:srgbClr val="FF0000"/>
                </a:solidFill>
                <a:latin typeface="Arial" pitchFamily="34" charset="0"/>
              </a:rPr>
              <a:t> </a:t>
            </a:r>
            <a:r>
              <a:rPr lang="en-US" sz="2300" b="1" dirty="0" err="1">
                <a:solidFill>
                  <a:srgbClr val="FF0000"/>
                </a:solidFill>
                <a:latin typeface="Arial" pitchFamily="34" charset="0"/>
              </a:rPr>
              <a:t>lí</a:t>
            </a:r>
            <a:r>
              <a:rPr lang="en-US" sz="2300" b="1" dirty="0">
                <a:solidFill>
                  <a:srgbClr val="FF0000"/>
                </a:solidFill>
                <a:latin typeface="Arial" pitchFamily="34" charset="0"/>
              </a:rPr>
              <a:t> </a:t>
            </a:r>
            <a:r>
              <a:rPr lang="en-US" sz="2300" b="1" dirty="0" err="1">
                <a:solidFill>
                  <a:srgbClr val="FF0000"/>
                </a:solidFill>
                <a:latin typeface="Arial" pitchFamily="34" charset="0"/>
              </a:rPr>
              <a:t>của</a:t>
            </a:r>
            <a:r>
              <a:rPr lang="en-US" sz="2300" b="1" dirty="0">
                <a:solidFill>
                  <a:srgbClr val="FF0000"/>
                </a:solidFill>
                <a:latin typeface="Arial" pitchFamily="34" charset="0"/>
              </a:rPr>
              <a:t> </a:t>
            </a:r>
            <a:r>
              <a:rPr lang="en-US" sz="2300" b="1" dirty="0" err="1">
                <a:solidFill>
                  <a:srgbClr val="FF0000"/>
                </a:solidFill>
                <a:latin typeface="Arial" pitchFamily="34" charset="0"/>
              </a:rPr>
              <a:t>cơ</a:t>
            </a:r>
            <a:r>
              <a:rPr lang="en-US" sz="2300" b="1" dirty="0">
                <a:solidFill>
                  <a:srgbClr val="FF0000"/>
                </a:solidFill>
                <a:latin typeface="Arial" pitchFamily="34" charset="0"/>
              </a:rPr>
              <a:t> </a:t>
            </a:r>
            <a:r>
              <a:rPr lang="en-US" sz="2300" b="1" dirty="0" err="1">
                <a:solidFill>
                  <a:srgbClr val="FF0000"/>
                </a:solidFill>
                <a:latin typeface="Arial" pitchFamily="34" charset="0"/>
              </a:rPr>
              <a:t>thể</a:t>
            </a:r>
            <a:endParaRPr lang="en-US" sz="2300" b="1" dirty="0">
              <a:solidFill>
                <a:srgbClr val="FF0000"/>
              </a:solidFill>
              <a:latin typeface="Arial" pitchFamily="34" charset="0"/>
            </a:endParaRPr>
          </a:p>
        </p:txBody>
      </p:sp>
      <p:sp>
        <p:nvSpPr>
          <p:cNvPr id="6" name="TextBox 3">
            <a:extLst>
              <a:ext uri="{FF2B5EF4-FFF2-40B4-BE49-F238E27FC236}">
                <a16:creationId xmlns:a16="http://schemas.microsoft.com/office/drawing/2014/main" id="{FA57FF3E-648B-0DA5-81D8-219E60D86229}"/>
              </a:ext>
            </a:extLst>
          </p:cNvPr>
          <p:cNvSpPr txBox="1"/>
          <p:nvPr/>
        </p:nvSpPr>
        <p:spPr>
          <a:xfrm>
            <a:off x="812901" y="3853603"/>
            <a:ext cx="11276894" cy="2677656"/>
          </a:xfrm>
          <a:prstGeom prst="rect">
            <a:avLst/>
          </a:prstGeom>
          <a:solidFill>
            <a:schemeClr val="accent2">
              <a:lumMod val="20000"/>
              <a:lumOff val="80000"/>
            </a:schemeClr>
          </a:solidFill>
        </p:spPr>
        <p:txBody>
          <a:bodyPr wrap="square" lIns="0" tIns="0" rIns="0" bIns="0" rtlCol="0" anchor="t">
            <a:spAutoFit/>
          </a:bodyPr>
          <a:lstStyle/>
          <a:p>
            <a:pPr algn="just"/>
            <a:r>
              <a:rPr lang="vi-VN" sz="2900" b="1" dirty="0">
                <a:cs typeface="Times New Roman" panose="02020603050405020304" pitchFamily="18" charset="0"/>
              </a:rPr>
              <a:t>- </a:t>
            </a:r>
            <a:r>
              <a:rPr lang="vi-VN" sz="2900" b="1" dirty="0">
                <a:solidFill>
                  <a:srgbClr val="0000CC"/>
                </a:solidFill>
                <a:cs typeface="Times New Roman" panose="02020603050405020304" pitchFamily="18" charset="0"/>
              </a:rPr>
              <a:t>Hệ nội tiết gồm nhiều tuyến nội tiết nằm rải rác trong cơ thể. Các tuyến nội tiết sản xuất ra hoocmôn, hoocmôn được máu vận chuyển đến các cơ quan đích giúp điều hòa, điều chỉnh hoạt động sinh lý của cơ thể.</a:t>
            </a:r>
          </a:p>
          <a:p>
            <a:pPr algn="just"/>
            <a:r>
              <a:rPr lang="vi-VN" sz="2900" b="1" dirty="0">
                <a:solidFill>
                  <a:srgbClr val="0000CC"/>
                </a:solidFill>
                <a:cs typeface="Times New Roman" panose="02020603050405020304" pitchFamily="18" charset="0"/>
              </a:rPr>
              <a:t>- Một số tuyến nội tiết trong cơ thể: tuyến yên, tuyến giáp, tuyến tụy, tuyến trên thận, tuyến sinh dục.</a:t>
            </a:r>
          </a:p>
        </p:txBody>
      </p:sp>
    </p:spTree>
    <p:extLst>
      <p:ext uri="{BB962C8B-B14F-4D97-AF65-F5344CB8AC3E}">
        <p14:creationId xmlns:p14="http://schemas.microsoft.com/office/powerpoint/2010/main" val="174792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ox(in)">
                                      <p:cBhvr>
                                        <p:cTn id="28" dur="20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p:cTn id="33"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34"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35"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8" descr="57-1,7">
            <a:extLst>
              <a:ext uri="{FF2B5EF4-FFF2-40B4-BE49-F238E27FC236}">
                <a16:creationId xmlns:a16="http://schemas.microsoft.com/office/drawing/2014/main" id="{D990FA5C-09FF-473E-6357-35C66232E8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242"/>
          <a:stretch/>
        </p:blipFill>
        <p:spPr bwMode="auto">
          <a:xfrm>
            <a:off x="2741613" y="228600"/>
            <a:ext cx="622458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5" name="Oval 4">
            <a:extLst>
              <a:ext uri="{FF2B5EF4-FFF2-40B4-BE49-F238E27FC236}">
                <a16:creationId xmlns:a16="http://schemas.microsoft.com/office/drawing/2014/main" id="{1DD650E6-48C4-9F16-25E3-8E544161F0FE}"/>
              </a:ext>
            </a:extLst>
          </p:cNvPr>
          <p:cNvSpPr/>
          <p:nvPr/>
        </p:nvSpPr>
        <p:spPr>
          <a:xfrm>
            <a:off x="8304212" y="1066800"/>
            <a:ext cx="685800" cy="1295400"/>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8BCDA6AD-1BC5-D86D-8F4C-1AB4CF7409DB}"/>
              </a:ext>
            </a:extLst>
          </p:cNvPr>
          <p:cNvSpPr/>
          <p:nvPr/>
        </p:nvSpPr>
        <p:spPr>
          <a:xfrm>
            <a:off x="3910170" y="3962400"/>
            <a:ext cx="1981200" cy="685800"/>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DB654C92-8D0E-9104-A09C-F2C640211B1F}"/>
              </a:ext>
            </a:extLst>
          </p:cNvPr>
          <p:cNvSpPr txBox="1"/>
          <p:nvPr/>
        </p:nvSpPr>
        <p:spPr>
          <a:xfrm>
            <a:off x="311306" y="5003519"/>
            <a:ext cx="11099485" cy="830997"/>
          </a:xfrm>
          <a:prstGeom prst="rect">
            <a:avLst/>
          </a:prstGeom>
          <a:solidFill>
            <a:schemeClr val="accent3"/>
          </a:solidFill>
        </p:spPr>
        <p:txBody>
          <a:bodyPr wrap="square">
            <a:spAutoFit/>
          </a:bodyPr>
          <a:lstStyle/>
          <a:p>
            <a:pPr>
              <a:defRPr/>
            </a:pPr>
            <a:r>
              <a:rPr lang="en-US" sz="2400" b="1" dirty="0" err="1">
                <a:solidFill>
                  <a:srgbClr val="0000FF"/>
                </a:solidFill>
                <a:latin typeface="Arial" charset="0"/>
              </a:rPr>
              <a:t>Các</a:t>
            </a:r>
            <a:r>
              <a:rPr lang="en-US" sz="2400" b="1" dirty="0">
                <a:solidFill>
                  <a:srgbClr val="0000FF"/>
                </a:solidFill>
                <a:latin typeface="Arial" charset="0"/>
              </a:rPr>
              <a:t> </a:t>
            </a:r>
            <a:r>
              <a:rPr lang="en-US" sz="2400" b="1" dirty="0" err="1">
                <a:solidFill>
                  <a:srgbClr val="0000FF"/>
                </a:solidFill>
                <a:latin typeface="Arial" charset="0"/>
              </a:rPr>
              <a:t>tế</a:t>
            </a:r>
            <a:r>
              <a:rPr lang="en-US" sz="2400" b="1" dirty="0">
                <a:solidFill>
                  <a:srgbClr val="0000FF"/>
                </a:solidFill>
                <a:latin typeface="Arial" charset="0"/>
              </a:rPr>
              <a:t> </a:t>
            </a:r>
            <a:r>
              <a:rPr lang="en-US" sz="2400" b="1" dirty="0" err="1">
                <a:solidFill>
                  <a:srgbClr val="0000FF"/>
                </a:solidFill>
                <a:latin typeface="Arial" charset="0"/>
              </a:rPr>
              <a:t>bào</a:t>
            </a:r>
            <a:r>
              <a:rPr lang="en-US" sz="2400" b="1" dirty="0">
                <a:solidFill>
                  <a:srgbClr val="0000FF"/>
                </a:solidFill>
                <a:latin typeface="Arial" charset="0"/>
              </a:rPr>
              <a:t> </a:t>
            </a:r>
            <a:r>
              <a:rPr lang="en-US" sz="2400" b="1" dirty="0" err="1">
                <a:solidFill>
                  <a:srgbClr val="0000FF"/>
                </a:solidFill>
                <a:latin typeface="Arial" charset="0"/>
              </a:rPr>
              <a:t>tiết</a:t>
            </a:r>
            <a:r>
              <a:rPr lang="en-US" sz="2400" b="1" dirty="0">
                <a:solidFill>
                  <a:srgbClr val="0000FF"/>
                </a:solidFill>
                <a:latin typeface="Arial" charset="0"/>
              </a:rPr>
              <a:t> </a:t>
            </a:r>
            <a:r>
              <a:rPr lang="en-US" sz="2400" b="1" dirty="0" err="1">
                <a:solidFill>
                  <a:srgbClr val="0000FF"/>
                </a:solidFill>
                <a:latin typeface="Arial" charset="0"/>
              </a:rPr>
              <a:t>dịch</a:t>
            </a:r>
            <a:r>
              <a:rPr lang="en-US" sz="2400" b="1" dirty="0">
                <a:solidFill>
                  <a:srgbClr val="0000FF"/>
                </a:solidFill>
                <a:latin typeface="Arial" charset="0"/>
              </a:rPr>
              <a:t> </a:t>
            </a:r>
            <a:r>
              <a:rPr lang="en-US" sz="2400" b="1" dirty="0" err="1">
                <a:solidFill>
                  <a:srgbClr val="0000FF"/>
                </a:solidFill>
                <a:latin typeface="Arial" charset="0"/>
              </a:rPr>
              <a:t>tụy</a:t>
            </a:r>
            <a:r>
              <a:rPr lang="en-US" sz="2400" b="1" dirty="0">
                <a:solidFill>
                  <a:srgbClr val="0000FF"/>
                </a:solidFill>
                <a:latin typeface="Arial" charset="0"/>
              </a:rPr>
              <a:t> </a:t>
            </a:r>
            <a:r>
              <a:rPr lang="en-US" sz="2400" b="1" dirty="0" err="1">
                <a:solidFill>
                  <a:srgbClr val="0000FF"/>
                </a:solidFill>
                <a:latin typeface="Arial" charset="0"/>
              </a:rPr>
              <a:t>theo</a:t>
            </a:r>
            <a:r>
              <a:rPr lang="en-US" sz="2400" b="1" dirty="0">
                <a:solidFill>
                  <a:srgbClr val="0000FF"/>
                </a:solidFill>
                <a:latin typeface="Arial" charset="0"/>
              </a:rPr>
              <a:t> </a:t>
            </a:r>
            <a:r>
              <a:rPr lang="en-US" sz="2400" b="1" dirty="0" err="1">
                <a:solidFill>
                  <a:srgbClr val="0000FF"/>
                </a:solidFill>
                <a:latin typeface="Arial" charset="0"/>
              </a:rPr>
              <a:t>ống</a:t>
            </a:r>
            <a:r>
              <a:rPr lang="en-US" sz="2400" b="1" dirty="0">
                <a:solidFill>
                  <a:srgbClr val="0000FF"/>
                </a:solidFill>
                <a:latin typeface="Arial" charset="0"/>
              </a:rPr>
              <a:t> </a:t>
            </a:r>
            <a:r>
              <a:rPr lang="en-US" sz="2400" b="1" dirty="0" err="1">
                <a:solidFill>
                  <a:srgbClr val="0000FF"/>
                </a:solidFill>
                <a:latin typeface="Arial" charset="0"/>
              </a:rPr>
              <a:t>dẫn</a:t>
            </a:r>
            <a:r>
              <a:rPr lang="en-US" sz="2400" b="1" dirty="0">
                <a:solidFill>
                  <a:srgbClr val="0000FF"/>
                </a:solidFill>
                <a:latin typeface="Arial" charset="0"/>
              </a:rPr>
              <a:t> </a:t>
            </a:r>
            <a:r>
              <a:rPr lang="en-US" sz="2400" b="1" dirty="0" err="1">
                <a:solidFill>
                  <a:srgbClr val="0000FF"/>
                </a:solidFill>
                <a:latin typeface="Arial" charset="0"/>
              </a:rPr>
              <a:t>đổ</a:t>
            </a:r>
            <a:r>
              <a:rPr lang="en-US" sz="2400" b="1" dirty="0">
                <a:solidFill>
                  <a:srgbClr val="0000FF"/>
                </a:solidFill>
                <a:latin typeface="Arial" charset="0"/>
              </a:rPr>
              <a:t> </a:t>
            </a:r>
            <a:r>
              <a:rPr lang="en-US" sz="2400" b="1" dirty="0" err="1">
                <a:solidFill>
                  <a:srgbClr val="0000FF"/>
                </a:solidFill>
                <a:latin typeface="Arial" charset="0"/>
              </a:rPr>
              <a:t>vào</a:t>
            </a:r>
            <a:r>
              <a:rPr lang="en-US" sz="2400" b="1" dirty="0">
                <a:solidFill>
                  <a:srgbClr val="0000FF"/>
                </a:solidFill>
                <a:latin typeface="Arial" charset="0"/>
              </a:rPr>
              <a:t> </a:t>
            </a:r>
            <a:r>
              <a:rPr lang="en-US" sz="2400" b="1" dirty="0" err="1">
                <a:solidFill>
                  <a:srgbClr val="0000FF"/>
                </a:solidFill>
                <a:latin typeface="Arial" charset="0"/>
              </a:rPr>
              <a:t>tá</a:t>
            </a:r>
            <a:r>
              <a:rPr lang="en-US" sz="2400" b="1" dirty="0">
                <a:solidFill>
                  <a:srgbClr val="0000FF"/>
                </a:solidFill>
                <a:latin typeface="Arial" charset="0"/>
              </a:rPr>
              <a:t> </a:t>
            </a:r>
            <a:r>
              <a:rPr lang="en-US" sz="2400" b="1" dirty="0" err="1">
                <a:solidFill>
                  <a:srgbClr val="0000FF"/>
                </a:solidFill>
                <a:latin typeface="Arial" charset="0"/>
              </a:rPr>
              <a:t>tràng</a:t>
            </a:r>
            <a:r>
              <a:rPr lang="en-US" sz="2400" b="1" dirty="0">
                <a:solidFill>
                  <a:srgbClr val="0000FF"/>
                </a:solidFill>
                <a:latin typeface="Arial" charset="0"/>
              </a:rPr>
              <a:t> </a:t>
            </a:r>
            <a:r>
              <a:rPr lang="en-US" sz="2400" b="1" dirty="0" err="1">
                <a:solidFill>
                  <a:srgbClr val="0000FF"/>
                </a:solidFill>
                <a:latin typeface="Arial" charset="0"/>
              </a:rPr>
              <a:t>giúp</a:t>
            </a:r>
            <a:r>
              <a:rPr lang="en-US" sz="2400" b="1" dirty="0">
                <a:solidFill>
                  <a:srgbClr val="0000FF"/>
                </a:solidFill>
                <a:latin typeface="Arial" charset="0"/>
              </a:rPr>
              <a:t> </a:t>
            </a:r>
            <a:r>
              <a:rPr lang="en-US" sz="2400" b="1" dirty="0" err="1">
                <a:solidFill>
                  <a:srgbClr val="0000FF"/>
                </a:solidFill>
                <a:latin typeface="Arial" charset="0"/>
              </a:rPr>
              <a:t>ruột</a:t>
            </a:r>
            <a:r>
              <a:rPr lang="en-US" sz="2400" b="1" dirty="0">
                <a:solidFill>
                  <a:srgbClr val="0000FF"/>
                </a:solidFill>
                <a:latin typeface="Arial" charset="0"/>
              </a:rPr>
              <a:t> non </a:t>
            </a:r>
            <a:r>
              <a:rPr lang="en-US" sz="2400" b="1" dirty="0" err="1">
                <a:solidFill>
                  <a:srgbClr val="0000FF"/>
                </a:solidFill>
                <a:latin typeface="Arial" charset="0"/>
              </a:rPr>
              <a:t>tiêu</a:t>
            </a:r>
            <a:r>
              <a:rPr lang="en-US" sz="2400" b="1" dirty="0">
                <a:solidFill>
                  <a:srgbClr val="0000FF"/>
                </a:solidFill>
                <a:latin typeface="Arial" charset="0"/>
              </a:rPr>
              <a:t> </a:t>
            </a:r>
            <a:r>
              <a:rPr lang="en-US" sz="2400" b="1" dirty="0" err="1">
                <a:solidFill>
                  <a:srgbClr val="0000FF"/>
                </a:solidFill>
                <a:latin typeface="Arial" charset="0"/>
              </a:rPr>
              <a:t>hóa</a:t>
            </a:r>
            <a:r>
              <a:rPr lang="en-US" sz="2400" b="1" dirty="0">
                <a:solidFill>
                  <a:srgbClr val="0000FF"/>
                </a:solidFill>
                <a:latin typeface="Arial" charset="0"/>
              </a:rPr>
              <a:t> </a:t>
            </a:r>
            <a:r>
              <a:rPr lang="en-US" sz="2400" b="1" dirty="0" err="1">
                <a:solidFill>
                  <a:srgbClr val="0000FF"/>
                </a:solidFill>
                <a:latin typeface="Arial" charset="0"/>
              </a:rPr>
              <a:t>thức</a:t>
            </a:r>
            <a:r>
              <a:rPr lang="en-US" sz="2400" b="1" dirty="0">
                <a:solidFill>
                  <a:srgbClr val="0000FF"/>
                </a:solidFill>
                <a:latin typeface="Arial" charset="0"/>
              </a:rPr>
              <a:t> </a:t>
            </a:r>
            <a:r>
              <a:rPr lang="en-US" sz="2400" b="1" dirty="0" err="1">
                <a:solidFill>
                  <a:srgbClr val="0000FF"/>
                </a:solidFill>
                <a:latin typeface="Arial" charset="0"/>
              </a:rPr>
              <a:t>ăn</a:t>
            </a:r>
            <a:r>
              <a:rPr lang="en-US" sz="2400" b="1" dirty="0">
                <a:solidFill>
                  <a:srgbClr val="0000FF"/>
                </a:solidFill>
                <a:latin typeface="Arial" charset="0"/>
              </a:rPr>
              <a:t>.</a:t>
            </a:r>
          </a:p>
        </p:txBody>
      </p:sp>
      <p:sp>
        <p:nvSpPr>
          <p:cNvPr id="2" name="TextBox 8">
            <a:extLst>
              <a:ext uri="{FF2B5EF4-FFF2-40B4-BE49-F238E27FC236}">
                <a16:creationId xmlns:a16="http://schemas.microsoft.com/office/drawing/2014/main" id="{FFBBF28C-1938-3F73-41A6-E1B07938DE09}"/>
              </a:ext>
            </a:extLst>
          </p:cNvPr>
          <p:cNvSpPr txBox="1"/>
          <p:nvPr/>
        </p:nvSpPr>
        <p:spPr>
          <a:xfrm>
            <a:off x="341627" y="5943600"/>
            <a:ext cx="11099485" cy="830997"/>
          </a:xfrm>
          <a:prstGeom prst="rect">
            <a:avLst/>
          </a:prstGeom>
          <a:solidFill>
            <a:schemeClr val="accent3"/>
          </a:solidFill>
        </p:spPr>
        <p:txBody>
          <a:bodyPr wrap="square">
            <a:spAutoFit/>
          </a:bodyPr>
          <a:lstStyle/>
          <a:p>
            <a:pPr>
              <a:defRPr/>
            </a:pPr>
            <a:r>
              <a:rPr lang="en-US" sz="2400" b="1" dirty="0" err="1">
                <a:solidFill>
                  <a:srgbClr val="0000FF"/>
                </a:solidFill>
                <a:latin typeface="Arial" charset="0"/>
              </a:rPr>
              <a:t>Các</a:t>
            </a:r>
            <a:r>
              <a:rPr lang="en-US" sz="2400" b="1" dirty="0">
                <a:solidFill>
                  <a:srgbClr val="0000FF"/>
                </a:solidFill>
                <a:latin typeface="Arial" charset="0"/>
              </a:rPr>
              <a:t> </a:t>
            </a:r>
            <a:r>
              <a:rPr lang="en-US" sz="2400" b="1" dirty="0" err="1">
                <a:solidFill>
                  <a:srgbClr val="0000FF"/>
                </a:solidFill>
                <a:latin typeface="Arial" charset="0"/>
              </a:rPr>
              <a:t>tế</a:t>
            </a:r>
            <a:r>
              <a:rPr lang="en-US" sz="2400" b="1" dirty="0">
                <a:solidFill>
                  <a:srgbClr val="0000FF"/>
                </a:solidFill>
                <a:latin typeface="Arial" charset="0"/>
              </a:rPr>
              <a:t> </a:t>
            </a:r>
            <a:r>
              <a:rPr lang="en-US" sz="2400" b="1" dirty="0" err="1">
                <a:solidFill>
                  <a:srgbClr val="0000FF"/>
                </a:solidFill>
                <a:latin typeface="Arial" charset="0"/>
              </a:rPr>
              <a:t>bào</a:t>
            </a:r>
            <a:r>
              <a:rPr lang="en-US" sz="2400" b="1" dirty="0">
                <a:solidFill>
                  <a:srgbClr val="0000FF"/>
                </a:solidFill>
                <a:latin typeface="Arial" charset="0"/>
              </a:rPr>
              <a:t> </a:t>
            </a:r>
            <a:r>
              <a:rPr lang="en-US" sz="2400" b="1" dirty="0" err="1">
                <a:solidFill>
                  <a:srgbClr val="0000FF"/>
                </a:solidFill>
                <a:latin typeface="Arial" charset="0"/>
              </a:rPr>
              <a:t>tiết</a:t>
            </a:r>
            <a:r>
              <a:rPr lang="en-US" sz="2400" b="1" dirty="0">
                <a:solidFill>
                  <a:srgbClr val="0000FF"/>
                </a:solidFill>
                <a:latin typeface="Arial" charset="0"/>
              </a:rPr>
              <a:t> </a:t>
            </a:r>
            <a:r>
              <a:rPr lang="en-US" sz="2400" b="1" dirty="0" err="1">
                <a:solidFill>
                  <a:srgbClr val="0000FF"/>
                </a:solidFill>
                <a:latin typeface="Arial" charset="0"/>
              </a:rPr>
              <a:t>hoocmon</a:t>
            </a:r>
            <a:r>
              <a:rPr lang="en-US" sz="2400" b="1" dirty="0">
                <a:solidFill>
                  <a:srgbClr val="0000FF"/>
                </a:solidFill>
                <a:latin typeface="Arial" charset="0"/>
              </a:rPr>
              <a:t> insulin </a:t>
            </a:r>
            <a:r>
              <a:rPr lang="en-US" sz="2400" b="1" dirty="0" err="1">
                <a:solidFill>
                  <a:srgbClr val="0000FF"/>
                </a:solidFill>
                <a:latin typeface="Arial" charset="0"/>
              </a:rPr>
              <a:t>và</a:t>
            </a:r>
            <a:r>
              <a:rPr lang="en-US" sz="2400" b="1" dirty="0">
                <a:solidFill>
                  <a:srgbClr val="0000FF"/>
                </a:solidFill>
                <a:latin typeface="Arial" charset="0"/>
              </a:rPr>
              <a:t> glucagon </a:t>
            </a:r>
            <a:r>
              <a:rPr lang="en-US" sz="2400" b="1" dirty="0" err="1">
                <a:solidFill>
                  <a:srgbClr val="0000FF"/>
                </a:solidFill>
                <a:latin typeface="Arial" charset="0"/>
              </a:rPr>
              <a:t>điều</a:t>
            </a:r>
            <a:r>
              <a:rPr lang="en-US" sz="2400" b="1" dirty="0">
                <a:solidFill>
                  <a:srgbClr val="0000FF"/>
                </a:solidFill>
                <a:latin typeface="Arial" charset="0"/>
              </a:rPr>
              <a:t> </a:t>
            </a:r>
            <a:r>
              <a:rPr lang="en-US" sz="2400" b="1" dirty="0" err="1">
                <a:solidFill>
                  <a:srgbClr val="0000FF"/>
                </a:solidFill>
                <a:latin typeface="Arial" charset="0"/>
              </a:rPr>
              <a:t>hoà</a:t>
            </a:r>
            <a:r>
              <a:rPr lang="en-US" sz="2400" b="1" dirty="0">
                <a:solidFill>
                  <a:srgbClr val="0000FF"/>
                </a:solidFill>
                <a:latin typeface="Arial" charset="0"/>
              </a:rPr>
              <a:t> </a:t>
            </a:r>
            <a:r>
              <a:rPr lang="en-US" sz="2400" b="1" dirty="0" err="1">
                <a:solidFill>
                  <a:srgbClr val="0000FF"/>
                </a:solidFill>
                <a:latin typeface="Arial" charset="0"/>
              </a:rPr>
              <a:t>lượng</a:t>
            </a:r>
            <a:r>
              <a:rPr lang="en-US" sz="2400" b="1" dirty="0">
                <a:solidFill>
                  <a:srgbClr val="0000FF"/>
                </a:solidFill>
                <a:latin typeface="Arial" charset="0"/>
              </a:rPr>
              <a:t> </a:t>
            </a:r>
            <a:r>
              <a:rPr lang="en-US" sz="2400" b="1" dirty="0" err="1">
                <a:solidFill>
                  <a:srgbClr val="0000FF"/>
                </a:solidFill>
                <a:latin typeface="Arial" charset="0"/>
              </a:rPr>
              <a:t>đường</a:t>
            </a:r>
            <a:r>
              <a:rPr lang="en-US" sz="2400" b="1" dirty="0">
                <a:solidFill>
                  <a:srgbClr val="0000FF"/>
                </a:solidFill>
                <a:latin typeface="Arial" charset="0"/>
              </a:rPr>
              <a:t> </a:t>
            </a:r>
            <a:r>
              <a:rPr lang="en-US" sz="2400" b="1" dirty="0" err="1">
                <a:solidFill>
                  <a:srgbClr val="0000FF"/>
                </a:solidFill>
                <a:latin typeface="Arial" charset="0"/>
              </a:rPr>
              <a:t>trong</a:t>
            </a:r>
            <a:r>
              <a:rPr lang="en-US" sz="2400" b="1" dirty="0">
                <a:solidFill>
                  <a:srgbClr val="0000FF"/>
                </a:solidFill>
                <a:latin typeface="Arial" charset="0"/>
              </a:rPr>
              <a:t> </a:t>
            </a:r>
            <a:r>
              <a:rPr lang="en-US" sz="2400" b="1" dirty="0" err="1">
                <a:solidFill>
                  <a:srgbClr val="0000FF"/>
                </a:solidFill>
                <a:latin typeface="Arial" charset="0"/>
              </a:rPr>
              <a:t>máu</a:t>
            </a:r>
            <a:endParaRPr lang="en-US" sz="2400" b="1" dirty="0">
              <a:solidFill>
                <a:srgbClr val="0000FF"/>
              </a:solidFill>
              <a:latin typeface="Arial" charset="0"/>
            </a:endParaRPr>
          </a:p>
        </p:txBody>
      </p:sp>
      <p:sp>
        <p:nvSpPr>
          <p:cNvPr id="4" name="TextBox 8">
            <a:extLst>
              <a:ext uri="{FF2B5EF4-FFF2-40B4-BE49-F238E27FC236}">
                <a16:creationId xmlns:a16="http://schemas.microsoft.com/office/drawing/2014/main" id="{AE0C848F-43AC-9A5A-107D-9B08421914C8}"/>
              </a:ext>
            </a:extLst>
          </p:cNvPr>
          <p:cNvSpPr txBox="1"/>
          <p:nvPr/>
        </p:nvSpPr>
        <p:spPr>
          <a:xfrm>
            <a:off x="1827212" y="5377767"/>
            <a:ext cx="3733800" cy="461665"/>
          </a:xfrm>
          <a:prstGeom prst="rect">
            <a:avLst/>
          </a:prstGeom>
          <a:solidFill>
            <a:schemeClr val="accent3"/>
          </a:solidFill>
        </p:spPr>
        <p:txBody>
          <a:bodyPr wrap="square">
            <a:spAutoFit/>
          </a:bodyPr>
          <a:lstStyle/>
          <a:p>
            <a:pPr>
              <a:defRPr/>
            </a:pPr>
            <a:r>
              <a:rPr lang="en-US" sz="2400" b="1" dirty="0">
                <a:solidFill>
                  <a:srgbClr val="FF0000"/>
                </a:solidFill>
                <a:latin typeface="Arial" charset="0"/>
                <a:sym typeface="Wingdings" panose="05000000000000000000" pitchFamily="2" charset="2"/>
              </a:rPr>
              <a:t> </a:t>
            </a:r>
            <a:r>
              <a:rPr lang="en-US" sz="2400" b="1" dirty="0" err="1">
                <a:solidFill>
                  <a:srgbClr val="FF0000"/>
                </a:solidFill>
                <a:latin typeface="Arial" charset="0"/>
              </a:rPr>
              <a:t>Chức</a:t>
            </a:r>
            <a:r>
              <a:rPr lang="en-US" sz="2400" b="1" dirty="0">
                <a:solidFill>
                  <a:srgbClr val="FF0000"/>
                </a:solidFill>
                <a:latin typeface="Arial" charset="0"/>
              </a:rPr>
              <a:t> </a:t>
            </a:r>
            <a:r>
              <a:rPr lang="en-US" sz="2400" b="1" dirty="0" err="1">
                <a:solidFill>
                  <a:srgbClr val="FF0000"/>
                </a:solidFill>
                <a:latin typeface="Arial" charset="0"/>
              </a:rPr>
              <a:t>năng</a:t>
            </a:r>
            <a:r>
              <a:rPr lang="en-US" sz="2400" b="1" dirty="0">
                <a:solidFill>
                  <a:srgbClr val="FF0000"/>
                </a:solidFill>
                <a:latin typeface="Arial" charset="0"/>
              </a:rPr>
              <a:t> </a:t>
            </a:r>
            <a:r>
              <a:rPr lang="en-US" sz="2400" b="1" dirty="0" err="1">
                <a:solidFill>
                  <a:srgbClr val="FF0000"/>
                </a:solidFill>
                <a:latin typeface="Arial" charset="0"/>
              </a:rPr>
              <a:t>ngoại</a:t>
            </a:r>
            <a:r>
              <a:rPr lang="en-US" sz="2400" b="1" dirty="0">
                <a:solidFill>
                  <a:srgbClr val="FF0000"/>
                </a:solidFill>
                <a:latin typeface="Arial" charset="0"/>
              </a:rPr>
              <a:t> </a:t>
            </a:r>
            <a:r>
              <a:rPr lang="en-US" sz="2400" b="1" dirty="0" err="1">
                <a:solidFill>
                  <a:srgbClr val="FF0000"/>
                </a:solidFill>
                <a:latin typeface="Arial" charset="0"/>
              </a:rPr>
              <a:t>tiết</a:t>
            </a:r>
            <a:endParaRPr lang="en-US" sz="2400" b="1" dirty="0">
              <a:solidFill>
                <a:srgbClr val="FF0000"/>
              </a:solidFill>
              <a:latin typeface="Arial" charset="0"/>
            </a:endParaRPr>
          </a:p>
        </p:txBody>
      </p:sp>
      <p:sp>
        <p:nvSpPr>
          <p:cNvPr id="7" name="TextBox 8">
            <a:extLst>
              <a:ext uri="{FF2B5EF4-FFF2-40B4-BE49-F238E27FC236}">
                <a16:creationId xmlns:a16="http://schemas.microsoft.com/office/drawing/2014/main" id="{6CCE93FF-4B54-A151-61EE-CC8033ED1466}"/>
              </a:ext>
            </a:extLst>
          </p:cNvPr>
          <p:cNvSpPr txBox="1"/>
          <p:nvPr/>
        </p:nvSpPr>
        <p:spPr>
          <a:xfrm>
            <a:off x="1516141" y="6307394"/>
            <a:ext cx="4788057" cy="461665"/>
          </a:xfrm>
          <a:prstGeom prst="rect">
            <a:avLst/>
          </a:prstGeom>
          <a:solidFill>
            <a:schemeClr val="accent3"/>
          </a:solidFill>
        </p:spPr>
        <p:txBody>
          <a:bodyPr wrap="square">
            <a:spAutoFit/>
          </a:bodyPr>
          <a:lstStyle/>
          <a:p>
            <a:pPr>
              <a:defRPr/>
            </a:pPr>
            <a:r>
              <a:rPr lang="en-US" sz="2400" b="1" dirty="0">
                <a:solidFill>
                  <a:srgbClr val="FF0000"/>
                </a:solidFill>
                <a:latin typeface="Arial" charset="0"/>
                <a:sym typeface="Wingdings" panose="05000000000000000000" pitchFamily="2" charset="2"/>
              </a:rPr>
              <a:t> </a:t>
            </a:r>
            <a:r>
              <a:rPr lang="en-US" sz="2400" b="1" dirty="0" err="1">
                <a:solidFill>
                  <a:srgbClr val="FF0000"/>
                </a:solidFill>
                <a:latin typeface="Arial" charset="0"/>
              </a:rPr>
              <a:t>Chức</a:t>
            </a:r>
            <a:r>
              <a:rPr lang="en-US" sz="2400" b="1" dirty="0">
                <a:solidFill>
                  <a:srgbClr val="FF0000"/>
                </a:solidFill>
                <a:latin typeface="Arial" charset="0"/>
              </a:rPr>
              <a:t> </a:t>
            </a:r>
            <a:r>
              <a:rPr lang="en-US" sz="2400" b="1" dirty="0" err="1">
                <a:solidFill>
                  <a:srgbClr val="FF0000"/>
                </a:solidFill>
                <a:latin typeface="Arial" charset="0"/>
              </a:rPr>
              <a:t>năng</a:t>
            </a:r>
            <a:r>
              <a:rPr lang="en-US" sz="2400" b="1" dirty="0">
                <a:solidFill>
                  <a:srgbClr val="FF0000"/>
                </a:solidFill>
                <a:latin typeface="Arial" charset="0"/>
              </a:rPr>
              <a:t> </a:t>
            </a:r>
            <a:r>
              <a:rPr lang="en-US" sz="2400" b="1" dirty="0" err="1">
                <a:solidFill>
                  <a:srgbClr val="FF0000"/>
                </a:solidFill>
                <a:latin typeface="Arial" charset="0"/>
              </a:rPr>
              <a:t>nội</a:t>
            </a:r>
            <a:r>
              <a:rPr lang="en-US" sz="2400" b="1" dirty="0">
                <a:solidFill>
                  <a:srgbClr val="FF0000"/>
                </a:solidFill>
                <a:latin typeface="Arial" charset="0"/>
              </a:rPr>
              <a:t> </a:t>
            </a:r>
            <a:r>
              <a:rPr lang="en-US" sz="2400" b="1" dirty="0" err="1">
                <a:solidFill>
                  <a:srgbClr val="FF0000"/>
                </a:solidFill>
                <a:latin typeface="Arial" charset="0"/>
              </a:rPr>
              <a:t>tiết</a:t>
            </a:r>
            <a:r>
              <a:rPr lang="en-US" sz="2400" b="1" dirty="0">
                <a:solidFill>
                  <a:srgbClr val="FF0000"/>
                </a:solidFill>
                <a:latin typeface="Arial" charset="0"/>
              </a:rPr>
              <a:t> </a:t>
            </a:r>
            <a:r>
              <a:rPr lang="en-US" sz="2400" b="1" dirty="0" err="1">
                <a:solidFill>
                  <a:srgbClr val="FF0000"/>
                </a:solidFill>
                <a:latin typeface="Arial" charset="0"/>
              </a:rPr>
              <a:t>tiết</a:t>
            </a:r>
            <a:endParaRPr lang="en-US" sz="2400" b="1" dirty="0">
              <a:solidFill>
                <a:srgbClr val="FF0000"/>
              </a:solidFill>
              <a:latin typeface="Arial" charset="0"/>
            </a:endParaRPr>
          </a:p>
        </p:txBody>
      </p:sp>
      <p:sp>
        <p:nvSpPr>
          <p:cNvPr id="8" name="TextBox 8">
            <a:extLst>
              <a:ext uri="{FF2B5EF4-FFF2-40B4-BE49-F238E27FC236}">
                <a16:creationId xmlns:a16="http://schemas.microsoft.com/office/drawing/2014/main" id="{237A97BB-1A95-3184-9D5A-71E85E7BC842}"/>
              </a:ext>
            </a:extLst>
          </p:cNvPr>
          <p:cNvSpPr txBox="1"/>
          <p:nvPr/>
        </p:nvSpPr>
        <p:spPr>
          <a:xfrm>
            <a:off x="912812" y="3416710"/>
            <a:ext cx="2209800" cy="461665"/>
          </a:xfrm>
          <a:prstGeom prst="rect">
            <a:avLst/>
          </a:prstGeom>
          <a:solidFill>
            <a:schemeClr val="accent3"/>
          </a:solidFill>
        </p:spPr>
        <p:txBody>
          <a:bodyPr wrap="square">
            <a:spAutoFit/>
          </a:bodyPr>
          <a:lstStyle/>
          <a:p>
            <a:pPr>
              <a:defRPr/>
            </a:pPr>
            <a:r>
              <a:rPr lang="en-US" sz="2400" b="1" dirty="0">
                <a:solidFill>
                  <a:srgbClr val="FF0000"/>
                </a:solidFill>
                <a:latin typeface="Arial" charset="0"/>
                <a:sym typeface="Wingdings" panose="05000000000000000000" pitchFamily="2" charset="2"/>
              </a:rPr>
              <a:t>TUYẾN PHA</a:t>
            </a:r>
            <a:endParaRPr lang="en-US" sz="2400" b="1" dirty="0">
              <a:solidFill>
                <a:srgbClr val="FF0000"/>
              </a:solidFill>
              <a:latin typeface="Arial" charset="0"/>
            </a:endParaRPr>
          </a:p>
        </p:txBody>
      </p:sp>
      <p:sp>
        <p:nvSpPr>
          <p:cNvPr id="13" name="TextBox 8">
            <a:extLst>
              <a:ext uri="{FF2B5EF4-FFF2-40B4-BE49-F238E27FC236}">
                <a16:creationId xmlns:a16="http://schemas.microsoft.com/office/drawing/2014/main" id="{90328D35-517F-F8FB-2939-7A369E9CF84A}"/>
              </a:ext>
            </a:extLst>
          </p:cNvPr>
          <p:cNvSpPr txBox="1"/>
          <p:nvPr/>
        </p:nvSpPr>
        <p:spPr>
          <a:xfrm>
            <a:off x="6740089" y="83403"/>
            <a:ext cx="3128246" cy="461665"/>
          </a:xfrm>
          <a:prstGeom prst="rect">
            <a:avLst/>
          </a:prstGeom>
          <a:solidFill>
            <a:schemeClr val="accent3"/>
          </a:solidFill>
        </p:spPr>
        <p:txBody>
          <a:bodyPr wrap="square">
            <a:spAutoFit/>
          </a:bodyPr>
          <a:lstStyle/>
          <a:p>
            <a:pPr>
              <a:defRPr/>
            </a:pPr>
            <a:r>
              <a:rPr lang="en-US" sz="2400" b="1" dirty="0" err="1">
                <a:solidFill>
                  <a:srgbClr val="FF0000"/>
                </a:solidFill>
                <a:latin typeface="Arial" charset="0"/>
                <a:sym typeface="Wingdings" panose="05000000000000000000" pitchFamily="2" charset="2"/>
              </a:rPr>
              <a:t>Mô</a:t>
            </a:r>
            <a:r>
              <a:rPr lang="en-US" sz="2400" b="1" dirty="0">
                <a:solidFill>
                  <a:srgbClr val="FF0000"/>
                </a:solidFill>
                <a:latin typeface="Arial" charset="0"/>
                <a:sym typeface="Wingdings" panose="05000000000000000000" pitchFamily="2" charset="2"/>
              </a:rPr>
              <a:t> </a:t>
            </a:r>
            <a:r>
              <a:rPr lang="en-US" sz="2400" b="1" dirty="0" err="1">
                <a:solidFill>
                  <a:srgbClr val="FF0000"/>
                </a:solidFill>
                <a:latin typeface="Arial" charset="0"/>
                <a:sym typeface="Wingdings" panose="05000000000000000000" pitchFamily="2" charset="2"/>
              </a:rPr>
              <a:t>hình</a:t>
            </a:r>
            <a:r>
              <a:rPr lang="en-US" sz="2400" b="1" dirty="0">
                <a:solidFill>
                  <a:srgbClr val="FF0000"/>
                </a:solidFill>
                <a:latin typeface="Arial" charset="0"/>
                <a:sym typeface="Wingdings" panose="05000000000000000000" pitchFamily="2" charset="2"/>
              </a:rPr>
              <a:t> </a:t>
            </a:r>
            <a:r>
              <a:rPr lang="en-US" sz="2400" b="1" dirty="0" err="1">
                <a:solidFill>
                  <a:srgbClr val="FF0000"/>
                </a:solidFill>
                <a:latin typeface="Arial" charset="0"/>
                <a:sym typeface="Wingdings" panose="05000000000000000000" pitchFamily="2" charset="2"/>
              </a:rPr>
              <a:t>tuyến</a:t>
            </a:r>
            <a:r>
              <a:rPr lang="en-US" sz="2400" b="1" dirty="0">
                <a:solidFill>
                  <a:srgbClr val="FF0000"/>
                </a:solidFill>
                <a:latin typeface="Arial" charset="0"/>
                <a:sym typeface="Wingdings" panose="05000000000000000000" pitchFamily="2" charset="2"/>
              </a:rPr>
              <a:t> </a:t>
            </a:r>
            <a:r>
              <a:rPr lang="en-US" sz="2400" b="1" dirty="0" err="1">
                <a:solidFill>
                  <a:srgbClr val="FF0000"/>
                </a:solidFill>
                <a:latin typeface="Arial" charset="0"/>
                <a:sym typeface="Wingdings" panose="05000000000000000000" pitchFamily="2" charset="2"/>
              </a:rPr>
              <a:t>tuỵ</a:t>
            </a:r>
            <a:endParaRPr lang="en-US" sz="2400" b="1" dirty="0">
              <a:solidFill>
                <a:srgbClr val="FF0000"/>
              </a:solidFill>
              <a:latin typeface="Arial"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nodeType="afterGroup">
                            <p:stCondLst>
                              <p:cond delay="0"/>
                            </p:stCondLst>
                            <p:childTnLst>
                              <p:par>
                                <p:cTn id="13" presetID="22" presetClass="emph" presetSubtype="0" repeatCount="indefinite" fill="hold" nodeType="afterEffect">
                                  <p:stCondLst>
                                    <p:cond delay="0"/>
                                  </p:stCondLst>
                                  <p:endCondLst>
                                    <p:cond evt="onNext" delay="0">
                                      <p:tgtEl>
                                        <p:sldTgt/>
                                      </p:tgtEl>
                                    </p:cond>
                                  </p:endCondLst>
                                  <p:childTnLst>
                                    <p:animClr clrSpc="hsl" dir="cw">
                                      <p:cBhvr override="childStyle">
                                        <p:cTn id="14" dur="500" fill="hold"/>
                                        <p:tgtEl>
                                          <p:spTgt spid="5"/>
                                        </p:tgtEl>
                                        <p:attrNameLst>
                                          <p:attrName>style.color</p:attrName>
                                        </p:attrNameLst>
                                      </p:cBhvr>
                                      <p:by>
                                        <p:hsl h="-7200000" s="0" l="0"/>
                                      </p:by>
                                    </p:animClr>
                                    <p:animClr clrSpc="hsl" dir="cw">
                                      <p:cBhvr>
                                        <p:cTn id="15" dur="500" fill="hold"/>
                                        <p:tgtEl>
                                          <p:spTgt spid="5"/>
                                        </p:tgtEl>
                                        <p:attrNameLst>
                                          <p:attrName>fillcolor</p:attrName>
                                        </p:attrNameLst>
                                      </p:cBhvr>
                                      <p:by>
                                        <p:hsl h="-7200000" s="0" l="0"/>
                                      </p:by>
                                    </p:animClr>
                                    <p:animClr clrSpc="hsl" dir="cw">
                                      <p:cBhvr>
                                        <p:cTn id="16" dur="500" fill="hold"/>
                                        <p:tgtEl>
                                          <p:spTgt spid="5"/>
                                        </p:tgtEl>
                                        <p:attrNameLst>
                                          <p:attrName>stroke.color</p:attrName>
                                        </p:attrNameLst>
                                      </p:cBhvr>
                                      <p:by>
                                        <p:hsl h="-7200000" s="0" l="0"/>
                                      </p:by>
                                    </p:animClr>
                                    <p:set>
                                      <p:cBhvr>
                                        <p:cTn id="17" dur="500" fill="hold"/>
                                        <p:tgtEl>
                                          <p:spTgt spid="5"/>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nodeType="afterGroup">
                            <p:stCondLst>
                              <p:cond delay="0"/>
                            </p:stCondLst>
                            <p:childTnLst>
                              <p:par>
                                <p:cTn id="29" presetID="22" presetClass="emph" presetSubtype="0" repeatCount="indefinite" fill="hold" nodeType="afterEffect">
                                  <p:stCondLst>
                                    <p:cond delay="0"/>
                                  </p:stCondLst>
                                  <p:childTnLst>
                                    <p:animClr clrSpc="hsl" dir="cw">
                                      <p:cBhvr override="childStyle">
                                        <p:cTn id="30" dur="500" fill="hold"/>
                                        <p:tgtEl>
                                          <p:spTgt spid="6"/>
                                        </p:tgtEl>
                                        <p:attrNameLst>
                                          <p:attrName>style.color</p:attrName>
                                        </p:attrNameLst>
                                      </p:cBhvr>
                                      <p:by>
                                        <p:hsl h="-7200000" s="0" l="0"/>
                                      </p:by>
                                    </p:animClr>
                                    <p:animClr clrSpc="hsl" dir="cw">
                                      <p:cBhvr>
                                        <p:cTn id="31" dur="500" fill="hold"/>
                                        <p:tgtEl>
                                          <p:spTgt spid="6"/>
                                        </p:tgtEl>
                                        <p:attrNameLst>
                                          <p:attrName>fillcolor</p:attrName>
                                        </p:attrNameLst>
                                      </p:cBhvr>
                                      <p:by>
                                        <p:hsl h="-7200000" s="0" l="0"/>
                                      </p:by>
                                    </p:animClr>
                                    <p:animClr clrSpc="hsl" dir="cw">
                                      <p:cBhvr>
                                        <p:cTn id="32" dur="500" fill="hold"/>
                                        <p:tgtEl>
                                          <p:spTgt spid="6"/>
                                        </p:tgtEl>
                                        <p:attrNameLst>
                                          <p:attrName>stroke.color</p:attrName>
                                        </p:attrNameLst>
                                      </p:cBhvr>
                                      <p:by>
                                        <p:hsl h="-7200000" s="0" l="0"/>
                                      </p:by>
                                    </p:animClr>
                                    <p:set>
                                      <p:cBhvr>
                                        <p:cTn id="33" dur="500" fill="hold"/>
                                        <p:tgtEl>
                                          <p:spTgt spid="6"/>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ppt_x"/>
                                          </p:val>
                                        </p:tav>
                                        <p:tav tm="100000">
                                          <p:val>
                                            <p:strVal val="#ppt_x"/>
                                          </p:val>
                                        </p:tav>
                                      </p:tavLst>
                                    </p:anim>
                                    <p:anim calcmode="lin" valueType="num">
                                      <p:cBhvr additive="base">
                                        <p:cTn id="5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9" grpId="0" animBg="1"/>
      <p:bldP spid="2" grpId="0" animBg="1"/>
      <p:bldP spid="4" grpId="0" animBg="1"/>
      <p:bldP spid="7" grpId="0" animBg="1"/>
      <p:bldP spid="8"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2055812" y="1509759"/>
            <a:ext cx="5252485" cy="518160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6042223" y="5062762"/>
            <a:ext cx="569265" cy="1649612"/>
          </a:xfrm>
          <a:prstGeom prst="rect">
            <a:avLst/>
          </a:prstGeom>
        </p:spPr>
      </p:pic>
      <p:sp>
        <p:nvSpPr>
          <p:cNvPr id="11" name="TextBox 11"/>
          <p:cNvSpPr txBox="1"/>
          <p:nvPr/>
        </p:nvSpPr>
        <p:spPr>
          <a:xfrm>
            <a:off x="273878" y="0"/>
            <a:ext cx="12105954" cy="1503681"/>
          </a:xfrm>
          <a:prstGeom prst="rect">
            <a:avLst/>
          </a:prstGeom>
        </p:spPr>
        <p:txBody>
          <a:bodyPr wrap="square" lIns="0" tIns="0" rIns="0" bIns="0" rtlCol="0" anchor="t">
            <a:spAutoFit/>
          </a:bodyPr>
          <a:lstStyle/>
          <a:p>
            <a:pPr algn="just">
              <a:lnSpc>
                <a:spcPct val="120000"/>
              </a:lnSpc>
              <a:spcBef>
                <a:spcPct val="0"/>
              </a:spcBef>
            </a:pPr>
            <a:r>
              <a:rPr lang="en-US" sz="2800" b="1" dirty="0">
                <a:solidFill>
                  <a:srgbClr val="000000"/>
                </a:solidFill>
                <a:latin typeface="Arial" pitchFamily="34" charset="0"/>
              </a:rPr>
              <a:t>- </a:t>
            </a:r>
            <a:r>
              <a:rPr lang="en-US" sz="2800" b="1" dirty="0" err="1">
                <a:solidFill>
                  <a:srgbClr val="000000"/>
                </a:solidFill>
                <a:latin typeface="Arial" pitchFamily="34" charset="0"/>
              </a:rPr>
              <a:t>Tính</a:t>
            </a:r>
            <a:r>
              <a:rPr lang="en-US" sz="2800" b="1" dirty="0">
                <a:solidFill>
                  <a:srgbClr val="000000"/>
                </a:solidFill>
                <a:latin typeface="Arial" pitchFamily="34" charset="0"/>
              </a:rPr>
              <a:t> </a:t>
            </a:r>
            <a:r>
              <a:rPr lang="en-US" sz="2800" b="1" dirty="0" err="1">
                <a:solidFill>
                  <a:srgbClr val="000000"/>
                </a:solidFill>
                <a:latin typeface="Arial" pitchFamily="34" charset="0"/>
              </a:rPr>
              <a:t>chất</a:t>
            </a:r>
            <a:r>
              <a:rPr lang="en-US" sz="2800" b="1" dirty="0">
                <a:solidFill>
                  <a:srgbClr val="000000"/>
                </a:solidFill>
                <a:latin typeface="Arial" pitchFamily="34" charset="0"/>
              </a:rPr>
              <a:t> </a:t>
            </a:r>
            <a:r>
              <a:rPr lang="en-US" sz="2800" b="1" dirty="0" err="1">
                <a:solidFill>
                  <a:srgbClr val="000000"/>
                </a:solidFill>
                <a:latin typeface="Arial" pitchFamily="34" charset="0"/>
              </a:rPr>
              <a:t>của</a:t>
            </a:r>
            <a:r>
              <a:rPr lang="en-US" sz="2800" b="1" dirty="0">
                <a:solidFill>
                  <a:srgbClr val="000000"/>
                </a:solidFill>
                <a:latin typeface="Arial" pitchFamily="34" charset="0"/>
              </a:rPr>
              <a:t> hormone: </a:t>
            </a:r>
            <a:r>
              <a:rPr lang="en-US" sz="2800" b="1" dirty="0" err="1">
                <a:solidFill>
                  <a:srgbClr val="000000"/>
                </a:solidFill>
                <a:latin typeface="Arial" pitchFamily="34" charset="0"/>
              </a:rPr>
              <a:t>Mỗi</a:t>
            </a:r>
            <a:r>
              <a:rPr lang="en-US" sz="2800" b="1" dirty="0">
                <a:solidFill>
                  <a:srgbClr val="000000"/>
                </a:solidFill>
                <a:latin typeface="Arial" pitchFamily="34" charset="0"/>
              </a:rPr>
              <a:t> </a:t>
            </a:r>
            <a:r>
              <a:rPr lang="en-US" sz="2800" b="1" dirty="0" err="1">
                <a:solidFill>
                  <a:srgbClr val="000000"/>
                </a:solidFill>
                <a:latin typeface="Arial" pitchFamily="34" charset="0"/>
              </a:rPr>
              <a:t>loại</a:t>
            </a:r>
            <a:r>
              <a:rPr lang="en-US" sz="2800" b="1" dirty="0">
                <a:solidFill>
                  <a:srgbClr val="000000"/>
                </a:solidFill>
                <a:latin typeface="Arial" pitchFamily="34" charset="0"/>
              </a:rPr>
              <a:t> hormone </a:t>
            </a:r>
            <a:r>
              <a:rPr lang="en-US" sz="2800" b="1" dirty="0" err="1">
                <a:solidFill>
                  <a:srgbClr val="000000"/>
                </a:solidFill>
                <a:latin typeface="Arial" pitchFamily="34" charset="0"/>
              </a:rPr>
              <a:t>chỉ</a:t>
            </a:r>
            <a:r>
              <a:rPr lang="en-US" sz="2800" b="1" dirty="0">
                <a:solidFill>
                  <a:srgbClr val="000000"/>
                </a:solidFill>
                <a:latin typeface="Arial" pitchFamily="34" charset="0"/>
              </a:rPr>
              <a:t> </a:t>
            </a:r>
            <a:r>
              <a:rPr lang="en-US" sz="2800" b="1" dirty="0" err="1">
                <a:solidFill>
                  <a:srgbClr val="000000"/>
                </a:solidFill>
                <a:latin typeface="Arial" pitchFamily="34" charset="0"/>
              </a:rPr>
              <a:t>ảnh</a:t>
            </a:r>
            <a:r>
              <a:rPr lang="en-US" sz="2800" b="1" dirty="0">
                <a:solidFill>
                  <a:srgbClr val="000000"/>
                </a:solidFill>
                <a:latin typeface="Arial" pitchFamily="34" charset="0"/>
              </a:rPr>
              <a:t> </a:t>
            </a:r>
            <a:r>
              <a:rPr lang="en-US" sz="2800" b="1" dirty="0" err="1">
                <a:solidFill>
                  <a:srgbClr val="000000"/>
                </a:solidFill>
                <a:latin typeface="Arial" pitchFamily="34" charset="0"/>
              </a:rPr>
              <a:t>hưởng</a:t>
            </a:r>
            <a:r>
              <a:rPr lang="en-US" sz="2800" b="1" dirty="0">
                <a:solidFill>
                  <a:srgbClr val="000000"/>
                </a:solidFill>
                <a:latin typeface="Arial" pitchFamily="34" charset="0"/>
              </a:rPr>
              <a:t> </a:t>
            </a:r>
            <a:r>
              <a:rPr lang="en-US" sz="2800" b="1" dirty="0" err="1">
                <a:solidFill>
                  <a:srgbClr val="000000"/>
                </a:solidFill>
                <a:latin typeface="Arial" pitchFamily="34" charset="0"/>
              </a:rPr>
              <a:t>đến</a:t>
            </a:r>
            <a:r>
              <a:rPr lang="en-US" sz="2800" b="1" dirty="0">
                <a:solidFill>
                  <a:srgbClr val="000000"/>
                </a:solidFill>
                <a:latin typeface="Arial" pitchFamily="34" charset="0"/>
              </a:rPr>
              <a:t> </a:t>
            </a:r>
            <a:r>
              <a:rPr lang="en-US" sz="2800" b="1" dirty="0" err="1">
                <a:solidFill>
                  <a:srgbClr val="000000"/>
                </a:solidFill>
                <a:latin typeface="Arial" pitchFamily="34" charset="0"/>
              </a:rPr>
              <a:t>một</a:t>
            </a:r>
            <a:r>
              <a:rPr lang="en-US" sz="2800" b="1" dirty="0">
                <a:solidFill>
                  <a:srgbClr val="000000"/>
                </a:solidFill>
                <a:latin typeface="Arial" pitchFamily="34" charset="0"/>
              </a:rPr>
              <a:t> </a:t>
            </a:r>
            <a:r>
              <a:rPr lang="en-US" sz="2800" b="1" dirty="0" err="1">
                <a:solidFill>
                  <a:srgbClr val="000000"/>
                </a:solidFill>
                <a:latin typeface="Arial" pitchFamily="34" charset="0"/>
              </a:rPr>
              <a:t>hoặc</a:t>
            </a:r>
            <a:r>
              <a:rPr lang="en-US" sz="2800" b="1" dirty="0">
                <a:solidFill>
                  <a:srgbClr val="000000"/>
                </a:solidFill>
                <a:latin typeface="Arial" pitchFamily="34" charset="0"/>
              </a:rPr>
              <a:t> </a:t>
            </a:r>
            <a:r>
              <a:rPr lang="en-US" sz="2800" b="1" dirty="0" err="1">
                <a:solidFill>
                  <a:srgbClr val="000000"/>
                </a:solidFill>
                <a:latin typeface="Arial" pitchFamily="34" charset="0"/>
              </a:rPr>
              <a:t>một</a:t>
            </a:r>
            <a:r>
              <a:rPr lang="en-US" sz="2800" b="1" dirty="0">
                <a:solidFill>
                  <a:srgbClr val="000000"/>
                </a:solidFill>
                <a:latin typeface="Arial" pitchFamily="34" charset="0"/>
              </a:rPr>
              <a:t> </a:t>
            </a:r>
            <a:r>
              <a:rPr lang="en-US" sz="2800" b="1" dirty="0" err="1">
                <a:solidFill>
                  <a:srgbClr val="000000"/>
                </a:solidFill>
                <a:latin typeface="Arial" pitchFamily="34" charset="0"/>
              </a:rPr>
              <a:t>số</a:t>
            </a:r>
            <a:r>
              <a:rPr lang="en-US" sz="2800" b="1" dirty="0">
                <a:solidFill>
                  <a:srgbClr val="000000"/>
                </a:solidFill>
                <a:latin typeface="Arial" pitchFamily="34" charset="0"/>
              </a:rPr>
              <a:t> </a:t>
            </a:r>
            <a:r>
              <a:rPr lang="en-US" sz="2800" b="1" dirty="0" err="1">
                <a:solidFill>
                  <a:srgbClr val="000000"/>
                </a:solidFill>
                <a:latin typeface="Arial" pitchFamily="34" charset="0"/>
              </a:rPr>
              <a:t>tế</a:t>
            </a:r>
            <a:r>
              <a:rPr lang="en-US" sz="2800" b="1" dirty="0">
                <a:solidFill>
                  <a:srgbClr val="000000"/>
                </a:solidFill>
                <a:latin typeface="Arial" pitchFamily="34" charset="0"/>
              </a:rPr>
              <a:t> </a:t>
            </a:r>
            <a:r>
              <a:rPr lang="en-US" sz="2800" b="1" dirty="0" err="1">
                <a:solidFill>
                  <a:srgbClr val="000000"/>
                </a:solidFill>
                <a:latin typeface="Arial" pitchFamily="34" charset="0"/>
              </a:rPr>
              <a:t>bào</a:t>
            </a:r>
            <a:r>
              <a:rPr lang="en-US" sz="2800" b="1" dirty="0">
                <a:solidFill>
                  <a:srgbClr val="000000"/>
                </a:solidFill>
                <a:latin typeface="Arial" pitchFamily="34" charset="0"/>
              </a:rPr>
              <a:t> </a:t>
            </a:r>
            <a:r>
              <a:rPr lang="en-US" sz="2800" b="1" dirty="0" err="1">
                <a:solidFill>
                  <a:srgbClr val="000000"/>
                </a:solidFill>
                <a:latin typeface="Arial" pitchFamily="34" charset="0"/>
              </a:rPr>
              <a:t>của</a:t>
            </a:r>
            <a:r>
              <a:rPr lang="en-US" sz="2800" b="1" dirty="0">
                <a:solidFill>
                  <a:srgbClr val="000000"/>
                </a:solidFill>
                <a:latin typeface="Arial" pitchFamily="34" charset="0"/>
              </a:rPr>
              <a:t> </a:t>
            </a:r>
            <a:r>
              <a:rPr lang="en-US" sz="2800" b="1" dirty="0" err="1">
                <a:solidFill>
                  <a:srgbClr val="000000"/>
                </a:solidFill>
                <a:latin typeface="Arial" pitchFamily="34" charset="0"/>
              </a:rPr>
              <a:t>cơ</a:t>
            </a:r>
            <a:r>
              <a:rPr lang="en-US" sz="2800" b="1" dirty="0">
                <a:solidFill>
                  <a:srgbClr val="000000"/>
                </a:solidFill>
                <a:latin typeface="Arial" pitchFamily="34" charset="0"/>
              </a:rPr>
              <a:t> </a:t>
            </a:r>
            <a:r>
              <a:rPr lang="en-US" sz="2800" b="1" dirty="0" err="1">
                <a:solidFill>
                  <a:srgbClr val="000000"/>
                </a:solidFill>
                <a:latin typeface="Arial" pitchFamily="34" charset="0"/>
              </a:rPr>
              <a:t>quan</a:t>
            </a:r>
            <a:r>
              <a:rPr lang="en-US" sz="2800" b="1" dirty="0">
                <a:solidFill>
                  <a:srgbClr val="000000"/>
                </a:solidFill>
                <a:latin typeface="Arial" pitchFamily="34" charset="0"/>
              </a:rPr>
              <a:t> </a:t>
            </a:r>
            <a:r>
              <a:rPr lang="en-US" sz="2800" b="1" dirty="0" err="1">
                <a:solidFill>
                  <a:srgbClr val="000000"/>
                </a:solidFill>
                <a:latin typeface="Arial" pitchFamily="34" charset="0"/>
              </a:rPr>
              <a:t>xác</a:t>
            </a:r>
            <a:r>
              <a:rPr lang="en-US" sz="2800" b="1" dirty="0">
                <a:solidFill>
                  <a:srgbClr val="000000"/>
                </a:solidFill>
                <a:latin typeface="Arial" pitchFamily="34" charset="0"/>
              </a:rPr>
              <a:t> </a:t>
            </a:r>
            <a:r>
              <a:rPr lang="en-US" sz="2800" b="1" dirty="0" err="1">
                <a:solidFill>
                  <a:srgbClr val="000000"/>
                </a:solidFill>
                <a:latin typeface="Arial" pitchFamily="34" charset="0"/>
              </a:rPr>
              <a:t>định</a:t>
            </a:r>
            <a:r>
              <a:rPr lang="en-US" sz="2800" b="1" dirty="0">
                <a:solidFill>
                  <a:srgbClr val="000000"/>
                </a:solidFill>
                <a:latin typeface="Arial" pitchFamily="34" charset="0"/>
              </a:rPr>
              <a:t> (</a:t>
            </a:r>
            <a:r>
              <a:rPr lang="en-US" sz="2800" b="1" dirty="0" err="1">
                <a:solidFill>
                  <a:srgbClr val="000000"/>
                </a:solidFill>
                <a:latin typeface="Arial" pitchFamily="34" charset="0"/>
              </a:rPr>
              <a:t>gọi</a:t>
            </a:r>
            <a:r>
              <a:rPr lang="en-US" sz="2800" b="1" dirty="0">
                <a:solidFill>
                  <a:srgbClr val="000000"/>
                </a:solidFill>
                <a:latin typeface="Arial" pitchFamily="34" charset="0"/>
              </a:rPr>
              <a:t> </a:t>
            </a:r>
            <a:r>
              <a:rPr lang="en-US" sz="2800" b="1" dirty="0" err="1">
                <a:solidFill>
                  <a:srgbClr val="000000"/>
                </a:solidFill>
                <a:latin typeface="Arial" pitchFamily="34" charset="0"/>
              </a:rPr>
              <a:t>là</a:t>
            </a:r>
            <a:r>
              <a:rPr lang="en-US" sz="2800" b="1" dirty="0">
                <a:solidFill>
                  <a:srgbClr val="000000"/>
                </a:solidFill>
                <a:latin typeface="Arial" pitchFamily="34" charset="0"/>
              </a:rPr>
              <a:t> </a:t>
            </a:r>
            <a:r>
              <a:rPr lang="en-US" sz="2800" b="1" dirty="0" err="1">
                <a:solidFill>
                  <a:srgbClr val="C00000"/>
                </a:solidFill>
                <a:latin typeface="Arial" pitchFamily="34" charset="0"/>
              </a:rPr>
              <a:t>cơ</a:t>
            </a:r>
            <a:r>
              <a:rPr lang="en-US" sz="2800" b="1" dirty="0">
                <a:solidFill>
                  <a:srgbClr val="C00000"/>
                </a:solidFill>
                <a:latin typeface="Arial" pitchFamily="34" charset="0"/>
              </a:rPr>
              <a:t> </a:t>
            </a:r>
            <a:r>
              <a:rPr lang="en-US" sz="2800" b="1" dirty="0" err="1">
                <a:solidFill>
                  <a:srgbClr val="C00000"/>
                </a:solidFill>
                <a:latin typeface="Arial" pitchFamily="34" charset="0"/>
              </a:rPr>
              <a:t>quan</a:t>
            </a:r>
            <a:r>
              <a:rPr lang="en-US" sz="2800" b="1" dirty="0">
                <a:solidFill>
                  <a:srgbClr val="C00000"/>
                </a:solidFill>
                <a:latin typeface="Arial" pitchFamily="34" charset="0"/>
              </a:rPr>
              <a:t> </a:t>
            </a:r>
            <a:r>
              <a:rPr lang="en-US" sz="2800" b="1" dirty="0" err="1">
                <a:solidFill>
                  <a:srgbClr val="C00000"/>
                </a:solidFill>
                <a:latin typeface="Arial" pitchFamily="34" charset="0"/>
              </a:rPr>
              <a:t>đích</a:t>
            </a:r>
            <a:r>
              <a:rPr lang="en-US" sz="2800" b="1" dirty="0">
                <a:solidFill>
                  <a:srgbClr val="000000"/>
                </a:solidFill>
                <a:latin typeface="Arial" pitchFamily="34" charset="0"/>
              </a:rPr>
              <a:t>) do </a:t>
            </a:r>
            <a:r>
              <a:rPr lang="en-US" sz="2800" b="1" dirty="0" err="1">
                <a:solidFill>
                  <a:srgbClr val="000000"/>
                </a:solidFill>
                <a:latin typeface="Arial" pitchFamily="34" charset="0"/>
              </a:rPr>
              <a:t>các</a:t>
            </a:r>
            <a:r>
              <a:rPr lang="en-US" sz="2800" b="1" dirty="0">
                <a:solidFill>
                  <a:srgbClr val="000000"/>
                </a:solidFill>
                <a:latin typeface="Arial" pitchFamily="34" charset="0"/>
              </a:rPr>
              <a:t> </a:t>
            </a:r>
            <a:r>
              <a:rPr lang="en-US" sz="2800" b="1" dirty="0" err="1">
                <a:solidFill>
                  <a:srgbClr val="000000"/>
                </a:solidFill>
                <a:latin typeface="Arial" pitchFamily="34" charset="0"/>
              </a:rPr>
              <a:t>cơ</a:t>
            </a:r>
            <a:r>
              <a:rPr lang="en-US" sz="2800" b="1" dirty="0">
                <a:solidFill>
                  <a:srgbClr val="000000"/>
                </a:solidFill>
                <a:latin typeface="Arial" pitchFamily="34" charset="0"/>
              </a:rPr>
              <a:t> </a:t>
            </a:r>
            <a:r>
              <a:rPr lang="en-US" sz="2800" b="1" dirty="0" err="1">
                <a:solidFill>
                  <a:srgbClr val="000000"/>
                </a:solidFill>
                <a:latin typeface="Arial" pitchFamily="34" charset="0"/>
              </a:rPr>
              <a:t>quan</a:t>
            </a:r>
            <a:r>
              <a:rPr lang="en-US" sz="2800" b="1" dirty="0">
                <a:solidFill>
                  <a:srgbClr val="000000"/>
                </a:solidFill>
                <a:latin typeface="Arial" pitchFamily="34" charset="0"/>
              </a:rPr>
              <a:t> </a:t>
            </a:r>
            <a:r>
              <a:rPr lang="en-US" sz="2800" b="1" dirty="0" err="1">
                <a:solidFill>
                  <a:srgbClr val="000000"/>
                </a:solidFill>
                <a:latin typeface="Arial" pitchFamily="34" charset="0"/>
              </a:rPr>
              <a:t>đích</a:t>
            </a:r>
            <a:r>
              <a:rPr lang="en-US" sz="2800" b="1" dirty="0">
                <a:solidFill>
                  <a:srgbClr val="000000"/>
                </a:solidFill>
                <a:latin typeface="Arial" pitchFamily="34" charset="0"/>
              </a:rPr>
              <a:t> </a:t>
            </a:r>
            <a:r>
              <a:rPr lang="en-US" sz="2800" b="1" dirty="0" err="1">
                <a:solidFill>
                  <a:srgbClr val="000000"/>
                </a:solidFill>
                <a:latin typeface="Arial" pitchFamily="34" charset="0"/>
              </a:rPr>
              <a:t>chứa</a:t>
            </a:r>
            <a:r>
              <a:rPr lang="en-US" sz="2800" b="1" dirty="0">
                <a:solidFill>
                  <a:srgbClr val="000000"/>
                </a:solidFill>
                <a:latin typeface="Arial" pitchFamily="34" charset="0"/>
              </a:rPr>
              <a:t> </a:t>
            </a:r>
            <a:r>
              <a:rPr lang="en-US" sz="2800" b="1" dirty="0" err="1">
                <a:solidFill>
                  <a:srgbClr val="000000"/>
                </a:solidFill>
                <a:latin typeface="Arial" pitchFamily="34" charset="0"/>
              </a:rPr>
              <a:t>tế</a:t>
            </a:r>
            <a:r>
              <a:rPr lang="en-US" sz="2800" b="1" dirty="0">
                <a:solidFill>
                  <a:srgbClr val="000000"/>
                </a:solidFill>
                <a:latin typeface="Arial" pitchFamily="34" charset="0"/>
              </a:rPr>
              <a:t> </a:t>
            </a:r>
            <a:r>
              <a:rPr lang="en-US" sz="2800" b="1" dirty="0" err="1">
                <a:solidFill>
                  <a:srgbClr val="000000"/>
                </a:solidFill>
                <a:latin typeface="Arial" pitchFamily="34" charset="0"/>
              </a:rPr>
              <a:t>bào</a:t>
            </a:r>
            <a:r>
              <a:rPr lang="en-US" sz="2800" b="1" dirty="0">
                <a:solidFill>
                  <a:srgbClr val="000000"/>
                </a:solidFill>
                <a:latin typeface="Arial" pitchFamily="34" charset="0"/>
              </a:rPr>
              <a:t> </a:t>
            </a:r>
            <a:r>
              <a:rPr lang="en-US" sz="2800" b="1" dirty="0" err="1">
                <a:solidFill>
                  <a:srgbClr val="000000"/>
                </a:solidFill>
                <a:latin typeface="Arial" pitchFamily="34" charset="0"/>
              </a:rPr>
              <a:t>có</a:t>
            </a:r>
            <a:r>
              <a:rPr lang="en-US" sz="2800" b="1" dirty="0">
                <a:solidFill>
                  <a:srgbClr val="000000"/>
                </a:solidFill>
                <a:latin typeface="Arial" pitchFamily="34" charset="0"/>
              </a:rPr>
              <a:t> </a:t>
            </a:r>
            <a:r>
              <a:rPr lang="en-US" sz="2800" b="1" dirty="0" err="1">
                <a:solidFill>
                  <a:srgbClr val="000000"/>
                </a:solidFill>
                <a:latin typeface="Arial" pitchFamily="34" charset="0"/>
              </a:rPr>
              <a:t>thụ</a:t>
            </a:r>
            <a:r>
              <a:rPr lang="en-US" sz="2800" b="1" dirty="0">
                <a:solidFill>
                  <a:srgbClr val="000000"/>
                </a:solidFill>
                <a:latin typeface="Arial" pitchFamily="34" charset="0"/>
              </a:rPr>
              <a:t> </a:t>
            </a:r>
            <a:r>
              <a:rPr lang="en-US" sz="2800" b="1" dirty="0" err="1">
                <a:solidFill>
                  <a:srgbClr val="000000"/>
                </a:solidFill>
                <a:latin typeface="Arial" pitchFamily="34" charset="0"/>
              </a:rPr>
              <a:t>thể</a:t>
            </a:r>
            <a:r>
              <a:rPr lang="en-US" sz="2800" b="1" dirty="0">
                <a:solidFill>
                  <a:srgbClr val="000000"/>
                </a:solidFill>
                <a:latin typeface="Arial" pitchFamily="34" charset="0"/>
              </a:rPr>
              <a:t> </a:t>
            </a:r>
            <a:r>
              <a:rPr lang="en-US" sz="2800" b="1" dirty="0" err="1">
                <a:solidFill>
                  <a:srgbClr val="000000"/>
                </a:solidFill>
                <a:latin typeface="Arial" pitchFamily="34" charset="0"/>
              </a:rPr>
              <a:t>tương</a:t>
            </a:r>
            <a:r>
              <a:rPr lang="en-US" sz="2800" b="1" dirty="0">
                <a:solidFill>
                  <a:srgbClr val="000000"/>
                </a:solidFill>
                <a:latin typeface="Arial" pitchFamily="34" charset="0"/>
              </a:rPr>
              <a:t> </a:t>
            </a:r>
            <a:r>
              <a:rPr lang="en-US" sz="2800" b="1" dirty="0" err="1">
                <a:solidFill>
                  <a:srgbClr val="000000"/>
                </a:solidFill>
                <a:latin typeface="Arial" pitchFamily="34" charset="0"/>
              </a:rPr>
              <a:t>ứng</a:t>
            </a:r>
            <a:r>
              <a:rPr lang="en-US" sz="2800" b="1" dirty="0">
                <a:solidFill>
                  <a:srgbClr val="000000"/>
                </a:solidFill>
                <a:latin typeface="Arial" pitchFamily="34" charset="0"/>
              </a:rPr>
              <a:t> </a:t>
            </a:r>
            <a:r>
              <a:rPr lang="en-US" sz="2800" b="1" dirty="0" err="1">
                <a:solidFill>
                  <a:srgbClr val="000000"/>
                </a:solidFill>
                <a:latin typeface="Arial" pitchFamily="34" charset="0"/>
              </a:rPr>
              <a:t>với</a:t>
            </a:r>
            <a:r>
              <a:rPr lang="en-US" sz="2800" b="1" dirty="0">
                <a:solidFill>
                  <a:srgbClr val="000000"/>
                </a:solidFill>
                <a:latin typeface="Arial" pitchFamily="34" charset="0"/>
              </a:rPr>
              <a:t> hormone</a:t>
            </a:r>
          </a:p>
        </p:txBody>
      </p:sp>
    </p:spTree>
    <p:extLst>
      <p:ext uri="{BB962C8B-B14F-4D97-AF65-F5344CB8AC3E}">
        <p14:creationId xmlns:p14="http://schemas.microsoft.com/office/powerpoint/2010/main" val="40477297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TotalTime>
  <Words>1017</Words>
  <Application>Microsoft Office PowerPoint</Application>
  <PresentationFormat>Tùy chỉnh</PresentationFormat>
  <Paragraphs>88</Paragraphs>
  <Slides>20</Slides>
  <Notes>0</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20</vt:i4>
      </vt:variant>
    </vt:vector>
  </HeadingPairs>
  <TitlesOfParts>
    <vt:vector size="26" baseType="lpstr">
      <vt:lpstr>Calibri</vt:lpstr>
      <vt:lpstr>Arial</vt:lpstr>
      <vt:lpstr>Dosis Semi Bold</vt:lpstr>
      <vt:lpstr>VNI-Times</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Hội chứng Cushing</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35* HỆ NỘI TIẾT Ở NGƯỜI</dc:title>
  <cp:lastModifiedBy>Administrator</cp:lastModifiedBy>
  <cp:revision>17</cp:revision>
  <dcterms:created xsi:type="dcterms:W3CDTF">2006-08-16T00:00:00Z</dcterms:created>
  <dcterms:modified xsi:type="dcterms:W3CDTF">2024-03-30T12:13:35Z</dcterms:modified>
  <dc:identifier>DAFh2LF_omc</dc:identifier>
</cp:coreProperties>
</file>