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33" r:id="rId2"/>
    <p:sldId id="335" r:id="rId3"/>
    <p:sldId id="359" r:id="rId4"/>
    <p:sldId id="334" r:id="rId5"/>
    <p:sldId id="396" r:id="rId6"/>
    <p:sldId id="397" r:id="rId7"/>
    <p:sldId id="398"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412" r:id="rId22"/>
    <p:sldId id="413" r:id="rId23"/>
    <p:sldId id="414" r:id="rId24"/>
    <p:sldId id="394" r:id="rId25"/>
    <p:sldId id="415" r:id="rId26"/>
    <p:sldId id="3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FFFF"/>
    <a:srgbClr val="006600"/>
    <a:srgbClr val="FF6600"/>
    <a:srgbClr val="9C0C24"/>
    <a:srgbClr val="0000FF"/>
    <a:srgbClr val="A8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70" d="100"/>
          <a:sy n="70" d="100"/>
        </p:scale>
        <p:origin x="56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4/1/2024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6" descr="Buombay"/>
          <p:cNvPicPr>
            <a:picLocks noChangeAspect="1" noChangeArrowheads="1" noCrop="1"/>
          </p:cNvPicPr>
          <p:nvPr/>
        </p:nvPicPr>
        <p:blipFill>
          <a:blip r:embed="rId2"/>
          <a:srcRect/>
          <a:stretch>
            <a:fillRect/>
          </a:stretch>
        </p:blipFill>
        <p:spPr bwMode="auto">
          <a:xfrm>
            <a:off x="0" y="-295556"/>
            <a:ext cx="12192000" cy="798420"/>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3081769" y="0"/>
            <a:ext cx="5272521" cy="3468022"/>
          </a:xfrm>
          <a:prstGeom prst="rect">
            <a:avLst/>
          </a:prstGeom>
          <a:noFill/>
          <a:ln w="9525">
            <a:noFill/>
            <a:miter lim="800000"/>
            <a:headEnd/>
            <a:tailEnd/>
          </a:ln>
          <a:effectLst/>
        </p:spPr>
      </p:pic>
      <p:sp>
        <p:nvSpPr>
          <p:cNvPr id="4" name="Rectangle 3"/>
          <p:cNvSpPr/>
          <p:nvPr/>
        </p:nvSpPr>
        <p:spPr>
          <a:xfrm>
            <a:off x="0" y="3480294"/>
            <a:ext cx="12192000" cy="2246769"/>
          </a:xfrm>
          <a:prstGeom prst="rect">
            <a:avLst/>
          </a:prstGeom>
        </p:spPr>
        <p:txBody>
          <a:bodyPr wrap="square">
            <a:spAutoFit/>
          </a:bodyPr>
          <a:lstStyle/>
          <a:p>
            <a:pPr algn="just"/>
            <a:r>
              <a:rPr lang="en-US" dirty="0"/>
              <a:t>	</a:t>
            </a:r>
            <a:r>
              <a:rPr lang="vi-VN" sz="2800" dirty="0">
                <a:solidFill>
                  <a:srgbClr val="FF00FF"/>
                </a:solidFill>
                <a:latin typeface="Times New Roman" pitchFamily="18" charset="0"/>
                <a:cs typeface="Times New Roman" pitchFamily="18" charset="0"/>
              </a:rPr>
              <a:t>Đo thân nhiệt là bước đầu của việc chẩn đoán bệnh vì thân nhiệt là nhiệt độ của cơ thể. Khi thân nhiệt duy trì ổn định ở mức 36,3-37,3</a:t>
            </a:r>
            <a:r>
              <a:rPr lang="en-US" sz="2800" baseline="30000" dirty="0" err="1">
                <a:solidFill>
                  <a:srgbClr val="FF00FF"/>
                </a:solidFill>
                <a:latin typeface="Times New Roman" pitchFamily="18" charset="0"/>
                <a:cs typeface="Times New Roman" pitchFamily="18" charset="0"/>
              </a:rPr>
              <a:t>0</a:t>
            </a:r>
            <a:r>
              <a:rPr lang="en-US" sz="2800" dirty="0" err="1">
                <a:solidFill>
                  <a:srgbClr val="FF00FF"/>
                </a:solidFill>
                <a:latin typeface="Times New Roman" pitchFamily="18" charset="0"/>
                <a:cs typeface="Times New Roman" pitchFamily="18" charset="0"/>
              </a:rPr>
              <a:t>C</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tức là cơ thể ở trạng thái bình thường. Đó là nhiệt độ tối ưu cho các phản ứng sinh hóa và enzyme trong tế bào. Nếu thân nhiệt dưới 36 độ C hoặc trên 38 độ C thì cơ thể có trạng thái sức khỏe không bình thường (bị bệnh)</a:t>
            </a:r>
            <a:r>
              <a:rPr lang="en-US" sz="2800" dirty="0">
                <a:solidFill>
                  <a:srgbClr val="FF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457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4578"/>
                                        </p:tgtEl>
                                        <p:attrNameLst>
                                          <p:attrName>ppt_y</p:attrName>
                                        </p:attrNameLst>
                                      </p:cBhvr>
                                      <p:tavLst>
                                        <p:tav tm="0">
                                          <p:val>
                                            <p:strVal val="#ppt_y"/>
                                          </p:val>
                                        </p:tav>
                                        <p:tav tm="100000">
                                          <p:val>
                                            <p:strVal val="#ppt_y"/>
                                          </p:val>
                                        </p:tav>
                                      </p:tavLst>
                                    </p:anim>
                                    <p:animEffect transition="in" filter="fade">
                                      <p:cBhvr>
                                        <p:cTn id="10" dur="1000"/>
                                        <p:tgtEl>
                                          <p:spTgt spid="245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03274"/>
            <a:ext cx="12164290" cy="523220"/>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trời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nóng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mạch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dựng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tăng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mồ</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hôi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tăng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thải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nhiệt</a:t>
            </a:r>
            <a:r>
              <a:rPr lang="en-US" sz="2800" dirty="0">
                <a:solidFill>
                  <a:srgbClr val="FF00FF"/>
                </a:solidFill>
                <a:latin typeface="Times New Roman" pitchFamily="18" charset="0"/>
                <a:cs typeface="Times New Roman" pitchFamily="18" charset="0"/>
              </a:rPr>
              <a:t>.</a:t>
            </a:r>
          </a:p>
        </p:txBody>
      </p:sp>
      <p:pic>
        <p:nvPicPr>
          <p:cNvPr id="25602" name="Picture 2"/>
          <p:cNvPicPr>
            <a:picLocks noChangeAspect="1" noChangeArrowheads="1"/>
          </p:cNvPicPr>
          <p:nvPr/>
        </p:nvPicPr>
        <p:blipFill>
          <a:blip r:embed="rId2"/>
          <a:srcRect/>
          <a:stretch>
            <a:fillRect/>
          </a:stretch>
        </p:blipFill>
        <p:spPr bwMode="auto">
          <a:xfrm>
            <a:off x="1316225" y="-1"/>
            <a:ext cx="9573491" cy="5472299"/>
          </a:xfrm>
          <a:prstGeom prst="rect">
            <a:avLst/>
          </a:prstGeom>
          <a:noFill/>
          <a:ln w="9525">
            <a:noFill/>
            <a:miter lim="800000"/>
            <a:headEnd/>
            <a:tailEnd/>
          </a:ln>
          <a:effectLst/>
        </p:spPr>
      </p:pic>
      <p:sp>
        <p:nvSpPr>
          <p:cNvPr id="5" name="Rectangle 4"/>
          <p:cNvSpPr/>
          <p:nvPr/>
        </p:nvSpPr>
        <p:spPr>
          <a:xfrm>
            <a:off x="0" y="5903893"/>
            <a:ext cx="12192000" cy="954107"/>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trời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mạch</a:t>
            </a:r>
            <a:r>
              <a:rPr lang="en-US" sz="2800" dirty="0">
                <a:solidFill>
                  <a:srgbClr val="FF00FF"/>
                </a:solidFill>
                <a:latin typeface="Times New Roman" pitchFamily="18" charset="0"/>
                <a:cs typeface="Times New Roman" pitchFamily="18" charset="0"/>
              </a:rPr>
              <a:t> co, </a:t>
            </a:r>
            <a:r>
              <a:rPr lang="en-US" sz="2800" dirty="0" err="1">
                <a:solidFill>
                  <a:srgbClr val="FF00FF"/>
                </a:solidFill>
                <a:latin typeface="Times New Roman" pitchFamily="18" charset="0"/>
                <a:cs typeface="Times New Roman" pitchFamily="18" charset="0"/>
              </a:rPr>
              <a:t>cơ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dựng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lông</a:t>
            </a:r>
            <a:r>
              <a:rPr lang="en-US" sz="2800" dirty="0">
                <a:solidFill>
                  <a:srgbClr val="FF00FF"/>
                </a:solidFill>
                <a:latin typeface="Times New Roman" pitchFamily="18" charset="0"/>
                <a:cs typeface="Times New Roman" pitchFamily="18" charset="0"/>
              </a:rPr>
              <a:t> co, </a:t>
            </a:r>
            <a:r>
              <a:rPr lang="en-US" sz="2800" dirty="0" err="1">
                <a:solidFill>
                  <a:srgbClr val="FF00FF"/>
                </a:solidFill>
                <a:latin typeface="Times New Roman" pitchFamily="18" charset="0"/>
                <a:cs typeface="Times New Roman" pitchFamily="18" charset="0"/>
              </a:rPr>
              <a:t>ngừng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mồ</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hôi</a:t>
            </a:r>
            <a:r>
              <a:rPr lang="en-US" sz="2800" dirty="0">
                <a:solidFill>
                  <a:srgbClr val="FF00FF"/>
                </a:solidFill>
                <a:latin typeface="Times New Roman" pitchFamily="18" charset="0"/>
                <a:cs typeface="Times New Roman" pitchFamily="18" charset="0"/>
              </a:rPr>
              <a:t>, run </a:t>
            </a:r>
            <a:r>
              <a:rPr lang="en-US" sz="2800" dirty="0" err="1">
                <a:solidFill>
                  <a:srgbClr val="FF00FF"/>
                </a:solidFill>
                <a:latin typeface="Times New Roman" pitchFamily="18" charset="0"/>
                <a:cs typeface="Times New Roman" pitchFamily="18" charset="0"/>
              </a:rPr>
              <a:t>cơ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tăng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đổi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chất</a:t>
            </a:r>
            <a:r>
              <a:rPr lang="en-US" sz="2800" dirty="0">
                <a:solidFill>
                  <a:srgbClr val="FF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edge">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36:  DA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ĐIỀU</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HÒA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NHIỆT</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77056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HÒA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118619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1629539"/>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5" name="TextBox 24"/>
          <p:cNvSpPr txBox="1"/>
          <p:nvPr/>
        </p:nvSpPr>
        <p:spPr>
          <a:xfrm>
            <a:off x="0" y="2059029"/>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ổn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36,3 – </a:t>
            </a:r>
            <a:r>
              <a:rPr lang="en-US" sz="2800" dirty="0" err="1">
                <a:solidFill>
                  <a:srgbClr val="0000FF"/>
                </a:solidFill>
                <a:latin typeface="Times New Roman" pitchFamily="18" charset="0"/>
                <a:cs typeface="Times New Roman" pitchFamily="18" charset="0"/>
              </a:rPr>
              <a:t>37,3</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dưới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36</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38</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trở</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p>
        </p:txBody>
      </p:sp>
      <p:sp>
        <p:nvSpPr>
          <p:cNvPr id="26" name="TextBox 25"/>
          <p:cNvSpPr txBox="1"/>
          <p:nvPr/>
        </p:nvSpPr>
        <p:spPr>
          <a:xfrm>
            <a:off x="0" y="334751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hòa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b="1" dirty="0">
              <a:solidFill>
                <a:srgbClr val="0000FF"/>
              </a:solidFill>
              <a:latin typeface="Times New Roman" pitchFamily="18" charset="0"/>
              <a:cs typeface="Times New Roman" pitchFamily="18" charset="0"/>
            </a:endParaRPr>
          </a:p>
        </p:txBody>
      </p:sp>
      <p:sp>
        <p:nvSpPr>
          <p:cNvPr id="27" name="TextBox 26"/>
          <p:cNvSpPr txBox="1"/>
          <p:nvPr/>
        </p:nvSpPr>
        <p:spPr>
          <a:xfrm>
            <a:off x="0" y="377700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a:t>
            </a:r>
          </a:p>
        </p:txBody>
      </p:sp>
      <p:sp>
        <p:nvSpPr>
          <p:cNvPr id="28" name="TextBox 27"/>
          <p:cNvSpPr txBox="1"/>
          <p:nvPr/>
        </p:nvSpPr>
        <p:spPr>
          <a:xfrm>
            <a:off x="0" y="4635993"/>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bởi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upRight)">
                                      <p:cBhvr>
                                        <p:cTn id="1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54107"/>
          </a:xfrm>
          <a:prstGeom prst="rect">
            <a:avLst/>
          </a:prstGeom>
        </p:spPr>
        <p:txBody>
          <a:bodyPr wrap="square">
            <a:spAutoFit/>
          </a:bodyPr>
          <a:lstStyle/>
          <a:p>
            <a:pPr algn="just"/>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Cho biết mỗi bộ phận của cơ thể người trong bảng dưới đây thay đổi như thế nào ở mỗi trường hợp</a:t>
            </a:r>
            <a:r>
              <a:rPr lang="en-US" sz="2800" dirty="0">
                <a:solidFill>
                  <a:srgbClr val="FF0000"/>
                </a:solidFill>
                <a:latin typeface="Times New Roman" pitchFamily="18" charset="0"/>
                <a:cs typeface="Times New Roman" pitchFamily="18" charset="0"/>
              </a:rPr>
              <a:t>? </a:t>
            </a:r>
          </a:p>
        </p:txBody>
      </p:sp>
      <p:graphicFrame>
        <p:nvGraphicFramePr>
          <p:cNvPr id="7" name="Table 6"/>
          <p:cNvGraphicFramePr>
            <a:graphicFrameLocks noGrp="1"/>
          </p:cNvGraphicFramePr>
          <p:nvPr/>
        </p:nvGraphicFramePr>
        <p:xfrm>
          <a:off x="0" y="969048"/>
          <a:ext cx="12192000" cy="2590800"/>
        </p:xfrm>
        <a:graphic>
          <a:graphicData uri="http://schemas.openxmlformats.org/drawingml/2006/table">
            <a:tbl>
              <a:tblPr firstRow="1" bandRow="1">
                <a:tableStyleId>{5C22544A-7EE6-4342-B048-85BDC9FD1C3A}</a:tableStyleId>
              </a:tblPr>
              <a:tblGrid>
                <a:gridCol w="2951018">
                  <a:extLst>
                    <a:ext uri="{9D8B030D-6E8A-4147-A177-3AD203B41FA5}">
                      <a16:colId xmlns:a16="http://schemas.microsoft.com/office/drawing/2014/main" val="20000"/>
                    </a:ext>
                  </a:extLst>
                </a:gridCol>
                <a:gridCol w="4682837">
                  <a:extLst>
                    <a:ext uri="{9D8B030D-6E8A-4147-A177-3AD203B41FA5}">
                      <a16:colId xmlns:a16="http://schemas.microsoft.com/office/drawing/2014/main" val="20001"/>
                    </a:ext>
                  </a:extLst>
                </a:gridCol>
                <a:gridCol w="4558145">
                  <a:extLst>
                    <a:ext uri="{9D8B030D-6E8A-4147-A177-3AD203B41FA5}">
                      <a16:colId xmlns:a16="http://schemas.microsoft.com/office/drawing/2014/main" val="20002"/>
                    </a:ext>
                  </a:extLst>
                </a:gridCol>
              </a:tblGrid>
              <a:tr h="370840">
                <a:tc>
                  <a:txBody>
                    <a:bodyPr/>
                    <a:lstStyle/>
                    <a:p>
                      <a:r>
                        <a:rPr lang="en-US" sz="2800" dirty="0" err="1">
                          <a:latin typeface="Times New Roman" pitchFamily="18" charset="0"/>
                          <a:cs typeface="Times New Roman" pitchFamily="18" charset="0"/>
                        </a:rPr>
                        <a:t>Bộ</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phận</a:t>
                      </a:r>
                      <a:endParaRPr lang="en-US" sz="2800" dirty="0">
                        <a:latin typeface="Times New Roman" pitchFamily="18" charset="0"/>
                        <a:cs typeface="Times New Roman" pitchFamily="18" charset="0"/>
                      </a:endParaRPr>
                    </a:p>
                  </a:txBody>
                  <a:tcPr/>
                </a:tc>
                <a:tc>
                  <a:txBody>
                    <a:bodyPr/>
                    <a:lstStyle/>
                    <a:p>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độ</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môi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trường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thấp</a:t>
                      </a:r>
                      <a:endParaRPr lang="en-US" sz="2800" dirty="0">
                        <a:latin typeface="Times New Roman" pitchFamily="18" charset="0"/>
                        <a:cs typeface="Times New Roman" pitchFamily="18" charset="0"/>
                      </a:endParaRPr>
                    </a:p>
                  </a:txBody>
                  <a:tcPr/>
                </a:tc>
                <a:tc>
                  <a:txBody>
                    <a:bodyPr/>
                    <a:lstStyle/>
                    <a:p>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độ</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môi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trường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cao</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r>
                        <a:rPr lang="en-US" sz="2800" dirty="0" err="1">
                          <a:latin typeface="Times New Roman" pitchFamily="18" charset="0"/>
                          <a:cs typeface="Times New Roman" pitchFamily="18" charset="0"/>
                        </a:rPr>
                        <a:t>Mạch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máu</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dưới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da</a:t>
                      </a:r>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r>
                        <a:rPr lang="en-US" sz="2800" dirty="0" err="1">
                          <a:latin typeface="Times New Roman" pitchFamily="18" charset="0"/>
                          <a:cs typeface="Times New Roman" pitchFamily="18" charset="0"/>
                        </a:rPr>
                        <a:t>Tuyến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mồ</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hôi</a:t>
                      </a:r>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r>
                        <a:rPr lang="en-US" sz="2800" dirty="0" err="1">
                          <a:latin typeface="Times New Roman" pitchFamily="18" charset="0"/>
                          <a:cs typeface="Times New Roman" pitchFamily="18" charset="0"/>
                        </a:rPr>
                        <a:t>Cơ</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dựng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lông</a:t>
                      </a:r>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r>
                        <a:rPr lang="en-US" sz="2800" dirty="0" err="1">
                          <a:latin typeface="Times New Roman" pitchFamily="18" charset="0"/>
                          <a:cs typeface="Times New Roman" pitchFamily="18" charset="0"/>
                        </a:rPr>
                        <a:t>Cơ</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vân</a:t>
                      </a:r>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2951018" y="1510145"/>
            <a:ext cx="4682837" cy="523220"/>
          </a:xfrm>
          <a:prstGeom prst="rect">
            <a:avLst/>
          </a:prstGeom>
          <a:noFill/>
        </p:spPr>
        <p:txBody>
          <a:bodyPr wrap="square" rtlCol="0">
            <a:spAutoFit/>
          </a:bodyPr>
          <a:lstStyle/>
          <a:p>
            <a:pPr algn="ctr"/>
            <a:r>
              <a:rPr lang="en-US" sz="2800" dirty="0">
                <a:solidFill>
                  <a:srgbClr val="FF00FF"/>
                </a:solidFill>
                <a:latin typeface="Times New Roman" pitchFamily="18" charset="0"/>
                <a:cs typeface="Times New Roman" pitchFamily="18" charset="0"/>
              </a:rPr>
              <a:t>Co </a:t>
            </a:r>
          </a:p>
        </p:txBody>
      </p:sp>
      <p:sp>
        <p:nvSpPr>
          <p:cNvPr id="9" name="TextBox 8"/>
          <p:cNvSpPr txBox="1"/>
          <p:nvPr/>
        </p:nvSpPr>
        <p:spPr>
          <a:xfrm>
            <a:off x="7647708" y="1523999"/>
            <a:ext cx="4544291" cy="523220"/>
          </a:xfrm>
          <a:prstGeom prst="rect">
            <a:avLst/>
          </a:prstGeom>
          <a:no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Dãn</a:t>
            </a:r>
            <a:r>
              <a:rPr lang="en-US" sz="2800" dirty="0">
                <a:solidFill>
                  <a:srgbClr val="FF00FF"/>
                </a:solidFill>
                <a:latin typeface="Times New Roman" pitchFamily="18" charset="0"/>
                <a:cs typeface="Times New Roman" pitchFamily="18" charset="0"/>
              </a:rPr>
              <a:t> </a:t>
            </a:r>
          </a:p>
        </p:txBody>
      </p:sp>
      <p:sp>
        <p:nvSpPr>
          <p:cNvPr id="10" name="TextBox 9"/>
          <p:cNvSpPr txBox="1"/>
          <p:nvPr/>
        </p:nvSpPr>
        <p:spPr>
          <a:xfrm>
            <a:off x="2978727" y="2022762"/>
            <a:ext cx="4668982" cy="523220"/>
          </a:xfrm>
          <a:prstGeom prst="rect">
            <a:avLst/>
          </a:prstGeom>
          <a:no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Ngưng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tiết</a:t>
            </a:r>
            <a:endParaRPr lang="en-US" sz="2800" dirty="0">
              <a:solidFill>
                <a:srgbClr val="FF00FF"/>
              </a:solidFill>
              <a:latin typeface="Times New Roman" pitchFamily="18" charset="0"/>
              <a:cs typeface="Times New Roman" pitchFamily="18" charset="0"/>
            </a:endParaRPr>
          </a:p>
        </p:txBody>
      </p:sp>
      <p:sp>
        <p:nvSpPr>
          <p:cNvPr id="11" name="TextBox 10"/>
          <p:cNvSpPr txBox="1"/>
          <p:nvPr/>
        </p:nvSpPr>
        <p:spPr>
          <a:xfrm>
            <a:off x="7661564" y="2036617"/>
            <a:ext cx="4530436" cy="523220"/>
          </a:xfrm>
          <a:prstGeom prst="rect">
            <a:avLst/>
          </a:prstGeom>
          <a:no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Tăng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tiết</a:t>
            </a:r>
            <a:endParaRPr lang="en-US" sz="2800" dirty="0">
              <a:solidFill>
                <a:srgbClr val="FF00FF"/>
              </a:solidFill>
              <a:latin typeface="Times New Roman" pitchFamily="18" charset="0"/>
              <a:cs typeface="Times New Roman" pitchFamily="18" charset="0"/>
            </a:endParaRPr>
          </a:p>
        </p:txBody>
      </p:sp>
      <p:sp>
        <p:nvSpPr>
          <p:cNvPr id="12" name="TextBox 11"/>
          <p:cNvSpPr txBox="1"/>
          <p:nvPr/>
        </p:nvSpPr>
        <p:spPr>
          <a:xfrm>
            <a:off x="2964868" y="2521555"/>
            <a:ext cx="4682837" cy="523220"/>
          </a:xfrm>
          <a:prstGeom prst="rect">
            <a:avLst/>
          </a:prstGeom>
          <a:noFill/>
        </p:spPr>
        <p:txBody>
          <a:bodyPr wrap="square" rtlCol="0">
            <a:spAutoFit/>
          </a:bodyPr>
          <a:lstStyle/>
          <a:p>
            <a:pPr algn="ctr"/>
            <a:r>
              <a:rPr lang="en-US" sz="2800" dirty="0">
                <a:solidFill>
                  <a:srgbClr val="FF00FF"/>
                </a:solidFill>
                <a:latin typeface="Times New Roman" pitchFamily="18" charset="0"/>
                <a:cs typeface="Times New Roman" pitchFamily="18" charset="0"/>
              </a:rPr>
              <a:t>Co </a:t>
            </a:r>
          </a:p>
        </p:txBody>
      </p:sp>
      <p:sp>
        <p:nvSpPr>
          <p:cNvPr id="13" name="TextBox 12"/>
          <p:cNvSpPr txBox="1"/>
          <p:nvPr/>
        </p:nvSpPr>
        <p:spPr>
          <a:xfrm>
            <a:off x="7661558" y="2535409"/>
            <a:ext cx="4544291" cy="523220"/>
          </a:xfrm>
          <a:prstGeom prst="rect">
            <a:avLst/>
          </a:prstGeom>
          <a:no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Dãn</a:t>
            </a:r>
            <a:r>
              <a:rPr lang="en-US" sz="2800" dirty="0">
                <a:solidFill>
                  <a:srgbClr val="FF00FF"/>
                </a:solidFill>
                <a:latin typeface="Times New Roman" pitchFamily="18" charset="0"/>
                <a:cs typeface="Times New Roman" pitchFamily="18" charset="0"/>
              </a:rPr>
              <a:t> </a:t>
            </a:r>
          </a:p>
        </p:txBody>
      </p:sp>
      <p:sp>
        <p:nvSpPr>
          <p:cNvPr id="14" name="TextBox 13"/>
          <p:cNvSpPr txBox="1"/>
          <p:nvPr/>
        </p:nvSpPr>
        <p:spPr>
          <a:xfrm>
            <a:off x="2964868" y="3034190"/>
            <a:ext cx="4682837" cy="523220"/>
          </a:xfrm>
          <a:prstGeom prst="rect">
            <a:avLst/>
          </a:prstGeom>
          <a:noFill/>
        </p:spPr>
        <p:txBody>
          <a:bodyPr wrap="square" rtlCol="0">
            <a:spAutoFit/>
          </a:bodyPr>
          <a:lstStyle/>
          <a:p>
            <a:pPr algn="ctr"/>
            <a:r>
              <a:rPr lang="en-US" sz="2800" dirty="0">
                <a:solidFill>
                  <a:srgbClr val="FF00FF"/>
                </a:solidFill>
                <a:latin typeface="Times New Roman" pitchFamily="18" charset="0"/>
                <a:cs typeface="Times New Roman" pitchFamily="18" charset="0"/>
              </a:rPr>
              <a:t>Co </a:t>
            </a:r>
            <a:r>
              <a:rPr lang="en-US" sz="2800" dirty="0" err="1">
                <a:solidFill>
                  <a:srgbClr val="FF00FF"/>
                </a:solidFill>
                <a:latin typeface="Times New Roman" pitchFamily="18" charset="0"/>
                <a:cs typeface="Times New Roman" pitchFamily="18" charset="0"/>
              </a:rPr>
              <a:t>dãn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tục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tạo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xạ</a:t>
            </a:r>
            <a:r>
              <a:rPr lang="en-US" sz="2800" dirty="0">
                <a:solidFill>
                  <a:srgbClr val="FF00FF"/>
                </a:solidFill>
                <a:latin typeface="Times New Roman" pitchFamily="18" charset="0"/>
                <a:cs typeface="Times New Roman" pitchFamily="18" charset="0"/>
              </a:rPr>
              <a:t> run </a:t>
            </a:r>
          </a:p>
        </p:txBody>
      </p:sp>
      <p:sp>
        <p:nvSpPr>
          <p:cNvPr id="15" name="TextBox 14"/>
          <p:cNvSpPr txBox="1"/>
          <p:nvPr/>
        </p:nvSpPr>
        <p:spPr>
          <a:xfrm>
            <a:off x="7661558" y="3048044"/>
            <a:ext cx="4544291" cy="523220"/>
          </a:xfrm>
          <a:prstGeom prst="rect">
            <a:avLst/>
          </a:prstGeom>
          <a:no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co </a:t>
            </a:r>
            <a:r>
              <a:rPr lang="en-US" sz="2800" dirty="0" err="1">
                <a:solidFill>
                  <a:srgbClr val="FF00FF"/>
                </a:solidFill>
                <a:latin typeface="Times New Roman" pitchFamily="18" charset="0"/>
                <a:cs typeface="Times New Roman" pitchFamily="18" charset="0"/>
              </a:rPr>
              <a:t>dãn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tục</a:t>
            </a:r>
            <a:r>
              <a:rPr lang="en-US" sz="2800" dirty="0">
                <a:solidFill>
                  <a:srgbClr val="FF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Right)">
                                      <p:cBhvr>
                                        <p:cTn id="10" dur="1000"/>
                                        <p:tgtEl>
                                          <p:spTgt spid="8"/>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Right)">
                                      <p:cBhvr>
                                        <p:cTn id="13" dur="1000"/>
                                        <p:tgtEl>
                                          <p:spTgt spid="9"/>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downRight)">
                                      <p:cBhvr>
                                        <p:cTn id="16" dur="1000"/>
                                        <p:tgtEl>
                                          <p:spTgt spid="10"/>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Right)">
                                      <p:cBhvr>
                                        <p:cTn id="19" dur="1000"/>
                                        <p:tgtEl>
                                          <p:spTgt spid="11"/>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Right)">
                                      <p:cBhvr>
                                        <p:cTn id="22" dur="1000"/>
                                        <p:tgtEl>
                                          <p:spTgt spid="12"/>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trips(downRight)">
                                      <p:cBhvr>
                                        <p:cTn id="25" dur="1000"/>
                                        <p:tgtEl>
                                          <p:spTgt spid="13"/>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trips(downRight)">
                                      <p:cBhvr>
                                        <p:cTn id="28" dur="1000"/>
                                        <p:tgtEl>
                                          <p:spTgt spid="14"/>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trips(downRight)">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36:  DA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ĐIỀU</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HÒA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NHIỆT</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77056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HÒA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118619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1629539"/>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5" name="TextBox 24"/>
          <p:cNvSpPr txBox="1"/>
          <p:nvPr/>
        </p:nvSpPr>
        <p:spPr>
          <a:xfrm>
            <a:off x="0" y="2059029"/>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ổn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36,3 – </a:t>
            </a:r>
            <a:r>
              <a:rPr lang="en-US" sz="2800" dirty="0" err="1">
                <a:solidFill>
                  <a:srgbClr val="0000FF"/>
                </a:solidFill>
                <a:latin typeface="Times New Roman" pitchFamily="18" charset="0"/>
                <a:cs typeface="Times New Roman" pitchFamily="18" charset="0"/>
              </a:rPr>
              <a:t>37,3</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dưới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36</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38</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trở</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p>
        </p:txBody>
      </p:sp>
      <p:sp>
        <p:nvSpPr>
          <p:cNvPr id="26" name="TextBox 25"/>
          <p:cNvSpPr txBox="1"/>
          <p:nvPr/>
        </p:nvSpPr>
        <p:spPr>
          <a:xfrm>
            <a:off x="0" y="334751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hòa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b="1" dirty="0">
              <a:solidFill>
                <a:srgbClr val="0000FF"/>
              </a:solidFill>
              <a:latin typeface="Times New Roman" pitchFamily="18" charset="0"/>
              <a:cs typeface="Times New Roman" pitchFamily="18" charset="0"/>
            </a:endParaRPr>
          </a:p>
        </p:txBody>
      </p:sp>
      <p:sp>
        <p:nvSpPr>
          <p:cNvPr id="27" name="TextBox 26"/>
          <p:cNvSpPr txBox="1"/>
          <p:nvPr/>
        </p:nvSpPr>
        <p:spPr>
          <a:xfrm>
            <a:off x="0" y="377700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a:t>
            </a:r>
          </a:p>
        </p:txBody>
      </p:sp>
      <p:sp>
        <p:nvSpPr>
          <p:cNvPr id="28" name="TextBox 27"/>
          <p:cNvSpPr txBox="1"/>
          <p:nvPr/>
        </p:nvSpPr>
        <p:spPr>
          <a:xfrm>
            <a:off x="0" y="4635993"/>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bởi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a:t>
            </a:r>
          </a:p>
        </p:txBody>
      </p:sp>
      <p:sp>
        <p:nvSpPr>
          <p:cNvPr id="29" name="TextBox 28"/>
          <p:cNvSpPr txBox="1"/>
          <p:nvPr/>
        </p:nvSpPr>
        <p:spPr>
          <a:xfrm>
            <a:off x="0" y="5065475"/>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endParaRPr lang="en-US" sz="2800" b="1" dirty="0">
              <a:solidFill>
                <a:srgbClr val="0000FF"/>
              </a:solidFill>
              <a:latin typeface="Times New Roman" pitchFamily="18" charset="0"/>
              <a:cs typeface="Times New Roman" pitchFamily="18" charset="0"/>
            </a:endParaRPr>
          </a:p>
        </p:txBody>
      </p:sp>
      <p:pic>
        <p:nvPicPr>
          <p:cNvPr id="26626" name="Picture 2"/>
          <p:cNvPicPr>
            <a:picLocks noChangeAspect="1" noChangeArrowheads="1"/>
          </p:cNvPicPr>
          <p:nvPr/>
        </p:nvPicPr>
        <p:blipFill>
          <a:blip r:embed="rId2"/>
          <a:srcRect/>
          <a:stretch>
            <a:fillRect/>
          </a:stretch>
        </p:blipFill>
        <p:spPr bwMode="auto">
          <a:xfrm>
            <a:off x="8789439" y="515650"/>
            <a:ext cx="2917680" cy="631578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upRigh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strips(downLeft)">
                                      <p:cBhvr>
                                        <p:cTn id="12"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54107"/>
          </a:xfrm>
          <a:prstGeom prst="rect">
            <a:avLst/>
          </a:prstGeom>
        </p:spPr>
        <p:txBody>
          <a:bodyPr wrap="square">
            <a:spAutoFit/>
          </a:bodyPr>
          <a:lstStyle/>
          <a:p>
            <a:pPr algn="just"/>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Nêu nguyên nhân và phương pháp chống nóng, lạnh cho cơ thể theo g</a:t>
            </a:r>
            <a:r>
              <a:rPr lang="en-US" sz="2800" dirty="0" err="1">
                <a:solidFill>
                  <a:srgbClr val="FF0000"/>
                </a:solidFill>
                <a:latin typeface="Times New Roman" pitchFamily="18" charset="0"/>
                <a:cs typeface="Times New Roman" pitchFamily="18" charset="0"/>
              </a:rPr>
              <a:t>ợi</a:t>
            </a:r>
            <a:r>
              <a:rPr lang="vi-VN" sz="2800" dirty="0">
                <a:solidFill>
                  <a:srgbClr val="FF0000"/>
                </a:solidFill>
                <a:latin typeface="Times New Roman" pitchFamily="18" charset="0"/>
                <a:cs typeface="Times New Roman" pitchFamily="18" charset="0"/>
              </a:rPr>
              <a:t> ý ở bảng 36.4</a:t>
            </a:r>
            <a:r>
              <a:rPr lang="en-US" sz="2800" dirty="0">
                <a:solidFill>
                  <a:srgbClr val="FF0000"/>
                </a:solidFill>
                <a:latin typeface="Times New Roman" pitchFamily="18" charset="0"/>
                <a:cs typeface="Times New Roman" pitchFamily="18" charset="0"/>
              </a:rPr>
              <a:t>? </a:t>
            </a:r>
          </a:p>
        </p:txBody>
      </p:sp>
      <p:graphicFrame>
        <p:nvGraphicFramePr>
          <p:cNvPr id="7" name="Table 6"/>
          <p:cNvGraphicFramePr>
            <a:graphicFrameLocks noGrp="1"/>
          </p:cNvGraphicFramePr>
          <p:nvPr/>
        </p:nvGraphicFramePr>
        <p:xfrm>
          <a:off x="0" y="969048"/>
          <a:ext cx="12192000" cy="5913120"/>
        </p:xfrm>
        <a:graphic>
          <a:graphicData uri="http://schemas.openxmlformats.org/drawingml/2006/table">
            <a:tbl>
              <a:tblPr firstRow="1" bandRow="1">
                <a:tableStyleId>{5C22544A-7EE6-4342-B048-85BDC9FD1C3A}</a:tableStyleId>
              </a:tblPr>
              <a:tblGrid>
                <a:gridCol w="2507673">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gridCol w="4959927">
                  <a:extLst>
                    <a:ext uri="{9D8B030D-6E8A-4147-A177-3AD203B41FA5}">
                      <a16:colId xmlns:a16="http://schemas.microsoft.com/office/drawing/2014/main" val="20002"/>
                    </a:ext>
                  </a:extLst>
                </a:gridCol>
              </a:tblGrid>
              <a:tr h="370840">
                <a:tc>
                  <a:txBody>
                    <a:bodyPr/>
                    <a:lstStyle/>
                    <a:p>
                      <a:endParaRPr lang="en-US" sz="2800" dirty="0">
                        <a:latin typeface="Times New Roman" pitchFamily="18" charset="0"/>
                        <a:cs typeface="Times New Roman" pitchFamily="18" charset="0"/>
                      </a:endParaRPr>
                    </a:p>
                  </a:txBody>
                  <a:tcPr/>
                </a:tc>
                <a:tc>
                  <a:txBody>
                    <a:bodyPr/>
                    <a:lstStyle/>
                    <a:p>
                      <a:pPr algn="ctr"/>
                      <a:r>
                        <a:rPr lang="en-US" sz="2800" dirty="0" err="1">
                          <a:latin typeface="Times New Roman" pitchFamily="18" charset="0"/>
                          <a:cs typeface="Times New Roman" pitchFamily="18" charset="0"/>
                        </a:rPr>
                        <a:t>Cảm</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nóng</a:t>
                      </a:r>
                      <a:endParaRPr lang="en-US" sz="2800" dirty="0">
                        <a:latin typeface="Times New Roman" pitchFamily="18" charset="0"/>
                        <a:cs typeface="Times New Roman" pitchFamily="18" charset="0"/>
                      </a:endParaRPr>
                    </a:p>
                  </a:txBody>
                  <a:tcPr/>
                </a:tc>
                <a:tc>
                  <a:txBody>
                    <a:bodyPr/>
                    <a:lstStyle/>
                    <a:p>
                      <a:pPr algn="ctr"/>
                      <a:r>
                        <a:rPr lang="en-US" sz="2800" dirty="0" err="1">
                          <a:latin typeface="Times New Roman" pitchFamily="18" charset="0"/>
                          <a:cs typeface="Times New Roman" pitchFamily="18" charset="0"/>
                        </a:rPr>
                        <a:t>Cảm</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lạnh</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Biểu</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hiện</a:t>
                      </a:r>
                      <a:endParaRPr lang="en-US" sz="2800" baseline="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Nguyên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nhân</a:t>
                      </a:r>
                      <a:endParaRPr lang="en-US" sz="2800" baseline="0" dirty="0">
                        <a:latin typeface="Times New Roman" pitchFamily="18" charset="0"/>
                        <a:cs typeface="Times New Roman" pitchFamily="18" charset="0"/>
                      </a:endParaRPr>
                    </a:p>
                    <a:p>
                      <a:endParaRPr lang="en-US" sz="2800" baseline="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Cách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phòng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chống</a:t>
                      </a:r>
                      <a:endParaRPr lang="en-US" sz="2800" baseline="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2507658" y="1510145"/>
            <a:ext cx="4682837" cy="1815882"/>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Cảm giác nóng bừng, môi khô, mồ hôi nhiều, đau đầu, chóng mặt, da ửng đỏ, tim đập nhanh, buồn nôn,…</a:t>
            </a:r>
            <a:endParaRPr lang="en-US" sz="2800" dirty="0">
              <a:solidFill>
                <a:srgbClr val="FF00FF"/>
              </a:solidFill>
              <a:latin typeface="Times New Roman" pitchFamily="18" charset="0"/>
              <a:cs typeface="Times New Roman" pitchFamily="18" charset="0"/>
            </a:endParaRPr>
          </a:p>
        </p:txBody>
      </p:sp>
      <p:sp>
        <p:nvSpPr>
          <p:cNvPr id="9" name="TextBox 8"/>
          <p:cNvSpPr txBox="1"/>
          <p:nvPr/>
        </p:nvSpPr>
        <p:spPr>
          <a:xfrm>
            <a:off x="7232074" y="1523999"/>
            <a:ext cx="4959926" cy="1815882"/>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Chảy nước mũi hoặc nghẹt mũi, ho, đau họng, đau nhức cơ thể, hắt xì, sưng hạch bạch huyết, đau đầu,…</a:t>
            </a:r>
            <a:endParaRPr lang="en-US" sz="2800" dirty="0">
              <a:solidFill>
                <a:srgbClr val="FF00FF"/>
              </a:solidFill>
              <a:latin typeface="Times New Roman" pitchFamily="18" charset="0"/>
              <a:cs typeface="Times New Roman" pitchFamily="18" charset="0"/>
            </a:endParaRPr>
          </a:p>
        </p:txBody>
      </p:sp>
      <p:sp>
        <p:nvSpPr>
          <p:cNvPr id="10" name="TextBox 9"/>
          <p:cNvSpPr txBox="1"/>
          <p:nvPr/>
        </p:nvSpPr>
        <p:spPr>
          <a:xfrm>
            <a:off x="2535367" y="3408224"/>
            <a:ext cx="4668982" cy="1384995"/>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Do ở dưới trời nắng quá lâu; không uống đủ nước khi trời nắng nóng;…</a:t>
            </a:r>
            <a:endParaRPr lang="en-US" sz="2800" dirty="0">
              <a:solidFill>
                <a:srgbClr val="FF00FF"/>
              </a:solidFill>
              <a:latin typeface="Times New Roman" pitchFamily="18" charset="0"/>
              <a:cs typeface="Times New Roman" pitchFamily="18" charset="0"/>
            </a:endParaRPr>
          </a:p>
        </p:txBody>
      </p:sp>
      <p:sp>
        <p:nvSpPr>
          <p:cNvPr id="11" name="TextBox 10"/>
          <p:cNvSpPr txBox="1"/>
          <p:nvPr/>
        </p:nvSpPr>
        <p:spPr>
          <a:xfrm>
            <a:off x="7232073" y="3255820"/>
            <a:ext cx="4959927" cy="1815882"/>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Do ở trong môi trường lạnh quá lâu; do thời tiết thay đổi đột ngột, do virus gây bệnh ở đường hô hấp;…</a:t>
            </a:r>
            <a:endParaRPr lang="en-US" sz="2800" dirty="0">
              <a:solidFill>
                <a:srgbClr val="FF00FF"/>
              </a:solidFill>
              <a:latin typeface="Times New Roman" pitchFamily="18" charset="0"/>
              <a:cs typeface="Times New Roman" pitchFamily="18" charset="0"/>
            </a:endParaRPr>
          </a:p>
        </p:txBody>
      </p:sp>
      <p:sp>
        <p:nvSpPr>
          <p:cNvPr id="12" name="TextBox 11"/>
          <p:cNvSpPr txBox="1"/>
          <p:nvPr/>
        </p:nvSpPr>
        <p:spPr>
          <a:xfrm>
            <a:off x="2493794" y="5084635"/>
            <a:ext cx="4682837" cy="1815882"/>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Nên che nắng, uống đủ nước, tránh ánh nắng trực tiếp vào vùng sau gáy, hạn chế ra ngoài khi trời nắng nóng,…</a:t>
            </a:r>
            <a:r>
              <a:rPr lang="en-US" sz="2800" dirty="0">
                <a:solidFill>
                  <a:srgbClr val="FF00FF"/>
                </a:solidFill>
                <a:latin typeface="Times New Roman" pitchFamily="18" charset="0"/>
                <a:cs typeface="Times New Roman" pitchFamily="18" charset="0"/>
              </a:rPr>
              <a:t> </a:t>
            </a:r>
          </a:p>
        </p:txBody>
      </p:sp>
      <p:sp>
        <p:nvSpPr>
          <p:cNvPr id="13" name="TextBox 12"/>
          <p:cNvSpPr txBox="1"/>
          <p:nvPr/>
        </p:nvSpPr>
        <p:spPr>
          <a:xfrm>
            <a:off x="7245927" y="5070781"/>
            <a:ext cx="4946073" cy="1815882"/>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Cần vệ sinh mũi, miệng sạch sẽ, súc họng bằng nước muối sinh lí 2 – 4 lần/ngày, uống nước ấm, giữ ấm cho cơ thể,…</a:t>
            </a:r>
            <a:r>
              <a:rPr lang="en-US" sz="2800" dirty="0">
                <a:solidFill>
                  <a:srgbClr val="FF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downRigh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trips(downRight)">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36:  DA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ĐIỀU</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HÒA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NHIỆT</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77056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HÒA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b="1" dirty="0">
              <a:solidFill>
                <a:srgbClr val="0000FF"/>
              </a:solidFill>
              <a:latin typeface="Times New Roman" pitchFamily="18" charset="0"/>
              <a:cs typeface="Times New Roman" pitchFamily="18" charset="0"/>
            </a:endParaRPr>
          </a:p>
        </p:txBody>
      </p:sp>
      <p:sp>
        <p:nvSpPr>
          <p:cNvPr id="29" name="TextBox 28"/>
          <p:cNvSpPr txBox="1"/>
          <p:nvPr/>
        </p:nvSpPr>
        <p:spPr>
          <a:xfrm>
            <a:off x="0" y="1241495"/>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endParaRPr lang="en-US" sz="2800" b="1" dirty="0">
              <a:solidFill>
                <a:srgbClr val="0000FF"/>
              </a:solidFill>
              <a:latin typeface="Times New Roman" pitchFamily="18" charset="0"/>
              <a:cs typeface="Times New Roman" pitchFamily="18" charset="0"/>
            </a:endParaRPr>
          </a:p>
        </p:txBody>
      </p:sp>
      <p:sp>
        <p:nvSpPr>
          <p:cNvPr id="30" name="TextBox 29"/>
          <p:cNvSpPr txBox="1"/>
          <p:nvPr/>
        </p:nvSpPr>
        <p:spPr>
          <a:xfrm>
            <a:off x="0" y="1712607"/>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a:t>
            </a:r>
          </a:p>
        </p:txBody>
      </p:sp>
      <p:sp>
        <p:nvSpPr>
          <p:cNvPr id="31" name="TextBox 30"/>
          <p:cNvSpPr txBox="1"/>
          <p:nvPr/>
        </p:nvSpPr>
        <p:spPr>
          <a:xfrm>
            <a:off x="0" y="300108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CỨU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LẠNH</a:t>
            </a:r>
            <a:endParaRPr lang="en-US" sz="2800" b="1" dirty="0">
              <a:solidFill>
                <a:srgbClr val="0000FF"/>
              </a:solidFill>
              <a:latin typeface="Times New Roman" pitchFamily="18" charset="0"/>
              <a:cs typeface="Times New Roman" pitchFamily="18" charset="0"/>
            </a:endParaRPr>
          </a:p>
        </p:txBody>
      </p:sp>
      <p:sp>
        <p:nvSpPr>
          <p:cNvPr id="32" name="TextBox 31"/>
          <p:cNvSpPr txBox="1"/>
          <p:nvPr/>
        </p:nvSpPr>
        <p:spPr>
          <a:xfrm>
            <a:off x="0" y="343056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sở</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thuyết</a:t>
            </a:r>
            <a:endParaRPr lang="en-US" sz="2800" b="1" dirty="0">
              <a:solidFill>
                <a:srgbClr val="0000FF"/>
              </a:solidFill>
              <a:latin typeface="Times New Roman" pitchFamily="18" charset="0"/>
              <a:cs typeface="Times New Roman" pitchFamily="18" charset="0"/>
            </a:endParaRPr>
          </a:p>
        </p:txBody>
      </p:sp>
      <p:sp>
        <p:nvSpPr>
          <p:cNvPr id="33" name="TextBox 32"/>
          <p:cNvSpPr txBox="1"/>
          <p:nvPr/>
        </p:nvSpPr>
        <p:spPr>
          <a:xfrm>
            <a:off x="0" y="3860103"/>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đẩy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tỏa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nhờ</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a:t>
            </a:r>
          </a:p>
        </p:txBody>
      </p:sp>
      <p:sp>
        <p:nvSpPr>
          <p:cNvPr id="34" name="TextBox 33"/>
          <p:cNvSpPr txBox="1"/>
          <p:nvPr/>
        </p:nvSpPr>
        <p:spPr>
          <a:xfrm>
            <a:off x="0" y="473293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tỏa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a:t>
            </a:r>
          </a:p>
        </p:txBody>
      </p:sp>
      <p:sp>
        <p:nvSpPr>
          <p:cNvPr id="35" name="TextBox 34"/>
          <p:cNvSpPr txBox="1"/>
          <p:nvPr/>
        </p:nvSpPr>
        <p:spPr>
          <a:xfrm>
            <a:off x="0" y="556423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trips(upRigh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trips(upRigh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strips(upRight)">
                                      <p:cBhvr>
                                        <p:cTn id="22" dur="1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strips(upRight)">
                                      <p:cBhvr>
                                        <p:cTn id="27" dur="10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strips(upRight)">
                                      <p:cBhvr>
                                        <p:cTn id="3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177676" y="-1"/>
            <a:ext cx="10861964" cy="6869703"/>
          </a:xfrm>
          <a:prstGeom prst="rect">
            <a:avLst/>
          </a:prstGeom>
          <a:noFill/>
          <a:ln w="9525">
            <a:noFill/>
            <a:miter lim="800000"/>
            <a:headEnd/>
            <a:tailEnd/>
          </a:ln>
          <a:effectLst/>
        </p:spPr>
      </p:pic>
      <p:sp>
        <p:nvSpPr>
          <p:cNvPr id="6" name="Rectangle 5"/>
          <p:cNvSpPr/>
          <p:nvPr/>
        </p:nvSpPr>
        <p:spPr>
          <a:xfrm>
            <a:off x="0" y="1579418"/>
            <a:ext cx="1343891" cy="2677656"/>
          </a:xfrm>
          <a:prstGeom prst="rect">
            <a:avLst/>
          </a:prstGeom>
        </p:spPr>
        <p:txBody>
          <a:bodyPr wrap="square">
            <a:spAutoFit/>
          </a:bodyPr>
          <a:lstStyle/>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hành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theo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nhóm</a:t>
            </a:r>
            <a:r>
              <a:rPr lang="en-US" sz="2800" dirty="0">
                <a:solidFill>
                  <a:srgbClr val="FF0000"/>
                </a:solidFill>
                <a:latin typeface="Times New Roman" pitchFamily="18" charset="0"/>
                <a:cs typeface="Times New Roman" pitchFamily="18" charset="0"/>
              </a:rPr>
              <a:t> </a:t>
            </a:r>
          </a:p>
          <a:p>
            <a:pPr algn="just"/>
            <a:r>
              <a:rPr lang="en-US" sz="2800" dirty="0">
                <a:solidFill>
                  <a:srgbClr val="FF0000"/>
                </a:solidFill>
                <a:latin typeface="Times New Roman" pitchFamily="18" charset="0"/>
                <a:cs typeface="Times New Roman" pitchFamily="18" charset="0"/>
              </a:rPr>
              <a:t>4 </a:t>
            </a:r>
            <a:r>
              <a:rPr lang="en-US" sz="2800" dirty="0" err="1">
                <a:solidFill>
                  <a:srgbClr val="FF0000"/>
                </a:solidFill>
                <a:latin typeface="Times New Roman" pitchFamily="18" charset="0"/>
                <a:cs typeface="Times New Roman" pitchFamily="18" charset="0"/>
              </a:rPr>
              <a:t>học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heel(4)">
                                      <p:cBhvr>
                                        <p:cTn id="7" dur="20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1" y="277100"/>
            <a:ext cx="12143335" cy="5140036"/>
          </a:xfrm>
          <a:prstGeom prst="rect">
            <a:avLst/>
          </a:prstGeom>
          <a:noFill/>
          <a:ln w="9525">
            <a:noFill/>
            <a:miter lim="800000"/>
            <a:headEnd/>
            <a:tailEnd/>
          </a:ln>
          <a:effectLst/>
        </p:spPr>
      </p:pic>
      <p:sp>
        <p:nvSpPr>
          <p:cNvPr id="4" name="Rectangle 3"/>
          <p:cNvSpPr/>
          <p:nvPr/>
        </p:nvSpPr>
        <p:spPr>
          <a:xfrm>
            <a:off x="0" y="5347855"/>
            <a:ext cx="12192000" cy="523220"/>
          </a:xfrm>
          <a:prstGeom prst="rect">
            <a:avLst/>
          </a:prstGeom>
        </p:spPr>
        <p:txBody>
          <a:bodyPr wrap="square">
            <a:spAutoFit/>
          </a:bodyPr>
          <a:lstStyle/>
          <a:p>
            <a:pPr algn="ct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hành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theo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nhóm</a:t>
            </a:r>
            <a:r>
              <a:rPr lang="en-US" sz="2800" dirty="0">
                <a:solidFill>
                  <a:srgbClr val="FF0000"/>
                </a:solidFill>
                <a:latin typeface="Times New Roman" pitchFamily="18" charset="0"/>
                <a:cs typeface="Times New Roman" pitchFamily="18" charset="0"/>
              </a:rPr>
              <a:t> 4 </a:t>
            </a:r>
            <a:r>
              <a:rPr lang="en-US" sz="2800" dirty="0" err="1">
                <a:solidFill>
                  <a:srgbClr val="FF0000"/>
                </a:solidFill>
                <a:latin typeface="Times New Roman" pitchFamily="18" charset="0"/>
                <a:cs typeface="Times New Roman" pitchFamily="18" charset="0"/>
              </a:rPr>
              <a:t>học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heel(4)">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36:  DA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ĐIỀU</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HÒA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NHIỆT</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77056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HÒA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b="1" dirty="0">
              <a:solidFill>
                <a:srgbClr val="0000FF"/>
              </a:solidFill>
              <a:latin typeface="Times New Roman" pitchFamily="18" charset="0"/>
              <a:cs typeface="Times New Roman" pitchFamily="18" charset="0"/>
            </a:endParaRPr>
          </a:p>
        </p:txBody>
      </p:sp>
      <p:sp>
        <p:nvSpPr>
          <p:cNvPr id="31" name="TextBox 30"/>
          <p:cNvSpPr txBox="1"/>
          <p:nvPr/>
        </p:nvSpPr>
        <p:spPr>
          <a:xfrm>
            <a:off x="0" y="122769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CỨU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LẠNH</a:t>
            </a:r>
            <a:endParaRPr lang="en-US" sz="2800" b="1" dirty="0">
              <a:solidFill>
                <a:srgbClr val="0000FF"/>
              </a:solidFill>
              <a:latin typeface="Times New Roman" pitchFamily="18" charset="0"/>
              <a:cs typeface="Times New Roman" pitchFamily="18" charset="0"/>
            </a:endParaRPr>
          </a:p>
        </p:txBody>
      </p:sp>
      <p:sp>
        <p:nvSpPr>
          <p:cNvPr id="35" name="TextBox 34"/>
          <p:cNvSpPr txBox="1"/>
          <p:nvPr/>
        </p:nvSpPr>
        <p:spPr>
          <a:xfrm>
            <a:off x="0" y="165725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IV. </a:t>
            </a:r>
            <a:r>
              <a:rPr lang="en-US" sz="2800" b="1" dirty="0" err="1">
                <a:solidFill>
                  <a:srgbClr val="0000FF"/>
                </a:solidFill>
                <a:latin typeface="Times New Roman" pitchFamily="18" charset="0"/>
                <a:cs typeface="Times New Roman" pitchFamily="18" charset="0"/>
              </a:rPr>
              <a:t>CHĂM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SÓC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VỆ</a:t>
            </a:r>
            <a:r>
              <a:rPr lang="en-US" sz="2800" b="1" dirty="0">
                <a:solidFill>
                  <a:srgbClr val="0000FF"/>
                </a:solidFill>
                <a:latin typeface="Times New Roman" pitchFamily="18" charset="0"/>
                <a:cs typeface="Times New Roman" pitchFamily="18" charset="0"/>
              </a:rPr>
              <a:t> DA</a:t>
            </a:r>
          </a:p>
        </p:txBody>
      </p:sp>
      <p:pic>
        <p:nvPicPr>
          <p:cNvPr id="29698" name="Picture 2"/>
          <p:cNvPicPr>
            <a:picLocks noChangeAspect="1" noChangeArrowheads="1"/>
          </p:cNvPicPr>
          <p:nvPr/>
        </p:nvPicPr>
        <p:blipFill>
          <a:blip r:embed="rId2"/>
          <a:srcRect/>
          <a:stretch>
            <a:fillRect/>
          </a:stretch>
        </p:blipFill>
        <p:spPr bwMode="auto">
          <a:xfrm>
            <a:off x="5214505" y="2211099"/>
            <a:ext cx="6644986" cy="4319241"/>
          </a:xfrm>
          <a:prstGeom prst="rect">
            <a:avLst/>
          </a:prstGeom>
          <a:noFill/>
          <a:ln w="9525">
            <a:noFill/>
            <a:miter lim="800000"/>
            <a:headEnd/>
            <a:tailEnd/>
          </a:ln>
          <a:effectLst/>
        </p:spPr>
      </p:pic>
      <p:sp>
        <p:nvSpPr>
          <p:cNvPr id="26" name="TextBox 25"/>
          <p:cNvSpPr txBox="1"/>
          <p:nvPr/>
        </p:nvSpPr>
        <p:spPr>
          <a:xfrm>
            <a:off x="0" y="2114456"/>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đẹp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uống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bổ</a:t>
            </a:r>
            <a:r>
              <a:rPr lang="en-US" sz="2800" dirty="0">
                <a:solidFill>
                  <a:srgbClr val="0000FF"/>
                </a:solidFill>
                <a:latin typeface="Times New Roman" pitchFamily="18" charset="0"/>
                <a:cs typeface="Times New Roman" pitchFamily="18" charset="0"/>
              </a:rPr>
              <a:t> sung vitamin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tổn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ghẻ</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lở</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lào</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trips(upRight)">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slide(fromBottom)">
                                      <p:cBhvr>
                                        <p:cTn id="12" dur="1000"/>
                                        <p:tgtEl>
                                          <p:spTgt spid="296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6" fill="hold" nodeType="clickEffect">
                                  <p:stCondLst>
                                    <p:cond delay="0"/>
                                  </p:stCondLst>
                                  <p:childTnLst>
                                    <p:animEffect transition="out" filter="barn(inHorizontal)">
                                      <p:cBhvr>
                                        <p:cTn id="16" dur="1000"/>
                                        <p:tgtEl>
                                          <p:spTgt spid="29698"/>
                                        </p:tgtEl>
                                      </p:cBhvr>
                                    </p:animEffect>
                                    <p:set>
                                      <p:cBhvr>
                                        <p:cTn id="17" dur="1" fill="hold">
                                          <p:stCondLst>
                                            <p:cond delay="999"/>
                                          </p:stCondLst>
                                        </p:cTn>
                                        <p:tgtEl>
                                          <p:spTgt spid="29698"/>
                                        </p:tgtEl>
                                        <p:attrNameLst>
                                          <p:attrName>style.visibility</p:attrName>
                                        </p:attrNameLst>
                                      </p:cBhvr>
                                      <p:to>
                                        <p:strVal val="hidden"/>
                                      </p:to>
                                    </p:set>
                                  </p:childTnLst>
                                </p:cTn>
                              </p:par>
                              <p:par>
                                <p:cTn id="18" presetID="18" presetClass="entr" presetSubtype="3"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strips(upRight)">
                                      <p:cBhvr>
                                        <p:cTn id="2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36: DA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ĐIỀU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HÒA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THÂN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NHIỆT</a:t>
            </a:r>
            <a:r>
              <a:rPr lang="en-US" sz="3600" b="1" dirty="0">
                <a:solidFill>
                  <a:srgbClr val="0000FF"/>
                </a:solidFill>
                <a:latin typeface="Times New Roman" pitchFamily="18" charset="0"/>
                <a:cs typeface="Times New Roman" pitchFamily="18" charset="0"/>
              </a:rPr>
              <a:t> Ở </a:t>
            </a:r>
            <a:r>
              <a:rPr lang="en-US" sz="3600" b="1" dirty="0" err="1">
                <a:solidFill>
                  <a:srgbClr val="0000FF"/>
                </a:solidFill>
                <a:latin typeface="Times New Roman" pitchFamily="18" charset="0"/>
                <a:cs typeface="Times New Roman" pitchFamily="18" charset="0"/>
              </a:rPr>
              <a:t>NGƯỜI</a:t>
            </a:r>
            <a:r>
              <a:rPr lang="en-US" sz="3600" b="1" dirty="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77896" y="1909936"/>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a:ln w="11430"/>
                <a:solidFill>
                  <a:srgbClr val="FF00FF"/>
                </a:solidFill>
                <a:effectLst>
                  <a:outerShdw blurRad="80000" dist="40000" dir="5040000" algn="tl">
                    <a:srgbClr val="000000">
                      <a:alpha val="30000"/>
                    </a:srgbClr>
                  </a:outerShdw>
                </a:effectLst>
              </a:rPr>
              <a:t>CHỦ</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ĐỀ</a:t>
            </a:r>
            <a:r>
              <a:rPr lang="en-US" sz="4800" b="1" cap="none" spc="0" dirty="0">
                <a:ln w="11430"/>
                <a:solidFill>
                  <a:srgbClr val="FF00FF"/>
                </a:solidFill>
                <a:effectLst>
                  <a:outerShdw blurRad="80000" dist="40000" dir="5040000" algn="tl">
                    <a:srgbClr val="000000">
                      <a:alpha val="30000"/>
                    </a:srgbClr>
                  </a:outerShdw>
                </a:effectLst>
              </a:rPr>
              <a:t> 7: </a:t>
            </a:r>
            <a:r>
              <a:rPr lang="en-US" sz="4800" b="1" cap="none" spc="0" dirty="0" err="1">
                <a:ln w="11430"/>
                <a:solidFill>
                  <a:srgbClr val="FF00FF"/>
                </a:solidFill>
                <a:effectLst>
                  <a:outerShdw blurRad="80000" dist="40000" dir="5040000" algn="tl">
                    <a:srgbClr val="000000">
                      <a:alpha val="30000"/>
                    </a:srgbClr>
                  </a:outerShdw>
                </a:effectLst>
              </a:rPr>
              <a:t>CƠ</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THỂ</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2937614" y="-1"/>
            <a:ext cx="5624512" cy="6813289"/>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a:stretch>
            <a:fillRect/>
          </a:stretch>
        </p:blipFill>
        <p:spPr bwMode="auto">
          <a:xfrm>
            <a:off x="2518543" y="0"/>
            <a:ext cx="7325278"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1000" fill="hold"/>
                                        <p:tgtEl>
                                          <p:spTgt spid="307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072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0723"/>
                                        </p:tgtEl>
                                        <p:attrNameLst>
                                          <p:attrName>ppt_y</p:attrName>
                                        </p:attrNameLst>
                                      </p:cBhvr>
                                      <p:tavLst>
                                        <p:tav tm="0">
                                          <p:val>
                                            <p:strVal val="#ppt_y"/>
                                          </p:val>
                                        </p:tav>
                                        <p:tav tm="100000">
                                          <p:val>
                                            <p:strVal val="#ppt_y"/>
                                          </p:val>
                                        </p:tav>
                                      </p:tavLst>
                                    </p:anim>
                                    <p:animEffect transition="in" filter="fade">
                                      <p:cBhvr>
                                        <p:cTn id="10" dur="1000"/>
                                        <p:tgtEl>
                                          <p:spTgt spid="3072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0722"/>
                                        </p:tgtEl>
                                        <p:attrNameLst>
                                          <p:attrName>style.visibility</p:attrName>
                                        </p:attrNameLst>
                                      </p:cBhvr>
                                      <p:to>
                                        <p:strVal val="visible"/>
                                      </p:to>
                                    </p:set>
                                    <p:animEffect transition="in" filter="diamond(in)">
                                      <p:cBhvr>
                                        <p:cTn id="15" dur="2000"/>
                                        <p:tgtEl>
                                          <p:spTgt spid="30722"/>
                                        </p:tgtEl>
                                      </p:cBhvr>
                                    </p:animEffect>
                                  </p:childTnLst>
                                </p:cTn>
                              </p:par>
                              <p:par>
                                <p:cTn id="16" presetID="53" presetClass="exit" presetSubtype="0" fill="hold" nodeType="withEffect">
                                  <p:stCondLst>
                                    <p:cond delay="0"/>
                                  </p:stCondLst>
                                  <p:childTnLst>
                                    <p:anim calcmode="lin" valueType="num">
                                      <p:cBhvr>
                                        <p:cTn id="17" dur="1000"/>
                                        <p:tgtEl>
                                          <p:spTgt spid="30723"/>
                                        </p:tgtEl>
                                        <p:attrNameLst>
                                          <p:attrName>ppt_w</p:attrName>
                                        </p:attrNameLst>
                                      </p:cBhvr>
                                      <p:tavLst>
                                        <p:tav tm="0">
                                          <p:val>
                                            <p:strVal val="ppt_w"/>
                                          </p:val>
                                        </p:tav>
                                        <p:tav tm="100000">
                                          <p:val>
                                            <p:fltVal val="0"/>
                                          </p:val>
                                        </p:tav>
                                      </p:tavLst>
                                    </p:anim>
                                    <p:anim calcmode="lin" valueType="num">
                                      <p:cBhvr>
                                        <p:cTn id="18" dur="1000"/>
                                        <p:tgtEl>
                                          <p:spTgt spid="30723"/>
                                        </p:tgtEl>
                                        <p:attrNameLst>
                                          <p:attrName>ppt_h</p:attrName>
                                        </p:attrNameLst>
                                      </p:cBhvr>
                                      <p:tavLst>
                                        <p:tav tm="0">
                                          <p:val>
                                            <p:strVal val="ppt_h"/>
                                          </p:val>
                                        </p:tav>
                                        <p:tav tm="100000">
                                          <p:val>
                                            <p:fltVal val="0"/>
                                          </p:val>
                                        </p:tav>
                                      </p:tavLst>
                                    </p:anim>
                                    <p:animEffect transition="out" filter="fade">
                                      <p:cBhvr>
                                        <p:cTn id="19" dur="1000"/>
                                        <p:tgtEl>
                                          <p:spTgt spid="30723"/>
                                        </p:tgtEl>
                                      </p:cBhvr>
                                    </p:animEffect>
                                    <p:set>
                                      <p:cBhvr>
                                        <p:cTn id="20" dur="1" fill="hold">
                                          <p:stCondLst>
                                            <p:cond delay="999"/>
                                          </p:stCondLst>
                                        </p:cTn>
                                        <p:tgtEl>
                                          <p:spTgt spid="307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srcRect/>
          <a:stretch>
            <a:fillRect/>
          </a:stretch>
        </p:blipFill>
        <p:spPr bwMode="auto">
          <a:xfrm>
            <a:off x="1427065" y="0"/>
            <a:ext cx="8756074" cy="2995499"/>
          </a:xfrm>
          <a:prstGeom prst="rect">
            <a:avLst/>
          </a:prstGeom>
          <a:noFill/>
          <a:ln w="9525">
            <a:noFill/>
            <a:miter lim="800000"/>
            <a:headEnd/>
            <a:tailEnd/>
          </a:ln>
          <a:effectLst/>
        </p:spPr>
      </p:pic>
      <p:sp>
        <p:nvSpPr>
          <p:cNvPr id="5" name="Rectangle 4"/>
          <p:cNvSpPr/>
          <p:nvPr/>
        </p:nvSpPr>
        <p:spPr>
          <a:xfrm>
            <a:off x="0" y="2676522"/>
            <a:ext cx="12192000" cy="138499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1. </a:t>
            </a:r>
            <a:r>
              <a:rPr lang="vi-VN" sz="2800" dirty="0">
                <a:solidFill>
                  <a:srgbClr val="FF00FF"/>
                </a:solidFill>
                <a:latin typeface="Times New Roman" pitchFamily="18" charset="0"/>
                <a:cs typeface="Times New Roman" pitchFamily="18" charset="0"/>
              </a:rPr>
              <a:t>Những vết thương trên da có thể phục hồi được là do ở lớp biểu bì của da có các tế bào sống có khả năng phân chia liên tục để tạo ra các tế bào mới giúp hàn gắn vết thương. </a:t>
            </a:r>
            <a:endParaRPr lang="en-US" sz="2800" dirty="0">
              <a:solidFill>
                <a:srgbClr val="FF00FF"/>
              </a:solidFill>
              <a:latin typeface="Times New Roman" pitchFamily="18" charset="0"/>
              <a:cs typeface="Times New Roman" pitchFamily="18" charset="0"/>
            </a:endParaRPr>
          </a:p>
        </p:txBody>
      </p:sp>
      <p:sp>
        <p:nvSpPr>
          <p:cNvPr id="6" name="Rectangle 5"/>
          <p:cNvSpPr/>
          <p:nvPr/>
        </p:nvSpPr>
        <p:spPr>
          <a:xfrm>
            <a:off x="0" y="3812809"/>
            <a:ext cx="12192000" cy="3108543"/>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2.</a:t>
            </a:r>
          </a:p>
          <a:p>
            <a:pPr algn="just">
              <a:buFontTx/>
              <a:buChar char="-"/>
            </a:pPr>
            <a:r>
              <a:rPr lang="vi-VN" sz="2800" dirty="0">
                <a:solidFill>
                  <a:srgbClr val="FF00FF"/>
                </a:solidFill>
                <a:latin typeface="Times New Roman" pitchFamily="18" charset="0"/>
                <a:cs typeface="Times New Roman" pitchFamily="18" charset="0"/>
              </a:rPr>
              <a:t>Vào mùa đông, cơ thể mất nhiều năng lượng để duy trì thân nhiệt, do đó, trong chế độ ăn cần lưu ý: ăn tăng cường những thức ăn sinh nhiều năng lượng như các thức ăn có chất béo, giàu protein,… đồng thời, nên ăn thức ăn nóng, thức ăn có ít nước.</a:t>
            </a:r>
            <a:endParaRPr lang="en-US" sz="2800" dirty="0">
              <a:solidFill>
                <a:srgbClr val="FF00FF"/>
              </a:solidFill>
              <a:latin typeface="Times New Roman" pitchFamily="18" charset="0"/>
              <a:cs typeface="Times New Roman" pitchFamily="18" charset="0"/>
            </a:endParaRPr>
          </a:p>
          <a:p>
            <a:pPr algn="just">
              <a:buFontTx/>
              <a:buChar char="-"/>
            </a:pPr>
            <a:r>
              <a:rPr lang="vi-VN" sz="2800" dirty="0">
                <a:solidFill>
                  <a:srgbClr val="FF00FF"/>
                </a:solidFill>
                <a:latin typeface="Times New Roman" pitchFamily="18" charset="0"/>
                <a:cs typeface="Times New Roman" pitchFamily="18" charset="0"/>
              </a:rPr>
              <a:t> Vào mùa hè, trong chế độ ăn cần lưu ý: Hạn chế ăn những thức ăn sinh nhiều nhiệt, đồng thời, tăng cường những loại thức ăn có nhiều nước như canh, nước trái cây, rau quả,...</a:t>
            </a:r>
            <a:r>
              <a:rPr lang="en-US" sz="2800" dirty="0">
                <a:solidFill>
                  <a:srgbClr val="FF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slide(fromBottom)">
                                      <p:cBhvr>
                                        <p:cTn id="7" dur="10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09936"/>
            <a:ext cx="12192000" cy="3970318"/>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3. </a:t>
            </a:r>
            <a:r>
              <a:rPr lang="vi-VN" sz="2800" dirty="0">
                <a:solidFill>
                  <a:srgbClr val="FF00FF"/>
                </a:solidFill>
                <a:latin typeface="Times New Roman" pitchFamily="18" charset="0"/>
                <a:cs typeface="Times New Roman" pitchFamily="18" charset="0"/>
              </a:rPr>
              <a:t>Khi bị bỏng cần:</a:t>
            </a:r>
            <a:endParaRPr lang="en-US" sz="2800" dirty="0">
              <a:solidFill>
                <a:srgbClr val="FF00FF"/>
              </a:solidFill>
              <a:latin typeface="Times New Roman" pitchFamily="18" charset="0"/>
              <a:cs typeface="Times New Roman" pitchFamily="18" charset="0"/>
            </a:endParaRPr>
          </a:p>
          <a:p>
            <a:pPr algn="just">
              <a:buFontTx/>
              <a:buChar char="-"/>
            </a:pP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Ngay lập tức tách người bị bỏng ra khỏi tác nhân gây bỏng.</a:t>
            </a:r>
            <a:endParaRPr lang="en-US" sz="2800" dirty="0">
              <a:solidFill>
                <a:srgbClr val="FF00FF"/>
              </a:solidFill>
              <a:latin typeface="Times New Roman" pitchFamily="18" charset="0"/>
              <a:cs typeface="Times New Roman" pitchFamily="18" charset="0"/>
            </a:endParaRPr>
          </a:p>
          <a:p>
            <a:pPr algn="just">
              <a:buFontTx/>
              <a:buChar char="-"/>
            </a:pPr>
            <a:r>
              <a:rPr lang="vi-VN" sz="2800" dirty="0">
                <a:solidFill>
                  <a:srgbClr val="FF00FF"/>
                </a:solidFill>
                <a:latin typeface="Times New Roman" pitchFamily="18" charset="0"/>
                <a:cs typeface="Times New Roman" pitchFamily="18" charset="0"/>
              </a:rPr>
              <a:t>Tiến hành sơ cứu đúng cách: Nhanh chóng đưa vùng da bị bỏng ngâm vào nước nguội sạch để vệ sinh vết thương tránh nhiễm khuẩn, sau đó, xả nhẹ nước mát trong ít nhất 15 phút. Sử dụng gạc sạch hoặc miếng vải nhỏ sạch để băng vùng da bị bỏng, tránh bụi bẩn tiếp xúc với vết bỏng.</a:t>
            </a:r>
            <a:endParaRPr lang="en-US" sz="2800" dirty="0">
              <a:solidFill>
                <a:srgbClr val="FF00FF"/>
              </a:solidFill>
              <a:latin typeface="Times New Roman" pitchFamily="18" charset="0"/>
              <a:cs typeface="Times New Roman" pitchFamily="18" charset="0"/>
            </a:endParaRPr>
          </a:p>
          <a:p>
            <a:pPr algn="just">
              <a:buFontTx/>
              <a:buChar char="-"/>
            </a:pPr>
            <a:r>
              <a:rPr lang="vi-VN" sz="2800" dirty="0">
                <a:solidFill>
                  <a:srgbClr val="FF00FF"/>
                </a:solidFill>
                <a:latin typeface="Times New Roman" pitchFamily="18" charset="0"/>
                <a:cs typeface="Times New Roman" pitchFamily="18" charset="0"/>
              </a:rPr>
              <a:t> Xử lí sau sơ cứu: Trường hợp bỏng nhẹ và diện tích bỏng nhỏ, có thể tự chăm sóc, điều trị tại nhà. Trường hợp bỏng nặng hơn, sau khi sơ cứu cần nhanh chóng chuyển người bị bỏng tới cơ sở, trung tâm y tế nơi gần nhất để kịp thời điều trị.</a:t>
            </a:r>
            <a:endParaRPr lang="en-US" sz="2800" dirty="0">
              <a:solidFill>
                <a:srgbClr val="FF00FF"/>
              </a:solidFill>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2"/>
          <a:srcRect/>
          <a:stretch>
            <a:fillRect/>
          </a:stretch>
        </p:blipFill>
        <p:spPr bwMode="auto">
          <a:xfrm>
            <a:off x="2064761" y="0"/>
            <a:ext cx="8345765" cy="170410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09936"/>
            <a:ext cx="12192000" cy="440120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4. </a:t>
            </a:r>
            <a:r>
              <a:rPr lang="vi-VN" sz="2800" dirty="0">
                <a:solidFill>
                  <a:srgbClr val="FF00FF"/>
                </a:solidFill>
                <a:latin typeface="Times New Roman" pitchFamily="18" charset="0"/>
                <a:cs typeface="Times New Roman" pitchFamily="18" charset="0"/>
              </a:rPr>
              <a:t>Một số biện pháp chăm sóc da:</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Giữ tinh thần lạc quan, sinh hoạt điều đ</a:t>
            </a:r>
            <a:r>
              <a:rPr lang="en-US" sz="2800" dirty="0">
                <a:solidFill>
                  <a:srgbClr val="FF00FF"/>
                </a:solidFill>
                <a:latin typeface="Times New Roman" pitchFamily="18" charset="0"/>
                <a:cs typeface="Times New Roman" pitchFamily="18" charset="0"/>
              </a:rPr>
              <a:t>ộ</a:t>
            </a:r>
            <a:r>
              <a:rPr lang="vi-VN" sz="2800" dirty="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Uống nhiều nước.</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Ăn nhiều rau xanh và trái cây để bổ sung vitamin và chất khoáng.</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Vệ sinh da và chống nắng đúng cách.</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Bổ sung độ ẩm cho da.</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Hạn chế trang điểm.</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Bảo vệ da khỏi những tổn thương.</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Vệ sinh môi trường sạch sẽ.</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Không nặn mụn trứng cá.</a:t>
            </a:r>
            <a:endParaRPr lang="en-US" sz="2800" dirty="0">
              <a:solidFill>
                <a:srgbClr val="FF00FF"/>
              </a:solidFill>
              <a:latin typeface="Times New Roman" pitchFamily="18" charset="0"/>
              <a:cs typeface="Times New Roman" pitchFamily="18" charset="0"/>
            </a:endParaRPr>
          </a:p>
        </p:txBody>
      </p:sp>
      <p:pic>
        <p:nvPicPr>
          <p:cNvPr id="32770" name="Picture 2"/>
          <p:cNvPicPr>
            <a:picLocks noChangeAspect="1" noChangeArrowheads="1"/>
          </p:cNvPicPr>
          <p:nvPr/>
        </p:nvPicPr>
        <p:blipFill>
          <a:blip r:embed="rId2"/>
          <a:srcRect/>
          <a:stretch>
            <a:fillRect/>
          </a:stretch>
        </p:blipFill>
        <p:spPr bwMode="auto">
          <a:xfrm>
            <a:off x="2278641" y="0"/>
            <a:ext cx="8060114" cy="17179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124754"/>
          </a:xfrm>
          <a:prstGeom prst="rect">
            <a:avLst/>
          </a:prstGeom>
        </p:spPr>
        <p:txBody>
          <a:bodyPr wrap="square">
            <a:spAutoFit/>
          </a:bodyPr>
          <a:lstStyle/>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1</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Da không thực hiện chức năng nào dưới đây?</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Giúp cơ thể hấp thụ thức ăn có đường.</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Bảo vệ cơ thể.            </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Cảm nhận kích thích vật lí và hóa học từ môi trường xung quanh.</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Điều hòa thân nhiệt.</a:t>
            </a:r>
            <a:endParaRPr lang="en-US" sz="2800" dirty="0">
              <a:latin typeface="Times New Roman" pitchFamily="18" charset="0"/>
              <a:cs typeface="Times New Roman" pitchFamily="18" charset="0"/>
            </a:endParaRPr>
          </a:p>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2</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Lớp ngoài cùng của da được gọi là</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lớp bì.    </a:t>
            </a:r>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lớp biểu bì.      </a:t>
            </a:r>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lớp mỡ dưới da.  </a:t>
            </a:r>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lớp dưới niêm mạc.</a:t>
            </a:r>
          </a:p>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3</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Nhận định nào dưới đây không đúng về thân nhiệt?</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Thân nhiệt là nhiệt độ cơ thể.</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Ở người bình thường, thân nhiệt thường thay đổi tùy theo nhiệt độ môi trường.</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Thân nhiệt thường duy trì ở mức nhiệt độ tối ưu cho các phản ứng sinh hóa và enzyme trong tế bào.</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Khi thân nhiệt ở dưới 36</a:t>
            </a:r>
            <a:r>
              <a:rPr lang="vi-VN" sz="2800" baseline="30000" dirty="0">
                <a:latin typeface="Times New Roman" pitchFamily="18" charset="0"/>
                <a:cs typeface="Times New Roman" pitchFamily="18" charset="0"/>
              </a:rPr>
              <a:t> o</a:t>
            </a:r>
            <a:r>
              <a:rPr lang="vi-VN" sz="2800" dirty="0">
                <a:latin typeface="Times New Roman" pitchFamily="18" charset="0"/>
                <a:cs typeface="Times New Roman" pitchFamily="18" charset="0"/>
              </a:rPr>
              <a:t>C hoặc từ 38 </a:t>
            </a:r>
            <a:r>
              <a:rPr lang="vi-VN" sz="2800" baseline="30000" dirty="0">
                <a:latin typeface="Times New Roman" pitchFamily="18" charset="0"/>
                <a:cs typeface="Times New Roman" pitchFamily="18" charset="0"/>
              </a:rPr>
              <a:t>o</a:t>
            </a:r>
            <a:r>
              <a:rPr lang="vi-VN" sz="2800" dirty="0">
                <a:latin typeface="Times New Roman" pitchFamily="18" charset="0"/>
                <a:cs typeface="Times New Roman" pitchFamily="18" charset="0"/>
              </a:rPr>
              <a:t>C trở lên là biểu hiện trạng thái sức khỏe của cơ thể không bình thường.</a:t>
            </a:r>
          </a:p>
        </p:txBody>
      </p:sp>
      <p:sp>
        <p:nvSpPr>
          <p:cNvPr id="5" name="Oval 4"/>
          <p:cNvSpPr/>
          <p:nvPr/>
        </p:nvSpPr>
        <p:spPr>
          <a:xfrm>
            <a:off x="0" y="540259"/>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04109" y="266003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0" y="3934649"/>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417415"/>
          </a:xfrm>
          <a:prstGeom prst="rect">
            <a:avLst/>
          </a:prstGeom>
        </p:spPr>
        <p:txBody>
          <a:bodyPr wrap="square">
            <a:spAutoFit/>
          </a:bodyPr>
          <a:lstStyle/>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4</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Ống nhỏ trên da có chức năng đào thải chất cặn bã và điều hòa thân nhiệt được gọi là</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tuyến bã nhờn.  </a:t>
            </a:r>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thân lông.     </a:t>
            </a:r>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nang lông.       </a:t>
            </a:r>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tuyến mồ hôi.</a:t>
            </a:r>
            <a:endParaRPr lang="en-US" sz="2800" dirty="0">
              <a:latin typeface="Times New Roman" pitchFamily="18" charset="0"/>
              <a:cs typeface="Times New Roman" pitchFamily="18" charset="0"/>
            </a:endParaRPr>
          </a:p>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5</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Nguyên nhân chính gây ra hiện tượng nổi da gà khi trời lạnh là do</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co cơ dựng lông.</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co tuyến mồ hôi.        </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co tuyến bã nhờn.</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co mạch máu.</a:t>
            </a:r>
          </a:p>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6:</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Quá trình sinh nhiệt gồm các giai đoạn:</a:t>
            </a:r>
          </a:p>
          <a:p>
            <a:r>
              <a:rPr lang="vi-VN" sz="2800" dirty="0">
                <a:latin typeface="Times New Roman" pitchFamily="18" charset="0"/>
                <a:cs typeface="Times New Roman" pitchFamily="18" charset="0"/>
              </a:rPr>
              <a:t>1) Phản xạ sinh nhiệt và thải nhiệt.</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(2) Vùng dưới đồi tiếp nhận thông tin.</a:t>
            </a:r>
          </a:p>
          <a:p>
            <a:r>
              <a:rPr lang="vi-VN" sz="2800" dirty="0">
                <a:latin typeface="Times New Roman" pitchFamily="18" charset="0"/>
                <a:cs typeface="Times New Roman" pitchFamily="18" charset="0"/>
              </a:rPr>
              <a:t>(3) Thụ thể tiếp nhận kích thích nhiệt độ.</a:t>
            </a:r>
          </a:p>
          <a:p>
            <a:r>
              <a:rPr lang="vi-VN" sz="2800" dirty="0">
                <a:latin typeface="Times New Roman" pitchFamily="18" charset="0"/>
                <a:cs typeface="Times New Roman" pitchFamily="18" charset="0"/>
              </a:rPr>
              <a:t>(4) Chuyển đổi kích thích và dẫn truyền kích thích về trung ương.</a:t>
            </a:r>
          </a:p>
          <a:p>
            <a:r>
              <a:rPr lang="vi-VN" sz="2800" dirty="0">
                <a:latin typeface="Times New Roman" pitchFamily="18" charset="0"/>
                <a:cs typeface="Times New Roman" pitchFamily="18" charset="0"/>
              </a:rPr>
              <a:t>(5) Vùng dưới đồi kích hoạt chế độ làm ấm hoặc làm mát.</a:t>
            </a:r>
          </a:p>
          <a:p>
            <a:r>
              <a:rPr lang="vi-VN" sz="2800" dirty="0">
                <a:latin typeface="Times New Roman" pitchFamily="18" charset="0"/>
                <a:cs typeface="Times New Roman" pitchFamily="18" charset="0"/>
              </a:rPr>
              <a:t>Trình tự của các giai đoạn trong quá trình sinh nhiệt là:</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(2) → (4) → (3) → (1) → (5).</a:t>
            </a:r>
            <a:r>
              <a:rPr lang="en-US"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(3) → (4) → (2) → (5) → (1).</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(1) → (3) → (2) → (5) → (4).</a:t>
            </a:r>
            <a:r>
              <a:rPr lang="en-US"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(3) → (2) → (5) → (4) → (1).</a:t>
            </a:r>
          </a:p>
          <a:p>
            <a:endParaRPr lang="vi-VN" sz="2800" dirty="0">
              <a:latin typeface="Times New Roman" pitchFamily="18" charset="0"/>
              <a:cs typeface="Times New Roman" pitchFamily="18" charset="0"/>
            </a:endParaRPr>
          </a:p>
        </p:txBody>
      </p:sp>
      <p:sp>
        <p:nvSpPr>
          <p:cNvPr id="5" name="Oval 4"/>
          <p:cNvSpPr/>
          <p:nvPr/>
        </p:nvSpPr>
        <p:spPr>
          <a:xfrm>
            <a:off x="7578436" y="914332"/>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1814904"/>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00254" y="6040540"/>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srcRect/>
          <a:stretch>
            <a:fillRect/>
          </a:stretch>
        </p:blipFill>
        <p:spPr bwMode="auto">
          <a:xfrm>
            <a:off x="270115" y="531236"/>
            <a:ext cx="7107105" cy="6326764"/>
          </a:xfrm>
          <a:prstGeom prst="rect">
            <a:avLst/>
          </a:prstGeom>
          <a:noFill/>
          <a:ln w="9525">
            <a:noFill/>
            <a:miter lim="800000"/>
            <a:headEnd/>
            <a:tailEnd/>
          </a:ln>
          <a:effectLst/>
        </p:spPr>
      </p:pic>
      <p:sp>
        <p:nvSpPr>
          <p:cNvPr id="10" name="Rectangle 9"/>
          <p:cNvSpPr/>
          <p:nvPr/>
        </p:nvSpPr>
        <p:spPr>
          <a:xfrm>
            <a:off x="0" y="0"/>
            <a:ext cx="12192000" cy="523220"/>
          </a:xfrm>
          <a:prstGeom prst="rect">
            <a:avLst/>
          </a:prstGeom>
        </p:spPr>
        <p:txBody>
          <a:bodyPr wrap="square">
            <a:spAutoFit/>
          </a:bodyPr>
          <a:lstStyle/>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7: </a:t>
            </a:r>
            <a:r>
              <a:rPr lang="vi-VN" sz="2800" dirty="0">
                <a:latin typeface="Times New Roman" pitchFamily="18" charset="0"/>
                <a:cs typeface="Times New Roman" pitchFamily="18" charset="0"/>
              </a:rPr>
              <a:t>Nối tên bộ phận với đặc điểm và chức năng tương ứng cho phù hợp.</a:t>
            </a:r>
            <a:endParaRPr lang="en-US" sz="2800" dirty="0">
              <a:latin typeface="Times New Roman" pitchFamily="18" charset="0"/>
              <a:cs typeface="Times New Roman" pitchFamily="18" charset="0"/>
            </a:endParaRPr>
          </a:p>
        </p:txBody>
      </p:sp>
      <p:sp>
        <p:nvSpPr>
          <p:cNvPr id="8" name="Rectangle 7"/>
          <p:cNvSpPr/>
          <p:nvPr/>
        </p:nvSpPr>
        <p:spPr>
          <a:xfrm>
            <a:off x="8811491" y="1055362"/>
            <a:ext cx="1939637" cy="5078313"/>
          </a:xfrm>
          <a:prstGeom prst="rect">
            <a:avLst/>
          </a:prstGeom>
        </p:spPr>
        <p:txBody>
          <a:bodyPr wrap="square">
            <a:spAutoFit/>
          </a:bodyPr>
          <a:lstStyle/>
          <a:p>
            <a:r>
              <a:rPr lang="pt-BR" sz="3600" b="1" dirty="0">
                <a:solidFill>
                  <a:srgbClr val="FF00FF"/>
                </a:solidFill>
                <a:latin typeface="Times New Roman" pitchFamily="18" charset="0"/>
                <a:cs typeface="Times New Roman" pitchFamily="18" charset="0"/>
              </a:rPr>
              <a:t>(1) – d, </a:t>
            </a:r>
          </a:p>
          <a:p>
            <a:r>
              <a:rPr lang="pt-BR" sz="3600" b="1" dirty="0">
                <a:solidFill>
                  <a:srgbClr val="FF00FF"/>
                </a:solidFill>
                <a:latin typeface="Times New Roman" pitchFamily="18" charset="0"/>
                <a:cs typeface="Times New Roman" pitchFamily="18" charset="0"/>
              </a:rPr>
              <a:t>(2) – h, </a:t>
            </a:r>
          </a:p>
          <a:p>
            <a:r>
              <a:rPr lang="pt-BR" sz="3600" b="1" dirty="0">
                <a:solidFill>
                  <a:srgbClr val="FF00FF"/>
                </a:solidFill>
                <a:latin typeface="Times New Roman" pitchFamily="18" charset="0"/>
                <a:cs typeface="Times New Roman" pitchFamily="18" charset="0"/>
              </a:rPr>
              <a:t>(3) – i, </a:t>
            </a:r>
          </a:p>
          <a:p>
            <a:r>
              <a:rPr lang="pt-BR" sz="3600" b="1" dirty="0">
                <a:solidFill>
                  <a:srgbClr val="FF00FF"/>
                </a:solidFill>
                <a:latin typeface="Times New Roman" pitchFamily="18" charset="0"/>
                <a:cs typeface="Times New Roman" pitchFamily="18" charset="0"/>
              </a:rPr>
              <a:t>(4) – k, </a:t>
            </a:r>
          </a:p>
          <a:p>
            <a:r>
              <a:rPr lang="pt-BR" sz="3600" b="1" dirty="0">
                <a:solidFill>
                  <a:srgbClr val="FF00FF"/>
                </a:solidFill>
                <a:latin typeface="Times New Roman" pitchFamily="18" charset="0"/>
                <a:cs typeface="Times New Roman" pitchFamily="18" charset="0"/>
              </a:rPr>
              <a:t>(5) – e, </a:t>
            </a:r>
          </a:p>
          <a:p>
            <a:r>
              <a:rPr lang="pt-BR" sz="3600" b="1" dirty="0">
                <a:solidFill>
                  <a:srgbClr val="FF00FF"/>
                </a:solidFill>
                <a:latin typeface="Times New Roman" pitchFamily="18" charset="0"/>
                <a:cs typeface="Times New Roman" pitchFamily="18" charset="0"/>
              </a:rPr>
              <a:t>(6) – b, </a:t>
            </a:r>
          </a:p>
          <a:p>
            <a:r>
              <a:rPr lang="pt-BR" sz="3600" b="1" dirty="0">
                <a:solidFill>
                  <a:srgbClr val="FF00FF"/>
                </a:solidFill>
                <a:latin typeface="Times New Roman" pitchFamily="18" charset="0"/>
                <a:cs typeface="Times New Roman" pitchFamily="18" charset="0"/>
              </a:rPr>
              <a:t>(7) – g, </a:t>
            </a:r>
          </a:p>
          <a:p>
            <a:r>
              <a:rPr lang="pt-BR" sz="3600" b="1" dirty="0">
                <a:solidFill>
                  <a:srgbClr val="FF00FF"/>
                </a:solidFill>
                <a:latin typeface="Times New Roman" pitchFamily="18" charset="0"/>
                <a:cs typeface="Times New Roman" pitchFamily="18" charset="0"/>
              </a:rPr>
              <a:t>(8) – c, </a:t>
            </a:r>
          </a:p>
          <a:p>
            <a:r>
              <a:rPr lang="pt-BR" sz="3600" b="1" dirty="0">
                <a:solidFill>
                  <a:srgbClr val="FF00FF"/>
                </a:solidFill>
                <a:latin typeface="Times New Roman" pitchFamily="18" charset="0"/>
                <a:cs typeface="Times New Roman" pitchFamily="18" charset="0"/>
              </a:rPr>
              <a:t>(9) – a.</a:t>
            </a:r>
            <a:endParaRPr lang="en-US" sz="3600" b="1"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4)">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4)">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heel(4)">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heel(4)">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heel(4)">
                                      <p:cBhvr>
                                        <p:cTn id="32" dur="1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heel(4)">
                                      <p:cBhvr>
                                        <p:cTn id="37" dur="1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heel(4)">
                                      <p:cBhvr>
                                        <p:cTn id="42" dur="10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heel(4)">
                                      <p:cBhvr>
                                        <p:cTn id="4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
            <a:ext cx="12192000" cy="1569089"/>
          </a:xfrm>
          <a:prstGeom prst="rect">
            <a:avLst/>
          </a:prstGeom>
          <a:noFill/>
          <a:ln w="9525">
            <a:noFill/>
            <a:miter lim="800000"/>
            <a:headEnd/>
            <a:tailEnd/>
          </a:ln>
          <a:effectLst/>
        </p:spPr>
      </p:pic>
      <p:sp>
        <p:nvSpPr>
          <p:cNvPr id="5" name="Rectangle 4"/>
          <p:cNvSpPr/>
          <p:nvPr/>
        </p:nvSpPr>
        <p:spPr>
          <a:xfrm>
            <a:off x="0" y="1859340"/>
            <a:ext cx="12192000" cy="3108543"/>
          </a:xfrm>
          <a:prstGeom prst="rect">
            <a:avLst/>
          </a:prstGeom>
        </p:spPr>
        <p:txBody>
          <a:bodyPr wrap="square">
            <a:spAutoFit/>
          </a:bodyPr>
          <a:lstStyle/>
          <a:p>
            <a:pPr algn="just">
              <a:buFontTx/>
              <a:buChar char="-"/>
            </a:pPr>
            <a:r>
              <a:rPr lang="en-US" sz="2800" dirty="0">
                <a:solidFill>
                  <a:srgbClr val="FF00FF"/>
                </a:solidFill>
                <a:latin typeface="+mj-lt"/>
              </a:rPr>
              <a:t> </a:t>
            </a:r>
            <a:r>
              <a:rPr lang="vi-VN" sz="2800" dirty="0">
                <a:solidFill>
                  <a:srgbClr val="FF00FF"/>
                </a:solidFill>
                <a:latin typeface="+mj-lt"/>
              </a:rPr>
              <a:t>Một số phản ứng của cơ thể khi trời nóng, trời rét:</a:t>
            </a:r>
            <a:endParaRPr lang="en-US" sz="2800" dirty="0">
              <a:solidFill>
                <a:srgbClr val="FF00FF"/>
              </a:solidFill>
              <a:latin typeface="+mj-lt"/>
            </a:endParaRPr>
          </a:p>
          <a:p>
            <a:pPr algn="just"/>
            <a:r>
              <a:rPr lang="vi-VN" sz="2800" dirty="0">
                <a:solidFill>
                  <a:srgbClr val="FF00FF"/>
                </a:solidFill>
                <a:latin typeface="+mj-lt"/>
              </a:rPr>
              <a:t>+ Khi trời nóng, mao mạch dưới da dãn để tăng sự tỏa nhiệt, tăng tiết mồ hôi,...</a:t>
            </a:r>
            <a:endParaRPr lang="en-US" sz="2800" dirty="0">
              <a:solidFill>
                <a:srgbClr val="FF00FF"/>
              </a:solidFill>
              <a:latin typeface="+mj-lt"/>
            </a:endParaRPr>
          </a:p>
          <a:p>
            <a:pPr algn="just"/>
            <a:r>
              <a:rPr lang="vi-VN" sz="2800" dirty="0">
                <a:solidFill>
                  <a:srgbClr val="FF00FF"/>
                </a:solidFill>
                <a:latin typeface="+mj-lt"/>
              </a:rPr>
              <a:t>+ Khi trời lạnh, mao mạch dưới da co lại, co cơ chân lông để giảm sự tỏa nhiệt, nếu lạnh quá thì cơ co liên tục để sinh nhiệt (phản xạ run),…</a:t>
            </a:r>
            <a:endParaRPr lang="en-US" sz="2800" dirty="0">
              <a:solidFill>
                <a:srgbClr val="FF00FF"/>
              </a:solidFill>
              <a:latin typeface="+mj-lt"/>
            </a:endParaRPr>
          </a:p>
          <a:p>
            <a:pPr algn="just"/>
            <a:r>
              <a:rPr lang="vi-VN" sz="2800" dirty="0">
                <a:solidFill>
                  <a:srgbClr val="FF00FF"/>
                </a:solidFill>
                <a:latin typeface="+mj-lt"/>
              </a:rPr>
              <a:t>- Theo em, những phản ứng đó có lợi ích: giúp cơ thể điều hòa thân nhiệt, giúp cho thân nhiệt duy trì ổn định quanh mức bình thường, đảm bảo cho các hoạt động sống của cơ thể. </a:t>
            </a:r>
            <a:endParaRPr lang="en-US"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1000" fill="hold"/>
                                        <p:tgtEl>
                                          <p:spTgt spid="5">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5">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26" dur="1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p:cTn id="31" dur="1000" fill="hold"/>
                                        <p:tgtEl>
                                          <p:spTgt spid="5">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5">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
                                          </p:val>
                                        </p:tav>
                                        <p:tav tm="100000">
                                          <p:val>
                                            <p:strVal val="#ppt_y"/>
                                          </p:val>
                                        </p:tav>
                                      </p:tavLst>
                                    </p:anim>
                                    <p:animEffect transition="in" filter="fade">
                                      <p:cBhvr>
                                        <p:cTn id="34" dur="10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 calcmode="lin" valueType="num">
                                      <p:cBhvr>
                                        <p:cTn id="39" dur="1000" fill="hold"/>
                                        <p:tgtEl>
                                          <p:spTgt spid="5">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5">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5">
                                            <p:txEl>
                                              <p:pRg st="3" end="3"/>
                                            </p:txEl>
                                          </p:spTgt>
                                        </p:tgtEl>
                                        <p:attrNameLst>
                                          <p:attrName>ppt_y</p:attrName>
                                        </p:attrNameLst>
                                      </p:cBhvr>
                                      <p:tavLst>
                                        <p:tav tm="0">
                                          <p:val>
                                            <p:strVal val="#ppt_y"/>
                                          </p:val>
                                        </p:tav>
                                        <p:tav tm="100000">
                                          <p:val>
                                            <p:strVal val="#ppt_y"/>
                                          </p:val>
                                        </p:tav>
                                      </p:tavLst>
                                    </p:anim>
                                    <p:animEffect transition="in" filter="fade">
                                      <p:cBhvr>
                                        <p:cTn id="4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36:  DA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ĐIỀU</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HÒA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NHIỆT</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noChangeArrowheads="1"/>
          </p:cNvPicPr>
          <p:nvPr/>
        </p:nvPicPr>
        <p:blipFill>
          <a:blip r:embed="rId2"/>
          <a:srcRect/>
          <a:stretch>
            <a:fillRect/>
          </a:stretch>
        </p:blipFill>
        <p:spPr bwMode="auto">
          <a:xfrm>
            <a:off x="609620" y="956397"/>
            <a:ext cx="11208327" cy="583185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7825" y="180115"/>
          <a:ext cx="11804074" cy="2316480"/>
        </p:xfrm>
        <a:graphic>
          <a:graphicData uri="http://schemas.openxmlformats.org/drawingml/2006/table">
            <a:tbl>
              <a:tblPr firstRow="1" bandRow="1">
                <a:tableStyleId>{5C22544A-7EE6-4342-B048-85BDC9FD1C3A}</a:tableStyleId>
              </a:tblPr>
              <a:tblGrid>
                <a:gridCol w="5153884">
                  <a:extLst>
                    <a:ext uri="{9D8B030D-6E8A-4147-A177-3AD203B41FA5}">
                      <a16:colId xmlns:a16="http://schemas.microsoft.com/office/drawing/2014/main" val="20000"/>
                    </a:ext>
                  </a:extLst>
                </a:gridCol>
                <a:gridCol w="6650190">
                  <a:extLst>
                    <a:ext uri="{9D8B030D-6E8A-4147-A177-3AD203B41FA5}">
                      <a16:colId xmlns:a16="http://schemas.microsoft.com/office/drawing/2014/main" val="20001"/>
                    </a:ext>
                  </a:extLst>
                </a:gridCol>
              </a:tblGrid>
              <a:tr h="370840">
                <a:tc>
                  <a:txBody>
                    <a:bodyPr/>
                    <a:lstStyle/>
                    <a:p>
                      <a:pPr algn="ctr"/>
                      <a:r>
                        <a:rPr lang="en-US" sz="3200" dirty="0" err="1">
                          <a:latin typeface="Times New Roman" pitchFamily="18" charset="0"/>
                          <a:cs typeface="Times New Roman" pitchFamily="18" charset="0"/>
                        </a:rPr>
                        <a:t>Các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lớp</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cấu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tạo</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của</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da</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Chức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năng</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sz="3200" dirty="0" err="1">
                          <a:solidFill>
                            <a:srgbClr val="FF00FF"/>
                          </a:solidFill>
                          <a:latin typeface="Times New Roman" pitchFamily="18" charset="0"/>
                          <a:cs typeface="Times New Roman" pitchFamily="18" charset="0"/>
                        </a:rPr>
                        <a:t>Lớp</a:t>
                      </a:r>
                      <a:r>
                        <a:rPr lang="en-US" sz="3200" baseline="0" dirty="0">
                          <a:solidFill>
                            <a:srgbClr val="FF00FF"/>
                          </a:solidFill>
                          <a:latin typeface="Times New Roman" pitchFamily="18" charset="0"/>
                          <a:cs typeface="Times New Roman" pitchFamily="18" charset="0"/>
                        </a:rPr>
                        <a:t> </a:t>
                      </a:r>
                      <a:r>
                        <a:rPr lang="en-US" sz="3200" baseline="0" dirty="0" err="1">
                          <a:solidFill>
                            <a:srgbClr val="FF00FF"/>
                          </a:solidFill>
                          <a:latin typeface="Times New Roman" pitchFamily="18" charset="0"/>
                          <a:cs typeface="Times New Roman" pitchFamily="18" charset="0"/>
                        </a:rPr>
                        <a:t>biểu</a:t>
                      </a:r>
                      <a:r>
                        <a:rPr lang="en-US" sz="3200" baseline="0" dirty="0">
                          <a:solidFill>
                            <a:srgbClr val="FF00FF"/>
                          </a:solidFill>
                          <a:latin typeface="Times New Roman" pitchFamily="18" charset="0"/>
                          <a:cs typeface="Times New Roman" pitchFamily="18" charset="0"/>
                        </a:rPr>
                        <a:t> </a:t>
                      </a:r>
                      <a:r>
                        <a:rPr lang="en-US" sz="3200" baseline="0" dirty="0" err="1">
                          <a:solidFill>
                            <a:srgbClr val="FF00FF"/>
                          </a:solidFill>
                          <a:latin typeface="Times New Roman" pitchFamily="18" charset="0"/>
                          <a:cs typeface="Times New Roman" pitchFamily="18" charset="0"/>
                        </a:rPr>
                        <a:t>bì</a:t>
                      </a:r>
                      <a:endParaRPr lang="en-US" sz="3200" dirty="0">
                        <a:solidFill>
                          <a:srgbClr val="FF00FF"/>
                        </a:solidFill>
                        <a:latin typeface="Times New Roman" pitchFamily="18" charset="0"/>
                        <a:cs typeface="Times New Roman" pitchFamily="18" charset="0"/>
                      </a:endParaRPr>
                    </a:p>
                  </a:txBody>
                  <a:tcPr/>
                </a:tc>
                <a:tc>
                  <a:txBody>
                    <a:bodyPr/>
                    <a:lstStyle/>
                    <a:p>
                      <a:endParaRPr lang="en-US" sz="32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pic>
        <p:nvPicPr>
          <p:cNvPr id="3074" name="Picture 2"/>
          <p:cNvPicPr>
            <a:picLocks noChangeAspect="1" noChangeArrowheads="1"/>
          </p:cNvPicPr>
          <p:nvPr/>
        </p:nvPicPr>
        <p:blipFill>
          <a:blip r:embed="rId2"/>
          <a:srcRect/>
          <a:stretch>
            <a:fillRect/>
          </a:stretch>
        </p:blipFill>
        <p:spPr bwMode="auto">
          <a:xfrm>
            <a:off x="2992599" y="2505297"/>
            <a:ext cx="6138429" cy="4352704"/>
          </a:xfrm>
          <a:prstGeom prst="rect">
            <a:avLst/>
          </a:prstGeom>
          <a:noFill/>
          <a:ln w="9525">
            <a:noFill/>
            <a:miter lim="800000"/>
            <a:headEnd/>
            <a:tailEnd/>
          </a:ln>
          <a:effectLst/>
        </p:spPr>
      </p:pic>
      <p:sp>
        <p:nvSpPr>
          <p:cNvPr id="6" name="TextBox 5"/>
          <p:cNvSpPr txBox="1"/>
          <p:nvPr/>
        </p:nvSpPr>
        <p:spPr>
          <a:xfrm>
            <a:off x="5361710" y="761999"/>
            <a:ext cx="6594764"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Bảo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vệ</a:t>
            </a:r>
            <a:endParaRPr lang="en-US" sz="3200" dirty="0">
              <a:solidFill>
                <a:srgbClr val="FF00FF"/>
              </a:solidFill>
              <a:latin typeface="Times New Roman" pitchFamily="18" charset="0"/>
              <a:cs typeface="Times New Roman" pitchFamily="18" charset="0"/>
            </a:endParaRPr>
          </a:p>
        </p:txBody>
      </p:sp>
      <p:sp>
        <p:nvSpPr>
          <p:cNvPr id="7" name="TextBox 6"/>
          <p:cNvSpPr txBox="1"/>
          <p:nvPr/>
        </p:nvSpPr>
        <p:spPr>
          <a:xfrm>
            <a:off x="249384" y="1357745"/>
            <a:ext cx="5112326"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Lớp</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bì</a:t>
            </a:r>
            <a:endParaRPr lang="en-US" sz="3200" dirty="0">
              <a:solidFill>
                <a:srgbClr val="FF00FF"/>
              </a:solidFill>
              <a:latin typeface="Times New Roman" pitchFamily="18" charset="0"/>
              <a:cs typeface="Times New Roman" pitchFamily="18" charset="0"/>
            </a:endParaRPr>
          </a:p>
        </p:txBody>
      </p:sp>
      <p:sp>
        <p:nvSpPr>
          <p:cNvPr id="8" name="TextBox 7"/>
          <p:cNvSpPr txBox="1"/>
          <p:nvPr/>
        </p:nvSpPr>
        <p:spPr>
          <a:xfrm>
            <a:off x="5375565" y="1330036"/>
            <a:ext cx="6608618"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Xúc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giác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bài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tiết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điều</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hòa</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thân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nhiệt</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249382" y="1911927"/>
            <a:ext cx="5098473"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Lớp</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mỡ</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dưới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da</a:t>
            </a:r>
            <a:endParaRPr lang="en-US" sz="3200" dirty="0">
              <a:solidFill>
                <a:srgbClr val="FF00FF"/>
              </a:solidFill>
              <a:latin typeface="Times New Roman" pitchFamily="18" charset="0"/>
              <a:cs typeface="Times New Roman" pitchFamily="18" charset="0"/>
            </a:endParaRPr>
          </a:p>
        </p:txBody>
      </p:sp>
      <p:sp>
        <p:nvSpPr>
          <p:cNvPr id="10" name="TextBox 9"/>
          <p:cNvSpPr txBox="1"/>
          <p:nvPr/>
        </p:nvSpPr>
        <p:spPr>
          <a:xfrm>
            <a:off x="5375565" y="1925782"/>
            <a:ext cx="6608618"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Cách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nhiệt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bảo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vệ</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9275" y="180115"/>
          <a:ext cx="12011899" cy="3291840"/>
        </p:xfrm>
        <a:graphic>
          <a:graphicData uri="http://schemas.openxmlformats.org/drawingml/2006/table">
            <a:tbl>
              <a:tblPr firstRow="1" bandRow="1">
                <a:tableStyleId>{5C22544A-7EE6-4342-B048-85BDC9FD1C3A}</a:tableStyleId>
              </a:tblPr>
              <a:tblGrid>
                <a:gridCol w="2826325">
                  <a:extLst>
                    <a:ext uri="{9D8B030D-6E8A-4147-A177-3AD203B41FA5}">
                      <a16:colId xmlns:a16="http://schemas.microsoft.com/office/drawing/2014/main" val="20000"/>
                    </a:ext>
                  </a:extLst>
                </a:gridCol>
                <a:gridCol w="9185574">
                  <a:extLst>
                    <a:ext uri="{9D8B030D-6E8A-4147-A177-3AD203B41FA5}">
                      <a16:colId xmlns:a16="http://schemas.microsoft.com/office/drawing/2014/main" val="20001"/>
                    </a:ext>
                  </a:extLst>
                </a:gridCol>
              </a:tblGrid>
              <a:tr h="370840">
                <a:tc>
                  <a:txBody>
                    <a:bodyPr/>
                    <a:lstStyle/>
                    <a:p>
                      <a:pPr algn="ctr"/>
                      <a:r>
                        <a:rPr lang="en-US" sz="3200" dirty="0" err="1">
                          <a:latin typeface="Times New Roman" pitchFamily="18" charset="0"/>
                          <a:cs typeface="Times New Roman" pitchFamily="18" charset="0"/>
                        </a:rPr>
                        <a:t>Các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lớp</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cấu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tạo</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của</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da</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Chức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năng</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sz="3200" dirty="0" err="1">
                          <a:solidFill>
                            <a:srgbClr val="FF00FF"/>
                          </a:solidFill>
                          <a:latin typeface="Times New Roman" pitchFamily="18" charset="0"/>
                          <a:cs typeface="Times New Roman" pitchFamily="18" charset="0"/>
                        </a:rPr>
                        <a:t>Lớp</a:t>
                      </a:r>
                      <a:r>
                        <a:rPr lang="en-US" sz="3200" baseline="0" dirty="0">
                          <a:solidFill>
                            <a:srgbClr val="FF00FF"/>
                          </a:solidFill>
                          <a:latin typeface="Times New Roman" pitchFamily="18" charset="0"/>
                          <a:cs typeface="Times New Roman" pitchFamily="18" charset="0"/>
                        </a:rPr>
                        <a:t> </a:t>
                      </a:r>
                      <a:r>
                        <a:rPr lang="en-US" sz="3200" baseline="0" dirty="0" err="1">
                          <a:solidFill>
                            <a:srgbClr val="FF00FF"/>
                          </a:solidFill>
                          <a:latin typeface="Times New Roman" pitchFamily="18" charset="0"/>
                          <a:cs typeface="Times New Roman" pitchFamily="18" charset="0"/>
                        </a:rPr>
                        <a:t>biểu</a:t>
                      </a:r>
                      <a:r>
                        <a:rPr lang="en-US" sz="3200" baseline="0" dirty="0">
                          <a:solidFill>
                            <a:srgbClr val="FF00FF"/>
                          </a:solidFill>
                          <a:latin typeface="Times New Roman" pitchFamily="18" charset="0"/>
                          <a:cs typeface="Times New Roman" pitchFamily="18" charset="0"/>
                        </a:rPr>
                        <a:t> </a:t>
                      </a:r>
                      <a:r>
                        <a:rPr lang="en-US" sz="3200" baseline="0" dirty="0" err="1">
                          <a:solidFill>
                            <a:srgbClr val="FF00FF"/>
                          </a:solidFill>
                          <a:latin typeface="Times New Roman" pitchFamily="18" charset="0"/>
                          <a:cs typeface="Times New Roman" pitchFamily="18" charset="0"/>
                        </a:rPr>
                        <a:t>bì</a:t>
                      </a:r>
                      <a:endParaRPr lang="en-US" sz="3200" dirty="0">
                        <a:solidFill>
                          <a:srgbClr val="FF00FF"/>
                        </a:solidFill>
                        <a:latin typeface="Times New Roman" pitchFamily="18" charset="0"/>
                        <a:cs typeface="Times New Roman" pitchFamily="18" charset="0"/>
                      </a:endParaRPr>
                    </a:p>
                  </a:txBody>
                  <a:tcPr/>
                </a:tc>
                <a:tc>
                  <a:txBody>
                    <a:bodyPr/>
                    <a:lstStyle/>
                    <a:p>
                      <a:endParaRPr lang="en-US" sz="32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2909455" y="1274618"/>
            <a:ext cx="9088583"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Lông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tế</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bào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chết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tế</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bào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sống</a:t>
            </a:r>
            <a:endParaRPr lang="en-US" sz="3200" dirty="0">
              <a:solidFill>
                <a:srgbClr val="FF00FF"/>
              </a:solidFill>
              <a:latin typeface="Times New Roman" pitchFamily="18" charset="0"/>
              <a:cs typeface="Times New Roman" pitchFamily="18" charset="0"/>
            </a:endParaRPr>
          </a:p>
        </p:txBody>
      </p:sp>
      <p:sp>
        <p:nvSpPr>
          <p:cNvPr id="7" name="TextBox 6"/>
          <p:cNvSpPr txBox="1"/>
          <p:nvPr/>
        </p:nvSpPr>
        <p:spPr>
          <a:xfrm>
            <a:off x="0" y="1801090"/>
            <a:ext cx="2909455"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Lớp</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bì</a:t>
            </a:r>
            <a:endParaRPr lang="en-US" sz="3200" dirty="0">
              <a:solidFill>
                <a:srgbClr val="FF00FF"/>
              </a:solidFill>
              <a:latin typeface="Times New Roman" pitchFamily="18" charset="0"/>
              <a:cs typeface="Times New Roman" pitchFamily="18" charset="0"/>
            </a:endParaRPr>
          </a:p>
        </p:txBody>
      </p:sp>
      <p:sp>
        <p:nvSpPr>
          <p:cNvPr id="8" name="TextBox 7"/>
          <p:cNvSpPr txBox="1"/>
          <p:nvPr/>
        </p:nvSpPr>
        <p:spPr>
          <a:xfrm>
            <a:off x="2881745" y="1814945"/>
            <a:ext cx="9088583" cy="1077218"/>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Tuyến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nhờn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tuyến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mồ</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hôi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nang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lông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mạch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máu</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cơ</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dựng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lông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thụ</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thể</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cảm</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giác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dây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thần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kinh</a:t>
            </a:r>
            <a:r>
              <a:rPr lang="en-US" sz="3200" dirty="0">
                <a:solidFill>
                  <a:srgbClr val="FF00FF"/>
                </a:solidFill>
                <a:latin typeface="Times New Roman" pitchFamily="18" charset="0"/>
                <a:cs typeface="Times New Roman" pitchFamily="18" charset="0"/>
              </a:rPr>
              <a:t>.</a:t>
            </a:r>
          </a:p>
        </p:txBody>
      </p:sp>
      <p:sp>
        <p:nvSpPr>
          <p:cNvPr id="9" name="TextBox 8"/>
          <p:cNvSpPr txBox="1"/>
          <p:nvPr/>
        </p:nvSpPr>
        <p:spPr>
          <a:xfrm>
            <a:off x="0" y="2895600"/>
            <a:ext cx="2923309"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Lớp</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mỡ</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dưới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da</a:t>
            </a:r>
            <a:endParaRPr lang="en-US" sz="3200" dirty="0">
              <a:solidFill>
                <a:srgbClr val="FF00FF"/>
              </a:solidFill>
              <a:latin typeface="Times New Roman" pitchFamily="18" charset="0"/>
              <a:cs typeface="Times New Roman" pitchFamily="18" charset="0"/>
            </a:endParaRPr>
          </a:p>
        </p:txBody>
      </p:sp>
      <p:sp>
        <p:nvSpPr>
          <p:cNvPr id="10" name="TextBox 9"/>
          <p:cNvSpPr txBox="1"/>
          <p:nvPr/>
        </p:nvSpPr>
        <p:spPr>
          <a:xfrm>
            <a:off x="2881746" y="2909455"/>
            <a:ext cx="9102436"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Tế</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bào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mỡ</a:t>
            </a:r>
            <a:endParaRPr lang="en-US" sz="3200" dirty="0">
              <a:solidFill>
                <a:srgbClr val="FF00FF"/>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3519055" y="3546610"/>
            <a:ext cx="6317240" cy="33113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36:  DA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ĐIỀU</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HÒA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NHIỆT</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39838"/>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tổng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vitamin D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1768092"/>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3 </a:t>
            </a:r>
            <a:r>
              <a:rPr lang="en-US" sz="2800" dirty="0" err="1">
                <a:solidFill>
                  <a:srgbClr val="0000FF"/>
                </a:solidFill>
                <a:latin typeface="Times New Roman" pitchFamily="18" charset="0"/>
                <a:cs typeface="Times New Roman" pitchFamily="18" charset="0"/>
              </a:rPr>
              <a:t>lớp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a:t>
            </a:r>
          </a:p>
        </p:txBody>
      </p:sp>
      <p:pic>
        <p:nvPicPr>
          <p:cNvPr id="5122" name="Picture 2"/>
          <p:cNvPicPr>
            <a:picLocks noChangeAspect="1" noChangeArrowheads="1"/>
          </p:cNvPicPr>
          <p:nvPr/>
        </p:nvPicPr>
        <p:blipFill>
          <a:blip r:embed="rId2"/>
          <a:srcRect/>
          <a:stretch>
            <a:fillRect/>
          </a:stretch>
        </p:blipFill>
        <p:spPr bwMode="auto">
          <a:xfrm>
            <a:off x="8285" y="1979468"/>
            <a:ext cx="12183715" cy="1872095"/>
          </a:xfrm>
          <a:prstGeom prst="rect">
            <a:avLst/>
          </a:prstGeom>
          <a:noFill/>
          <a:ln w="9525">
            <a:noFill/>
            <a:miter lim="800000"/>
            <a:headEnd/>
            <a:tailEnd/>
          </a:ln>
          <a:effectLst/>
        </p:spPr>
      </p:pic>
      <p:sp>
        <p:nvSpPr>
          <p:cNvPr id="22" name="TextBox 21"/>
          <p:cNvSpPr txBox="1"/>
          <p:nvPr/>
        </p:nvSpPr>
        <p:spPr>
          <a:xfrm>
            <a:off x="0" y="228071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HÒA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266863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312583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5" name="TextBox 24"/>
          <p:cNvSpPr txBox="1"/>
          <p:nvPr/>
        </p:nvSpPr>
        <p:spPr>
          <a:xfrm>
            <a:off x="0" y="3569175"/>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ổn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36,3 – </a:t>
            </a:r>
            <a:r>
              <a:rPr lang="en-US" sz="2800" dirty="0" err="1">
                <a:solidFill>
                  <a:srgbClr val="0000FF"/>
                </a:solidFill>
                <a:latin typeface="Times New Roman" pitchFamily="18" charset="0"/>
                <a:cs typeface="Times New Roman" pitchFamily="18" charset="0"/>
              </a:rPr>
              <a:t>37,3</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dưới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36</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38</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trở</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1000" fill="hold"/>
                                        <p:tgtEl>
                                          <p:spTgt spid="51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5122"/>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5122"/>
                                        </p:tgtEl>
                                        <p:attrNameLst>
                                          <p:attrName>ppt_y</p:attrName>
                                        </p:attrNameLst>
                                      </p:cBhvr>
                                      <p:tavLst>
                                        <p:tav tm="0">
                                          <p:val>
                                            <p:strVal val="#ppt_y"/>
                                          </p:val>
                                        </p:tav>
                                        <p:tav tm="100000">
                                          <p:val>
                                            <p:strVal val="#ppt_y"/>
                                          </p:val>
                                        </p:tav>
                                      </p:tavLst>
                                    </p:anim>
                                    <p:animEffect transition="in" filter="fade">
                                      <p:cBhvr>
                                        <p:cTn id="20" dur="10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strips(upRight)">
                                      <p:cBhvr>
                                        <p:cTn id="25" dur="1000"/>
                                        <p:tgtEl>
                                          <p:spTgt spid="22"/>
                                        </p:tgtEl>
                                      </p:cBhvr>
                                    </p:animEffect>
                                  </p:childTnLst>
                                </p:cTn>
                              </p:par>
                              <p:par>
                                <p:cTn id="26" presetID="37" presetClass="exit" presetSubtype="0" fill="hold" nodeType="withEffect">
                                  <p:stCondLst>
                                    <p:cond delay="0"/>
                                  </p:stCondLst>
                                  <p:childTnLst>
                                    <p:animEffect transition="out" filter="fade">
                                      <p:cBhvr>
                                        <p:cTn id="27" dur="1000"/>
                                        <p:tgtEl>
                                          <p:spTgt spid="5122"/>
                                        </p:tgtEl>
                                      </p:cBhvr>
                                    </p:animEffect>
                                    <p:anim calcmode="lin" valueType="num">
                                      <p:cBhvr>
                                        <p:cTn id="28" dur="1000"/>
                                        <p:tgtEl>
                                          <p:spTgt spid="5122"/>
                                        </p:tgtEl>
                                        <p:attrNameLst>
                                          <p:attrName>ppt_x</p:attrName>
                                        </p:attrNameLst>
                                      </p:cBhvr>
                                      <p:tavLst>
                                        <p:tav tm="0">
                                          <p:val>
                                            <p:strVal val="ppt_x"/>
                                          </p:val>
                                        </p:tav>
                                        <p:tav tm="100000">
                                          <p:val>
                                            <p:strVal val="ppt_x"/>
                                          </p:val>
                                        </p:tav>
                                      </p:tavLst>
                                    </p:anim>
                                    <p:anim calcmode="lin" valueType="num">
                                      <p:cBhvr>
                                        <p:cTn id="29" dur="100" decel="100000"/>
                                        <p:tgtEl>
                                          <p:spTgt spid="5122"/>
                                        </p:tgtEl>
                                        <p:attrNameLst>
                                          <p:attrName>ppt_y</p:attrName>
                                        </p:attrNameLst>
                                      </p:cBhvr>
                                      <p:tavLst>
                                        <p:tav tm="0">
                                          <p:val>
                                            <p:strVal val="ppt_y"/>
                                          </p:val>
                                        </p:tav>
                                        <p:tav tm="100000">
                                          <p:val>
                                            <p:strVal val="ppt_y-.03"/>
                                          </p:val>
                                        </p:tav>
                                      </p:tavLst>
                                    </p:anim>
                                    <p:anim calcmode="lin" valueType="num">
                                      <p:cBhvr>
                                        <p:cTn id="30" dur="900" accel="100000">
                                          <p:stCondLst>
                                            <p:cond delay="100"/>
                                          </p:stCondLst>
                                        </p:cTn>
                                        <p:tgtEl>
                                          <p:spTgt spid="5122"/>
                                        </p:tgtEl>
                                        <p:attrNameLst>
                                          <p:attrName>ppt_y</p:attrName>
                                        </p:attrNameLst>
                                      </p:cBhvr>
                                      <p:tavLst>
                                        <p:tav tm="0">
                                          <p:val>
                                            <p:strVal val="ppt_y"/>
                                          </p:val>
                                        </p:tav>
                                        <p:tav tm="100000">
                                          <p:val>
                                            <p:strVal val="ppt_y+1"/>
                                          </p:val>
                                        </p:tav>
                                      </p:tavLst>
                                    </p:anim>
                                    <p:set>
                                      <p:cBhvr>
                                        <p:cTn id="31" dur="1" fill="hold">
                                          <p:stCondLst>
                                            <p:cond delay="999"/>
                                          </p:stCondLst>
                                        </p:cTn>
                                        <p:tgtEl>
                                          <p:spTgt spid="512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strips(upRight)">
                                      <p:cBhvr>
                                        <p:cTn id="36" dur="1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strips(upRight)">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strips(upRight)">
                                      <p:cBhvr>
                                        <p:cTn id="4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
            <a:ext cx="12192000" cy="435538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41565" y="235524"/>
          <a:ext cx="12108870" cy="1706880"/>
        </p:xfrm>
        <a:graphic>
          <a:graphicData uri="http://schemas.openxmlformats.org/drawingml/2006/table">
            <a:tbl>
              <a:tblPr/>
              <a:tblGrid>
                <a:gridCol w="2230582">
                  <a:extLst>
                    <a:ext uri="{9D8B030D-6E8A-4147-A177-3AD203B41FA5}">
                      <a16:colId xmlns:a16="http://schemas.microsoft.com/office/drawing/2014/main" val="20000"/>
                    </a:ext>
                  </a:extLst>
                </a:gridCol>
                <a:gridCol w="1773382">
                  <a:extLst>
                    <a:ext uri="{9D8B030D-6E8A-4147-A177-3AD203B41FA5}">
                      <a16:colId xmlns:a16="http://schemas.microsoft.com/office/drawing/2014/main" val="20001"/>
                    </a:ext>
                  </a:extLst>
                </a:gridCol>
                <a:gridCol w="1773795">
                  <a:extLst>
                    <a:ext uri="{9D8B030D-6E8A-4147-A177-3AD203B41FA5}">
                      <a16:colId xmlns:a16="http://schemas.microsoft.com/office/drawing/2014/main" val="20002"/>
                    </a:ext>
                  </a:extLst>
                </a:gridCol>
                <a:gridCol w="6331111">
                  <a:extLst>
                    <a:ext uri="{9D8B030D-6E8A-4147-A177-3AD203B41FA5}">
                      <a16:colId xmlns:a16="http://schemas.microsoft.com/office/drawing/2014/main" val="20003"/>
                    </a:ext>
                  </a:extLst>
                </a:gridCol>
              </a:tblGrid>
              <a:tr h="0">
                <a:tc>
                  <a:txBody>
                    <a:bodyPr/>
                    <a:lstStyle/>
                    <a:p>
                      <a:pPr algn="ctr"/>
                      <a:r>
                        <a:rPr lang="en-US" sz="2800" b="1" dirty="0" err="1">
                          <a:solidFill>
                            <a:srgbClr val="000000"/>
                          </a:solidFill>
                          <a:latin typeface="Times New Roman" pitchFamily="18" charset="0"/>
                          <a:cs typeface="Times New Roman" pitchFamily="18" charset="0"/>
                        </a:rPr>
                        <a:t>Tên</a:t>
                      </a:r>
                      <a:endParaRPr lang="en-US" sz="28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solidFill>
                            <a:srgbClr val="000000"/>
                          </a:solidFill>
                          <a:latin typeface="Times New Roman" pitchFamily="18" charset="0"/>
                          <a:cs typeface="Times New Roman" pitchFamily="18" charset="0"/>
                        </a:rPr>
                        <a:t> </a:t>
                      </a:r>
                      <a:r>
                        <a:rPr lang="vi-VN" sz="2800" b="1" dirty="0">
                          <a:solidFill>
                            <a:srgbClr val="000000"/>
                          </a:solidFill>
                          <a:latin typeface="Times New Roman" pitchFamily="18" charset="0"/>
                          <a:cs typeface="Times New Roman" pitchFamily="18" charset="0"/>
                        </a:rPr>
                        <a:t>Trước khi vận động</a:t>
                      </a:r>
                      <a:endParaRPr lang="vi-VN" sz="28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solidFill>
                            <a:srgbClr val="000000"/>
                          </a:solidFill>
                          <a:latin typeface="Times New Roman" pitchFamily="18" charset="0"/>
                          <a:cs typeface="Times New Roman" pitchFamily="18" charset="0"/>
                        </a:rPr>
                        <a:t> </a:t>
                      </a:r>
                      <a:r>
                        <a:rPr lang="vi-VN" sz="2800" b="1" dirty="0">
                          <a:solidFill>
                            <a:srgbClr val="000000"/>
                          </a:solidFill>
                          <a:latin typeface="Times New Roman" pitchFamily="18" charset="0"/>
                          <a:cs typeface="Times New Roman" pitchFamily="18" charset="0"/>
                        </a:rPr>
                        <a:t>Sau 2 phút vận </a:t>
                      </a:r>
                      <a:r>
                        <a:rPr lang="en-US" sz="2800" b="1" dirty="0">
                          <a:solidFill>
                            <a:srgbClr val="000000"/>
                          </a:solidFill>
                          <a:latin typeface="Times New Roman" pitchFamily="18" charset="0"/>
                          <a:cs typeface="Times New Roman" pitchFamily="18" charset="0"/>
                        </a:rPr>
                        <a:t>  </a:t>
                      </a:r>
                      <a:r>
                        <a:rPr lang="vi-VN" sz="2800" b="1" dirty="0">
                          <a:solidFill>
                            <a:srgbClr val="000000"/>
                          </a:solidFill>
                          <a:latin typeface="Times New Roman" pitchFamily="18" charset="0"/>
                          <a:cs typeface="Times New Roman" pitchFamily="18" charset="0"/>
                        </a:rPr>
                        <a:t>động</a:t>
                      </a:r>
                      <a:endParaRPr lang="vi-VN" sz="28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solidFill>
                            <a:srgbClr val="000000"/>
                          </a:solidFill>
                          <a:latin typeface="Times New Roman" pitchFamily="18" charset="0"/>
                          <a:cs typeface="Times New Roman" pitchFamily="18" charset="0"/>
                        </a:rPr>
                        <a:t> </a:t>
                      </a:r>
                      <a:r>
                        <a:rPr lang="vi-VN" sz="2800" b="1" dirty="0">
                          <a:solidFill>
                            <a:srgbClr val="000000"/>
                          </a:solidFill>
                          <a:latin typeface="Times New Roman" pitchFamily="18" charset="0"/>
                          <a:cs typeface="Times New Roman" pitchFamily="18" charset="0"/>
                        </a:rPr>
                        <a:t>So sánh nhiệt độ cơ thể trước và sau khi vận động</a:t>
                      </a:r>
                      <a:endParaRPr lang="vi-VN" sz="28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r>
                        <a:rPr lang="vi-VN" sz="2800">
                          <a:solidFill>
                            <a:srgbClr val="000000"/>
                          </a:solidFill>
                          <a:latin typeface="Times New Roman" pitchFamily="18" charset="0"/>
                          <a:cs typeface="Times New Roman" pitchFamily="18" charset="0"/>
                        </a:rPr>
                        <a:t>Nguyễn Văn 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0000"/>
                          </a:solidFill>
                          <a:latin typeface="Times New Roman" pitchFamily="18" charset="0"/>
                          <a:cs typeface="Times New Roman" pitchFamily="18" charset="0"/>
                        </a:rPr>
                        <a:t>36,4</a:t>
                      </a:r>
                      <a:r>
                        <a:rPr lang="en-US" sz="2800" baseline="30000" dirty="0" err="1">
                          <a:solidFill>
                            <a:srgbClr val="000000"/>
                          </a:solidFill>
                          <a:latin typeface="Times New Roman" pitchFamily="18" charset="0"/>
                          <a:cs typeface="Times New Roman" pitchFamily="18" charset="0"/>
                        </a:rPr>
                        <a:t>o</a:t>
                      </a:r>
                      <a:r>
                        <a:rPr lang="en-US" sz="2800" dirty="0" err="1">
                          <a:solidFill>
                            <a:srgbClr val="000000"/>
                          </a:solidFill>
                          <a:latin typeface="Times New Roman" pitchFamily="18" charset="0"/>
                          <a:cs typeface="Times New Roman" pitchFamily="18" charset="0"/>
                        </a:rPr>
                        <a:t>C</a:t>
                      </a:r>
                      <a:endParaRPr lang="en-US" sz="2800" dirty="0">
                        <a:solidFill>
                          <a:srgbClr val="000000"/>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0000"/>
                          </a:solidFill>
                          <a:latin typeface="Times New Roman" pitchFamily="18" charset="0"/>
                          <a:cs typeface="Times New Roman" pitchFamily="18" charset="0"/>
                        </a:rPr>
                        <a:t>36,8</a:t>
                      </a:r>
                      <a:r>
                        <a:rPr lang="en-US" sz="2800" baseline="30000" dirty="0" err="1">
                          <a:solidFill>
                            <a:srgbClr val="000000"/>
                          </a:solidFill>
                          <a:latin typeface="Times New Roman" pitchFamily="18" charset="0"/>
                          <a:cs typeface="Times New Roman" pitchFamily="18" charset="0"/>
                        </a:rPr>
                        <a:t>o</a:t>
                      </a:r>
                      <a:r>
                        <a:rPr lang="en-US" sz="2800" dirty="0" err="1">
                          <a:solidFill>
                            <a:srgbClr val="000000"/>
                          </a:solidFill>
                          <a:latin typeface="Times New Roman" pitchFamily="18" charset="0"/>
                          <a:cs typeface="Times New Roman" pitchFamily="18" charset="0"/>
                        </a:rPr>
                        <a:t>C</a:t>
                      </a:r>
                      <a:endParaRPr lang="en-US" sz="2800" dirty="0">
                        <a:solidFill>
                          <a:srgbClr val="000000"/>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dirty="0">
                          <a:solidFill>
                            <a:srgbClr val="000000"/>
                          </a:solidFill>
                          <a:latin typeface="Times New Roman" pitchFamily="18" charset="0"/>
                          <a:cs typeface="Times New Roman" pitchFamily="18" charset="0"/>
                        </a:rPr>
                        <a:t>Sau khi vận động cao hơn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r>
                        <a:rPr lang="vi-VN" sz="2800">
                          <a:solidFill>
                            <a:srgbClr val="000000"/>
                          </a:solidFill>
                          <a:latin typeface="Times New Roman" pitchFamily="18" charset="0"/>
                          <a:cs typeface="Times New Roman" pitchFamily="18" charset="0"/>
                        </a:rPr>
                        <a:t>Lê Văn B</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solidFill>
                            <a:srgbClr val="000000"/>
                          </a:solidFill>
                          <a:latin typeface="Times New Roman" pitchFamily="18" charset="0"/>
                          <a:cs typeface="Times New Roman" pitchFamily="18" charset="0"/>
                        </a:rPr>
                        <a:t>36,6</a:t>
                      </a:r>
                      <a:r>
                        <a:rPr lang="en-US" sz="2800" baseline="30000">
                          <a:solidFill>
                            <a:srgbClr val="000000"/>
                          </a:solidFill>
                          <a:latin typeface="Times New Roman" pitchFamily="18" charset="0"/>
                          <a:cs typeface="Times New Roman" pitchFamily="18" charset="0"/>
                        </a:rPr>
                        <a:t>o</a:t>
                      </a:r>
                      <a:r>
                        <a:rPr lang="en-US" sz="2800">
                          <a:solidFill>
                            <a:srgbClr val="000000"/>
                          </a:solidFill>
                          <a:latin typeface="Times New Roman" pitchFamily="18" charset="0"/>
                          <a:cs typeface="Times New Roman" pitchFamily="18" charset="0"/>
                        </a:rPr>
                        <a:t>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0000"/>
                          </a:solidFill>
                          <a:latin typeface="Times New Roman" pitchFamily="18" charset="0"/>
                          <a:cs typeface="Times New Roman" pitchFamily="18" charset="0"/>
                        </a:rPr>
                        <a:t>37,1</a:t>
                      </a:r>
                      <a:r>
                        <a:rPr lang="en-US" sz="2800" baseline="30000" dirty="0" err="1">
                          <a:solidFill>
                            <a:srgbClr val="000000"/>
                          </a:solidFill>
                          <a:latin typeface="Times New Roman" pitchFamily="18" charset="0"/>
                          <a:cs typeface="Times New Roman" pitchFamily="18" charset="0"/>
                        </a:rPr>
                        <a:t>o</a:t>
                      </a:r>
                      <a:r>
                        <a:rPr lang="en-US" sz="2800" dirty="0" err="1">
                          <a:solidFill>
                            <a:srgbClr val="000000"/>
                          </a:solidFill>
                          <a:latin typeface="Times New Roman" pitchFamily="18" charset="0"/>
                          <a:cs typeface="Times New Roman" pitchFamily="18" charset="0"/>
                        </a:rPr>
                        <a:t>C</a:t>
                      </a:r>
                      <a:endParaRPr lang="en-US" sz="2800" dirty="0">
                        <a:solidFill>
                          <a:srgbClr val="000000"/>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dirty="0">
                          <a:solidFill>
                            <a:srgbClr val="000000"/>
                          </a:solidFill>
                          <a:latin typeface="Times New Roman" pitchFamily="18" charset="0"/>
                          <a:cs typeface="Times New Roman" pitchFamily="18" charset="0"/>
                        </a:rPr>
                        <a:t>Sau khi vận động cao hơn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Rectangle 3"/>
          <p:cNvSpPr/>
          <p:nvPr/>
        </p:nvSpPr>
        <p:spPr>
          <a:xfrm>
            <a:off x="263236" y="2136339"/>
            <a:ext cx="11720946" cy="3108543"/>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Giải thích:</a:t>
            </a:r>
          </a:p>
          <a:p>
            <a:pPr algn="just"/>
            <a:r>
              <a:rPr lang="vi-VN" sz="2800" dirty="0">
                <a:solidFill>
                  <a:srgbClr val="FF00FF"/>
                </a:solidFill>
                <a:latin typeface="Times New Roman" pitchFamily="18" charset="0"/>
                <a:cs typeface="Times New Roman" pitchFamily="18" charset="0"/>
              </a:rPr>
              <a:t>+ Trước khi vận động, nhiệt độ cơ thể duy trì ở mức bình thường (36,3 – 37,3</a:t>
            </a:r>
            <a:r>
              <a:rPr lang="vi-VN" sz="2800" baseline="30000" dirty="0">
                <a:solidFill>
                  <a:srgbClr val="FF00FF"/>
                </a:solidFill>
                <a:latin typeface="Times New Roman" pitchFamily="18" charset="0"/>
                <a:cs typeface="Times New Roman" pitchFamily="18" charset="0"/>
              </a:rPr>
              <a:t>o</a:t>
            </a:r>
            <a:r>
              <a:rPr lang="vi-VN" sz="2800" dirty="0">
                <a:solidFill>
                  <a:srgbClr val="FF00FF"/>
                </a:solidFill>
                <a:latin typeface="Times New Roman" pitchFamily="18" charset="0"/>
                <a:cs typeface="Times New Roman" pitchFamily="18" charset="0"/>
              </a:rPr>
              <a:t>C).</a:t>
            </a:r>
          </a:p>
          <a:p>
            <a:pPr algn="just"/>
            <a:r>
              <a:rPr lang="vi-VN" sz="2800" dirty="0">
                <a:solidFill>
                  <a:srgbClr val="FF00FF"/>
                </a:solidFill>
                <a:latin typeface="Times New Roman" pitchFamily="18" charset="0"/>
                <a:cs typeface="Times New Roman" pitchFamily="18" charset="0"/>
              </a:rPr>
              <a:t>+ Khi vận động, tốc độ hô hấp tế bào nhanh hơn để đáp ứng nhu cầu trao đổi chất và năng lượng cho cơ bắp hoạt động liên tục. Mà một phần năng lượng sinh ra từ quá trình hô hấp tế bào được giải phóng dưới dạng nhiệt. Bởi vậy, cơ thể càng vận động mạnh thì nhiệt sinh ra càng nhiều khiến thân nhiệt tăng.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edg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edg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edge">
                                      <p:cBhvr>
                                        <p:cTn id="2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4718</TotalTime>
  <Words>2442</Words>
  <Application>Microsoft Office PowerPoint</Application>
  <PresentationFormat>Màn hình rộng</PresentationFormat>
  <Paragraphs>180</Paragraphs>
  <Slides>26</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26</vt:i4>
      </vt:variant>
    </vt:vector>
  </HeadingPairs>
  <TitlesOfParts>
    <vt:vector size="31" baseType="lpstr">
      <vt:lpstr>Arial</vt:lpstr>
      <vt:lpstr>Calibri</vt:lpstr>
      <vt:lpstr>Calibri Light</vt:lpstr>
      <vt:lpstr>Times New Roman</vt:lpstr>
      <vt:lpstr>MỞ ĐẦU KHTN 7-HIỀN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Administrator</cp:lastModifiedBy>
  <cp:revision>1178</cp:revision>
  <dcterms:created xsi:type="dcterms:W3CDTF">2022-07-11T10:05:56Z</dcterms:created>
  <dcterms:modified xsi:type="dcterms:W3CDTF">2024-04-01T14:24:01Z</dcterms:modified>
</cp:coreProperties>
</file>