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35" r:id="rId2"/>
    <p:sldId id="357" r:id="rId3"/>
    <p:sldId id="334" r:id="rId4"/>
    <p:sldId id="360" r:id="rId5"/>
    <p:sldId id="406" r:id="rId6"/>
    <p:sldId id="413" r:id="rId7"/>
    <p:sldId id="408" r:id="rId8"/>
    <p:sldId id="415" r:id="rId9"/>
    <p:sldId id="417" r:id="rId10"/>
    <p:sldId id="418" r:id="rId11"/>
    <p:sldId id="421" r:id="rId12"/>
    <p:sldId id="420" r:id="rId13"/>
    <p:sldId id="419" r:id="rId14"/>
    <p:sldId id="422" r:id="rId15"/>
    <p:sldId id="423" r:id="rId16"/>
    <p:sldId id="424" r:id="rId17"/>
    <p:sldId id="4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FFFF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1" d="100"/>
          <a:sy n="61" d="100"/>
        </p:scale>
        <p:origin x="20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3/16/2026</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3/16/2026</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4: </a:t>
            </a:r>
            <a:r>
              <a:rPr lang="en-US" sz="4400" b="1" dirty="0" err="1">
                <a:solidFill>
                  <a:srgbClr val="0000FF"/>
                </a:solidFill>
                <a:latin typeface="Times New Roman" pitchFamily="18" charset="0"/>
                <a:cs typeface="Times New Roman" pitchFamily="18" charset="0"/>
              </a:rPr>
              <a:t>VẬT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SỐNG</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11: DI </a:t>
            </a:r>
            <a:r>
              <a:rPr lang="en-US" sz="4000" b="1" dirty="0" err="1">
                <a:solidFill>
                  <a:srgbClr val="0000FF"/>
                </a:solidFill>
                <a:latin typeface="Times New Roman" pitchFamily="18" charset="0"/>
                <a:cs typeface="Times New Roman" pitchFamily="18" charset="0"/>
              </a:rPr>
              <a:t>TRUYỀN</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38: </a:t>
            </a:r>
            <a:r>
              <a:rPr lang="en-US" sz="3600" b="1" dirty="0" err="1">
                <a:solidFill>
                  <a:srgbClr val="0000FF"/>
                </a:solidFill>
                <a:latin typeface="Times New Roman" pitchFamily="18" charset="0"/>
                <a:cs typeface="Times New Roman" pitchFamily="18" charset="0"/>
              </a:rPr>
              <a:t>QUY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LUẬT</a:t>
            </a:r>
            <a:r>
              <a:rPr lang="en-US" sz="3600" b="1" dirty="0">
                <a:solidFill>
                  <a:srgbClr val="0000FF"/>
                </a:solidFill>
                <a:latin typeface="Times New Roman" pitchFamily="18" charset="0"/>
                <a:cs typeface="Times New Roman" pitchFamily="18" charset="0"/>
              </a:rPr>
              <a:t> DI </a:t>
            </a:r>
            <a:r>
              <a:rPr lang="en-US" sz="3600" b="1" dirty="0" err="1">
                <a:solidFill>
                  <a:srgbClr val="0000FF"/>
                </a:solidFill>
                <a:latin typeface="Times New Roman" pitchFamily="18" charset="0"/>
                <a:cs typeface="Times New Roman" pitchFamily="18" charset="0"/>
              </a:rPr>
              <a:t>TRUYỀN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MENDEL</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84183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F</a:t>
            </a:r>
            <a:r>
              <a:rPr kumimoji="0" lang="en-US" sz="2800" b="1" i="1"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838200" algn="l"/>
              </a:tabLst>
            </a:pPr>
            <a:endParaRPr lang="en-US" sz="2800" dirty="0">
              <a:solidFill>
                <a:srgbClr val="0000FF"/>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103093" y="1030516"/>
          <a:ext cx="5138058" cy="2298065"/>
        </p:xfrm>
        <a:graphic>
          <a:graphicData uri="http://schemas.openxmlformats.org/drawingml/2006/table">
            <a:tbl>
              <a:tblPr/>
              <a:tblGrid>
                <a:gridCol w="770479">
                  <a:extLst>
                    <a:ext uri="{9D8B030D-6E8A-4147-A177-3AD203B41FA5}">
                      <a16:colId xmlns:a16="http://schemas.microsoft.com/office/drawing/2014/main" val="20000"/>
                    </a:ext>
                  </a:extLst>
                </a:gridCol>
                <a:gridCol w="1153419">
                  <a:extLst>
                    <a:ext uri="{9D8B030D-6E8A-4147-A177-3AD203B41FA5}">
                      <a16:colId xmlns:a16="http://schemas.microsoft.com/office/drawing/2014/main" val="20001"/>
                    </a:ext>
                  </a:extLst>
                </a:gridCol>
                <a:gridCol w="1107418">
                  <a:extLst>
                    <a:ext uri="{9D8B030D-6E8A-4147-A177-3AD203B41FA5}">
                      <a16:colId xmlns:a16="http://schemas.microsoft.com/office/drawing/2014/main" val="20002"/>
                    </a:ext>
                  </a:extLst>
                </a:gridCol>
                <a:gridCol w="1076370">
                  <a:extLst>
                    <a:ext uri="{9D8B030D-6E8A-4147-A177-3AD203B41FA5}">
                      <a16:colId xmlns:a16="http://schemas.microsoft.com/office/drawing/2014/main" val="20003"/>
                    </a:ext>
                  </a:extLst>
                </a:gridCol>
                <a:gridCol w="1030372">
                  <a:extLst>
                    <a:ext uri="{9D8B030D-6E8A-4147-A177-3AD203B41FA5}">
                      <a16:colId xmlns:a16="http://schemas.microsoft.com/office/drawing/2014/main" val="20004"/>
                    </a:ext>
                  </a:extLst>
                </a:gridCol>
              </a:tblGrid>
              <a:tr h="309190">
                <a:tc>
                  <a:txBody>
                    <a:bodyPr/>
                    <a:lstStyle/>
                    <a:p>
                      <a:pPr marL="0" marR="0" algn="ctr">
                        <a:lnSpc>
                          <a:spcPct val="115000"/>
                        </a:lnSpc>
                        <a:spcBef>
                          <a:spcPts val="0"/>
                        </a:spcBef>
                        <a:spcAft>
                          <a:spcPts val="0"/>
                        </a:spcAft>
                      </a:pPr>
                      <a:endParaRPr lang="en-US" sz="2800" dirty="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0000FF"/>
                          </a:solidFill>
                          <a:latin typeface="Times New Roman"/>
                          <a:ea typeface="Times New Roman"/>
                          <a:cs typeface="Times New Roman"/>
                        </a:rPr>
                        <a:t>AB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9190">
                <a:tc>
                  <a:txBody>
                    <a:bodyPr/>
                    <a:lstStyle/>
                    <a:p>
                      <a:pPr marL="0" marR="0" algn="ctr">
                        <a:lnSpc>
                          <a:spcPct val="115000"/>
                        </a:lnSpc>
                        <a:spcBef>
                          <a:spcPts val="0"/>
                        </a:spcBef>
                        <a:spcAft>
                          <a:spcPts val="0"/>
                        </a:spcAft>
                        <a:tabLst>
                          <a:tab pos="800100" algn="l"/>
                        </a:tabLs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4817" name="Rectangle 1"/>
          <p:cNvSpPr>
            <a:spLocks noChangeArrowheads="1"/>
          </p:cNvSpPr>
          <p:nvPr/>
        </p:nvSpPr>
        <p:spPr bwMode="auto">
          <a:xfrm>
            <a:off x="0" y="3614056"/>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Kết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gene</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9A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3A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-bb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3aaB</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1aabb</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9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1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3793">
                                            <p:txEl>
                                              <p:pRg st="0" end="0"/>
                                            </p:txEl>
                                          </p:spTgt>
                                        </p:tgtEl>
                                        <p:attrNameLst>
                                          <p:attrName>style.visibility</p:attrName>
                                        </p:attrNameLst>
                                      </p:cBhvr>
                                      <p:to>
                                        <p:strVal val="visible"/>
                                      </p:to>
                                    </p:set>
                                    <p:anim calcmode="lin" valueType="num">
                                      <p:cBhvr>
                                        <p:cTn id="7" dur="1000" fill="hold"/>
                                        <p:tgtEl>
                                          <p:spTgt spid="3379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379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379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3793">
                                            <p:txEl>
                                              <p:pRg st="0" end="0"/>
                                            </p:txEl>
                                          </p:spTgt>
                                        </p:tgtEl>
                                      </p:cBhvr>
                                    </p:animEffect>
                                  </p:childTnLst>
                                </p:cTn>
                              </p:par>
                            </p:childTnLst>
                          </p:cTn>
                        </p:par>
                        <p:par>
                          <p:cTn id="11" fill="hold">
                            <p:stCondLst>
                              <p:cond delay="1150"/>
                            </p:stCondLst>
                            <p:childTnLst>
                              <p:par>
                                <p:cTn id="12" presetID="6"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4817">
                                            <p:txEl>
                                              <p:pRg st="0" end="0"/>
                                            </p:txEl>
                                          </p:spTgt>
                                        </p:tgtEl>
                                        <p:attrNameLst>
                                          <p:attrName>style.visibility</p:attrName>
                                        </p:attrNameLst>
                                      </p:cBhvr>
                                      <p:to>
                                        <p:strVal val="visible"/>
                                      </p:to>
                                    </p:set>
                                    <p:anim calcmode="lin" valueType="num">
                                      <p:cBhvr>
                                        <p:cTn id="19" dur="1000" fill="hold"/>
                                        <p:tgtEl>
                                          <p:spTgt spid="3481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4817">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481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4817">
                                            <p:txEl>
                                              <p:pRg st="1" end="1"/>
                                            </p:txEl>
                                          </p:spTgt>
                                        </p:tgtEl>
                                        <p:attrNameLst>
                                          <p:attrName>style.visibility</p:attrName>
                                        </p:attrNameLst>
                                      </p:cBhvr>
                                      <p:to>
                                        <p:strVal val="visible"/>
                                      </p:to>
                                    </p:set>
                                    <p:anim calcmode="lin" valueType="num">
                                      <p:cBhvr>
                                        <p:cTn id="26" dur="1000" fill="hold"/>
                                        <p:tgtEl>
                                          <p:spTgt spid="34817">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4817">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3481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4817">
                                            <p:txEl>
                                              <p:pRg st="2" end="2"/>
                                            </p:txEl>
                                          </p:spTgt>
                                        </p:tgtEl>
                                        <p:attrNameLst>
                                          <p:attrName>style.visibility</p:attrName>
                                        </p:attrNameLst>
                                      </p:cBhvr>
                                      <p:to>
                                        <p:strVal val="visible"/>
                                      </p:to>
                                    </p:set>
                                    <p:anim calcmode="lin" valueType="num">
                                      <p:cBhvr>
                                        <p:cTn id="33" dur="1000" fill="hold"/>
                                        <p:tgtEl>
                                          <p:spTgt spid="34817">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4817">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48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0" y="4064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PHÉP</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LAI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TRẠNG</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3793" name="Rectangle 1"/>
          <p:cNvSpPr>
            <a:spLocks noChangeArrowheads="1"/>
          </p:cNvSpPr>
          <p:nvPr/>
        </p:nvSpPr>
        <p:spPr bwMode="auto">
          <a:xfrm>
            <a:off x="0" y="84183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F</a:t>
            </a:r>
            <a:r>
              <a:rPr kumimoji="0" lang="en-US" sz="2800" b="1" i="1"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838200" algn="l"/>
              </a:tabLst>
            </a:pPr>
            <a:endParaRPr lang="en-US" sz="2800" dirty="0">
              <a:solidFill>
                <a:srgbClr val="0000FF"/>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103093" y="1030516"/>
          <a:ext cx="5138058" cy="2298065"/>
        </p:xfrm>
        <a:graphic>
          <a:graphicData uri="http://schemas.openxmlformats.org/drawingml/2006/table">
            <a:tbl>
              <a:tblPr/>
              <a:tblGrid>
                <a:gridCol w="770479">
                  <a:extLst>
                    <a:ext uri="{9D8B030D-6E8A-4147-A177-3AD203B41FA5}">
                      <a16:colId xmlns:a16="http://schemas.microsoft.com/office/drawing/2014/main" val="20000"/>
                    </a:ext>
                  </a:extLst>
                </a:gridCol>
                <a:gridCol w="1153419">
                  <a:extLst>
                    <a:ext uri="{9D8B030D-6E8A-4147-A177-3AD203B41FA5}">
                      <a16:colId xmlns:a16="http://schemas.microsoft.com/office/drawing/2014/main" val="20001"/>
                    </a:ext>
                  </a:extLst>
                </a:gridCol>
                <a:gridCol w="1107418">
                  <a:extLst>
                    <a:ext uri="{9D8B030D-6E8A-4147-A177-3AD203B41FA5}">
                      <a16:colId xmlns:a16="http://schemas.microsoft.com/office/drawing/2014/main" val="20002"/>
                    </a:ext>
                  </a:extLst>
                </a:gridCol>
                <a:gridCol w="1076370">
                  <a:extLst>
                    <a:ext uri="{9D8B030D-6E8A-4147-A177-3AD203B41FA5}">
                      <a16:colId xmlns:a16="http://schemas.microsoft.com/office/drawing/2014/main" val="20003"/>
                    </a:ext>
                  </a:extLst>
                </a:gridCol>
                <a:gridCol w="1030372">
                  <a:extLst>
                    <a:ext uri="{9D8B030D-6E8A-4147-A177-3AD203B41FA5}">
                      <a16:colId xmlns:a16="http://schemas.microsoft.com/office/drawing/2014/main" val="20004"/>
                    </a:ext>
                  </a:extLst>
                </a:gridCol>
              </a:tblGrid>
              <a:tr h="309190">
                <a:tc>
                  <a:txBody>
                    <a:bodyPr/>
                    <a:lstStyle/>
                    <a:p>
                      <a:pPr marL="0" marR="0" algn="ctr">
                        <a:lnSpc>
                          <a:spcPct val="115000"/>
                        </a:lnSpc>
                        <a:spcBef>
                          <a:spcPts val="0"/>
                        </a:spcBef>
                        <a:spcAft>
                          <a:spcPts val="0"/>
                        </a:spcAft>
                      </a:pPr>
                      <a:endParaRPr lang="en-US" sz="2800" dirty="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0000FF"/>
                          </a:solidFill>
                          <a:latin typeface="Times New Roman"/>
                          <a:ea typeface="Times New Roman"/>
                          <a:cs typeface="Times New Roman"/>
                        </a:rPr>
                        <a:t>AB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9190">
                <a:tc>
                  <a:txBody>
                    <a:bodyPr/>
                    <a:lstStyle/>
                    <a:p>
                      <a:pPr marL="0" marR="0" algn="ctr">
                        <a:lnSpc>
                          <a:spcPct val="115000"/>
                        </a:lnSpc>
                        <a:spcBef>
                          <a:spcPts val="0"/>
                        </a:spcBef>
                        <a:spcAft>
                          <a:spcPts val="0"/>
                        </a:spcAft>
                        <a:tabLst>
                          <a:tab pos="800100" algn="l"/>
                        </a:tabLs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4817" name="Rectangle 1"/>
          <p:cNvSpPr>
            <a:spLocks noChangeArrowheads="1"/>
          </p:cNvSpPr>
          <p:nvPr/>
        </p:nvSpPr>
        <p:spPr bwMode="auto">
          <a:xfrm>
            <a:off x="0" y="3614056"/>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Kết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gene</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9A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3A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-bb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3aaB</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1aabb</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9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1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Biến</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dị</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tổ</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hợp</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tạo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ra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nhờ</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sự</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độc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lập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của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nhiễm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sắc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tương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đồng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giảm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và</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sự</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tổ</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hợp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ngẫu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nhiên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giữa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giao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tử</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thụ</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tinh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4817">
                                            <p:txEl>
                                              <p:pRg st="3" end="3"/>
                                            </p:txEl>
                                          </p:spTgt>
                                        </p:tgtEl>
                                        <p:attrNameLst>
                                          <p:attrName>style.visibility</p:attrName>
                                        </p:attrNameLst>
                                      </p:cBhvr>
                                      <p:to>
                                        <p:strVal val="visible"/>
                                      </p:to>
                                    </p:set>
                                    <p:anim calcmode="lin" valueType="num">
                                      <p:cBhvr>
                                        <p:cTn id="7" dur="1000" fill="hold"/>
                                        <p:tgtEl>
                                          <p:spTgt spid="3481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4817">
                                            <p:txEl>
                                              <p:pRg st="3" end="3"/>
                                            </p:txEl>
                                          </p:spTgt>
                                        </p:tgtEl>
                                        <p:attrNameLst>
                                          <p:attrName>ppt_h</p:attrName>
                                        </p:attrNameLst>
                                      </p:cBhvr>
                                      <p:tavLst>
                                        <p:tav tm="0">
                                          <p:val>
                                            <p:fltVal val="0"/>
                                          </p:val>
                                        </p:tav>
                                        <p:tav tm="100000">
                                          <p:val>
                                            <p:strVal val="#ppt_h"/>
                                          </p:val>
                                        </p:tav>
                                      </p:tavLst>
                                    </p:anim>
                                    <p:animEffect transition="in" filter="fade">
                                      <p:cBhvr>
                                        <p:cTn id="9" dur="1000"/>
                                        <p:tgtEl>
                                          <p:spTgt spid="348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0971" y="1480458"/>
            <a:ext cx="7141029"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Các biến dị tổ hợp: vàng - nhăn, xanh - trơn, xanh – nhăn.</a:t>
            </a:r>
            <a:endParaRPr lang="en-US" sz="2800" dirty="0">
              <a:solidFill>
                <a:srgbClr val="FF00FF"/>
              </a:solidFill>
              <a:latin typeface="Times New Roman" pitchFamily="18" charset="0"/>
              <a:cs typeface="Times New Roman" pitchFamily="18" charset="0"/>
            </a:endParaRPr>
          </a:p>
        </p:txBody>
      </p:sp>
      <p:sp>
        <p:nvSpPr>
          <p:cNvPr id="31747" name="Rectangle 3"/>
          <p:cNvSpPr>
            <a:spLocks noChangeArrowheads="1"/>
          </p:cNvSpPr>
          <p:nvPr/>
        </p:nvSpPr>
        <p:spPr bwMode="auto">
          <a:xfrm>
            <a:off x="5080000" y="3091546"/>
            <a:ext cx="711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vi-VN" sz="2800" dirty="0">
                <a:solidFill>
                  <a:srgbClr val="FF00FF"/>
                </a:solidFill>
                <a:latin typeface="Times New Roman" pitchFamily="18" charset="0"/>
                <a:ea typeface="Times New Roman" pitchFamily="18" charset="0"/>
                <a:cs typeface="Times New Roman" pitchFamily="18" charset="0"/>
              </a:rPr>
              <a:t>b) Cơ chế phát sinh biến dị tổ hợp là do hiện tượng phân li độc lập, hoán vị gen xảy ra trong giảm phân tạo ra các loại giao tử có tổ hợp gen khác nhau kết hợp với hiện tượng tổ hợp tự do của các giao tử trong giảm phân tạo thành các hợp tử có tổ hợp gen mới làm xuất hiện biến dị tổ hợp.</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2"/>
          <a:srcRect/>
          <a:stretch>
            <a:fillRect/>
          </a:stretch>
        </p:blipFill>
        <p:spPr bwMode="auto">
          <a:xfrm>
            <a:off x="-1" y="0"/>
            <a:ext cx="4686081"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Effect transition="in" filter="fade">
                                      <p:cBhvr>
                                        <p:cTn id="9" dur="1000"/>
                                        <p:tgtEl>
                                          <p:spTgt spid="368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1747">
                                            <p:txEl>
                                              <p:pRg st="0" end="0"/>
                                            </p:txEl>
                                          </p:spTgt>
                                        </p:tgtEl>
                                        <p:attrNameLst>
                                          <p:attrName>style.visibility</p:attrName>
                                        </p:attrNameLst>
                                      </p:cBhvr>
                                      <p:to>
                                        <p:strVal val="visible"/>
                                      </p:to>
                                    </p:set>
                                    <p:anim calcmode="lin" valueType="num">
                                      <p:cBhvr>
                                        <p:cTn id="21"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741750"/>
            <a:ext cx="12192000" cy="2677656"/>
          </a:xfrm>
          <a:prstGeom prst="rect">
            <a:avLst/>
          </a:prstGeom>
        </p:spPr>
        <p:txBody>
          <a:bodyPr wrap="square">
            <a:spAutoFit/>
          </a:bodyPr>
          <a:lstStyle/>
          <a:p>
            <a:pPr lvl="0" algn="just" eaLnBrk="0" fontAlgn="base" hangingPunct="0">
              <a:spcBef>
                <a:spcPct val="0"/>
              </a:spcBef>
              <a:spcAft>
                <a:spcPct val="0"/>
              </a:spcAft>
              <a:tabLst>
                <a:tab pos="838200" algn="l"/>
              </a:tabLst>
            </a:pP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P: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Xanh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thấp</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x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Vàng</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cao</a:t>
            </a:r>
            <a:endParaRPr lang="en-US" sz="2800" dirty="0">
              <a:solidFill>
                <a:srgbClr val="0000FF"/>
              </a:solidFill>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tabLst>
                <a:tab pos="838200" algn="l"/>
              </a:tabLst>
            </a:pP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Aabb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aaBb</a:t>
            </a:r>
            <a:endParaRPr lang="en-US" sz="2800" dirty="0">
              <a:solidFill>
                <a:srgbClr val="0000FF"/>
              </a:solidFill>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tabLst>
                <a:tab pos="838200" algn="l"/>
              </a:tabLst>
            </a:pP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G</a:t>
            </a:r>
            <a:r>
              <a:rPr lang="en-US" sz="2800" baseline="-30000" dirty="0">
                <a:solidFill>
                  <a:srgbClr val="0000FF"/>
                </a:solidFill>
                <a:latin typeface="Times New Roman" pitchFamily="18" charset="0"/>
                <a:ea typeface="Times New Roman" pitchFamily="18" charset="0"/>
                <a:cs typeface="Times New Roman" pitchFamily="18" charset="0"/>
                <a:sym typeface="Wingdings" pitchFamily="2" charset="2"/>
              </a:rPr>
              <a:t>P</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ab</a:t>
            </a:r>
            <a:endParaRPr lang="en-US" sz="2800" dirty="0">
              <a:solidFill>
                <a:srgbClr val="0000FF"/>
              </a:solidFill>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tabLst>
                <a:tab pos="838200" algn="l"/>
              </a:tabLst>
            </a:pP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F</a:t>
            </a:r>
            <a:r>
              <a:rPr lang="en-US" sz="2800" baseline="-30000" dirty="0" err="1">
                <a:solidFill>
                  <a:srgbClr val="0000FF"/>
                </a:solidFill>
                <a:latin typeface="Times New Roman" pitchFamily="18" charset="0"/>
                <a:ea typeface="Times New Roman" pitchFamily="18" charset="0"/>
                <a:cs typeface="Times New Roman" pitchFamily="18" charset="0"/>
                <a:sym typeface="Wingdings" pitchFamily="2" charset="2"/>
              </a:rPr>
              <a:t>1</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1AaBb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1Aabb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1aaBb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1aabb</a:t>
            </a:r>
            <a:endParaRPr lang="en-US" sz="2800" dirty="0">
              <a:solidFill>
                <a:srgbClr val="0000FF"/>
              </a:solidFill>
              <a:latin typeface="Times New Roman" pitchFamily="18" charset="0"/>
              <a:ea typeface="Times New Roman" pitchFamily="18" charset="0"/>
              <a:cs typeface="Times New Roman" pitchFamily="18" charset="0"/>
              <a:sym typeface="Wingdings" pitchFamily="2" charset="2"/>
            </a:endParaRPr>
          </a:p>
          <a:p>
            <a:pPr lvl="0" algn="just" eaLnBrk="0" fontAlgn="base" hangingPunct="0">
              <a:spcBef>
                <a:spcPct val="0"/>
              </a:spcBef>
              <a:spcAft>
                <a:spcPct val="0"/>
              </a:spcAft>
              <a:tabLst>
                <a:tab pos="838200" algn="l"/>
              </a:tabLst>
            </a:pP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KH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1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xanh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cao</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1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xanh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thấp</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1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vàng</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cao</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1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vàng</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thấp</a:t>
            </a:r>
            <a:endParaRPr lang="en-US" sz="2800" dirty="0">
              <a:solidFill>
                <a:srgbClr val="0000FF"/>
              </a:solidFill>
              <a:latin typeface="Times New Roman" pitchFamily="18" charset="0"/>
              <a:ea typeface="Times New Roman" pitchFamily="18" charset="0"/>
              <a:cs typeface="Times New Roman" pitchFamily="18" charset="0"/>
              <a:sym typeface="Wingdings" pitchFamily="2" charset="2"/>
            </a:endParaRP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xanh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cao</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vàng</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thấp</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a:t>
            </a:r>
            <a:endParaRPr lang="en-US" sz="2800" dirty="0">
              <a:solidFill>
                <a:srgbClr val="0000FF"/>
              </a:solidFill>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srcRect/>
          <a:stretch>
            <a:fillRect/>
          </a:stretch>
        </p:blipFill>
        <p:spPr bwMode="auto">
          <a:xfrm>
            <a:off x="-1" y="0"/>
            <a:ext cx="12180967" cy="278674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 calcmode="lin" valueType="num">
                                      <p:cBhvr>
                                        <p:cTn id="42"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p:cTn id="49"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1"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0" y="3091546"/>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vi-VN" sz="2800" dirty="0">
                <a:solidFill>
                  <a:srgbClr val="FF00FF"/>
                </a:solidFill>
                <a:latin typeface="Times New Roman" pitchFamily="18" charset="0"/>
                <a:ea typeface="Times New Roman" pitchFamily="18" charset="0"/>
                <a:cs typeface="Times New Roman" pitchFamily="18" charset="0"/>
              </a:rPr>
              <a:t>Trong chăn nuôi, người ta thường tạo ra con lai bằng cách cho lai giữa giống địa phương với giống nhập ngoại vì như vậy sẽ tạo ra biến dị tổ hợp, làm nguồn nguyên liệu cho chọn giống.</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a:srcRect/>
          <a:stretch>
            <a:fillRect/>
          </a:stretch>
        </p:blipFill>
        <p:spPr bwMode="auto">
          <a:xfrm>
            <a:off x="-1" y="667656"/>
            <a:ext cx="12192001" cy="20403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Effect transition="in" filter="fade">
                                      <p:cBhvr>
                                        <p:cTn id="9" dur="10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 calcmode="lin" valueType="num">
                                      <p:cBhvr>
                                        <p:cTn id="14"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 </a:t>
            </a:r>
            <a:r>
              <a:rPr lang="en-US" sz="2800" dirty="0">
                <a:solidFill>
                  <a:srgbClr val="FF0000"/>
                </a:solidFill>
                <a:latin typeface="Times New Roman" pitchFamily="18" charset="0"/>
                <a:cs typeface="Times New Roman" pitchFamily="18" charset="0"/>
              </a:rPr>
              <a:t>Ở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màu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do 2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gen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NST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đen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ngắn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Cho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thuần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màu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P -&gt;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Nếu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2: </a:t>
            </a:r>
            <a:r>
              <a:rPr lang="en-US" sz="2800" dirty="0">
                <a:solidFill>
                  <a:srgbClr val="FF0000"/>
                </a:solidFill>
                <a:latin typeface="Times New Roman" pitchFamily="18" charset="0"/>
                <a:cs typeface="Times New Roman" pitchFamily="18" charset="0"/>
              </a:rPr>
              <a:t>Ở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Allele A: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Allele a: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chẻ</a:t>
            </a:r>
            <a:r>
              <a:rPr lang="en-US" sz="2800" dirty="0">
                <a:solidFill>
                  <a:srgbClr val="FF0000"/>
                </a:solidFill>
                <a:latin typeface="Times New Roman" pitchFamily="18" charset="0"/>
                <a:cs typeface="Times New Roman" pitchFamily="18" charset="0"/>
              </a:rPr>
              <a:t>; Allele B: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cuốn</a:t>
            </a:r>
            <a:r>
              <a:rPr lang="en-US" sz="2800" dirty="0">
                <a:solidFill>
                  <a:srgbClr val="FF0000"/>
                </a:solidFill>
                <a:latin typeface="Times New Roman" pitchFamily="18" charset="0"/>
                <a:cs typeface="Times New Roman" pitchFamily="18" charset="0"/>
              </a:rPr>
              <a:t>; Allele b: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NST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phép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3:</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lúa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phép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giữa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120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 119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 40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 41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KG, </a:t>
            </a:r>
            <a:r>
              <a:rPr lang="en-US" sz="2800" dirty="0" err="1">
                <a:solidFill>
                  <a:srgbClr val="FF0000"/>
                </a:solidFill>
                <a:latin typeface="Times New Roman" pitchFamily="18" charset="0"/>
                <a:cs typeface="Times New Roman" pitchFamily="18" charset="0"/>
              </a:rPr>
              <a:t>KH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4:</a:t>
            </a:r>
            <a:r>
              <a:rPr lang="en-US" sz="2800" dirty="0">
                <a:solidFill>
                  <a:srgbClr val="FF0000"/>
                </a:solidFill>
                <a:latin typeface="Times New Roman" pitchFamily="18" charset="0"/>
                <a:cs typeface="Times New Roman" pitchFamily="18" charset="0"/>
              </a:rPr>
              <a:t> Cho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giữa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360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sớm</a:t>
            </a:r>
            <a:r>
              <a:rPr lang="en-US" sz="2800" dirty="0">
                <a:solidFill>
                  <a:srgbClr val="FF0000"/>
                </a:solidFill>
                <a:latin typeface="Times New Roman" pitchFamily="18" charset="0"/>
                <a:cs typeface="Times New Roman" pitchFamily="18" charset="0"/>
              </a:rPr>
              <a:t> : 120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muộn</a:t>
            </a:r>
            <a:r>
              <a:rPr lang="en-US" sz="2800" dirty="0">
                <a:solidFill>
                  <a:srgbClr val="FF0000"/>
                </a:solidFill>
                <a:latin typeface="Times New Roman" pitchFamily="18" charset="0"/>
                <a:cs typeface="Times New Roman" pitchFamily="18" charset="0"/>
              </a:rPr>
              <a:t> : 123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sớm</a:t>
            </a:r>
            <a:r>
              <a:rPr lang="en-US" sz="2800" dirty="0">
                <a:solidFill>
                  <a:srgbClr val="FF0000"/>
                </a:solidFill>
                <a:latin typeface="Times New Roman" pitchFamily="18" charset="0"/>
                <a:cs typeface="Times New Roman" pitchFamily="18" charset="0"/>
              </a:rPr>
              <a:t> : 41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muộn</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lặn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qui </a:t>
            </a:r>
            <a:r>
              <a:rPr lang="en-US" sz="2800" dirty="0" err="1">
                <a:solidFill>
                  <a:srgbClr val="FF0000"/>
                </a:solidFill>
                <a:latin typeface="Times New Roman" pitchFamily="18" charset="0"/>
                <a:cs typeface="Times New Roman" pitchFamily="18" charset="0"/>
              </a:rPr>
              <a:t>ước</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P -&gt;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5: </a:t>
            </a:r>
            <a:r>
              <a:rPr lang="en-US" sz="2800" dirty="0">
                <a:solidFill>
                  <a:srgbClr val="FF0000"/>
                </a:solidFill>
                <a:latin typeface="Times New Roman" pitchFamily="18" charset="0"/>
                <a:cs typeface="Times New Roman" pitchFamily="18" charset="0"/>
              </a:rPr>
              <a:t>Ở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trắng</a:t>
            </a:r>
            <a:r>
              <a:rPr lang="en-US" sz="2800" dirty="0">
                <a:solidFill>
                  <a:srgbClr val="FF0000"/>
                </a:solidFill>
                <a:latin typeface="Times New Roman" pitchFamily="18" charset="0"/>
                <a:cs typeface="Times New Roman" pitchFamily="18" charset="0"/>
              </a:rPr>
              <a:t>. Cho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giữa</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thuần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KG </a:t>
            </a:r>
            <a:r>
              <a:rPr lang="en-US" sz="2800" dirty="0" err="1">
                <a:solidFill>
                  <a:srgbClr val="FF0000"/>
                </a:solidFill>
                <a:latin typeface="Times New Roman" pitchFamily="18" charset="0"/>
                <a:cs typeface="Times New Roman" pitchFamily="18" charset="0"/>
              </a:rPr>
              <a:t>giống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baseline="-25000"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25% </a:t>
            </a:r>
            <a:r>
              <a:rPr lang="en-US" sz="2800" dirty="0" err="1">
                <a:solidFill>
                  <a:srgbClr val="FF0000"/>
                </a:solidFill>
                <a:latin typeface="Times New Roman" pitchFamily="18" charset="0"/>
                <a:cs typeface="Times New Roman" pitchFamily="18" charset="0"/>
              </a:rPr>
              <a:t>chân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nâu</a:t>
            </a:r>
            <a:r>
              <a:rPr lang="en-US" sz="2800" dirty="0">
                <a:solidFill>
                  <a:srgbClr val="FF0000"/>
                </a:solidFill>
                <a:latin typeface="Times New Roman" pitchFamily="18" charset="0"/>
                <a:cs typeface="Times New Roman" pitchFamily="18" charset="0"/>
              </a:rPr>
              <a:t> : 25% </a:t>
            </a:r>
            <a:r>
              <a:rPr lang="en-US" sz="2800" dirty="0" err="1">
                <a:solidFill>
                  <a:srgbClr val="FF0000"/>
                </a:solidFill>
                <a:latin typeface="Times New Roman" pitchFamily="18" charset="0"/>
                <a:cs typeface="Times New Roman" pitchFamily="18" charset="0"/>
              </a:rPr>
              <a:t>chân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nâu</a:t>
            </a:r>
            <a:r>
              <a:rPr lang="en-US" sz="2800" dirty="0">
                <a:solidFill>
                  <a:srgbClr val="FF0000"/>
                </a:solidFill>
                <a:latin typeface="Times New Roman" pitchFamily="18" charset="0"/>
                <a:cs typeface="Times New Roman" pitchFamily="18" charset="0"/>
              </a:rPr>
              <a:t> : 25% </a:t>
            </a:r>
            <a:r>
              <a:rPr lang="en-US" sz="2800" dirty="0" err="1">
                <a:solidFill>
                  <a:srgbClr val="FF0000"/>
                </a:solidFill>
                <a:latin typeface="Times New Roman" pitchFamily="18" charset="0"/>
                <a:cs typeface="Times New Roman" pitchFamily="18" charset="0"/>
              </a:rPr>
              <a:t>chân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trắng</a:t>
            </a:r>
            <a:r>
              <a:rPr lang="en-US" sz="2800" dirty="0">
                <a:solidFill>
                  <a:srgbClr val="FF0000"/>
                </a:solidFill>
                <a:latin typeface="Times New Roman" pitchFamily="18" charset="0"/>
                <a:cs typeface="Times New Roman" pitchFamily="18" charset="0"/>
              </a:rPr>
              <a:t> : 25% </a:t>
            </a:r>
            <a:r>
              <a:rPr lang="en-US" sz="2800" dirty="0" err="1">
                <a:solidFill>
                  <a:srgbClr val="FF0000"/>
                </a:solidFill>
                <a:latin typeface="Times New Roman" pitchFamily="18" charset="0"/>
                <a:cs typeface="Times New Roman" pitchFamily="18" charset="0"/>
              </a:rPr>
              <a:t>chân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trắng</a:t>
            </a:r>
            <a:r>
              <a:rPr lang="en-US" sz="2800" dirty="0">
                <a:solidFill>
                  <a:srgbClr val="FF0000"/>
                </a:solidFill>
                <a:latin typeface="Times New Roman" pitchFamily="18" charset="0"/>
                <a:cs typeface="Times New Roman" pitchFamily="18" charset="0"/>
              </a:rPr>
              <a:t>. </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Biện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KG, </a:t>
            </a:r>
            <a:r>
              <a:rPr lang="en-US" sz="2800" dirty="0" err="1">
                <a:solidFill>
                  <a:srgbClr val="FF0000"/>
                </a:solidFill>
                <a:latin typeface="Times New Roman" pitchFamily="18" charset="0"/>
                <a:cs typeface="Times New Roman" pitchFamily="18" charset="0"/>
              </a:rPr>
              <a:t>KH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c. Cho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KG, </a:t>
            </a:r>
            <a:r>
              <a:rPr lang="en-US" sz="2800" dirty="0" err="1">
                <a:solidFill>
                  <a:srgbClr val="FF0000"/>
                </a:solidFill>
                <a:latin typeface="Times New Roman" pitchFamily="18" charset="0"/>
                <a:cs typeface="Times New Roman" pitchFamily="18" charset="0"/>
              </a:rPr>
              <a:t>KH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100%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minh </a:t>
            </a:r>
            <a:r>
              <a:rPr lang="en-US" sz="2800" dirty="0" err="1">
                <a:solidFill>
                  <a:srgbClr val="FF0000"/>
                </a:solidFill>
                <a:latin typeface="Times New Roman" pitchFamily="18" charset="0"/>
                <a:cs typeface="Times New Roman" pitchFamily="18" charset="0"/>
              </a:rPr>
              <a:t>họa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843277"/>
            <a:ext cx="12192000" cy="323666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Righ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8080"/>
            <a:ext cx="121920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 Ý </a:t>
            </a:r>
            <a:r>
              <a:rPr lang="en-US" sz="2800" b="1" dirty="0" err="1">
                <a:solidFill>
                  <a:srgbClr val="FF0000"/>
                </a:solidFill>
                <a:latin typeface="Times New Roman" pitchFamily="18" charset="0"/>
                <a:cs typeface="Times New Roman" pitchFamily="18" charset="0"/>
              </a:rPr>
              <a:t>TƯỞNG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NGHIÊN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CỨU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MENDEL</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1" name="Group 10"/>
          <p:cNvGrpSpPr/>
          <p:nvPr/>
        </p:nvGrpSpPr>
        <p:grpSpPr>
          <a:xfrm>
            <a:off x="8142513" y="516844"/>
            <a:ext cx="3599543" cy="5986261"/>
            <a:chOff x="8142513" y="516844"/>
            <a:chExt cx="3599543" cy="5986261"/>
          </a:xfrm>
        </p:grpSpPr>
        <p:pic>
          <p:nvPicPr>
            <p:cNvPr id="2050" name="Picture 2"/>
            <p:cNvPicPr>
              <a:picLocks noChangeAspect="1" noChangeArrowheads="1"/>
            </p:cNvPicPr>
            <p:nvPr/>
          </p:nvPicPr>
          <p:blipFill>
            <a:blip r:embed="rId2"/>
            <a:srcRect/>
            <a:stretch>
              <a:fillRect/>
            </a:stretch>
          </p:blipFill>
          <p:spPr bwMode="auto">
            <a:xfrm>
              <a:off x="8142513" y="516844"/>
              <a:ext cx="3599543" cy="5469618"/>
            </a:xfrm>
            <a:prstGeom prst="rect">
              <a:avLst/>
            </a:prstGeom>
            <a:noFill/>
            <a:ln w="9525">
              <a:noFill/>
              <a:miter lim="800000"/>
              <a:headEnd/>
              <a:tailEnd/>
            </a:ln>
            <a:effectLst/>
          </p:spPr>
        </p:pic>
        <p:sp>
          <p:nvSpPr>
            <p:cNvPr id="10" name="TextBox 9"/>
            <p:cNvSpPr txBox="1"/>
            <p:nvPr/>
          </p:nvSpPr>
          <p:spPr>
            <a:xfrm>
              <a:off x="8839200" y="5979885"/>
              <a:ext cx="2322286"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(1822	-1884)</a:t>
              </a:r>
            </a:p>
          </p:txBody>
        </p:sp>
      </p:grpSp>
      <p:sp>
        <p:nvSpPr>
          <p:cNvPr id="12" name="TextBox 11"/>
          <p:cNvSpPr txBox="1"/>
          <p:nvPr/>
        </p:nvSpPr>
        <p:spPr>
          <a:xfrm>
            <a:off x="0" y="661300"/>
            <a:ext cx="7945821"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Mendel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46773" y="1564148"/>
            <a:ext cx="7273159"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phấn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dễ</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a:t>
            </a:r>
          </a:p>
        </p:txBody>
      </p:sp>
      <p:pic>
        <p:nvPicPr>
          <p:cNvPr id="2051" name="Picture 3"/>
          <p:cNvPicPr>
            <a:picLocks noChangeAspect="1" noChangeArrowheads="1"/>
          </p:cNvPicPr>
          <p:nvPr/>
        </p:nvPicPr>
        <p:blipFill>
          <a:blip r:embed="rId3"/>
          <a:srcRect/>
          <a:stretch>
            <a:fillRect/>
          </a:stretch>
        </p:blipFill>
        <p:spPr bwMode="auto">
          <a:xfrm>
            <a:off x="116112" y="3380030"/>
            <a:ext cx="3473695" cy="259985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741442" y="3380030"/>
            <a:ext cx="4204379" cy="27781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36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upRight)">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1000" fill="hold"/>
                                        <p:tgtEl>
                                          <p:spTgt spid="2051"/>
                                        </p:tgtEl>
                                        <p:attrNameLst>
                                          <p:attrName>ppt_w</p:attrName>
                                        </p:attrNameLst>
                                      </p:cBhvr>
                                      <p:tavLst>
                                        <p:tav tm="0">
                                          <p:val>
                                            <p:fltVal val="0"/>
                                          </p:val>
                                        </p:tav>
                                        <p:tav tm="100000">
                                          <p:val>
                                            <p:strVal val="#ppt_w"/>
                                          </p:val>
                                        </p:tav>
                                      </p:tavLst>
                                    </p:anim>
                                    <p:anim calcmode="lin" valueType="num">
                                      <p:cBhvr>
                                        <p:cTn id="26" dur="1000" fill="hold"/>
                                        <p:tgtEl>
                                          <p:spTgt spid="2051"/>
                                        </p:tgtEl>
                                        <p:attrNameLst>
                                          <p:attrName>ppt_h</p:attrName>
                                        </p:attrNameLst>
                                      </p:cBhvr>
                                      <p:tavLst>
                                        <p:tav tm="0">
                                          <p:val>
                                            <p:fltVal val="0"/>
                                          </p:val>
                                        </p:tav>
                                        <p:tav tm="100000">
                                          <p:val>
                                            <p:strVal val="#ppt_h"/>
                                          </p:val>
                                        </p:tav>
                                      </p:tavLst>
                                    </p:anim>
                                    <p:animEffect transition="in" filter="fade">
                                      <p:cBhvr>
                                        <p:cTn id="27" dur="1000"/>
                                        <p:tgtEl>
                                          <p:spTgt spid="2051"/>
                                        </p:tgtEl>
                                      </p:cBhvr>
                                    </p:animEffect>
                                  </p:childTnLst>
                                </p:cTn>
                              </p:par>
                              <p:par>
                                <p:cTn id="28" presetID="53"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 calcmode="lin" valueType="num">
                                      <p:cBhvr>
                                        <p:cTn id="30" dur="1000" fill="hold"/>
                                        <p:tgtEl>
                                          <p:spTgt spid="2052"/>
                                        </p:tgtEl>
                                        <p:attrNameLst>
                                          <p:attrName>ppt_w</p:attrName>
                                        </p:attrNameLst>
                                      </p:cBhvr>
                                      <p:tavLst>
                                        <p:tav tm="0">
                                          <p:val>
                                            <p:fltVal val="0"/>
                                          </p:val>
                                        </p:tav>
                                        <p:tav tm="100000">
                                          <p:val>
                                            <p:strVal val="#ppt_w"/>
                                          </p:val>
                                        </p:tav>
                                      </p:tavLst>
                                    </p:anim>
                                    <p:anim calcmode="lin" valueType="num">
                                      <p:cBhvr>
                                        <p:cTn id="31" dur="1000" fill="hold"/>
                                        <p:tgtEl>
                                          <p:spTgt spid="2052"/>
                                        </p:tgtEl>
                                        <p:attrNameLst>
                                          <p:attrName>ppt_h</p:attrName>
                                        </p:attrNameLst>
                                      </p:cBhvr>
                                      <p:tavLst>
                                        <p:tav tm="0">
                                          <p:val>
                                            <p:fltVal val="0"/>
                                          </p:val>
                                        </p:tav>
                                        <p:tav tm="100000">
                                          <p:val>
                                            <p:strVal val="#ppt_h"/>
                                          </p:val>
                                        </p:tav>
                                      </p:tavLst>
                                    </p:anim>
                                    <p:animEffect transition="in" filter="fade">
                                      <p:cBhvr>
                                        <p:cTn id="32" dur="10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upRigh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37735"/>
          <a:stretch/>
        </p:blipFill>
        <p:spPr bwMode="auto">
          <a:xfrm>
            <a:off x="714704" y="0"/>
            <a:ext cx="9780576" cy="3895540"/>
          </a:xfrm>
          <a:prstGeom prst="rect">
            <a:avLst/>
          </a:prstGeom>
          <a:noFill/>
          <a:ln w="9525">
            <a:noFill/>
            <a:miter lim="800000"/>
            <a:headEnd/>
            <a:tailEnd/>
          </a:ln>
          <a:effectLst/>
        </p:spPr>
      </p:pic>
      <p:sp>
        <p:nvSpPr>
          <p:cNvPr id="2" name="TextBox 13">
            <a:extLst>
              <a:ext uri="{FF2B5EF4-FFF2-40B4-BE49-F238E27FC236}">
                <a16:creationId xmlns:a16="http://schemas.microsoft.com/office/drawing/2014/main" id="{4DCBC065-DD1A-69FB-9525-451934DC1CEE}"/>
              </a:ext>
            </a:extLst>
          </p:cNvPr>
          <p:cNvSpPr txBox="1"/>
          <p:nvPr/>
        </p:nvSpPr>
        <p:spPr>
          <a:xfrm>
            <a:off x="0" y="3864637"/>
            <a:ext cx="11592910" cy="523220"/>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cứu</a:t>
            </a:r>
            <a:r>
              <a:rPr lang="en-US" sz="2800" dirty="0">
                <a:solidFill>
                  <a:srgbClr val="FF0000"/>
                </a:solidFill>
                <a:latin typeface="Times New Roman" pitchFamily="18" charset="0"/>
                <a:cs typeface="Times New Roman" pitchFamily="18" charset="0"/>
              </a:rPr>
              <a:t>:</a:t>
            </a:r>
          </a:p>
        </p:txBody>
      </p:sp>
      <p:sp>
        <p:nvSpPr>
          <p:cNvPr id="3" name="TextBox 14">
            <a:extLst>
              <a:ext uri="{FF2B5EF4-FFF2-40B4-BE49-F238E27FC236}">
                <a16:creationId xmlns:a16="http://schemas.microsoft.com/office/drawing/2014/main" id="{61DEB31D-0243-C6D6-481A-1BF267AA733C}"/>
              </a:ext>
            </a:extLst>
          </p:cNvPr>
          <p:cNvSpPr txBox="1"/>
          <p:nvPr/>
        </p:nvSpPr>
        <p:spPr>
          <a:xfrm>
            <a:off x="0" y="4302049"/>
            <a:ext cx="1159291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phấn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a:t>
            </a:r>
          </a:p>
        </p:txBody>
      </p:sp>
      <p:sp>
        <p:nvSpPr>
          <p:cNvPr id="4" name="TextBox 15">
            <a:extLst>
              <a:ext uri="{FF2B5EF4-FFF2-40B4-BE49-F238E27FC236}">
                <a16:creationId xmlns:a16="http://schemas.microsoft.com/office/drawing/2014/main" id="{5C07FC89-3FAF-6001-69F8-31BAAB9994C7}"/>
              </a:ext>
            </a:extLst>
          </p:cNvPr>
          <p:cNvSpPr txBox="1"/>
          <p:nvPr/>
        </p:nvSpPr>
        <p:spPr>
          <a:xfrm>
            <a:off x="0" y="4684694"/>
            <a:ext cx="1159291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Lai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dõi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a:t>
            </a:r>
          </a:p>
        </p:txBody>
      </p:sp>
      <p:sp>
        <p:nvSpPr>
          <p:cNvPr id="5" name="TextBox 16">
            <a:extLst>
              <a:ext uri="{FF2B5EF4-FFF2-40B4-BE49-F238E27FC236}">
                <a16:creationId xmlns:a16="http://schemas.microsoft.com/office/drawing/2014/main" id="{0880BC9E-499F-8EB4-D245-DBA1DC968D99}"/>
              </a:ext>
            </a:extLst>
          </p:cNvPr>
          <p:cNvSpPr txBox="1"/>
          <p:nvPr/>
        </p:nvSpPr>
        <p:spPr>
          <a:xfrm>
            <a:off x="0" y="5512007"/>
            <a:ext cx="1159291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luật</a:t>
            </a:r>
            <a:r>
              <a:rPr lang="en-US" sz="2800" dirty="0">
                <a:solidFill>
                  <a:srgbClr val="0000FF"/>
                </a:solidFill>
                <a:latin typeface="Times New Roman" pitchFamily="18" charset="0"/>
                <a:cs typeface="Times New Roman" pitchFamily="18" charset="0"/>
              </a:rPr>
              <a:t>.</a:t>
            </a:r>
          </a:p>
        </p:txBody>
      </p:sp>
      <p:sp>
        <p:nvSpPr>
          <p:cNvPr id="6" name="TextBox 17">
            <a:extLst>
              <a:ext uri="{FF2B5EF4-FFF2-40B4-BE49-F238E27FC236}">
                <a16:creationId xmlns:a16="http://schemas.microsoft.com/office/drawing/2014/main" id="{CB75FA26-2F38-A202-5C67-2EB1650DB0D4}"/>
              </a:ext>
            </a:extLst>
          </p:cNvPr>
          <p:cNvSpPr txBox="1"/>
          <p:nvPr/>
        </p:nvSpPr>
        <p:spPr>
          <a:xfrm>
            <a:off x="0" y="5903893"/>
            <a:ext cx="11592910" cy="954107"/>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 Ý </a:t>
            </a:r>
            <a:r>
              <a:rPr lang="en-US" sz="2800" dirty="0" err="1">
                <a:solidFill>
                  <a:srgbClr val="FF0000"/>
                </a:solidFill>
                <a:latin typeface="Times New Roman" pitchFamily="18" charset="0"/>
                <a:cs typeface="Times New Roman" pitchFamily="18" charset="0"/>
              </a:rPr>
              <a:t>tưởng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cứu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Mendel: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do “</a:t>
            </a: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truyền</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quy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=&gt;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cứu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gene.</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upRight)">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upRight)">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trips(upRight)">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268980"/>
            <a:ext cx="12192000" cy="523220"/>
          </a:xfrm>
          <a:prstGeom prst="rect">
            <a:avLst/>
          </a:prstGeom>
          <a:noFill/>
        </p:spPr>
        <p:txBody>
          <a:bodyPr wrap="square" rtlCol="0">
            <a:spAutoFit/>
          </a:bodyPr>
          <a:lstStyle/>
          <a:p>
            <a:pPr algn="just"/>
            <a:r>
              <a:rPr lang="en-US" sz="2800" b="1" dirty="0">
                <a:solidFill>
                  <a:srgbClr val="FF0000"/>
                </a:solidFill>
                <a:latin typeface="Times New Roman" pitchFamily="18" charset="0"/>
                <a:cs typeface="Times New Roman" pitchFamily="18" charset="0"/>
              </a:rPr>
              <a:t>II. </a:t>
            </a:r>
            <a:r>
              <a:rPr lang="en-US" sz="2800" b="1" dirty="0" err="1">
                <a:solidFill>
                  <a:srgbClr val="FF0000"/>
                </a:solidFill>
                <a:latin typeface="Times New Roman" pitchFamily="18" charset="0"/>
                <a:cs typeface="Times New Roman" pitchFamily="18" charset="0"/>
              </a:rPr>
              <a:t>PHÉP</a:t>
            </a:r>
            <a:r>
              <a:rPr lang="en-US" sz="2800" b="1" dirty="0">
                <a:solidFill>
                  <a:srgbClr val="FF0000"/>
                </a:solidFill>
                <a:latin typeface="Times New Roman" pitchFamily="18" charset="0"/>
                <a:cs typeface="Times New Roman" pitchFamily="18" charset="0"/>
              </a:rPr>
              <a:t> LAI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CẶP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TRẠNG</a:t>
            </a:r>
            <a:endParaRPr lang="en-US" sz="2800" b="1" dirty="0">
              <a:solidFill>
                <a:srgbClr val="FF0000"/>
              </a:solidFill>
              <a:latin typeface="Times New Roman" pitchFamily="18" charset="0"/>
              <a:cs typeface="Times New Roman" pitchFamily="18" charset="0"/>
            </a:endParaRPr>
          </a:p>
        </p:txBody>
      </p:sp>
      <p:sp>
        <p:nvSpPr>
          <p:cNvPr id="20" name="TextBox 19"/>
          <p:cNvSpPr txBox="1"/>
          <p:nvPr/>
        </p:nvSpPr>
        <p:spPr>
          <a:xfrm>
            <a:off x="147144" y="933711"/>
            <a:ext cx="12192000" cy="3970318"/>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a:p>
            <a:pPr algn="just"/>
            <a:r>
              <a:rPr lang="en-US" sz="2800" b="1" i="1" dirty="0">
                <a:solidFill>
                  <a:srgbClr val="0000FF"/>
                </a:solidFill>
                <a:latin typeface="Times New Roman" pitchFamily="18" charset="0"/>
                <a:cs typeface="Times New Roman" pitchFamily="18" charset="0"/>
                <a:sym typeface="Wingdings"/>
              </a:rPr>
              <a: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Cặp</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tương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phản</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 </a:t>
            </a:r>
            <a:r>
              <a:rPr lang="en-US" sz="2800" b="1" i="1" dirty="0" err="1">
                <a:solidFill>
                  <a:srgbClr val="0000FF"/>
                </a:solidFill>
                <a:latin typeface="Times New Roman" pitchFamily="18" charset="0"/>
                <a:cs typeface="Times New Roman" pitchFamily="18" charset="0"/>
              </a:rPr>
              <a:t>Dòng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thể</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thuần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chủng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đồng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đang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(x)</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con </a:t>
            </a:r>
            <a:r>
              <a:rPr lang="en-US" sz="2800" b="1" dirty="0">
                <a:solidFill>
                  <a:srgbClr val="0000FF"/>
                </a:solidFill>
                <a:latin typeface="Times New Roman" pitchFamily="18" charset="0"/>
                <a:cs typeface="Times New Roman" pitchFamily="18" charset="0"/>
              </a:rPr>
              <a:t>(</a:t>
            </a:r>
            <a:r>
              <a:rPr lang="en-US" sz="2800" b="1" dirty="0" err="1">
                <a:solidFill>
                  <a:srgbClr val="0000FF"/>
                </a:solidFill>
                <a:latin typeface="Times New Roman" pitchFamily="18" charset="0"/>
                <a:cs typeface="Times New Roman" pitchFamily="18" charset="0"/>
              </a:rPr>
              <a:t>F</a:t>
            </a:r>
            <a:r>
              <a:rPr lang="en-US" sz="2800" b="1" baseline="-25000" dirty="0" err="1">
                <a:solidFill>
                  <a:srgbClr val="0000FF"/>
                </a:solidFill>
                <a:latin typeface="Times New Roman" pitchFamily="18" charset="0"/>
                <a:cs typeface="Times New Roman" pitchFamily="18" charset="0"/>
              </a:rPr>
              <a:t>1</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F</a:t>
            </a:r>
            <a:r>
              <a:rPr lang="en-US" sz="2800" b="1" baseline="-25000" dirty="0" err="1">
                <a:solidFill>
                  <a:srgbClr val="0000FF"/>
                </a:solidFill>
                <a:latin typeface="Times New Roman" pitchFamily="18" charset="0"/>
                <a:cs typeface="Times New Roman" pitchFamily="18" charset="0"/>
              </a:rPr>
              <a:t>2</a:t>
            </a:r>
            <a:r>
              <a:rPr lang="en-US" sz="2800" b="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đực</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41067" t="6140"/>
          <a:stretch/>
        </p:blipFill>
        <p:spPr bwMode="auto">
          <a:xfrm>
            <a:off x="6936827" y="431676"/>
            <a:ext cx="4619003" cy="6426324"/>
          </a:xfrm>
          <a:prstGeom prst="rect">
            <a:avLst/>
          </a:prstGeom>
          <a:noFill/>
          <a:ln w="9525">
            <a:noFill/>
            <a:miter lim="800000"/>
            <a:headEnd/>
            <a:tailEnd/>
          </a:ln>
          <a:effectLst/>
        </p:spPr>
      </p:pic>
      <p:sp>
        <p:nvSpPr>
          <p:cNvPr id="1025" name="Rectangle 1"/>
          <p:cNvSpPr>
            <a:spLocks noChangeArrowheads="1"/>
          </p:cNvSpPr>
          <p:nvPr/>
        </p:nvSpPr>
        <p:spPr bwMode="auto">
          <a:xfrm>
            <a:off x="472966" y="170066"/>
            <a:ext cx="628518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Thí</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nghiệm</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lai</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một</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cặp</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tính</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trạng</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7AB73EC8-2000-53EB-29F4-A7C733D09E33}"/>
              </a:ext>
            </a:extLst>
          </p:cNvPr>
          <p:cNvSpPr>
            <a:spLocks noChangeArrowheads="1"/>
          </p:cNvSpPr>
          <p:nvPr/>
        </p:nvSpPr>
        <p:spPr bwMode="auto">
          <a:xfrm>
            <a:off x="202498" y="733429"/>
            <a:ext cx="62851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nghiệm</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lai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bố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mẹ</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thuần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chủng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khác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về</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một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màu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p:txBody>
      </p:sp>
      <p:sp>
        <p:nvSpPr>
          <p:cNvPr id="3" name="Rectangle 1">
            <a:extLst>
              <a:ext uri="{FF2B5EF4-FFF2-40B4-BE49-F238E27FC236}">
                <a16:creationId xmlns:a16="http://schemas.microsoft.com/office/drawing/2014/main" id="{91AC8CDC-05BD-7491-0D7F-1452512018A2}"/>
              </a:ext>
            </a:extLst>
          </p:cNvPr>
          <p:cNvSpPr>
            <a:spLocks noChangeArrowheads="1"/>
          </p:cNvSpPr>
          <p:nvPr/>
        </p:nvSpPr>
        <p:spPr bwMode="auto">
          <a:xfrm>
            <a:off x="122620" y="1727679"/>
            <a:ext cx="62851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anose="05000000000000000000" pitchFamily="2" charset="2"/>
              </a:rPr>
              <a:t>100% F</a:t>
            </a:r>
            <a:r>
              <a:rPr kumimoji="0" lang="en-US" sz="2800" b="0" i="0" u="none" strike="noStrike" cap="none" normalizeH="0" baseline="-3000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1</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có</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tím</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F</a:t>
            </a:r>
            <a:r>
              <a:rPr kumimoji="0" lang="en-US" sz="2800" b="0" i="0" u="none" strike="noStrike" cap="none" normalizeH="0" baseline="-3000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2</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li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theo</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tỉ</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lệ</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3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tím</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 1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trắng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sym typeface="Wingdings" pitchFamily="2" charset="2"/>
            </a:endParaRPr>
          </a:p>
        </p:txBody>
      </p:sp>
      <p:sp>
        <p:nvSpPr>
          <p:cNvPr id="4" name="Rectangle 1">
            <a:extLst>
              <a:ext uri="{FF2B5EF4-FFF2-40B4-BE49-F238E27FC236}">
                <a16:creationId xmlns:a16="http://schemas.microsoft.com/office/drawing/2014/main" id="{AB710BC8-B212-5DBC-B54B-DEA7B9909124}"/>
              </a:ext>
            </a:extLst>
          </p:cNvPr>
          <p:cNvSpPr>
            <a:spLocks noChangeArrowheads="1"/>
          </p:cNvSpPr>
          <p:nvPr/>
        </p:nvSpPr>
        <p:spPr bwMode="auto">
          <a:xfrm>
            <a:off x="202498" y="2762160"/>
            <a:ext cx="6734329"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Giải</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thích</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Mỗi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do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một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di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qui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endParaRPr kumimoji="0" lang="en-US" sz="2800" b="1" i="1"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về</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giao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tử</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quá</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giảm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p>
          <a:p>
            <a:pPr algn="just" eaLnBrk="0" fontAlgn="base" hangingPunct="0">
              <a:spcBef>
                <a:spcPct val="0"/>
              </a:spcBef>
              <a:spcAft>
                <a:spcPct val="0"/>
              </a:spcAft>
            </a:pPr>
            <a:r>
              <a:rPr lang="en-US" sz="2800" dirty="0">
                <a:solidFill>
                  <a:srgbClr val="0000FF"/>
                </a:solidFill>
                <a:latin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đời</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a:t>
            </a:r>
            <a:r>
              <a:rPr lang="en-US" sz="2800" b="1" i="1" dirty="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additive="base">
                                        <p:cTn id="13" dur="500" fill="hold"/>
                                        <p:tgtEl>
                                          <p:spTgt spid="29698"/>
                                        </p:tgtEl>
                                        <p:attrNameLst>
                                          <p:attrName>ppt_x</p:attrName>
                                        </p:attrNameLst>
                                      </p:cBhvr>
                                      <p:tavLst>
                                        <p:tav tm="0">
                                          <p:val>
                                            <p:strVal val="#ppt_x"/>
                                          </p:val>
                                        </p:tav>
                                        <p:tav tm="100000">
                                          <p:val>
                                            <p:strVal val="#ppt_x"/>
                                          </p:val>
                                        </p:tav>
                                      </p:tavLst>
                                    </p:anim>
                                    <p:anim calcmode="lin" valueType="num">
                                      <p:cBhvr additive="base">
                                        <p:cTn id="14"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strVal val="4*#ppt_w"/>
                                          </p:val>
                                        </p:tav>
                                        <p:tav tm="100000">
                                          <p:val>
                                            <p:strVal val="#ppt_w"/>
                                          </p:val>
                                        </p:tav>
                                      </p:tavLst>
                                    </p:anim>
                                    <p:anim calcmode="lin" valueType="num">
                                      <p:cBhvr>
                                        <p:cTn id="32" dur="1000" fill="hold"/>
                                        <p:tgtEl>
                                          <p:spTgt spid="4">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1000" fill="hold"/>
                                        <p:tgtEl>
                                          <p:spTgt spid="4">
                                            <p:txEl>
                                              <p:pRg st="1" end="1"/>
                                            </p:txEl>
                                          </p:spTgt>
                                        </p:tgtEl>
                                        <p:attrNameLst>
                                          <p:attrName>ppt_w</p:attrName>
                                        </p:attrNameLst>
                                      </p:cBhvr>
                                      <p:tavLst>
                                        <p:tav tm="0">
                                          <p:val>
                                            <p:strVal val="4*#ppt_w"/>
                                          </p:val>
                                        </p:tav>
                                        <p:tav tm="100000">
                                          <p:val>
                                            <p:strVal val="#ppt_w"/>
                                          </p:val>
                                        </p:tav>
                                      </p:tavLst>
                                    </p:anim>
                                    <p:anim calcmode="lin" valueType="num">
                                      <p:cBhvr>
                                        <p:cTn id="38" dur="1000" fill="hold"/>
                                        <p:tgtEl>
                                          <p:spTgt spid="4">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1000" fill="hold"/>
                                        <p:tgtEl>
                                          <p:spTgt spid="4">
                                            <p:txEl>
                                              <p:pRg st="2" end="2"/>
                                            </p:txEl>
                                          </p:spTgt>
                                        </p:tgtEl>
                                        <p:attrNameLst>
                                          <p:attrName>ppt_w</p:attrName>
                                        </p:attrNameLst>
                                      </p:cBhvr>
                                      <p:tavLst>
                                        <p:tav tm="0">
                                          <p:val>
                                            <p:strVal val="4*#ppt_w"/>
                                          </p:val>
                                        </p:tav>
                                        <p:tav tm="100000">
                                          <p:val>
                                            <p:strVal val="#ppt_w"/>
                                          </p:val>
                                        </p:tav>
                                      </p:tavLst>
                                    </p:anim>
                                    <p:anim calcmode="lin" valueType="num">
                                      <p:cBhvr>
                                        <p:cTn id="44" dur="1000" fill="hold"/>
                                        <p:tgtEl>
                                          <p:spTgt spid="4">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p:cTn id="49" dur="1000" fill="hold"/>
                                        <p:tgtEl>
                                          <p:spTgt spid="4">
                                            <p:txEl>
                                              <p:pRg st="3" end="3"/>
                                            </p:txEl>
                                          </p:spTgt>
                                        </p:tgtEl>
                                        <p:attrNameLst>
                                          <p:attrName>ppt_w</p:attrName>
                                        </p:attrNameLst>
                                      </p:cBhvr>
                                      <p:tavLst>
                                        <p:tav tm="0">
                                          <p:val>
                                            <p:strVal val="4*#ppt_w"/>
                                          </p:val>
                                        </p:tav>
                                        <p:tav tm="100000">
                                          <p:val>
                                            <p:strVal val="#ppt_w"/>
                                          </p:val>
                                        </p:tav>
                                      </p:tavLst>
                                    </p:anim>
                                    <p:anim calcmode="lin" valueType="num">
                                      <p:cBhvr>
                                        <p:cTn id="50" dur="1000" fill="hold"/>
                                        <p:tgtEl>
                                          <p:spTgt spid="4">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111017"/>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a:spLocks noChangeArrowheads="1"/>
          </p:cNvSpPr>
          <p:nvPr/>
        </p:nvSpPr>
        <p:spPr bwMode="auto">
          <a:xfrm>
            <a:off x="0" y="95596"/>
            <a:ext cx="1219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i="1" dirty="0">
                <a:solidFill>
                  <a:srgbClr val="0000FF"/>
                </a:solidFill>
                <a:latin typeface="Times New Roman" pitchFamily="18" charset="0"/>
                <a:cs typeface="Times New Roman" pitchFamily="18" charset="0"/>
                <a:sym typeface="Wingdings"/>
              </a:rPr>
              <a:t>+ </a:t>
            </a:r>
            <a:r>
              <a:rPr lang="en-US" sz="2800" b="1" i="1" dirty="0" err="1">
                <a:solidFill>
                  <a:srgbClr val="0000FF"/>
                </a:solidFill>
                <a:latin typeface="Times New Roman" pitchFamily="18" charset="0"/>
                <a:cs typeface="Times New Roman" pitchFamily="18" charset="0"/>
              </a:rPr>
              <a:t>Sơ</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đồ</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lai</a:t>
            </a:r>
            <a:r>
              <a:rPr lang="en-US" sz="2800" b="1" i="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 P</a:t>
            </a:r>
            <a:r>
              <a:rPr lang="en-US" sz="2800" baseline="-25000" dirty="0">
                <a:solidFill>
                  <a:srgbClr val="0000FF"/>
                </a:solidFill>
                <a:latin typeface="Times New Roman" pitchFamily="18" charset="0"/>
                <a:cs typeface="Times New Roman" pitchFamily="18" charset="0"/>
              </a:rPr>
              <a:t>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r>
              <a:rPr lang="en-US" sz="2800" dirty="0">
                <a:solidFill>
                  <a:srgbClr val="0000FF"/>
                </a:solidFill>
                <a:latin typeface="Times New Roman" pitchFamily="18" charset="0"/>
                <a:cs typeface="Times New Roman" pitchFamily="18" charset="0"/>
              </a:rPr>
              <a:t>		 x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trắng</a:t>
            </a:r>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AA	    			    </a:t>
            </a:r>
            <a:r>
              <a:rPr lang="en-US" sz="2800" dirty="0" err="1">
                <a:solidFill>
                  <a:srgbClr val="0000FF"/>
                </a:solidFill>
                <a:latin typeface="Times New Roman" pitchFamily="18" charset="0"/>
                <a:cs typeface="Times New Roman" pitchFamily="18" charset="0"/>
              </a:rPr>
              <a:t>aa</a:t>
            </a:r>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G</a:t>
            </a:r>
            <a:r>
              <a:rPr lang="en-US" sz="2800" baseline="-25000" dirty="0">
                <a:solidFill>
                  <a:srgbClr val="0000FF"/>
                </a:solidFill>
                <a:latin typeface="Times New Roman" pitchFamily="18" charset="0"/>
                <a:cs typeface="Times New Roman" pitchFamily="18" charset="0"/>
              </a:rPr>
              <a:t>P</a:t>
            </a:r>
            <a:r>
              <a:rPr lang="en-US" sz="2800" dirty="0">
                <a:solidFill>
                  <a:srgbClr val="0000FF"/>
                </a:solidFill>
                <a:latin typeface="Times New Roman" pitchFamily="18" charset="0"/>
                <a:cs typeface="Times New Roman" pitchFamily="18" charset="0"/>
              </a:rPr>
              <a:t>:        	A		    		     a</a:t>
            </a:r>
          </a:p>
          <a:p>
            <a:pPr algn="just"/>
            <a:r>
              <a:rPr lang="en-US" sz="2800" dirty="0">
                <a:solidFill>
                  <a:srgbClr val="00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Aa</a:t>
            </a:r>
            <a:r>
              <a:rPr lang="en-US" sz="2800" dirty="0">
                <a:solidFill>
                  <a:srgbClr val="FF0000"/>
                </a:solidFill>
                <a:latin typeface="Times New Roman" pitchFamily="18" charset="0"/>
                <a:cs typeface="Times New Roman" pitchFamily="18" charset="0"/>
              </a:rPr>
              <a:t>-&gt; 100% </a:t>
            </a:r>
            <a:r>
              <a:rPr lang="en-US" sz="2800" dirty="0" err="1">
                <a:solidFill>
                  <a:srgbClr val="FF0000"/>
                </a:solidFill>
                <a:latin typeface="Times New Roman" pitchFamily="18" charset="0"/>
                <a:cs typeface="Times New Roman" pitchFamily="18" charset="0"/>
              </a:rPr>
              <a:t>Hoa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tím</a:t>
            </a:r>
            <a:endParaRPr lang="en-US" sz="2800" dirty="0">
              <a:solidFill>
                <a:srgbClr val="FF0000"/>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1</a:t>
            </a:r>
            <a:r>
              <a:rPr lang="en-US" sz="2800" dirty="0" err="1">
                <a:solidFill>
                  <a:srgbClr val="0000FF"/>
                </a:solidFill>
                <a:latin typeface="Times New Roman" pitchFamily="18" charset="0"/>
                <a:cs typeface="Times New Roman" pitchFamily="18" charset="0"/>
              </a:rPr>
              <a:t>xF</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Aa</a:t>
            </a:r>
            <a:r>
              <a:rPr lang="en-US" sz="2800" dirty="0">
                <a:solidFill>
                  <a:srgbClr val="0000FF"/>
                </a:solidFill>
                <a:latin typeface="Times New Roman" pitchFamily="18" charset="0"/>
                <a:cs typeface="Times New Roman" pitchFamily="18" charset="0"/>
              </a:rPr>
              <a:t>)	x 	(</a:t>
            </a:r>
            <a:r>
              <a:rPr lang="en-US" sz="2800" dirty="0" err="1">
                <a:solidFill>
                  <a:srgbClr val="0000FF"/>
                </a:solidFill>
                <a:latin typeface="Times New Roman" pitchFamily="18" charset="0"/>
                <a:cs typeface="Times New Roman" pitchFamily="18" charset="0"/>
              </a:rPr>
              <a:t>Aa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a:t>
            </a:r>
            <a:r>
              <a:rPr lang="en-US" sz="2800" baseline="-25000" dirty="0" err="1">
                <a:solidFill>
                  <a:srgbClr val="0000FF"/>
                </a:solidFill>
                <a:latin typeface="Times New Roman" pitchFamily="18" charset="0"/>
                <a:cs typeface="Times New Roman" pitchFamily="18" charset="0"/>
              </a:rPr>
              <a:t>F1</a:t>
            </a:r>
            <a:r>
              <a:rPr lang="en-US" sz="2800" dirty="0">
                <a:solidFill>
                  <a:srgbClr val="0000FF"/>
                </a:solidFill>
                <a:latin typeface="Times New Roman" pitchFamily="18" charset="0"/>
                <a:cs typeface="Times New Roman" pitchFamily="18" charset="0"/>
              </a:rPr>
              <a:t>:              A, a		                 A, a</a:t>
            </a: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p>
          <a:p>
            <a:pPr algn="just"/>
            <a:r>
              <a:rPr lang="en-US" sz="2800" dirty="0">
                <a:solidFill>
                  <a:srgbClr val="0000FF"/>
                </a:solidFill>
                <a:latin typeface="Times New Roman" pitchFamily="18" charset="0"/>
                <a:cs typeface="Times New Roman" pitchFamily="18" charset="0"/>
              </a:rPr>
              <a:t> </a:t>
            </a:r>
          </a:p>
          <a:p>
            <a:pPr algn="just"/>
            <a:endParaRPr lang="en-US" sz="2800" dirty="0">
              <a:solidFill>
                <a:srgbClr val="0000FF"/>
              </a:solidFill>
              <a:latin typeface="Times New Roman" pitchFamily="18" charset="0"/>
              <a:cs typeface="Times New Roman" pitchFamily="18" charset="0"/>
            </a:endParaRPr>
          </a:p>
          <a:p>
            <a:pPr algn="just"/>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p>
          <a:p>
            <a:pPr algn="just"/>
            <a:r>
              <a:rPr lang="en-US" sz="2800" dirty="0">
                <a:solidFill>
                  <a:srgbClr val="0000FF"/>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 KG: </a:t>
            </a:r>
            <a:r>
              <a:rPr lang="en-US" sz="2800" dirty="0" err="1">
                <a:solidFill>
                  <a:srgbClr val="FF0000"/>
                </a:solidFill>
                <a:latin typeface="Times New Roman" pitchFamily="18" charset="0"/>
                <a:cs typeface="Times New Roman" pitchFamily="18" charset="0"/>
              </a:rPr>
              <a:t>1AA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2Aa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1aa</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Hoa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tím</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Hoa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trắng</a:t>
            </a:r>
            <a:r>
              <a:rPr lang="en-US" sz="2800" dirty="0">
                <a:solidFill>
                  <a:srgbClr val="FF0000"/>
                </a:solidFill>
                <a:latin typeface="Times New Roman" pitchFamily="18" charset="0"/>
                <a:cs typeface="Times New Roman" pitchFamily="18"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2138340092"/>
              </p:ext>
            </p:extLst>
          </p:nvPr>
        </p:nvGraphicFramePr>
        <p:xfrm>
          <a:off x="3335282" y="2942529"/>
          <a:ext cx="2643101" cy="1554480"/>
        </p:xfrm>
        <a:graphic>
          <a:graphicData uri="http://schemas.openxmlformats.org/drawingml/2006/table">
            <a:tbl>
              <a:tblPr firstRow="1" bandRow="1">
                <a:tableStyleId>{5C22544A-7EE6-4342-B048-85BDC9FD1C3A}</a:tableStyleId>
              </a:tblPr>
              <a:tblGrid>
                <a:gridCol w="667657">
                  <a:extLst>
                    <a:ext uri="{9D8B030D-6E8A-4147-A177-3AD203B41FA5}">
                      <a16:colId xmlns:a16="http://schemas.microsoft.com/office/drawing/2014/main" val="20000"/>
                    </a:ext>
                  </a:extLst>
                </a:gridCol>
                <a:gridCol w="1059543">
                  <a:extLst>
                    <a:ext uri="{9D8B030D-6E8A-4147-A177-3AD203B41FA5}">
                      <a16:colId xmlns:a16="http://schemas.microsoft.com/office/drawing/2014/main" val="20001"/>
                    </a:ext>
                  </a:extLst>
                </a:gridCol>
                <a:gridCol w="915901">
                  <a:extLst>
                    <a:ext uri="{9D8B030D-6E8A-4147-A177-3AD203B41FA5}">
                      <a16:colId xmlns:a16="http://schemas.microsoft.com/office/drawing/2014/main" val="20002"/>
                    </a:ext>
                  </a:extLst>
                </a:gridCol>
              </a:tblGrid>
              <a:tr h="397934">
                <a:tc>
                  <a:txBody>
                    <a:bodyPr/>
                    <a:lstStyle/>
                    <a:p>
                      <a:pPr algn="ctr"/>
                      <a:endParaRPr lang="en-US" sz="2800" dirty="0">
                        <a:solidFill>
                          <a:srgbClr val="0000FF"/>
                        </a:solidFill>
                        <a:latin typeface="Times New Roman" pitchFamily="18" charset="0"/>
                        <a:cs typeface="Times New Roman" pitchFamily="18" charset="0"/>
                      </a:endParaRPr>
                    </a:p>
                  </a:txBody>
                  <a:tcPr/>
                </a:tc>
                <a:tc>
                  <a:txBody>
                    <a:bodyPr/>
                    <a:lstStyle/>
                    <a:p>
                      <a:pPr algn="ctr"/>
                      <a:r>
                        <a:rPr lang="en-US" sz="2800" dirty="0">
                          <a:solidFill>
                            <a:srgbClr val="0000FF"/>
                          </a:solidFill>
                          <a:latin typeface="Times New Roman" pitchFamily="18" charset="0"/>
                          <a:cs typeface="Times New Roman" pitchFamily="18" charset="0"/>
                        </a:rPr>
                        <a:t>A</a:t>
                      </a:r>
                    </a:p>
                  </a:txBody>
                  <a:tcPr/>
                </a:tc>
                <a:tc>
                  <a:txBody>
                    <a:bodyPr/>
                    <a:lstStyle/>
                    <a:p>
                      <a:pPr algn="ctr"/>
                      <a:r>
                        <a:rPr lang="en-US" sz="2800" dirty="0">
                          <a:solidFill>
                            <a:srgbClr val="0000FF"/>
                          </a:solidFill>
                          <a:latin typeface="Times New Roman" pitchFamily="18" charset="0"/>
                          <a:cs typeface="Times New Roman" pitchFamily="18" charset="0"/>
                        </a:rPr>
                        <a:t>a</a:t>
                      </a:r>
                    </a:p>
                  </a:txBody>
                  <a:tcPr/>
                </a:tc>
                <a:extLst>
                  <a:ext uri="{0D108BD9-81ED-4DB2-BD59-A6C34878D82A}">
                    <a16:rowId xmlns:a16="http://schemas.microsoft.com/office/drawing/2014/main" val="10000"/>
                  </a:ext>
                </a:extLst>
              </a:tr>
              <a:tr h="358745">
                <a:tc>
                  <a:txBody>
                    <a:bodyPr/>
                    <a:lstStyle/>
                    <a:p>
                      <a:pPr algn="ctr"/>
                      <a:r>
                        <a:rPr lang="en-US" sz="2800" dirty="0">
                          <a:solidFill>
                            <a:srgbClr val="0000FF"/>
                          </a:solidFill>
                          <a:latin typeface="Times New Roman" pitchFamily="18" charset="0"/>
                          <a:cs typeface="Times New Roman" pitchFamily="18" charset="0"/>
                        </a:rPr>
                        <a:t>A</a:t>
                      </a:r>
                    </a:p>
                  </a:txBody>
                  <a:tcPr/>
                </a:tc>
                <a:tc>
                  <a:txBody>
                    <a:bodyPr/>
                    <a:lstStyle/>
                    <a:p>
                      <a:endParaRPr lang="en-US" sz="2800" dirty="0">
                        <a:solidFill>
                          <a:srgbClr val="0000FF"/>
                        </a:solidFill>
                        <a:latin typeface="Times New Roman" pitchFamily="18" charset="0"/>
                        <a:cs typeface="Times New Roman" pitchFamily="18" charset="0"/>
                      </a:endParaRPr>
                    </a:p>
                  </a:txBody>
                  <a:tcPr/>
                </a:tc>
                <a:tc>
                  <a:txBody>
                    <a:bodyPr/>
                    <a:lstStyle/>
                    <a:p>
                      <a:endParaRPr lang="en-US" sz="2800" dirty="0">
                        <a:solidFill>
                          <a:srgbClr val="0000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sz="2800" dirty="0">
                          <a:solidFill>
                            <a:srgbClr val="0000FF"/>
                          </a:solidFill>
                          <a:latin typeface="Times New Roman" pitchFamily="18" charset="0"/>
                          <a:cs typeface="Times New Roman" pitchFamily="18" charset="0"/>
                        </a:rPr>
                        <a:t>a</a:t>
                      </a:r>
                    </a:p>
                  </a:txBody>
                  <a:tcPr/>
                </a:tc>
                <a:tc>
                  <a:txBody>
                    <a:bodyPr/>
                    <a:lstStyle/>
                    <a:p>
                      <a:endParaRPr lang="en-US" sz="2800" dirty="0">
                        <a:solidFill>
                          <a:srgbClr val="0000FF"/>
                        </a:solidFill>
                        <a:latin typeface="Times New Roman" pitchFamily="18" charset="0"/>
                        <a:cs typeface="Times New Roman" pitchFamily="18" charset="0"/>
                      </a:endParaRPr>
                    </a:p>
                  </a:txBody>
                  <a:tcPr/>
                </a:tc>
                <a:tc>
                  <a:txBody>
                    <a:bodyPr/>
                    <a:lstStyle/>
                    <a:p>
                      <a:endParaRPr lang="en-US" sz="2800" dirty="0">
                        <a:solidFill>
                          <a:srgbClr val="0000FF"/>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4071263" y="3376181"/>
            <a:ext cx="820052" cy="523220"/>
          </a:xfrm>
          <a:prstGeom prst="rect">
            <a:avLst/>
          </a:prstGeom>
        </p:spPr>
        <p:txBody>
          <a:bodyPr wrap="square">
            <a:spAutoFit/>
          </a:bodyPr>
          <a:lstStyle/>
          <a:p>
            <a:pPr algn="ctr"/>
            <a:r>
              <a:rPr lang="en-US" sz="2800" dirty="0">
                <a:solidFill>
                  <a:srgbClr val="FF0000"/>
                </a:solidFill>
                <a:latin typeface="Times New Roman" pitchFamily="18" charset="0"/>
                <a:cs typeface="Times New Roman" pitchFamily="18" charset="0"/>
              </a:rPr>
              <a:t>AA</a:t>
            </a:r>
          </a:p>
        </p:txBody>
      </p:sp>
      <p:sp>
        <p:nvSpPr>
          <p:cNvPr id="11" name="Rectangle 10"/>
          <p:cNvSpPr/>
          <p:nvPr/>
        </p:nvSpPr>
        <p:spPr>
          <a:xfrm>
            <a:off x="5036463" y="3354410"/>
            <a:ext cx="820052" cy="523220"/>
          </a:xfrm>
          <a:prstGeom prst="rect">
            <a:avLst/>
          </a:prstGeom>
        </p:spPr>
        <p:txBody>
          <a:bodyPr wrap="square">
            <a:spAutoFit/>
          </a:bodyPr>
          <a:lstStyle/>
          <a:p>
            <a:pPr algn="ctr"/>
            <a:r>
              <a:rPr lang="en-US" sz="2800" dirty="0" err="1">
                <a:solidFill>
                  <a:srgbClr val="FF0000"/>
                </a:solidFill>
                <a:latin typeface="Times New Roman" pitchFamily="18" charset="0"/>
                <a:cs typeface="Times New Roman" pitchFamily="18" charset="0"/>
              </a:rPr>
              <a:t>Aa</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4049491" y="3876924"/>
            <a:ext cx="820052" cy="523220"/>
          </a:xfrm>
          <a:prstGeom prst="rect">
            <a:avLst/>
          </a:prstGeom>
        </p:spPr>
        <p:txBody>
          <a:bodyPr wrap="square">
            <a:spAutoFit/>
          </a:bodyPr>
          <a:lstStyle/>
          <a:p>
            <a:pPr algn="ctr"/>
            <a:r>
              <a:rPr lang="en-US" sz="2800" dirty="0" err="1">
                <a:solidFill>
                  <a:srgbClr val="FF0000"/>
                </a:solidFill>
                <a:latin typeface="Times New Roman" pitchFamily="18" charset="0"/>
                <a:cs typeface="Times New Roman" pitchFamily="18" charset="0"/>
              </a:rPr>
              <a:t>Aa</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5050976" y="3876924"/>
            <a:ext cx="820052" cy="523220"/>
          </a:xfrm>
          <a:prstGeom prst="rect">
            <a:avLst/>
          </a:prstGeom>
        </p:spPr>
        <p:txBody>
          <a:bodyPr wrap="square">
            <a:spAutoFit/>
          </a:bodyPr>
          <a:lstStyle/>
          <a:p>
            <a:pPr algn="ctr"/>
            <a:r>
              <a:rPr lang="en-US" sz="2800" dirty="0" err="1">
                <a:solidFill>
                  <a:srgbClr val="FF0000"/>
                </a:solidFill>
                <a:latin typeface="Times New Roman" pitchFamily="18" charset="0"/>
                <a:cs typeface="Times New Roman" pitchFamily="18" charset="0"/>
              </a:rPr>
              <a:t>aa</a:t>
            </a:r>
            <a:endParaRPr lang="en-US" sz="2800" dirty="0">
              <a:solidFill>
                <a:srgbClr val="FF0000"/>
              </a:solidFill>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id="{49CDDFDE-039D-6EC8-12FC-582D88748F3A}"/>
              </a:ext>
            </a:extLst>
          </p:cNvPr>
          <p:cNvSpPr>
            <a:spLocks noChangeArrowheads="1"/>
          </p:cNvSpPr>
          <p:nvPr/>
        </p:nvSpPr>
        <p:spPr bwMode="auto">
          <a:xfrm>
            <a:off x="226973" y="5746060"/>
            <a:ext cx="1128811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b="1" i="1" dirty="0" err="1">
                <a:solidFill>
                  <a:srgbClr val="FF0000"/>
                </a:solidFill>
                <a:latin typeface="Times New Roman" pitchFamily="18" charset="0"/>
                <a:cs typeface="Times New Roman" pitchFamily="18" charset="0"/>
              </a:rPr>
              <a:t>Nội</a:t>
            </a:r>
            <a:r>
              <a:rPr lang="en-US" sz="2800" b="1" i="1" dirty="0">
                <a:solidFill>
                  <a:srgbClr val="FF0000"/>
                </a:solidFill>
                <a:latin typeface="Times New Roman" pitchFamily="18" charset="0"/>
                <a:cs typeface="Times New Roman" pitchFamily="18" charset="0"/>
              </a:rPr>
              <a:t> dung qui </a:t>
            </a:r>
            <a:r>
              <a:rPr lang="en-US" sz="2800" b="1" i="1" dirty="0" err="1">
                <a:solidFill>
                  <a:srgbClr val="FF0000"/>
                </a:solidFill>
                <a:latin typeface="Times New Roman" pitchFamily="18" charset="0"/>
                <a:cs typeface="Times New Roman" pitchFamily="18" charset="0"/>
              </a:rPr>
              <a:t>luật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phân</a:t>
            </a:r>
            <a:r>
              <a:rPr lang="en-US" sz="2800" b="1" i="1" dirty="0">
                <a:solidFill>
                  <a:srgbClr val="FF0000"/>
                </a:solidFill>
                <a:latin typeface="Times New Roman" pitchFamily="18" charset="0"/>
                <a:cs typeface="Times New Roman" pitchFamily="18" charset="0"/>
              </a:rPr>
              <a:t> li</a:t>
            </a:r>
            <a:r>
              <a:rPr lang="en-US" sz="2800" b="1" i="1"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Hai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di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qui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li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4)">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4)">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4)">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4)">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4)">
                                      <p:cBhvr>
                                        <p:cTn id="32" dur="1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4)">
                                      <p:cBhvr>
                                        <p:cTn id="37" dur="1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ox(in)">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ox(in)">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ox(in)">
                                      <p:cBhvr>
                                        <p:cTn id="64" dur="1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4" fill="hold" nodeType="clickEffect">
                                  <p:stCondLst>
                                    <p:cond delay="0"/>
                                  </p:stCondLst>
                                  <p:childTnLst>
                                    <p:set>
                                      <p:cBhvr>
                                        <p:cTn id="68" dur="1" fill="hold">
                                          <p:stCondLst>
                                            <p:cond delay="0"/>
                                          </p:stCondLst>
                                        </p:cTn>
                                        <p:tgtEl>
                                          <p:spTgt spid="2">
                                            <p:txEl>
                                              <p:pRg st="10" end="10"/>
                                            </p:txEl>
                                          </p:spTgt>
                                        </p:tgtEl>
                                        <p:attrNameLst>
                                          <p:attrName>style.visibility</p:attrName>
                                        </p:attrNameLst>
                                      </p:cBhvr>
                                      <p:to>
                                        <p:strVal val="visible"/>
                                      </p:to>
                                    </p:set>
                                    <p:animEffect transition="in" filter="wheel(4)">
                                      <p:cBhvr>
                                        <p:cTn id="69" dur="1000"/>
                                        <p:tgtEl>
                                          <p:spTgt spid="2">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4" fill="hold" nodeType="clickEffect">
                                  <p:stCondLst>
                                    <p:cond delay="0"/>
                                  </p:stCondLst>
                                  <p:childTnLst>
                                    <p:set>
                                      <p:cBhvr>
                                        <p:cTn id="73" dur="1" fill="hold">
                                          <p:stCondLst>
                                            <p:cond delay="0"/>
                                          </p:stCondLst>
                                        </p:cTn>
                                        <p:tgtEl>
                                          <p:spTgt spid="2">
                                            <p:txEl>
                                              <p:pRg st="11" end="11"/>
                                            </p:txEl>
                                          </p:spTgt>
                                        </p:tgtEl>
                                        <p:attrNameLst>
                                          <p:attrName>style.visibility</p:attrName>
                                        </p:attrNameLst>
                                      </p:cBhvr>
                                      <p:to>
                                        <p:strVal val="visible"/>
                                      </p:to>
                                    </p:set>
                                    <p:animEffect transition="in" filter="wheel(4)">
                                      <p:cBhvr>
                                        <p:cTn id="74" dur="1000"/>
                                        <p:tgtEl>
                                          <p:spTgt spid="2">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Effect transition="in" filter="wheel(4)">
                                      <p:cBhvr>
                                        <p:cTn id="79" dur="1000"/>
                                        <p:tgtEl>
                                          <p:spTgt spid="2">
                                            <p:txEl>
                                              <p:pRg st="12" end="1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additive="base">
                                        <p:cTn id="84" dur="500" fill="hold"/>
                                        <p:tgtEl>
                                          <p:spTgt spid="3"/>
                                        </p:tgtEl>
                                        <p:attrNameLst>
                                          <p:attrName>ppt_x</p:attrName>
                                        </p:attrNameLst>
                                      </p:cBhvr>
                                      <p:tavLst>
                                        <p:tav tm="0">
                                          <p:val>
                                            <p:strVal val="#ppt_x"/>
                                          </p:val>
                                        </p:tav>
                                        <p:tav tm="100000">
                                          <p:val>
                                            <p:strVal val="#ppt_x"/>
                                          </p:val>
                                        </p:tav>
                                      </p:tavLst>
                                    </p:anim>
                                    <p:anim calcmode="lin" valueType="num">
                                      <p:cBhvr additive="base">
                                        <p:cTn id="8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598" y="0"/>
            <a:ext cx="6005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PHÉP</a:t>
            </a:r>
            <a:r>
              <a:rPr kumimoji="0" lang="en-US" sz="2800" b="1"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LAI </a:t>
            </a:r>
            <a:r>
              <a:rPr kumimoji="0" lang="en-US" sz="2800" b="1"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HAI</a:t>
            </a:r>
            <a:r>
              <a:rPr kumimoji="0" lang="en-US" sz="2800" b="1"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TRẠNG</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2" name="Rectangle 3">
            <a:extLst>
              <a:ext uri="{FF2B5EF4-FFF2-40B4-BE49-F238E27FC236}">
                <a16:creationId xmlns:a16="http://schemas.microsoft.com/office/drawing/2014/main" id="{5926D52E-D1A5-E332-FDED-3A6F401D6BE0}"/>
              </a:ext>
            </a:extLst>
          </p:cNvPr>
          <p:cNvSpPr/>
          <p:nvPr/>
        </p:nvSpPr>
        <p:spPr>
          <a:xfrm>
            <a:off x="100598" y="496814"/>
            <a:ext cx="6387787" cy="2677656"/>
          </a:xfrm>
          <a:prstGeom prst="rect">
            <a:avLst/>
          </a:prstGeom>
        </p:spPr>
        <p:txBody>
          <a:bodyPr wrap="square">
            <a:spAutoFit/>
          </a:bodyPr>
          <a:lstStyle/>
          <a:p>
            <a:pPr algn="just"/>
            <a:r>
              <a:rPr lang="vi-VN" sz="2800" dirty="0">
                <a:solidFill>
                  <a:srgbClr val="0000FF"/>
                </a:solidFill>
                <a:latin typeface="Times New Roman" pitchFamily="18" charset="0"/>
                <a:cs typeface="Times New Roman" pitchFamily="18" charset="0"/>
              </a:rPr>
              <a:t>	Men</a:t>
            </a:r>
            <a:r>
              <a:rPr lang="en-US" sz="2800" dirty="0">
                <a:solidFill>
                  <a:srgbClr val="0000FF"/>
                </a:solidFill>
                <a:latin typeface="Times New Roman" pitchFamily="18" charset="0"/>
                <a:cs typeface="Times New Roman" pitchFamily="18" charset="0"/>
              </a:rPr>
              <a:t>d</a:t>
            </a:r>
            <a:r>
              <a:rPr lang="vi-VN" sz="2800" dirty="0">
                <a:solidFill>
                  <a:srgbClr val="0000FF"/>
                </a:solidFill>
                <a:latin typeface="Times New Roman" pitchFamily="18" charset="0"/>
                <a:cs typeface="Times New Roman" pitchFamily="18" charset="0"/>
              </a:rPr>
              <a:t>e</a:t>
            </a:r>
            <a:r>
              <a:rPr lang="en-US" sz="2800" dirty="0">
                <a:solidFill>
                  <a:srgbClr val="0000FF"/>
                </a:solidFill>
                <a:latin typeface="Times New Roman" pitchFamily="18" charset="0"/>
                <a:cs typeface="Times New Roman" pitchFamily="18" charset="0"/>
              </a:rPr>
              <a:t>l</a:t>
            </a:r>
            <a:r>
              <a:rPr lang="vi-VN" sz="2800" dirty="0">
                <a:solidFill>
                  <a:srgbClr val="0000FF"/>
                </a:solidFill>
                <a:latin typeface="Times New Roman" pitchFamily="18" charset="0"/>
                <a:cs typeface="Times New Roman" pitchFamily="18" charset="0"/>
              </a:rPr>
              <a:t> lai hai thứ đậu Hà Lan thuần chủng khác nhau về hai cặp tính trạng tương phản : hạt màu vàng, vỏ trơn và hạt màu xanh, vỏ nhăn được F</a:t>
            </a:r>
            <a:r>
              <a:rPr lang="vi-VN" sz="2800" baseline="-25000" dirty="0">
                <a:solidFill>
                  <a:srgbClr val="0000FF"/>
                </a:solidFill>
                <a:latin typeface="Times New Roman" pitchFamily="18" charset="0"/>
                <a:cs typeface="Times New Roman" pitchFamily="18" charset="0"/>
              </a:rPr>
              <a:t>1</a:t>
            </a:r>
            <a:r>
              <a:rPr lang="vi-VN" sz="2800" dirty="0">
                <a:solidFill>
                  <a:srgbClr val="0000FF"/>
                </a:solidFill>
                <a:latin typeface="Times New Roman" pitchFamily="18" charset="0"/>
                <a:cs typeface="Times New Roman" pitchFamily="18" charset="0"/>
              </a:rPr>
              <a:t> đều có hạt màu vàng, và trơn. Sau đó, ông tiếp tục cho F</a:t>
            </a:r>
            <a:r>
              <a:rPr lang="vi-VN" sz="2800" baseline="-25000" dirty="0">
                <a:solidFill>
                  <a:srgbClr val="0000FF"/>
                </a:solidFill>
                <a:latin typeface="Times New Roman" pitchFamily="18" charset="0"/>
                <a:cs typeface="Times New Roman" pitchFamily="18" charset="0"/>
              </a:rPr>
              <a:t>1</a:t>
            </a:r>
            <a:r>
              <a:rPr lang="vi-VN" sz="2800" dirty="0">
                <a:solidFill>
                  <a:srgbClr val="0000FF"/>
                </a:solidFill>
                <a:latin typeface="Times New Roman" pitchFamily="18" charset="0"/>
                <a:cs typeface="Times New Roman" pitchFamily="18" charset="0"/>
              </a:rPr>
              <a:t> lai với F</a:t>
            </a:r>
            <a:r>
              <a:rPr lang="vi-VN" sz="2800" baseline="-25000" dirty="0">
                <a:solidFill>
                  <a:srgbClr val="0000FF"/>
                </a:solidFill>
                <a:latin typeface="Times New Roman" pitchFamily="18" charset="0"/>
                <a:cs typeface="Times New Roman" pitchFamily="18" charset="0"/>
              </a:rPr>
              <a:t>1</a:t>
            </a:r>
            <a:r>
              <a:rPr lang="vi-VN" sz="2800" dirty="0">
                <a:solidFill>
                  <a:srgbClr val="0000FF"/>
                </a:solidFill>
                <a:latin typeface="Times New Roman" pitchFamily="18" charset="0"/>
                <a:cs typeface="Times New Roman" pitchFamily="18" charset="0"/>
              </a:rPr>
              <a:t> để tạo ra F</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6595116A-1C29-3EF9-DE82-77C720A707F2}"/>
              </a:ext>
            </a:extLst>
          </p:cNvPr>
          <p:cNvPicPr>
            <a:picLocks noChangeAspect="1" noChangeArrowheads="1"/>
          </p:cNvPicPr>
          <p:nvPr/>
        </p:nvPicPr>
        <p:blipFill>
          <a:blip r:embed="rId2"/>
          <a:srcRect/>
          <a:stretch>
            <a:fillRect/>
          </a:stretch>
        </p:blipFill>
        <p:spPr bwMode="auto">
          <a:xfrm>
            <a:off x="7357239" y="386585"/>
            <a:ext cx="4618548" cy="6282943"/>
          </a:xfrm>
          <a:prstGeom prst="rect">
            <a:avLst/>
          </a:prstGeom>
          <a:noFill/>
          <a:ln w="9525">
            <a:noFill/>
            <a:miter lim="800000"/>
            <a:headEnd/>
            <a:tailEnd/>
          </a:ln>
          <a:effectLst/>
        </p:spPr>
      </p:pic>
      <p:sp>
        <p:nvSpPr>
          <p:cNvPr id="4" name="Hình chữ nhật 3">
            <a:extLst>
              <a:ext uri="{FF2B5EF4-FFF2-40B4-BE49-F238E27FC236}">
                <a16:creationId xmlns:a16="http://schemas.microsoft.com/office/drawing/2014/main" id="{44C9B025-C69C-D21A-D91E-1418A12AA9E6}"/>
              </a:ext>
            </a:extLst>
          </p:cNvPr>
          <p:cNvSpPr/>
          <p:nvPr/>
        </p:nvSpPr>
        <p:spPr>
          <a:xfrm>
            <a:off x="10809238" y="523220"/>
            <a:ext cx="1382762" cy="1935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5" name="Rectangle 3">
            <a:extLst>
              <a:ext uri="{FF2B5EF4-FFF2-40B4-BE49-F238E27FC236}">
                <a16:creationId xmlns:a16="http://schemas.microsoft.com/office/drawing/2014/main" id="{AED853A3-E9D3-47F5-DEBC-5088729CF3D6}"/>
              </a:ext>
            </a:extLst>
          </p:cNvPr>
          <p:cNvSpPr>
            <a:spLocks noChangeArrowheads="1"/>
          </p:cNvSpPr>
          <p:nvPr/>
        </p:nvSpPr>
        <p:spPr bwMode="auto">
          <a:xfrm>
            <a:off x="245239" y="3096580"/>
            <a:ext cx="67353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sym typeface="Wingdings" panose="05000000000000000000" pitchFamily="2" charset="2"/>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hình</a:t>
            </a:r>
            <a:r>
              <a:rPr kumimoji="0" lang="en-US" sz="2800" b="0"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ở F</a:t>
            </a:r>
            <a:r>
              <a:rPr kumimoji="0" lang="en-US" sz="2800" b="0" i="0" u="none" strike="noStrike" cap="none" normalizeH="0" baseline="-25000" dirty="0">
                <a:ln>
                  <a:noFill/>
                </a:ln>
                <a:solidFill>
                  <a:srgbClr val="FF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9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 1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p:txBody>
      </p:sp>
      <p:sp>
        <p:nvSpPr>
          <p:cNvPr id="7" name="Rectangle 7">
            <a:extLst>
              <a:ext uri="{FF2B5EF4-FFF2-40B4-BE49-F238E27FC236}">
                <a16:creationId xmlns:a16="http://schemas.microsoft.com/office/drawing/2014/main" id="{8FF1F2C0-7B62-B6A0-BFA4-B2AD0F125C90}"/>
              </a:ext>
            </a:extLst>
          </p:cNvPr>
          <p:cNvSpPr/>
          <p:nvPr/>
        </p:nvSpPr>
        <p:spPr>
          <a:xfrm>
            <a:off x="245239" y="4153987"/>
            <a:ext cx="7039429" cy="1384995"/>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sym typeface="Wingdings" panose="05000000000000000000" pitchFamily="2" charset="2"/>
              </a:rPr>
              <a:t> </a:t>
            </a:r>
            <a:r>
              <a:rPr lang="vi-VN" sz="2800" dirty="0">
                <a:solidFill>
                  <a:srgbClr val="FF00FF"/>
                </a:solidFill>
                <a:latin typeface="Times New Roman" pitchFamily="18" charset="0"/>
                <a:cs typeface="Times New Roman" pitchFamily="18" charset="0"/>
              </a:rPr>
              <a:t>Tỷ lệ kiểu hình từng cặp tính trạng ở F2: </a:t>
            </a:r>
            <a:endParaRPr lang="en-US" sz="2800" dirty="0">
              <a:solidFill>
                <a:srgbClr val="FF00FF"/>
              </a:solidFill>
              <a:latin typeface="Times New Roman" pitchFamily="18" charset="0"/>
              <a:cs typeface="Times New Roman" pitchFamily="18" charset="0"/>
            </a:endParaRPr>
          </a:p>
          <a:p>
            <a:pPr>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Vàng : xanh = 3:1</a:t>
            </a:r>
            <a:endParaRPr lang="en-US" sz="2800" dirty="0">
              <a:solidFill>
                <a:srgbClr val="FF00FF"/>
              </a:solidFill>
              <a:latin typeface="Times New Roman" pitchFamily="18" charset="0"/>
              <a:cs typeface="Times New Roman" pitchFamily="18" charset="0"/>
            </a:endParaRPr>
          </a:p>
          <a:p>
            <a:pPr>
              <a:buFontTx/>
              <a:buChar char="-"/>
            </a:pPr>
            <a:r>
              <a:rPr lang="vi-VN" sz="2800" dirty="0">
                <a:solidFill>
                  <a:srgbClr val="FF00FF"/>
                </a:solidFill>
                <a:latin typeface="Times New Roman" pitchFamily="18" charset="0"/>
                <a:cs typeface="Times New Roman" pitchFamily="18" charset="0"/>
              </a:rPr>
              <a:t> Trơn : nhăn = 3:1</a:t>
            </a:r>
            <a:endParaRPr lang="en-US" sz="2800" dirty="0">
              <a:solidFill>
                <a:srgbClr val="FF00FF"/>
              </a:solidFill>
              <a:latin typeface="Times New Roman" pitchFamily="18" charset="0"/>
              <a:cs typeface="Times New Roman" pitchFamily="18" charset="0"/>
            </a:endParaRPr>
          </a:p>
        </p:txBody>
      </p:sp>
      <p:sp>
        <p:nvSpPr>
          <p:cNvPr id="9" name="Rectangle 1">
            <a:extLst>
              <a:ext uri="{FF2B5EF4-FFF2-40B4-BE49-F238E27FC236}">
                <a16:creationId xmlns:a16="http://schemas.microsoft.com/office/drawing/2014/main" id="{7991AC14-F721-E00B-6492-6752EF7032DE}"/>
              </a:ext>
            </a:extLst>
          </p:cNvPr>
          <p:cNvSpPr>
            <a:spLocks noChangeArrowheads="1"/>
          </p:cNvSpPr>
          <p:nvPr/>
        </p:nvSpPr>
        <p:spPr bwMode="auto">
          <a:xfrm>
            <a:off x="0" y="5482173"/>
            <a:ext cx="789777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Thí</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nghiệm</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lai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bố</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mẹ</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thuần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chủng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khác</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nhau</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về</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hai</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tương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phản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F</a:t>
            </a:r>
            <a:r>
              <a:rPr kumimoji="0" lang="en-US" sz="2800" b="0" i="0" u="none" strike="noStrike" cap="none" normalizeH="0" baseline="-3000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1</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đồng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F</a:t>
            </a:r>
            <a:r>
              <a:rPr kumimoji="0" lang="en-US" sz="2800" b="0" i="0" u="none" strike="noStrike" cap="none" normalizeH="0" baseline="-3000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2</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li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kiểu</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hình</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theo</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tỉ</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sym typeface="Wingdings" pitchFamily="2" charset="2"/>
              </a:rPr>
              <a:t>lệ</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pitchFamily="2" charset="2"/>
              </a:rPr>
              <a:t> 9 : 3 : 3 : 1.</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4)">
                                      <p:cBhvr>
                                        <p:cTn id="7" dur="1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 calcmode="lin" valueType="num">
                                      <p:cBhvr>
                                        <p:cTn id="4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44" dur="10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p:cTn id="4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51" dur="1000"/>
                                        <p:tgtEl>
                                          <p:spTgt spid="7">
                                            <p:txEl>
                                              <p:pRg st="2" end="2"/>
                                            </p:txEl>
                                          </p:spTgt>
                                        </p:tgtEl>
                                      </p:cBhvr>
                                    </p:animEffect>
                                  </p:childTnLst>
                                </p:cTn>
                              </p:par>
                              <p:par>
                                <p:cTn id="52" presetID="18" presetClass="entr" presetSubtype="6" fill="hold" nodeType="with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strips(downRight)">
                                      <p:cBhvr>
                                        <p:cTn id="54"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252248" y="228600"/>
            <a:ext cx="119397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Giải</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thích</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Mỗi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do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một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qui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endParaRPr kumimoji="0" lang="en-US" sz="2800" b="1" i="1"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qui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hai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tương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phản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đã</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độc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lập</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quá</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trình</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phát</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sinh</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giao</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tử</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endParaRPr kumimoji="0" lang="en-US" sz="280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quá</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thụ</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tinh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tổ</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hợp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ngẫu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nhiên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ở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đời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con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biểu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Sơ</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đồ</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lai</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P</a:t>
            </a:r>
            <a:r>
              <a:rPr kumimoji="0" lang="en-US" sz="280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t/c</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Vàng</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trơn</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x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Xanh</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nhăn</a:t>
            </a:r>
            <a:endParaRPr kumimoji="0" lang="en-US" sz="280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AABB</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aabb</a:t>
            </a:r>
            <a:endParaRPr kumimoji="0" lang="en-US" sz="280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G</a:t>
            </a:r>
            <a:r>
              <a:rPr kumimoji="0" lang="en-US" sz="280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P</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AB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ab</a:t>
            </a:r>
            <a:endParaRPr kumimoji="0" lang="en-US" sz="280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F</a:t>
            </a:r>
            <a:r>
              <a:rPr kumimoji="0" lang="en-US" sz="2800" u="none" strike="noStrike" cap="none" normalizeH="0" baseline="-3000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1</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AaBb</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-&gt; 100%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vàng</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trơn</a:t>
            </a:r>
            <a:endPar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endParaRPr>
          </a:p>
          <a:p>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1</a:t>
            </a:r>
            <a:r>
              <a:rPr lang="en-US" sz="2800" dirty="0" err="1">
                <a:solidFill>
                  <a:srgbClr val="0000FF"/>
                </a:solidFill>
                <a:latin typeface="Times New Roman" pitchFamily="18" charset="0"/>
                <a:cs typeface="Times New Roman" pitchFamily="18" charset="0"/>
              </a:rPr>
              <a:t>xF</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AaBb</a:t>
            </a:r>
            <a:r>
              <a:rPr lang="en-US" sz="2800" dirty="0">
                <a:solidFill>
                  <a:srgbClr val="0000FF"/>
                </a:solidFill>
                <a:latin typeface="Times New Roman" pitchFamily="18" charset="0"/>
                <a:cs typeface="Times New Roman" pitchFamily="18" charset="0"/>
              </a:rPr>
              <a:t>)	x 	(</a:t>
            </a:r>
            <a:r>
              <a:rPr lang="en-US" sz="2800" dirty="0" err="1">
                <a:solidFill>
                  <a:srgbClr val="0000FF"/>
                </a:solidFill>
                <a:latin typeface="Times New Roman" pitchFamily="18" charset="0"/>
                <a:cs typeface="Times New Roman" pitchFamily="18" charset="0"/>
              </a:rPr>
              <a:t>AaBb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trơn</a:t>
            </a:r>
            <a:endParaRPr lang="en-US" sz="2800" dirty="0">
              <a:solidFill>
                <a:srgbClr val="0000FF"/>
              </a:solidFill>
              <a:latin typeface="Times New Roman" pitchFamily="18" charset="0"/>
              <a:cs typeface="Times New Roman" pitchFamily="18" charset="0"/>
            </a:endParaRP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a:t>
            </a:r>
            <a:r>
              <a:rPr lang="en-US" sz="2800" baseline="-25000" dirty="0" err="1">
                <a:solidFill>
                  <a:srgbClr val="0000FF"/>
                </a:solidFill>
                <a:latin typeface="Times New Roman" pitchFamily="18" charset="0"/>
                <a:cs typeface="Times New Roman" pitchFamily="18" charset="0"/>
              </a:rPr>
              <a:t>F1</a:t>
            </a:r>
            <a:r>
              <a:rPr lang="en-US" sz="2800" dirty="0">
                <a:solidFill>
                  <a:srgbClr val="0000FF"/>
                </a:solidFill>
                <a:latin typeface="Times New Roman" pitchFamily="18" charset="0"/>
                <a:cs typeface="Times New Roman" pitchFamily="18" charset="0"/>
              </a:rPr>
              <a:t>:      AB,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AB,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ab</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strips(downRight)">
                                      <p:cBhvr>
                                        <p:cTn id="7" dur="10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3793">
                                            <p:txEl>
                                              <p:pRg st="1" end="1"/>
                                            </p:txEl>
                                          </p:spTgt>
                                        </p:tgtEl>
                                        <p:attrNameLst>
                                          <p:attrName>style.visibility</p:attrName>
                                        </p:attrNameLst>
                                      </p:cBhvr>
                                      <p:to>
                                        <p:strVal val="visible"/>
                                      </p:to>
                                    </p:set>
                                    <p:animEffect transition="in" filter="strips(downRight)">
                                      <p:cBhvr>
                                        <p:cTn id="12" dur="1000"/>
                                        <p:tgtEl>
                                          <p:spTgt spid="337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3793">
                                            <p:txEl>
                                              <p:pRg st="2" end="2"/>
                                            </p:txEl>
                                          </p:spTgt>
                                        </p:tgtEl>
                                        <p:attrNameLst>
                                          <p:attrName>style.visibility</p:attrName>
                                        </p:attrNameLst>
                                      </p:cBhvr>
                                      <p:to>
                                        <p:strVal val="visible"/>
                                      </p:to>
                                    </p:set>
                                    <p:animEffect transition="in" filter="strips(downRight)">
                                      <p:cBhvr>
                                        <p:cTn id="17" dur="1000"/>
                                        <p:tgtEl>
                                          <p:spTgt spid="337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3793">
                                            <p:txEl>
                                              <p:pRg st="3" end="3"/>
                                            </p:txEl>
                                          </p:spTgt>
                                        </p:tgtEl>
                                        <p:attrNameLst>
                                          <p:attrName>style.visibility</p:attrName>
                                        </p:attrNameLst>
                                      </p:cBhvr>
                                      <p:to>
                                        <p:strVal val="visible"/>
                                      </p:to>
                                    </p:set>
                                    <p:animEffect transition="in" filter="strips(downRight)">
                                      <p:cBhvr>
                                        <p:cTn id="22" dur="1000"/>
                                        <p:tgtEl>
                                          <p:spTgt spid="337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3793">
                                            <p:txEl>
                                              <p:pRg st="4" end="4"/>
                                            </p:txEl>
                                          </p:spTgt>
                                        </p:tgtEl>
                                        <p:attrNameLst>
                                          <p:attrName>style.visibility</p:attrName>
                                        </p:attrNameLst>
                                      </p:cBhvr>
                                      <p:to>
                                        <p:strVal val="visible"/>
                                      </p:to>
                                    </p:set>
                                    <p:animEffect transition="in" filter="strips(downRight)">
                                      <p:cBhvr>
                                        <p:cTn id="27" dur="1000"/>
                                        <p:tgtEl>
                                          <p:spTgt spid="337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3793">
                                            <p:txEl>
                                              <p:pRg st="5" end="5"/>
                                            </p:txEl>
                                          </p:spTgt>
                                        </p:tgtEl>
                                        <p:attrNameLst>
                                          <p:attrName>style.visibility</p:attrName>
                                        </p:attrNameLst>
                                      </p:cBhvr>
                                      <p:to>
                                        <p:strVal val="visible"/>
                                      </p:to>
                                    </p:set>
                                    <p:animEffect transition="in" filter="strips(downRight)">
                                      <p:cBhvr>
                                        <p:cTn id="32" dur="1000"/>
                                        <p:tgtEl>
                                          <p:spTgt spid="337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3793">
                                            <p:txEl>
                                              <p:pRg st="6" end="6"/>
                                            </p:txEl>
                                          </p:spTgt>
                                        </p:tgtEl>
                                        <p:attrNameLst>
                                          <p:attrName>style.visibility</p:attrName>
                                        </p:attrNameLst>
                                      </p:cBhvr>
                                      <p:to>
                                        <p:strVal val="visible"/>
                                      </p:to>
                                    </p:set>
                                    <p:animEffect transition="in" filter="strips(downRight)">
                                      <p:cBhvr>
                                        <p:cTn id="37" dur="1000"/>
                                        <p:tgtEl>
                                          <p:spTgt spid="337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3793">
                                            <p:txEl>
                                              <p:pRg st="7" end="7"/>
                                            </p:txEl>
                                          </p:spTgt>
                                        </p:tgtEl>
                                        <p:attrNameLst>
                                          <p:attrName>style.visibility</p:attrName>
                                        </p:attrNameLst>
                                      </p:cBhvr>
                                      <p:to>
                                        <p:strVal val="visible"/>
                                      </p:to>
                                    </p:set>
                                    <p:animEffect transition="in" filter="strips(downRight)">
                                      <p:cBhvr>
                                        <p:cTn id="42" dur="1000"/>
                                        <p:tgtEl>
                                          <p:spTgt spid="337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3793">
                                            <p:txEl>
                                              <p:pRg st="8" end="8"/>
                                            </p:txEl>
                                          </p:spTgt>
                                        </p:tgtEl>
                                        <p:attrNameLst>
                                          <p:attrName>style.visibility</p:attrName>
                                        </p:attrNameLst>
                                      </p:cBhvr>
                                      <p:to>
                                        <p:strVal val="visible"/>
                                      </p:to>
                                    </p:set>
                                    <p:animEffect transition="in" filter="strips(downRight)">
                                      <p:cBhvr>
                                        <p:cTn id="47" dur="1000"/>
                                        <p:tgtEl>
                                          <p:spTgt spid="337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3793">
                                            <p:txEl>
                                              <p:pRg st="9" end="9"/>
                                            </p:txEl>
                                          </p:spTgt>
                                        </p:tgtEl>
                                        <p:attrNameLst>
                                          <p:attrName>style.visibility</p:attrName>
                                        </p:attrNameLst>
                                      </p:cBhvr>
                                      <p:to>
                                        <p:strVal val="visible"/>
                                      </p:to>
                                    </p:set>
                                    <p:animEffect transition="in" filter="strips(downRight)">
                                      <p:cBhvr>
                                        <p:cTn id="52" dur="1000"/>
                                        <p:tgtEl>
                                          <p:spTgt spid="337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2463</TotalTime>
  <Words>1953</Words>
  <Application>Microsoft Office PowerPoint</Application>
  <PresentationFormat>Màn hình rộng</PresentationFormat>
  <Paragraphs>150</Paragraphs>
  <Slides>17</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17</vt:i4>
      </vt:variant>
    </vt:vector>
  </HeadingPairs>
  <TitlesOfParts>
    <vt:vector size="22" baseType="lpstr">
      <vt:lpstr>Arial</vt:lpstr>
      <vt:lpstr>Calibri</vt:lpstr>
      <vt:lpstr>Calibri Light</vt:lpstr>
      <vt:lpstr>Times New Roman</vt:lpstr>
      <vt:lpstr>MỞ ĐẦU KHTN 7-HIỀN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437</cp:revision>
  <dcterms:created xsi:type="dcterms:W3CDTF">2022-07-11T10:05:56Z</dcterms:created>
  <dcterms:modified xsi:type="dcterms:W3CDTF">2026-03-16T00:59:41Z</dcterms:modified>
</cp:coreProperties>
</file>