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1"/>
  </p:sldMasterIdLst>
  <p:notesMasterIdLst>
    <p:notesMasterId r:id="rId40"/>
  </p:notesMasterIdLst>
  <p:sldIdLst>
    <p:sldId id="418" r:id="rId2"/>
    <p:sldId id="419" r:id="rId3"/>
    <p:sldId id="353" r:id="rId4"/>
    <p:sldId id="409" r:id="rId5"/>
    <p:sldId id="411" r:id="rId6"/>
    <p:sldId id="410" r:id="rId7"/>
    <p:sldId id="412" r:id="rId8"/>
    <p:sldId id="413" r:id="rId9"/>
    <p:sldId id="414" r:id="rId10"/>
    <p:sldId id="417" r:id="rId11"/>
    <p:sldId id="415" r:id="rId12"/>
    <p:sldId id="416" r:id="rId13"/>
    <p:sldId id="333" r:id="rId14"/>
    <p:sldId id="376" r:id="rId15"/>
    <p:sldId id="269" r:id="rId16"/>
    <p:sldId id="386" r:id="rId17"/>
    <p:sldId id="382" r:id="rId18"/>
    <p:sldId id="393" r:id="rId19"/>
    <p:sldId id="371" r:id="rId20"/>
    <p:sldId id="366" r:id="rId21"/>
    <p:sldId id="319" r:id="rId22"/>
    <p:sldId id="352" r:id="rId23"/>
    <p:sldId id="401" r:id="rId24"/>
    <p:sldId id="404" r:id="rId25"/>
    <p:sldId id="408" r:id="rId26"/>
    <p:sldId id="405" r:id="rId27"/>
    <p:sldId id="407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400" r:id="rId36"/>
    <p:sldId id="381" r:id="rId37"/>
    <p:sldId id="367" r:id="rId38"/>
    <p:sldId id="326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8" autoAdjust="0"/>
    <p:restoredTop sz="97691" autoAdjust="0"/>
  </p:normalViewPr>
  <p:slideViewPr>
    <p:cSldViewPr>
      <p:cViewPr varScale="1">
        <p:scale>
          <a:sx n="111" d="100"/>
          <a:sy n="111" d="100"/>
        </p:scale>
        <p:origin x="157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64B57-25C8-44F5-AEC2-9A49B7347586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BA8998-B679-44F5-AB1C-94B96AF1A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745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67D12F82-C90F-4634-A629-C1A20D55E5E0}" type="slidenum">
              <a:rPr lang="en-US" altLang="vi-VN" sz="1200">
                <a:latin typeface="Arial Unicode MS" pitchFamily="34" charset="-128"/>
              </a:rPr>
              <a:pPr algn="r" eaLnBrk="1" hangingPunct="1"/>
              <a:t>20</a:t>
            </a:fld>
            <a:endParaRPr lang="en-US" altLang="vi-VN" sz="1200">
              <a:latin typeface="Arial Unicode MS" pitchFamily="34" charset="-128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48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53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37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af-ZA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af-Z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F7D60C8-3184-4033-88A6-478284BFED62}" type="slidenum">
              <a:rPr lang="af-ZA"/>
              <a:pPr/>
              <a:t>‹#›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1660935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7B9BE-0BFE-468E-A574-0AEF5F32A83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1208049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52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07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22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018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08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14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312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26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5CBCA-7171-4CDB-B6BD-FFFD120880C5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2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Nuoc%20Van%20Lang%20-%202011\Mai%20truong%20men%20yeu%20-%20Cat%20trang%20.mp3" TargetMode="Externa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1600200"/>
            <a:ext cx="7924800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CHƯƠNG 5: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 NAM TỪ KHOẢNG THẾ KỈ VII </a:t>
            </a: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 CÔNG NGUYÊN ĐẾN ĐẦU THẾ KỈ X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6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lip giới thiệu di tích Cổ Lo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249382"/>
            <a:ext cx="8402726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8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escription: Thành Cổ Loa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53" y="838199"/>
            <a:ext cx="3973547" cy="3404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19200" y="4495800"/>
            <a:ext cx="2331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/>
              <a:t>Sơ đồ Thành Cổ Loa</a:t>
            </a:r>
            <a:endParaRPr lang="en-US" dirty="0"/>
          </a:p>
        </p:txBody>
      </p:sp>
      <p:pic>
        <p:nvPicPr>
          <p:cNvPr id="3075" name="Picture 4" descr="Description: Những mũi tên đồng thành Cổ Loa - Diễn Đàn Sưu Tầ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47700"/>
            <a:ext cx="28956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190818" y="3419932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/>
              <a:t>Lẫy </a:t>
            </a:r>
            <a:r>
              <a:rPr lang="vi-VN" dirty="0" smtClean="0"/>
              <a:t>nỏ</a:t>
            </a:r>
            <a:endParaRPr lang="en-US" dirty="0"/>
          </a:p>
        </p:txBody>
      </p:sp>
      <p:pic>
        <p:nvPicPr>
          <p:cNvPr id="3076" name="Picture 5" descr="Description: Thành Cổ Loa - Báo ảnh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057650"/>
            <a:ext cx="3019425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190818" y="6408320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/>
              <a:t>Mũi tên đồng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4762500" y="461665"/>
            <a:ext cx="114300" cy="6396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800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8382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H.3:</a:t>
            </a:r>
            <a:r>
              <a:rPr lang="en-US" dirty="0" smtClean="0"/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Lang,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2133600"/>
            <a:ext cx="838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208 TCN,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179 TCN,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Loa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khép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54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1981200"/>
            <a:ext cx="3810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 Vào khoảng thế kỉ  VIII-VII TCN trên vùng đất Bắc bộ và Bắc Trung bộ đã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 những điểm gì mới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Truyền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nói lên hoạt động gì của nhân dân ta hồi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9067800" y="5067300"/>
            <a:ext cx="0" cy="510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42047" y="4572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19745" y="990600"/>
            <a:ext cx="7328855" cy="11034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THẢO LUẬN 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NHÓM </a:t>
            </a:r>
            <a:r>
              <a:rPr lang="vi-VN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vi-VN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2p</a:t>
            </a:r>
            <a:r>
              <a:rPr lang="vi-VN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b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Lang?</a:t>
            </a:r>
            <a:endParaRPr lang="en-US" sz="2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33400" y="31171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67200" y="1905000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Nhóm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3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Gióng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vi-VN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Nhóm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4</a:t>
            </a:r>
            <a:r>
              <a:rPr lang="vi-VN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Em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nhận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xét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gì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tình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hình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xã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hội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ở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vùng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đồng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bằng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Bắc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Bộ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Bắc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Trung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Bộ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khoảng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thế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kỉ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VIII-VII TCN?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191000" y="1779494"/>
            <a:ext cx="0" cy="50785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7" y="4005312"/>
            <a:ext cx="3872753" cy="244731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7" name="Picture 12" descr="scan806'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2599795"/>
            <a:ext cx="4457700" cy="2895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5715000" y="5495395"/>
            <a:ext cx="26630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600" i="1" dirty="0" err="1" smtClean="0">
                <a:cs typeface="Times New Roman" pitchFamily="18" charset="0"/>
              </a:rPr>
              <a:t>Truyền</a:t>
            </a:r>
            <a:r>
              <a:rPr lang="en-US" sz="1600" i="1" dirty="0" smtClean="0">
                <a:cs typeface="Times New Roman" pitchFamily="18" charset="0"/>
              </a:rPr>
              <a:t> </a:t>
            </a:r>
            <a:r>
              <a:rPr lang="en-US" sz="1600" i="1" dirty="0" err="1" smtClean="0">
                <a:cs typeface="Times New Roman" pitchFamily="18" charset="0"/>
              </a:rPr>
              <a:t>thuyết</a:t>
            </a:r>
            <a:r>
              <a:rPr lang="en-US" sz="1600" i="1" dirty="0" smtClean="0">
                <a:cs typeface="Times New Roman" pitchFamily="18" charset="0"/>
              </a:rPr>
              <a:t> </a:t>
            </a:r>
            <a:r>
              <a:rPr lang="en-US" sz="1600" i="1" dirty="0" err="1" smtClean="0">
                <a:cs typeface="Times New Roman" pitchFamily="18" charset="0"/>
              </a:rPr>
              <a:t>Thánh</a:t>
            </a:r>
            <a:r>
              <a:rPr lang="en-US" sz="1600" i="1" dirty="0" smtClean="0">
                <a:cs typeface="Times New Roman" pitchFamily="18" charset="0"/>
              </a:rPr>
              <a:t> </a:t>
            </a:r>
            <a:r>
              <a:rPr lang="en-US" sz="1600" i="1" dirty="0" err="1" smtClean="0">
                <a:cs typeface="Times New Roman" pitchFamily="18" charset="0"/>
              </a:rPr>
              <a:t>Gióng</a:t>
            </a:r>
            <a:r>
              <a:rPr lang="en-US" sz="1600" b="1" i="1" dirty="0" smtClean="0">
                <a:cs typeface="Times New Roman" pitchFamily="18" charset="0"/>
              </a:rPr>
              <a:t> </a:t>
            </a:r>
            <a:endParaRPr lang="en-US" sz="1600" b="1" i="1" dirty="0">
              <a:cs typeface="Times New Roman" pitchFamily="18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457200" y="6443246"/>
            <a:ext cx="3238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600" dirty="0" smtClean="0">
                <a:cs typeface="Times New Roman" pitchFamily="18" charset="0"/>
              </a:rPr>
              <a:t> </a:t>
            </a:r>
            <a:r>
              <a:rPr lang="en-US" sz="1600" i="1" dirty="0" err="1" smtClean="0">
                <a:cs typeface="Times New Roman" pitchFamily="18" charset="0"/>
              </a:rPr>
              <a:t>Truyền</a:t>
            </a:r>
            <a:r>
              <a:rPr lang="en-US" sz="1600" i="1" dirty="0" smtClean="0">
                <a:cs typeface="Times New Roman" pitchFamily="18" charset="0"/>
              </a:rPr>
              <a:t> </a:t>
            </a:r>
            <a:r>
              <a:rPr lang="en-US" sz="1600" i="1" dirty="0" err="1" smtClean="0">
                <a:cs typeface="Times New Roman" pitchFamily="18" charset="0"/>
              </a:rPr>
              <a:t>thuyết</a:t>
            </a:r>
            <a:r>
              <a:rPr lang="en-US" sz="1600" i="1" dirty="0" smtClean="0">
                <a:cs typeface="Times New Roman" pitchFamily="18" charset="0"/>
              </a:rPr>
              <a:t> </a:t>
            </a:r>
            <a:r>
              <a:rPr lang="en-US" sz="1600" i="1" dirty="0" err="1" smtClean="0">
                <a:cs typeface="Times New Roman" pitchFamily="18" charset="0"/>
              </a:rPr>
              <a:t>Sơn</a:t>
            </a:r>
            <a:r>
              <a:rPr lang="en-US" sz="1600" i="1" dirty="0" smtClean="0">
                <a:cs typeface="Times New Roman" pitchFamily="18" charset="0"/>
              </a:rPr>
              <a:t> </a:t>
            </a:r>
            <a:r>
              <a:rPr lang="en-US" sz="1600" i="1" dirty="0" err="1" smtClean="0">
                <a:cs typeface="Times New Roman" pitchFamily="18" charset="0"/>
              </a:rPr>
              <a:t>Tinh</a:t>
            </a:r>
            <a:r>
              <a:rPr lang="en-US" sz="1600" i="1" dirty="0" smtClean="0">
                <a:cs typeface="Times New Roman" pitchFamily="18" charset="0"/>
              </a:rPr>
              <a:t> - </a:t>
            </a:r>
            <a:r>
              <a:rPr lang="en-US" sz="1600" i="1" dirty="0" err="1" smtClean="0">
                <a:cs typeface="Times New Roman" pitchFamily="18" charset="0"/>
              </a:rPr>
              <a:t>Thủy</a:t>
            </a:r>
            <a:r>
              <a:rPr lang="en-US" sz="1600" i="1" dirty="0" smtClean="0">
                <a:cs typeface="Times New Roman" pitchFamily="18" charset="0"/>
              </a:rPr>
              <a:t> </a:t>
            </a:r>
            <a:r>
              <a:rPr lang="en-US" sz="1600" i="1" dirty="0" err="1" smtClean="0">
                <a:cs typeface="Times New Roman" pitchFamily="18" charset="0"/>
              </a:rPr>
              <a:t>Tinh</a:t>
            </a:r>
            <a:r>
              <a:rPr lang="en-US" sz="1600" b="1" i="1" dirty="0" smtClean="0">
                <a:cs typeface="Times New Roman" pitchFamily="18" charset="0"/>
              </a:rPr>
              <a:t> </a:t>
            </a:r>
            <a:endParaRPr lang="en-US" sz="1600" b="1" i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42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4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1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066800"/>
            <a:ext cx="8381999" cy="5257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1828800" y="6324600"/>
            <a:ext cx="5638801" cy="43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Lược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đồ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Bắc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Bộ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Bắc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Trung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Bộ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Việt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Nam</a:t>
            </a:r>
          </a:p>
        </p:txBody>
      </p:sp>
      <p:sp>
        <p:nvSpPr>
          <p:cNvPr id="3" name="Oval 2"/>
          <p:cNvSpPr/>
          <p:nvPr/>
        </p:nvSpPr>
        <p:spPr>
          <a:xfrm>
            <a:off x="4126003" y="3568167"/>
            <a:ext cx="165847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686294" y="3911974"/>
            <a:ext cx="165847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923616" y="3372279"/>
            <a:ext cx="1140758" cy="53969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Thọ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493995" y="3909733"/>
            <a:ext cx="1140758" cy="53969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42047" y="3810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30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animBg="1"/>
      <p:bldP spid="15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"/>
            <a:ext cx="8534400" cy="4876800"/>
          </a:xfrm>
        </p:spPr>
      </p:pic>
      <p:sp>
        <p:nvSpPr>
          <p:cNvPr id="11" name="Rounded Rectangle 10"/>
          <p:cNvSpPr/>
          <p:nvPr/>
        </p:nvSpPr>
        <p:spPr>
          <a:xfrm>
            <a:off x="533400" y="5105400"/>
            <a:ext cx="8153400" cy="1371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,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non”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02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344704" y="461665"/>
            <a:ext cx="769619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Bài</a:t>
            </a: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tập</a:t>
            </a: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:</a:t>
            </a:r>
            <a:r>
              <a:rPr lang="vi-VN" sz="2000" b="1" dirty="0">
                <a:solidFill>
                  <a:srgbClr val="FF0000"/>
                </a:solidFill>
              </a:rPr>
              <a:t>Hãy chọn đáp án đúng dưới đây để điền vào chỗ trống (…) theo vị trí đánh </a:t>
            </a:r>
            <a:r>
              <a:rPr lang="vi-VN" sz="2000" b="1" dirty="0" smtClean="0">
                <a:solidFill>
                  <a:srgbClr val="FF0000"/>
                </a:solidFill>
              </a:rPr>
              <a:t>số </a:t>
            </a:r>
            <a:r>
              <a:rPr lang="en-US" sz="2000" b="1" dirty="0" err="1" smtClean="0">
                <a:solidFill>
                  <a:srgbClr val="FF0000"/>
                </a:solidFill>
              </a:rPr>
              <a:t>để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thể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hiện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sự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thành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lập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nước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Văn</a:t>
            </a:r>
            <a:r>
              <a:rPr lang="en-US" sz="2000" b="1" dirty="0" smtClean="0">
                <a:solidFill>
                  <a:srgbClr val="FF0000"/>
                </a:solidFill>
              </a:rPr>
              <a:t> Lang</a:t>
            </a:r>
            <a:r>
              <a:rPr lang="en-US" sz="20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endParaRPr lang="en-US" sz="20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990600" y="1357642"/>
            <a:ext cx="769619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	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Vào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khoảng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……(1)……, ở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vùng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Gia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Ninh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(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Phú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Thọ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),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vị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thủ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lĩnh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năng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khuất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phục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bộ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lạc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tự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xưng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…(2)……,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đóng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đô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ở …(3)….,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đặt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tên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nước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……(4)…..</a:t>
            </a:r>
            <a:endParaRPr lang="en-US" sz="2400" b="1" dirty="0">
              <a:solidFill>
                <a:srgbClr val="00B050"/>
              </a:solidFill>
              <a:cs typeface="Times New Roman" pitchFamily="18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69258" y="3355916"/>
            <a:ext cx="8610601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000" b="1" dirty="0" smtClean="0">
                <a:cs typeface="Times New Roman" pitchFamily="18" charset="0"/>
              </a:rPr>
              <a:t>1.thế </a:t>
            </a:r>
            <a:r>
              <a:rPr lang="en-US" sz="2000" b="1" dirty="0" err="1">
                <a:cs typeface="Times New Roman" pitchFamily="18" charset="0"/>
              </a:rPr>
              <a:t>kỉ</a:t>
            </a:r>
            <a:r>
              <a:rPr lang="en-US" sz="2000" b="1" dirty="0">
                <a:cs typeface="Times New Roman" pitchFamily="18" charset="0"/>
              </a:rPr>
              <a:t> VII </a:t>
            </a:r>
            <a:r>
              <a:rPr lang="en-US" sz="2000" b="1" dirty="0" smtClean="0">
                <a:cs typeface="Times New Roman" pitchFamily="18" charset="0"/>
              </a:rPr>
              <a:t>TCN; 2. </a:t>
            </a:r>
            <a:r>
              <a:rPr lang="en-US" sz="2000" b="1" dirty="0" err="1">
                <a:cs typeface="Times New Roman" pitchFamily="18" charset="0"/>
              </a:rPr>
              <a:t>Hùng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 smtClean="0">
                <a:cs typeface="Times New Roman" pitchFamily="18" charset="0"/>
              </a:rPr>
              <a:t>Vương</a:t>
            </a:r>
            <a:r>
              <a:rPr lang="en-US" sz="2000" b="1" dirty="0" smtClean="0">
                <a:cs typeface="Times New Roman" pitchFamily="18" charset="0"/>
              </a:rPr>
              <a:t>;  3.Bạch </a:t>
            </a:r>
            <a:r>
              <a:rPr lang="en-US" sz="2000" b="1" dirty="0" err="1">
                <a:cs typeface="Times New Roman" pitchFamily="18" charset="0"/>
              </a:rPr>
              <a:t>Hạc</a:t>
            </a:r>
            <a:r>
              <a:rPr lang="en-US" sz="2000" b="1" dirty="0">
                <a:cs typeface="Times New Roman" pitchFamily="18" charset="0"/>
              </a:rPr>
              <a:t> (</a:t>
            </a:r>
            <a:r>
              <a:rPr lang="en-US" sz="2000" b="1" dirty="0" err="1">
                <a:cs typeface="Times New Roman" pitchFamily="18" charset="0"/>
              </a:rPr>
              <a:t>Phú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 smtClean="0">
                <a:cs typeface="Times New Roman" pitchFamily="18" charset="0"/>
              </a:rPr>
              <a:t>Thọ</a:t>
            </a:r>
            <a:r>
              <a:rPr lang="en-US" sz="2000" b="1" dirty="0" smtClean="0">
                <a:cs typeface="Times New Roman" pitchFamily="18" charset="0"/>
              </a:rPr>
              <a:t>); 4.Văn </a:t>
            </a:r>
            <a:r>
              <a:rPr lang="en-US" sz="2000" b="1" dirty="0">
                <a:cs typeface="Times New Roman" pitchFamily="18" charset="0"/>
              </a:rPr>
              <a:t>Lang</a:t>
            </a:r>
            <a:r>
              <a:rPr lang="en-US" sz="2000" b="1" dirty="0" smtClean="0">
                <a:cs typeface="Times New Roman" pitchFamily="18" charset="0"/>
              </a:rPr>
              <a:t> 	</a:t>
            </a: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000" b="1" dirty="0" smtClean="0">
                <a:cs typeface="Times New Roman" pitchFamily="18" charset="0"/>
              </a:rPr>
              <a:t>1. </a:t>
            </a:r>
            <a:r>
              <a:rPr lang="en-US" sz="2000" b="1" dirty="0" err="1">
                <a:cs typeface="Times New Roman" pitchFamily="18" charset="0"/>
              </a:rPr>
              <a:t>Hùng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 smtClean="0">
                <a:cs typeface="Times New Roman" pitchFamily="18" charset="0"/>
              </a:rPr>
              <a:t>Vương</a:t>
            </a:r>
            <a:r>
              <a:rPr lang="en-US" sz="2000" b="1" dirty="0" smtClean="0">
                <a:cs typeface="Times New Roman" pitchFamily="18" charset="0"/>
              </a:rPr>
              <a:t>; 2.thế </a:t>
            </a:r>
            <a:r>
              <a:rPr lang="en-US" sz="2000" b="1" dirty="0" err="1">
                <a:cs typeface="Times New Roman" pitchFamily="18" charset="0"/>
              </a:rPr>
              <a:t>kỉ</a:t>
            </a:r>
            <a:r>
              <a:rPr lang="en-US" sz="2000" b="1" dirty="0">
                <a:cs typeface="Times New Roman" pitchFamily="18" charset="0"/>
              </a:rPr>
              <a:t> VII </a:t>
            </a:r>
            <a:r>
              <a:rPr lang="en-US" sz="2000" b="1" dirty="0" smtClean="0">
                <a:cs typeface="Times New Roman" pitchFamily="18" charset="0"/>
              </a:rPr>
              <a:t>TCN; </a:t>
            </a:r>
            <a:r>
              <a:rPr lang="en-US" sz="2000" b="1" dirty="0">
                <a:cs typeface="Times New Roman" pitchFamily="18" charset="0"/>
              </a:rPr>
              <a:t>3.Bạch </a:t>
            </a:r>
            <a:r>
              <a:rPr lang="en-US" sz="2000" b="1" dirty="0" err="1">
                <a:cs typeface="Times New Roman" pitchFamily="18" charset="0"/>
              </a:rPr>
              <a:t>Hạc</a:t>
            </a:r>
            <a:r>
              <a:rPr lang="en-US" sz="2000" b="1" dirty="0">
                <a:cs typeface="Times New Roman" pitchFamily="18" charset="0"/>
              </a:rPr>
              <a:t> (</a:t>
            </a:r>
            <a:r>
              <a:rPr lang="en-US" sz="2000" b="1" dirty="0" err="1">
                <a:cs typeface="Times New Roman" pitchFamily="18" charset="0"/>
              </a:rPr>
              <a:t>Phú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Thọ</a:t>
            </a:r>
            <a:r>
              <a:rPr lang="en-US" sz="2000" b="1" dirty="0">
                <a:cs typeface="Times New Roman" pitchFamily="18" charset="0"/>
              </a:rPr>
              <a:t>); 4.Văn Lang </a:t>
            </a:r>
            <a:endParaRPr lang="en-US" sz="2000" b="1" dirty="0" smtClean="0">
              <a:cs typeface="Times New Roman" pitchFamily="18" charset="0"/>
            </a:endParaRP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000" b="1" dirty="0" smtClean="0">
                <a:cs typeface="Times New Roman" pitchFamily="18" charset="0"/>
              </a:rPr>
              <a:t>1.Bạch </a:t>
            </a:r>
            <a:r>
              <a:rPr lang="en-US" sz="2000" b="1" dirty="0" err="1">
                <a:cs typeface="Times New Roman" pitchFamily="18" charset="0"/>
              </a:rPr>
              <a:t>Hạc</a:t>
            </a:r>
            <a:r>
              <a:rPr lang="en-US" sz="2000" b="1" dirty="0">
                <a:cs typeface="Times New Roman" pitchFamily="18" charset="0"/>
              </a:rPr>
              <a:t> (</a:t>
            </a:r>
            <a:r>
              <a:rPr lang="en-US" sz="2000" b="1" dirty="0" err="1">
                <a:cs typeface="Times New Roman" pitchFamily="18" charset="0"/>
              </a:rPr>
              <a:t>Phú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Thọ</a:t>
            </a:r>
            <a:r>
              <a:rPr lang="en-US" sz="2000" b="1" dirty="0">
                <a:cs typeface="Times New Roman" pitchFamily="18" charset="0"/>
              </a:rPr>
              <a:t>); </a:t>
            </a:r>
            <a:r>
              <a:rPr lang="en-US" sz="2000" b="1" dirty="0" smtClean="0">
                <a:cs typeface="Times New Roman" pitchFamily="18" charset="0"/>
              </a:rPr>
              <a:t>2.Văn Lang; 3.thế </a:t>
            </a:r>
            <a:r>
              <a:rPr lang="en-US" sz="2000" b="1" dirty="0" err="1">
                <a:cs typeface="Times New Roman" pitchFamily="18" charset="0"/>
              </a:rPr>
              <a:t>kỉ</a:t>
            </a:r>
            <a:r>
              <a:rPr lang="en-US" sz="2000" b="1" dirty="0">
                <a:cs typeface="Times New Roman" pitchFamily="18" charset="0"/>
              </a:rPr>
              <a:t> VII TCN; </a:t>
            </a:r>
            <a:r>
              <a:rPr lang="en-US" sz="2000" b="1" dirty="0" smtClean="0">
                <a:cs typeface="Times New Roman" pitchFamily="18" charset="0"/>
              </a:rPr>
              <a:t>4. </a:t>
            </a:r>
            <a:r>
              <a:rPr lang="en-US" sz="2000" b="1" dirty="0" err="1">
                <a:cs typeface="Times New Roman" pitchFamily="18" charset="0"/>
              </a:rPr>
              <a:t>Hùng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Vương</a:t>
            </a:r>
            <a:r>
              <a:rPr lang="en-US" sz="2000" b="1" dirty="0" smtClean="0">
                <a:cs typeface="Times New Roman" pitchFamily="18" charset="0"/>
              </a:rPr>
              <a:t> </a:t>
            </a: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000" b="1" dirty="0" smtClean="0">
                <a:cs typeface="Times New Roman" pitchFamily="18" charset="0"/>
              </a:rPr>
              <a:t>1.Văn </a:t>
            </a:r>
            <a:r>
              <a:rPr lang="en-US" sz="2000" b="1" dirty="0">
                <a:cs typeface="Times New Roman" pitchFamily="18" charset="0"/>
              </a:rPr>
              <a:t>Lang; </a:t>
            </a:r>
            <a:r>
              <a:rPr lang="en-US" sz="2000" b="1" dirty="0" smtClean="0">
                <a:cs typeface="Times New Roman" pitchFamily="18" charset="0"/>
              </a:rPr>
              <a:t>2.thế </a:t>
            </a:r>
            <a:r>
              <a:rPr lang="en-US" sz="2000" b="1" dirty="0" err="1">
                <a:cs typeface="Times New Roman" pitchFamily="18" charset="0"/>
              </a:rPr>
              <a:t>kỉ</a:t>
            </a:r>
            <a:r>
              <a:rPr lang="en-US" sz="2000" b="1" dirty="0">
                <a:cs typeface="Times New Roman" pitchFamily="18" charset="0"/>
              </a:rPr>
              <a:t> VII TCN; </a:t>
            </a:r>
            <a:r>
              <a:rPr lang="en-US" sz="2000" b="1" dirty="0" smtClean="0">
                <a:cs typeface="Times New Roman" pitchFamily="18" charset="0"/>
              </a:rPr>
              <a:t>3. </a:t>
            </a:r>
            <a:r>
              <a:rPr lang="en-US" sz="2000" b="1" dirty="0" err="1">
                <a:cs typeface="Times New Roman" pitchFamily="18" charset="0"/>
              </a:rPr>
              <a:t>Hùng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 smtClean="0">
                <a:cs typeface="Times New Roman" pitchFamily="18" charset="0"/>
              </a:rPr>
              <a:t>Vương</a:t>
            </a:r>
            <a:r>
              <a:rPr lang="en-US" sz="2000" b="1" dirty="0" smtClean="0">
                <a:cs typeface="Times New Roman" pitchFamily="18" charset="0"/>
              </a:rPr>
              <a:t>; 4.Bạch </a:t>
            </a:r>
            <a:r>
              <a:rPr lang="en-US" sz="2000" b="1" dirty="0" err="1">
                <a:cs typeface="Times New Roman" pitchFamily="18" charset="0"/>
              </a:rPr>
              <a:t>Hạc</a:t>
            </a:r>
            <a:r>
              <a:rPr lang="en-US" sz="2000" b="1" dirty="0">
                <a:cs typeface="Times New Roman" pitchFamily="18" charset="0"/>
              </a:rPr>
              <a:t> (</a:t>
            </a:r>
            <a:r>
              <a:rPr lang="en-US" sz="2000" b="1" dirty="0" err="1">
                <a:cs typeface="Times New Roman" pitchFamily="18" charset="0"/>
              </a:rPr>
              <a:t>Phú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Thọ</a:t>
            </a:r>
            <a:r>
              <a:rPr lang="en-US" sz="2000" b="1" dirty="0" smtClean="0">
                <a:cs typeface="Times New Roman" pitchFamily="18" charset="0"/>
              </a:rPr>
              <a:t>) </a:t>
            </a:r>
            <a:endParaRPr lang="en-US" sz="2000" b="1" dirty="0"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00191" y="3386506"/>
            <a:ext cx="323617" cy="4308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41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9067800" y="5067300"/>
            <a:ext cx="0" cy="510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0" name="Picture 3" descr="h td_1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685801"/>
            <a:ext cx="4198937" cy="5257799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98277" y="685800"/>
            <a:ext cx="4318104" cy="518159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chemeClr val="tx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701799" y="6096000"/>
            <a:ext cx="6278563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2400" b="1" dirty="0" err="1" smtClean="0">
                <a:solidFill>
                  <a:srgbClr val="800000"/>
                </a:solidFill>
              </a:rPr>
              <a:t>Lăng</a:t>
            </a:r>
            <a:r>
              <a:rPr lang="en-US" altLang="vi-VN" sz="2400" b="1" dirty="0" smtClean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800000"/>
                </a:solidFill>
              </a:rPr>
              <a:t>vua</a:t>
            </a:r>
            <a:r>
              <a:rPr lang="en-US" altLang="vi-VN" sz="2400" b="1" dirty="0" smtClean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Hùng</a:t>
            </a:r>
            <a:r>
              <a:rPr lang="en-US" altLang="vi-VN" sz="2400" b="1" dirty="0">
                <a:solidFill>
                  <a:srgbClr val="800000"/>
                </a:solidFill>
              </a:rPr>
              <a:t> ở </a:t>
            </a:r>
            <a:r>
              <a:rPr lang="en-US" altLang="vi-VN" sz="2400" b="1" dirty="0" err="1">
                <a:solidFill>
                  <a:srgbClr val="800000"/>
                </a:solidFill>
              </a:rPr>
              <a:t>Phú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Thọ</a:t>
            </a:r>
            <a:endParaRPr lang="en-US" altLang="vi-VN" sz="2400" b="1" dirty="0">
              <a:solidFill>
                <a:srgbClr val="80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67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291353" y="403602"/>
            <a:ext cx="771683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Bài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tập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: </a:t>
            </a:r>
            <a:r>
              <a:rPr lang="vi-VN" sz="2200" b="1" dirty="0" smtClean="0"/>
              <a:t>Khoanh </a:t>
            </a:r>
            <a:r>
              <a:rPr lang="vi-VN" sz="2200" b="1" dirty="0"/>
              <a:t>tròn vào chữ cái đầu câu ý em cho là đúng nhất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Quan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sát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 </a:t>
            </a:r>
            <a:r>
              <a:rPr lang="en-US" sz="2200" b="1" dirty="0" err="1" smtClean="0">
                <a:solidFill>
                  <a:srgbClr val="FF0000"/>
                </a:solidFill>
                <a:cs typeface="Times New Roman" pitchFamily="18" charset="0"/>
              </a:rPr>
              <a:t>hình</a:t>
            </a:r>
            <a:r>
              <a:rPr lang="en-US" sz="2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cs typeface="Times New Roman" pitchFamily="18" charset="0"/>
              </a:rPr>
              <a:t>ảnh</a:t>
            </a:r>
            <a:r>
              <a:rPr lang="en-US" sz="2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cs typeface="Times New Roman" pitchFamily="18" charset="0"/>
              </a:rPr>
              <a:t>Lăng</a:t>
            </a:r>
            <a:r>
              <a:rPr lang="en-US" sz="2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Vua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Hùng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cho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cs typeface="Times New Roman" pitchFamily="18" charset="0"/>
              </a:rPr>
              <a:t>biết</a:t>
            </a:r>
            <a:r>
              <a:rPr lang="en-US" sz="2200" b="1" dirty="0" smtClean="0">
                <a:solidFill>
                  <a:srgbClr val="FF0000"/>
                </a:solidFill>
                <a:cs typeface="Times New Roman" pitchFamily="18" charset="0"/>
              </a:rPr>
              <a:t>: </a:t>
            </a:r>
            <a:endParaRPr lang="en-US" sz="2200" b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91353" y="1144865"/>
            <a:ext cx="771683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1.Nhân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dân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ta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xây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dựng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di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tích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này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để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tưởng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nhớ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ai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?</a:t>
            </a:r>
            <a:endParaRPr lang="en-US" sz="2200" b="1" dirty="0">
              <a:solidFill>
                <a:srgbClr val="00B0F0"/>
              </a:solidFill>
              <a:cs typeface="Times New Roman" pitchFamily="18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75792" y="1629260"/>
            <a:ext cx="6878638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A. </a:t>
            </a:r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Âu</a:t>
            </a: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cơ</a:t>
            </a: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			B. </a:t>
            </a:r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Lạc</a:t>
            </a: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 Long </a:t>
            </a:r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Quân</a:t>
            </a:r>
            <a:endParaRPr lang="en-US" sz="2000" b="1" dirty="0" smtClean="0">
              <a:solidFill>
                <a:srgbClr val="000099"/>
              </a:solidFill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C. </a:t>
            </a:r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Mị</a:t>
            </a: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Nương</a:t>
            </a: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			D. </a:t>
            </a:r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Các</a:t>
            </a: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Vua</a:t>
            </a: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Hùng</a:t>
            </a:r>
            <a:endParaRPr lang="en-US" sz="2000" b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86871" y="2491034"/>
            <a:ext cx="771683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2.Vì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sao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nhân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dân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ta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lại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tưởng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nhớ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các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nhân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vật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này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?</a:t>
            </a:r>
            <a:endParaRPr lang="en-US" sz="2200" b="1" dirty="0">
              <a:solidFill>
                <a:srgbClr val="00B0F0"/>
              </a:solidFill>
              <a:cs typeface="Times New Roman" pitchFamily="18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75792" y="2934787"/>
            <a:ext cx="7716838" cy="195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Đã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có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công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dựng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nước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		</a:t>
            </a: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Đã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công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sáng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lập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ra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nghề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đúc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đồng</a:t>
            </a:r>
            <a:endParaRPr lang="en-US" sz="2200" b="1" dirty="0" smtClean="0">
              <a:solidFill>
                <a:srgbClr val="000099"/>
              </a:solidFill>
              <a:cs typeface="Times New Roman" pitchFamily="18" charset="0"/>
            </a:endParaRP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Đã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có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công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sáng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lập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ra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nghề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trồng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lúa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nước</a:t>
            </a:r>
            <a:endParaRPr lang="en-US" sz="2200" b="1" dirty="0" smtClean="0">
              <a:solidFill>
                <a:srgbClr val="000099"/>
              </a:solidFill>
              <a:cs typeface="Times New Roman" pitchFamily="18" charset="0"/>
            </a:endParaRP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Đã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công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sáng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lập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ra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nghề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luyện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kim</a:t>
            </a:r>
            <a:endParaRPr lang="en-US" sz="2200" b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98834" y="4822468"/>
            <a:ext cx="686581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3.Di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tích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này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gắn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với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lễ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hội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nào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của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nhân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dân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ta?</a:t>
            </a:r>
            <a:endParaRPr lang="en-US" sz="2200" b="1" dirty="0">
              <a:solidFill>
                <a:srgbClr val="00B0F0"/>
              </a:solidFill>
              <a:cs typeface="Times New Roman" pitchFamily="18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67556" y="5327069"/>
            <a:ext cx="7181044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A.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Lễ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hội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chùa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Hương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		B.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Lễ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hội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đền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Hùng</a:t>
            </a:r>
            <a:endParaRPr lang="en-US" sz="2200" b="1" dirty="0" smtClean="0">
              <a:solidFill>
                <a:srgbClr val="000099"/>
              </a:solidFill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C.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Lễ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hội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đền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Gióng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		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D.Lễ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hội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Thầy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Thím</a:t>
            </a:r>
            <a:endParaRPr lang="en-US" sz="2200" b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024263" y="2060147"/>
            <a:ext cx="323617" cy="4308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94037" y="2968571"/>
            <a:ext cx="323617" cy="4646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362217" y="5289214"/>
            <a:ext cx="323618" cy="5199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44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3" grpId="0"/>
      <p:bldP spid="3" grpId="0" animBg="1"/>
      <p:bldP spid="15" grpId="0" animBg="1"/>
      <p:bldP spid="16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 descr="090323163525-162-618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688" y="684213"/>
            <a:ext cx="4451350" cy="4959350"/>
          </a:xfrm>
        </p:spPr>
      </p:pic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120650" y="63500"/>
            <a:ext cx="8888413" cy="528638"/>
          </a:xfrm>
          <a:prstGeom prst="rect">
            <a:avLst/>
          </a:prstGeom>
          <a:solidFill>
            <a:schemeClr val="bg1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Giỗ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Thọ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677863"/>
            <a:ext cx="4283075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8" name="Text Box 6"/>
          <p:cNvSpPr txBox="1">
            <a:spLocks noChangeArrowheads="1"/>
          </p:cNvSpPr>
          <p:nvPr/>
        </p:nvSpPr>
        <p:spPr bwMode="auto">
          <a:xfrm>
            <a:off x="1584325" y="5672138"/>
            <a:ext cx="6154738" cy="831850"/>
          </a:xfrm>
          <a:prstGeom prst="rect">
            <a:avLst/>
          </a:prstGeom>
          <a:solidFill>
            <a:schemeClr val="bg1"/>
          </a:solidFill>
          <a:ln w="9525">
            <a:solidFill>
              <a:srgbClr val="00FF00"/>
            </a:solidFill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vi-VN" sz="2400" b="1" dirty="0" err="1">
                <a:solidFill>
                  <a:srgbClr val="800000"/>
                </a:solidFill>
              </a:rPr>
              <a:t>Dù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ai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đi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ngược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về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xuôi</a:t>
            </a:r>
            <a:r>
              <a:rPr lang="en-US" altLang="vi-VN" sz="2400" b="1" dirty="0">
                <a:solidFill>
                  <a:srgbClr val="800000"/>
                </a:solidFill>
              </a:rPr>
              <a:t>,</a:t>
            </a:r>
          </a:p>
          <a:p>
            <a:pPr algn="ctr" eaLnBrk="1" hangingPunct="1"/>
            <a:r>
              <a:rPr lang="en-US" altLang="vi-VN" sz="2400" b="1" dirty="0" err="1">
                <a:solidFill>
                  <a:srgbClr val="800000"/>
                </a:solidFill>
              </a:rPr>
              <a:t>Nhớ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ngày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Giỗ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tổ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mùng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mười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tháng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ba</a:t>
            </a:r>
            <a:r>
              <a:rPr lang="en-US" altLang="vi-VN" sz="2400" b="1" dirty="0">
                <a:solidFill>
                  <a:srgbClr val="8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689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76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41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8" grpId="0" animBg="1"/>
      <p:bldP spid="14131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 descr="090323163525-162-618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401782"/>
            <a:ext cx="4267200" cy="4973328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789" y="381000"/>
            <a:ext cx="4283075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8" name="Text Box 6"/>
          <p:cNvSpPr txBox="1">
            <a:spLocks noChangeArrowheads="1"/>
          </p:cNvSpPr>
          <p:nvPr/>
        </p:nvSpPr>
        <p:spPr bwMode="auto">
          <a:xfrm>
            <a:off x="1620420" y="5568950"/>
            <a:ext cx="6154738" cy="831850"/>
          </a:xfrm>
          <a:prstGeom prst="rect">
            <a:avLst/>
          </a:prstGeom>
          <a:solidFill>
            <a:schemeClr val="bg1"/>
          </a:solidFill>
          <a:ln w="9525">
            <a:solidFill>
              <a:srgbClr val="00FF00"/>
            </a:solidFill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vi-VN" sz="2400" b="1" dirty="0" err="1">
                <a:solidFill>
                  <a:srgbClr val="800000"/>
                </a:solidFill>
              </a:rPr>
              <a:t>Dù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ai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đi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ngược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về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xuôi</a:t>
            </a:r>
            <a:r>
              <a:rPr lang="en-US" altLang="vi-VN" sz="2400" b="1" dirty="0">
                <a:solidFill>
                  <a:srgbClr val="800000"/>
                </a:solidFill>
              </a:rPr>
              <a:t>,</a:t>
            </a:r>
          </a:p>
          <a:p>
            <a:pPr algn="ctr" eaLnBrk="1" hangingPunct="1"/>
            <a:r>
              <a:rPr lang="en-US" altLang="vi-VN" sz="2400" b="1" dirty="0" err="1">
                <a:solidFill>
                  <a:srgbClr val="800000"/>
                </a:solidFill>
              </a:rPr>
              <a:t>Nhớ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ngày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g</a:t>
            </a:r>
            <a:r>
              <a:rPr lang="en-US" altLang="vi-VN" sz="2400" b="1" dirty="0" err="1" smtClean="0">
                <a:solidFill>
                  <a:srgbClr val="800000"/>
                </a:solidFill>
              </a:rPr>
              <a:t>iỗ</a:t>
            </a:r>
            <a:r>
              <a:rPr lang="en-US" altLang="vi-VN" sz="2400" b="1" dirty="0" smtClean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T</a:t>
            </a:r>
            <a:r>
              <a:rPr lang="en-US" altLang="vi-VN" sz="2400" b="1" dirty="0" err="1" smtClean="0">
                <a:solidFill>
                  <a:srgbClr val="800000"/>
                </a:solidFill>
              </a:rPr>
              <a:t>ổ</a:t>
            </a:r>
            <a:r>
              <a:rPr lang="en-US" altLang="vi-VN" sz="2400" b="1" dirty="0" smtClean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mùng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M</a:t>
            </a:r>
            <a:r>
              <a:rPr lang="en-US" altLang="vi-VN" sz="2400" b="1" dirty="0" err="1" smtClean="0">
                <a:solidFill>
                  <a:srgbClr val="800000"/>
                </a:solidFill>
              </a:rPr>
              <a:t>ười</a:t>
            </a:r>
            <a:r>
              <a:rPr lang="en-US" altLang="vi-VN" sz="2400" b="1" dirty="0" smtClean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tháng</a:t>
            </a:r>
            <a:r>
              <a:rPr lang="en-US" altLang="vi-VN" sz="2400" b="1" dirty="0">
                <a:solidFill>
                  <a:srgbClr val="800000"/>
                </a:solidFill>
              </a:rPr>
              <a:t> B</a:t>
            </a:r>
            <a:r>
              <a:rPr lang="en-US" altLang="vi-VN" sz="2400" b="1" dirty="0" smtClean="0">
                <a:solidFill>
                  <a:srgbClr val="800000"/>
                </a:solidFill>
              </a:rPr>
              <a:t>a</a:t>
            </a:r>
            <a:r>
              <a:rPr lang="en-US" altLang="vi-VN" sz="2400" b="1" dirty="0">
                <a:solidFill>
                  <a:srgbClr val="8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112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41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8" grpId="0" animBg="1"/>
      <p:bldP spid="14131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9" name="Text Box 9"/>
          <p:cNvSpPr txBox="1">
            <a:spLocks noChangeArrowheads="1"/>
          </p:cNvSpPr>
          <p:nvPr/>
        </p:nvSpPr>
        <p:spPr bwMode="auto">
          <a:xfrm>
            <a:off x="1349375" y="679450"/>
            <a:ext cx="6445250" cy="406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b="1">
                <a:solidFill>
                  <a:srgbClr val="660066"/>
                </a:solidFill>
              </a:rPr>
              <a:t>Bác Hồ đến thăm đền Hùng vào ngày 11/9/1954</a:t>
            </a:r>
          </a:p>
        </p:txBody>
      </p:sp>
      <p:pic>
        <p:nvPicPr>
          <p:cNvPr id="244740" name="Object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077913"/>
            <a:ext cx="8713787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742" name="Text Box 4"/>
          <p:cNvSpPr txBox="1">
            <a:spLocks noChangeArrowheads="1"/>
          </p:cNvSpPr>
          <p:nvPr/>
        </p:nvSpPr>
        <p:spPr bwMode="auto">
          <a:xfrm>
            <a:off x="206375" y="5051425"/>
            <a:ext cx="8718550" cy="1562100"/>
          </a:xfrm>
          <a:prstGeom prst="rect">
            <a:avLst/>
          </a:prstGeom>
          <a:solidFill>
            <a:srgbClr val="FFFFCC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 i="1">
                <a:solidFill>
                  <a:srgbClr val="990000"/>
                </a:solidFill>
              </a:rPr>
              <a:t>Các vua Hùng đã có công dựng nước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2400" b="1" i="1">
                <a:solidFill>
                  <a:srgbClr val="990000"/>
                </a:solidFill>
              </a:rPr>
              <a:t>Bác cháu ta phải cùng nhau giữ lấy nước.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2400" b="1" i="1">
                <a:solidFill>
                  <a:srgbClr val="990000"/>
                </a:solidFill>
              </a:rPr>
              <a:t>                                                                 (Hồ Chí Minh)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08429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4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4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4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739" grpId="0" animBg="1"/>
      <p:bldP spid="244742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147" name="Group 3"/>
          <p:cNvGrpSpPr>
            <a:grpSpLocks/>
          </p:cNvGrpSpPr>
          <p:nvPr/>
        </p:nvGrpSpPr>
        <p:grpSpPr bwMode="auto">
          <a:xfrm>
            <a:off x="1219200" y="3200400"/>
            <a:ext cx="5867400" cy="3505200"/>
            <a:chOff x="0" y="297"/>
            <a:chExt cx="2926" cy="3892"/>
          </a:xfrm>
        </p:grpSpPr>
        <p:pic>
          <p:nvPicPr>
            <p:cNvPr id="134148" name="Picture 4" descr="Hue 4"/>
            <p:cNvPicPr>
              <a:picLocks noChangeAspect="1" noChangeArrowheads="1"/>
            </p:cNvPicPr>
            <p:nvPr/>
          </p:nvPicPr>
          <p:blipFill>
            <a:blip r:embed="rId2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7"/>
              <a:ext cx="2926" cy="389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4149" name="Text Box 5"/>
            <p:cNvSpPr txBox="1">
              <a:spLocks noChangeArrowheads="1"/>
            </p:cNvSpPr>
            <p:nvPr/>
          </p:nvSpPr>
          <p:spPr bwMode="auto">
            <a:xfrm>
              <a:off x="912" y="3847"/>
              <a:ext cx="1216" cy="342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dirty="0" err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2000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H</a:t>
              </a:r>
              <a:r>
                <a:rPr lang="vi-VN" sz="2000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ù</a:t>
              </a:r>
              <a:r>
                <a:rPr lang="en-US" sz="2000" dirty="0" err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ng</a:t>
              </a:r>
              <a:r>
                <a:rPr lang="en-US" sz="2000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Vư</a:t>
              </a:r>
              <a:r>
                <a:rPr lang="en-US" sz="2000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­</a:t>
              </a:r>
              <a:r>
                <a:rPr lang="vi-VN" sz="2000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ơ</a:t>
              </a:r>
              <a:r>
                <a:rPr lang="en-US" sz="2000" dirty="0" err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ng</a:t>
              </a:r>
              <a:endParaRPr lang="en-US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34150" name="irc_m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6200"/>
            <a:ext cx="5791200" cy="304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13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hớ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giỗ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mùng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Dòng Máu Lạc Hồng - Đan Trường _ Bài hát, lyrics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90121.7792" end="199957.683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19500" y="2971800"/>
            <a:ext cx="609600" cy="609600"/>
          </a:xfrm>
        </p:spPr>
      </p:pic>
      <p:sp>
        <p:nvSpPr>
          <p:cNvPr id="3" name="Curved Up Ribbon 2"/>
          <p:cNvSpPr/>
          <p:nvPr/>
        </p:nvSpPr>
        <p:spPr>
          <a:xfrm>
            <a:off x="304800" y="4419600"/>
            <a:ext cx="8534400" cy="1905000"/>
          </a:xfrm>
          <a:prstGeom prst="ellipseRibbon2">
            <a:avLst>
              <a:gd name="adj1" fmla="val 25000"/>
              <a:gd name="adj2" fmla="val 100000"/>
              <a:gd name="adj3" fmla="val 125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/>
              <a:t>Uống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nước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nhớ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nguồn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68283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Description: Không tổ chức các hoạt động phần Hội tại Lễ hội Đền Hùng - Báo Nhân Dâ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467600" cy="510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67000" y="55626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Hùng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17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1295400"/>
            <a:ext cx="46863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/>
              <a:t>- </a:t>
            </a:r>
            <a:r>
              <a:rPr lang="en-US" dirty="0" err="1" smtClean="0"/>
              <a:t>Thời</a:t>
            </a:r>
            <a:r>
              <a:rPr lang="en-US" dirty="0" smtClean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lập</a:t>
            </a:r>
            <a:r>
              <a:rPr lang="en-US" dirty="0"/>
              <a:t>: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208 TCN.</a:t>
            </a:r>
          </a:p>
          <a:p>
            <a:pPr lvl="0"/>
            <a:r>
              <a:rPr lang="en-US" dirty="0" smtClean="0"/>
              <a:t>- </a:t>
            </a:r>
            <a:r>
              <a:rPr lang="en-US" dirty="0" err="1" smtClean="0"/>
              <a:t>Phạm</a:t>
            </a:r>
            <a:r>
              <a:rPr lang="en-US" dirty="0" smtClean="0"/>
              <a:t> </a:t>
            </a:r>
            <a:r>
              <a:rPr lang="en-US" dirty="0"/>
              <a:t>vi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lãnh</a:t>
            </a:r>
            <a:r>
              <a:rPr lang="en-US" dirty="0"/>
              <a:t> </a:t>
            </a:r>
            <a:r>
              <a:rPr lang="en-US" dirty="0" err="1"/>
              <a:t>thổ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Âu</a:t>
            </a:r>
            <a:r>
              <a:rPr lang="en-US" dirty="0"/>
              <a:t> </a:t>
            </a:r>
            <a:r>
              <a:rPr lang="en-US" dirty="0" err="1"/>
              <a:t>Lạc</a:t>
            </a:r>
            <a:r>
              <a:rPr lang="en-US" dirty="0"/>
              <a:t>: </a:t>
            </a:r>
            <a:r>
              <a:rPr lang="en-US" dirty="0" err="1" smtClean="0"/>
              <a:t>mở</a:t>
            </a:r>
            <a:r>
              <a:rPr lang="en-US" dirty="0" smtClean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so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Lang.</a:t>
            </a:r>
          </a:p>
          <a:p>
            <a:pPr lvl="0"/>
            <a:r>
              <a:rPr lang="en-US" dirty="0" smtClean="0"/>
              <a:t>- </a:t>
            </a:r>
            <a:r>
              <a:rPr lang="en-US" dirty="0" err="1" smtClean="0"/>
              <a:t>Tổ</a:t>
            </a:r>
            <a:r>
              <a:rPr lang="en-US" dirty="0" smtClean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: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so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Lang; </a:t>
            </a:r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lực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vua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.</a:t>
            </a:r>
          </a:p>
          <a:p>
            <a:pPr lvl="0"/>
            <a:r>
              <a:rPr lang="en-US" dirty="0" smtClean="0"/>
              <a:t>-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, </a:t>
            </a:r>
            <a:r>
              <a:rPr lang="en-US" dirty="0" err="1"/>
              <a:t>vũ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,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Cổ</a:t>
            </a:r>
            <a:r>
              <a:rPr lang="en-US" dirty="0"/>
              <a:t> Loa.</a:t>
            </a:r>
          </a:p>
          <a:p>
            <a:r>
              <a:rPr lang="en-US" dirty="0" smtClean="0"/>
              <a:t>- </a:t>
            </a:r>
            <a:r>
              <a:rPr lang="en-US" dirty="0" err="1" smtClean="0"/>
              <a:t>Chuyển</a:t>
            </a:r>
            <a:r>
              <a:rPr lang="en-US" dirty="0" smtClean="0"/>
              <a:t> </a:t>
            </a:r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đô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Cổ</a:t>
            </a:r>
            <a:r>
              <a:rPr lang="en-US" dirty="0"/>
              <a:t> </a:t>
            </a:r>
            <a:r>
              <a:rPr lang="en-US" dirty="0" smtClean="0"/>
              <a:t>Loa (</a:t>
            </a:r>
            <a:r>
              <a:rPr lang="en-US" dirty="0" err="1" smtClean="0"/>
              <a:t>Hà</a:t>
            </a:r>
            <a:r>
              <a:rPr lang="en-US" dirty="0" smtClean="0"/>
              <a:t> </a:t>
            </a:r>
            <a:r>
              <a:rPr lang="en-US" dirty="0" err="1" smtClean="0"/>
              <a:t>Nội</a:t>
            </a:r>
            <a:r>
              <a:rPr lang="en-US" dirty="0" smtClean="0"/>
              <a:t>) </a:t>
            </a:r>
            <a:endParaRPr lang="en-US" dirty="0"/>
          </a:p>
        </p:txBody>
      </p:sp>
      <p:pic>
        <p:nvPicPr>
          <p:cNvPr id="3074" name="Picture 2" descr="Description: Thành Cổ Loa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31" y="3880723"/>
            <a:ext cx="3123869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63871" y="6564868"/>
            <a:ext cx="2331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/>
              <a:t>Sơ đồ Thành Cổ Loa</a:t>
            </a:r>
            <a:endParaRPr lang="en-US" dirty="0"/>
          </a:p>
        </p:txBody>
      </p:sp>
      <p:pic>
        <p:nvPicPr>
          <p:cNvPr id="3075" name="Picture 4" descr="Description: Những mũi tên đồng thành Cổ Loa - Diễn Đàn Sưu Tầ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47700"/>
            <a:ext cx="28956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828437" y="3440668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/>
              <a:t>Lẫy </a:t>
            </a:r>
            <a:r>
              <a:rPr lang="vi-VN" dirty="0" smtClean="0"/>
              <a:t>nỏ</a:t>
            </a:r>
            <a:endParaRPr lang="en-US" dirty="0"/>
          </a:p>
        </p:txBody>
      </p:sp>
      <p:pic>
        <p:nvPicPr>
          <p:cNvPr id="3076" name="Picture 5" descr="Description: Thành Cổ Loa - Báo ảnh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057650"/>
            <a:ext cx="3019425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330236" y="6336268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/>
              <a:t>Mũi tên đồng</a:t>
            </a:r>
            <a:endParaRPr lang="en-US" dirty="0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762500" y="461665"/>
            <a:ext cx="114300" cy="6396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242047" y="3810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28600" y="7557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67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97" y="381000"/>
            <a:ext cx="7857806" cy="4525963"/>
          </a:xfrm>
        </p:spPr>
      </p:pic>
    </p:spTree>
    <p:extLst>
      <p:ext uri="{BB962C8B-B14F-4D97-AF65-F5344CB8AC3E}">
        <p14:creationId xmlns:p14="http://schemas.microsoft.com/office/powerpoint/2010/main" val="41581478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762500" y="461665"/>
            <a:ext cx="114300" cy="6396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242047" y="3810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28600" y="7557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28600" y="12129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Lang,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81000" y="17463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a,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vi-VN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813701"/>
              </p:ext>
            </p:extLst>
          </p:nvPr>
        </p:nvGraphicFramePr>
        <p:xfrm>
          <a:off x="242047" y="2209800"/>
          <a:ext cx="4520453" cy="1981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04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73832">
                <a:tc>
                  <a:txBody>
                    <a:bodyPr/>
                    <a:lstStyle/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nông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trồng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lúa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cùng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vói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khai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khẩn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đất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hoang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thuỷ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lợi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luyện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vói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đúc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rèn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sắt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tựu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rực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rỡ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trống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thạp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đóng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).</a:t>
                      </a:r>
                      <a:endParaRPr lang="en-US" sz="20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097" name="Picture 6" descr="Description: Lưỡi cày minh khí - Khai quật tại Đông Sơn và Thiệu Dương, Thanh Hóa | Hoa,  Quỷ, Nề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7200"/>
            <a:ext cx="31242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548871"/>
              </p:ext>
            </p:extLst>
          </p:nvPr>
        </p:nvGraphicFramePr>
        <p:xfrm>
          <a:off x="5257800" y="2438400"/>
          <a:ext cx="3124200" cy="3566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279400"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1800" i="1" dirty="0">
                          <a:effectLst/>
                          <a:latin typeface="+mj-lt"/>
                        </a:rPr>
                        <a:t>Lưỡi cày đồng hình bướm</a:t>
                      </a:r>
                      <a:endParaRPr lang="en-US" sz="1800" i="1" dirty="0">
                        <a:effectLst/>
                        <a:latin typeface="+mj-lt"/>
                        <a:ea typeface="Arial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098" name="Picture 8" descr="Description: Ý nghĩa những hình vẽ trên bề mặt trống đồng Ngọc Lũ – VL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2981325"/>
            <a:ext cx="3000375" cy="270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440482"/>
              </p:ext>
            </p:extLst>
          </p:nvPr>
        </p:nvGraphicFramePr>
        <p:xfrm>
          <a:off x="5334000" y="5739384"/>
          <a:ext cx="3352800" cy="3566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279400"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1800" i="1" dirty="0">
                          <a:effectLst/>
                          <a:latin typeface="+mj-lt"/>
                        </a:rPr>
                        <a:t>Họa tiết trống đồng Ngọc Lũ</a:t>
                      </a:r>
                      <a:endParaRPr lang="en-US" sz="1800" i="1" dirty="0">
                        <a:effectLst/>
                        <a:latin typeface="+mj-lt"/>
                        <a:ea typeface="Arial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099" name="Picture 1" descr="Description: 091. Hình tượng nữ giới trên các di vật kiếm ngắn Đông Sơn – Lược Sử Tộc 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953000"/>
            <a:ext cx="2667000" cy="153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62000" y="6488668"/>
            <a:ext cx="3965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cổ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529063"/>
              </p:ext>
            </p:extLst>
          </p:nvPr>
        </p:nvGraphicFramePr>
        <p:xfrm>
          <a:off x="228600" y="4191000"/>
          <a:ext cx="4533900" cy="7132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33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2787">
                <a:tc>
                  <a:txBody>
                    <a:bodyPr/>
                    <a:lstStyle/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+ </a:t>
                      </a:r>
                      <a:r>
                        <a:rPr lang="en-US" sz="1800" dirty="0" err="1">
                          <a:effectLst/>
                        </a:rPr>
                        <a:t>Nguồn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thức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ăn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và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nhà</a:t>
                      </a:r>
                      <a:r>
                        <a:rPr lang="en-US" sz="1800" dirty="0">
                          <a:effectLst/>
                        </a:rPr>
                        <a:t> ở.</a:t>
                      </a:r>
                    </a:p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+ </a:t>
                      </a:r>
                      <a:r>
                        <a:rPr lang="en-US" sz="1800" dirty="0" err="1">
                          <a:effectLst/>
                        </a:rPr>
                        <a:t>Trang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phục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và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cách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làm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đẹp</a:t>
                      </a:r>
                      <a:r>
                        <a:rPr lang="en-US" sz="1800" dirty="0">
                          <a:effectLst/>
                        </a:rPr>
                        <a:t>.</a:t>
                      </a:r>
                      <a:endParaRPr lang="en-US" sz="1800" dirty="0">
                        <a:effectLst/>
                        <a:latin typeface="Arial"/>
                        <a:ea typeface="Arial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487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762500" y="461665"/>
            <a:ext cx="114300" cy="6396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242047" y="3810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28600" y="7557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28600" y="12129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Lang,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81000" y="17463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a,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vi-VN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2731707"/>
              </p:ext>
            </p:extLst>
          </p:nvPr>
        </p:nvGraphicFramePr>
        <p:xfrm>
          <a:off x="242047" y="2209800"/>
          <a:ext cx="4520453" cy="1981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04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73832">
                <a:tc>
                  <a:txBody>
                    <a:bodyPr/>
                    <a:lstStyle/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nông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trồng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lúa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cùng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khai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khẩn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đất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hoang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thuỷ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lợi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luyện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đúc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rèn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sắt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tựu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rực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rỡ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trống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thạp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).</a:t>
                      </a:r>
                      <a:endParaRPr lang="en-US" sz="20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888225"/>
              </p:ext>
            </p:extLst>
          </p:nvPr>
        </p:nvGraphicFramePr>
        <p:xfrm>
          <a:off x="228600" y="4191000"/>
          <a:ext cx="4533900" cy="7132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33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2787">
                <a:tc>
                  <a:txBody>
                    <a:bodyPr/>
                    <a:lstStyle/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Nguồn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ở.</a:t>
                      </a:r>
                    </a:p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Trang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phục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đẹp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Title 1"/>
          <p:cNvSpPr txBox="1">
            <a:spLocks/>
          </p:cNvSpPr>
          <p:nvPr/>
        </p:nvSpPr>
        <p:spPr>
          <a:xfrm>
            <a:off x="533400" y="48006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vi-VN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524887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cúng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nhuộm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trầu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,...;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trổng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114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6" name="Text Box 4"/>
          <p:cNvSpPr txBox="1">
            <a:spLocks noChangeArrowheads="1"/>
          </p:cNvSpPr>
          <p:nvPr/>
        </p:nvSpPr>
        <p:spPr bwMode="auto">
          <a:xfrm>
            <a:off x="396876" y="8238"/>
            <a:ext cx="8351837" cy="113877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200" b="1" u="sng" smtClean="0">
                <a:solidFill>
                  <a:srgbClr val="FF0000"/>
                </a:solidFill>
                <a:latin typeface="Times New Roman" pitchFamily="18" charset="0"/>
              </a:rPr>
              <a:t>Bài tập củng cố.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u="sng" smtClean="0">
                <a:solidFill>
                  <a:srgbClr val="FF0000"/>
                </a:solidFill>
                <a:latin typeface="Times New Roman" pitchFamily="18" charset="0"/>
              </a:rPr>
              <a:t>Bài tập</a:t>
            </a:r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</a:rPr>
              <a:t>: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2666" name="Text Box 154"/>
          <p:cNvSpPr txBox="1">
            <a:spLocks noChangeArrowheads="1"/>
          </p:cNvSpPr>
          <p:nvPr/>
        </p:nvSpPr>
        <p:spPr bwMode="auto">
          <a:xfrm>
            <a:off x="611188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</a:rPr>
              <a:t> 1: </a:t>
            </a:r>
            <a:r>
              <a:rPr lang="en-US" sz="2400" dirty="0" err="1">
                <a:latin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đứng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</a:rPr>
              <a:t> Lang (</a:t>
            </a:r>
            <a:r>
              <a:rPr lang="en-US" sz="2400" dirty="0" err="1">
                <a:latin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</a:rPr>
              <a:t> 9 </a:t>
            </a:r>
            <a:r>
              <a:rPr lang="en-US" sz="2400" dirty="0" err="1">
                <a:latin typeface="Times New Roman" pitchFamily="18" charset="0"/>
              </a:rPr>
              <a:t>chữ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cái</a:t>
            </a:r>
            <a:r>
              <a:rPr lang="en-US" sz="2400" dirty="0">
                <a:latin typeface="Times New Roman" pitchFamily="18" charset="0"/>
              </a:rPr>
              <a:t>)?</a:t>
            </a:r>
          </a:p>
        </p:txBody>
      </p:sp>
      <p:grpSp>
        <p:nvGrpSpPr>
          <p:cNvPr id="192782" name="Group 270"/>
          <p:cNvGrpSpPr>
            <a:grpSpLocks/>
          </p:cNvGrpSpPr>
          <p:nvPr/>
        </p:nvGrpSpPr>
        <p:grpSpPr bwMode="auto">
          <a:xfrm>
            <a:off x="539750" y="1309688"/>
            <a:ext cx="8267700" cy="3895725"/>
            <a:chOff x="340" y="818"/>
            <a:chExt cx="5208" cy="2454"/>
          </a:xfrm>
        </p:grpSpPr>
        <p:sp>
          <p:nvSpPr>
            <p:cNvPr id="192657" name="Text Box 145"/>
            <p:cNvSpPr txBox="1">
              <a:spLocks noChangeArrowheads="1"/>
            </p:cNvSpPr>
            <p:nvPr/>
          </p:nvSpPr>
          <p:spPr bwMode="auto">
            <a:xfrm>
              <a:off x="340" y="874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 dirty="0">
                  <a:latin typeface="Times New Roman" pitchFamily="18" charset="0"/>
                </a:rPr>
                <a:t>Câu 1</a:t>
              </a:r>
            </a:p>
          </p:txBody>
        </p:sp>
        <p:sp>
          <p:nvSpPr>
            <p:cNvPr id="192659" name="Text Box 147"/>
            <p:cNvSpPr txBox="1">
              <a:spLocks noChangeArrowheads="1"/>
            </p:cNvSpPr>
            <p:nvPr/>
          </p:nvSpPr>
          <p:spPr bwMode="auto">
            <a:xfrm>
              <a:off x="340" y="2984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itchFamily="18" charset="0"/>
                </a:rPr>
                <a:t>Câu 7</a:t>
              </a:r>
            </a:p>
          </p:txBody>
        </p:sp>
        <p:sp>
          <p:nvSpPr>
            <p:cNvPr id="192660" name="Text Box 148"/>
            <p:cNvSpPr txBox="1">
              <a:spLocks noChangeArrowheads="1"/>
            </p:cNvSpPr>
            <p:nvPr/>
          </p:nvSpPr>
          <p:spPr bwMode="auto">
            <a:xfrm>
              <a:off x="340" y="2630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itchFamily="18" charset="0"/>
                </a:rPr>
                <a:t>Câu 6</a:t>
              </a:r>
            </a:p>
          </p:txBody>
        </p:sp>
        <p:sp>
          <p:nvSpPr>
            <p:cNvPr id="192661" name="Text Box 149"/>
            <p:cNvSpPr txBox="1">
              <a:spLocks noChangeArrowheads="1"/>
            </p:cNvSpPr>
            <p:nvPr/>
          </p:nvSpPr>
          <p:spPr bwMode="auto">
            <a:xfrm>
              <a:off x="340" y="2280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itchFamily="18" charset="0"/>
                </a:rPr>
                <a:t>Câu 5</a:t>
              </a:r>
            </a:p>
          </p:txBody>
        </p:sp>
        <p:sp>
          <p:nvSpPr>
            <p:cNvPr id="192662" name="Text Box 150"/>
            <p:cNvSpPr txBox="1">
              <a:spLocks noChangeArrowheads="1"/>
            </p:cNvSpPr>
            <p:nvPr/>
          </p:nvSpPr>
          <p:spPr bwMode="auto">
            <a:xfrm>
              <a:off x="340" y="1933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itchFamily="18" charset="0"/>
                </a:rPr>
                <a:t>Câu 4</a:t>
              </a:r>
            </a:p>
          </p:txBody>
        </p:sp>
        <p:sp>
          <p:nvSpPr>
            <p:cNvPr id="192663" name="Text Box 151"/>
            <p:cNvSpPr txBox="1">
              <a:spLocks noChangeArrowheads="1"/>
            </p:cNvSpPr>
            <p:nvPr/>
          </p:nvSpPr>
          <p:spPr bwMode="auto">
            <a:xfrm>
              <a:off x="340" y="1570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itchFamily="18" charset="0"/>
                </a:rPr>
                <a:t>Câu 3</a:t>
              </a:r>
            </a:p>
          </p:txBody>
        </p:sp>
        <p:sp>
          <p:nvSpPr>
            <p:cNvPr id="192664" name="Text Box 152"/>
            <p:cNvSpPr txBox="1">
              <a:spLocks noChangeArrowheads="1"/>
            </p:cNvSpPr>
            <p:nvPr/>
          </p:nvSpPr>
          <p:spPr bwMode="auto">
            <a:xfrm>
              <a:off x="340" y="1223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 dirty="0" err="1">
                  <a:latin typeface="Times New Roman" pitchFamily="18" charset="0"/>
                </a:rPr>
                <a:t>Câu</a:t>
              </a:r>
              <a:r>
                <a:rPr lang="en-US" b="1" dirty="0">
                  <a:latin typeface="Times New Roman" pitchFamily="18" charset="0"/>
                </a:rPr>
                <a:t> 2</a:t>
              </a:r>
            </a:p>
          </p:txBody>
        </p:sp>
        <p:sp>
          <p:nvSpPr>
            <p:cNvPr id="192681" name="Text Box 169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2" name="Text Box 170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3" name="Text Box 171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4" name="Text Box 172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5" name="Text Box 173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6" name="Text Box 174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7" name="Text Box 175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688" name="Text Box 176"/>
            <p:cNvSpPr txBox="1">
              <a:spLocks noChangeArrowheads="1"/>
            </p:cNvSpPr>
            <p:nvPr/>
          </p:nvSpPr>
          <p:spPr bwMode="auto">
            <a:xfrm>
              <a:off x="2749" y="1162"/>
              <a:ext cx="345" cy="35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689" name="Text Box 177"/>
            <p:cNvSpPr txBox="1">
              <a:spLocks noChangeArrowheads="1"/>
            </p:cNvSpPr>
            <p:nvPr/>
          </p:nvSpPr>
          <p:spPr bwMode="auto">
            <a:xfrm>
              <a:off x="2402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0" name="Text Box 178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1" name="Text Box 179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2" name="Text Box 180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3" name="Text Box 181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4" name="Text Box 182"/>
            <p:cNvSpPr txBox="1">
              <a:spLocks noChangeArrowheads="1"/>
            </p:cNvSpPr>
            <p:nvPr/>
          </p:nvSpPr>
          <p:spPr bwMode="auto">
            <a:xfrm>
              <a:off x="2403" y="151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5" name="Text Box 183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696" name="Text Box 184"/>
            <p:cNvSpPr txBox="1">
              <a:spLocks noChangeArrowheads="1"/>
            </p:cNvSpPr>
            <p:nvPr/>
          </p:nvSpPr>
          <p:spPr bwMode="auto">
            <a:xfrm>
              <a:off x="2059" y="151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7" name="Text Box 185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8" name="Text Box 186"/>
            <p:cNvSpPr txBox="1">
              <a:spLocks noChangeArrowheads="1"/>
            </p:cNvSpPr>
            <p:nvPr/>
          </p:nvSpPr>
          <p:spPr bwMode="auto">
            <a:xfrm>
              <a:off x="344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9" name="Text Box 187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0" name="Text Box 188"/>
            <p:cNvSpPr txBox="1">
              <a:spLocks noChangeArrowheads="1"/>
            </p:cNvSpPr>
            <p:nvPr/>
          </p:nvSpPr>
          <p:spPr bwMode="auto">
            <a:xfrm>
              <a:off x="4150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1" name="Text Box 189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2" name="Text Box 190"/>
            <p:cNvSpPr txBox="1">
              <a:spLocks noChangeArrowheads="1"/>
            </p:cNvSpPr>
            <p:nvPr/>
          </p:nvSpPr>
          <p:spPr bwMode="auto">
            <a:xfrm>
              <a:off x="2754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703" name="Text Box 191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4" name="Text Box 192"/>
            <p:cNvSpPr txBox="1">
              <a:spLocks noChangeArrowheads="1"/>
            </p:cNvSpPr>
            <p:nvPr/>
          </p:nvSpPr>
          <p:spPr bwMode="auto">
            <a:xfrm>
              <a:off x="3795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5" name="Text Box 193"/>
            <p:cNvSpPr txBox="1">
              <a:spLocks noChangeArrowheads="1"/>
            </p:cNvSpPr>
            <p:nvPr/>
          </p:nvSpPr>
          <p:spPr bwMode="auto">
            <a:xfrm>
              <a:off x="4145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6" name="Text Box 194"/>
            <p:cNvSpPr txBox="1">
              <a:spLocks noChangeArrowheads="1"/>
            </p:cNvSpPr>
            <p:nvPr/>
          </p:nvSpPr>
          <p:spPr bwMode="auto">
            <a:xfrm>
              <a:off x="4499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7" name="Text Box 195"/>
            <p:cNvSpPr txBox="1">
              <a:spLocks noChangeArrowheads="1"/>
            </p:cNvSpPr>
            <p:nvPr/>
          </p:nvSpPr>
          <p:spPr bwMode="auto">
            <a:xfrm>
              <a:off x="4849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8" name="Text Box 196"/>
            <p:cNvSpPr txBox="1">
              <a:spLocks noChangeArrowheads="1"/>
            </p:cNvSpPr>
            <p:nvPr/>
          </p:nvSpPr>
          <p:spPr bwMode="auto">
            <a:xfrm>
              <a:off x="52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9" name="Text Box 197"/>
            <p:cNvSpPr txBox="1">
              <a:spLocks noChangeArrowheads="1"/>
            </p:cNvSpPr>
            <p:nvPr/>
          </p:nvSpPr>
          <p:spPr bwMode="auto">
            <a:xfrm>
              <a:off x="2756" y="221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710" name="Text Box 198"/>
            <p:cNvSpPr txBox="1">
              <a:spLocks noChangeArrowheads="1"/>
            </p:cNvSpPr>
            <p:nvPr/>
          </p:nvSpPr>
          <p:spPr bwMode="auto">
            <a:xfrm>
              <a:off x="2754" y="256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711" name="Text Box 199"/>
            <p:cNvSpPr txBox="1">
              <a:spLocks noChangeArrowheads="1"/>
            </p:cNvSpPr>
            <p:nvPr/>
          </p:nvSpPr>
          <p:spPr bwMode="auto">
            <a:xfrm>
              <a:off x="2752" y="291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712" name="Text Box 200"/>
            <p:cNvSpPr txBox="1">
              <a:spLocks noChangeArrowheads="1"/>
            </p:cNvSpPr>
            <p:nvPr/>
          </p:nvSpPr>
          <p:spPr bwMode="auto">
            <a:xfrm>
              <a:off x="2408" y="22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3" name="Text Box 201"/>
            <p:cNvSpPr txBox="1">
              <a:spLocks noChangeArrowheads="1"/>
            </p:cNvSpPr>
            <p:nvPr/>
          </p:nvSpPr>
          <p:spPr bwMode="auto">
            <a:xfrm>
              <a:off x="2061" y="22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4" name="Text Box 202"/>
            <p:cNvSpPr txBox="1">
              <a:spLocks noChangeArrowheads="1"/>
            </p:cNvSpPr>
            <p:nvPr/>
          </p:nvSpPr>
          <p:spPr bwMode="auto">
            <a:xfrm>
              <a:off x="2408" y="256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5" name="Text Box 203"/>
            <p:cNvSpPr txBox="1">
              <a:spLocks noChangeArrowheads="1"/>
            </p:cNvSpPr>
            <p:nvPr/>
          </p:nvSpPr>
          <p:spPr bwMode="auto">
            <a:xfrm>
              <a:off x="2061" y="256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6" name="Text Box 204"/>
            <p:cNvSpPr txBox="1">
              <a:spLocks noChangeArrowheads="1"/>
            </p:cNvSpPr>
            <p:nvPr/>
          </p:nvSpPr>
          <p:spPr bwMode="auto">
            <a:xfrm>
              <a:off x="2408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7" name="Text Box 205"/>
            <p:cNvSpPr txBox="1">
              <a:spLocks noChangeArrowheads="1"/>
            </p:cNvSpPr>
            <p:nvPr/>
          </p:nvSpPr>
          <p:spPr bwMode="auto">
            <a:xfrm>
              <a:off x="2061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8" name="Text Box 206"/>
            <p:cNvSpPr txBox="1">
              <a:spLocks noChangeArrowheads="1"/>
            </p:cNvSpPr>
            <p:nvPr/>
          </p:nvSpPr>
          <p:spPr bwMode="auto">
            <a:xfrm>
              <a:off x="1714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9" name="Text Box 207"/>
            <p:cNvSpPr txBox="1">
              <a:spLocks noChangeArrowheads="1"/>
            </p:cNvSpPr>
            <p:nvPr/>
          </p:nvSpPr>
          <p:spPr bwMode="auto">
            <a:xfrm>
              <a:off x="1364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0" name="Text Box 208"/>
            <p:cNvSpPr txBox="1">
              <a:spLocks noChangeArrowheads="1"/>
            </p:cNvSpPr>
            <p:nvPr/>
          </p:nvSpPr>
          <p:spPr bwMode="auto">
            <a:xfrm>
              <a:off x="1015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1" name="Text Box 209"/>
            <p:cNvSpPr txBox="1">
              <a:spLocks noChangeArrowheads="1"/>
            </p:cNvSpPr>
            <p:nvPr/>
          </p:nvSpPr>
          <p:spPr bwMode="auto">
            <a:xfrm>
              <a:off x="3101" y="221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2" name="Text Box 210"/>
            <p:cNvSpPr txBox="1">
              <a:spLocks noChangeArrowheads="1"/>
            </p:cNvSpPr>
            <p:nvPr/>
          </p:nvSpPr>
          <p:spPr bwMode="auto">
            <a:xfrm>
              <a:off x="3448" y="22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3" name="Text Box 211"/>
            <p:cNvSpPr txBox="1">
              <a:spLocks noChangeArrowheads="1"/>
            </p:cNvSpPr>
            <p:nvPr/>
          </p:nvSpPr>
          <p:spPr bwMode="auto">
            <a:xfrm>
              <a:off x="3795" y="22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4" name="Text Box 212"/>
            <p:cNvSpPr txBox="1">
              <a:spLocks noChangeArrowheads="1"/>
            </p:cNvSpPr>
            <p:nvPr/>
          </p:nvSpPr>
          <p:spPr bwMode="auto">
            <a:xfrm>
              <a:off x="4145" y="221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5" name="Text Box 213"/>
            <p:cNvSpPr txBox="1">
              <a:spLocks noChangeArrowheads="1"/>
            </p:cNvSpPr>
            <p:nvPr/>
          </p:nvSpPr>
          <p:spPr bwMode="auto">
            <a:xfrm>
              <a:off x="4491" y="221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6" name="Text Box 214"/>
            <p:cNvSpPr txBox="1">
              <a:spLocks noChangeArrowheads="1"/>
            </p:cNvSpPr>
            <p:nvPr/>
          </p:nvSpPr>
          <p:spPr bwMode="auto">
            <a:xfrm>
              <a:off x="3101" y="256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7" name="Text Box 215"/>
            <p:cNvSpPr txBox="1">
              <a:spLocks noChangeArrowheads="1"/>
            </p:cNvSpPr>
            <p:nvPr/>
          </p:nvSpPr>
          <p:spPr bwMode="auto">
            <a:xfrm>
              <a:off x="3448" y="256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8" name="Text Box 216"/>
            <p:cNvSpPr txBox="1">
              <a:spLocks noChangeArrowheads="1"/>
            </p:cNvSpPr>
            <p:nvPr/>
          </p:nvSpPr>
          <p:spPr bwMode="auto">
            <a:xfrm>
              <a:off x="3790" y="256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9" name="Text Box 217"/>
            <p:cNvSpPr txBox="1">
              <a:spLocks noChangeArrowheads="1"/>
            </p:cNvSpPr>
            <p:nvPr/>
          </p:nvSpPr>
          <p:spPr bwMode="auto">
            <a:xfrm>
              <a:off x="4134" y="256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30" name="Text Box 218"/>
            <p:cNvSpPr txBox="1">
              <a:spLocks noChangeArrowheads="1"/>
            </p:cNvSpPr>
            <p:nvPr/>
          </p:nvSpPr>
          <p:spPr bwMode="auto">
            <a:xfrm>
              <a:off x="3101" y="29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31" name="Text Box 219"/>
            <p:cNvSpPr txBox="1">
              <a:spLocks noChangeArrowheads="1"/>
            </p:cNvSpPr>
            <p:nvPr/>
          </p:nvSpPr>
          <p:spPr bwMode="auto">
            <a:xfrm>
              <a:off x="3448" y="29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32" name="Text Box 220"/>
            <p:cNvSpPr txBox="1">
              <a:spLocks noChangeArrowheads="1"/>
            </p:cNvSpPr>
            <p:nvPr/>
          </p:nvSpPr>
          <p:spPr bwMode="auto">
            <a:xfrm>
              <a:off x="3790" y="29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33" name="Text Box 221"/>
            <p:cNvSpPr txBox="1">
              <a:spLocks noChangeArrowheads="1"/>
            </p:cNvSpPr>
            <p:nvPr/>
          </p:nvSpPr>
          <p:spPr bwMode="auto">
            <a:xfrm>
              <a:off x="4134" y="29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grpSp>
        <p:nvGrpSpPr>
          <p:cNvPr id="192781" name="Group 269"/>
          <p:cNvGrpSpPr>
            <a:grpSpLocks/>
          </p:cNvGrpSpPr>
          <p:nvPr/>
        </p:nvGrpSpPr>
        <p:grpSpPr bwMode="auto">
          <a:xfrm>
            <a:off x="2136775" y="1301750"/>
            <a:ext cx="5006975" cy="555625"/>
            <a:chOff x="1367" y="812"/>
            <a:chExt cx="3117" cy="350"/>
          </a:xfrm>
        </p:grpSpPr>
        <p:sp>
          <p:nvSpPr>
            <p:cNvPr id="192771" name="Text Box 259"/>
            <p:cNvSpPr txBox="1">
              <a:spLocks noChangeArrowheads="1"/>
            </p:cNvSpPr>
            <p:nvPr/>
          </p:nvSpPr>
          <p:spPr bwMode="auto">
            <a:xfrm>
              <a:off x="2056" y="81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N</a:t>
              </a:r>
            </a:p>
          </p:txBody>
        </p:sp>
        <p:sp>
          <p:nvSpPr>
            <p:cNvPr id="192772" name="Text Box 260"/>
            <p:cNvSpPr txBox="1">
              <a:spLocks noChangeArrowheads="1"/>
            </p:cNvSpPr>
            <p:nvPr/>
          </p:nvSpPr>
          <p:spPr bwMode="auto">
            <a:xfrm>
              <a:off x="3787" y="81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N</a:t>
              </a:r>
            </a:p>
          </p:txBody>
        </p:sp>
        <p:sp>
          <p:nvSpPr>
            <p:cNvPr id="192773" name="Text Box 261"/>
            <p:cNvSpPr txBox="1">
              <a:spLocks noChangeArrowheads="1"/>
            </p:cNvSpPr>
            <p:nvPr/>
          </p:nvSpPr>
          <p:spPr bwMode="auto">
            <a:xfrm>
              <a:off x="4139" y="81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  <p:sp>
          <p:nvSpPr>
            <p:cNvPr id="192774" name="Text Box 262"/>
            <p:cNvSpPr txBox="1">
              <a:spLocks noChangeArrowheads="1"/>
            </p:cNvSpPr>
            <p:nvPr/>
          </p:nvSpPr>
          <p:spPr bwMode="auto">
            <a:xfrm>
              <a:off x="3438" y="81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Ơ</a:t>
              </a:r>
            </a:p>
          </p:txBody>
        </p:sp>
        <p:sp>
          <p:nvSpPr>
            <p:cNvPr id="192775" name="Text Box 263"/>
            <p:cNvSpPr txBox="1">
              <a:spLocks noChangeArrowheads="1"/>
            </p:cNvSpPr>
            <p:nvPr/>
          </p:nvSpPr>
          <p:spPr bwMode="auto">
            <a:xfrm>
              <a:off x="3085" y="81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Ư</a:t>
              </a:r>
            </a:p>
          </p:txBody>
        </p:sp>
        <p:sp>
          <p:nvSpPr>
            <p:cNvPr id="192776" name="Text Box 264"/>
            <p:cNvSpPr txBox="1">
              <a:spLocks noChangeArrowheads="1"/>
            </p:cNvSpPr>
            <p:nvPr/>
          </p:nvSpPr>
          <p:spPr bwMode="auto">
            <a:xfrm>
              <a:off x="2394" y="81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  <p:sp>
          <p:nvSpPr>
            <p:cNvPr id="192777" name="Text Box 265"/>
            <p:cNvSpPr txBox="1">
              <a:spLocks noChangeArrowheads="1"/>
            </p:cNvSpPr>
            <p:nvPr/>
          </p:nvSpPr>
          <p:spPr bwMode="auto">
            <a:xfrm>
              <a:off x="2743" y="81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V</a:t>
              </a:r>
            </a:p>
          </p:txBody>
        </p:sp>
        <p:sp>
          <p:nvSpPr>
            <p:cNvPr id="192778" name="Text Box 266"/>
            <p:cNvSpPr txBox="1">
              <a:spLocks noChangeArrowheads="1"/>
            </p:cNvSpPr>
            <p:nvPr/>
          </p:nvSpPr>
          <p:spPr bwMode="auto">
            <a:xfrm>
              <a:off x="1367" y="81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H</a:t>
              </a:r>
            </a:p>
          </p:txBody>
        </p:sp>
        <p:sp>
          <p:nvSpPr>
            <p:cNvPr id="192779" name="Text Box 267"/>
            <p:cNvSpPr txBox="1">
              <a:spLocks noChangeArrowheads="1"/>
            </p:cNvSpPr>
            <p:nvPr/>
          </p:nvSpPr>
          <p:spPr bwMode="auto">
            <a:xfrm>
              <a:off x="1706" y="81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81961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26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26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666" grpId="0"/>
      <p:bldP spid="192666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002" name="Text Box 106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09003" name="Text Box 107"/>
          <p:cNvSpPr txBox="1">
            <a:spLocks noChangeArrowheads="1"/>
          </p:cNvSpPr>
          <p:nvPr/>
        </p:nvSpPr>
        <p:spPr bwMode="auto">
          <a:xfrm>
            <a:off x="611188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Câu 2: Nơi yên nghỉ của Vua Hùng (có 4 chữ cái)?</a:t>
            </a:r>
          </a:p>
        </p:txBody>
      </p:sp>
      <p:grpSp>
        <p:nvGrpSpPr>
          <p:cNvPr id="209132" name="Group 236"/>
          <p:cNvGrpSpPr>
            <a:grpSpLocks/>
          </p:cNvGrpSpPr>
          <p:nvPr/>
        </p:nvGrpSpPr>
        <p:grpSpPr bwMode="auto">
          <a:xfrm>
            <a:off x="539750" y="1298575"/>
            <a:ext cx="8280400" cy="3905250"/>
            <a:chOff x="340" y="818"/>
            <a:chExt cx="5216" cy="2460"/>
          </a:xfrm>
        </p:grpSpPr>
        <p:sp>
          <p:nvSpPr>
            <p:cNvPr id="209047" name="Text Box 151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48" name="Text Box 152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1" name="Text Box 155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2" name="Text Box 156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209032" name="Group 136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209033" name="Text Box 137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209034" name="Text Box 138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209035" name="Text Box 139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209036" name="Text Box 140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209037" name="Text Box 141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209038" name="Text Box 142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209039" name="Text Box 143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209040" name="Text Box 144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1" name="Text Box 145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2" name="Text Box 146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3" name="Text Box 147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4" name="Text Box 148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5" name="Text Box 149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6" name="Text Box 150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49" name="Text Box 153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0" name="Text Box 154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3" name="Text Box 157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4" name="Text Box 158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55" name="Text Box 159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6" name="Text Box 160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7" name="Text Box 161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8" name="Text Box 162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9" name="Text Box 163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0" name="Text Box 164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1" name="Text Box 165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62" name="Text Box 166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3" name="Text Box 167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4" name="Text Box 168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5" name="Text Box 169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6" name="Text Box 170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7" name="Text Box 171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8" name="Text Box 172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69" name="Text Box 173"/>
            <p:cNvSpPr txBox="1">
              <a:spLocks noChangeArrowheads="1"/>
            </p:cNvSpPr>
            <p:nvPr/>
          </p:nvSpPr>
          <p:spPr bwMode="auto">
            <a:xfrm>
              <a:off x="2746" y="257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70" name="Text Box 174"/>
            <p:cNvSpPr txBox="1">
              <a:spLocks noChangeArrowheads="1"/>
            </p:cNvSpPr>
            <p:nvPr/>
          </p:nvSpPr>
          <p:spPr bwMode="auto">
            <a:xfrm>
              <a:off x="2744" y="2928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71" name="Text Box 175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2" name="Text Box 176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3" name="Text Box 177"/>
            <p:cNvSpPr txBox="1">
              <a:spLocks noChangeArrowheads="1"/>
            </p:cNvSpPr>
            <p:nvPr/>
          </p:nvSpPr>
          <p:spPr bwMode="auto">
            <a:xfrm>
              <a:off x="2392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4" name="Text Box 178"/>
            <p:cNvSpPr txBox="1">
              <a:spLocks noChangeArrowheads="1"/>
            </p:cNvSpPr>
            <p:nvPr/>
          </p:nvSpPr>
          <p:spPr bwMode="auto">
            <a:xfrm>
              <a:off x="2045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5" name="Text Box 179"/>
            <p:cNvSpPr txBox="1">
              <a:spLocks noChangeArrowheads="1"/>
            </p:cNvSpPr>
            <p:nvPr/>
          </p:nvSpPr>
          <p:spPr bwMode="auto">
            <a:xfrm>
              <a:off x="2392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6" name="Text Box 180"/>
            <p:cNvSpPr txBox="1">
              <a:spLocks noChangeArrowheads="1"/>
            </p:cNvSpPr>
            <p:nvPr/>
          </p:nvSpPr>
          <p:spPr bwMode="auto">
            <a:xfrm>
              <a:off x="2045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7" name="Text Box 181"/>
            <p:cNvSpPr txBox="1">
              <a:spLocks noChangeArrowheads="1"/>
            </p:cNvSpPr>
            <p:nvPr/>
          </p:nvSpPr>
          <p:spPr bwMode="auto">
            <a:xfrm>
              <a:off x="169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8" name="Text Box 182"/>
            <p:cNvSpPr txBox="1">
              <a:spLocks noChangeArrowheads="1"/>
            </p:cNvSpPr>
            <p:nvPr/>
          </p:nvSpPr>
          <p:spPr bwMode="auto">
            <a:xfrm>
              <a:off x="134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9" name="Text Box 183"/>
            <p:cNvSpPr txBox="1">
              <a:spLocks noChangeArrowheads="1"/>
            </p:cNvSpPr>
            <p:nvPr/>
          </p:nvSpPr>
          <p:spPr bwMode="auto">
            <a:xfrm>
              <a:off x="983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0" name="Text Box 184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1" name="Text Box 185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2" name="Text Box 186"/>
            <p:cNvSpPr txBox="1">
              <a:spLocks noChangeArrowheads="1"/>
            </p:cNvSpPr>
            <p:nvPr/>
          </p:nvSpPr>
          <p:spPr bwMode="auto">
            <a:xfrm>
              <a:off x="380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3" name="Text Box 187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4" name="Text Box 188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5" name="Text Box 189"/>
            <p:cNvSpPr txBox="1">
              <a:spLocks noChangeArrowheads="1"/>
            </p:cNvSpPr>
            <p:nvPr/>
          </p:nvSpPr>
          <p:spPr bwMode="auto">
            <a:xfrm>
              <a:off x="3101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6" name="Text Box 190"/>
            <p:cNvSpPr txBox="1">
              <a:spLocks noChangeArrowheads="1"/>
            </p:cNvSpPr>
            <p:nvPr/>
          </p:nvSpPr>
          <p:spPr bwMode="auto">
            <a:xfrm>
              <a:off x="344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7" name="Text Box 191"/>
            <p:cNvSpPr txBox="1">
              <a:spLocks noChangeArrowheads="1"/>
            </p:cNvSpPr>
            <p:nvPr/>
          </p:nvSpPr>
          <p:spPr bwMode="auto">
            <a:xfrm>
              <a:off x="3806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8" name="Text Box 192"/>
            <p:cNvSpPr txBox="1">
              <a:spLocks noChangeArrowheads="1"/>
            </p:cNvSpPr>
            <p:nvPr/>
          </p:nvSpPr>
          <p:spPr bwMode="auto">
            <a:xfrm>
              <a:off x="415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9" name="Text Box 193"/>
            <p:cNvSpPr txBox="1">
              <a:spLocks noChangeArrowheads="1"/>
            </p:cNvSpPr>
            <p:nvPr/>
          </p:nvSpPr>
          <p:spPr bwMode="auto">
            <a:xfrm>
              <a:off x="3101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90" name="Text Box 194"/>
            <p:cNvSpPr txBox="1">
              <a:spLocks noChangeArrowheads="1"/>
            </p:cNvSpPr>
            <p:nvPr/>
          </p:nvSpPr>
          <p:spPr bwMode="auto">
            <a:xfrm>
              <a:off x="344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91" name="Text Box 195"/>
            <p:cNvSpPr txBox="1">
              <a:spLocks noChangeArrowheads="1"/>
            </p:cNvSpPr>
            <p:nvPr/>
          </p:nvSpPr>
          <p:spPr bwMode="auto">
            <a:xfrm>
              <a:off x="3806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92" name="Text Box 196"/>
            <p:cNvSpPr txBox="1">
              <a:spLocks noChangeArrowheads="1"/>
            </p:cNvSpPr>
            <p:nvPr/>
          </p:nvSpPr>
          <p:spPr bwMode="auto">
            <a:xfrm>
              <a:off x="415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209122" name="Group 226"/>
            <p:cNvGrpSpPr>
              <a:grpSpLocks/>
            </p:cNvGrpSpPr>
            <p:nvPr/>
          </p:nvGrpSpPr>
          <p:grpSpPr bwMode="auto">
            <a:xfrm>
              <a:off x="1338" y="823"/>
              <a:ext cx="3162" cy="350"/>
              <a:chOff x="1605" y="210"/>
              <a:chExt cx="3117" cy="350"/>
            </a:xfrm>
          </p:grpSpPr>
          <p:sp>
            <p:nvSpPr>
              <p:cNvPr id="209123" name="Text Box 227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209124" name="Text Box 228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209125" name="Text Box 229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209126" name="Text Box 230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209127" name="Text Box 231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209128" name="Text Box 232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209129" name="Text Box 233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209130" name="Text Box 234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209131" name="Text Box 235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</p:grpSp>
      <p:grpSp>
        <p:nvGrpSpPr>
          <p:cNvPr id="209134" name="Group 238"/>
          <p:cNvGrpSpPr>
            <a:grpSpLocks/>
          </p:cNvGrpSpPr>
          <p:nvPr/>
        </p:nvGrpSpPr>
        <p:grpSpPr bwMode="auto">
          <a:xfrm>
            <a:off x="3784600" y="1852613"/>
            <a:ext cx="2252663" cy="552450"/>
            <a:chOff x="3742" y="3761"/>
            <a:chExt cx="1372" cy="348"/>
          </a:xfrm>
        </p:grpSpPr>
        <p:sp>
          <p:nvSpPr>
            <p:cNvPr id="209135" name="Text Box 239"/>
            <p:cNvSpPr txBox="1">
              <a:spLocks noChangeArrowheads="1"/>
            </p:cNvSpPr>
            <p:nvPr/>
          </p:nvSpPr>
          <p:spPr bwMode="auto">
            <a:xfrm>
              <a:off x="4083" y="376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Ă</a:t>
              </a:r>
            </a:p>
          </p:txBody>
        </p:sp>
        <p:sp>
          <p:nvSpPr>
            <p:cNvPr id="209136" name="Text Box 240"/>
            <p:cNvSpPr txBox="1">
              <a:spLocks noChangeArrowheads="1"/>
            </p:cNvSpPr>
            <p:nvPr/>
          </p:nvSpPr>
          <p:spPr bwMode="auto">
            <a:xfrm>
              <a:off x="3742" y="376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L</a:t>
              </a:r>
            </a:p>
          </p:txBody>
        </p:sp>
        <p:sp>
          <p:nvSpPr>
            <p:cNvPr id="209137" name="Text Box 241"/>
            <p:cNvSpPr txBox="1">
              <a:spLocks noChangeArrowheads="1"/>
            </p:cNvSpPr>
            <p:nvPr/>
          </p:nvSpPr>
          <p:spPr bwMode="auto">
            <a:xfrm>
              <a:off x="4430" y="376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209138" name="Text Box 242"/>
            <p:cNvSpPr txBox="1">
              <a:spLocks noChangeArrowheads="1"/>
            </p:cNvSpPr>
            <p:nvPr/>
          </p:nvSpPr>
          <p:spPr bwMode="auto">
            <a:xfrm>
              <a:off x="4769" y="376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93982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090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0900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900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9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00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9"/>
          <p:cNvSpPr txBox="1">
            <a:spLocks noChangeArrowheads="1"/>
          </p:cNvSpPr>
          <p:nvPr/>
        </p:nvSpPr>
        <p:spPr bwMode="auto">
          <a:xfrm>
            <a:off x="3048000" y="609600"/>
            <a:ext cx="373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0" y="2038767"/>
            <a:ext cx="2286000" cy="314283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DC6F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NHÀ NƯỚC </a:t>
            </a:r>
            <a:r>
              <a:rPr lang="en-US" sz="2800" b="1" dirty="0">
                <a:solidFill>
                  <a:srgbClr val="8DC6F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VĂN </a:t>
            </a:r>
            <a:r>
              <a:rPr lang="en-US" sz="2800" b="1" dirty="0" smtClean="0">
                <a:solidFill>
                  <a:srgbClr val="8DC6F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LANG  – ÂU LẠC</a:t>
            </a:r>
            <a:endParaRPr lang="en-US" sz="2800" b="1" dirty="0">
              <a:solidFill>
                <a:srgbClr val="8DC6FF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169444" y="1094044"/>
            <a:ext cx="2271712" cy="16365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000" b="1" dirty="0" err="1">
                <a:solidFill>
                  <a:srgbClr val="FF0000"/>
                </a:solidFill>
              </a:rPr>
              <a:t>Nhà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nước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đầu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tiên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của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người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Việt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cổ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/>
          <p:cNvCxnSpPr>
            <a:stCxn id="20" idx="6"/>
            <a:endCxn id="22" idx="1"/>
          </p:cNvCxnSpPr>
          <p:nvPr/>
        </p:nvCxnSpPr>
        <p:spPr>
          <a:xfrm flipV="1">
            <a:off x="2286000" y="1912298"/>
            <a:ext cx="883444" cy="1697885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-1981200" y="2381250"/>
            <a:ext cx="396081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6" name="Text Box 11"/>
          <p:cNvSpPr txBox="1">
            <a:spLocks noChangeArrowheads="1"/>
          </p:cNvSpPr>
          <p:nvPr/>
        </p:nvSpPr>
        <p:spPr bwMode="auto">
          <a:xfrm>
            <a:off x="533400" y="31171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108722" y="2971800"/>
            <a:ext cx="2393156" cy="137047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Sự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ra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đời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nước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Âu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Lạc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27" name="Straight Arrow Connector 26"/>
          <p:cNvCxnSpPr>
            <a:stCxn id="20" idx="6"/>
            <a:endCxn id="25" idx="1"/>
          </p:cNvCxnSpPr>
          <p:nvPr/>
        </p:nvCxnSpPr>
        <p:spPr>
          <a:xfrm>
            <a:off x="2286000" y="3610183"/>
            <a:ext cx="822722" cy="46857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2" idx="3"/>
            <a:endCxn id="34" idx="1"/>
          </p:cNvCxnSpPr>
          <p:nvPr/>
        </p:nvCxnSpPr>
        <p:spPr>
          <a:xfrm flipV="1">
            <a:off x="5441156" y="1094044"/>
            <a:ext cx="726562" cy="818254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6167718" y="675620"/>
            <a:ext cx="2500312" cy="8368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Lang.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221506" y="1676400"/>
            <a:ext cx="2477900" cy="97767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Lang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7" name="Straight Arrow Connector 46"/>
          <p:cNvCxnSpPr>
            <a:stCxn id="22" idx="3"/>
            <a:endCxn id="40" idx="1"/>
          </p:cNvCxnSpPr>
          <p:nvPr/>
        </p:nvCxnSpPr>
        <p:spPr>
          <a:xfrm>
            <a:off x="5441156" y="1912298"/>
            <a:ext cx="780350" cy="252939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5" idx="3"/>
            <a:endCxn id="54" idx="1"/>
          </p:cNvCxnSpPr>
          <p:nvPr/>
        </p:nvCxnSpPr>
        <p:spPr>
          <a:xfrm flipV="1">
            <a:off x="5501878" y="3276601"/>
            <a:ext cx="710243" cy="380439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25" idx="3"/>
            <a:endCxn id="55" idx="1"/>
          </p:cNvCxnSpPr>
          <p:nvPr/>
        </p:nvCxnSpPr>
        <p:spPr>
          <a:xfrm>
            <a:off x="5501878" y="3657040"/>
            <a:ext cx="696376" cy="57206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6212121" y="2819401"/>
            <a:ext cx="2438400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6198254" y="3886200"/>
            <a:ext cx="2438400" cy="685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6217024" y="5791200"/>
            <a:ext cx="2438400" cy="990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0" name="Straight Arrow Connector 69"/>
          <p:cNvCxnSpPr>
            <a:endCxn id="56" idx="1"/>
          </p:cNvCxnSpPr>
          <p:nvPr/>
        </p:nvCxnSpPr>
        <p:spPr>
          <a:xfrm>
            <a:off x="5501878" y="5791200"/>
            <a:ext cx="715146" cy="49530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0" idx="6"/>
          </p:cNvCxnSpPr>
          <p:nvPr/>
        </p:nvCxnSpPr>
        <p:spPr>
          <a:xfrm>
            <a:off x="2286000" y="3610183"/>
            <a:ext cx="762000" cy="1990517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3048000" y="4876800"/>
            <a:ext cx="2393156" cy="1752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000" b="1" dirty="0" err="1">
                <a:solidFill>
                  <a:srgbClr val="FF0000"/>
                </a:solidFill>
              </a:rPr>
              <a:t>Đời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sống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vật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chất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và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tinh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thần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của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cư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dần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Văn</a:t>
            </a:r>
            <a:r>
              <a:rPr lang="en-US" sz="2000" b="1" dirty="0">
                <a:solidFill>
                  <a:srgbClr val="FF0000"/>
                </a:solidFill>
              </a:rPr>
              <a:t> Lang, </a:t>
            </a:r>
            <a:r>
              <a:rPr lang="en-US" sz="2000" b="1" dirty="0" err="1">
                <a:solidFill>
                  <a:srgbClr val="FF0000"/>
                </a:solidFill>
              </a:rPr>
              <a:t>Âu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Lạc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6221506" y="4724400"/>
            <a:ext cx="2477900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3" name="Straight Arrow Connector 52"/>
          <p:cNvCxnSpPr>
            <a:endCxn id="52" idx="1"/>
          </p:cNvCxnSpPr>
          <p:nvPr/>
        </p:nvCxnSpPr>
        <p:spPr>
          <a:xfrm flipV="1">
            <a:off x="5501878" y="5181600"/>
            <a:ext cx="719628" cy="60960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5133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601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1: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3602" name="Text Box 66"/>
          <p:cNvSpPr txBox="1">
            <a:spLocks noChangeArrowheads="1"/>
          </p:cNvSpPr>
          <p:nvPr/>
        </p:nvSpPr>
        <p:spPr bwMode="auto">
          <a:xfrm>
            <a:off x="611188" y="5589588"/>
            <a:ext cx="81375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Câu 3: Đây là  tên một  nhân vật trong truyền thuyết đã bốc từng quả đồi, dời từng dãy núi để ngăn dòng nước lũ (có 7 chữ cái)?</a:t>
            </a:r>
          </a:p>
        </p:txBody>
      </p:sp>
      <p:grpSp>
        <p:nvGrpSpPr>
          <p:cNvPr id="193714" name="Group 178"/>
          <p:cNvGrpSpPr>
            <a:grpSpLocks/>
          </p:cNvGrpSpPr>
          <p:nvPr/>
        </p:nvGrpSpPr>
        <p:grpSpPr bwMode="auto">
          <a:xfrm>
            <a:off x="539750" y="1289050"/>
            <a:ext cx="8280400" cy="3914775"/>
            <a:chOff x="340" y="812"/>
            <a:chExt cx="5216" cy="2466"/>
          </a:xfrm>
        </p:grpSpPr>
        <p:grpSp>
          <p:nvGrpSpPr>
            <p:cNvPr id="193637" name="Group 101"/>
            <p:cNvGrpSpPr>
              <a:grpSpLocks/>
            </p:cNvGrpSpPr>
            <p:nvPr/>
          </p:nvGrpSpPr>
          <p:grpSpPr bwMode="auto">
            <a:xfrm>
              <a:off x="340" y="812"/>
              <a:ext cx="5216" cy="2466"/>
              <a:chOff x="340" y="812"/>
              <a:chExt cx="5216" cy="2466"/>
            </a:xfrm>
          </p:grpSpPr>
          <p:grpSp>
            <p:nvGrpSpPr>
              <p:cNvPr id="193638" name="Group 102"/>
              <p:cNvGrpSpPr>
                <a:grpSpLocks/>
              </p:cNvGrpSpPr>
              <p:nvPr/>
            </p:nvGrpSpPr>
            <p:grpSpPr bwMode="auto">
              <a:xfrm>
                <a:off x="340" y="874"/>
                <a:ext cx="512" cy="2398"/>
                <a:chOff x="340" y="874"/>
                <a:chExt cx="512" cy="2398"/>
              </a:xfrm>
            </p:grpSpPr>
            <p:sp>
              <p:nvSpPr>
                <p:cNvPr id="193639" name="Text Box 103"/>
                <p:cNvSpPr txBox="1">
                  <a:spLocks noChangeArrowheads="1"/>
                </p:cNvSpPr>
                <p:nvPr/>
              </p:nvSpPr>
              <p:spPr bwMode="auto">
                <a:xfrm>
                  <a:off x="340" y="874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1</a:t>
                  </a:r>
                </a:p>
              </p:txBody>
            </p:sp>
            <p:sp>
              <p:nvSpPr>
                <p:cNvPr id="193640" name="Text Box 104"/>
                <p:cNvSpPr txBox="1">
                  <a:spLocks noChangeArrowheads="1"/>
                </p:cNvSpPr>
                <p:nvPr/>
              </p:nvSpPr>
              <p:spPr bwMode="auto">
                <a:xfrm>
                  <a:off x="340" y="2984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7</a:t>
                  </a:r>
                </a:p>
              </p:txBody>
            </p:sp>
            <p:sp>
              <p:nvSpPr>
                <p:cNvPr id="193641" name="Text Box 105"/>
                <p:cNvSpPr txBox="1">
                  <a:spLocks noChangeArrowheads="1"/>
                </p:cNvSpPr>
                <p:nvPr/>
              </p:nvSpPr>
              <p:spPr bwMode="auto">
                <a:xfrm>
                  <a:off x="340" y="2630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6</a:t>
                  </a:r>
                </a:p>
              </p:txBody>
            </p:sp>
            <p:sp>
              <p:nvSpPr>
                <p:cNvPr id="193642" name="Text Box 106"/>
                <p:cNvSpPr txBox="1">
                  <a:spLocks noChangeArrowheads="1"/>
                </p:cNvSpPr>
                <p:nvPr/>
              </p:nvSpPr>
              <p:spPr bwMode="auto">
                <a:xfrm>
                  <a:off x="340" y="2280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5</a:t>
                  </a:r>
                </a:p>
              </p:txBody>
            </p:sp>
            <p:sp>
              <p:nvSpPr>
                <p:cNvPr id="193643" name="Text Box 107"/>
                <p:cNvSpPr txBox="1">
                  <a:spLocks noChangeArrowheads="1"/>
                </p:cNvSpPr>
                <p:nvPr/>
              </p:nvSpPr>
              <p:spPr bwMode="auto">
                <a:xfrm>
                  <a:off x="340" y="1933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4</a:t>
                  </a:r>
                </a:p>
              </p:txBody>
            </p:sp>
            <p:sp>
              <p:nvSpPr>
                <p:cNvPr id="193644" name="Text Box 108"/>
                <p:cNvSpPr txBox="1">
                  <a:spLocks noChangeArrowheads="1"/>
                </p:cNvSpPr>
                <p:nvPr/>
              </p:nvSpPr>
              <p:spPr bwMode="auto">
                <a:xfrm>
                  <a:off x="340" y="1570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3</a:t>
                  </a:r>
                </a:p>
              </p:txBody>
            </p:sp>
            <p:sp>
              <p:nvSpPr>
                <p:cNvPr id="193645" name="Text Box 109"/>
                <p:cNvSpPr txBox="1">
                  <a:spLocks noChangeArrowheads="1"/>
                </p:cNvSpPr>
                <p:nvPr/>
              </p:nvSpPr>
              <p:spPr bwMode="auto">
                <a:xfrm>
                  <a:off x="340" y="1223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2</a:t>
                  </a:r>
                </a:p>
              </p:txBody>
            </p:sp>
          </p:grpSp>
          <p:sp>
            <p:nvSpPr>
              <p:cNvPr id="193646" name="Text Box 110"/>
              <p:cNvSpPr txBox="1">
                <a:spLocks noChangeArrowheads="1"/>
              </p:cNvSpPr>
              <p:nvPr/>
            </p:nvSpPr>
            <p:spPr bwMode="auto">
              <a:xfrm>
                <a:off x="2051" y="82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47" name="Text Box 111"/>
              <p:cNvSpPr txBox="1">
                <a:spLocks noChangeArrowheads="1"/>
              </p:cNvSpPr>
              <p:nvPr/>
            </p:nvSpPr>
            <p:spPr bwMode="auto">
              <a:xfrm>
                <a:off x="3806" y="82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48" name="Text Box 112"/>
              <p:cNvSpPr txBox="1">
                <a:spLocks noChangeArrowheads="1"/>
              </p:cNvSpPr>
              <p:nvPr/>
            </p:nvSpPr>
            <p:spPr bwMode="auto">
              <a:xfrm>
                <a:off x="4158" y="82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49" name="Text Box 113"/>
              <p:cNvSpPr txBox="1">
                <a:spLocks noChangeArrowheads="1"/>
              </p:cNvSpPr>
              <p:nvPr/>
            </p:nvSpPr>
            <p:spPr bwMode="auto">
              <a:xfrm>
                <a:off x="3457" y="82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0" name="Text Box 114"/>
              <p:cNvSpPr txBox="1">
                <a:spLocks noChangeArrowheads="1"/>
              </p:cNvSpPr>
              <p:nvPr/>
            </p:nvSpPr>
            <p:spPr bwMode="auto">
              <a:xfrm>
                <a:off x="3104" y="82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1" name="Text Box 115"/>
              <p:cNvSpPr txBox="1">
                <a:spLocks noChangeArrowheads="1"/>
              </p:cNvSpPr>
              <p:nvPr/>
            </p:nvSpPr>
            <p:spPr bwMode="auto">
              <a:xfrm>
                <a:off x="2403" y="818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2" name="Text Box 116"/>
              <p:cNvSpPr txBox="1">
                <a:spLocks noChangeArrowheads="1"/>
              </p:cNvSpPr>
              <p:nvPr/>
            </p:nvSpPr>
            <p:spPr bwMode="auto">
              <a:xfrm>
                <a:off x="2752" y="82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53" name="Text Box 117"/>
              <p:cNvSpPr txBox="1">
                <a:spLocks noChangeArrowheads="1"/>
              </p:cNvSpPr>
              <p:nvPr/>
            </p:nvSpPr>
            <p:spPr bwMode="auto">
              <a:xfrm>
                <a:off x="2749" y="117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54" name="Text Box 118"/>
              <p:cNvSpPr txBox="1">
                <a:spLocks noChangeArrowheads="1"/>
              </p:cNvSpPr>
              <p:nvPr/>
            </p:nvSpPr>
            <p:spPr bwMode="auto">
              <a:xfrm>
                <a:off x="2405" y="117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5" name="Text Box 119"/>
              <p:cNvSpPr txBox="1">
                <a:spLocks noChangeArrowheads="1"/>
              </p:cNvSpPr>
              <p:nvPr/>
            </p:nvSpPr>
            <p:spPr bwMode="auto">
              <a:xfrm>
                <a:off x="1354" y="82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6" name="Text Box 120"/>
              <p:cNvSpPr txBox="1">
                <a:spLocks noChangeArrowheads="1"/>
              </p:cNvSpPr>
              <p:nvPr/>
            </p:nvSpPr>
            <p:spPr bwMode="auto">
              <a:xfrm>
                <a:off x="1701" y="82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7" name="Text Box 121"/>
              <p:cNvSpPr txBox="1">
                <a:spLocks noChangeArrowheads="1"/>
              </p:cNvSpPr>
              <p:nvPr/>
            </p:nvSpPr>
            <p:spPr bwMode="auto">
              <a:xfrm>
                <a:off x="3099" y="117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8" name="Text Box 122"/>
              <p:cNvSpPr txBox="1">
                <a:spLocks noChangeArrowheads="1"/>
              </p:cNvSpPr>
              <p:nvPr/>
            </p:nvSpPr>
            <p:spPr bwMode="auto">
              <a:xfrm>
                <a:off x="3454" y="116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9" name="Text Box 123"/>
              <p:cNvSpPr txBox="1">
                <a:spLocks noChangeArrowheads="1"/>
              </p:cNvSpPr>
              <p:nvPr/>
            </p:nvSpPr>
            <p:spPr bwMode="auto">
              <a:xfrm>
                <a:off x="2403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0" name="Text Box 124"/>
              <p:cNvSpPr txBox="1">
                <a:spLocks noChangeArrowheads="1"/>
              </p:cNvSpPr>
              <p:nvPr/>
            </p:nvSpPr>
            <p:spPr bwMode="auto">
              <a:xfrm>
                <a:off x="2758" y="1525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61" name="Text Box 125"/>
              <p:cNvSpPr txBox="1">
                <a:spLocks noChangeArrowheads="1"/>
              </p:cNvSpPr>
              <p:nvPr/>
            </p:nvSpPr>
            <p:spPr bwMode="auto">
              <a:xfrm>
                <a:off x="2051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2" name="Text Box 126"/>
              <p:cNvSpPr txBox="1">
                <a:spLocks noChangeArrowheads="1"/>
              </p:cNvSpPr>
              <p:nvPr/>
            </p:nvSpPr>
            <p:spPr bwMode="auto">
              <a:xfrm>
                <a:off x="3099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3" name="Text Box 127"/>
              <p:cNvSpPr txBox="1">
                <a:spLocks noChangeArrowheads="1"/>
              </p:cNvSpPr>
              <p:nvPr/>
            </p:nvSpPr>
            <p:spPr bwMode="auto">
              <a:xfrm>
                <a:off x="3457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4" name="Text Box 128"/>
              <p:cNvSpPr txBox="1">
                <a:spLocks noChangeArrowheads="1"/>
              </p:cNvSpPr>
              <p:nvPr/>
            </p:nvSpPr>
            <p:spPr bwMode="auto">
              <a:xfrm>
                <a:off x="3803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5" name="Text Box 129"/>
              <p:cNvSpPr txBox="1">
                <a:spLocks noChangeArrowheads="1"/>
              </p:cNvSpPr>
              <p:nvPr/>
            </p:nvSpPr>
            <p:spPr bwMode="auto">
              <a:xfrm>
                <a:off x="4158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6" name="Text Box 130"/>
              <p:cNvSpPr txBox="1">
                <a:spLocks noChangeArrowheads="1"/>
              </p:cNvSpPr>
              <p:nvPr/>
            </p:nvSpPr>
            <p:spPr bwMode="auto">
              <a:xfrm>
                <a:off x="3101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7" name="Text Box 131"/>
              <p:cNvSpPr txBox="1">
                <a:spLocks noChangeArrowheads="1"/>
              </p:cNvSpPr>
              <p:nvPr/>
            </p:nvSpPr>
            <p:spPr bwMode="auto">
              <a:xfrm>
                <a:off x="2746" y="1872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68" name="Text Box 132"/>
              <p:cNvSpPr txBox="1">
                <a:spLocks noChangeArrowheads="1"/>
              </p:cNvSpPr>
              <p:nvPr/>
            </p:nvSpPr>
            <p:spPr bwMode="auto">
              <a:xfrm>
                <a:off x="3448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9" name="Text Box 133"/>
              <p:cNvSpPr txBox="1">
                <a:spLocks noChangeArrowheads="1"/>
              </p:cNvSpPr>
              <p:nvPr/>
            </p:nvSpPr>
            <p:spPr bwMode="auto">
              <a:xfrm>
                <a:off x="3803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0" name="Text Box 134"/>
              <p:cNvSpPr txBox="1">
                <a:spLocks noChangeArrowheads="1"/>
              </p:cNvSpPr>
              <p:nvPr/>
            </p:nvSpPr>
            <p:spPr bwMode="auto">
              <a:xfrm>
                <a:off x="4153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1" name="Text Box 135"/>
              <p:cNvSpPr txBox="1">
                <a:spLocks noChangeArrowheads="1"/>
              </p:cNvSpPr>
              <p:nvPr/>
            </p:nvSpPr>
            <p:spPr bwMode="auto">
              <a:xfrm>
                <a:off x="4507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2" name="Text Box 136"/>
              <p:cNvSpPr txBox="1">
                <a:spLocks noChangeArrowheads="1"/>
              </p:cNvSpPr>
              <p:nvPr/>
            </p:nvSpPr>
            <p:spPr bwMode="auto">
              <a:xfrm>
                <a:off x="4857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3" name="Text Box 137"/>
              <p:cNvSpPr txBox="1">
                <a:spLocks noChangeArrowheads="1"/>
              </p:cNvSpPr>
              <p:nvPr/>
            </p:nvSpPr>
            <p:spPr bwMode="auto">
              <a:xfrm>
                <a:off x="5211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4" name="Text Box 138"/>
              <p:cNvSpPr txBox="1">
                <a:spLocks noChangeArrowheads="1"/>
              </p:cNvSpPr>
              <p:nvPr/>
            </p:nvSpPr>
            <p:spPr bwMode="auto">
              <a:xfrm>
                <a:off x="2748" y="223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75" name="Text Box 139"/>
              <p:cNvSpPr txBox="1">
                <a:spLocks noChangeArrowheads="1"/>
              </p:cNvSpPr>
              <p:nvPr/>
            </p:nvSpPr>
            <p:spPr bwMode="auto">
              <a:xfrm>
                <a:off x="2746" y="257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76" name="Text Box 140"/>
              <p:cNvSpPr txBox="1">
                <a:spLocks noChangeArrowheads="1"/>
              </p:cNvSpPr>
              <p:nvPr/>
            </p:nvSpPr>
            <p:spPr bwMode="auto">
              <a:xfrm>
                <a:off x="2744" y="2928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77" name="Text Box 141"/>
              <p:cNvSpPr txBox="1">
                <a:spLocks noChangeArrowheads="1"/>
              </p:cNvSpPr>
              <p:nvPr/>
            </p:nvSpPr>
            <p:spPr bwMode="auto">
              <a:xfrm>
                <a:off x="2392" y="222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8" name="Text Box 142"/>
              <p:cNvSpPr txBox="1">
                <a:spLocks noChangeArrowheads="1"/>
              </p:cNvSpPr>
              <p:nvPr/>
            </p:nvSpPr>
            <p:spPr bwMode="auto">
              <a:xfrm>
                <a:off x="2045" y="222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9" name="Text Box 143"/>
              <p:cNvSpPr txBox="1">
                <a:spLocks noChangeArrowheads="1"/>
              </p:cNvSpPr>
              <p:nvPr/>
            </p:nvSpPr>
            <p:spPr bwMode="auto">
              <a:xfrm>
                <a:off x="2392" y="258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0" name="Text Box 144"/>
              <p:cNvSpPr txBox="1">
                <a:spLocks noChangeArrowheads="1"/>
              </p:cNvSpPr>
              <p:nvPr/>
            </p:nvSpPr>
            <p:spPr bwMode="auto">
              <a:xfrm>
                <a:off x="2045" y="257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1" name="Text Box 145"/>
              <p:cNvSpPr txBox="1">
                <a:spLocks noChangeArrowheads="1"/>
              </p:cNvSpPr>
              <p:nvPr/>
            </p:nvSpPr>
            <p:spPr bwMode="auto">
              <a:xfrm>
                <a:off x="2392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2" name="Text Box 146"/>
              <p:cNvSpPr txBox="1">
                <a:spLocks noChangeArrowheads="1"/>
              </p:cNvSpPr>
              <p:nvPr/>
            </p:nvSpPr>
            <p:spPr bwMode="auto">
              <a:xfrm>
                <a:off x="2045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3" name="Text Box 147"/>
              <p:cNvSpPr txBox="1">
                <a:spLocks noChangeArrowheads="1"/>
              </p:cNvSpPr>
              <p:nvPr/>
            </p:nvSpPr>
            <p:spPr bwMode="auto">
              <a:xfrm>
                <a:off x="1690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4" name="Text Box 148"/>
              <p:cNvSpPr txBox="1">
                <a:spLocks noChangeArrowheads="1"/>
              </p:cNvSpPr>
              <p:nvPr/>
            </p:nvSpPr>
            <p:spPr bwMode="auto">
              <a:xfrm>
                <a:off x="1340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5" name="Text Box 149"/>
              <p:cNvSpPr txBox="1">
                <a:spLocks noChangeArrowheads="1"/>
              </p:cNvSpPr>
              <p:nvPr/>
            </p:nvSpPr>
            <p:spPr bwMode="auto">
              <a:xfrm>
                <a:off x="983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6" name="Text Box 150"/>
              <p:cNvSpPr txBox="1">
                <a:spLocks noChangeArrowheads="1"/>
              </p:cNvSpPr>
              <p:nvPr/>
            </p:nvSpPr>
            <p:spPr bwMode="auto">
              <a:xfrm>
                <a:off x="3101" y="22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7" name="Text Box 151"/>
              <p:cNvSpPr txBox="1">
                <a:spLocks noChangeArrowheads="1"/>
              </p:cNvSpPr>
              <p:nvPr/>
            </p:nvSpPr>
            <p:spPr bwMode="auto">
              <a:xfrm>
                <a:off x="3448" y="222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8" name="Text Box 152"/>
              <p:cNvSpPr txBox="1">
                <a:spLocks noChangeArrowheads="1"/>
              </p:cNvSpPr>
              <p:nvPr/>
            </p:nvSpPr>
            <p:spPr bwMode="auto">
              <a:xfrm>
                <a:off x="3803" y="222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9" name="Text Box 153"/>
              <p:cNvSpPr txBox="1">
                <a:spLocks noChangeArrowheads="1"/>
              </p:cNvSpPr>
              <p:nvPr/>
            </p:nvSpPr>
            <p:spPr bwMode="auto">
              <a:xfrm>
                <a:off x="4153" y="22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0" name="Text Box 154"/>
              <p:cNvSpPr txBox="1">
                <a:spLocks noChangeArrowheads="1"/>
              </p:cNvSpPr>
              <p:nvPr/>
            </p:nvSpPr>
            <p:spPr bwMode="auto">
              <a:xfrm>
                <a:off x="4507" y="22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1" name="Text Box 155"/>
              <p:cNvSpPr txBox="1">
                <a:spLocks noChangeArrowheads="1"/>
              </p:cNvSpPr>
              <p:nvPr/>
            </p:nvSpPr>
            <p:spPr bwMode="auto">
              <a:xfrm>
                <a:off x="3101" y="258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2" name="Text Box 156"/>
              <p:cNvSpPr txBox="1">
                <a:spLocks noChangeArrowheads="1"/>
              </p:cNvSpPr>
              <p:nvPr/>
            </p:nvSpPr>
            <p:spPr bwMode="auto">
              <a:xfrm>
                <a:off x="3448" y="257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3" name="Text Box 157"/>
              <p:cNvSpPr txBox="1">
                <a:spLocks noChangeArrowheads="1"/>
              </p:cNvSpPr>
              <p:nvPr/>
            </p:nvSpPr>
            <p:spPr bwMode="auto">
              <a:xfrm>
                <a:off x="3806" y="258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4" name="Text Box 158"/>
              <p:cNvSpPr txBox="1">
                <a:spLocks noChangeArrowheads="1"/>
              </p:cNvSpPr>
              <p:nvPr/>
            </p:nvSpPr>
            <p:spPr bwMode="auto">
              <a:xfrm>
                <a:off x="4158" y="257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5" name="Text Box 159"/>
              <p:cNvSpPr txBox="1">
                <a:spLocks noChangeArrowheads="1"/>
              </p:cNvSpPr>
              <p:nvPr/>
            </p:nvSpPr>
            <p:spPr bwMode="auto">
              <a:xfrm>
                <a:off x="3101" y="293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6" name="Text Box 160"/>
              <p:cNvSpPr txBox="1">
                <a:spLocks noChangeArrowheads="1"/>
              </p:cNvSpPr>
              <p:nvPr/>
            </p:nvSpPr>
            <p:spPr bwMode="auto">
              <a:xfrm>
                <a:off x="3448" y="29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7" name="Text Box 161"/>
              <p:cNvSpPr txBox="1">
                <a:spLocks noChangeArrowheads="1"/>
              </p:cNvSpPr>
              <p:nvPr/>
            </p:nvSpPr>
            <p:spPr bwMode="auto">
              <a:xfrm>
                <a:off x="3806" y="293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8" name="Text Box 162"/>
              <p:cNvSpPr txBox="1">
                <a:spLocks noChangeArrowheads="1"/>
              </p:cNvSpPr>
              <p:nvPr/>
            </p:nvSpPr>
            <p:spPr bwMode="auto">
              <a:xfrm>
                <a:off x="4158" y="29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grpSp>
            <p:nvGrpSpPr>
              <p:cNvPr id="193699" name="Group 163"/>
              <p:cNvGrpSpPr>
                <a:grpSpLocks/>
              </p:cNvGrpSpPr>
              <p:nvPr/>
            </p:nvGrpSpPr>
            <p:grpSpPr bwMode="auto">
              <a:xfrm>
                <a:off x="1367" y="812"/>
                <a:ext cx="3117" cy="350"/>
                <a:chOff x="1605" y="210"/>
                <a:chExt cx="3117" cy="350"/>
              </a:xfrm>
            </p:grpSpPr>
            <p:sp>
              <p:nvSpPr>
                <p:cNvPr id="193700" name="Text Box 164"/>
                <p:cNvSpPr txBox="1">
                  <a:spLocks noChangeArrowheads="1"/>
                </p:cNvSpPr>
                <p:nvPr/>
              </p:nvSpPr>
              <p:spPr bwMode="auto">
                <a:xfrm>
                  <a:off x="2294" y="212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N</a:t>
                  </a:r>
                </a:p>
              </p:txBody>
            </p:sp>
            <p:sp>
              <p:nvSpPr>
                <p:cNvPr id="193701" name="Text Box 165"/>
                <p:cNvSpPr txBox="1">
                  <a:spLocks noChangeArrowheads="1"/>
                </p:cNvSpPr>
                <p:nvPr/>
              </p:nvSpPr>
              <p:spPr bwMode="auto">
                <a:xfrm>
                  <a:off x="4025" y="212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N</a:t>
                  </a:r>
                </a:p>
              </p:txBody>
            </p:sp>
            <p:sp>
              <p:nvSpPr>
                <p:cNvPr id="193702" name="Text Box 166"/>
                <p:cNvSpPr txBox="1">
                  <a:spLocks noChangeArrowheads="1"/>
                </p:cNvSpPr>
                <p:nvPr/>
              </p:nvSpPr>
              <p:spPr bwMode="auto">
                <a:xfrm>
                  <a:off x="4377" y="212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G</a:t>
                  </a:r>
                </a:p>
              </p:txBody>
            </p:sp>
            <p:sp>
              <p:nvSpPr>
                <p:cNvPr id="193703" name="Text Box 167"/>
                <p:cNvSpPr txBox="1">
                  <a:spLocks noChangeArrowheads="1"/>
                </p:cNvSpPr>
                <p:nvPr/>
              </p:nvSpPr>
              <p:spPr bwMode="auto">
                <a:xfrm>
                  <a:off x="3676" y="212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Ơ</a:t>
                  </a:r>
                </a:p>
              </p:txBody>
            </p:sp>
            <p:sp>
              <p:nvSpPr>
                <p:cNvPr id="193704" name="Text Box 168"/>
                <p:cNvSpPr txBox="1">
                  <a:spLocks noChangeArrowheads="1"/>
                </p:cNvSpPr>
                <p:nvPr/>
              </p:nvSpPr>
              <p:spPr bwMode="auto">
                <a:xfrm>
                  <a:off x="3323" y="210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Ư</a:t>
                  </a:r>
                </a:p>
              </p:txBody>
            </p:sp>
            <p:sp>
              <p:nvSpPr>
                <p:cNvPr id="193705" name="Text Box 169"/>
                <p:cNvSpPr txBox="1">
                  <a:spLocks noChangeArrowheads="1"/>
                </p:cNvSpPr>
                <p:nvPr/>
              </p:nvSpPr>
              <p:spPr bwMode="auto">
                <a:xfrm>
                  <a:off x="2632" y="215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G</a:t>
                  </a:r>
                </a:p>
              </p:txBody>
            </p:sp>
            <p:sp>
              <p:nvSpPr>
                <p:cNvPr id="193706" name="Text Box 170"/>
                <p:cNvSpPr txBox="1">
                  <a:spLocks noChangeArrowheads="1"/>
                </p:cNvSpPr>
                <p:nvPr/>
              </p:nvSpPr>
              <p:spPr bwMode="auto">
                <a:xfrm>
                  <a:off x="2981" y="210"/>
                  <a:ext cx="345" cy="34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V</a:t>
                  </a:r>
                </a:p>
              </p:txBody>
            </p:sp>
            <p:sp>
              <p:nvSpPr>
                <p:cNvPr id="193707" name="Text Box 171"/>
                <p:cNvSpPr txBox="1">
                  <a:spLocks noChangeArrowheads="1"/>
                </p:cNvSpPr>
                <p:nvPr/>
              </p:nvSpPr>
              <p:spPr bwMode="auto">
                <a:xfrm>
                  <a:off x="1605" y="210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H</a:t>
                  </a:r>
                </a:p>
              </p:txBody>
            </p:sp>
            <p:sp>
              <p:nvSpPr>
                <p:cNvPr id="193708" name="Text Box 172"/>
                <p:cNvSpPr txBox="1">
                  <a:spLocks noChangeArrowheads="1"/>
                </p:cNvSpPr>
                <p:nvPr/>
              </p:nvSpPr>
              <p:spPr bwMode="auto">
                <a:xfrm>
                  <a:off x="1944" y="210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Ù</a:t>
                  </a:r>
                </a:p>
              </p:txBody>
            </p:sp>
          </p:grpSp>
        </p:grpSp>
        <p:grpSp>
          <p:nvGrpSpPr>
            <p:cNvPr id="193709" name="Group 173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3710" name="Text Box 174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3711" name="Text Box 175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3712" name="Text Box 176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3713" name="Text Box 177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grpSp>
        <p:nvGrpSpPr>
          <p:cNvPr id="193716" name="Group 180"/>
          <p:cNvGrpSpPr>
            <a:grpSpLocks/>
          </p:cNvGrpSpPr>
          <p:nvPr/>
        </p:nvGrpSpPr>
        <p:grpSpPr bwMode="auto">
          <a:xfrm>
            <a:off x="3263900" y="2428875"/>
            <a:ext cx="3879850" cy="547688"/>
            <a:chOff x="1741" y="3856"/>
            <a:chExt cx="2444" cy="345"/>
          </a:xfrm>
        </p:grpSpPr>
        <p:sp>
          <p:nvSpPr>
            <p:cNvPr id="193717" name="Text Box 181"/>
            <p:cNvSpPr txBox="1">
              <a:spLocks noChangeArrowheads="1"/>
            </p:cNvSpPr>
            <p:nvPr/>
          </p:nvSpPr>
          <p:spPr bwMode="auto">
            <a:xfrm>
              <a:off x="2789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T</a:t>
              </a:r>
            </a:p>
          </p:txBody>
        </p:sp>
        <p:sp>
          <p:nvSpPr>
            <p:cNvPr id="193718" name="Text Box 182"/>
            <p:cNvSpPr txBox="1">
              <a:spLocks noChangeArrowheads="1"/>
            </p:cNvSpPr>
            <p:nvPr/>
          </p:nvSpPr>
          <p:spPr bwMode="auto">
            <a:xfrm>
              <a:off x="2434" y="385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3719" name="Text Box 183"/>
            <p:cNvSpPr txBox="1">
              <a:spLocks noChangeArrowheads="1"/>
            </p:cNvSpPr>
            <p:nvPr/>
          </p:nvSpPr>
          <p:spPr bwMode="auto">
            <a:xfrm>
              <a:off x="2080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Ơ</a:t>
              </a:r>
            </a:p>
          </p:txBody>
        </p:sp>
        <p:sp>
          <p:nvSpPr>
            <p:cNvPr id="193720" name="Text Box 184"/>
            <p:cNvSpPr txBox="1">
              <a:spLocks noChangeArrowheads="1"/>
            </p:cNvSpPr>
            <p:nvPr/>
          </p:nvSpPr>
          <p:spPr bwMode="auto">
            <a:xfrm>
              <a:off x="3136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I</a:t>
              </a:r>
            </a:p>
          </p:txBody>
        </p:sp>
        <p:sp>
          <p:nvSpPr>
            <p:cNvPr id="193721" name="Text Box 185"/>
            <p:cNvSpPr txBox="1">
              <a:spLocks noChangeArrowheads="1"/>
            </p:cNvSpPr>
            <p:nvPr/>
          </p:nvSpPr>
          <p:spPr bwMode="auto">
            <a:xfrm>
              <a:off x="3494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3722" name="Text Box 186"/>
            <p:cNvSpPr txBox="1">
              <a:spLocks noChangeArrowheads="1"/>
            </p:cNvSpPr>
            <p:nvPr/>
          </p:nvSpPr>
          <p:spPr bwMode="auto">
            <a:xfrm>
              <a:off x="3840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3723" name="Text Box 187"/>
            <p:cNvSpPr txBox="1">
              <a:spLocks noChangeArrowheads="1"/>
            </p:cNvSpPr>
            <p:nvPr/>
          </p:nvSpPr>
          <p:spPr bwMode="auto">
            <a:xfrm>
              <a:off x="1741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75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36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360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360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3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60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5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4714" name="Text Box 154"/>
          <p:cNvSpPr txBox="1">
            <a:spLocks noChangeArrowheads="1"/>
          </p:cNvSpPr>
          <p:nvPr/>
        </p:nvSpPr>
        <p:spPr bwMode="auto">
          <a:xfrm>
            <a:off x="611188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Câu 4: Đây là chức quan đứng đầu các bộ (có 8 chữ cái)?</a:t>
            </a:r>
          </a:p>
        </p:txBody>
      </p:sp>
      <p:grpSp>
        <p:nvGrpSpPr>
          <p:cNvPr id="194731" name="Group 171"/>
          <p:cNvGrpSpPr>
            <a:grpSpLocks/>
          </p:cNvGrpSpPr>
          <p:nvPr/>
        </p:nvGrpSpPr>
        <p:grpSpPr bwMode="auto">
          <a:xfrm>
            <a:off x="539750" y="1289050"/>
            <a:ext cx="8280400" cy="3914775"/>
            <a:chOff x="340" y="812"/>
            <a:chExt cx="5216" cy="2466"/>
          </a:xfrm>
        </p:grpSpPr>
        <p:grpSp>
          <p:nvGrpSpPr>
            <p:cNvPr id="194638" name="Group 78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4639" name="Text Box 79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194640" name="Text Box 80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194641" name="Text Box 81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194642" name="Text Box 82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194643" name="Text Box 83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194644" name="Text Box 84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194645" name="Text Box 85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194646" name="Text Box 86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47" name="Text Box 87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48" name="Text Box 88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49" name="Text Box 89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0" name="Text Box 90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1" name="Text Box 91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2" name="Text Box 92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53" name="Text Box 93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54" name="Text Box 94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5" name="Text Box 95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6" name="Text Box 96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7" name="Text Box 97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8" name="Text Box 98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9" name="Text Box 99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0" name="Text Box 100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61" name="Text Box 101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2" name="Text Box 102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3" name="Text Box 103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4" name="Text Box 104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5" name="Text Box 105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6" name="Text Box 106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7" name="Text Box 107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68" name="Text Box 108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9" name="Text Box 109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0" name="Text Box 110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1" name="Text Box 111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2" name="Text Box 112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3" name="Text Box 113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4" name="Text Box 114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75" name="Text Box 115"/>
            <p:cNvSpPr txBox="1">
              <a:spLocks noChangeArrowheads="1"/>
            </p:cNvSpPr>
            <p:nvPr/>
          </p:nvSpPr>
          <p:spPr bwMode="auto">
            <a:xfrm>
              <a:off x="2746" y="257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76" name="Text Box 116"/>
            <p:cNvSpPr txBox="1">
              <a:spLocks noChangeArrowheads="1"/>
            </p:cNvSpPr>
            <p:nvPr/>
          </p:nvSpPr>
          <p:spPr bwMode="auto">
            <a:xfrm>
              <a:off x="2744" y="2928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77" name="Text Box 117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8" name="Text Box 118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9" name="Text Box 119"/>
            <p:cNvSpPr txBox="1">
              <a:spLocks noChangeArrowheads="1"/>
            </p:cNvSpPr>
            <p:nvPr/>
          </p:nvSpPr>
          <p:spPr bwMode="auto">
            <a:xfrm>
              <a:off x="2392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0" name="Text Box 120"/>
            <p:cNvSpPr txBox="1">
              <a:spLocks noChangeArrowheads="1"/>
            </p:cNvSpPr>
            <p:nvPr/>
          </p:nvSpPr>
          <p:spPr bwMode="auto">
            <a:xfrm>
              <a:off x="2045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1" name="Text Box 121"/>
            <p:cNvSpPr txBox="1">
              <a:spLocks noChangeArrowheads="1"/>
            </p:cNvSpPr>
            <p:nvPr/>
          </p:nvSpPr>
          <p:spPr bwMode="auto">
            <a:xfrm>
              <a:off x="2392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2" name="Text Box 122"/>
            <p:cNvSpPr txBox="1">
              <a:spLocks noChangeArrowheads="1"/>
            </p:cNvSpPr>
            <p:nvPr/>
          </p:nvSpPr>
          <p:spPr bwMode="auto">
            <a:xfrm>
              <a:off x="2045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3" name="Text Box 123"/>
            <p:cNvSpPr txBox="1">
              <a:spLocks noChangeArrowheads="1"/>
            </p:cNvSpPr>
            <p:nvPr/>
          </p:nvSpPr>
          <p:spPr bwMode="auto">
            <a:xfrm>
              <a:off x="169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4" name="Text Box 124"/>
            <p:cNvSpPr txBox="1">
              <a:spLocks noChangeArrowheads="1"/>
            </p:cNvSpPr>
            <p:nvPr/>
          </p:nvSpPr>
          <p:spPr bwMode="auto">
            <a:xfrm>
              <a:off x="134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5" name="Text Box 125"/>
            <p:cNvSpPr txBox="1">
              <a:spLocks noChangeArrowheads="1"/>
            </p:cNvSpPr>
            <p:nvPr/>
          </p:nvSpPr>
          <p:spPr bwMode="auto">
            <a:xfrm>
              <a:off x="983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6" name="Text Box 126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7" name="Text Box 127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8" name="Text Box 128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9" name="Text Box 129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0" name="Text Box 130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1" name="Text Box 131"/>
            <p:cNvSpPr txBox="1">
              <a:spLocks noChangeArrowheads="1"/>
            </p:cNvSpPr>
            <p:nvPr/>
          </p:nvSpPr>
          <p:spPr bwMode="auto">
            <a:xfrm>
              <a:off x="3101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2" name="Text Box 132"/>
            <p:cNvSpPr txBox="1">
              <a:spLocks noChangeArrowheads="1"/>
            </p:cNvSpPr>
            <p:nvPr/>
          </p:nvSpPr>
          <p:spPr bwMode="auto">
            <a:xfrm>
              <a:off x="344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3" name="Text Box 133"/>
            <p:cNvSpPr txBox="1">
              <a:spLocks noChangeArrowheads="1"/>
            </p:cNvSpPr>
            <p:nvPr/>
          </p:nvSpPr>
          <p:spPr bwMode="auto">
            <a:xfrm>
              <a:off x="3806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4" name="Text Box 134"/>
            <p:cNvSpPr txBox="1">
              <a:spLocks noChangeArrowheads="1"/>
            </p:cNvSpPr>
            <p:nvPr/>
          </p:nvSpPr>
          <p:spPr bwMode="auto">
            <a:xfrm>
              <a:off x="415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5" name="Text Box 135"/>
            <p:cNvSpPr txBox="1">
              <a:spLocks noChangeArrowheads="1"/>
            </p:cNvSpPr>
            <p:nvPr/>
          </p:nvSpPr>
          <p:spPr bwMode="auto">
            <a:xfrm>
              <a:off x="3101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6" name="Text Box 136"/>
            <p:cNvSpPr txBox="1">
              <a:spLocks noChangeArrowheads="1"/>
            </p:cNvSpPr>
            <p:nvPr/>
          </p:nvSpPr>
          <p:spPr bwMode="auto">
            <a:xfrm>
              <a:off x="344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7" name="Text Box 137"/>
            <p:cNvSpPr txBox="1">
              <a:spLocks noChangeArrowheads="1"/>
            </p:cNvSpPr>
            <p:nvPr/>
          </p:nvSpPr>
          <p:spPr bwMode="auto">
            <a:xfrm>
              <a:off x="3806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8" name="Text Box 138"/>
            <p:cNvSpPr txBox="1">
              <a:spLocks noChangeArrowheads="1"/>
            </p:cNvSpPr>
            <p:nvPr/>
          </p:nvSpPr>
          <p:spPr bwMode="auto">
            <a:xfrm>
              <a:off x="415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4699" name="Group 139"/>
            <p:cNvGrpSpPr>
              <a:grpSpLocks/>
            </p:cNvGrpSpPr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4700" name="Text Box 140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01" name="Text Box 141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02" name="Text Box 142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4703" name="Text Box 143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4704" name="Text Box 144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4705" name="Text Box 145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4706" name="Text Box 146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4707" name="Text Box 147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4708" name="Text Box 148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4709" name="Group 149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4710" name="Text Box 150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4711" name="Text Box 151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4712" name="Text Box 152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13" name="Text Box 153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4723" name="Group 163"/>
            <p:cNvGrpSpPr>
              <a:grpSpLocks/>
            </p:cNvGrpSpPr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4724" name="Text Box 164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4725" name="Text Box 165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26" name="Text Box 166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4727" name="Text Box 167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4728" name="Text Box 168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29" name="Text Box 169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4730" name="Text Box 170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</p:grpSp>
      <p:grpSp>
        <p:nvGrpSpPr>
          <p:cNvPr id="194742" name="Group 182"/>
          <p:cNvGrpSpPr>
            <a:grpSpLocks/>
          </p:cNvGrpSpPr>
          <p:nvPr/>
        </p:nvGrpSpPr>
        <p:grpSpPr bwMode="auto">
          <a:xfrm>
            <a:off x="4359275" y="2984500"/>
            <a:ext cx="4460875" cy="547688"/>
            <a:chOff x="2882" y="3811"/>
            <a:chExt cx="2810" cy="345"/>
          </a:xfrm>
        </p:grpSpPr>
        <p:sp>
          <p:nvSpPr>
            <p:cNvPr id="194743" name="Text Box 183"/>
            <p:cNvSpPr txBox="1">
              <a:spLocks noChangeArrowheads="1"/>
            </p:cNvSpPr>
            <p:nvPr/>
          </p:nvSpPr>
          <p:spPr bwMode="auto">
            <a:xfrm>
              <a:off x="3237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Ạ</a:t>
              </a:r>
            </a:p>
          </p:txBody>
        </p:sp>
        <p:sp>
          <p:nvSpPr>
            <p:cNvPr id="194744" name="Text Box 184"/>
            <p:cNvSpPr txBox="1">
              <a:spLocks noChangeArrowheads="1"/>
            </p:cNvSpPr>
            <p:nvPr/>
          </p:nvSpPr>
          <p:spPr bwMode="auto">
            <a:xfrm>
              <a:off x="2882" y="381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L</a:t>
              </a:r>
            </a:p>
          </p:txBody>
        </p:sp>
        <p:sp>
          <p:nvSpPr>
            <p:cNvPr id="194745" name="Text Box 185"/>
            <p:cNvSpPr txBox="1">
              <a:spLocks noChangeArrowheads="1"/>
            </p:cNvSpPr>
            <p:nvPr/>
          </p:nvSpPr>
          <p:spPr bwMode="auto">
            <a:xfrm>
              <a:off x="3584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C</a:t>
              </a:r>
            </a:p>
          </p:txBody>
        </p:sp>
        <p:sp>
          <p:nvSpPr>
            <p:cNvPr id="194746" name="Text Box 186"/>
            <p:cNvSpPr txBox="1">
              <a:spLocks noChangeArrowheads="1"/>
            </p:cNvSpPr>
            <p:nvPr/>
          </p:nvSpPr>
          <p:spPr bwMode="auto">
            <a:xfrm>
              <a:off x="3939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T</a:t>
              </a:r>
            </a:p>
          </p:txBody>
        </p:sp>
        <p:sp>
          <p:nvSpPr>
            <p:cNvPr id="194747" name="Text Box 187"/>
            <p:cNvSpPr txBox="1">
              <a:spLocks noChangeArrowheads="1"/>
            </p:cNvSpPr>
            <p:nvPr/>
          </p:nvSpPr>
          <p:spPr bwMode="auto">
            <a:xfrm>
              <a:off x="4289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Ư</a:t>
              </a:r>
            </a:p>
          </p:txBody>
        </p:sp>
        <p:sp>
          <p:nvSpPr>
            <p:cNvPr id="194748" name="Text Box 188"/>
            <p:cNvSpPr txBox="1">
              <a:spLocks noChangeArrowheads="1"/>
            </p:cNvSpPr>
            <p:nvPr/>
          </p:nvSpPr>
          <p:spPr bwMode="auto">
            <a:xfrm>
              <a:off x="4643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Ớ</a:t>
              </a:r>
            </a:p>
          </p:txBody>
        </p:sp>
        <p:sp>
          <p:nvSpPr>
            <p:cNvPr id="194749" name="Text Box 189"/>
            <p:cNvSpPr txBox="1">
              <a:spLocks noChangeArrowheads="1"/>
            </p:cNvSpPr>
            <p:nvPr/>
          </p:nvSpPr>
          <p:spPr bwMode="auto">
            <a:xfrm>
              <a:off x="4993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4750" name="Text Box 190"/>
            <p:cNvSpPr txBox="1">
              <a:spLocks noChangeArrowheads="1"/>
            </p:cNvSpPr>
            <p:nvPr/>
          </p:nvSpPr>
          <p:spPr bwMode="auto">
            <a:xfrm>
              <a:off x="5347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346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47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47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7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4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49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5755" name="Text Box 171"/>
          <p:cNvSpPr txBox="1">
            <a:spLocks noChangeArrowheads="1"/>
          </p:cNvSpPr>
          <p:nvPr/>
        </p:nvSpPr>
        <p:spPr bwMode="auto">
          <a:xfrm>
            <a:off x="611188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Câu 5: Tên đặt cho con trai vua (có 8 chữ cái)?</a:t>
            </a:r>
          </a:p>
        </p:txBody>
      </p:sp>
      <p:grpSp>
        <p:nvGrpSpPr>
          <p:cNvPr id="195765" name="Group 181"/>
          <p:cNvGrpSpPr>
            <a:grpSpLocks/>
          </p:cNvGrpSpPr>
          <p:nvPr/>
        </p:nvGrpSpPr>
        <p:grpSpPr bwMode="auto">
          <a:xfrm>
            <a:off x="539750" y="1289050"/>
            <a:ext cx="8280400" cy="3914775"/>
            <a:chOff x="340" y="812"/>
            <a:chExt cx="5216" cy="2466"/>
          </a:xfrm>
        </p:grpSpPr>
        <p:grpSp>
          <p:nvGrpSpPr>
            <p:cNvPr id="195661" name="Group 77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5662" name="Text Box 78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195663" name="Text Box 79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195664" name="Text Box 80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195665" name="Text Box 81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195666" name="Text Box 82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195667" name="Text Box 83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195668" name="Text Box 84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195669" name="Text Box 85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0" name="Text Box 86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1" name="Text Box 87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2" name="Text Box 88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3" name="Text Box 89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4" name="Text Box 90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5" name="Text Box 91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76" name="Text Box 92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77" name="Text Box 93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8" name="Text Box 94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9" name="Text Box 95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0" name="Text Box 96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1" name="Text Box 97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2" name="Text Box 98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3" name="Text Box 99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84" name="Text Box 100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5" name="Text Box 101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6" name="Text Box 102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7" name="Text Box 103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8" name="Text Box 104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9" name="Text Box 105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0" name="Text Box 106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91" name="Text Box 107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2" name="Text Box 108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3" name="Text Box 109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4" name="Text Box 110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5" name="Text Box 111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6" name="Text Box 112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7" name="Text Box 113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98" name="Text Box 114"/>
            <p:cNvSpPr txBox="1">
              <a:spLocks noChangeArrowheads="1"/>
            </p:cNvSpPr>
            <p:nvPr/>
          </p:nvSpPr>
          <p:spPr bwMode="auto">
            <a:xfrm>
              <a:off x="2746" y="257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99" name="Text Box 115"/>
            <p:cNvSpPr txBox="1">
              <a:spLocks noChangeArrowheads="1"/>
            </p:cNvSpPr>
            <p:nvPr/>
          </p:nvSpPr>
          <p:spPr bwMode="auto">
            <a:xfrm>
              <a:off x="2744" y="2928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700" name="Text Box 116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1" name="Text Box 117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2" name="Text Box 118"/>
            <p:cNvSpPr txBox="1">
              <a:spLocks noChangeArrowheads="1"/>
            </p:cNvSpPr>
            <p:nvPr/>
          </p:nvSpPr>
          <p:spPr bwMode="auto">
            <a:xfrm>
              <a:off x="2392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3" name="Text Box 119"/>
            <p:cNvSpPr txBox="1">
              <a:spLocks noChangeArrowheads="1"/>
            </p:cNvSpPr>
            <p:nvPr/>
          </p:nvSpPr>
          <p:spPr bwMode="auto">
            <a:xfrm>
              <a:off x="2045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4" name="Text Box 120"/>
            <p:cNvSpPr txBox="1">
              <a:spLocks noChangeArrowheads="1"/>
            </p:cNvSpPr>
            <p:nvPr/>
          </p:nvSpPr>
          <p:spPr bwMode="auto">
            <a:xfrm>
              <a:off x="2392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5" name="Text Box 121"/>
            <p:cNvSpPr txBox="1">
              <a:spLocks noChangeArrowheads="1"/>
            </p:cNvSpPr>
            <p:nvPr/>
          </p:nvSpPr>
          <p:spPr bwMode="auto">
            <a:xfrm>
              <a:off x="2045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6" name="Text Box 122"/>
            <p:cNvSpPr txBox="1">
              <a:spLocks noChangeArrowheads="1"/>
            </p:cNvSpPr>
            <p:nvPr/>
          </p:nvSpPr>
          <p:spPr bwMode="auto">
            <a:xfrm>
              <a:off x="169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7" name="Text Box 123"/>
            <p:cNvSpPr txBox="1">
              <a:spLocks noChangeArrowheads="1"/>
            </p:cNvSpPr>
            <p:nvPr/>
          </p:nvSpPr>
          <p:spPr bwMode="auto">
            <a:xfrm>
              <a:off x="134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8" name="Text Box 124"/>
            <p:cNvSpPr txBox="1">
              <a:spLocks noChangeArrowheads="1"/>
            </p:cNvSpPr>
            <p:nvPr/>
          </p:nvSpPr>
          <p:spPr bwMode="auto">
            <a:xfrm>
              <a:off x="983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9" name="Text Box 125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0" name="Text Box 126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1" name="Text Box 127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2" name="Text Box 128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3" name="Text Box 129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4" name="Text Box 130"/>
            <p:cNvSpPr txBox="1">
              <a:spLocks noChangeArrowheads="1"/>
            </p:cNvSpPr>
            <p:nvPr/>
          </p:nvSpPr>
          <p:spPr bwMode="auto">
            <a:xfrm>
              <a:off x="3101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5" name="Text Box 131"/>
            <p:cNvSpPr txBox="1">
              <a:spLocks noChangeArrowheads="1"/>
            </p:cNvSpPr>
            <p:nvPr/>
          </p:nvSpPr>
          <p:spPr bwMode="auto">
            <a:xfrm>
              <a:off x="344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6" name="Text Box 132"/>
            <p:cNvSpPr txBox="1">
              <a:spLocks noChangeArrowheads="1"/>
            </p:cNvSpPr>
            <p:nvPr/>
          </p:nvSpPr>
          <p:spPr bwMode="auto">
            <a:xfrm>
              <a:off x="3806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7" name="Text Box 133"/>
            <p:cNvSpPr txBox="1">
              <a:spLocks noChangeArrowheads="1"/>
            </p:cNvSpPr>
            <p:nvPr/>
          </p:nvSpPr>
          <p:spPr bwMode="auto">
            <a:xfrm>
              <a:off x="415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8" name="Text Box 134"/>
            <p:cNvSpPr txBox="1">
              <a:spLocks noChangeArrowheads="1"/>
            </p:cNvSpPr>
            <p:nvPr/>
          </p:nvSpPr>
          <p:spPr bwMode="auto">
            <a:xfrm>
              <a:off x="3101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9" name="Text Box 135"/>
            <p:cNvSpPr txBox="1">
              <a:spLocks noChangeArrowheads="1"/>
            </p:cNvSpPr>
            <p:nvPr/>
          </p:nvSpPr>
          <p:spPr bwMode="auto">
            <a:xfrm>
              <a:off x="344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20" name="Text Box 136"/>
            <p:cNvSpPr txBox="1">
              <a:spLocks noChangeArrowheads="1"/>
            </p:cNvSpPr>
            <p:nvPr/>
          </p:nvSpPr>
          <p:spPr bwMode="auto">
            <a:xfrm>
              <a:off x="3806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21" name="Text Box 137"/>
            <p:cNvSpPr txBox="1">
              <a:spLocks noChangeArrowheads="1"/>
            </p:cNvSpPr>
            <p:nvPr/>
          </p:nvSpPr>
          <p:spPr bwMode="auto">
            <a:xfrm>
              <a:off x="415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5722" name="Group 138"/>
            <p:cNvGrpSpPr>
              <a:grpSpLocks/>
            </p:cNvGrpSpPr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5723" name="Text Box 139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24" name="Text Box 140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25" name="Text Box 141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5726" name="Text Box 142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5727" name="Text Box 143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5728" name="Text Box 144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5729" name="Text Box 145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5730" name="Text Box 146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5731" name="Text Box 147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5732" name="Group 148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5733" name="Text Box 149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5734" name="Text Box 150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5735" name="Text Box 151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36" name="Text Box 152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5737" name="Group 153"/>
            <p:cNvGrpSpPr>
              <a:grpSpLocks/>
            </p:cNvGrpSpPr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5738" name="Text Box 154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5739" name="Text Box 155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40" name="Text Box 156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5741" name="Text Box 157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5742" name="Text Box 158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43" name="Text Box 159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5744" name="Text Box 160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  <p:grpSp>
          <p:nvGrpSpPr>
            <p:cNvPr id="195745" name="Group 161"/>
            <p:cNvGrpSpPr>
              <a:grpSpLocks/>
            </p:cNvGrpSpPr>
            <p:nvPr/>
          </p:nvGrpSpPr>
          <p:grpSpPr bwMode="auto">
            <a:xfrm>
              <a:off x="2746" y="1880"/>
              <a:ext cx="2810" cy="345"/>
              <a:chOff x="2882" y="3811"/>
              <a:chExt cx="2810" cy="345"/>
            </a:xfrm>
          </p:grpSpPr>
          <p:sp>
            <p:nvSpPr>
              <p:cNvPr id="195746" name="Text Box 162"/>
              <p:cNvSpPr txBox="1">
                <a:spLocks noChangeArrowheads="1"/>
              </p:cNvSpPr>
              <p:nvPr/>
            </p:nvSpPr>
            <p:spPr bwMode="auto">
              <a:xfrm>
                <a:off x="323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Ạ</a:t>
                </a:r>
              </a:p>
            </p:txBody>
          </p:sp>
          <p:sp>
            <p:nvSpPr>
              <p:cNvPr id="195747" name="Text Box 163"/>
              <p:cNvSpPr txBox="1">
                <a:spLocks noChangeArrowheads="1"/>
              </p:cNvSpPr>
              <p:nvPr/>
            </p:nvSpPr>
            <p:spPr bwMode="auto">
              <a:xfrm>
                <a:off x="2882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5748" name="Text Box 164"/>
              <p:cNvSpPr txBox="1">
                <a:spLocks noChangeArrowheads="1"/>
              </p:cNvSpPr>
              <p:nvPr/>
            </p:nvSpPr>
            <p:spPr bwMode="auto">
              <a:xfrm>
                <a:off x="3584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C</a:t>
                </a:r>
              </a:p>
            </p:txBody>
          </p:sp>
          <p:sp>
            <p:nvSpPr>
              <p:cNvPr id="195749" name="Text Box 165"/>
              <p:cNvSpPr txBox="1">
                <a:spLocks noChangeArrowheads="1"/>
              </p:cNvSpPr>
              <p:nvPr/>
            </p:nvSpPr>
            <p:spPr bwMode="auto">
              <a:xfrm>
                <a:off x="393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5750" name="Text Box 166"/>
              <p:cNvSpPr txBox="1">
                <a:spLocks noChangeArrowheads="1"/>
              </p:cNvSpPr>
              <p:nvPr/>
            </p:nvSpPr>
            <p:spPr bwMode="auto">
              <a:xfrm>
                <a:off x="428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5751" name="Text Box 167"/>
              <p:cNvSpPr txBox="1">
                <a:spLocks noChangeArrowheads="1"/>
              </p:cNvSpPr>
              <p:nvPr/>
            </p:nvSpPr>
            <p:spPr bwMode="auto">
              <a:xfrm>
                <a:off x="464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Ớ</a:t>
                </a:r>
              </a:p>
            </p:txBody>
          </p:sp>
          <p:sp>
            <p:nvSpPr>
              <p:cNvPr id="195752" name="Text Box 168"/>
              <p:cNvSpPr txBox="1">
                <a:spLocks noChangeArrowheads="1"/>
              </p:cNvSpPr>
              <p:nvPr/>
            </p:nvSpPr>
            <p:spPr bwMode="auto">
              <a:xfrm>
                <a:off x="499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53" name="Text Box 169"/>
              <p:cNvSpPr txBox="1">
                <a:spLocks noChangeArrowheads="1"/>
              </p:cNvSpPr>
              <p:nvPr/>
            </p:nvSpPr>
            <p:spPr bwMode="auto">
              <a:xfrm>
                <a:off x="534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grpSp>
        <p:nvGrpSpPr>
          <p:cNvPr id="195775" name="Group 191"/>
          <p:cNvGrpSpPr>
            <a:grpSpLocks/>
          </p:cNvGrpSpPr>
          <p:nvPr/>
        </p:nvGrpSpPr>
        <p:grpSpPr bwMode="auto">
          <a:xfrm>
            <a:off x="3238500" y="3538538"/>
            <a:ext cx="4456113" cy="554037"/>
            <a:chOff x="2181" y="3807"/>
            <a:chExt cx="2807" cy="349"/>
          </a:xfrm>
        </p:grpSpPr>
        <p:sp>
          <p:nvSpPr>
            <p:cNvPr id="195776" name="Text Box 192"/>
            <p:cNvSpPr txBox="1">
              <a:spLocks noChangeArrowheads="1"/>
            </p:cNvSpPr>
            <p:nvPr/>
          </p:nvSpPr>
          <p:spPr bwMode="auto">
            <a:xfrm>
              <a:off x="2884" y="381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A</a:t>
              </a:r>
            </a:p>
          </p:txBody>
        </p:sp>
        <p:sp>
          <p:nvSpPr>
            <p:cNvPr id="195777" name="Text Box 193"/>
            <p:cNvSpPr txBox="1">
              <a:spLocks noChangeArrowheads="1"/>
            </p:cNvSpPr>
            <p:nvPr/>
          </p:nvSpPr>
          <p:spPr bwMode="auto">
            <a:xfrm>
              <a:off x="2528" y="38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U</a:t>
              </a:r>
            </a:p>
          </p:txBody>
        </p:sp>
        <p:sp>
          <p:nvSpPr>
            <p:cNvPr id="195778" name="Text Box 194"/>
            <p:cNvSpPr txBox="1">
              <a:spLocks noChangeArrowheads="1"/>
            </p:cNvSpPr>
            <p:nvPr/>
          </p:nvSpPr>
          <p:spPr bwMode="auto">
            <a:xfrm>
              <a:off x="2181" y="38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Q</a:t>
              </a:r>
            </a:p>
          </p:txBody>
        </p:sp>
        <p:sp>
          <p:nvSpPr>
            <p:cNvPr id="195779" name="Text Box 195"/>
            <p:cNvSpPr txBox="1">
              <a:spLocks noChangeArrowheads="1"/>
            </p:cNvSpPr>
            <p:nvPr/>
          </p:nvSpPr>
          <p:spPr bwMode="auto">
            <a:xfrm>
              <a:off x="3237" y="380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5780" name="Text Box 196"/>
            <p:cNvSpPr txBox="1">
              <a:spLocks noChangeArrowheads="1"/>
            </p:cNvSpPr>
            <p:nvPr/>
          </p:nvSpPr>
          <p:spPr bwMode="auto">
            <a:xfrm>
              <a:off x="3584" y="38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L</a:t>
              </a:r>
            </a:p>
          </p:txBody>
        </p:sp>
        <p:sp>
          <p:nvSpPr>
            <p:cNvPr id="195781" name="Text Box 197"/>
            <p:cNvSpPr txBox="1">
              <a:spLocks noChangeArrowheads="1"/>
            </p:cNvSpPr>
            <p:nvPr/>
          </p:nvSpPr>
          <p:spPr bwMode="auto">
            <a:xfrm>
              <a:off x="3939" y="38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A</a:t>
              </a:r>
            </a:p>
          </p:txBody>
        </p:sp>
        <p:sp>
          <p:nvSpPr>
            <p:cNvPr id="195782" name="Text Box 198"/>
            <p:cNvSpPr txBox="1">
              <a:spLocks noChangeArrowheads="1"/>
            </p:cNvSpPr>
            <p:nvPr/>
          </p:nvSpPr>
          <p:spPr bwMode="auto">
            <a:xfrm>
              <a:off x="4289" y="380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5783" name="Text Box 199"/>
            <p:cNvSpPr txBox="1">
              <a:spLocks noChangeArrowheads="1"/>
            </p:cNvSpPr>
            <p:nvPr/>
          </p:nvSpPr>
          <p:spPr bwMode="auto">
            <a:xfrm>
              <a:off x="4643" y="380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04445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57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575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575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5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75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65" name="Text Box 57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96789" name="Group 181"/>
          <p:cNvGrpSpPr>
            <a:grpSpLocks/>
          </p:cNvGrpSpPr>
          <p:nvPr/>
        </p:nvGrpSpPr>
        <p:grpSpPr bwMode="auto">
          <a:xfrm>
            <a:off x="539750" y="1289050"/>
            <a:ext cx="8280400" cy="3914775"/>
            <a:chOff x="340" y="812"/>
            <a:chExt cx="5216" cy="2466"/>
          </a:xfrm>
        </p:grpSpPr>
        <p:grpSp>
          <p:nvGrpSpPr>
            <p:cNvPr id="196677" name="Group 69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6678" name="Text Box 70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196679" name="Text Box 71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196680" name="Text Box 72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196681" name="Text Box 73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196682" name="Text Box 74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196683" name="Text Box 75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196684" name="Text Box 76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196685" name="Text Box 77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86" name="Text Box 78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87" name="Text Box 79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88" name="Text Box 80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89" name="Text Box 81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0" name="Text Box 82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1" name="Text Box 83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692" name="Text Box 84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693" name="Text Box 85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4" name="Text Box 86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5" name="Text Box 87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6" name="Text Box 88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7" name="Text Box 89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8" name="Text Box 90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9" name="Text Box 91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00" name="Text Box 92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1" name="Text Box 93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2" name="Text Box 94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3" name="Text Box 95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4" name="Text Box 96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5" name="Text Box 97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6" name="Text Box 98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07" name="Text Box 99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8" name="Text Box 100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9" name="Text Box 101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0" name="Text Box 102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1" name="Text Box 103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2" name="Text Box 104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3" name="Text Box 105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14" name="Text Box 106"/>
            <p:cNvSpPr txBox="1">
              <a:spLocks noChangeArrowheads="1"/>
            </p:cNvSpPr>
            <p:nvPr/>
          </p:nvSpPr>
          <p:spPr bwMode="auto">
            <a:xfrm>
              <a:off x="2746" y="257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15" name="Text Box 107"/>
            <p:cNvSpPr txBox="1">
              <a:spLocks noChangeArrowheads="1"/>
            </p:cNvSpPr>
            <p:nvPr/>
          </p:nvSpPr>
          <p:spPr bwMode="auto">
            <a:xfrm>
              <a:off x="2744" y="2928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16" name="Text Box 108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7" name="Text Box 109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8" name="Text Box 110"/>
            <p:cNvSpPr txBox="1">
              <a:spLocks noChangeArrowheads="1"/>
            </p:cNvSpPr>
            <p:nvPr/>
          </p:nvSpPr>
          <p:spPr bwMode="auto">
            <a:xfrm>
              <a:off x="2392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9" name="Text Box 111"/>
            <p:cNvSpPr txBox="1">
              <a:spLocks noChangeArrowheads="1"/>
            </p:cNvSpPr>
            <p:nvPr/>
          </p:nvSpPr>
          <p:spPr bwMode="auto">
            <a:xfrm>
              <a:off x="2045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0" name="Text Box 112"/>
            <p:cNvSpPr txBox="1">
              <a:spLocks noChangeArrowheads="1"/>
            </p:cNvSpPr>
            <p:nvPr/>
          </p:nvSpPr>
          <p:spPr bwMode="auto">
            <a:xfrm>
              <a:off x="2392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1" name="Text Box 113"/>
            <p:cNvSpPr txBox="1">
              <a:spLocks noChangeArrowheads="1"/>
            </p:cNvSpPr>
            <p:nvPr/>
          </p:nvSpPr>
          <p:spPr bwMode="auto">
            <a:xfrm>
              <a:off x="2045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2" name="Text Box 114"/>
            <p:cNvSpPr txBox="1">
              <a:spLocks noChangeArrowheads="1"/>
            </p:cNvSpPr>
            <p:nvPr/>
          </p:nvSpPr>
          <p:spPr bwMode="auto">
            <a:xfrm>
              <a:off x="169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3" name="Text Box 115"/>
            <p:cNvSpPr txBox="1">
              <a:spLocks noChangeArrowheads="1"/>
            </p:cNvSpPr>
            <p:nvPr/>
          </p:nvSpPr>
          <p:spPr bwMode="auto">
            <a:xfrm>
              <a:off x="134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4" name="Text Box 116"/>
            <p:cNvSpPr txBox="1">
              <a:spLocks noChangeArrowheads="1"/>
            </p:cNvSpPr>
            <p:nvPr/>
          </p:nvSpPr>
          <p:spPr bwMode="auto">
            <a:xfrm>
              <a:off x="983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5" name="Text Box 117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6" name="Text Box 118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7" name="Text Box 119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8" name="Text Box 120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9" name="Text Box 121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0" name="Text Box 122"/>
            <p:cNvSpPr txBox="1">
              <a:spLocks noChangeArrowheads="1"/>
            </p:cNvSpPr>
            <p:nvPr/>
          </p:nvSpPr>
          <p:spPr bwMode="auto">
            <a:xfrm>
              <a:off x="3101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1" name="Text Box 123"/>
            <p:cNvSpPr txBox="1">
              <a:spLocks noChangeArrowheads="1"/>
            </p:cNvSpPr>
            <p:nvPr/>
          </p:nvSpPr>
          <p:spPr bwMode="auto">
            <a:xfrm>
              <a:off x="344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2" name="Text Box 124"/>
            <p:cNvSpPr txBox="1">
              <a:spLocks noChangeArrowheads="1"/>
            </p:cNvSpPr>
            <p:nvPr/>
          </p:nvSpPr>
          <p:spPr bwMode="auto">
            <a:xfrm>
              <a:off x="3806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3" name="Text Box 125"/>
            <p:cNvSpPr txBox="1">
              <a:spLocks noChangeArrowheads="1"/>
            </p:cNvSpPr>
            <p:nvPr/>
          </p:nvSpPr>
          <p:spPr bwMode="auto">
            <a:xfrm>
              <a:off x="415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4" name="Text Box 126"/>
            <p:cNvSpPr txBox="1">
              <a:spLocks noChangeArrowheads="1"/>
            </p:cNvSpPr>
            <p:nvPr/>
          </p:nvSpPr>
          <p:spPr bwMode="auto">
            <a:xfrm>
              <a:off x="3101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5" name="Text Box 127"/>
            <p:cNvSpPr txBox="1">
              <a:spLocks noChangeArrowheads="1"/>
            </p:cNvSpPr>
            <p:nvPr/>
          </p:nvSpPr>
          <p:spPr bwMode="auto">
            <a:xfrm>
              <a:off x="344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6" name="Text Box 128"/>
            <p:cNvSpPr txBox="1">
              <a:spLocks noChangeArrowheads="1"/>
            </p:cNvSpPr>
            <p:nvPr/>
          </p:nvSpPr>
          <p:spPr bwMode="auto">
            <a:xfrm>
              <a:off x="3806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7" name="Text Box 129"/>
            <p:cNvSpPr txBox="1">
              <a:spLocks noChangeArrowheads="1"/>
            </p:cNvSpPr>
            <p:nvPr/>
          </p:nvSpPr>
          <p:spPr bwMode="auto">
            <a:xfrm>
              <a:off x="415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6738" name="Group 130"/>
            <p:cNvGrpSpPr>
              <a:grpSpLocks/>
            </p:cNvGrpSpPr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6739" name="Text Box 131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40" name="Text Box 132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41" name="Text Box 133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6742" name="Text Box 134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6743" name="Text Box 135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6744" name="Text Box 136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6745" name="Text Box 137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6746" name="Text Box 138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6747" name="Text Box 139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6748" name="Group 140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6749" name="Text Box 141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6750" name="Text Box 142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6751" name="Text Box 143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52" name="Text Box 144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6753" name="Group 145"/>
            <p:cNvGrpSpPr>
              <a:grpSpLocks/>
            </p:cNvGrpSpPr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6754" name="Text Box 146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6755" name="Text Box 147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56" name="Text Box 148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6757" name="Text Box 149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6758" name="Text Box 150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59" name="Text Box 151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6760" name="Text Box 152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  <p:grpSp>
          <p:nvGrpSpPr>
            <p:cNvPr id="196761" name="Group 153"/>
            <p:cNvGrpSpPr>
              <a:grpSpLocks/>
            </p:cNvGrpSpPr>
            <p:nvPr/>
          </p:nvGrpSpPr>
          <p:grpSpPr bwMode="auto">
            <a:xfrm>
              <a:off x="2746" y="1880"/>
              <a:ext cx="2810" cy="345"/>
              <a:chOff x="2882" y="3811"/>
              <a:chExt cx="2810" cy="345"/>
            </a:xfrm>
          </p:grpSpPr>
          <p:sp>
            <p:nvSpPr>
              <p:cNvPr id="196762" name="Text Box 154"/>
              <p:cNvSpPr txBox="1">
                <a:spLocks noChangeArrowheads="1"/>
              </p:cNvSpPr>
              <p:nvPr/>
            </p:nvSpPr>
            <p:spPr bwMode="auto">
              <a:xfrm>
                <a:off x="323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Ạ</a:t>
                </a:r>
              </a:p>
            </p:txBody>
          </p:sp>
          <p:sp>
            <p:nvSpPr>
              <p:cNvPr id="196763" name="Text Box 155"/>
              <p:cNvSpPr txBox="1">
                <a:spLocks noChangeArrowheads="1"/>
              </p:cNvSpPr>
              <p:nvPr/>
            </p:nvSpPr>
            <p:spPr bwMode="auto">
              <a:xfrm>
                <a:off x="2882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6764" name="Text Box 156"/>
              <p:cNvSpPr txBox="1">
                <a:spLocks noChangeArrowheads="1"/>
              </p:cNvSpPr>
              <p:nvPr/>
            </p:nvSpPr>
            <p:spPr bwMode="auto">
              <a:xfrm>
                <a:off x="3584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C</a:t>
                </a:r>
              </a:p>
            </p:txBody>
          </p:sp>
          <p:sp>
            <p:nvSpPr>
              <p:cNvPr id="196765" name="Text Box 157"/>
              <p:cNvSpPr txBox="1">
                <a:spLocks noChangeArrowheads="1"/>
              </p:cNvSpPr>
              <p:nvPr/>
            </p:nvSpPr>
            <p:spPr bwMode="auto">
              <a:xfrm>
                <a:off x="393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6766" name="Text Box 158"/>
              <p:cNvSpPr txBox="1">
                <a:spLocks noChangeArrowheads="1"/>
              </p:cNvSpPr>
              <p:nvPr/>
            </p:nvSpPr>
            <p:spPr bwMode="auto">
              <a:xfrm>
                <a:off x="428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6767" name="Text Box 159"/>
              <p:cNvSpPr txBox="1">
                <a:spLocks noChangeArrowheads="1"/>
              </p:cNvSpPr>
              <p:nvPr/>
            </p:nvSpPr>
            <p:spPr bwMode="auto">
              <a:xfrm>
                <a:off x="464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Ớ</a:t>
                </a:r>
              </a:p>
            </p:txBody>
          </p:sp>
          <p:sp>
            <p:nvSpPr>
              <p:cNvPr id="196768" name="Text Box 160"/>
              <p:cNvSpPr txBox="1">
                <a:spLocks noChangeArrowheads="1"/>
              </p:cNvSpPr>
              <p:nvPr/>
            </p:nvSpPr>
            <p:spPr bwMode="auto">
              <a:xfrm>
                <a:off x="499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69" name="Text Box 161"/>
              <p:cNvSpPr txBox="1">
                <a:spLocks noChangeArrowheads="1"/>
              </p:cNvSpPr>
              <p:nvPr/>
            </p:nvSpPr>
            <p:spPr bwMode="auto">
              <a:xfrm>
                <a:off x="534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6770" name="Group 162"/>
            <p:cNvGrpSpPr>
              <a:grpSpLocks/>
            </p:cNvGrpSpPr>
            <p:nvPr/>
          </p:nvGrpSpPr>
          <p:grpSpPr bwMode="auto">
            <a:xfrm>
              <a:off x="2040" y="2229"/>
              <a:ext cx="2807" cy="349"/>
              <a:chOff x="2181" y="3807"/>
              <a:chExt cx="2807" cy="349"/>
            </a:xfrm>
          </p:grpSpPr>
          <p:sp>
            <p:nvSpPr>
              <p:cNvPr id="196771" name="Text Box 163"/>
              <p:cNvSpPr txBox="1">
                <a:spLocks noChangeArrowheads="1"/>
              </p:cNvSpPr>
              <p:nvPr/>
            </p:nvSpPr>
            <p:spPr bwMode="auto">
              <a:xfrm>
                <a:off x="2884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6772" name="Text Box 164"/>
              <p:cNvSpPr txBox="1">
                <a:spLocks noChangeArrowheads="1"/>
              </p:cNvSpPr>
              <p:nvPr/>
            </p:nvSpPr>
            <p:spPr bwMode="auto">
              <a:xfrm>
                <a:off x="2528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U</a:t>
                </a:r>
              </a:p>
            </p:txBody>
          </p:sp>
          <p:sp>
            <p:nvSpPr>
              <p:cNvPr id="196773" name="Text Box 165"/>
              <p:cNvSpPr txBox="1">
                <a:spLocks noChangeArrowheads="1"/>
              </p:cNvSpPr>
              <p:nvPr/>
            </p:nvSpPr>
            <p:spPr bwMode="auto">
              <a:xfrm>
                <a:off x="2181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Q</a:t>
                </a:r>
              </a:p>
            </p:txBody>
          </p:sp>
          <p:sp>
            <p:nvSpPr>
              <p:cNvPr id="196774" name="Text Box 166"/>
              <p:cNvSpPr txBox="1">
                <a:spLocks noChangeArrowheads="1"/>
              </p:cNvSpPr>
              <p:nvPr/>
            </p:nvSpPr>
            <p:spPr bwMode="auto">
              <a:xfrm>
                <a:off x="3237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75" name="Text Box 167"/>
              <p:cNvSpPr txBox="1">
                <a:spLocks noChangeArrowheads="1"/>
              </p:cNvSpPr>
              <p:nvPr/>
            </p:nvSpPr>
            <p:spPr bwMode="auto">
              <a:xfrm>
                <a:off x="3584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6776" name="Text Box 168"/>
              <p:cNvSpPr txBox="1">
                <a:spLocks noChangeArrowheads="1"/>
              </p:cNvSpPr>
              <p:nvPr/>
            </p:nvSpPr>
            <p:spPr bwMode="auto">
              <a:xfrm>
                <a:off x="3939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6777" name="Text Box 169"/>
              <p:cNvSpPr txBox="1">
                <a:spLocks noChangeArrowheads="1"/>
              </p:cNvSpPr>
              <p:nvPr/>
            </p:nvSpPr>
            <p:spPr bwMode="auto">
              <a:xfrm>
                <a:off x="4289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78" name="Text Box 170"/>
              <p:cNvSpPr txBox="1">
                <a:spLocks noChangeArrowheads="1"/>
              </p:cNvSpPr>
              <p:nvPr/>
            </p:nvSpPr>
            <p:spPr bwMode="auto">
              <a:xfrm>
                <a:off x="4643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sp>
        <p:nvSpPr>
          <p:cNvPr id="196780" name="Text Box 172"/>
          <p:cNvSpPr txBox="1">
            <a:spLocks noChangeArrowheads="1"/>
          </p:cNvSpPr>
          <p:nvPr/>
        </p:nvSpPr>
        <p:spPr bwMode="auto">
          <a:xfrm>
            <a:off x="611188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Câu 6: Tên đặt cho con gái vua (có 7 chữ cái)?</a:t>
            </a:r>
          </a:p>
        </p:txBody>
      </p:sp>
      <p:grpSp>
        <p:nvGrpSpPr>
          <p:cNvPr id="196790" name="Group 182"/>
          <p:cNvGrpSpPr>
            <a:grpSpLocks/>
          </p:cNvGrpSpPr>
          <p:nvPr/>
        </p:nvGrpSpPr>
        <p:grpSpPr bwMode="auto">
          <a:xfrm>
            <a:off x="3241675" y="4076700"/>
            <a:ext cx="3902075" cy="557213"/>
            <a:chOff x="2181" y="3986"/>
            <a:chExt cx="2458" cy="351"/>
          </a:xfrm>
        </p:grpSpPr>
        <p:sp>
          <p:nvSpPr>
            <p:cNvPr id="196791" name="Text Box 183"/>
            <p:cNvSpPr txBox="1">
              <a:spLocks noChangeArrowheads="1"/>
            </p:cNvSpPr>
            <p:nvPr/>
          </p:nvSpPr>
          <p:spPr bwMode="auto">
            <a:xfrm>
              <a:off x="2882" y="398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6792" name="Text Box 184"/>
            <p:cNvSpPr txBox="1">
              <a:spLocks noChangeArrowheads="1"/>
            </p:cNvSpPr>
            <p:nvPr/>
          </p:nvSpPr>
          <p:spPr bwMode="auto">
            <a:xfrm>
              <a:off x="2528" y="399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Ị</a:t>
              </a:r>
            </a:p>
          </p:txBody>
        </p:sp>
        <p:sp>
          <p:nvSpPr>
            <p:cNvPr id="196793" name="Text Box 185"/>
            <p:cNvSpPr txBox="1">
              <a:spLocks noChangeArrowheads="1"/>
            </p:cNvSpPr>
            <p:nvPr/>
          </p:nvSpPr>
          <p:spPr bwMode="auto">
            <a:xfrm>
              <a:off x="2181" y="398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M</a:t>
              </a:r>
            </a:p>
          </p:txBody>
        </p:sp>
        <p:sp>
          <p:nvSpPr>
            <p:cNvPr id="196794" name="Text Box 186"/>
            <p:cNvSpPr txBox="1">
              <a:spLocks noChangeArrowheads="1"/>
            </p:cNvSpPr>
            <p:nvPr/>
          </p:nvSpPr>
          <p:spPr bwMode="auto">
            <a:xfrm>
              <a:off x="3237" y="399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Ư</a:t>
              </a:r>
            </a:p>
          </p:txBody>
        </p:sp>
        <p:sp>
          <p:nvSpPr>
            <p:cNvPr id="196795" name="Text Box 187"/>
            <p:cNvSpPr txBox="1">
              <a:spLocks noChangeArrowheads="1"/>
            </p:cNvSpPr>
            <p:nvPr/>
          </p:nvSpPr>
          <p:spPr bwMode="auto">
            <a:xfrm>
              <a:off x="3584" y="398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Ơ</a:t>
              </a:r>
            </a:p>
          </p:txBody>
        </p:sp>
        <p:sp>
          <p:nvSpPr>
            <p:cNvPr id="196796" name="Text Box 188"/>
            <p:cNvSpPr txBox="1">
              <a:spLocks noChangeArrowheads="1"/>
            </p:cNvSpPr>
            <p:nvPr/>
          </p:nvSpPr>
          <p:spPr bwMode="auto">
            <a:xfrm>
              <a:off x="3942" y="399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6797" name="Text Box 189"/>
            <p:cNvSpPr txBox="1">
              <a:spLocks noChangeArrowheads="1"/>
            </p:cNvSpPr>
            <p:nvPr/>
          </p:nvSpPr>
          <p:spPr bwMode="auto">
            <a:xfrm>
              <a:off x="4294" y="398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21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67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678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678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6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78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97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7746" name="Text Box 114"/>
          <p:cNvSpPr txBox="1">
            <a:spLocks noChangeArrowheads="1"/>
          </p:cNvSpPr>
          <p:nvPr/>
        </p:nvSpPr>
        <p:spPr bwMode="auto">
          <a:xfrm>
            <a:off x="4359275" y="4089400"/>
            <a:ext cx="547688" cy="5476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b="1"/>
              <a:t>?</a:t>
            </a:r>
          </a:p>
        </p:txBody>
      </p:sp>
      <p:sp>
        <p:nvSpPr>
          <p:cNvPr id="197747" name="Text Box 115"/>
          <p:cNvSpPr txBox="1">
            <a:spLocks noChangeArrowheads="1"/>
          </p:cNvSpPr>
          <p:nvPr/>
        </p:nvSpPr>
        <p:spPr bwMode="auto">
          <a:xfrm>
            <a:off x="4356100" y="4648200"/>
            <a:ext cx="547688" cy="5476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b="1"/>
              <a:t>?</a:t>
            </a:r>
          </a:p>
        </p:txBody>
      </p:sp>
      <p:sp>
        <p:nvSpPr>
          <p:cNvPr id="197750" name="Text Box 118"/>
          <p:cNvSpPr txBox="1">
            <a:spLocks noChangeArrowheads="1"/>
          </p:cNvSpPr>
          <p:nvPr/>
        </p:nvSpPr>
        <p:spPr bwMode="auto">
          <a:xfrm>
            <a:off x="3797300" y="4098925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1" name="Text Box 119"/>
          <p:cNvSpPr txBox="1">
            <a:spLocks noChangeArrowheads="1"/>
          </p:cNvSpPr>
          <p:nvPr/>
        </p:nvSpPr>
        <p:spPr bwMode="auto">
          <a:xfrm>
            <a:off x="3246438" y="4089400"/>
            <a:ext cx="547687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2" name="Text Box 120"/>
          <p:cNvSpPr txBox="1">
            <a:spLocks noChangeArrowheads="1"/>
          </p:cNvSpPr>
          <p:nvPr/>
        </p:nvSpPr>
        <p:spPr bwMode="auto">
          <a:xfrm>
            <a:off x="3797300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3" name="Text Box 121"/>
          <p:cNvSpPr txBox="1">
            <a:spLocks noChangeArrowheads="1"/>
          </p:cNvSpPr>
          <p:nvPr/>
        </p:nvSpPr>
        <p:spPr bwMode="auto">
          <a:xfrm>
            <a:off x="3246438" y="4652963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4" name="Text Box 122"/>
          <p:cNvSpPr txBox="1">
            <a:spLocks noChangeArrowheads="1"/>
          </p:cNvSpPr>
          <p:nvPr/>
        </p:nvSpPr>
        <p:spPr bwMode="auto">
          <a:xfrm>
            <a:off x="2682875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5" name="Text Box 123"/>
          <p:cNvSpPr txBox="1">
            <a:spLocks noChangeArrowheads="1"/>
          </p:cNvSpPr>
          <p:nvPr/>
        </p:nvSpPr>
        <p:spPr bwMode="auto">
          <a:xfrm>
            <a:off x="2127250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6" name="Text Box 124"/>
          <p:cNvSpPr txBox="1">
            <a:spLocks noChangeArrowheads="1"/>
          </p:cNvSpPr>
          <p:nvPr/>
        </p:nvSpPr>
        <p:spPr bwMode="auto">
          <a:xfrm>
            <a:off x="1560513" y="4652963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2" name="Text Box 130"/>
          <p:cNvSpPr txBox="1">
            <a:spLocks noChangeArrowheads="1"/>
          </p:cNvSpPr>
          <p:nvPr/>
        </p:nvSpPr>
        <p:spPr bwMode="auto">
          <a:xfrm>
            <a:off x="4922838" y="4098925"/>
            <a:ext cx="547687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3" name="Text Box 131"/>
          <p:cNvSpPr txBox="1">
            <a:spLocks noChangeArrowheads="1"/>
          </p:cNvSpPr>
          <p:nvPr/>
        </p:nvSpPr>
        <p:spPr bwMode="auto">
          <a:xfrm>
            <a:off x="5473700" y="4089400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4" name="Text Box 132"/>
          <p:cNvSpPr txBox="1">
            <a:spLocks noChangeArrowheads="1"/>
          </p:cNvSpPr>
          <p:nvPr/>
        </p:nvSpPr>
        <p:spPr bwMode="auto">
          <a:xfrm>
            <a:off x="6042025" y="4098925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5" name="Text Box 133"/>
          <p:cNvSpPr txBox="1">
            <a:spLocks noChangeArrowheads="1"/>
          </p:cNvSpPr>
          <p:nvPr/>
        </p:nvSpPr>
        <p:spPr bwMode="auto">
          <a:xfrm>
            <a:off x="6600825" y="4089400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6" name="Text Box 134"/>
          <p:cNvSpPr txBox="1">
            <a:spLocks noChangeArrowheads="1"/>
          </p:cNvSpPr>
          <p:nvPr/>
        </p:nvSpPr>
        <p:spPr bwMode="auto">
          <a:xfrm>
            <a:off x="4922838" y="4656138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7" name="Text Box 135"/>
          <p:cNvSpPr txBox="1">
            <a:spLocks noChangeArrowheads="1"/>
          </p:cNvSpPr>
          <p:nvPr/>
        </p:nvSpPr>
        <p:spPr bwMode="auto">
          <a:xfrm>
            <a:off x="5473700" y="464661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8" name="Text Box 136"/>
          <p:cNvSpPr txBox="1">
            <a:spLocks noChangeArrowheads="1"/>
          </p:cNvSpPr>
          <p:nvPr/>
        </p:nvSpPr>
        <p:spPr bwMode="auto">
          <a:xfrm>
            <a:off x="6042025" y="4656138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9" name="Text Box 137"/>
          <p:cNvSpPr txBox="1">
            <a:spLocks noChangeArrowheads="1"/>
          </p:cNvSpPr>
          <p:nvPr/>
        </p:nvSpPr>
        <p:spPr bwMode="auto">
          <a:xfrm>
            <a:off x="6600825" y="464661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197831" name="Group 199"/>
          <p:cNvGrpSpPr>
            <a:grpSpLocks/>
          </p:cNvGrpSpPr>
          <p:nvPr/>
        </p:nvGrpSpPr>
        <p:grpSpPr bwMode="auto">
          <a:xfrm>
            <a:off x="539750" y="1289050"/>
            <a:ext cx="8280400" cy="3905250"/>
            <a:chOff x="340" y="812"/>
            <a:chExt cx="5216" cy="2460"/>
          </a:xfrm>
        </p:grpSpPr>
        <p:grpSp>
          <p:nvGrpSpPr>
            <p:cNvPr id="197709" name="Group 77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7710" name="Text Box 78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197711" name="Text Box 79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197712" name="Text Box 80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197713" name="Text Box 81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197714" name="Text Box 82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197715" name="Text Box 83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197716" name="Text Box 84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197717" name="Text Box 85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18" name="Text Box 86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19" name="Text Box 87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0" name="Text Box 88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1" name="Text Box 89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2" name="Text Box 90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3" name="Text Box 91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24" name="Text Box 92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25" name="Text Box 93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6" name="Text Box 94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7" name="Text Box 95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8" name="Text Box 96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9" name="Text Box 97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0" name="Text Box 98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1" name="Text Box 99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32" name="Text Box 100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3" name="Text Box 101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4" name="Text Box 102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5" name="Text Box 103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6" name="Text Box 104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7" name="Text Box 105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8" name="Text Box 106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39" name="Text Box 107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0" name="Text Box 108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1" name="Text Box 109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2" name="Text Box 110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3" name="Text Box 111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4" name="Text Box 112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5" name="Text Box 113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48" name="Text Box 116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9" name="Text Box 117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7" name="Text Box 125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8" name="Text Box 126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9" name="Text Box 127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60" name="Text Box 128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61" name="Text Box 129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7770" name="Group 138"/>
            <p:cNvGrpSpPr>
              <a:grpSpLocks/>
            </p:cNvGrpSpPr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7771" name="Text Box 139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72" name="Text Box 140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73" name="Text Box 141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7774" name="Text Box 142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775" name="Text Box 143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776" name="Text Box 144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7777" name="Text Box 145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7778" name="Text Box 146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7779" name="Text Box 147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7780" name="Group 148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7781" name="Text Box 149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7782" name="Text Box 150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783" name="Text Box 151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84" name="Text Box 152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785" name="Group 153"/>
            <p:cNvGrpSpPr>
              <a:grpSpLocks/>
            </p:cNvGrpSpPr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7786" name="Text Box 154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7787" name="Text Box 155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88" name="Text Box 156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789" name="Text Box 157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7790" name="Text Box 158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91" name="Text Box 159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7792" name="Text Box 160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  <p:grpSp>
          <p:nvGrpSpPr>
            <p:cNvPr id="197793" name="Group 161"/>
            <p:cNvGrpSpPr>
              <a:grpSpLocks/>
            </p:cNvGrpSpPr>
            <p:nvPr/>
          </p:nvGrpSpPr>
          <p:grpSpPr bwMode="auto">
            <a:xfrm>
              <a:off x="2746" y="1880"/>
              <a:ext cx="2810" cy="345"/>
              <a:chOff x="2882" y="3811"/>
              <a:chExt cx="2810" cy="345"/>
            </a:xfrm>
          </p:grpSpPr>
          <p:sp>
            <p:nvSpPr>
              <p:cNvPr id="197794" name="Text Box 162"/>
              <p:cNvSpPr txBox="1">
                <a:spLocks noChangeArrowheads="1"/>
              </p:cNvSpPr>
              <p:nvPr/>
            </p:nvSpPr>
            <p:spPr bwMode="auto">
              <a:xfrm>
                <a:off x="323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Ạ</a:t>
                </a:r>
              </a:p>
            </p:txBody>
          </p:sp>
          <p:sp>
            <p:nvSpPr>
              <p:cNvPr id="197795" name="Text Box 163"/>
              <p:cNvSpPr txBox="1">
                <a:spLocks noChangeArrowheads="1"/>
              </p:cNvSpPr>
              <p:nvPr/>
            </p:nvSpPr>
            <p:spPr bwMode="auto">
              <a:xfrm>
                <a:off x="2882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796" name="Text Box 164"/>
              <p:cNvSpPr txBox="1">
                <a:spLocks noChangeArrowheads="1"/>
              </p:cNvSpPr>
              <p:nvPr/>
            </p:nvSpPr>
            <p:spPr bwMode="auto">
              <a:xfrm>
                <a:off x="3584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C</a:t>
                </a:r>
              </a:p>
            </p:txBody>
          </p:sp>
          <p:sp>
            <p:nvSpPr>
              <p:cNvPr id="197797" name="Text Box 165"/>
              <p:cNvSpPr txBox="1">
                <a:spLocks noChangeArrowheads="1"/>
              </p:cNvSpPr>
              <p:nvPr/>
            </p:nvSpPr>
            <p:spPr bwMode="auto">
              <a:xfrm>
                <a:off x="393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7798" name="Text Box 166"/>
              <p:cNvSpPr txBox="1">
                <a:spLocks noChangeArrowheads="1"/>
              </p:cNvSpPr>
              <p:nvPr/>
            </p:nvSpPr>
            <p:spPr bwMode="auto">
              <a:xfrm>
                <a:off x="428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799" name="Text Box 167"/>
              <p:cNvSpPr txBox="1">
                <a:spLocks noChangeArrowheads="1"/>
              </p:cNvSpPr>
              <p:nvPr/>
            </p:nvSpPr>
            <p:spPr bwMode="auto">
              <a:xfrm>
                <a:off x="464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Ớ</a:t>
                </a:r>
              </a:p>
            </p:txBody>
          </p:sp>
          <p:sp>
            <p:nvSpPr>
              <p:cNvPr id="197800" name="Text Box 168"/>
              <p:cNvSpPr txBox="1">
                <a:spLocks noChangeArrowheads="1"/>
              </p:cNvSpPr>
              <p:nvPr/>
            </p:nvSpPr>
            <p:spPr bwMode="auto">
              <a:xfrm>
                <a:off x="499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01" name="Text Box 169"/>
              <p:cNvSpPr txBox="1">
                <a:spLocks noChangeArrowheads="1"/>
              </p:cNvSpPr>
              <p:nvPr/>
            </p:nvSpPr>
            <p:spPr bwMode="auto">
              <a:xfrm>
                <a:off x="534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802" name="Group 170"/>
            <p:cNvGrpSpPr>
              <a:grpSpLocks/>
            </p:cNvGrpSpPr>
            <p:nvPr/>
          </p:nvGrpSpPr>
          <p:grpSpPr bwMode="auto">
            <a:xfrm>
              <a:off x="2040" y="2229"/>
              <a:ext cx="2807" cy="349"/>
              <a:chOff x="2181" y="3807"/>
              <a:chExt cx="2807" cy="349"/>
            </a:xfrm>
          </p:grpSpPr>
          <p:sp>
            <p:nvSpPr>
              <p:cNvPr id="197803" name="Text Box 171"/>
              <p:cNvSpPr txBox="1">
                <a:spLocks noChangeArrowheads="1"/>
              </p:cNvSpPr>
              <p:nvPr/>
            </p:nvSpPr>
            <p:spPr bwMode="auto">
              <a:xfrm>
                <a:off x="2884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7804" name="Text Box 172"/>
              <p:cNvSpPr txBox="1">
                <a:spLocks noChangeArrowheads="1"/>
              </p:cNvSpPr>
              <p:nvPr/>
            </p:nvSpPr>
            <p:spPr bwMode="auto">
              <a:xfrm>
                <a:off x="2528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U</a:t>
                </a:r>
              </a:p>
            </p:txBody>
          </p:sp>
          <p:sp>
            <p:nvSpPr>
              <p:cNvPr id="197805" name="Text Box 173"/>
              <p:cNvSpPr txBox="1">
                <a:spLocks noChangeArrowheads="1"/>
              </p:cNvSpPr>
              <p:nvPr/>
            </p:nvSpPr>
            <p:spPr bwMode="auto">
              <a:xfrm>
                <a:off x="2181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Q</a:t>
                </a:r>
              </a:p>
            </p:txBody>
          </p:sp>
          <p:sp>
            <p:nvSpPr>
              <p:cNvPr id="197806" name="Text Box 174"/>
              <p:cNvSpPr txBox="1">
                <a:spLocks noChangeArrowheads="1"/>
              </p:cNvSpPr>
              <p:nvPr/>
            </p:nvSpPr>
            <p:spPr bwMode="auto">
              <a:xfrm>
                <a:off x="3237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07" name="Text Box 175"/>
              <p:cNvSpPr txBox="1">
                <a:spLocks noChangeArrowheads="1"/>
              </p:cNvSpPr>
              <p:nvPr/>
            </p:nvSpPr>
            <p:spPr bwMode="auto">
              <a:xfrm>
                <a:off x="3584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808" name="Text Box 176"/>
              <p:cNvSpPr txBox="1">
                <a:spLocks noChangeArrowheads="1"/>
              </p:cNvSpPr>
              <p:nvPr/>
            </p:nvSpPr>
            <p:spPr bwMode="auto">
              <a:xfrm>
                <a:off x="3939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7809" name="Text Box 177"/>
              <p:cNvSpPr txBox="1">
                <a:spLocks noChangeArrowheads="1"/>
              </p:cNvSpPr>
              <p:nvPr/>
            </p:nvSpPr>
            <p:spPr bwMode="auto">
              <a:xfrm>
                <a:off x="4289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0" name="Text Box 178"/>
              <p:cNvSpPr txBox="1">
                <a:spLocks noChangeArrowheads="1"/>
              </p:cNvSpPr>
              <p:nvPr/>
            </p:nvSpPr>
            <p:spPr bwMode="auto">
              <a:xfrm>
                <a:off x="4643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811" name="Group 179"/>
            <p:cNvGrpSpPr>
              <a:grpSpLocks/>
            </p:cNvGrpSpPr>
            <p:nvPr/>
          </p:nvGrpSpPr>
          <p:grpSpPr bwMode="auto">
            <a:xfrm>
              <a:off x="2042" y="2568"/>
              <a:ext cx="2458" cy="351"/>
              <a:chOff x="2181" y="3986"/>
              <a:chExt cx="2458" cy="351"/>
            </a:xfrm>
          </p:grpSpPr>
          <p:sp>
            <p:nvSpPr>
              <p:cNvPr id="197812" name="Text Box 180"/>
              <p:cNvSpPr txBox="1">
                <a:spLocks noChangeArrowheads="1"/>
              </p:cNvSpPr>
              <p:nvPr/>
            </p:nvSpPr>
            <p:spPr bwMode="auto">
              <a:xfrm>
                <a:off x="2882" y="398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3" name="Text Box 181"/>
              <p:cNvSpPr txBox="1">
                <a:spLocks noChangeArrowheads="1"/>
              </p:cNvSpPr>
              <p:nvPr/>
            </p:nvSpPr>
            <p:spPr bwMode="auto">
              <a:xfrm>
                <a:off x="2528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Ị</a:t>
                </a:r>
              </a:p>
            </p:txBody>
          </p:sp>
          <p:sp>
            <p:nvSpPr>
              <p:cNvPr id="197814" name="Text Box 182"/>
              <p:cNvSpPr txBox="1">
                <a:spLocks noChangeArrowheads="1"/>
              </p:cNvSpPr>
              <p:nvPr/>
            </p:nvSpPr>
            <p:spPr bwMode="auto">
              <a:xfrm>
                <a:off x="2181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M</a:t>
                </a:r>
              </a:p>
            </p:txBody>
          </p:sp>
          <p:sp>
            <p:nvSpPr>
              <p:cNvPr id="197815" name="Text Box 183"/>
              <p:cNvSpPr txBox="1">
                <a:spLocks noChangeArrowheads="1"/>
              </p:cNvSpPr>
              <p:nvPr/>
            </p:nvSpPr>
            <p:spPr bwMode="auto">
              <a:xfrm>
                <a:off x="3237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816" name="Text Box 184"/>
              <p:cNvSpPr txBox="1">
                <a:spLocks noChangeArrowheads="1"/>
              </p:cNvSpPr>
              <p:nvPr/>
            </p:nvSpPr>
            <p:spPr bwMode="auto">
              <a:xfrm>
                <a:off x="3584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817" name="Text Box 185"/>
              <p:cNvSpPr txBox="1">
                <a:spLocks noChangeArrowheads="1"/>
              </p:cNvSpPr>
              <p:nvPr/>
            </p:nvSpPr>
            <p:spPr bwMode="auto">
              <a:xfrm>
                <a:off x="3942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8" name="Text Box 186"/>
              <p:cNvSpPr txBox="1">
                <a:spLocks noChangeArrowheads="1"/>
              </p:cNvSpPr>
              <p:nvPr/>
            </p:nvSpPr>
            <p:spPr bwMode="auto">
              <a:xfrm>
                <a:off x="4294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sp>
        <p:nvSpPr>
          <p:cNvPr id="197819" name="Text Box 187"/>
          <p:cNvSpPr txBox="1">
            <a:spLocks noChangeArrowheads="1"/>
          </p:cNvSpPr>
          <p:nvPr/>
        </p:nvSpPr>
        <p:spPr bwMode="auto">
          <a:xfrm>
            <a:off x="611188" y="5589588"/>
            <a:ext cx="81375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</a:rPr>
              <a:t> 7: </a:t>
            </a:r>
            <a:r>
              <a:rPr lang="en-US" sz="2400" dirty="0" err="1">
                <a:latin typeface="Times New Roman" pitchFamily="18" charset="0"/>
              </a:rPr>
              <a:t>Đây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thuyết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cuộc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chống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giặc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ngoại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xâm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</a:rPr>
              <a:t> ta (</a:t>
            </a:r>
            <a:r>
              <a:rPr lang="en-US" sz="2400" dirty="0" err="1">
                <a:latin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</a:rPr>
              <a:t> 10 </a:t>
            </a:r>
            <a:r>
              <a:rPr lang="en-US" sz="2400" dirty="0" err="1">
                <a:latin typeface="Times New Roman" pitchFamily="18" charset="0"/>
              </a:rPr>
              <a:t>chữ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cái</a:t>
            </a:r>
            <a:r>
              <a:rPr lang="en-US" sz="2400" dirty="0">
                <a:latin typeface="Times New Roman" pitchFamily="18" charset="0"/>
              </a:rPr>
              <a:t>)?</a:t>
            </a:r>
          </a:p>
        </p:txBody>
      </p:sp>
      <p:grpSp>
        <p:nvGrpSpPr>
          <p:cNvPr id="197830" name="Group 198"/>
          <p:cNvGrpSpPr>
            <a:grpSpLocks/>
          </p:cNvGrpSpPr>
          <p:nvPr/>
        </p:nvGrpSpPr>
        <p:grpSpPr bwMode="auto">
          <a:xfrm>
            <a:off x="1560513" y="4646613"/>
            <a:ext cx="5588000" cy="557212"/>
            <a:chOff x="1119" y="3850"/>
            <a:chExt cx="3520" cy="351"/>
          </a:xfrm>
        </p:grpSpPr>
        <p:sp>
          <p:nvSpPr>
            <p:cNvPr id="197820" name="Text Box 188"/>
            <p:cNvSpPr txBox="1">
              <a:spLocks noChangeArrowheads="1"/>
            </p:cNvSpPr>
            <p:nvPr/>
          </p:nvSpPr>
          <p:spPr bwMode="auto">
            <a:xfrm>
              <a:off x="2880" y="385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  <p:sp>
          <p:nvSpPr>
            <p:cNvPr id="197821" name="Text Box 189"/>
            <p:cNvSpPr txBox="1">
              <a:spLocks noChangeArrowheads="1"/>
            </p:cNvSpPr>
            <p:nvPr/>
          </p:nvSpPr>
          <p:spPr bwMode="auto">
            <a:xfrm>
              <a:off x="2528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7822" name="Text Box 190"/>
            <p:cNvSpPr txBox="1">
              <a:spLocks noChangeArrowheads="1"/>
            </p:cNvSpPr>
            <p:nvPr/>
          </p:nvSpPr>
          <p:spPr bwMode="auto">
            <a:xfrm>
              <a:off x="2181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7823" name="Text Box 191"/>
            <p:cNvSpPr txBox="1">
              <a:spLocks noChangeArrowheads="1"/>
            </p:cNvSpPr>
            <p:nvPr/>
          </p:nvSpPr>
          <p:spPr bwMode="auto">
            <a:xfrm>
              <a:off x="1826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Á</a:t>
              </a:r>
            </a:p>
          </p:txBody>
        </p:sp>
        <p:sp>
          <p:nvSpPr>
            <p:cNvPr id="197824" name="Text Box 192"/>
            <p:cNvSpPr txBox="1">
              <a:spLocks noChangeArrowheads="1"/>
            </p:cNvSpPr>
            <p:nvPr/>
          </p:nvSpPr>
          <p:spPr bwMode="auto">
            <a:xfrm>
              <a:off x="1476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7825" name="Text Box 193"/>
            <p:cNvSpPr txBox="1">
              <a:spLocks noChangeArrowheads="1"/>
            </p:cNvSpPr>
            <p:nvPr/>
          </p:nvSpPr>
          <p:spPr bwMode="auto">
            <a:xfrm>
              <a:off x="1119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T</a:t>
              </a:r>
            </a:p>
          </p:txBody>
        </p:sp>
        <p:sp>
          <p:nvSpPr>
            <p:cNvPr id="197826" name="Text Box 194"/>
            <p:cNvSpPr txBox="1">
              <a:spLocks noChangeArrowheads="1"/>
            </p:cNvSpPr>
            <p:nvPr/>
          </p:nvSpPr>
          <p:spPr bwMode="auto">
            <a:xfrm>
              <a:off x="3237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I</a:t>
              </a:r>
            </a:p>
          </p:txBody>
        </p:sp>
        <p:sp>
          <p:nvSpPr>
            <p:cNvPr id="197827" name="Text Box 195"/>
            <p:cNvSpPr txBox="1">
              <a:spLocks noChangeArrowheads="1"/>
            </p:cNvSpPr>
            <p:nvPr/>
          </p:nvSpPr>
          <p:spPr bwMode="auto">
            <a:xfrm>
              <a:off x="3584" y="385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Ó</a:t>
              </a:r>
            </a:p>
          </p:txBody>
        </p:sp>
        <p:sp>
          <p:nvSpPr>
            <p:cNvPr id="197828" name="Text Box 196"/>
            <p:cNvSpPr txBox="1">
              <a:spLocks noChangeArrowheads="1"/>
            </p:cNvSpPr>
            <p:nvPr/>
          </p:nvSpPr>
          <p:spPr bwMode="auto">
            <a:xfrm>
              <a:off x="3942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7829" name="Text Box 197"/>
            <p:cNvSpPr txBox="1">
              <a:spLocks noChangeArrowheads="1"/>
            </p:cNvSpPr>
            <p:nvPr/>
          </p:nvSpPr>
          <p:spPr bwMode="auto">
            <a:xfrm>
              <a:off x="4294" y="385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363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78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78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78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8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97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7746" name="Text Box 114"/>
          <p:cNvSpPr txBox="1">
            <a:spLocks noChangeArrowheads="1"/>
          </p:cNvSpPr>
          <p:nvPr/>
        </p:nvSpPr>
        <p:spPr bwMode="auto">
          <a:xfrm>
            <a:off x="4359275" y="4089400"/>
            <a:ext cx="547688" cy="5476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b="1"/>
              <a:t>?</a:t>
            </a:r>
          </a:p>
        </p:txBody>
      </p:sp>
      <p:sp>
        <p:nvSpPr>
          <p:cNvPr id="197747" name="Text Box 115"/>
          <p:cNvSpPr txBox="1">
            <a:spLocks noChangeArrowheads="1"/>
          </p:cNvSpPr>
          <p:nvPr/>
        </p:nvSpPr>
        <p:spPr bwMode="auto">
          <a:xfrm>
            <a:off x="4356100" y="4648200"/>
            <a:ext cx="547688" cy="5476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b="1"/>
              <a:t>?</a:t>
            </a:r>
          </a:p>
        </p:txBody>
      </p:sp>
      <p:sp>
        <p:nvSpPr>
          <p:cNvPr id="197750" name="Text Box 118"/>
          <p:cNvSpPr txBox="1">
            <a:spLocks noChangeArrowheads="1"/>
          </p:cNvSpPr>
          <p:nvPr/>
        </p:nvSpPr>
        <p:spPr bwMode="auto">
          <a:xfrm>
            <a:off x="3797300" y="4098925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1" name="Text Box 119"/>
          <p:cNvSpPr txBox="1">
            <a:spLocks noChangeArrowheads="1"/>
          </p:cNvSpPr>
          <p:nvPr/>
        </p:nvSpPr>
        <p:spPr bwMode="auto">
          <a:xfrm>
            <a:off x="3246438" y="4089400"/>
            <a:ext cx="547687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2" name="Text Box 120"/>
          <p:cNvSpPr txBox="1">
            <a:spLocks noChangeArrowheads="1"/>
          </p:cNvSpPr>
          <p:nvPr/>
        </p:nvSpPr>
        <p:spPr bwMode="auto">
          <a:xfrm>
            <a:off x="3797300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3" name="Text Box 121"/>
          <p:cNvSpPr txBox="1">
            <a:spLocks noChangeArrowheads="1"/>
          </p:cNvSpPr>
          <p:nvPr/>
        </p:nvSpPr>
        <p:spPr bwMode="auto">
          <a:xfrm>
            <a:off x="3246438" y="4652963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4" name="Text Box 122"/>
          <p:cNvSpPr txBox="1">
            <a:spLocks noChangeArrowheads="1"/>
          </p:cNvSpPr>
          <p:nvPr/>
        </p:nvSpPr>
        <p:spPr bwMode="auto">
          <a:xfrm>
            <a:off x="2682875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5" name="Text Box 123"/>
          <p:cNvSpPr txBox="1">
            <a:spLocks noChangeArrowheads="1"/>
          </p:cNvSpPr>
          <p:nvPr/>
        </p:nvSpPr>
        <p:spPr bwMode="auto">
          <a:xfrm>
            <a:off x="2127250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6" name="Text Box 124"/>
          <p:cNvSpPr txBox="1">
            <a:spLocks noChangeArrowheads="1"/>
          </p:cNvSpPr>
          <p:nvPr/>
        </p:nvSpPr>
        <p:spPr bwMode="auto">
          <a:xfrm>
            <a:off x="1560513" y="4652963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2" name="Text Box 130"/>
          <p:cNvSpPr txBox="1">
            <a:spLocks noChangeArrowheads="1"/>
          </p:cNvSpPr>
          <p:nvPr/>
        </p:nvSpPr>
        <p:spPr bwMode="auto">
          <a:xfrm>
            <a:off x="4922838" y="4098925"/>
            <a:ext cx="547687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3" name="Text Box 131"/>
          <p:cNvSpPr txBox="1">
            <a:spLocks noChangeArrowheads="1"/>
          </p:cNvSpPr>
          <p:nvPr/>
        </p:nvSpPr>
        <p:spPr bwMode="auto">
          <a:xfrm>
            <a:off x="5473700" y="4089400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4" name="Text Box 132"/>
          <p:cNvSpPr txBox="1">
            <a:spLocks noChangeArrowheads="1"/>
          </p:cNvSpPr>
          <p:nvPr/>
        </p:nvSpPr>
        <p:spPr bwMode="auto">
          <a:xfrm>
            <a:off x="6042025" y="4098925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5" name="Text Box 133"/>
          <p:cNvSpPr txBox="1">
            <a:spLocks noChangeArrowheads="1"/>
          </p:cNvSpPr>
          <p:nvPr/>
        </p:nvSpPr>
        <p:spPr bwMode="auto">
          <a:xfrm>
            <a:off x="6600825" y="4089400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6" name="Text Box 134"/>
          <p:cNvSpPr txBox="1">
            <a:spLocks noChangeArrowheads="1"/>
          </p:cNvSpPr>
          <p:nvPr/>
        </p:nvSpPr>
        <p:spPr bwMode="auto">
          <a:xfrm>
            <a:off x="4922838" y="4656138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7" name="Text Box 135"/>
          <p:cNvSpPr txBox="1">
            <a:spLocks noChangeArrowheads="1"/>
          </p:cNvSpPr>
          <p:nvPr/>
        </p:nvSpPr>
        <p:spPr bwMode="auto">
          <a:xfrm>
            <a:off x="5473700" y="464661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8" name="Text Box 136"/>
          <p:cNvSpPr txBox="1">
            <a:spLocks noChangeArrowheads="1"/>
          </p:cNvSpPr>
          <p:nvPr/>
        </p:nvSpPr>
        <p:spPr bwMode="auto">
          <a:xfrm>
            <a:off x="6042025" y="4656138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9" name="Text Box 137"/>
          <p:cNvSpPr txBox="1">
            <a:spLocks noChangeArrowheads="1"/>
          </p:cNvSpPr>
          <p:nvPr/>
        </p:nvSpPr>
        <p:spPr bwMode="auto">
          <a:xfrm>
            <a:off x="6600825" y="464661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197831" name="Group 199"/>
          <p:cNvGrpSpPr>
            <a:grpSpLocks/>
          </p:cNvGrpSpPr>
          <p:nvPr/>
        </p:nvGrpSpPr>
        <p:grpSpPr bwMode="auto">
          <a:xfrm>
            <a:off x="539750" y="1289050"/>
            <a:ext cx="8280400" cy="3905250"/>
            <a:chOff x="340" y="812"/>
            <a:chExt cx="5216" cy="2460"/>
          </a:xfrm>
        </p:grpSpPr>
        <p:grpSp>
          <p:nvGrpSpPr>
            <p:cNvPr id="197709" name="Group 77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7710" name="Text Box 78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197711" name="Text Box 79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197712" name="Text Box 80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197713" name="Text Box 81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197714" name="Text Box 82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197715" name="Text Box 83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197716" name="Text Box 84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197717" name="Text Box 85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18" name="Text Box 86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19" name="Text Box 87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0" name="Text Box 88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1" name="Text Box 89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2" name="Text Box 90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3" name="Text Box 91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24" name="Text Box 92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25" name="Text Box 93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6" name="Text Box 94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7" name="Text Box 95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8" name="Text Box 96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9" name="Text Box 97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0" name="Text Box 98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1" name="Text Box 99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32" name="Text Box 100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3" name="Text Box 101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4" name="Text Box 102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5" name="Text Box 103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6" name="Text Box 104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7" name="Text Box 105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8" name="Text Box 106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39" name="Text Box 107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0" name="Text Box 108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1" name="Text Box 109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2" name="Text Box 110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3" name="Text Box 111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4" name="Text Box 112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5" name="Text Box 113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48" name="Text Box 116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9" name="Text Box 117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7" name="Text Box 125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8" name="Text Box 126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9" name="Text Box 127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60" name="Text Box 128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61" name="Text Box 129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7770" name="Group 138"/>
            <p:cNvGrpSpPr>
              <a:grpSpLocks/>
            </p:cNvGrpSpPr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7771" name="Text Box 139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72" name="Text Box 140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73" name="Text Box 141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7774" name="Text Box 142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775" name="Text Box 143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776" name="Text Box 144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7777" name="Text Box 145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7778" name="Text Box 146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7779" name="Text Box 147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7780" name="Group 148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7781" name="Text Box 149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7782" name="Text Box 150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783" name="Text Box 151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84" name="Text Box 152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785" name="Group 153"/>
            <p:cNvGrpSpPr>
              <a:grpSpLocks/>
            </p:cNvGrpSpPr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7786" name="Text Box 154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7787" name="Text Box 155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88" name="Text Box 156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789" name="Text Box 157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7790" name="Text Box 158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91" name="Text Box 159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7792" name="Text Box 160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  <p:grpSp>
          <p:nvGrpSpPr>
            <p:cNvPr id="197793" name="Group 161"/>
            <p:cNvGrpSpPr>
              <a:grpSpLocks/>
            </p:cNvGrpSpPr>
            <p:nvPr/>
          </p:nvGrpSpPr>
          <p:grpSpPr bwMode="auto">
            <a:xfrm>
              <a:off x="2746" y="1880"/>
              <a:ext cx="2810" cy="345"/>
              <a:chOff x="2882" y="3811"/>
              <a:chExt cx="2810" cy="345"/>
            </a:xfrm>
          </p:grpSpPr>
          <p:sp>
            <p:nvSpPr>
              <p:cNvPr id="197794" name="Text Box 162"/>
              <p:cNvSpPr txBox="1">
                <a:spLocks noChangeArrowheads="1"/>
              </p:cNvSpPr>
              <p:nvPr/>
            </p:nvSpPr>
            <p:spPr bwMode="auto">
              <a:xfrm>
                <a:off x="323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Ạ</a:t>
                </a:r>
              </a:p>
            </p:txBody>
          </p:sp>
          <p:sp>
            <p:nvSpPr>
              <p:cNvPr id="197795" name="Text Box 163"/>
              <p:cNvSpPr txBox="1">
                <a:spLocks noChangeArrowheads="1"/>
              </p:cNvSpPr>
              <p:nvPr/>
            </p:nvSpPr>
            <p:spPr bwMode="auto">
              <a:xfrm>
                <a:off x="2882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796" name="Text Box 164"/>
              <p:cNvSpPr txBox="1">
                <a:spLocks noChangeArrowheads="1"/>
              </p:cNvSpPr>
              <p:nvPr/>
            </p:nvSpPr>
            <p:spPr bwMode="auto">
              <a:xfrm>
                <a:off x="3584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C</a:t>
                </a:r>
              </a:p>
            </p:txBody>
          </p:sp>
          <p:sp>
            <p:nvSpPr>
              <p:cNvPr id="197797" name="Text Box 165"/>
              <p:cNvSpPr txBox="1">
                <a:spLocks noChangeArrowheads="1"/>
              </p:cNvSpPr>
              <p:nvPr/>
            </p:nvSpPr>
            <p:spPr bwMode="auto">
              <a:xfrm>
                <a:off x="393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7798" name="Text Box 166"/>
              <p:cNvSpPr txBox="1">
                <a:spLocks noChangeArrowheads="1"/>
              </p:cNvSpPr>
              <p:nvPr/>
            </p:nvSpPr>
            <p:spPr bwMode="auto">
              <a:xfrm>
                <a:off x="428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799" name="Text Box 167"/>
              <p:cNvSpPr txBox="1">
                <a:spLocks noChangeArrowheads="1"/>
              </p:cNvSpPr>
              <p:nvPr/>
            </p:nvSpPr>
            <p:spPr bwMode="auto">
              <a:xfrm>
                <a:off x="464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Ớ</a:t>
                </a:r>
              </a:p>
            </p:txBody>
          </p:sp>
          <p:sp>
            <p:nvSpPr>
              <p:cNvPr id="197800" name="Text Box 168"/>
              <p:cNvSpPr txBox="1">
                <a:spLocks noChangeArrowheads="1"/>
              </p:cNvSpPr>
              <p:nvPr/>
            </p:nvSpPr>
            <p:spPr bwMode="auto">
              <a:xfrm>
                <a:off x="499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01" name="Text Box 169"/>
              <p:cNvSpPr txBox="1">
                <a:spLocks noChangeArrowheads="1"/>
              </p:cNvSpPr>
              <p:nvPr/>
            </p:nvSpPr>
            <p:spPr bwMode="auto">
              <a:xfrm>
                <a:off x="534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802" name="Group 170"/>
            <p:cNvGrpSpPr>
              <a:grpSpLocks/>
            </p:cNvGrpSpPr>
            <p:nvPr/>
          </p:nvGrpSpPr>
          <p:grpSpPr bwMode="auto">
            <a:xfrm>
              <a:off x="2040" y="2229"/>
              <a:ext cx="2807" cy="349"/>
              <a:chOff x="2181" y="3807"/>
              <a:chExt cx="2807" cy="349"/>
            </a:xfrm>
          </p:grpSpPr>
          <p:sp>
            <p:nvSpPr>
              <p:cNvPr id="197803" name="Text Box 171"/>
              <p:cNvSpPr txBox="1">
                <a:spLocks noChangeArrowheads="1"/>
              </p:cNvSpPr>
              <p:nvPr/>
            </p:nvSpPr>
            <p:spPr bwMode="auto">
              <a:xfrm>
                <a:off x="2884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7804" name="Text Box 172"/>
              <p:cNvSpPr txBox="1">
                <a:spLocks noChangeArrowheads="1"/>
              </p:cNvSpPr>
              <p:nvPr/>
            </p:nvSpPr>
            <p:spPr bwMode="auto">
              <a:xfrm>
                <a:off x="2528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U</a:t>
                </a:r>
              </a:p>
            </p:txBody>
          </p:sp>
          <p:sp>
            <p:nvSpPr>
              <p:cNvPr id="197805" name="Text Box 173"/>
              <p:cNvSpPr txBox="1">
                <a:spLocks noChangeArrowheads="1"/>
              </p:cNvSpPr>
              <p:nvPr/>
            </p:nvSpPr>
            <p:spPr bwMode="auto">
              <a:xfrm>
                <a:off x="2181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Q</a:t>
                </a:r>
              </a:p>
            </p:txBody>
          </p:sp>
          <p:sp>
            <p:nvSpPr>
              <p:cNvPr id="197806" name="Text Box 174"/>
              <p:cNvSpPr txBox="1">
                <a:spLocks noChangeArrowheads="1"/>
              </p:cNvSpPr>
              <p:nvPr/>
            </p:nvSpPr>
            <p:spPr bwMode="auto">
              <a:xfrm>
                <a:off x="3237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07" name="Text Box 175"/>
              <p:cNvSpPr txBox="1">
                <a:spLocks noChangeArrowheads="1"/>
              </p:cNvSpPr>
              <p:nvPr/>
            </p:nvSpPr>
            <p:spPr bwMode="auto">
              <a:xfrm>
                <a:off x="3584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808" name="Text Box 176"/>
              <p:cNvSpPr txBox="1">
                <a:spLocks noChangeArrowheads="1"/>
              </p:cNvSpPr>
              <p:nvPr/>
            </p:nvSpPr>
            <p:spPr bwMode="auto">
              <a:xfrm>
                <a:off x="3939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7809" name="Text Box 177"/>
              <p:cNvSpPr txBox="1">
                <a:spLocks noChangeArrowheads="1"/>
              </p:cNvSpPr>
              <p:nvPr/>
            </p:nvSpPr>
            <p:spPr bwMode="auto">
              <a:xfrm>
                <a:off x="4289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0" name="Text Box 178"/>
              <p:cNvSpPr txBox="1">
                <a:spLocks noChangeArrowheads="1"/>
              </p:cNvSpPr>
              <p:nvPr/>
            </p:nvSpPr>
            <p:spPr bwMode="auto">
              <a:xfrm>
                <a:off x="4643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811" name="Group 179"/>
            <p:cNvGrpSpPr>
              <a:grpSpLocks/>
            </p:cNvGrpSpPr>
            <p:nvPr/>
          </p:nvGrpSpPr>
          <p:grpSpPr bwMode="auto">
            <a:xfrm>
              <a:off x="2042" y="2568"/>
              <a:ext cx="2458" cy="351"/>
              <a:chOff x="2181" y="3986"/>
              <a:chExt cx="2458" cy="351"/>
            </a:xfrm>
          </p:grpSpPr>
          <p:sp>
            <p:nvSpPr>
              <p:cNvPr id="197812" name="Text Box 180"/>
              <p:cNvSpPr txBox="1">
                <a:spLocks noChangeArrowheads="1"/>
              </p:cNvSpPr>
              <p:nvPr/>
            </p:nvSpPr>
            <p:spPr bwMode="auto">
              <a:xfrm>
                <a:off x="2882" y="398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3" name="Text Box 181"/>
              <p:cNvSpPr txBox="1">
                <a:spLocks noChangeArrowheads="1"/>
              </p:cNvSpPr>
              <p:nvPr/>
            </p:nvSpPr>
            <p:spPr bwMode="auto">
              <a:xfrm>
                <a:off x="2528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Ị</a:t>
                </a:r>
              </a:p>
            </p:txBody>
          </p:sp>
          <p:sp>
            <p:nvSpPr>
              <p:cNvPr id="197814" name="Text Box 182"/>
              <p:cNvSpPr txBox="1">
                <a:spLocks noChangeArrowheads="1"/>
              </p:cNvSpPr>
              <p:nvPr/>
            </p:nvSpPr>
            <p:spPr bwMode="auto">
              <a:xfrm>
                <a:off x="2181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M</a:t>
                </a:r>
              </a:p>
            </p:txBody>
          </p:sp>
          <p:sp>
            <p:nvSpPr>
              <p:cNvPr id="197815" name="Text Box 183"/>
              <p:cNvSpPr txBox="1">
                <a:spLocks noChangeArrowheads="1"/>
              </p:cNvSpPr>
              <p:nvPr/>
            </p:nvSpPr>
            <p:spPr bwMode="auto">
              <a:xfrm>
                <a:off x="3237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816" name="Text Box 184"/>
              <p:cNvSpPr txBox="1">
                <a:spLocks noChangeArrowheads="1"/>
              </p:cNvSpPr>
              <p:nvPr/>
            </p:nvSpPr>
            <p:spPr bwMode="auto">
              <a:xfrm>
                <a:off x="3584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817" name="Text Box 185"/>
              <p:cNvSpPr txBox="1">
                <a:spLocks noChangeArrowheads="1"/>
              </p:cNvSpPr>
              <p:nvPr/>
            </p:nvSpPr>
            <p:spPr bwMode="auto">
              <a:xfrm>
                <a:off x="3942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8" name="Text Box 186"/>
              <p:cNvSpPr txBox="1">
                <a:spLocks noChangeArrowheads="1"/>
              </p:cNvSpPr>
              <p:nvPr/>
            </p:nvSpPr>
            <p:spPr bwMode="auto">
              <a:xfrm>
                <a:off x="4294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grpSp>
        <p:nvGrpSpPr>
          <p:cNvPr id="197830" name="Group 198"/>
          <p:cNvGrpSpPr>
            <a:grpSpLocks/>
          </p:cNvGrpSpPr>
          <p:nvPr/>
        </p:nvGrpSpPr>
        <p:grpSpPr bwMode="auto">
          <a:xfrm>
            <a:off x="1560513" y="4646613"/>
            <a:ext cx="5588000" cy="557212"/>
            <a:chOff x="1119" y="3850"/>
            <a:chExt cx="3520" cy="351"/>
          </a:xfrm>
        </p:grpSpPr>
        <p:sp>
          <p:nvSpPr>
            <p:cNvPr id="197820" name="Text Box 188"/>
            <p:cNvSpPr txBox="1">
              <a:spLocks noChangeArrowheads="1"/>
            </p:cNvSpPr>
            <p:nvPr/>
          </p:nvSpPr>
          <p:spPr bwMode="auto">
            <a:xfrm>
              <a:off x="2880" y="385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  <p:sp>
          <p:nvSpPr>
            <p:cNvPr id="197821" name="Text Box 189"/>
            <p:cNvSpPr txBox="1">
              <a:spLocks noChangeArrowheads="1"/>
            </p:cNvSpPr>
            <p:nvPr/>
          </p:nvSpPr>
          <p:spPr bwMode="auto">
            <a:xfrm>
              <a:off x="2528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7822" name="Text Box 190"/>
            <p:cNvSpPr txBox="1">
              <a:spLocks noChangeArrowheads="1"/>
            </p:cNvSpPr>
            <p:nvPr/>
          </p:nvSpPr>
          <p:spPr bwMode="auto">
            <a:xfrm>
              <a:off x="2181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7823" name="Text Box 191"/>
            <p:cNvSpPr txBox="1">
              <a:spLocks noChangeArrowheads="1"/>
            </p:cNvSpPr>
            <p:nvPr/>
          </p:nvSpPr>
          <p:spPr bwMode="auto">
            <a:xfrm>
              <a:off x="1826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Á</a:t>
              </a:r>
            </a:p>
          </p:txBody>
        </p:sp>
        <p:sp>
          <p:nvSpPr>
            <p:cNvPr id="197824" name="Text Box 192"/>
            <p:cNvSpPr txBox="1">
              <a:spLocks noChangeArrowheads="1"/>
            </p:cNvSpPr>
            <p:nvPr/>
          </p:nvSpPr>
          <p:spPr bwMode="auto">
            <a:xfrm>
              <a:off x="1476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7825" name="Text Box 193"/>
            <p:cNvSpPr txBox="1">
              <a:spLocks noChangeArrowheads="1"/>
            </p:cNvSpPr>
            <p:nvPr/>
          </p:nvSpPr>
          <p:spPr bwMode="auto">
            <a:xfrm>
              <a:off x="1119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T</a:t>
              </a:r>
            </a:p>
          </p:txBody>
        </p:sp>
        <p:sp>
          <p:nvSpPr>
            <p:cNvPr id="197826" name="Text Box 194"/>
            <p:cNvSpPr txBox="1">
              <a:spLocks noChangeArrowheads="1"/>
            </p:cNvSpPr>
            <p:nvPr/>
          </p:nvSpPr>
          <p:spPr bwMode="auto">
            <a:xfrm>
              <a:off x="3237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I</a:t>
              </a:r>
            </a:p>
          </p:txBody>
        </p:sp>
        <p:sp>
          <p:nvSpPr>
            <p:cNvPr id="197827" name="Text Box 195"/>
            <p:cNvSpPr txBox="1">
              <a:spLocks noChangeArrowheads="1"/>
            </p:cNvSpPr>
            <p:nvPr/>
          </p:nvSpPr>
          <p:spPr bwMode="auto">
            <a:xfrm>
              <a:off x="3584" y="385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Ó</a:t>
              </a:r>
            </a:p>
          </p:txBody>
        </p:sp>
        <p:sp>
          <p:nvSpPr>
            <p:cNvPr id="197828" name="Text Box 196"/>
            <p:cNvSpPr txBox="1">
              <a:spLocks noChangeArrowheads="1"/>
            </p:cNvSpPr>
            <p:nvPr/>
          </p:nvSpPr>
          <p:spPr bwMode="auto">
            <a:xfrm>
              <a:off x="3942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7829" name="Text Box 197"/>
            <p:cNvSpPr txBox="1">
              <a:spLocks noChangeArrowheads="1"/>
            </p:cNvSpPr>
            <p:nvPr/>
          </p:nvSpPr>
          <p:spPr bwMode="auto">
            <a:xfrm>
              <a:off x="4294" y="385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045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ái quát nhà nước Văn Lang BB (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228600"/>
            <a:ext cx="8458200" cy="6126163"/>
          </a:xfrm>
        </p:spPr>
      </p:pic>
    </p:spTree>
    <p:extLst>
      <p:ext uri="{BB962C8B-B14F-4D97-AF65-F5344CB8AC3E}">
        <p14:creationId xmlns:p14="http://schemas.microsoft.com/office/powerpoint/2010/main" val="293944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bor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88963"/>
            <a:ext cx="9144000" cy="7685088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50000">
                <a:schemeClr val="bg1"/>
              </a:gs>
              <a:gs pos="100000">
                <a:srgbClr val="CC9900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107523" name="Rectangle 3"/>
          <p:cNvSpPr>
            <a:spLocks noChangeArrowheads="1"/>
          </p:cNvSpPr>
          <p:nvPr/>
        </p:nvSpPr>
        <p:spPr bwMode="auto">
          <a:xfrm>
            <a:off x="508000" y="993775"/>
            <a:ext cx="8118475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spcBef>
                <a:spcPct val="20000"/>
              </a:spcBef>
            </a:pPr>
            <a:r>
              <a:rPr lang="en-US" altLang="vi-VN" sz="3200" dirty="0" smtClean="0">
                <a:solidFill>
                  <a:srgbClr val="663300"/>
                </a:solidFill>
              </a:rPr>
              <a:t>-</a:t>
            </a:r>
            <a:r>
              <a:rPr lang="en-US" altLang="vi-VN" sz="2400" b="1" dirty="0" err="1">
                <a:solidFill>
                  <a:srgbClr val="663300"/>
                </a:solidFill>
              </a:rPr>
              <a:t>Học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bài</a:t>
            </a:r>
            <a:r>
              <a:rPr lang="en-US" altLang="vi-VN" sz="2400" b="1" dirty="0">
                <a:solidFill>
                  <a:srgbClr val="663300"/>
                </a:solidFill>
              </a:rPr>
              <a:t>. </a:t>
            </a:r>
            <a:endParaRPr lang="en-US" altLang="vi-VN" sz="2400" b="1" dirty="0" smtClean="0">
              <a:solidFill>
                <a:srgbClr val="663300"/>
              </a:solidFill>
            </a:endParaRPr>
          </a:p>
          <a:p>
            <a:pPr marL="609600" indent="-609600">
              <a:spcBef>
                <a:spcPct val="20000"/>
              </a:spcBef>
            </a:pPr>
            <a:r>
              <a:rPr lang="en-US" altLang="vi-VN" sz="2400" b="1" dirty="0" smtClean="0">
                <a:solidFill>
                  <a:srgbClr val="663300"/>
                </a:solidFill>
              </a:rPr>
              <a:t>- </a:t>
            </a:r>
            <a:r>
              <a:rPr lang="en-US" altLang="vi-VN" sz="2400" b="1" dirty="0" err="1" smtClean="0">
                <a:solidFill>
                  <a:srgbClr val="663300"/>
                </a:solidFill>
              </a:rPr>
              <a:t>Sưu</a:t>
            </a:r>
            <a:r>
              <a:rPr lang="en-US" altLang="vi-VN" sz="2400" b="1" dirty="0" smtClean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tầm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các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tư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liệu</a:t>
            </a:r>
            <a:r>
              <a:rPr lang="en-US" altLang="vi-VN" sz="2400" b="1" dirty="0">
                <a:solidFill>
                  <a:srgbClr val="663300"/>
                </a:solidFill>
              </a:rPr>
              <a:t>, </a:t>
            </a:r>
            <a:r>
              <a:rPr lang="en-US" altLang="vi-VN" sz="2400" b="1" dirty="0" err="1">
                <a:solidFill>
                  <a:srgbClr val="663300"/>
                </a:solidFill>
              </a:rPr>
              <a:t>hình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ảnh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về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nước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Văn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smtClean="0">
                <a:solidFill>
                  <a:srgbClr val="663300"/>
                </a:solidFill>
              </a:rPr>
              <a:t>Lang – </a:t>
            </a:r>
            <a:r>
              <a:rPr lang="en-US" altLang="vi-VN" sz="2400" b="1" dirty="0" err="1" smtClean="0">
                <a:solidFill>
                  <a:srgbClr val="663300"/>
                </a:solidFill>
              </a:rPr>
              <a:t>Âu</a:t>
            </a:r>
            <a:r>
              <a:rPr lang="en-US" altLang="vi-VN" sz="2400" b="1" dirty="0" smtClean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3300"/>
                </a:solidFill>
              </a:rPr>
              <a:t>Lạc</a:t>
            </a:r>
            <a:r>
              <a:rPr lang="en-US" altLang="vi-VN" sz="2400" b="1" dirty="0" smtClean="0">
                <a:solidFill>
                  <a:srgbClr val="663300"/>
                </a:solidFill>
              </a:rPr>
              <a:t>.</a:t>
            </a:r>
            <a:endParaRPr lang="en-US" altLang="vi-VN" sz="2400" b="1" dirty="0">
              <a:solidFill>
                <a:srgbClr val="663300"/>
              </a:solidFill>
            </a:endParaRP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2447925" y="434975"/>
            <a:ext cx="51149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3200" b="1" u="sng">
                <a:solidFill>
                  <a:srgbClr val="003300"/>
                </a:solidFill>
              </a:rPr>
              <a:t>HƯỚNG DẪN VỀ NHÀ</a:t>
            </a:r>
          </a:p>
        </p:txBody>
      </p:sp>
      <p:sp>
        <p:nvSpPr>
          <p:cNvPr id="107526" name="Rectangle 6"/>
          <p:cNvSpPr>
            <a:spLocks noChangeArrowheads="1"/>
          </p:cNvSpPr>
          <p:nvPr/>
        </p:nvSpPr>
        <p:spPr bwMode="auto">
          <a:xfrm>
            <a:off x="438150" y="1676400"/>
            <a:ext cx="82296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vi-VN" sz="2400" b="1" dirty="0">
                <a:solidFill>
                  <a:srgbClr val="660033"/>
                </a:solidFill>
              </a:rPr>
              <a:t>   </a:t>
            </a:r>
          </a:p>
          <a:p>
            <a:pPr eaLnBrk="1" hangingPunct="1"/>
            <a:r>
              <a:rPr lang="en-US" altLang="vi-VN" sz="2400" b="1" dirty="0" smtClean="0">
                <a:solidFill>
                  <a:srgbClr val="660033"/>
                </a:solidFill>
              </a:rPr>
              <a:t>- </a:t>
            </a:r>
            <a:r>
              <a:rPr lang="en-US" altLang="vi-VN" sz="2400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Chuẩn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bị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bài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15:</a:t>
            </a:r>
            <a:r>
              <a:rPr lang="en-US" altLang="vi-VN" sz="2400" dirty="0" smtClean="0">
                <a:solidFill>
                  <a:srgbClr val="660033"/>
                </a:solidFill>
              </a:rPr>
              <a:t> 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Chính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sách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cai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trị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của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các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triều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đại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phong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kiến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phương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Bắc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và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sự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chuyển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biến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của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xã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hội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Âu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Lạc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:</a:t>
            </a:r>
            <a:endParaRPr lang="en-US" altLang="vi-VN" sz="2400" b="1" dirty="0">
              <a:solidFill>
                <a:srgbClr val="660033"/>
              </a:solidFill>
            </a:endParaRPr>
          </a:p>
          <a:p>
            <a:pPr eaLnBrk="1" hangingPunct="1"/>
            <a:r>
              <a:rPr lang="en-US" altLang="vi-VN" sz="2400" dirty="0">
                <a:solidFill>
                  <a:srgbClr val="0000FF"/>
                </a:solidFill>
              </a:rPr>
              <a:t>	</a:t>
            </a:r>
            <a:r>
              <a:rPr lang="en-US" altLang="vi-VN" sz="2400" b="1" dirty="0">
                <a:solidFill>
                  <a:srgbClr val="0000FF"/>
                </a:solidFill>
              </a:rPr>
              <a:t>+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Bộ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máy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cai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trị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? </a:t>
            </a:r>
            <a:endParaRPr lang="en-US" altLang="vi-VN" sz="2400" b="1" dirty="0">
              <a:solidFill>
                <a:srgbClr val="0000FF"/>
              </a:solidFill>
            </a:endParaRPr>
          </a:p>
          <a:p>
            <a:pPr eaLnBrk="1" hangingPunct="1"/>
            <a:r>
              <a:rPr lang="en-US" altLang="vi-VN" sz="2400" b="1" dirty="0">
                <a:solidFill>
                  <a:srgbClr val="0000FF"/>
                </a:solidFill>
              </a:rPr>
              <a:t>   	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+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Chính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sách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cai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trị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về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kinh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tế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.</a:t>
            </a:r>
            <a:endParaRPr lang="en-US" altLang="vi-VN" sz="2400" b="1" dirty="0">
              <a:solidFill>
                <a:srgbClr val="0000FF"/>
              </a:solidFill>
            </a:endParaRPr>
          </a:p>
          <a:p>
            <a:r>
              <a:rPr lang="en-US" altLang="vi-VN" sz="2400" b="1" dirty="0">
                <a:solidFill>
                  <a:srgbClr val="0000FF"/>
                </a:solidFill>
              </a:rPr>
              <a:t>	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+ </a:t>
            </a:r>
            <a:r>
              <a:rPr lang="en-US" altLang="vi-VN" sz="2400" b="1" dirty="0" err="1">
                <a:solidFill>
                  <a:srgbClr val="0000FF"/>
                </a:solidFill>
              </a:rPr>
              <a:t>Chính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sách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cai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trị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về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văn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hóa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–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xã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hội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.</a:t>
            </a:r>
          </a:p>
          <a:p>
            <a:r>
              <a:rPr lang="en-US" altLang="vi-VN" sz="2400" b="1" dirty="0" smtClean="0">
                <a:solidFill>
                  <a:srgbClr val="0000FF"/>
                </a:solidFill>
              </a:rPr>
              <a:t>             +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Những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chuyển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biến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về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kinh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tế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-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xã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hội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trong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thời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kì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Bắc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thuộc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.</a:t>
            </a:r>
            <a:endParaRPr lang="en-US" altLang="vi-VN" sz="2400" b="1" dirty="0">
              <a:solidFill>
                <a:srgbClr val="0000FF"/>
              </a:solidFill>
            </a:endParaRPr>
          </a:p>
          <a:p>
            <a:r>
              <a:rPr lang="en-US" altLang="vi-VN" sz="2400" b="1" dirty="0" smtClean="0">
                <a:solidFill>
                  <a:srgbClr val="0000FF"/>
                </a:solidFill>
              </a:rPr>
              <a:t>            </a:t>
            </a:r>
            <a:r>
              <a:rPr lang="en-US" altLang="vi-VN" sz="2400" b="1" dirty="0">
                <a:solidFill>
                  <a:srgbClr val="0000FF"/>
                </a:solidFill>
              </a:rPr>
              <a:t>+ </a:t>
            </a:r>
            <a:r>
              <a:rPr lang="en-US" altLang="vi-VN" sz="2400" b="1" dirty="0" err="1">
                <a:solidFill>
                  <a:srgbClr val="0000FF"/>
                </a:solidFill>
              </a:rPr>
              <a:t>Quan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sát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hình</a:t>
            </a:r>
            <a:r>
              <a:rPr lang="en-US" altLang="vi-VN" sz="2400" b="1" dirty="0">
                <a:solidFill>
                  <a:srgbClr val="0000FF"/>
                </a:solidFill>
              </a:rPr>
              <a:t> 1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, 2, 3,4/ </a:t>
            </a:r>
            <a:r>
              <a:rPr lang="en-US" altLang="vi-VN" sz="2400" b="1" dirty="0" err="1">
                <a:solidFill>
                  <a:srgbClr val="0000FF"/>
                </a:solidFill>
              </a:rPr>
              <a:t>Sgk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và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nhận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xét</a:t>
            </a:r>
            <a:r>
              <a:rPr lang="en-US" altLang="vi-VN" sz="2400" b="1" dirty="0">
                <a:solidFill>
                  <a:srgbClr val="0000FF"/>
                </a:solidFill>
              </a:rPr>
              <a:t>. </a:t>
            </a:r>
          </a:p>
          <a:p>
            <a:pPr eaLnBrk="1" hangingPunct="1"/>
            <a:endParaRPr lang="en-US" altLang="vi-VN" sz="2400" b="1" dirty="0">
              <a:solidFill>
                <a:srgbClr val="0000FF"/>
              </a:solidFill>
            </a:endParaRPr>
          </a:p>
        </p:txBody>
      </p:sp>
      <p:sp>
        <p:nvSpPr>
          <p:cNvPr id="29707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431088" y="6034088"/>
            <a:ext cx="617537" cy="431800"/>
          </a:xfrm>
          <a:prstGeom prst="rightArrow">
            <a:avLst>
              <a:gd name="adj1" fmla="val 50000"/>
              <a:gd name="adj2" fmla="val 35754"/>
            </a:avLst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4437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7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/>
      <p:bldP spid="10752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30" name="Text Box 10"/>
          <p:cNvSpPr txBox="1">
            <a:spLocks noChangeArrowheads="1"/>
          </p:cNvSpPr>
          <p:nvPr/>
        </p:nvSpPr>
        <p:spPr bwMode="auto">
          <a:xfrm>
            <a:off x="434014" y="2286000"/>
            <a:ext cx="821731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Xin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ch©n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thµnh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c¶m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¬n </a:t>
            </a:r>
          </a:p>
          <a:p>
            <a:pPr algn="ctr" eaLnBrk="0" hangingPunct="0"/>
            <a:r>
              <a:rPr lang="vi-VN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QU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ý</a:t>
            </a:r>
            <a:r>
              <a:rPr lang="en-US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thÇy c« gi¸o vµ c¸c em!</a:t>
            </a:r>
          </a:p>
        </p:txBody>
      </p:sp>
      <p:pic>
        <p:nvPicPr>
          <p:cNvPr id="158731" name="Mai truong men yeu - Cat trang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7400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6691" fill="hold"/>
                                        <p:tgtEl>
                                          <p:spTgt spid="1587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8731"/>
                </p:tgtEl>
              </p:cMediaNode>
            </p:audio>
          </p:childTnLst>
        </p:cTn>
      </p:par>
    </p:tnLst>
    <p:bldLst>
      <p:bldP spid="1587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457200"/>
            <a:ext cx="65532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800" b="1" u="sng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1219200"/>
            <a:ext cx="861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…………………………………………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:…………………………………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………………………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1200" y="1295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VII TCN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7000" y="1873370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2411235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22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5398" y="271159"/>
            <a:ext cx="845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6160" y="954048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dirty="0" smtClean="0"/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6160" y="134545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400" dirty="0"/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Lang qua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09099" y="2012194"/>
            <a:ext cx="2124901" cy="91378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hầu</a:t>
            </a:r>
            <a:r>
              <a:rPr lang="vi-VN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81965" y="3316899"/>
            <a:ext cx="1996918" cy="685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63377" y="3395609"/>
            <a:ext cx="1945615" cy="6813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09657" y="4571456"/>
            <a:ext cx="1853719" cy="79889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chạ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Bồ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626560" y="4614477"/>
            <a:ext cx="1819561" cy="75587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chạ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Bồ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870670" y="2976067"/>
            <a:ext cx="1400879" cy="3106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247441" y="2975463"/>
            <a:ext cx="1631872" cy="3514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724635" y="4007851"/>
            <a:ext cx="1212744" cy="5162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1758164" y="4028944"/>
            <a:ext cx="922260" cy="5162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4800600" y="4085493"/>
            <a:ext cx="1200505" cy="4597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149109" y="4062012"/>
            <a:ext cx="1236490" cy="5524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09600" y="4571456"/>
            <a:ext cx="1830628" cy="79889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chạ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Bồ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72522" y="5808874"/>
            <a:ext cx="73498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400" dirty="0"/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00885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19758" y="1255946"/>
            <a:ext cx="860136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47675" algn="l"/>
              </a:tabLst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-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Tổ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chức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Nhà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nước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Văn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Lang: Ở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Trung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ương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,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đứng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đầu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là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Hùng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Vương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,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giúp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việc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cho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Hùng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Vương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là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lạc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hầu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; Ở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địa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phương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,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lạc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tướng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đứng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đầu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các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bộ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(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có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15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bộ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);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bồ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chính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đứng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đầu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chiềng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,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chạ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.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72641" y="2538442"/>
            <a:ext cx="2161359" cy="108692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hầu</a:t>
            </a:r>
            <a:r>
              <a:rPr lang="vi-VN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76400" y="4028487"/>
            <a:ext cx="1996918" cy="685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26919" y="4032969"/>
            <a:ext cx="1945615" cy="6813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89722" y="5291328"/>
            <a:ext cx="1948953" cy="82578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chạ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Bồ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17554" y="5301384"/>
            <a:ext cx="1830628" cy="79889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chạ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Bồ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428999" y="5349211"/>
            <a:ext cx="1819561" cy="75587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chạ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Bồ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802083" y="3647862"/>
            <a:ext cx="1400879" cy="3106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210983" y="3640071"/>
            <a:ext cx="1631872" cy="3514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714478" y="4737051"/>
            <a:ext cx="1212744" cy="5162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1752600" y="4737051"/>
            <a:ext cx="922260" cy="5162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644431" y="4734743"/>
            <a:ext cx="1387380" cy="5565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051559" y="4715473"/>
            <a:ext cx="1035041" cy="5859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6" name="TextBox 2065"/>
          <p:cNvSpPr txBox="1"/>
          <p:nvPr/>
        </p:nvSpPr>
        <p:spPr>
          <a:xfrm>
            <a:off x="2286000" y="550911"/>
            <a:ext cx="5678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Lang: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96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0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05200" y="6096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2954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dirty="0" smtClean="0"/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2362200"/>
            <a:ext cx="838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Lang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-&gt;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568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7621" y="1233904"/>
            <a:ext cx="7924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62000" y="6096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400" b="1" u="sng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7621" y="2751155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17621" y="1780178"/>
            <a:ext cx="792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208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TCN,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Thục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7620" y="3352800"/>
            <a:ext cx="77643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Loa 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Anh-Hà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Loa,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40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05200" y="6096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295400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H.1:</a:t>
            </a:r>
            <a:r>
              <a:rPr lang="en-US" dirty="0" smtClean="0"/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1828800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H.2:</a:t>
            </a:r>
            <a:r>
              <a:rPr lang="en-US" dirty="0" smtClean="0"/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Loa?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63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4838</TotalTime>
  <Words>2302</Words>
  <Application>Microsoft Office PowerPoint</Application>
  <PresentationFormat>On-screen Show (4:3)</PresentationFormat>
  <Paragraphs>564</Paragraphs>
  <Slides>38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.VnTimeH</vt:lpstr>
      <vt:lpstr>Arial</vt:lpstr>
      <vt:lpstr>Arial Unicode MS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“Dù ai đi ngược về xuôi Nhớ ngày giỗ tổ mùng mười tháng ba”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Acer</cp:lastModifiedBy>
  <cp:revision>421</cp:revision>
  <dcterms:created xsi:type="dcterms:W3CDTF">2016-11-12T01:59:38Z</dcterms:created>
  <dcterms:modified xsi:type="dcterms:W3CDTF">2024-01-13T14:27:54Z</dcterms:modified>
</cp:coreProperties>
</file>