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90" r:id="rId8"/>
    <p:sldId id="292" r:id="rId9"/>
    <p:sldId id="291"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58" r:id="rId29"/>
    <p:sldId id="289" r:id="rId30"/>
    <p:sldId id="259" r:id="rId31"/>
    <p:sldId id="265"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4.svg"/><Relationship Id="rId7"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2.jpeg"/><Relationship Id="rId5" Type="http://schemas.openxmlformats.org/officeDocument/2006/relationships/image" Target="../media/image6.svg"/><Relationship Id="rId10" Type="http://schemas.openxmlformats.org/officeDocument/2006/relationships/image" Target="../media/image41.jpeg"/><Relationship Id="rId4" Type="http://schemas.openxmlformats.org/officeDocument/2006/relationships/image" Target="../media/image5.png"/><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4.svg"/><Relationship Id="rId7"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0.sv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0.sv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0.sv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emf"/><Relationship Id="rId3" Type="http://schemas.openxmlformats.org/officeDocument/2006/relationships/image" Target="../media/image24.svg"/><Relationship Id="rId7" Type="http://schemas.openxmlformats.org/officeDocument/2006/relationships/image" Target="../media/image14.svg"/><Relationship Id="rId12"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emf"/><Relationship Id="rId3" Type="http://schemas.openxmlformats.org/officeDocument/2006/relationships/image" Target="../media/image24.svg"/><Relationship Id="rId7" Type="http://schemas.openxmlformats.org/officeDocument/2006/relationships/image" Target="../media/image14.svg"/><Relationship Id="rId12"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emf"/><Relationship Id="rId3" Type="http://schemas.openxmlformats.org/officeDocument/2006/relationships/image" Target="../media/image24.svg"/><Relationship Id="rId7" Type="http://schemas.openxmlformats.org/officeDocument/2006/relationships/image" Target="../media/image14.svg"/><Relationship Id="rId12"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emf"/><Relationship Id="rId3" Type="http://schemas.openxmlformats.org/officeDocument/2006/relationships/image" Target="../media/image24.svg"/><Relationship Id="rId7" Type="http://schemas.openxmlformats.org/officeDocument/2006/relationships/image" Target="../media/image14.svg"/><Relationship Id="rId12"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612459"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177607" y="67514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924" y="862403"/>
            <a:ext cx="15240152" cy="8562194"/>
          </a:xfrm>
          <a:custGeom>
            <a:avLst/>
            <a:gdLst/>
            <a:ahLst/>
            <a:cxnLst/>
            <a:rect l="l" t="t" r="r" b="b"/>
            <a:pathLst>
              <a:path w="15240152" h="8562194">
                <a:moveTo>
                  <a:pt x="0" y="0"/>
                </a:moveTo>
                <a:lnTo>
                  <a:pt x="15240152" y="0"/>
                </a:lnTo>
                <a:lnTo>
                  <a:pt x="15240152" y="8562194"/>
                </a:lnTo>
                <a:lnTo>
                  <a:pt x="0" y="85621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3110393" y="1800108"/>
            <a:ext cx="12067213" cy="6686783"/>
            <a:chOff x="0" y="0"/>
            <a:chExt cx="2850029" cy="1579282"/>
          </a:xfrm>
        </p:grpSpPr>
        <p:sp>
          <p:nvSpPr>
            <p:cNvPr id="6" name="Freeform 6"/>
            <p:cNvSpPr/>
            <p:nvPr/>
          </p:nvSpPr>
          <p:spPr>
            <a:xfrm>
              <a:off x="0" y="0"/>
              <a:ext cx="2850029" cy="1579282"/>
            </a:xfrm>
            <a:custGeom>
              <a:avLst/>
              <a:gdLst/>
              <a:ahLst/>
              <a:cxnLst/>
              <a:rect l="l" t="t" r="r" b="b"/>
              <a:pathLst>
                <a:path w="2850029" h="1579282">
                  <a:moveTo>
                    <a:pt x="32720" y="0"/>
                  </a:moveTo>
                  <a:lnTo>
                    <a:pt x="2817309" y="0"/>
                  </a:lnTo>
                  <a:cubicBezTo>
                    <a:pt x="2835380" y="0"/>
                    <a:pt x="2850029" y="14649"/>
                    <a:pt x="2850029" y="32720"/>
                  </a:cubicBezTo>
                  <a:lnTo>
                    <a:pt x="2850029" y="1546562"/>
                  </a:lnTo>
                  <a:cubicBezTo>
                    <a:pt x="2850029" y="1564633"/>
                    <a:pt x="2835380" y="1579282"/>
                    <a:pt x="2817309" y="1579282"/>
                  </a:cubicBezTo>
                  <a:lnTo>
                    <a:pt x="32720" y="1579282"/>
                  </a:lnTo>
                  <a:cubicBezTo>
                    <a:pt x="14649" y="1579282"/>
                    <a:pt x="0" y="1564633"/>
                    <a:pt x="0" y="1546562"/>
                  </a:cubicBezTo>
                  <a:lnTo>
                    <a:pt x="0" y="32720"/>
                  </a:lnTo>
                  <a:cubicBezTo>
                    <a:pt x="0" y="14649"/>
                    <a:pt x="14649" y="0"/>
                    <a:pt x="32720" y="0"/>
                  </a:cubicBezTo>
                  <a:close/>
                </a:path>
              </a:pathLst>
            </a:custGeom>
            <a:solidFill>
              <a:srgbClr val="EFF1E7"/>
            </a:solidFill>
            <a:ln w="76200" cap="rnd">
              <a:solidFill>
                <a:srgbClr val="483A00"/>
              </a:solidFill>
              <a:prstDash val="solid"/>
              <a:round/>
            </a:ln>
          </p:spPr>
        </p:sp>
        <p:sp>
          <p:nvSpPr>
            <p:cNvPr id="7" name="TextBox 7"/>
            <p:cNvSpPr txBox="1"/>
            <p:nvPr/>
          </p:nvSpPr>
          <p:spPr>
            <a:xfrm>
              <a:off x="0" y="-38100"/>
              <a:ext cx="2850029" cy="161738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1173307">
            <a:off x="12264708" y="6256574"/>
            <a:ext cx="1254944" cy="1223000"/>
          </a:xfrm>
          <a:custGeom>
            <a:avLst/>
            <a:gdLst/>
            <a:ahLst/>
            <a:cxnLst/>
            <a:rect l="l" t="t" r="r" b="b"/>
            <a:pathLst>
              <a:path w="1254944" h="1223000">
                <a:moveTo>
                  <a:pt x="0" y="0"/>
                </a:moveTo>
                <a:lnTo>
                  <a:pt x="1254945" y="0"/>
                </a:lnTo>
                <a:lnTo>
                  <a:pt x="1254945" y="1223001"/>
                </a:lnTo>
                <a:lnTo>
                  <a:pt x="0" y="1223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736816" y="3465847"/>
            <a:ext cx="1257309" cy="1455832"/>
          </a:xfrm>
          <a:custGeom>
            <a:avLst/>
            <a:gdLst/>
            <a:ahLst/>
            <a:cxnLst/>
            <a:rect l="l" t="t" r="r" b="b"/>
            <a:pathLst>
              <a:path w="1257309" h="1455832">
                <a:moveTo>
                  <a:pt x="0" y="0"/>
                </a:moveTo>
                <a:lnTo>
                  <a:pt x="1257309" y="0"/>
                </a:lnTo>
                <a:lnTo>
                  <a:pt x="1257309" y="1455832"/>
                </a:lnTo>
                <a:lnTo>
                  <a:pt x="0" y="1455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11310">
            <a:off x="2575703" y="1515660"/>
            <a:ext cx="1853276" cy="1846537"/>
          </a:xfrm>
          <a:custGeom>
            <a:avLst/>
            <a:gdLst/>
            <a:ahLst/>
            <a:cxnLst/>
            <a:rect l="l" t="t" r="r" b="b"/>
            <a:pathLst>
              <a:path w="1853276" h="1846537">
                <a:moveTo>
                  <a:pt x="0" y="0"/>
                </a:moveTo>
                <a:lnTo>
                  <a:pt x="1853276" y="0"/>
                </a:lnTo>
                <a:lnTo>
                  <a:pt x="1853276" y="1846537"/>
                </a:lnTo>
                <a:lnTo>
                  <a:pt x="0" y="1846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2527578" y="7400827"/>
            <a:ext cx="1885713" cy="1313142"/>
          </a:xfrm>
          <a:custGeom>
            <a:avLst/>
            <a:gdLst/>
            <a:ahLst/>
            <a:cxnLst/>
            <a:rect l="l" t="t" r="r" b="b"/>
            <a:pathLst>
              <a:path w="1885713" h="1313142">
                <a:moveTo>
                  <a:pt x="0" y="0"/>
                </a:moveTo>
                <a:lnTo>
                  <a:pt x="1885713" y="0"/>
                </a:lnTo>
                <a:lnTo>
                  <a:pt x="1885713" y="1313141"/>
                </a:lnTo>
                <a:lnTo>
                  <a:pt x="0" y="13131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4771593" y="2973453"/>
            <a:ext cx="9501272" cy="3154710"/>
          </a:xfrm>
          <a:prstGeom prst="rect">
            <a:avLst/>
          </a:prstGeom>
        </p:spPr>
        <p:txBody>
          <a:bodyPr wrap="square" lIns="0" tIns="0" rIns="0" bIns="0" rtlCol="0" anchor="t">
            <a:spAutoFit/>
          </a:bodyPr>
          <a:lstStyle/>
          <a:p>
            <a:pPr algn="ctr">
              <a:lnSpc>
                <a:spcPts val="12257"/>
              </a:lnSpc>
            </a:pPr>
            <a:r>
              <a:rPr lang="vi-VN" sz="9600" b="1">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mj-lt"/>
              </a:rPr>
              <a:t>TẬP LÀM MỘT BÀI THƠ TỰ DO</a:t>
            </a:r>
            <a:endParaRPr lang="en-US" sz="13800" b="1">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mj-lt"/>
            </a:endParaRPr>
          </a:p>
        </p:txBody>
      </p:sp>
      <p:grpSp>
        <p:nvGrpSpPr>
          <p:cNvPr id="13" name="Group 13"/>
          <p:cNvGrpSpPr/>
          <p:nvPr/>
        </p:nvGrpSpPr>
        <p:grpSpPr>
          <a:xfrm>
            <a:off x="6375441" y="6650337"/>
            <a:ext cx="5537118" cy="899611"/>
            <a:chOff x="0" y="0"/>
            <a:chExt cx="1458336" cy="236934"/>
          </a:xfrm>
        </p:grpSpPr>
        <p:sp>
          <p:nvSpPr>
            <p:cNvPr id="14" name="Freeform 14"/>
            <p:cNvSpPr/>
            <p:nvPr/>
          </p:nvSpPr>
          <p:spPr>
            <a:xfrm>
              <a:off x="0" y="0"/>
              <a:ext cx="1458336" cy="236934"/>
            </a:xfrm>
            <a:custGeom>
              <a:avLst/>
              <a:gdLst/>
              <a:ahLst/>
              <a:cxnLst/>
              <a:rect l="l" t="t" r="r" b="b"/>
              <a:pathLst>
                <a:path w="1458336" h="236934">
                  <a:moveTo>
                    <a:pt x="40547" y="0"/>
                  </a:moveTo>
                  <a:lnTo>
                    <a:pt x="1417788" y="0"/>
                  </a:lnTo>
                  <a:cubicBezTo>
                    <a:pt x="1440182" y="0"/>
                    <a:pt x="1458336" y="18154"/>
                    <a:pt x="1458336" y="40547"/>
                  </a:cubicBezTo>
                  <a:lnTo>
                    <a:pt x="1458336" y="196387"/>
                  </a:lnTo>
                  <a:cubicBezTo>
                    <a:pt x="1458336" y="218781"/>
                    <a:pt x="1440182" y="236934"/>
                    <a:pt x="1417788" y="236934"/>
                  </a:cubicBezTo>
                  <a:lnTo>
                    <a:pt x="40547" y="236934"/>
                  </a:lnTo>
                  <a:cubicBezTo>
                    <a:pt x="18154" y="236934"/>
                    <a:pt x="0" y="218781"/>
                    <a:pt x="0" y="196387"/>
                  </a:cubicBezTo>
                  <a:lnTo>
                    <a:pt x="0" y="40547"/>
                  </a:lnTo>
                  <a:cubicBezTo>
                    <a:pt x="0" y="18154"/>
                    <a:pt x="18154" y="0"/>
                    <a:pt x="40547" y="0"/>
                  </a:cubicBezTo>
                  <a:close/>
                </a:path>
              </a:pathLst>
            </a:custGeom>
            <a:solidFill>
              <a:srgbClr val="000000">
                <a:alpha val="0"/>
              </a:srgbClr>
            </a:solidFill>
            <a:ln w="133350" cap="rnd">
              <a:solidFill>
                <a:srgbClr val="FFFFFF"/>
              </a:solidFill>
              <a:prstDash val="solid"/>
              <a:round/>
            </a:ln>
          </p:spPr>
        </p:sp>
        <p:sp>
          <p:nvSpPr>
            <p:cNvPr id="15" name="TextBox 15"/>
            <p:cNvSpPr txBox="1"/>
            <p:nvPr/>
          </p:nvSpPr>
          <p:spPr>
            <a:xfrm>
              <a:off x="0" y="-38100"/>
              <a:ext cx="1458336" cy="275034"/>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6480222" y="6752936"/>
            <a:ext cx="5327556" cy="647890"/>
            <a:chOff x="0" y="0"/>
            <a:chExt cx="1403142" cy="170638"/>
          </a:xfrm>
        </p:grpSpPr>
        <p:sp>
          <p:nvSpPr>
            <p:cNvPr id="17" name="Freeform 17"/>
            <p:cNvSpPr/>
            <p:nvPr/>
          </p:nvSpPr>
          <p:spPr>
            <a:xfrm>
              <a:off x="0" y="0"/>
              <a:ext cx="1403142" cy="170638"/>
            </a:xfrm>
            <a:custGeom>
              <a:avLst/>
              <a:gdLst/>
              <a:ahLst/>
              <a:cxnLst/>
              <a:rect l="l" t="t" r="r" b="b"/>
              <a:pathLst>
                <a:path w="1403142" h="170638">
                  <a:moveTo>
                    <a:pt x="15985" y="0"/>
                  </a:moveTo>
                  <a:lnTo>
                    <a:pt x="1387157" y="0"/>
                  </a:lnTo>
                  <a:cubicBezTo>
                    <a:pt x="1395986" y="0"/>
                    <a:pt x="1403142" y="7157"/>
                    <a:pt x="1403142" y="15985"/>
                  </a:cubicBezTo>
                  <a:lnTo>
                    <a:pt x="1403142" y="154653"/>
                  </a:lnTo>
                  <a:cubicBezTo>
                    <a:pt x="1403142" y="163481"/>
                    <a:pt x="1395986" y="170638"/>
                    <a:pt x="1387157" y="170638"/>
                  </a:cubicBezTo>
                  <a:lnTo>
                    <a:pt x="15985" y="170638"/>
                  </a:lnTo>
                  <a:cubicBezTo>
                    <a:pt x="7157" y="170638"/>
                    <a:pt x="0" y="163481"/>
                    <a:pt x="0" y="154653"/>
                  </a:cubicBezTo>
                  <a:lnTo>
                    <a:pt x="0" y="15985"/>
                  </a:lnTo>
                  <a:cubicBezTo>
                    <a:pt x="0" y="7157"/>
                    <a:pt x="7157" y="0"/>
                    <a:pt x="15985" y="0"/>
                  </a:cubicBezTo>
                  <a:close/>
                </a:path>
              </a:pathLst>
            </a:custGeom>
            <a:solidFill>
              <a:srgbClr val="C0D494"/>
            </a:solidFill>
            <a:ln w="38100" cap="sq">
              <a:solidFill>
                <a:srgbClr val="483A00"/>
              </a:solidFill>
              <a:prstDash val="solid"/>
              <a:miter/>
            </a:ln>
          </p:spPr>
        </p:sp>
        <p:sp>
          <p:nvSpPr>
            <p:cNvPr id="18" name="TextBox 18"/>
            <p:cNvSpPr txBox="1"/>
            <p:nvPr/>
          </p:nvSpPr>
          <p:spPr>
            <a:xfrm>
              <a:off x="0" y="-38100"/>
              <a:ext cx="1403142" cy="208738"/>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403428">
            <a:off x="13688137" y="1465407"/>
            <a:ext cx="1993808" cy="2057400"/>
          </a:xfrm>
          <a:custGeom>
            <a:avLst/>
            <a:gdLst/>
            <a:ahLst/>
            <a:cxnLst/>
            <a:rect l="l" t="t" r="r" b="b"/>
            <a:pathLst>
              <a:path w="1993808" h="2057400">
                <a:moveTo>
                  <a:pt x="0" y="0"/>
                </a:moveTo>
                <a:lnTo>
                  <a:pt x="1993808" y="0"/>
                </a:lnTo>
                <a:lnTo>
                  <a:pt x="1993808"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rot="-417858">
            <a:off x="13973887" y="6993803"/>
            <a:ext cx="1741724" cy="1767432"/>
          </a:xfrm>
          <a:custGeom>
            <a:avLst/>
            <a:gdLst/>
            <a:ahLst/>
            <a:cxnLst/>
            <a:rect l="l" t="t" r="r" b="b"/>
            <a:pathLst>
              <a:path w="1741724" h="1767432">
                <a:moveTo>
                  <a:pt x="0" y="0"/>
                </a:moveTo>
                <a:lnTo>
                  <a:pt x="1741725" y="0"/>
                </a:lnTo>
                <a:lnTo>
                  <a:pt x="1741725" y="1767432"/>
                </a:lnTo>
                <a:lnTo>
                  <a:pt x="0" y="17674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rot="-547271">
            <a:off x="626238" y="4580441"/>
            <a:ext cx="1637406" cy="1708868"/>
          </a:xfrm>
          <a:custGeom>
            <a:avLst/>
            <a:gdLst/>
            <a:ahLst/>
            <a:cxnLst/>
            <a:rect l="l" t="t" r="r" b="b"/>
            <a:pathLst>
              <a:path w="1637406" h="1708868">
                <a:moveTo>
                  <a:pt x="0" y="0"/>
                </a:moveTo>
                <a:lnTo>
                  <a:pt x="1637406" y="0"/>
                </a:lnTo>
                <a:lnTo>
                  <a:pt x="1637406" y="1708867"/>
                </a:lnTo>
                <a:lnTo>
                  <a:pt x="0" y="17088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rot="808354">
            <a:off x="16000291" y="3907893"/>
            <a:ext cx="1463768" cy="1930629"/>
          </a:xfrm>
          <a:custGeom>
            <a:avLst/>
            <a:gdLst/>
            <a:ahLst/>
            <a:cxnLst/>
            <a:rect l="l" t="t" r="r" b="b"/>
            <a:pathLst>
              <a:path w="1463768" h="1930629">
                <a:moveTo>
                  <a:pt x="0" y="0"/>
                </a:moveTo>
                <a:lnTo>
                  <a:pt x="1463768" y="0"/>
                </a:lnTo>
                <a:lnTo>
                  <a:pt x="1463768" y="1930629"/>
                </a:lnTo>
                <a:lnTo>
                  <a:pt x="0" y="193062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028701"/>
            <a:ext cx="16177360" cy="8229600"/>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95725" y="7559157"/>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453978" y="7559157"/>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4326" y="3464226"/>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5675959" y="3146830"/>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1442830249"/>
              </p:ext>
            </p:extLst>
          </p:nvPr>
        </p:nvGraphicFramePr>
        <p:xfrm>
          <a:off x="3150392" y="1866593"/>
          <a:ext cx="11886140" cy="6035040"/>
        </p:xfrm>
        <a:graphic>
          <a:graphicData uri="http://schemas.openxmlformats.org/drawingml/2006/table">
            <a:tbl>
              <a:tblPr firstRow="1" firstCol="1" bandRow="1">
                <a:effectLst>
                  <a:outerShdw blurRad="50800" dist="38100" algn="l" rotWithShape="0">
                    <a:prstClr val="black">
                      <a:alpha val="40000"/>
                    </a:prstClr>
                  </a:outerShdw>
                </a:effectLst>
              </a:tblPr>
              <a:tblGrid>
                <a:gridCol w="2432135">
                  <a:extLst>
                    <a:ext uri="{9D8B030D-6E8A-4147-A177-3AD203B41FA5}">
                      <a16:colId xmlns:a16="http://schemas.microsoft.com/office/drawing/2014/main" val="20000"/>
                    </a:ext>
                  </a:extLst>
                </a:gridCol>
                <a:gridCol w="5415405">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446593">
                <a:tc gridSpan="3">
                  <a:txBody>
                    <a:bodyPr/>
                    <a:lstStyle/>
                    <a:p>
                      <a:pPr algn="ctr">
                        <a:lnSpc>
                          <a:spcPct val="100000"/>
                        </a:lnSpc>
                        <a:spcAft>
                          <a:spcPts val="0"/>
                        </a:spcAft>
                      </a:pPr>
                      <a:r>
                        <a:rPr lang="en-US" sz="3600" b="1">
                          <a:solidFill>
                            <a:srgbClr val="FF0000"/>
                          </a:solidFill>
                          <a:effectLst/>
                          <a:latin typeface="Times New Roman" panose="02020603050405020304" pitchFamily="18" charset="0"/>
                          <a:ea typeface="Calibri" panose="020F0502020204030204" pitchFamily="34" charset="0"/>
                        </a:rPr>
                        <a:t>PHT</a:t>
                      </a:r>
                      <a:r>
                        <a:rPr lang="en-US" sz="3600" b="1" spc="-75">
                          <a:solidFill>
                            <a:srgbClr val="FF0000"/>
                          </a:solidFill>
                          <a:effectLst/>
                          <a:latin typeface="Times New Roman" panose="02020603050405020304" pitchFamily="18" charset="0"/>
                          <a:ea typeface="Calibri" panose="020F0502020204030204" pitchFamily="34" charset="0"/>
                        </a:rPr>
                        <a:t> </a:t>
                      </a:r>
                      <a:r>
                        <a:rPr lang="en-US" sz="3600" b="1">
                          <a:solidFill>
                            <a:srgbClr val="FF0000"/>
                          </a:solidFill>
                          <a:effectLst/>
                          <a:latin typeface="Times New Roman" panose="02020603050405020304" pitchFamily="18" charset="0"/>
                          <a:ea typeface="Calibri" panose="020F0502020204030204" pitchFamily="34" charset="0"/>
                        </a:rPr>
                        <a:t>SỐ</a:t>
                      </a:r>
                      <a:r>
                        <a:rPr lang="en-US" sz="3600" b="1" spc="-50">
                          <a:solidFill>
                            <a:srgbClr val="FF0000"/>
                          </a:solidFill>
                          <a:effectLst/>
                          <a:latin typeface="Times New Roman" panose="02020603050405020304" pitchFamily="18" charset="0"/>
                          <a:ea typeface="Calibri" panose="020F0502020204030204" pitchFamily="34" charset="0"/>
                        </a:rPr>
                        <a:t> 1: Tìm hiểu đặc điểm của thơ tự do qua ví dụ cụ thể</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46593">
                <a:tc gridSpan="2">
                  <a:txBody>
                    <a:bodyPr/>
                    <a:lstStyle/>
                    <a:p>
                      <a:pPr algn="ct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Tên bài thơ: </a:t>
                      </a:r>
                      <a:r>
                        <a:rPr lang="en-US" sz="3600" b="1" i="1">
                          <a:solidFill>
                            <a:srgbClr val="0D0D0D"/>
                          </a:solidFill>
                          <a:effectLst/>
                          <a:latin typeface="Times New Roman" panose="02020603050405020304" pitchFamily="18" charset="0"/>
                          <a:ea typeface="Calibri" panose="020F0502020204030204" pitchFamily="34" charset="0"/>
                        </a:rPr>
                        <a:t>Xó bếp</a:t>
                      </a:r>
                      <a:r>
                        <a:rPr lang="en-US" sz="3600" b="1">
                          <a:solidFill>
                            <a:srgbClr val="0D0D0D"/>
                          </a:solidFill>
                          <a:effectLst/>
                          <a:latin typeface="Times New Roman" panose="02020603050405020304" pitchFamily="18" charset="0"/>
                          <a:ea typeface="Calibri" panose="020F0502020204030204" pitchFamily="34" charset="0"/>
                        </a:rPr>
                        <a:t> (Nguyễn Duy)</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Đặc điểm</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593">
                <a:tc rowSpan="6">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Hình thức</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Số tiếng trong dòng thơ</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593">
                <a:tc vMerge="1">
                  <a:txBody>
                    <a:bodyPr/>
                    <a:lstStyle/>
                    <a:p>
                      <a:endParaRPr lang="en-GB"/>
                    </a:p>
                  </a:txBody>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Số dòng trong khổ thơ</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593">
                <a:tc vMerge="1">
                  <a:txBody>
                    <a:bodyPr/>
                    <a:lstStyle/>
                    <a:p>
                      <a:endParaRPr lang="en-GB"/>
                    </a:p>
                  </a:txBody>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Vần</a:t>
                      </a:r>
                      <a:endParaRPr lang="en-GB" sz="3600">
                        <a:effectLst/>
                        <a:latin typeface="Times New Roman" panose="02020603050405020304" pitchFamily="18" charset="0"/>
                        <a:ea typeface="Times New Roman" panose="02020603050405020304" pitchFamily="18" charset="0"/>
                      </a:endParaRPr>
                    </a:p>
                  </a:txBody>
                  <a:tcPr marL="61959" marR="619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593">
                <a:tc vMerge="1">
                  <a:txBody>
                    <a:bodyPr/>
                    <a:lstStyle/>
                    <a:p>
                      <a:endParaRPr lang="en-GB"/>
                    </a:p>
                  </a:txBody>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Nhịp</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593">
                <a:tc vMerge="1">
                  <a:txBody>
                    <a:bodyPr/>
                    <a:lstStyle/>
                    <a:p>
                      <a:endParaRPr lang="en-GB"/>
                    </a:p>
                  </a:txBody>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Biện pháp tu từ</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593">
                <a:tc vMerge="1">
                  <a:txBody>
                    <a:bodyPr/>
                    <a:lstStyle/>
                    <a:p>
                      <a:endParaRPr lang="en-GB"/>
                    </a:p>
                  </a:txBody>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Từ ngữ, hình ảnh độc đáo</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51641">
                <a:tc rowSpan="2">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Nội dung</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Để tài, hình tượng, cảm hứng chủ đạo</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6593">
                <a:tc vMerge="1">
                  <a:txBody>
                    <a:bodyPr/>
                    <a:lstStyle/>
                    <a:p>
                      <a:endParaRPr lang="en-GB"/>
                    </a:p>
                  </a:txBody>
                  <a:tcPr/>
                </a:tc>
                <a:tc>
                  <a:txBody>
                    <a:bodyPr/>
                    <a:lstStyle/>
                    <a:p>
                      <a:pPr indent="254000">
                        <a:lnSpc>
                          <a:spcPct val="100000"/>
                        </a:lnSpc>
                        <a:spcAft>
                          <a:spcPts val="0"/>
                        </a:spcAft>
                      </a:pPr>
                      <a:r>
                        <a:rPr lang="en-GB" sz="3600">
                          <a:solidFill>
                            <a:srgbClr val="0D0D0D"/>
                          </a:solidFill>
                          <a:effectLst/>
                          <a:latin typeface="Times New Roman" panose="02020603050405020304" pitchFamily="18" charset="0"/>
                          <a:ea typeface="Times New Roman" panose="02020603050405020304" pitchFamily="18" charset="0"/>
                        </a:rPr>
                        <a:t> Mạch cảm xúc</a:t>
                      </a:r>
                      <a:endParaRPr lang="en-GB" sz="3600">
                        <a:effectLst/>
                        <a:latin typeface="Times New Roman" panose="02020603050405020304" pitchFamily="18" charset="0"/>
                        <a:ea typeface="Times New Roman" panose="02020603050405020304" pitchFamily="18" charset="0"/>
                      </a:endParaRPr>
                    </a:p>
                  </a:txBody>
                  <a:tcPr marL="61959" marR="619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1959" marR="619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728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028700"/>
            <a:ext cx="16230600" cy="8229600"/>
            <a:chOff x="0" y="0"/>
            <a:chExt cx="4513182" cy="2288374"/>
          </a:xfrm>
        </p:grpSpPr>
        <p:sp>
          <p:nvSpPr>
            <p:cNvPr id="4" name="Freeform 4"/>
            <p:cNvSpPr/>
            <p:nvPr/>
          </p:nvSpPr>
          <p:spPr>
            <a:xfrm>
              <a:off x="0" y="0"/>
              <a:ext cx="4513182" cy="2288374"/>
            </a:xfrm>
            <a:custGeom>
              <a:avLst/>
              <a:gdLst/>
              <a:ahLst/>
              <a:cxnLst/>
              <a:rect l="l" t="t" r="r" b="b"/>
              <a:pathLst>
                <a:path w="4513182" h="2288374">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4513182" cy="232647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a:off x="3167410" y="3035252"/>
            <a:ext cx="5391235" cy="1846659"/>
          </a:xfrm>
          <a:prstGeom prst="rect">
            <a:avLst/>
          </a:prstGeom>
        </p:spPr>
        <p:txBody>
          <a:bodyPr wrap="square" lIns="0" tIns="0" rIns="0" bIns="0" rtlCol="0" anchor="t">
            <a:spAutoFit/>
          </a:bodyPr>
          <a:lstStyle/>
          <a:p>
            <a:pPr algn="just"/>
            <a:r>
              <a:rPr lang="en-US" sz="4000" b="1" i="1" dirty="0" err="1">
                <a:latin typeface="Times New Roman" panose="02020603050405020304" pitchFamily="18" charset="0"/>
                <a:cs typeface="Times New Roman" panose="02020603050405020304" pitchFamily="18" charset="0"/>
              </a:rPr>
              <a:t>Số</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tiếng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trong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một</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dòng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do, </a:t>
            </a:r>
            <a:r>
              <a:rPr lang="en-US" sz="4000" dirty="0" err="1">
                <a:latin typeface="Times New Roman" panose="02020603050405020304" pitchFamily="18" charset="0"/>
                <a:cs typeface="Times New Roman" panose="02020603050405020304" pitchFamily="18" charset="0"/>
              </a:rPr>
              <a:t>linh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a:t>
            </a:r>
            <a:r>
              <a:rPr lang="en-US" sz="3600" dirty="0">
                <a:solidFill>
                  <a:srgbClr val="483A00"/>
                </a:solidFill>
                <a:latin typeface="Times New Roman" panose="02020603050405020304" pitchFamily="18" charset="0"/>
                <a:cs typeface="Times New Roman" panose="02020603050405020304" pitchFamily="18" charset="0"/>
              </a:rPr>
              <a:t> </a:t>
            </a:r>
          </a:p>
        </p:txBody>
      </p:sp>
      <p:grpSp>
        <p:nvGrpSpPr>
          <p:cNvPr id="7" name="Group 7"/>
          <p:cNvGrpSpPr/>
          <p:nvPr/>
        </p:nvGrpSpPr>
        <p:grpSpPr>
          <a:xfrm>
            <a:off x="1599964" y="3852896"/>
            <a:ext cx="1400589" cy="140058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a:off x="1689237" y="3942170"/>
            <a:ext cx="1222042" cy="122204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TextBox 13"/>
          <p:cNvSpPr txBox="1"/>
          <p:nvPr/>
        </p:nvSpPr>
        <p:spPr>
          <a:xfrm>
            <a:off x="3302598" y="6023674"/>
            <a:ext cx="5501802" cy="1846659"/>
          </a:xfrm>
          <a:prstGeom prst="rect">
            <a:avLst/>
          </a:prstGeom>
        </p:spPr>
        <p:txBody>
          <a:bodyPr wrap="square" lIns="0" tIns="0" rIns="0" bIns="0" rtlCol="0" anchor="t">
            <a:spAutoFit/>
          </a:bodyPr>
          <a:lstStyle/>
          <a:p>
            <a:pPr algn="just"/>
            <a:r>
              <a:rPr lang="en-US" sz="4000" b="1" i="1">
                <a:latin typeface="Times New Roman" panose="02020603050405020304" pitchFamily="18" charset="0"/>
                <a:cs typeface="Times New Roman" panose="02020603050405020304" pitchFamily="18" charset="0"/>
              </a:rPr>
              <a:t>Số dòng trong mỗi khổ</a:t>
            </a:r>
            <a:r>
              <a:rPr lang="en-US" sz="4000">
                <a:latin typeface="Times New Roman" panose="02020603050405020304" pitchFamily="18" charset="0"/>
                <a:cs typeface="Times New Roman" panose="02020603050405020304" pitchFamily="18" charset="0"/>
              </a:rPr>
              <a:t>: 5 khổ, số dòng linh hoạt trong mỗi khổ.</a:t>
            </a:r>
            <a:endParaRPr lang="en-US" sz="3600">
              <a:solidFill>
                <a:srgbClr val="483A00"/>
              </a:solidFill>
              <a:latin typeface="Times New Roman" panose="02020603050405020304" pitchFamily="18" charset="0"/>
              <a:cs typeface="Times New Roman" panose="02020603050405020304" pitchFamily="18" charset="0"/>
            </a:endParaRPr>
          </a:p>
        </p:txBody>
      </p:sp>
      <p:grpSp>
        <p:nvGrpSpPr>
          <p:cNvPr id="14" name="Group 14"/>
          <p:cNvGrpSpPr/>
          <p:nvPr/>
        </p:nvGrpSpPr>
        <p:grpSpPr>
          <a:xfrm>
            <a:off x="1599964" y="5947474"/>
            <a:ext cx="1400589" cy="140058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689237" y="6036747"/>
            <a:ext cx="1222042" cy="122204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9046063" y="3852896"/>
            <a:ext cx="1400589" cy="140058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9135336" y="3942170"/>
            <a:ext cx="1222042" cy="122204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9046063" y="5947474"/>
            <a:ext cx="1400589" cy="140058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29"/>
          <p:cNvGrpSpPr/>
          <p:nvPr/>
        </p:nvGrpSpPr>
        <p:grpSpPr>
          <a:xfrm>
            <a:off x="9135336" y="6036747"/>
            <a:ext cx="1222042" cy="1222042"/>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Freeform 32"/>
          <p:cNvSpPr/>
          <p:nvPr/>
        </p:nvSpPr>
        <p:spPr>
          <a:xfrm>
            <a:off x="327610" y="616156"/>
            <a:ext cx="2120824" cy="2455691"/>
          </a:xfrm>
          <a:custGeom>
            <a:avLst/>
            <a:gdLst/>
            <a:ahLst/>
            <a:cxnLst/>
            <a:rect l="l" t="t" r="r" b="b"/>
            <a:pathLst>
              <a:path w="2120824" h="2455691">
                <a:moveTo>
                  <a:pt x="0" y="0"/>
                </a:moveTo>
                <a:lnTo>
                  <a:pt x="2120824" y="0"/>
                </a:lnTo>
                <a:lnTo>
                  <a:pt x="2120824" y="2455690"/>
                </a:lnTo>
                <a:lnTo>
                  <a:pt x="0" y="2455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Freeform 33"/>
          <p:cNvSpPr/>
          <p:nvPr/>
        </p:nvSpPr>
        <p:spPr>
          <a:xfrm rot="1347170">
            <a:off x="15925726" y="7662105"/>
            <a:ext cx="2049937" cy="2042483"/>
          </a:xfrm>
          <a:custGeom>
            <a:avLst/>
            <a:gdLst/>
            <a:ahLst/>
            <a:cxnLst/>
            <a:rect l="l" t="t" r="r" b="b"/>
            <a:pathLst>
              <a:path w="2049937" h="2042483">
                <a:moveTo>
                  <a:pt x="0" y="0"/>
                </a:moveTo>
                <a:lnTo>
                  <a:pt x="2049937" y="0"/>
                </a:lnTo>
                <a:lnTo>
                  <a:pt x="2049937" y="2042483"/>
                </a:lnTo>
                <a:lnTo>
                  <a:pt x="0" y="20424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Freeform 34"/>
          <p:cNvSpPr/>
          <p:nvPr/>
        </p:nvSpPr>
        <p:spPr>
          <a:xfrm>
            <a:off x="434224" y="7747727"/>
            <a:ext cx="2687160" cy="1871240"/>
          </a:xfrm>
          <a:custGeom>
            <a:avLst/>
            <a:gdLst/>
            <a:ahLst/>
            <a:cxnLst/>
            <a:rect l="l" t="t" r="r" b="b"/>
            <a:pathLst>
              <a:path w="2687160" h="1871240">
                <a:moveTo>
                  <a:pt x="0" y="0"/>
                </a:moveTo>
                <a:lnTo>
                  <a:pt x="2687160" y="0"/>
                </a:lnTo>
                <a:lnTo>
                  <a:pt x="2687160" y="1871240"/>
                </a:lnTo>
                <a:lnTo>
                  <a:pt x="0" y="1871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5" name="Freeform 35"/>
          <p:cNvSpPr/>
          <p:nvPr/>
        </p:nvSpPr>
        <p:spPr>
          <a:xfrm>
            <a:off x="14598388" y="-573667"/>
            <a:ext cx="1196434" cy="3204734"/>
          </a:xfrm>
          <a:custGeom>
            <a:avLst/>
            <a:gdLst/>
            <a:ahLst/>
            <a:cxnLst/>
            <a:rect l="l" t="t" r="r" b="b"/>
            <a:pathLst>
              <a:path w="1196434" h="3204734">
                <a:moveTo>
                  <a:pt x="0" y="0"/>
                </a:moveTo>
                <a:lnTo>
                  <a:pt x="1196434" y="0"/>
                </a:lnTo>
                <a:lnTo>
                  <a:pt x="1196434" y="3204734"/>
                </a:lnTo>
                <a:lnTo>
                  <a:pt x="0" y="3204734"/>
                </a:lnTo>
                <a:lnTo>
                  <a:pt x="0" y="0"/>
                </a:lnTo>
                <a:close/>
              </a:path>
            </a:pathLst>
          </a:custGeom>
          <a:blipFill>
            <a:blip r:embed="rId10"/>
            <a:stretch>
              <a:fillRect/>
            </a:stretch>
          </a:blipFill>
        </p:spPr>
      </p:sp>
      <p:sp>
        <p:nvSpPr>
          <p:cNvPr id="36" name="TextBox 36"/>
          <p:cNvSpPr txBox="1"/>
          <p:nvPr/>
        </p:nvSpPr>
        <p:spPr>
          <a:xfrm>
            <a:off x="5345796" y="1271581"/>
            <a:ext cx="7579080" cy="1219565"/>
          </a:xfrm>
          <a:prstGeom prst="rect">
            <a:avLst/>
          </a:prstGeom>
        </p:spPr>
        <p:txBody>
          <a:bodyPr lIns="0" tIns="0" rIns="0" bIns="0" rtlCol="0" anchor="t">
            <a:spAutoFit/>
          </a:bodyPr>
          <a:lstStyle/>
          <a:p>
            <a:pPr algn="ctr">
              <a:lnSpc>
                <a:spcPts val="9375"/>
              </a:lnSpc>
            </a:pPr>
            <a:r>
              <a:rPr lang="en-US" sz="8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a:t>
            </a:r>
            <a:r>
              <a:rPr lang="vi-VN" sz="8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8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Hình thức</a:t>
            </a:r>
            <a:endParaRPr lang="en-US"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37" name="TextBox 37"/>
          <p:cNvSpPr txBox="1"/>
          <p:nvPr/>
        </p:nvSpPr>
        <p:spPr>
          <a:xfrm>
            <a:off x="10653127" y="2865718"/>
            <a:ext cx="6307271" cy="2462213"/>
          </a:xfrm>
          <a:prstGeom prst="rect">
            <a:avLst/>
          </a:prstGeom>
        </p:spPr>
        <p:txBody>
          <a:bodyPr wrap="square" lIns="0" tIns="0" rIns="0" bIns="0" rtlCol="0" anchor="t">
            <a:spAutoFit/>
          </a:bodyPr>
          <a:lstStyle/>
          <a:p>
            <a:pPr algn="just"/>
            <a:r>
              <a:rPr lang="en-US" sz="4000" b="1" i="1">
                <a:latin typeface="Times New Roman" panose="02020603050405020304" pitchFamily="18" charset="0"/>
                <a:cs typeface="Times New Roman" panose="02020603050405020304" pitchFamily="18" charset="0"/>
              </a:rPr>
              <a:t>Gieo vần</a:t>
            </a:r>
            <a:r>
              <a:rPr lang="en-US" sz="4000">
                <a:latin typeface="Times New Roman" panose="02020603050405020304" pitchFamily="18" charset="0"/>
                <a:cs typeface="Times New Roman" panose="02020603050405020304" pitchFamily="18" charset="0"/>
              </a:rPr>
              <a:t>: hai khổ đầu gieo vần chân </a:t>
            </a:r>
            <a:r>
              <a:rPr lang="en-US" sz="4000" i="1">
                <a:latin typeface="Times New Roman" panose="02020603050405020304" pitchFamily="18" charset="0"/>
                <a:cs typeface="Times New Roman" panose="02020603050405020304" pitchFamily="18" charset="0"/>
              </a:rPr>
              <a:t>(hôi – nguội; họng - hóng);</a:t>
            </a:r>
            <a:r>
              <a:rPr lang="en-US" sz="4000">
                <a:latin typeface="Times New Roman" panose="02020603050405020304" pitchFamily="18" charset="0"/>
                <a:cs typeface="Times New Roman" panose="02020603050405020304" pitchFamily="18" charset="0"/>
              </a:rPr>
              <a:t> ba khổ cuối không gieo vần.</a:t>
            </a:r>
            <a:endParaRPr lang="en-US" sz="3600">
              <a:solidFill>
                <a:srgbClr val="483A00"/>
              </a:solidFill>
              <a:latin typeface="Times New Roman" panose="02020603050405020304" pitchFamily="18" charset="0"/>
              <a:cs typeface="Times New Roman" panose="02020603050405020304" pitchFamily="18" charset="0"/>
            </a:endParaRPr>
          </a:p>
        </p:txBody>
      </p:sp>
      <p:sp>
        <p:nvSpPr>
          <p:cNvPr id="38" name="TextBox 38"/>
          <p:cNvSpPr txBox="1"/>
          <p:nvPr/>
        </p:nvSpPr>
        <p:spPr>
          <a:xfrm>
            <a:off x="10699559" y="5882304"/>
            <a:ext cx="5913434" cy="3077766"/>
          </a:xfrm>
          <a:prstGeom prst="rect">
            <a:avLst/>
          </a:prstGeom>
        </p:spPr>
        <p:txBody>
          <a:bodyPr lIns="0" tIns="0" rIns="0" bIns="0" rtlCol="0" anchor="t">
            <a:spAutoFit/>
          </a:bodyPr>
          <a:lstStyle/>
          <a:p>
            <a:pPr algn="just"/>
            <a:r>
              <a:rPr lang="en-US" sz="4000" b="1" i="1">
                <a:latin typeface="Times New Roman" panose="02020603050405020304" pitchFamily="18" charset="0"/>
                <a:cs typeface="Times New Roman" panose="02020603050405020304" pitchFamily="18" charset="0"/>
              </a:rPr>
              <a:t>Nhịp thơ</a:t>
            </a:r>
            <a:r>
              <a:rPr lang="en-US" sz="4000">
                <a:latin typeface="Times New Roman" panose="02020603050405020304" pitchFamily="18" charset="0"/>
                <a:cs typeface="Times New Roman" panose="02020603050405020304" pitchFamily="18" charset="0"/>
              </a:rPr>
              <a:t>: Nhịp thơ linh hoạt, phù hợp với cảm xúc của nhà thơ: dòng ngắt nhịp 2/4, dòng ngắt nhịp 3/2/3, dòng ngắt nhịp 4/5,...</a:t>
            </a:r>
            <a:endParaRPr lang="en-US" sz="3600">
              <a:solidFill>
                <a:srgbClr val="483A00"/>
              </a:solidFill>
              <a:latin typeface="Times New Roman" panose="02020603050405020304" pitchFamily="18" charset="0"/>
              <a:cs typeface="Times New Roman" panose="02020603050405020304" pitchFamily="18" charset="0"/>
            </a:endParaRPr>
          </a:p>
        </p:txBody>
      </p:sp>
      <p:sp>
        <p:nvSpPr>
          <p:cNvPr id="39" name="TextBox 39"/>
          <p:cNvSpPr txBox="1"/>
          <p:nvPr/>
        </p:nvSpPr>
        <p:spPr>
          <a:xfrm>
            <a:off x="1422221" y="4232197"/>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01</a:t>
            </a:r>
          </a:p>
        </p:txBody>
      </p:sp>
      <p:sp>
        <p:nvSpPr>
          <p:cNvPr id="40" name="TextBox 40"/>
          <p:cNvSpPr txBox="1"/>
          <p:nvPr/>
        </p:nvSpPr>
        <p:spPr>
          <a:xfrm>
            <a:off x="1479132" y="6326775"/>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02</a:t>
            </a:r>
          </a:p>
        </p:txBody>
      </p:sp>
      <p:sp>
        <p:nvSpPr>
          <p:cNvPr id="41" name="TextBox 41"/>
          <p:cNvSpPr txBox="1"/>
          <p:nvPr/>
        </p:nvSpPr>
        <p:spPr>
          <a:xfrm>
            <a:off x="8925231" y="4277981"/>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03</a:t>
            </a:r>
          </a:p>
        </p:txBody>
      </p:sp>
      <p:sp>
        <p:nvSpPr>
          <p:cNvPr id="42" name="TextBox 42"/>
          <p:cNvSpPr txBox="1"/>
          <p:nvPr/>
        </p:nvSpPr>
        <p:spPr>
          <a:xfrm>
            <a:off x="8925231" y="6326775"/>
            <a:ext cx="1642252" cy="813436"/>
          </a:xfrm>
          <a:prstGeom prst="rect">
            <a:avLst/>
          </a:prstGeom>
        </p:spPr>
        <p:txBody>
          <a:bodyPr lIns="0" tIns="0" rIns="0" bIns="0" rtlCol="0" anchor="t">
            <a:spAutoFit/>
          </a:bodyPr>
          <a:lstStyle/>
          <a:p>
            <a:pPr algn="ctr">
              <a:lnSpc>
                <a:spcPts val="6045"/>
              </a:lnSpc>
            </a:pPr>
            <a:r>
              <a:rPr lang="en-US" sz="6500">
                <a:solidFill>
                  <a:srgbClr val="483A00"/>
                </a:solidFill>
                <a:latin typeface="Baloo Thambi"/>
              </a:rPr>
              <a:t>04</a:t>
            </a:r>
          </a:p>
        </p:txBody>
      </p:sp>
    </p:spTree>
    <p:extLst>
      <p:ext uri="{BB962C8B-B14F-4D97-AF65-F5344CB8AC3E}">
        <p14:creationId xmlns:p14="http://schemas.microsoft.com/office/powerpoint/2010/main" val="31481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500"/>
                                        <p:tgtEl>
                                          <p:spTgt spid="41"/>
                                        </p:tgtEl>
                                      </p:cBhvr>
                                    </p:animEffect>
                                  </p:childTnLst>
                                </p:cTn>
                              </p:par>
                              <p:par>
                                <p:cTn id="41" presetID="16" presetClass="entr" presetSubtype="2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arn(inVertic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inVertical)">
                                      <p:cBhvr>
                                        <p:cTn id="54" dur="500"/>
                                        <p:tgtEl>
                                          <p:spTgt spid="4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arn(inVertical)">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36" grpId="0"/>
      <p:bldP spid="37" grpId="0"/>
      <p:bldP spid="38"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647701"/>
            <a:ext cx="8062060" cy="8610600"/>
            <a:chOff x="0" y="0"/>
            <a:chExt cx="2027736" cy="1839379"/>
          </a:xfrm>
        </p:grpSpPr>
        <p:sp>
          <p:nvSpPr>
            <p:cNvPr id="4" name="Freeform 4"/>
            <p:cNvSpPr/>
            <p:nvPr/>
          </p:nvSpPr>
          <p:spPr>
            <a:xfrm>
              <a:off x="0" y="0"/>
              <a:ext cx="2027736" cy="1839379"/>
            </a:xfrm>
            <a:custGeom>
              <a:avLst/>
              <a:gdLst/>
              <a:ahLst/>
              <a:cxnLst/>
              <a:rect l="l" t="t" r="r" b="b"/>
              <a:pathLst>
                <a:path w="2027736" h="1839379">
                  <a:moveTo>
                    <a:pt x="48975" y="0"/>
                  </a:moveTo>
                  <a:lnTo>
                    <a:pt x="1978761" y="0"/>
                  </a:lnTo>
                  <a:cubicBezTo>
                    <a:pt x="1991750" y="0"/>
                    <a:pt x="2004207" y="5160"/>
                    <a:pt x="2013391" y="14344"/>
                  </a:cubicBezTo>
                  <a:cubicBezTo>
                    <a:pt x="2022576" y="23529"/>
                    <a:pt x="2027736" y="35986"/>
                    <a:pt x="2027736" y="48975"/>
                  </a:cubicBezTo>
                  <a:lnTo>
                    <a:pt x="2027736" y="1790404"/>
                  </a:lnTo>
                  <a:cubicBezTo>
                    <a:pt x="2027736" y="1803393"/>
                    <a:pt x="2022576" y="1815850"/>
                    <a:pt x="2013391" y="1825034"/>
                  </a:cubicBezTo>
                  <a:cubicBezTo>
                    <a:pt x="2004207" y="1834219"/>
                    <a:pt x="1991750" y="1839379"/>
                    <a:pt x="1978761" y="1839379"/>
                  </a:cubicBezTo>
                  <a:lnTo>
                    <a:pt x="48975" y="1839379"/>
                  </a:lnTo>
                  <a:cubicBezTo>
                    <a:pt x="35986" y="1839379"/>
                    <a:pt x="23529" y="1834219"/>
                    <a:pt x="14344" y="1825034"/>
                  </a:cubicBezTo>
                  <a:cubicBezTo>
                    <a:pt x="5160" y="1815850"/>
                    <a:pt x="0" y="1803393"/>
                    <a:pt x="0" y="1790404"/>
                  </a:cubicBezTo>
                  <a:lnTo>
                    <a:pt x="0" y="48975"/>
                  </a:lnTo>
                  <a:cubicBezTo>
                    <a:pt x="0" y="35986"/>
                    <a:pt x="5160" y="23529"/>
                    <a:pt x="14344" y="14344"/>
                  </a:cubicBezTo>
                  <a:cubicBezTo>
                    <a:pt x="23529" y="5160"/>
                    <a:pt x="35986" y="0"/>
                    <a:pt x="48975"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2027736"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9670951" y="1945127"/>
            <a:ext cx="7588349" cy="7313173"/>
            <a:chOff x="0" y="0"/>
            <a:chExt cx="1908590" cy="1839379"/>
          </a:xfrm>
        </p:grpSpPr>
        <p:sp>
          <p:nvSpPr>
            <p:cNvPr id="7" name="Freeform 7"/>
            <p:cNvSpPr/>
            <p:nvPr/>
          </p:nvSpPr>
          <p:spPr>
            <a:xfrm>
              <a:off x="0" y="0"/>
              <a:ext cx="1908590" cy="1839379"/>
            </a:xfrm>
            <a:custGeom>
              <a:avLst/>
              <a:gdLst/>
              <a:ahLst/>
              <a:cxnLst/>
              <a:rect l="l" t="t" r="r" b="b"/>
              <a:pathLst>
                <a:path w="1908590" h="1839379">
                  <a:moveTo>
                    <a:pt x="52032" y="0"/>
                  </a:moveTo>
                  <a:lnTo>
                    <a:pt x="1856558" y="0"/>
                  </a:lnTo>
                  <a:cubicBezTo>
                    <a:pt x="1870358" y="0"/>
                    <a:pt x="1883592" y="5482"/>
                    <a:pt x="1893350" y="15240"/>
                  </a:cubicBezTo>
                  <a:cubicBezTo>
                    <a:pt x="1903108" y="24998"/>
                    <a:pt x="1908590" y="38232"/>
                    <a:pt x="1908590" y="52032"/>
                  </a:cubicBezTo>
                  <a:lnTo>
                    <a:pt x="1908590" y="1787347"/>
                  </a:lnTo>
                  <a:cubicBezTo>
                    <a:pt x="1908590" y="1816083"/>
                    <a:pt x="1885295" y="1839379"/>
                    <a:pt x="1856558" y="1839379"/>
                  </a:cubicBezTo>
                  <a:lnTo>
                    <a:pt x="52032" y="1839379"/>
                  </a:lnTo>
                  <a:cubicBezTo>
                    <a:pt x="23296" y="1839379"/>
                    <a:pt x="0" y="1816083"/>
                    <a:pt x="0" y="1787347"/>
                  </a:cubicBezTo>
                  <a:lnTo>
                    <a:pt x="0" y="52032"/>
                  </a:lnTo>
                  <a:cubicBezTo>
                    <a:pt x="0" y="23296"/>
                    <a:pt x="23296" y="0"/>
                    <a:pt x="52032" y="0"/>
                  </a:cubicBezTo>
                  <a:close/>
                </a:path>
              </a:pathLst>
            </a:custGeom>
            <a:solidFill>
              <a:srgbClr val="FFEDED"/>
            </a:solidFill>
            <a:ln w="38100" cap="rnd">
              <a:solidFill>
                <a:srgbClr val="000000"/>
              </a:solidFill>
              <a:prstDash val="solid"/>
              <a:round/>
            </a:ln>
          </p:spPr>
        </p:sp>
        <p:sp>
          <p:nvSpPr>
            <p:cNvPr id="8" name="TextBox 8"/>
            <p:cNvSpPr txBox="1"/>
            <p:nvPr/>
          </p:nvSpPr>
          <p:spPr>
            <a:xfrm>
              <a:off x="0" y="-38100"/>
              <a:ext cx="1908590"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pic>
        <p:nvPicPr>
          <p:cNvPr id="9" name="Picture 9"/>
          <p:cNvPicPr>
            <a:picLocks noChangeAspect="1"/>
          </p:cNvPicPr>
          <p:nvPr/>
        </p:nvPicPr>
        <p:blipFill>
          <a:blip r:embed="rId4"/>
          <a:stretch>
            <a:fillRect/>
          </a:stretch>
        </p:blipFill>
        <p:spPr>
          <a:xfrm>
            <a:off x="9749346" y="1971100"/>
            <a:ext cx="7440492" cy="7185433"/>
          </a:xfrm>
          <a:prstGeom prst="rect">
            <a:avLst/>
          </a:prstGeom>
        </p:spPr>
      </p:pic>
      <p:sp>
        <p:nvSpPr>
          <p:cNvPr id="10" name="Freeform 10"/>
          <p:cNvSpPr/>
          <p:nvPr/>
        </p:nvSpPr>
        <p:spPr>
          <a:xfrm>
            <a:off x="8418095" y="7356677"/>
            <a:ext cx="1951293" cy="1901623"/>
          </a:xfrm>
          <a:custGeom>
            <a:avLst/>
            <a:gdLst/>
            <a:ahLst/>
            <a:cxnLst/>
            <a:rect l="l" t="t" r="r" b="b"/>
            <a:pathLst>
              <a:path w="1951293" h="1901623">
                <a:moveTo>
                  <a:pt x="0" y="0"/>
                </a:moveTo>
                <a:lnTo>
                  <a:pt x="1951292" y="0"/>
                </a:lnTo>
                <a:lnTo>
                  <a:pt x="1951292" y="1901623"/>
                </a:lnTo>
                <a:lnTo>
                  <a:pt x="0" y="19016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8418095" y="342900"/>
            <a:ext cx="1723600" cy="1778574"/>
          </a:xfrm>
          <a:custGeom>
            <a:avLst/>
            <a:gdLst/>
            <a:ahLst/>
            <a:cxnLst/>
            <a:rect l="l" t="t" r="r" b="b"/>
            <a:pathLst>
              <a:path w="1723600" h="1778574">
                <a:moveTo>
                  <a:pt x="0" y="0"/>
                </a:moveTo>
                <a:lnTo>
                  <a:pt x="1723601" y="0"/>
                </a:lnTo>
                <a:lnTo>
                  <a:pt x="1723601" y="1778574"/>
                </a:lnTo>
                <a:lnTo>
                  <a:pt x="0" y="1778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1405992" y="2601349"/>
            <a:ext cx="7039596" cy="2215991"/>
          </a:xfrm>
          <a:prstGeom prst="rect">
            <a:avLst/>
          </a:prstGeom>
        </p:spPr>
        <p:txBody>
          <a:bodyPr wrap="square" lIns="0" tIns="0" rIns="0" bIns="0" rtlCol="0" anchor="t">
            <a:spAutoFit/>
          </a:bodyPr>
          <a:lstStyle/>
          <a:p>
            <a:pPr algn="just"/>
            <a:r>
              <a:rPr lang="en-GB" sz="4800">
                <a:latin typeface="Times New Roman" panose="02020603050405020304" pitchFamily="18" charset="0"/>
                <a:cs typeface="Times New Roman" panose="02020603050405020304" pitchFamily="18" charset="0"/>
              </a:rPr>
              <a:t>+ Phép điệp ngữ: </a:t>
            </a:r>
            <a:r>
              <a:rPr lang="en-GB" sz="4800" i="1">
                <a:latin typeface="Times New Roman" panose="02020603050405020304" pitchFamily="18" charset="0"/>
                <a:cs typeface="Times New Roman" panose="02020603050405020304" pitchFamily="18" charset="0"/>
              </a:rPr>
              <a:t>Nơi ấy </a:t>
            </a:r>
            <a:r>
              <a:rPr lang="en-GB" sz="4800">
                <a:latin typeface="Times New Roman" panose="02020603050405020304" pitchFamily="18" charset="0"/>
                <a:cs typeface="Times New Roman" panose="02020603050405020304" pitchFamily="18" charset="0"/>
              </a:rPr>
              <a:t>được lặp lại 5 lần trong bài thơ.</a:t>
            </a:r>
          </a:p>
        </p:txBody>
      </p:sp>
      <p:sp>
        <p:nvSpPr>
          <p:cNvPr id="13" name="TextBox 13"/>
          <p:cNvSpPr txBox="1"/>
          <p:nvPr/>
        </p:nvSpPr>
        <p:spPr>
          <a:xfrm>
            <a:off x="1923938" y="918371"/>
            <a:ext cx="6230682" cy="1026756"/>
          </a:xfrm>
          <a:prstGeom prst="rect">
            <a:avLst/>
          </a:prstGeom>
        </p:spPr>
        <p:txBody>
          <a:bodyPr wrap="square" lIns="0" tIns="0" rIns="0" bIns="0" rtlCol="0" anchor="t">
            <a:spAutoFit/>
          </a:bodyPr>
          <a:lstStyle/>
          <a:p>
            <a:pPr algn="ctr">
              <a:lnSpc>
                <a:spcPts val="8803"/>
              </a:lnSpc>
            </a:pPr>
            <a:r>
              <a:rPr lang="en-US" sz="6000" b="1" i="1">
                <a:latin typeface="Times New Roman" panose="02020603050405020304" pitchFamily="18" charset="0"/>
                <a:cs typeface="Times New Roman" panose="02020603050405020304" pitchFamily="18" charset="0"/>
              </a:rPr>
              <a:t>Biện pháp tu từ</a:t>
            </a:r>
            <a:endParaRPr lang="en-US" sz="6000" b="1" i="1">
              <a:solidFill>
                <a:srgbClr val="483A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70961" y="5297216"/>
            <a:ext cx="7309659" cy="2640723"/>
          </a:xfrm>
          <a:prstGeom prst="rect">
            <a:avLst/>
          </a:prstGeom>
        </p:spPr>
        <p:txBody>
          <a:bodyPr wrap="square">
            <a:spAutoFit/>
          </a:bodyPr>
          <a:lstStyle/>
          <a:p>
            <a:pPr indent="254000" algn="just">
              <a:lnSpc>
                <a:spcPct val="115000"/>
              </a:lnSpc>
              <a:spcAft>
                <a:spcPts val="0"/>
              </a:spcAft>
            </a:pPr>
            <a:r>
              <a:rPr lang="en-GB" sz="4800">
                <a:latin typeface="Times New Roman" panose="02020603050405020304" pitchFamily="18" charset="0"/>
                <a:ea typeface="Times New Roman" panose="02020603050405020304" pitchFamily="18" charset="0"/>
                <a:cs typeface="Times New Roman" panose="02020603050405020304" pitchFamily="18" charset="0"/>
              </a:rPr>
              <a:t>+ Sử dụng phép liệt kê các kỉ niệm thời thơ ấu của nhà thơ gắn với xó bếp.</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4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028700"/>
            <a:ext cx="9837068" cy="8229600"/>
            <a:chOff x="0" y="0"/>
            <a:chExt cx="2474178" cy="2069875"/>
          </a:xfrm>
        </p:grpSpPr>
        <p:sp>
          <p:nvSpPr>
            <p:cNvPr id="4" name="Freeform 4"/>
            <p:cNvSpPr/>
            <p:nvPr/>
          </p:nvSpPr>
          <p:spPr>
            <a:xfrm>
              <a:off x="0" y="0"/>
              <a:ext cx="2474178" cy="2069875"/>
            </a:xfrm>
            <a:custGeom>
              <a:avLst/>
              <a:gdLst/>
              <a:ahLst/>
              <a:cxnLst/>
              <a:rect l="l" t="t" r="r" b="b"/>
              <a:pathLst>
                <a:path w="2474178" h="2069875">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a:off x="1486774" y="2689821"/>
            <a:ext cx="9078787" cy="5629746"/>
          </a:xfrm>
          <a:prstGeom prst="rect">
            <a:avLst/>
          </a:prstGeom>
        </p:spPr>
        <p:txBody>
          <a:bodyPr lIns="0" tIns="0" rIns="0" bIns="0" rtlCol="0" anchor="t">
            <a:spAutoFit/>
          </a:bodyPr>
          <a:lstStyle/>
          <a:p>
            <a:pPr algn="just"/>
            <a:r>
              <a:rPr lang="en-US" sz="6600" b="1" i="1">
                <a:latin typeface="Times New Roman" panose="02020603050405020304" pitchFamily="18" charset="0"/>
                <a:cs typeface="Times New Roman" panose="02020603050405020304" pitchFamily="18" charset="0"/>
              </a:rPr>
              <a:t>Sử dụng nhiều từ láy đặc sắc </a:t>
            </a:r>
            <a:r>
              <a:rPr lang="en-US" sz="6600">
                <a:latin typeface="Times New Roman" panose="02020603050405020304" pitchFamily="18" charset="0"/>
                <a:cs typeface="Times New Roman" panose="02020603050405020304" pitchFamily="18" charset="0"/>
              </a:rPr>
              <a:t>(</a:t>
            </a:r>
            <a:r>
              <a:rPr lang="en-US" sz="6600" i="1">
                <a:latin typeface="Times New Roman" panose="02020603050405020304" pitchFamily="18" charset="0"/>
                <a:cs typeface="Times New Roman" panose="02020603050405020304" pitchFamily="18" charset="0"/>
              </a:rPr>
              <a:t>nhễ nhại, lóc nhóc, len lén, xó xỉnh, xoa xít hít hà, lấm tấm, lép bép, âm ỉ, nhá nhem, tất tưởi</a:t>
            </a:r>
            <a:r>
              <a:rPr lang="en-US" sz="6600">
                <a:latin typeface="Times New Roman" panose="02020603050405020304" pitchFamily="18" charset="0"/>
                <a:cs typeface="Times New Roman" panose="02020603050405020304" pitchFamily="18" charset="0"/>
              </a:rPr>
              <a:t>)</a:t>
            </a:r>
            <a:endParaRPr lang="en-GB" sz="6600">
              <a:latin typeface="Times New Roman" panose="02020603050405020304" pitchFamily="18" charset="0"/>
              <a:cs typeface="Times New Roman" panose="02020603050405020304" pitchFamily="18" charset="0"/>
            </a:endParaRPr>
          </a:p>
          <a:p>
            <a:pPr>
              <a:lnSpc>
                <a:spcPts val="4333"/>
              </a:lnSpc>
            </a:pPr>
            <a:endParaRPr lang="en-US" sz="4659">
              <a:solidFill>
                <a:srgbClr val="483A00"/>
              </a:solidFill>
              <a:latin typeface="Kurale"/>
            </a:endParaRPr>
          </a:p>
        </p:txBody>
      </p:sp>
      <p:sp>
        <p:nvSpPr>
          <p:cNvPr id="7" name="Freeform 7"/>
          <p:cNvSpPr/>
          <p:nvPr/>
        </p:nvSpPr>
        <p:spPr>
          <a:xfrm>
            <a:off x="341483" y="8111844"/>
            <a:ext cx="2084195" cy="2175156"/>
          </a:xfrm>
          <a:custGeom>
            <a:avLst/>
            <a:gdLst/>
            <a:ahLst/>
            <a:cxnLst/>
            <a:rect l="l" t="t" r="r" b="b"/>
            <a:pathLst>
              <a:path w="2084195" h="2175156">
                <a:moveTo>
                  <a:pt x="0" y="0"/>
                </a:moveTo>
                <a:lnTo>
                  <a:pt x="2084195" y="0"/>
                </a:lnTo>
                <a:lnTo>
                  <a:pt x="2084195" y="2175156"/>
                </a:lnTo>
                <a:lnTo>
                  <a:pt x="0" y="2175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801650" y="1690323"/>
            <a:ext cx="5457650" cy="6906354"/>
          </a:xfrm>
          <a:custGeom>
            <a:avLst/>
            <a:gdLst/>
            <a:ahLst/>
            <a:cxnLst/>
            <a:rect l="l" t="t" r="r" b="b"/>
            <a:pathLst>
              <a:path w="5457650" h="6906354">
                <a:moveTo>
                  <a:pt x="0" y="0"/>
                </a:moveTo>
                <a:lnTo>
                  <a:pt x="5457650" y="0"/>
                </a:lnTo>
                <a:lnTo>
                  <a:pt x="5457650" y="6906354"/>
                </a:lnTo>
                <a:lnTo>
                  <a:pt x="0" y="6906354"/>
                </a:lnTo>
                <a:lnTo>
                  <a:pt x="0" y="0"/>
                </a:lnTo>
                <a:close/>
              </a:path>
            </a:pathLst>
          </a:custGeom>
          <a:blipFill>
            <a:blip r:embed="rId6"/>
            <a:stretch>
              <a:fillRect l="-51619" t="-19159" r="-74706"/>
            </a:stretch>
          </a:blipFill>
        </p:spPr>
      </p:sp>
      <p:sp>
        <p:nvSpPr>
          <p:cNvPr id="9" name="Freeform 9"/>
          <p:cNvSpPr/>
          <p:nvPr/>
        </p:nvSpPr>
        <p:spPr>
          <a:xfrm>
            <a:off x="10919008" y="1028700"/>
            <a:ext cx="7108107" cy="8229600"/>
          </a:xfrm>
          <a:custGeom>
            <a:avLst/>
            <a:gdLst/>
            <a:ahLst/>
            <a:cxnLst/>
            <a:rect l="l" t="t" r="r" b="b"/>
            <a:pathLst>
              <a:path w="7108107" h="8229600">
                <a:moveTo>
                  <a:pt x="0" y="0"/>
                </a:moveTo>
                <a:lnTo>
                  <a:pt x="7108107" y="0"/>
                </a:lnTo>
                <a:lnTo>
                  <a:pt x="7108107" y="8229600"/>
                </a:lnTo>
                <a:lnTo>
                  <a:pt x="0" y="822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7072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028700"/>
            <a:ext cx="9405505" cy="8229600"/>
            <a:chOff x="0" y="0"/>
            <a:chExt cx="2365634" cy="2069875"/>
          </a:xfrm>
        </p:grpSpPr>
        <p:sp>
          <p:nvSpPr>
            <p:cNvPr id="4" name="Freeform 4"/>
            <p:cNvSpPr/>
            <p:nvPr/>
          </p:nvSpPr>
          <p:spPr>
            <a:xfrm>
              <a:off x="0" y="0"/>
              <a:ext cx="2365634" cy="2069875"/>
            </a:xfrm>
            <a:custGeom>
              <a:avLst/>
              <a:gdLst/>
              <a:ahLst/>
              <a:cxnLst/>
              <a:rect l="l" t="t" r="r" b="b"/>
              <a:pathLst>
                <a:path w="2365634" h="2069875">
                  <a:moveTo>
                    <a:pt x="41979" y="0"/>
                  </a:moveTo>
                  <a:lnTo>
                    <a:pt x="2323654" y="0"/>
                  </a:lnTo>
                  <a:cubicBezTo>
                    <a:pt x="2346839" y="0"/>
                    <a:pt x="2365634" y="18795"/>
                    <a:pt x="2365634" y="41979"/>
                  </a:cubicBezTo>
                  <a:lnTo>
                    <a:pt x="2365634" y="2027895"/>
                  </a:lnTo>
                  <a:cubicBezTo>
                    <a:pt x="2365634" y="2039029"/>
                    <a:pt x="2361211" y="2049706"/>
                    <a:pt x="2353338" y="2057579"/>
                  </a:cubicBezTo>
                  <a:cubicBezTo>
                    <a:pt x="2345465" y="2065452"/>
                    <a:pt x="2334788" y="2069875"/>
                    <a:pt x="2323654" y="2069875"/>
                  </a:cubicBezTo>
                  <a:lnTo>
                    <a:pt x="41979" y="2069875"/>
                  </a:lnTo>
                  <a:cubicBezTo>
                    <a:pt x="30846" y="2069875"/>
                    <a:pt x="20168" y="2065452"/>
                    <a:pt x="12295" y="2057579"/>
                  </a:cubicBezTo>
                  <a:cubicBezTo>
                    <a:pt x="4423" y="2049706"/>
                    <a:pt x="0" y="2039029"/>
                    <a:pt x="0" y="2027895"/>
                  </a:cubicBezTo>
                  <a:lnTo>
                    <a:pt x="0" y="41979"/>
                  </a:lnTo>
                  <a:cubicBezTo>
                    <a:pt x="0" y="30846"/>
                    <a:pt x="4423" y="20168"/>
                    <a:pt x="12295" y="12295"/>
                  </a:cubicBezTo>
                  <a:cubicBezTo>
                    <a:pt x="20168" y="4423"/>
                    <a:pt x="30846" y="0"/>
                    <a:pt x="41979"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365634"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a:off x="1449697" y="2383422"/>
            <a:ext cx="8652423" cy="2954655"/>
          </a:xfrm>
          <a:prstGeom prst="rect">
            <a:avLst/>
          </a:prstGeom>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 Hình ảnh trung tâm là nơi ấy – xó bếp, nơi lưu giữ biết bao kỉ niệm, kí ức thời thơ ấu của nhà thơ</a:t>
            </a:r>
            <a:r>
              <a:rPr lang="en-US" sz="4800" i="1">
                <a:latin typeface="Times New Roman" panose="02020603050405020304" pitchFamily="18" charset="0"/>
                <a:cs typeface="Times New Roman" panose="02020603050405020304" pitchFamily="18" charset="0"/>
              </a:rPr>
              <a:t>.</a:t>
            </a:r>
            <a:endParaRPr lang="en-US" sz="4800">
              <a:solidFill>
                <a:srgbClr val="483A00"/>
              </a:solidFill>
              <a:latin typeface="Times New Roman" panose="02020603050405020304" pitchFamily="18" charset="0"/>
              <a:cs typeface="Times New Roman" panose="02020603050405020304" pitchFamily="18" charset="0"/>
            </a:endParaRPr>
          </a:p>
        </p:txBody>
      </p:sp>
      <p:grpSp>
        <p:nvGrpSpPr>
          <p:cNvPr id="7" name="Group 7"/>
          <p:cNvGrpSpPr/>
          <p:nvPr/>
        </p:nvGrpSpPr>
        <p:grpSpPr>
          <a:xfrm>
            <a:off x="11028758" y="1028700"/>
            <a:ext cx="6230542" cy="8229600"/>
            <a:chOff x="0" y="0"/>
            <a:chExt cx="1567080" cy="2069875"/>
          </a:xfrm>
        </p:grpSpPr>
        <p:sp>
          <p:nvSpPr>
            <p:cNvPr id="8" name="Freeform 8"/>
            <p:cNvSpPr/>
            <p:nvPr/>
          </p:nvSpPr>
          <p:spPr>
            <a:xfrm>
              <a:off x="0" y="0"/>
              <a:ext cx="1567080" cy="2069875"/>
            </a:xfrm>
            <a:custGeom>
              <a:avLst/>
              <a:gdLst/>
              <a:ahLst/>
              <a:cxnLst/>
              <a:rect l="l" t="t" r="r" b="b"/>
              <a:pathLst>
                <a:path w="1567080" h="2069875">
                  <a:moveTo>
                    <a:pt x="63371" y="0"/>
                  </a:moveTo>
                  <a:lnTo>
                    <a:pt x="1503709" y="0"/>
                  </a:lnTo>
                  <a:cubicBezTo>
                    <a:pt x="1538708" y="0"/>
                    <a:pt x="1567080" y="28372"/>
                    <a:pt x="1567080" y="63371"/>
                  </a:cubicBezTo>
                  <a:lnTo>
                    <a:pt x="1567080" y="2006503"/>
                  </a:lnTo>
                  <a:cubicBezTo>
                    <a:pt x="1567080" y="2023310"/>
                    <a:pt x="1560403" y="2039429"/>
                    <a:pt x="1548519" y="2051314"/>
                  </a:cubicBezTo>
                  <a:cubicBezTo>
                    <a:pt x="1536634" y="2063198"/>
                    <a:pt x="1520516" y="2069875"/>
                    <a:pt x="1503709" y="2069875"/>
                  </a:cubicBezTo>
                  <a:lnTo>
                    <a:pt x="63371" y="2069875"/>
                  </a:lnTo>
                  <a:cubicBezTo>
                    <a:pt x="28372" y="2069875"/>
                    <a:pt x="0" y="2041502"/>
                    <a:pt x="0" y="2006503"/>
                  </a:cubicBezTo>
                  <a:lnTo>
                    <a:pt x="0" y="63371"/>
                  </a:lnTo>
                  <a:cubicBezTo>
                    <a:pt x="0" y="46564"/>
                    <a:pt x="6677" y="30445"/>
                    <a:pt x="18561" y="18561"/>
                  </a:cubicBezTo>
                  <a:cubicBezTo>
                    <a:pt x="30445" y="6677"/>
                    <a:pt x="46564" y="0"/>
                    <a:pt x="63371" y="0"/>
                  </a:cubicBezTo>
                  <a:close/>
                </a:path>
              </a:pathLst>
            </a:custGeom>
            <a:solidFill>
              <a:srgbClr val="FFF5D3"/>
            </a:solidFill>
            <a:ln w="38100" cap="rnd">
              <a:solidFill>
                <a:srgbClr val="000000"/>
              </a:solidFill>
              <a:prstDash val="solid"/>
              <a:round/>
            </a:ln>
          </p:spPr>
        </p:sp>
        <p:sp>
          <p:nvSpPr>
            <p:cNvPr id="9" name="TextBox 9"/>
            <p:cNvSpPr txBox="1"/>
            <p:nvPr/>
          </p:nvSpPr>
          <p:spPr>
            <a:xfrm>
              <a:off x="0" y="-38100"/>
              <a:ext cx="1567080"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pic>
        <p:nvPicPr>
          <p:cNvPr id="10" name="Picture 10"/>
          <p:cNvPicPr>
            <a:picLocks noChangeAspect="1"/>
          </p:cNvPicPr>
          <p:nvPr/>
        </p:nvPicPr>
        <p:blipFill>
          <a:blip r:embed="rId4"/>
          <a:stretch>
            <a:fillRect/>
          </a:stretch>
        </p:blipFill>
        <p:spPr>
          <a:xfrm>
            <a:off x="11332019" y="1307452"/>
            <a:ext cx="6324713" cy="7672097"/>
          </a:xfrm>
          <a:prstGeom prst="rect">
            <a:avLst/>
          </a:prstGeom>
        </p:spPr>
      </p:pic>
      <p:sp>
        <p:nvSpPr>
          <p:cNvPr id="11" name="Freeform 11"/>
          <p:cNvSpPr/>
          <p:nvPr/>
        </p:nvSpPr>
        <p:spPr>
          <a:xfrm>
            <a:off x="641457" y="7991250"/>
            <a:ext cx="2315168" cy="1612199"/>
          </a:xfrm>
          <a:custGeom>
            <a:avLst/>
            <a:gdLst/>
            <a:ahLst/>
            <a:cxnLst/>
            <a:rect l="l" t="t" r="r" b="b"/>
            <a:pathLst>
              <a:path w="2315168" h="1612199">
                <a:moveTo>
                  <a:pt x="0" y="0"/>
                </a:moveTo>
                <a:lnTo>
                  <a:pt x="2315167" y="0"/>
                </a:lnTo>
                <a:lnTo>
                  <a:pt x="2315167" y="1612199"/>
                </a:lnTo>
                <a:lnTo>
                  <a:pt x="0" y="1612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6332662" y="591582"/>
            <a:ext cx="1853276" cy="1846537"/>
          </a:xfrm>
          <a:custGeom>
            <a:avLst/>
            <a:gdLst/>
            <a:ahLst/>
            <a:cxnLst/>
            <a:rect l="l" t="t" r="r" b="b"/>
            <a:pathLst>
              <a:path w="1853276" h="1846537">
                <a:moveTo>
                  <a:pt x="0" y="0"/>
                </a:moveTo>
                <a:lnTo>
                  <a:pt x="1853276" y="0"/>
                </a:lnTo>
                <a:lnTo>
                  <a:pt x="1853276" y="1846537"/>
                </a:lnTo>
                <a:lnTo>
                  <a:pt x="0" y="1846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3492465" y="1140740"/>
            <a:ext cx="6085150" cy="1015663"/>
          </a:xfrm>
          <a:prstGeom prst="rect">
            <a:avLst/>
          </a:prstGeom>
        </p:spPr>
        <p:txBody>
          <a:bodyPr lIns="0" tIns="0" rIns="0" bIns="0" rtlCol="0" anchor="t">
            <a:spAutoFit/>
          </a:bodyPr>
          <a:lstStyle/>
          <a:p>
            <a:r>
              <a:rPr lang="en-US" sz="6600" b="1" i="1">
                <a:latin typeface="Times New Roman" panose="02020603050405020304" pitchFamily="18" charset="0"/>
                <a:cs typeface="Times New Roman" panose="02020603050405020304" pitchFamily="18" charset="0"/>
              </a:rPr>
              <a:t>Hình ảnh</a:t>
            </a:r>
            <a:endParaRPr lang="en-US" sz="6600" b="1" i="1">
              <a:solidFill>
                <a:srgbClr val="483A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52204" y="5909324"/>
            <a:ext cx="9020180" cy="2308324"/>
          </a:xfrm>
          <a:prstGeom prst="rect">
            <a:avLst/>
          </a:prstGeom>
        </p:spPr>
        <p:txBody>
          <a:bodyPr wrap="square">
            <a:spAutoFit/>
          </a:bodyPr>
          <a:lstStyle/>
          <a:p>
            <a:pPr algn="just"/>
            <a:r>
              <a:rPr lang="en-US" sz="4800" i="1">
                <a:latin typeface="Times New Roman" panose="02020603050405020304" pitchFamily="18" charset="0"/>
                <a:ea typeface="Calibri" panose="020F0502020204030204" pitchFamily="34" charset="0"/>
                <a:cs typeface="Times New Roman" panose="02020603050405020304" pitchFamily="18" charset="0"/>
              </a:rPr>
              <a:t>+ </a:t>
            </a:r>
            <a:r>
              <a:rPr lang="en-US" sz="4800">
                <a:latin typeface="Times New Roman" panose="02020603050405020304" pitchFamily="18" charset="0"/>
                <a:ea typeface="Calibri" panose="020F0502020204030204" pitchFamily="34" charset="0"/>
                <a:cs typeface="Times New Roman" panose="02020603050405020304" pitchFamily="18" charset="0"/>
              </a:rPr>
              <a:t>Hình ảnh về người thân, về ấu thơ lần lượt hiện lên qua trí nhớ của nhà thơ khi nghĩ về xó bếp.</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3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62000" y="1028700"/>
            <a:ext cx="17373600" cy="9258299"/>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2133600" y="170042"/>
            <a:ext cx="14163379" cy="1603646"/>
            <a:chOff x="0" y="0"/>
            <a:chExt cx="1406886" cy="159294"/>
          </a:xfrm>
        </p:grpSpPr>
        <p:sp>
          <p:nvSpPr>
            <p:cNvPr id="7" name="Freeform 7"/>
            <p:cNvSpPr/>
            <p:nvPr/>
          </p:nvSpPr>
          <p:spPr>
            <a:xfrm>
              <a:off x="0" y="0"/>
              <a:ext cx="1406886" cy="159294"/>
            </a:xfrm>
            <a:custGeom>
              <a:avLst/>
              <a:gdLst/>
              <a:ahLst/>
              <a:cxnLst/>
              <a:rect l="l" t="t" r="r" b="b"/>
              <a:pathLst>
                <a:path w="1406886" h="159294">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1229086" cy="1973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TextBox 9"/>
          <p:cNvSpPr txBox="1"/>
          <p:nvPr/>
        </p:nvSpPr>
        <p:spPr>
          <a:xfrm>
            <a:off x="1099623" y="2440777"/>
            <a:ext cx="9267105" cy="677108"/>
          </a:xfrm>
          <a:prstGeom prst="rect">
            <a:avLst/>
          </a:prstGeom>
        </p:spPr>
        <p:txBody>
          <a:bodyPr wrap="square" lIns="0" tIns="0" rIns="0" bIns="0" rtlCol="0" anchor="t">
            <a:spAutoFit/>
          </a:bodyPr>
          <a:lstStyle/>
          <a:p>
            <a:r>
              <a:rPr lang="en-US" sz="4400" b="1">
                <a:latin typeface="Times New Roman" panose="02020603050405020304" pitchFamily="18" charset="0"/>
                <a:cs typeface="Times New Roman" panose="02020603050405020304" pitchFamily="18" charset="0"/>
              </a:rPr>
              <a:t>- </a:t>
            </a:r>
            <a:r>
              <a:rPr lang="vi-VN" sz="4400" b="1">
                <a:latin typeface="Times New Roman" panose="02020603050405020304" pitchFamily="18" charset="0"/>
                <a:cs typeface="Times New Roman" panose="02020603050405020304" pitchFamily="18" charset="0"/>
              </a:rPr>
              <a:t>Đề</a:t>
            </a:r>
            <a:r>
              <a:rPr lang="en-US" sz="4400" b="1">
                <a:latin typeface="Times New Roman" panose="02020603050405020304" pitchFamily="18" charset="0"/>
                <a:cs typeface="Times New Roman" panose="02020603050405020304" pitchFamily="18" charset="0"/>
              </a:rPr>
              <a:t> tài</a:t>
            </a:r>
            <a:r>
              <a:rPr lang="en-US" sz="4400">
                <a:latin typeface="Times New Roman" panose="02020603050405020304" pitchFamily="18" charset="0"/>
                <a:cs typeface="Times New Roman" panose="02020603050405020304" pitchFamily="18" charset="0"/>
              </a:rPr>
              <a:t>: tình cảm gia đình</a:t>
            </a:r>
            <a:endParaRPr lang="en-GB" sz="4400">
              <a:latin typeface="Times New Roman" panose="02020603050405020304" pitchFamily="18" charset="0"/>
              <a:cs typeface="Times New Roman" panose="02020603050405020304" pitchFamily="18" charset="0"/>
            </a:endParaRPr>
          </a:p>
        </p:txBody>
      </p:sp>
      <p:sp>
        <p:nvSpPr>
          <p:cNvPr id="10" name="Freeform 10"/>
          <p:cNvSpPr/>
          <p:nvPr/>
        </p:nvSpPr>
        <p:spPr>
          <a:xfrm>
            <a:off x="16565741" y="-148773"/>
            <a:ext cx="2489169" cy="2568561"/>
          </a:xfrm>
          <a:custGeom>
            <a:avLst/>
            <a:gdLst/>
            <a:ahLst/>
            <a:cxnLst/>
            <a:rect l="l" t="t" r="r" b="b"/>
            <a:pathLst>
              <a:path w="2489169" h="2568561">
                <a:moveTo>
                  <a:pt x="0" y="0"/>
                </a:moveTo>
                <a:lnTo>
                  <a:pt x="2489170" y="0"/>
                </a:lnTo>
                <a:lnTo>
                  <a:pt x="2489170" y="2568562"/>
                </a:lnTo>
                <a:lnTo>
                  <a:pt x="0" y="2568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289990" y="8027722"/>
            <a:ext cx="2779226" cy="2673110"/>
          </a:xfrm>
          <a:custGeom>
            <a:avLst/>
            <a:gdLst/>
            <a:ahLst/>
            <a:cxnLst/>
            <a:rect l="l" t="t" r="r" b="b"/>
            <a:pathLst>
              <a:path w="2779226" h="2673110">
                <a:moveTo>
                  <a:pt x="0" y="0"/>
                </a:moveTo>
                <a:lnTo>
                  <a:pt x="2779226" y="0"/>
                </a:lnTo>
                <a:lnTo>
                  <a:pt x="2779226" y="2673110"/>
                </a:lnTo>
                <a:lnTo>
                  <a:pt x="0" y="2673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181909" y="470020"/>
            <a:ext cx="12066761" cy="1134926"/>
          </a:xfrm>
          <a:prstGeom prst="rect">
            <a:avLst/>
          </a:prstGeom>
        </p:spPr>
        <p:txBody>
          <a:bodyPr lIns="0" tIns="0" rIns="0" bIns="0" rtlCol="0" anchor="t">
            <a:spAutoFit/>
          </a:bodyPr>
          <a:lstStyle/>
          <a:p>
            <a:pPr algn="ctr">
              <a:lnSpc>
                <a:spcPts val="8804"/>
              </a:lnSpc>
            </a:pPr>
            <a:r>
              <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Nội dung</a:t>
            </a:r>
          </a:p>
        </p:txBody>
      </p:sp>
      <p:sp>
        <p:nvSpPr>
          <p:cNvPr id="13" name="Up-Down Arrow 12"/>
          <p:cNvSpPr/>
          <p:nvPr/>
        </p:nvSpPr>
        <p:spPr>
          <a:xfrm>
            <a:off x="8235448" y="2365229"/>
            <a:ext cx="304800" cy="5943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13813" y="3504362"/>
            <a:ext cx="7176640" cy="4764381"/>
          </a:xfrm>
          <a:prstGeom prst="rect">
            <a:avLst/>
          </a:prstGeom>
        </p:spPr>
        <p:txBody>
          <a:bodyPr wrap="square">
            <a:spAutoFit/>
          </a:bodyPr>
          <a:lstStyle/>
          <a:p>
            <a:pPr algn="just">
              <a:lnSpc>
                <a:spcPct val="115000"/>
              </a:lnSpc>
              <a:spcAft>
                <a:spcPts val="0"/>
              </a:spcAft>
              <a:tabLst>
                <a:tab pos="482600" algn="l"/>
              </a:tabLst>
            </a:pP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Hình tượng trung tâm</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Xó bếp – nơi kết tinh bao nhiêu yêu thương, nơi lưu giữ bao kỉ niệm đẹp đẽ, thân thương của nhà thơ, nơi khởi nguồn cho sự trưởng thành của nhà thơ.</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8809010" y="2034343"/>
            <a:ext cx="8650576" cy="2428357"/>
          </a:xfrm>
          <a:prstGeom prst="rect">
            <a:avLst/>
          </a:prstGeom>
        </p:spPr>
        <p:txBody>
          <a:bodyPr wrap="square">
            <a:spAutoFit/>
          </a:bodyPr>
          <a:lstStyle/>
          <a:p>
            <a:pPr algn="just">
              <a:lnSpc>
                <a:spcPct val="115000"/>
              </a:lnSpc>
              <a:spcAft>
                <a:spcPts val="0"/>
              </a:spcAft>
              <a:tabLst>
                <a:tab pos="482600" algn="l"/>
              </a:tabLst>
            </a:pP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Cảm hứng chủ đạo</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Ca ngợi vai trò của xó bếp đối với đời sống tinh thần và sự trưởng thành của nhà thơ.</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8728830" y="4604114"/>
            <a:ext cx="8730756" cy="5543056"/>
          </a:xfrm>
          <a:prstGeom prst="rect">
            <a:avLst/>
          </a:prstGeom>
        </p:spPr>
        <p:txBody>
          <a:bodyPr wrap="square">
            <a:spAutoFit/>
          </a:bodyPr>
          <a:lstStyle/>
          <a:p>
            <a:pPr algn="just">
              <a:lnSpc>
                <a:spcPct val="115000"/>
              </a:lnSpc>
              <a:spcAft>
                <a:spcPts val="0"/>
              </a:spcAft>
              <a:tabLst>
                <a:tab pos="482600" algn="l"/>
              </a:tabLst>
            </a:pP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Mạch cảm xúc</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Từ việc nhớ về xó bếp, nhà thơ nhớ lại cả một vùng kí ức ấu thơ gắn bó với người thân bên cạnh xó bếp. Để từ đó, nhà thơ suy ngẫm về vai trò của xó bếp đối với sự trưởng thành và đời sống tinh thần của nhà thơ.</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4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arn(inVertical)">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945127"/>
            <a:ext cx="16177360" cy="7313173"/>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2080418" y="419100"/>
            <a:ext cx="14163379" cy="2327850"/>
            <a:chOff x="0" y="0"/>
            <a:chExt cx="1406886" cy="159294"/>
          </a:xfrm>
        </p:grpSpPr>
        <p:sp>
          <p:nvSpPr>
            <p:cNvPr id="7" name="Freeform 7"/>
            <p:cNvSpPr/>
            <p:nvPr/>
          </p:nvSpPr>
          <p:spPr>
            <a:xfrm>
              <a:off x="0" y="0"/>
              <a:ext cx="1406886" cy="159294"/>
            </a:xfrm>
            <a:custGeom>
              <a:avLst/>
              <a:gdLst/>
              <a:ahLst/>
              <a:cxnLst/>
              <a:rect l="l" t="t" r="r" b="b"/>
              <a:pathLst>
                <a:path w="1406886" h="159294">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1229086" cy="1973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TextBox 9"/>
          <p:cNvSpPr txBox="1"/>
          <p:nvPr/>
        </p:nvSpPr>
        <p:spPr>
          <a:xfrm>
            <a:off x="3756813" y="3376811"/>
            <a:ext cx="12583742" cy="4985980"/>
          </a:xfrm>
          <a:prstGeom prst="rect">
            <a:avLst/>
          </a:prstGeom>
        </p:spPr>
        <p:txBody>
          <a:bodyPr lIns="0" tIns="0" rIns="0" bIns="0" rtlCol="0" anchor="t">
            <a:spAutoFit/>
          </a:bodyPr>
          <a:lstStyle/>
          <a:p>
            <a:r>
              <a:rPr lang="en-US" sz="5400" b="1" u="sng">
                <a:latin typeface="Times New Roman" panose="02020603050405020304" pitchFamily="18" charset="0"/>
                <a:cs typeface="Times New Roman" panose="02020603050405020304" pitchFamily="18" charset="0"/>
              </a:rPr>
              <a:t>Ví dụ:</a:t>
            </a:r>
            <a:r>
              <a:rPr lang="en-US" sz="5400">
                <a:latin typeface="Times New Roman" panose="02020603050405020304" pitchFamily="18" charset="0"/>
                <a:cs typeface="Times New Roman" panose="02020603050405020304" pitchFamily="18" charset="0"/>
              </a:rPr>
              <a:t> khổ cuối bài thơ: </a:t>
            </a:r>
            <a:endParaRPr lang="en-GB" sz="5400">
              <a:latin typeface="Times New Roman" panose="02020603050405020304" pitchFamily="18" charset="0"/>
              <a:cs typeface="Times New Roman" panose="02020603050405020304" pitchFamily="18" charset="0"/>
            </a:endParaRPr>
          </a:p>
          <a:p>
            <a:r>
              <a:rPr lang="en-US" sz="5400" i="1">
                <a:latin typeface="Times New Roman" panose="02020603050405020304" pitchFamily="18" charset="0"/>
                <a:cs typeface="Times New Roman" panose="02020603050405020304" pitchFamily="18" charset="0"/>
              </a:rPr>
              <a:t>Mặt trận dời vào sâu</a:t>
            </a:r>
            <a:endParaRPr lang="en-GB" sz="5400">
              <a:latin typeface="Times New Roman" panose="02020603050405020304" pitchFamily="18" charset="0"/>
              <a:cs typeface="Times New Roman" panose="02020603050405020304" pitchFamily="18" charset="0"/>
            </a:endParaRPr>
          </a:p>
          <a:p>
            <a:r>
              <a:rPr lang="en-US" sz="5400" i="1">
                <a:latin typeface="Times New Roman" panose="02020603050405020304" pitchFamily="18" charset="0"/>
                <a:cs typeface="Times New Roman" panose="02020603050405020304" pitchFamily="18" charset="0"/>
              </a:rPr>
              <a:t>ngày mai ta dừng chân nơi nào</a:t>
            </a:r>
            <a:endParaRPr lang="en-GB" sz="5400">
              <a:latin typeface="Times New Roman" panose="02020603050405020304" pitchFamily="18" charset="0"/>
              <a:cs typeface="Times New Roman" panose="02020603050405020304" pitchFamily="18" charset="0"/>
            </a:endParaRPr>
          </a:p>
          <a:p>
            <a:r>
              <a:rPr lang="en-US" sz="5400" i="1">
                <a:latin typeface="Times New Roman" panose="02020603050405020304" pitchFamily="18" charset="0"/>
                <a:cs typeface="Times New Roman" panose="02020603050405020304" pitchFamily="18" charset="0"/>
              </a:rPr>
              <a:t>khoảng trống phía trước vẫn bỏ ngỏ</a:t>
            </a:r>
            <a:endParaRPr lang="en-GB" sz="5400">
              <a:latin typeface="Times New Roman" panose="02020603050405020304" pitchFamily="18" charset="0"/>
              <a:cs typeface="Times New Roman" panose="02020603050405020304" pitchFamily="18" charset="0"/>
            </a:endParaRPr>
          </a:p>
          <a:p>
            <a:r>
              <a:rPr lang="en-US" sz="5400" i="1">
                <a:latin typeface="Times New Roman" panose="02020603050405020304" pitchFamily="18" charset="0"/>
                <a:cs typeface="Times New Roman" panose="02020603050405020304" pitchFamily="18" charset="0"/>
              </a:rPr>
              <a:t>đâu biết những gì chờ ta đằng kia</a:t>
            </a:r>
            <a:endParaRPr lang="en-GB" sz="5400">
              <a:latin typeface="Times New Roman" panose="02020603050405020304" pitchFamily="18" charset="0"/>
              <a:cs typeface="Times New Roman" panose="02020603050405020304" pitchFamily="18" charset="0"/>
            </a:endParaRPr>
          </a:p>
          <a:p>
            <a:r>
              <a:rPr lang="en-US" sz="5400" i="1">
                <a:latin typeface="Times New Roman" panose="02020603050405020304" pitchFamily="18" charset="0"/>
                <a:cs typeface="Times New Roman" panose="02020603050405020304" pitchFamily="18" charset="0"/>
              </a:rPr>
              <a:t>chỉ biết đời ta khởi đầu từ nơi ấy...</a:t>
            </a:r>
            <a:endParaRPr lang="en-GB" sz="5400">
              <a:latin typeface="Times New Roman" panose="02020603050405020304" pitchFamily="18" charset="0"/>
              <a:cs typeface="Times New Roman" panose="02020603050405020304" pitchFamily="18" charset="0"/>
            </a:endParaRPr>
          </a:p>
        </p:txBody>
      </p:sp>
      <p:sp>
        <p:nvSpPr>
          <p:cNvPr id="10" name="Freeform 10"/>
          <p:cNvSpPr/>
          <p:nvPr/>
        </p:nvSpPr>
        <p:spPr>
          <a:xfrm>
            <a:off x="15453978" y="3033152"/>
            <a:ext cx="2489169" cy="2568561"/>
          </a:xfrm>
          <a:custGeom>
            <a:avLst/>
            <a:gdLst/>
            <a:ahLst/>
            <a:cxnLst/>
            <a:rect l="l" t="t" r="r" b="b"/>
            <a:pathLst>
              <a:path w="2489169" h="2568561">
                <a:moveTo>
                  <a:pt x="0" y="0"/>
                </a:moveTo>
                <a:lnTo>
                  <a:pt x="2489170" y="0"/>
                </a:lnTo>
                <a:lnTo>
                  <a:pt x="2489170" y="2568562"/>
                </a:lnTo>
                <a:lnTo>
                  <a:pt x="0" y="2568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349501" y="7026236"/>
            <a:ext cx="2779226" cy="2673110"/>
          </a:xfrm>
          <a:custGeom>
            <a:avLst/>
            <a:gdLst/>
            <a:ahLst/>
            <a:cxnLst/>
            <a:rect l="l" t="t" r="r" b="b"/>
            <a:pathLst>
              <a:path w="2779226" h="2673110">
                <a:moveTo>
                  <a:pt x="0" y="0"/>
                </a:moveTo>
                <a:lnTo>
                  <a:pt x="2779226" y="0"/>
                </a:lnTo>
                <a:lnTo>
                  <a:pt x="2779226" y="2673110"/>
                </a:lnTo>
                <a:lnTo>
                  <a:pt x="0" y="2673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392278" y="567871"/>
            <a:ext cx="11539658" cy="1846659"/>
          </a:xfrm>
          <a:prstGeom prst="rect">
            <a:avLst/>
          </a:prstGeom>
        </p:spPr>
        <p:txBody>
          <a:bodyPr wrap="square" lIns="0" tIns="0" rIns="0" bIns="0" rtlCol="0" anchor="t">
            <a:spAutoFit/>
          </a:bodyPr>
          <a:lstStyle/>
          <a:p>
            <a:pPr algn="just"/>
            <a:r>
              <a:rPr lang="en-US" sz="4000" b="1">
                <a:latin typeface="Times New Roman" panose="02020603050405020304" pitchFamily="18" charset="0"/>
                <a:cs typeface="Times New Roman" panose="02020603050405020304" pitchFamily="18" charset="0"/>
              </a:rPr>
              <a:t>2. Thử biến đổi hình thức thể hiện một số dòng thơ, khổ thơ trong bài thơ “Xó bếp” để thấy rõ hơn tính chất linh hoạt, phóng khoáng về hình thức thơ tự do</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2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104900"/>
            <a:ext cx="7734300" cy="7410543"/>
            <a:chOff x="0" y="0"/>
            <a:chExt cx="1358082" cy="1078085"/>
          </a:xfrm>
        </p:grpSpPr>
        <p:sp>
          <p:nvSpPr>
            <p:cNvPr id="4" name="Freeform 4"/>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9791701" y="1104900"/>
            <a:ext cx="7467600" cy="7410543"/>
            <a:chOff x="0" y="0"/>
            <a:chExt cx="1358082" cy="1078085"/>
          </a:xfrm>
        </p:grpSpPr>
        <p:sp>
          <p:nvSpPr>
            <p:cNvPr id="13" name="Freeform 13"/>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4" name="TextBox 14"/>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rot="-961778">
            <a:off x="-24849" y="21857"/>
            <a:ext cx="1685196" cy="1642300"/>
          </a:xfrm>
          <a:custGeom>
            <a:avLst/>
            <a:gdLst/>
            <a:ahLst/>
            <a:cxnLst/>
            <a:rect l="l" t="t" r="r" b="b"/>
            <a:pathLst>
              <a:path w="1685196" h="1642300">
                <a:moveTo>
                  <a:pt x="0" y="0"/>
                </a:moveTo>
                <a:lnTo>
                  <a:pt x="1685196" y="0"/>
                </a:lnTo>
                <a:lnTo>
                  <a:pt x="1685196" y="1642300"/>
                </a:lnTo>
                <a:lnTo>
                  <a:pt x="0" y="1642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8062482" y="4365243"/>
            <a:ext cx="1723600" cy="1778574"/>
          </a:xfrm>
          <a:custGeom>
            <a:avLst/>
            <a:gdLst/>
            <a:ahLst/>
            <a:cxnLst/>
            <a:rect l="l" t="t" r="r" b="b"/>
            <a:pathLst>
              <a:path w="1723600" h="1778574">
                <a:moveTo>
                  <a:pt x="0" y="0"/>
                </a:moveTo>
                <a:lnTo>
                  <a:pt x="1723600" y="0"/>
                </a:lnTo>
                <a:lnTo>
                  <a:pt x="1723600" y="1778574"/>
                </a:lnTo>
                <a:lnTo>
                  <a:pt x="0" y="17785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1" name="Group 21"/>
          <p:cNvGrpSpPr/>
          <p:nvPr/>
        </p:nvGrpSpPr>
        <p:grpSpPr>
          <a:xfrm>
            <a:off x="660358" y="8345466"/>
            <a:ext cx="8232402" cy="1143757"/>
            <a:chOff x="0" y="0"/>
            <a:chExt cx="952587" cy="196673"/>
          </a:xfrm>
        </p:grpSpPr>
        <p:sp>
          <p:nvSpPr>
            <p:cNvPr id="22" name="Freeform 22"/>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id="23" name="TextBox 23"/>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4"/>
          <p:cNvSpPr txBox="1"/>
          <p:nvPr/>
        </p:nvSpPr>
        <p:spPr>
          <a:xfrm>
            <a:off x="1181885" y="8645510"/>
            <a:ext cx="7400548" cy="628377"/>
          </a:xfrm>
          <a:prstGeom prst="rect">
            <a:avLst/>
          </a:prstGeom>
        </p:spPr>
        <p:txBody>
          <a:bodyPr wrap="square" lIns="0" tIns="0" rIns="0" bIns="0" rtlCol="0" anchor="t">
            <a:spAutoFit/>
          </a:bodyPr>
          <a:lstStyle/>
          <a:p>
            <a:pPr algn="ctr">
              <a:lnSpc>
                <a:spcPts val="4948"/>
              </a:lnSpc>
            </a:pPr>
            <a:r>
              <a:rPr lang="en-US" sz="4800" b="1">
                <a:latin typeface="Times New Roman" panose="02020603050405020304" pitchFamily="18" charset="0"/>
                <a:cs typeface="Times New Roman" panose="02020603050405020304" pitchFamily="18" charset="0"/>
              </a:rPr>
              <a:t>Thay đổi cách ngắt dòng</a:t>
            </a:r>
            <a:endParaRPr lang="en-US" sz="4800" b="1">
              <a:solidFill>
                <a:srgbClr val="483A00"/>
              </a:solidFill>
              <a:latin typeface="Times New Roman" panose="02020603050405020304" pitchFamily="18" charset="0"/>
              <a:cs typeface="Times New Roman" panose="02020603050405020304" pitchFamily="18" charset="0"/>
            </a:endParaRPr>
          </a:p>
        </p:txBody>
      </p:sp>
      <p:grpSp>
        <p:nvGrpSpPr>
          <p:cNvPr id="29" name="Group 29"/>
          <p:cNvGrpSpPr/>
          <p:nvPr/>
        </p:nvGrpSpPr>
        <p:grpSpPr>
          <a:xfrm>
            <a:off x="9553118" y="8345466"/>
            <a:ext cx="8128085" cy="1143757"/>
            <a:chOff x="0" y="0"/>
            <a:chExt cx="952587" cy="196673"/>
          </a:xfrm>
        </p:grpSpPr>
        <p:sp>
          <p:nvSpPr>
            <p:cNvPr id="30" name="Freeform 30"/>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id="31" name="TextBox 31"/>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TextBox 32"/>
          <p:cNvSpPr txBox="1"/>
          <p:nvPr/>
        </p:nvSpPr>
        <p:spPr>
          <a:xfrm>
            <a:off x="9916886" y="8647227"/>
            <a:ext cx="7400548" cy="628377"/>
          </a:xfrm>
          <a:prstGeom prst="rect">
            <a:avLst/>
          </a:prstGeom>
        </p:spPr>
        <p:txBody>
          <a:bodyPr wrap="square" lIns="0" tIns="0" rIns="0" bIns="0" rtlCol="0" anchor="t">
            <a:spAutoFit/>
          </a:bodyPr>
          <a:lstStyle/>
          <a:p>
            <a:pPr algn="ctr">
              <a:lnSpc>
                <a:spcPts val="4948"/>
              </a:lnSpc>
            </a:pPr>
            <a:r>
              <a:rPr lang="fr-FR" sz="5400" b="1">
                <a:latin typeface="Times New Roman" panose="02020603050405020304" pitchFamily="18" charset="0"/>
                <a:cs typeface="Times New Roman" panose="02020603050405020304" pitchFamily="18" charset="0"/>
              </a:rPr>
              <a:t>Thêm bớt từ ngữ</a:t>
            </a:r>
            <a:endParaRPr lang="en-US" sz="5320" b="1">
              <a:solidFill>
                <a:srgbClr val="483A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200723" y="1248333"/>
            <a:ext cx="7255752" cy="6463308"/>
          </a:xfrm>
          <a:prstGeom prst="rect">
            <a:avLst/>
          </a:prstGeom>
        </p:spPr>
        <p:txBody>
          <a:bodyPr wrap="square">
            <a:spAutoFit/>
          </a:bodyPr>
          <a:lstStyle/>
          <a:p>
            <a:pPr indent="380365" algn="just">
              <a:lnSpc>
                <a:spcPct val="115000"/>
              </a:lnSpc>
              <a:spcAft>
                <a:spcPts val="0"/>
              </a:spcAft>
            </a:pPr>
            <a:r>
              <a:rPr lang="en-US" sz="3600" i="1" kern="1800">
                <a:latin typeface="Times New Roman" panose="02020603050405020304" pitchFamily="18" charset="0"/>
                <a:ea typeface="Times New Roman" panose="02020603050405020304" pitchFamily="18" charset="0"/>
              </a:rPr>
              <a:t>Mặt trận dời vào sâu</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ngày mai </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ta dừng chân</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nơi nào</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khoảng trống phía trước </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vẫn bỏ ngỏ</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đâu biết những gì chờ ta đằng kia</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chỉ biết đời ta </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khởi đầu từ </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nơi ấy...</a:t>
            </a:r>
            <a:endParaRPr lang="en-GB" sz="3600">
              <a:effectLst/>
              <a:latin typeface="Times New Roman" panose="02020603050405020304" pitchFamily="18" charset="0"/>
              <a:ea typeface="Calibri" panose="020F0502020204030204" pitchFamily="34" charset="0"/>
            </a:endParaRPr>
          </a:p>
        </p:txBody>
      </p:sp>
      <p:sp>
        <p:nvSpPr>
          <p:cNvPr id="34" name="Rectangle 33"/>
          <p:cNvSpPr/>
          <p:nvPr/>
        </p:nvSpPr>
        <p:spPr>
          <a:xfrm>
            <a:off x="9684351" y="1094272"/>
            <a:ext cx="7865615" cy="7100405"/>
          </a:xfrm>
          <a:prstGeom prst="rect">
            <a:avLst/>
          </a:prstGeom>
        </p:spPr>
        <p:txBody>
          <a:bodyPr wrap="square">
            <a:spAutoFit/>
          </a:bodyPr>
          <a:lstStyle/>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Mặt trận dời vào sâu</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ta lại khoác ba lô lên đường</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nơi nào sẽ đón chân ta nghỉ</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đâu biết</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khoảng trống phía trước</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vẫn bỏ ngỏ</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đâu biết những gì chờ ta đằng kia</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chỉ biết đời ta </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khởi đầu  </a:t>
            </a:r>
            <a:endParaRPr lang="en-GB" sz="3600">
              <a:latin typeface="Times New Roman" panose="02020603050405020304" pitchFamily="18" charset="0"/>
              <a:ea typeface="Calibri" panose="020F0502020204030204" pitchFamily="34" charset="0"/>
            </a:endParaRPr>
          </a:p>
          <a:p>
            <a:pPr indent="380365" algn="just">
              <a:lnSpc>
                <a:spcPct val="115000"/>
              </a:lnSpc>
              <a:spcAft>
                <a:spcPts val="0"/>
              </a:spcAft>
            </a:pPr>
            <a:r>
              <a:rPr lang="fr-FR" sz="3600" i="1" kern="1800">
                <a:latin typeface="Times New Roman" panose="02020603050405020304" pitchFamily="18" charset="0"/>
                <a:ea typeface="Times New Roman" panose="02020603050405020304" pitchFamily="18" charset="0"/>
              </a:rPr>
              <a:t>                                        từ nơi ấy...</a:t>
            </a:r>
            <a:endParaRPr lang="en-GB" sz="3600">
              <a:latin typeface="Times New Roman" panose="02020603050405020304" pitchFamily="18" charset="0"/>
              <a:ea typeface="Calibri" panose="020F0502020204030204" pitchFamily="34" charset="0"/>
            </a:endParaRPr>
          </a:p>
          <a:p>
            <a:pPr algn="just">
              <a:lnSpc>
                <a:spcPct val="115000"/>
              </a:lnSpc>
              <a:spcAft>
                <a:spcPts val="0"/>
              </a:spcAft>
              <a:tabLst>
                <a:tab pos="482600" algn="l"/>
              </a:tabLst>
            </a:pPr>
            <a:r>
              <a:rPr lang="fr-FR" sz="3600">
                <a:latin typeface="Times New Roman" panose="02020603050405020304" pitchFamily="18" charset="0"/>
                <a:ea typeface="Calibri" panose="020F0502020204030204" pitchFamily="34" charset="0"/>
              </a:rPr>
              <a:t>        </a:t>
            </a:r>
            <a:r>
              <a:rPr lang="fr-FR" sz="3600" i="1">
                <a:latin typeface="Times New Roman" panose="02020603050405020304" pitchFamily="18" charset="0"/>
                <a:ea typeface="Calibri" panose="020F0502020204030204" pitchFamily="34" charset="0"/>
              </a:rPr>
              <a:t>lòng ta bát ngát lên đường</a:t>
            </a:r>
            <a:endParaRPr lang="en-GB" sz="3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527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circle(in)">
                                      <p:cBhvr>
                                        <p:cTn id="35" dur="2000"/>
                                        <p:tgtEl>
                                          <p:spTgt spid="34"/>
                                        </p:tgtEl>
                                      </p:cBhvr>
                                    </p:animEffect>
                                  </p:childTnLst>
                                </p:cTn>
                              </p:par>
                              <p:par>
                                <p:cTn id="36" presetID="6"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2537183"/>
            <a:ext cx="5883573" cy="6468176"/>
            <a:chOff x="0" y="0"/>
            <a:chExt cx="1358082" cy="1078085"/>
          </a:xfrm>
        </p:grpSpPr>
        <p:sp>
          <p:nvSpPr>
            <p:cNvPr id="4" name="Freeform 4"/>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752600" y="266701"/>
            <a:ext cx="15506699" cy="1970438"/>
            <a:chOff x="0" y="0"/>
            <a:chExt cx="952587" cy="196673"/>
          </a:xfrm>
        </p:grpSpPr>
        <p:sp>
          <p:nvSpPr>
            <p:cNvPr id="7" name="Freeform 7"/>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a:off x="7196748" y="2481815"/>
            <a:ext cx="4884023" cy="6468176"/>
            <a:chOff x="0" y="0"/>
            <a:chExt cx="1358082" cy="1078085"/>
          </a:xfrm>
        </p:grpSpPr>
        <p:sp>
          <p:nvSpPr>
            <p:cNvPr id="10" name="Freeform 10"/>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1" name="TextBox 11"/>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375277" y="2537183"/>
            <a:ext cx="4884023" cy="6468176"/>
            <a:chOff x="0" y="0"/>
            <a:chExt cx="1358082" cy="1078085"/>
          </a:xfrm>
        </p:grpSpPr>
        <p:sp>
          <p:nvSpPr>
            <p:cNvPr id="13" name="Freeform 13"/>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4" name="TextBox 14"/>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rot="-961778">
            <a:off x="14870" y="1144991"/>
            <a:ext cx="1685196" cy="1642300"/>
          </a:xfrm>
          <a:custGeom>
            <a:avLst/>
            <a:gdLst/>
            <a:ahLst/>
            <a:cxnLst/>
            <a:rect l="l" t="t" r="r" b="b"/>
            <a:pathLst>
              <a:path w="1685196" h="1642300">
                <a:moveTo>
                  <a:pt x="0" y="0"/>
                </a:moveTo>
                <a:lnTo>
                  <a:pt x="1685196" y="0"/>
                </a:lnTo>
                <a:lnTo>
                  <a:pt x="1685196" y="1642300"/>
                </a:lnTo>
                <a:lnTo>
                  <a:pt x="0" y="1642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686091" y="2165745"/>
            <a:ext cx="1723600" cy="1778574"/>
          </a:xfrm>
          <a:custGeom>
            <a:avLst/>
            <a:gdLst/>
            <a:ahLst/>
            <a:cxnLst/>
            <a:rect l="l" t="t" r="r" b="b"/>
            <a:pathLst>
              <a:path w="1723600" h="1778574">
                <a:moveTo>
                  <a:pt x="0" y="0"/>
                </a:moveTo>
                <a:lnTo>
                  <a:pt x="1723600" y="0"/>
                </a:lnTo>
                <a:lnTo>
                  <a:pt x="1723600" y="1778574"/>
                </a:lnTo>
                <a:lnTo>
                  <a:pt x="0" y="17785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3135653" y="286658"/>
            <a:ext cx="13106399" cy="1661993"/>
          </a:xfrm>
          <a:prstGeom prst="rect">
            <a:avLst/>
          </a:prstGeom>
        </p:spPr>
        <p:txBody>
          <a:bodyPr wrap="square" lIns="0" tIns="0" rIns="0" bIns="0" rtlCol="0" anchor="t">
            <a:spAutoFit/>
          </a:bodyPr>
          <a:lstStyle/>
          <a:p>
            <a:r>
              <a:rPr lang="fr-FR" sz="5400" b="1">
                <a:latin typeface="Times New Roman" panose="02020603050405020304" pitchFamily="18" charset="0"/>
                <a:cs typeface="Times New Roman" panose="02020603050405020304" pitchFamily="18" charset="0"/>
              </a:rPr>
              <a:t>3.</a:t>
            </a:r>
            <a:r>
              <a:rPr lang="fr-FR" sz="5400" b="1" i="1">
                <a:latin typeface="Times New Roman" panose="02020603050405020304" pitchFamily="18" charset="0"/>
                <a:cs typeface="Times New Roman" panose="02020603050405020304" pitchFamily="18" charset="0"/>
              </a:rPr>
              <a:t> </a:t>
            </a:r>
            <a:r>
              <a:rPr lang="fr-FR" sz="5400" b="1">
                <a:latin typeface="Times New Roman" panose="02020603050405020304" pitchFamily="18" charset="0"/>
                <a:cs typeface="Times New Roman" panose="02020603050405020304" pitchFamily="18" charset="0"/>
              </a:rPr>
              <a:t>HS thực hành</a:t>
            </a:r>
            <a:r>
              <a:rPr lang="fr-FR" sz="5400" b="1" i="1">
                <a:latin typeface="Times New Roman" panose="02020603050405020304" pitchFamily="18" charset="0"/>
                <a:cs typeface="Times New Roman" panose="02020603050405020304" pitchFamily="18" charset="0"/>
              </a:rPr>
              <a:t> </a:t>
            </a:r>
            <a:r>
              <a:rPr lang="fr-FR" sz="5400" b="1">
                <a:latin typeface="Times New Roman" panose="02020603050405020304" pitchFamily="18" charset="0"/>
                <a:cs typeface="Times New Roman" panose="02020603050405020304" pitchFamily="18" charset="0"/>
              </a:rPr>
              <a:t>điền nối tiếp một cách sáng tạo các từ ngữ, hình ảnh hoặc cả dòng thơ</a:t>
            </a:r>
            <a:endParaRPr lang="en-GB" sz="5400">
              <a:latin typeface="Times New Roman" panose="02020603050405020304" pitchFamily="18" charset="0"/>
              <a:cs typeface="Times New Roman" panose="02020603050405020304" pitchFamily="18" charset="0"/>
            </a:endParaRPr>
          </a:p>
        </p:txBody>
      </p:sp>
      <p:grpSp>
        <p:nvGrpSpPr>
          <p:cNvPr id="21" name="Group 21"/>
          <p:cNvGrpSpPr/>
          <p:nvPr/>
        </p:nvGrpSpPr>
        <p:grpSpPr>
          <a:xfrm>
            <a:off x="700821" y="9022850"/>
            <a:ext cx="5539779" cy="1143757"/>
            <a:chOff x="0" y="0"/>
            <a:chExt cx="952587" cy="196673"/>
          </a:xfrm>
        </p:grpSpPr>
        <p:sp>
          <p:nvSpPr>
            <p:cNvPr id="22" name="Freeform 22"/>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id="23" name="TextBox 23"/>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4"/>
          <p:cNvSpPr txBox="1"/>
          <p:nvPr/>
        </p:nvSpPr>
        <p:spPr>
          <a:xfrm>
            <a:off x="1373937" y="9319286"/>
            <a:ext cx="4496725" cy="648704"/>
          </a:xfrm>
          <a:prstGeom prst="rect">
            <a:avLst/>
          </a:prstGeom>
        </p:spPr>
        <p:txBody>
          <a:bodyPr lIns="0" tIns="0" rIns="0" bIns="0" rtlCol="0" anchor="t">
            <a:spAutoFit/>
          </a:bodyPr>
          <a:lstStyle/>
          <a:p>
            <a:pPr algn="ctr">
              <a:lnSpc>
                <a:spcPts val="4948"/>
              </a:lnSpc>
            </a:pPr>
            <a:r>
              <a:rPr lang="fr-FR"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 dụ 1</a:t>
            </a:r>
            <a:endParaRPr lang="en-US" sz="5320">
              <a:solidFill>
                <a:srgbClr val="483A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5" name="Group 25"/>
          <p:cNvGrpSpPr/>
          <p:nvPr/>
        </p:nvGrpSpPr>
        <p:grpSpPr>
          <a:xfrm>
            <a:off x="6419352" y="9022850"/>
            <a:ext cx="5539779" cy="1143757"/>
            <a:chOff x="0" y="0"/>
            <a:chExt cx="952587" cy="196673"/>
          </a:xfrm>
        </p:grpSpPr>
        <p:sp>
          <p:nvSpPr>
            <p:cNvPr id="26" name="Freeform 26"/>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id="27" name="TextBox 27"/>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8" name="TextBox 28"/>
          <p:cNvSpPr txBox="1"/>
          <p:nvPr/>
        </p:nvSpPr>
        <p:spPr>
          <a:xfrm>
            <a:off x="7147113" y="9233947"/>
            <a:ext cx="4496725" cy="648704"/>
          </a:xfrm>
          <a:prstGeom prst="rect">
            <a:avLst/>
          </a:prstGeom>
        </p:spPr>
        <p:txBody>
          <a:bodyPr lIns="0" tIns="0" rIns="0" bIns="0" rtlCol="0" anchor="t">
            <a:spAutoFit/>
          </a:bodyPr>
          <a:lstStyle/>
          <a:p>
            <a:pPr algn="ctr">
              <a:lnSpc>
                <a:spcPts val="4948"/>
              </a:lnSpc>
            </a:pP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 dụ 2</a:t>
            </a:r>
            <a:endParaRPr lang="en-US" sz="5320">
              <a:solidFill>
                <a:srgbClr val="483A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9"/>
          <p:cNvGrpSpPr/>
          <p:nvPr/>
        </p:nvGrpSpPr>
        <p:grpSpPr>
          <a:xfrm>
            <a:off x="12293013" y="9005359"/>
            <a:ext cx="5539779" cy="1143757"/>
            <a:chOff x="0" y="0"/>
            <a:chExt cx="952587" cy="196673"/>
          </a:xfrm>
        </p:grpSpPr>
        <p:sp>
          <p:nvSpPr>
            <p:cNvPr id="30" name="Freeform 30"/>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id="31" name="TextBox 31"/>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TextBox 32"/>
          <p:cNvSpPr txBox="1"/>
          <p:nvPr/>
        </p:nvSpPr>
        <p:spPr>
          <a:xfrm>
            <a:off x="12762574" y="9319286"/>
            <a:ext cx="4496725" cy="648704"/>
          </a:xfrm>
          <a:prstGeom prst="rect">
            <a:avLst/>
          </a:prstGeom>
        </p:spPr>
        <p:txBody>
          <a:bodyPr lIns="0" tIns="0" rIns="0" bIns="0" rtlCol="0" anchor="t">
            <a:spAutoFit/>
          </a:bodyPr>
          <a:lstStyle/>
          <a:p>
            <a:pPr algn="ctr">
              <a:lnSpc>
                <a:spcPts val="4948"/>
              </a:lnSpc>
            </a:pP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 dụ 3</a:t>
            </a:r>
            <a:endParaRPr lang="en-US" sz="5320">
              <a:solidFill>
                <a:srgbClr val="483A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Rectangle 32"/>
          <p:cNvSpPr/>
          <p:nvPr/>
        </p:nvSpPr>
        <p:spPr>
          <a:xfrm>
            <a:off x="1174746" y="3041884"/>
            <a:ext cx="5378454" cy="5775107"/>
          </a:xfrm>
          <a:prstGeom prst="rect">
            <a:avLst/>
          </a:prstGeom>
        </p:spPr>
        <p:txBody>
          <a:bodyPr wrap="square">
            <a:spAutoFit/>
          </a:bodyPr>
          <a:lstStyle/>
          <a:p>
            <a:pPr indent="254000" algn="just">
              <a:lnSpc>
                <a:spcPct val="115000"/>
              </a:lnSpc>
              <a:spcAft>
                <a:spcPts val="0"/>
              </a:spcAft>
              <a:tabLst>
                <a:tab pos="1477010" algn="l"/>
              </a:tabLst>
            </a:pPr>
            <a:r>
              <a:rPr lang="fr-FR" sz="3600" i="1">
                <a:latin typeface="Times New Roman" panose="02020603050405020304" pitchFamily="18" charset="0"/>
                <a:ea typeface="Times New Roman" panose="02020603050405020304" pitchFamily="18" charset="0"/>
              </a:rPr>
              <a:t>Em thấy không, tất cả đã xa rồi</a:t>
            </a:r>
            <a:endParaRPr lang="en-GB" sz="3600">
              <a:latin typeface="Times New Roman" panose="02020603050405020304" pitchFamily="18" charset="0"/>
              <a:ea typeface="Times New Roman" panose="02020603050405020304" pitchFamily="18" charset="0"/>
            </a:endParaRPr>
          </a:p>
          <a:p>
            <a:pPr indent="254000" algn="just">
              <a:lnSpc>
                <a:spcPct val="115000"/>
              </a:lnSpc>
              <a:spcAft>
                <a:spcPts val="0"/>
              </a:spcAft>
            </a:pPr>
            <a:r>
              <a:rPr lang="en-GB" sz="3600" i="1">
                <a:latin typeface="Times New Roman" panose="02020603050405020304" pitchFamily="18" charset="0"/>
                <a:ea typeface="Times New Roman" panose="02020603050405020304" pitchFamily="18" charset="0"/>
              </a:rPr>
              <a:t>Trong tiếng thở của thời gian.........</a:t>
            </a:r>
            <a:endParaRPr lang="en-GB" sz="3600">
              <a:latin typeface="Times New Roman" panose="02020603050405020304" pitchFamily="18" charset="0"/>
              <a:ea typeface="Times New Roman" panose="02020603050405020304" pitchFamily="18" charset="0"/>
            </a:endParaRPr>
          </a:p>
          <a:p>
            <a:pPr indent="254000" algn="just">
              <a:lnSpc>
                <a:spcPct val="115000"/>
              </a:lnSpc>
              <a:spcAft>
                <a:spcPts val="0"/>
              </a:spcAft>
              <a:tabLst>
                <a:tab pos="3456940" algn="l"/>
              </a:tabLst>
            </a:pPr>
            <a:r>
              <a:rPr lang="en-GB" sz="3600" i="1">
                <a:latin typeface="Times New Roman" panose="02020603050405020304" pitchFamily="18" charset="0"/>
                <a:ea typeface="Times New Roman" panose="02020603050405020304" pitchFamily="18" charset="0"/>
              </a:rPr>
              <a:t>Tuổi thơ kia.............</a:t>
            </a:r>
            <a:endParaRPr lang="vi-VN" sz="3600" i="1">
              <a:latin typeface="Times New Roman" panose="02020603050405020304" pitchFamily="18" charset="0"/>
              <a:ea typeface="Times New Roman" panose="02020603050405020304" pitchFamily="18" charset="0"/>
            </a:endParaRPr>
          </a:p>
          <a:p>
            <a:pPr indent="254000" algn="just">
              <a:lnSpc>
                <a:spcPct val="115000"/>
              </a:lnSpc>
              <a:spcAft>
                <a:spcPts val="0"/>
              </a:spcAft>
              <a:tabLst>
                <a:tab pos="4245610" algn="l"/>
              </a:tabLst>
            </a:pPr>
            <a:r>
              <a:rPr lang="en-GB" sz="3600" i="1">
                <a:latin typeface="Times New Roman" panose="02020603050405020304" pitchFamily="18" charset="0"/>
                <a:ea typeface="Times New Roman" panose="02020603050405020304" pitchFamily="18" charset="0"/>
              </a:rPr>
              <a:t>Hoa súng tím vào......................</a:t>
            </a:r>
            <a:endParaRPr lang="vi-VN" sz="3600">
              <a:latin typeface="Times New Roman" panose="02020603050405020304" pitchFamily="18" charset="0"/>
              <a:ea typeface="Times New Roman" panose="02020603050405020304" pitchFamily="18" charset="0"/>
            </a:endParaRPr>
          </a:p>
          <a:p>
            <a:pPr indent="254000" algn="just">
              <a:lnSpc>
                <a:spcPct val="115000"/>
              </a:lnSpc>
              <a:spcAft>
                <a:spcPts val="0"/>
              </a:spcAft>
              <a:tabLst>
                <a:tab pos="4245610" algn="l"/>
              </a:tabLst>
            </a:pPr>
            <a:r>
              <a:rPr lang="en-GB" sz="3600" i="1">
                <a:latin typeface="Times New Roman" panose="02020603050405020304" pitchFamily="18" charset="0"/>
                <a:ea typeface="Times New Roman" panose="02020603050405020304" pitchFamily="18" charset="0"/>
              </a:rPr>
              <a:t>(Theo</a:t>
            </a:r>
            <a:r>
              <a:rPr lang="en-GB" sz="3600">
                <a:latin typeface="Times New Roman" panose="02020603050405020304" pitchFamily="18" charset="0"/>
                <a:ea typeface="Times New Roman" panose="02020603050405020304" pitchFamily="18" charset="0"/>
              </a:rPr>
              <a:t> Hoàng Nhuận Cẩm, </a:t>
            </a:r>
            <a:r>
              <a:rPr lang="en-GB" sz="3600" i="1">
                <a:latin typeface="Times New Roman" panose="02020603050405020304" pitchFamily="18" charset="0"/>
                <a:ea typeface="Times New Roman" panose="02020603050405020304" pitchFamily="18" charset="0"/>
              </a:rPr>
              <a:t>Chiếc lá đầu tiên)</a:t>
            </a:r>
            <a:endParaRPr lang="en-GB" sz="3600">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6158336" y="2932667"/>
            <a:ext cx="5637960" cy="4500912"/>
          </a:xfrm>
          <a:prstGeom prst="rect">
            <a:avLst/>
          </a:prstGeom>
        </p:spPr>
        <p:txBody>
          <a:bodyPr wrap="square">
            <a:spAutoFit/>
          </a:bodyPr>
          <a:lstStyle/>
          <a:p>
            <a:pPr marL="1555750" algn="just">
              <a:lnSpc>
                <a:spcPct val="115000"/>
              </a:lnSpc>
              <a:spcAft>
                <a:spcPts val="0"/>
              </a:spcAft>
            </a:pPr>
            <a:r>
              <a:rPr lang="en-GB" sz="3600" i="1">
                <a:latin typeface="Times New Roman" panose="02020603050405020304" pitchFamily="18" charset="0"/>
                <a:ea typeface="Times New Roman" panose="02020603050405020304" pitchFamily="18" charset="0"/>
              </a:rPr>
              <a:t>Ôi ước gì được thấy mưa rơi</a:t>
            </a:r>
            <a:endParaRPr lang="en-GB" sz="3600">
              <a:latin typeface="Times New Roman" panose="02020603050405020304" pitchFamily="18" charset="0"/>
              <a:ea typeface="Times New Roman" panose="02020603050405020304" pitchFamily="18" charset="0"/>
            </a:endParaRPr>
          </a:p>
          <a:p>
            <a:pPr marL="1555750" algn="just">
              <a:lnSpc>
                <a:spcPct val="115000"/>
              </a:lnSpc>
              <a:spcAft>
                <a:spcPts val="0"/>
              </a:spcAft>
            </a:pPr>
            <a:r>
              <a:rPr lang="en-GB" sz="3600" i="1">
                <a:latin typeface="Times New Roman" panose="02020603050405020304" pitchFamily="18" charset="0"/>
                <a:ea typeface="Times New Roman" panose="02020603050405020304" pitchFamily="18" charset="0"/>
              </a:rPr>
              <a:t>......................................</a:t>
            </a:r>
            <a:endParaRPr lang="vi-VN" sz="3600" i="1">
              <a:latin typeface="Times New Roman" panose="02020603050405020304" pitchFamily="18" charset="0"/>
              <a:ea typeface="Times New Roman" panose="02020603050405020304" pitchFamily="18" charset="0"/>
            </a:endParaRPr>
          </a:p>
          <a:p>
            <a:pPr marL="1555750" algn="just">
              <a:lnSpc>
                <a:spcPct val="115000"/>
              </a:lnSpc>
              <a:spcAft>
                <a:spcPts val="0"/>
              </a:spcAft>
            </a:pPr>
            <a:r>
              <a:rPr lang="en-GB" sz="3600" i="1">
                <a:latin typeface="Times New Roman" panose="02020603050405020304" pitchFamily="18" charset="0"/>
                <a:ea typeface="Times New Roman" panose="02020603050405020304" pitchFamily="18" charset="0"/>
              </a:rPr>
              <a:t>(Theo</a:t>
            </a:r>
            <a:r>
              <a:rPr lang="en-GB" sz="3600">
                <a:latin typeface="Times New Roman" panose="02020603050405020304" pitchFamily="18" charset="0"/>
                <a:ea typeface="Times New Roman" panose="02020603050405020304" pitchFamily="18" charset="0"/>
              </a:rPr>
              <a:t> Trẩn Đăng Khoa, </a:t>
            </a:r>
            <a:r>
              <a:rPr lang="en-GB" sz="3600" i="1">
                <a:latin typeface="Times New Roman" panose="02020603050405020304" pitchFamily="18" charset="0"/>
                <a:ea typeface="Times New Roman" panose="02020603050405020304" pitchFamily="18" charset="0"/>
              </a:rPr>
              <a:t>Đợi mưa trên đảo Sinh Tồn)</a:t>
            </a:r>
            <a:endParaRPr lang="en-GB" sz="3600">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12667420" y="2943128"/>
            <a:ext cx="4248979" cy="5138010"/>
          </a:xfrm>
          <a:prstGeom prst="rect">
            <a:avLst/>
          </a:prstGeom>
        </p:spPr>
        <p:txBody>
          <a:bodyPr wrap="square">
            <a:spAutoFit/>
          </a:bodyPr>
          <a:lstStyle/>
          <a:p>
            <a:pPr algn="just">
              <a:lnSpc>
                <a:spcPct val="115000"/>
              </a:lnSpc>
              <a:spcAft>
                <a:spcPts val="0"/>
              </a:spcAft>
              <a:tabLst>
                <a:tab pos="482600" algn="l"/>
              </a:tabLst>
            </a:pPr>
            <a:r>
              <a:rPr lang="en-US" sz="3600" i="1" spc="-25">
                <a:solidFill>
                  <a:srgbClr val="000000"/>
                </a:solidFill>
                <a:latin typeface="Times New Roman" panose="02020603050405020304" pitchFamily="18" charset="0"/>
                <a:ea typeface="Calibri" panose="020F0502020204030204" pitchFamily="34" charset="0"/>
              </a:rPr>
              <a:t>Họ gánh về cho tôi mùa ổi mùa xoài mùa mận</a:t>
            </a:r>
            <a:endParaRPr lang="en-GB" sz="3600">
              <a:latin typeface="Times New Roman" panose="02020603050405020304" pitchFamily="18" charset="0"/>
              <a:ea typeface="Calibri" panose="020F0502020204030204" pitchFamily="34" charset="0"/>
            </a:endParaRPr>
          </a:p>
          <a:p>
            <a:pPr algn="just">
              <a:lnSpc>
                <a:spcPct val="115000"/>
              </a:lnSpc>
              <a:spcAft>
                <a:spcPts val="0"/>
              </a:spcAft>
              <a:tabLst>
                <a:tab pos="482600" algn="l"/>
              </a:tabLst>
            </a:pPr>
            <a:r>
              <a:rPr lang="vi-VN" sz="3600" spc="-25">
                <a:solidFill>
                  <a:srgbClr val="000000"/>
                </a:solidFill>
                <a:latin typeface="Times New Roman" panose="02020603050405020304" pitchFamily="18" charset="0"/>
                <a:ea typeface="Calibri" panose="020F0502020204030204" pitchFamily="34" charset="0"/>
              </a:rPr>
              <a:t>……………….</a:t>
            </a:r>
          </a:p>
          <a:p>
            <a:pPr algn="just">
              <a:lnSpc>
                <a:spcPct val="115000"/>
              </a:lnSpc>
              <a:spcAft>
                <a:spcPts val="0"/>
              </a:spcAft>
              <a:tabLst>
                <a:tab pos="482600" algn="l"/>
              </a:tabLst>
            </a:pPr>
            <a:r>
              <a:rPr lang="en-US" sz="3600" spc="-25">
                <a:solidFill>
                  <a:srgbClr val="000000"/>
                </a:solidFill>
                <a:latin typeface="Times New Roman" panose="02020603050405020304" pitchFamily="18" charset="0"/>
                <a:ea typeface="Calibri" panose="020F0502020204030204" pitchFamily="34" charset="0"/>
              </a:rPr>
              <a:t>(Trích </a:t>
            </a:r>
            <a:r>
              <a:rPr lang="en-US" sz="3600" i="1" spc="-25">
                <a:solidFill>
                  <a:srgbClr val="000000"/>
                </a:solidFill>
                <a:latin typeface="Times New Roman" panose="02020603050405020304" pitchFamily="18" charset="0"/>
                <a:ea typeface="Calibri" panose="020F0502020204030204" pitchFamily="34" charset="0"/>
              </a:rPr>
              <a:t>Những ngôi sao mang hình quang gánh,</a:t>
            </a:r>
            <a:r>
              <a:rPr lang="en-US" sz="3600" spc="-25">
                <a:solidFill>
                  <a:srgbClr val="000000"/>
                </a:solidFill>
                <a:latin typeface="Times New Roman" panose="02020603050405020304" pitchFamily="18" charset="0"/>
                <a:ea typeface="Calibri" panose="020F0502020204030204" pitchFamily="34" charset="0"/>
              </a:rPr>
              <a:t> Nguyễn Phan Quế Mai</a:t>
            </a:r>
            <a:r>
              <a:rPr lang="en-US" sz="3600" b="1" spc="-25">
                <a:solidFill>
                  <a:srgbClr val="000000"/>
                </a:solidFill>
                <a:latin typeface="Times New Roman" panose="02020603050405020304" pitchFamily="18" charset="0"/>
                <a:ea typeface="Calibri" panose="020F0502020204030204" pitchFamily="34" charset="0"/>
              </a:rPr>
              <a:t>)</a:t>
            </a:r>
            <a:endParaRPr lang="en-GB" sz="3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064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par>
                                <p:cTn id="59" presetID="16" presetClass="entr" presetSubtype="21"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500"/>
                                        <p:tgtEl>
                                          <p:spTgt spid="35"/>
                                        </p:tgtEl>
                                      </p:cBhvr>
                                    </p:animEffect>
                                  </p:childTnLst>
                                </p:cTn>
                              </p:par>
                              <p:par>
                                <p:cTn id="67" presetID="22" presetClass="entr" presetSubtype="4"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8"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26755"/>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225466" y="2324100"/>
            <a:ext cx="9837068" cy="4394145"/>
            <a:chOff x="0" y="0"/>
            <a:chExt cx="2474178" cy="792147"/>
          </a:xfrm>
        </p:grpSpPr>
        <p:sp>
          <p:nvSpPr>
            <p:cNvPr id="4" name="Freeform 4"/>
            <p:cNvSpPr/>
            <p:nvPr/>
          </p:nvSpPr>
          <p:spPr>
            <a:xfrm>
              <a:off x="0" y="0"/>
              <a:ext cx="2474178" cy="792147"/>
            </a:xfrm>
            <a:custGeom>
              <a:avLst/>
              <a:gdLst/>
              <a:ahLst/>
              <a:cxnLst/>
              <a:rect l="l" t="t" r="r" b="b"/>
              <a:pathLst>
                <a:path w="2474178" h="792147">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83024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1468667">
            <a:off x="1681091" y="6718245"/>
            <a:ext cx="1741724" cy="1767432"/>
          </a:xfrm>
          <a:custGeom>
            <a:avLst/>
            <a:gdLst/>
            <a:ahLst/>
            <a:cxnLst/>
            <a:rect l="l" t="t" r="r" b="b"/>
            <a:pathLst>
              <a:path w="1741724" h="1767432">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565059">
            <a:off x="14560121" y="1235976"/>
            <a:ext cx="1954592" cy="1904838"/>
          </a:xfrm>
          <a:custGeom>
            <a:avLst/>
            <a:gdLst/>
            <a:ahLst/>
            <a:cxnLst/>
            <a:rect l="l" t="t" r="r" b="b"/>
            <a:pathLst>
              <a:path w="1954592" h="1904838">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513147">
            <a:off x="15144137" y="6436838"/>
            <a:ext cx="2115163" cy="2182626"/>
          </a:xfrm>
          <a:custGeom>
            <a:avLst/>
            <a:gdLst/>
            <a:ahLst/>
            <a:cxnLst/>
            <a:rect l="l" t="t" r="r" b="b"/>
            <a:pathLst>
              <a:path w="2115163" h="2182626">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64633">
            <a:off x="1727627" y="1214460"/>
            <a:ext cx="1648651" cy="2174479"/>
          </a:xfrm>
          <a:custGeom>
            <a:avLst/>
            <a:gdLst/>
            <a:ahLst/>
            <a:cxnLst/>
            <a:rect l="l" t="t" r="r" b="b"/>
            <a:pathLst>
              <a:path w="1648651" h="2174479">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644324" y="2828401"/>
            <a:ext cx="9078787" cy="3385542"/>
          </a:xfrm>
          <a:prstGeom prst="rect">
            <a:avLst/>
          </a:prstGeom>
        </p:spPr>
        <p:txBody>
          <a:bodyPr lIns="0" tIns="0" rIns="0" bIns="0"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8803"/>
              </a:lnSpc>
            </a:pPr>
            <a:r>
              <a:rPr lang="nl-NL" sz="8000" b="1">
                <a:ln/>
                <a:solidFill>
                  <a:schemeClr val="accent3"/>
                </a:solidFill>
                <a:latin typeface="Times New Roman" panose="02020603050405020304" pitchFamily="18" charset="0"/>
                <a:cs typeface="Times New Roman" panose="02020603050405020304" pitchFamily="18" charset="0"/>
              </a:rPr>
              <a:t>HOẠT ĐỘNG 3 THỰC HÀNH VIẾT THEO QUY TRÌNH</a:t>
            </a:r>
            <a:endParaRPr lang="en-US" sz="8000" b="1">
              <a:ln/>
              <a:solidFill>
                <a:schemeClr val="accent3"/>
              </a:solidFill>
              <a:latin typeface="Times New Roman" panose="02020603050405020304" pitchFamily="18" charset="0"/>
              <a:cs typeface="Times New Roman" panose="02020603050405020304" pitchFamily="18" charset="0"/>
            </a:endParaRPr>
          </a:p>
        </p:txBody>
      </p:sp>
      <p:sp>
        <p:nvSpPr>
          <p:cNvPr id="11" name="Freeform 11"/>
          <p:cNvSpPr/>
          <p:nvPr/>
        </p:nvSpPr>
        <p:spPr>
          <a:xfrm>
            <a:off x="12771353" y="6436838"/>
            <a:ext cx="1853276" cy="1846537"/>
          </a:xfrm>
          <a:custGeom>
            <a:avLst/>
            <a:gdLst/>
            <a:ahLst/>
            <a:cxnLst/>
            <a:rect l="l" t="t" r="r" b="b"/>
            <a:pathLst>
              <a:path w="1853276" h="1846537">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16709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225466" y="3568755"/>
            <a:ext cx="9837068" cy="3149490"/>
            <a:chOff x="0" y="0"/>
            <a:chExt cx="2474178" cy="792147"/>
          </a:xfrm>
        </p:grpSpPr>
        <p:sp>
          <p:nvSpPr>
            <p:cNvPr id="4" name="Freeform 4"/>
            <p:cNvSpPr/>
            <p:nvPr/>
          </p:nvSpPr>
          <p:spPr>
            <a:xfrm>
              <a:off x="0" y="0"/>
              <a:ext cx="2474178" cy="792147"/>
            </a:xfrm>
            <a:custGeom>
              <a:avLst/>
              <a:gdLst/>
              <a:ahLst/>
              <a:cxnLst/>
              <a:rect l="l" t="t" r="r" b="b"/>
              <a:pathLst>
                <a:path w="2474178" h="792147">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83024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1468667">
            <a:off x="1681091" y="6718245"/>
            <a:ext cx="1741724" cy="1767432"/>
          </a:xfrm>
          <a:custGeom>
            <a:avLst/>
            <a:gdLst/>
            <a:ahLst/>
            <a:cxnLst/>
            <a:rect l="l" t="t" r="r" b="b"/>
            <a:pathLst>
              <a:path w="1741724" h="1767432">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565059">
            <a:off x="14560121" y="1235976"/>
            <a:ext cx="1954592" cy="1904838"/>
          </a:xfrm>
          <a:custGeom>
            <a:avLst/>
            <a:gdLst/>
            <a:ahLst/>
            <a:cxnLst/>
            <a:rect l="l" t="t" r="r" b="b"/>
            <a:pathLst>
              <a:path w="1954592" h="1904838">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513147">
            <a:off x="15144137" y="6436838"/>
            <a:ext cx="2115163" cy="2182626"/>
          </a:xfrm>
          <a:custGeom>
            <a:avLst/>
            <a:gdLst/>
            <a:ahLst/>
            <a:cxnLst/>
            <a:rect l="l" t="t" r="r" b="b"/>
            <a:pathLst>
              <a:path w="2115163" h="2182626">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64633">
            <a:off x="1727627" y="1214460"/>
            <a:ext cx="1648651" cy="2174479"/>
          </a:xfrm>
          <a:custGeom>
            <a:avLst/>
            <a:gdLst/>
            <a:ahLst/>
            <a:cxnLst/>
            <a:rect l="l" t="t" r="r" b="b"/>
            <a:pathLst>
              <a:path w="1648651" h="2174479">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658838" y="3900313"/>
            <a:ext cx="9078787" cy="2708434"/>
          </a:xfrm>
          <a:prstGeom prst="rect">
            <a:avLst/>
          </a:prstGeom>
        </p:spPr>
        <p:txBody>
          <a:bodyPr lIns="0" tIns="0" rIns="0" bIns="0"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8800" b="1">
                <a:ln/>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1 KHỞI ĐỘNG </a:t>
            </a:r>
            <a:endParaRPr lang="en-US" sz="8800" b="1">
              <a:ln/>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reeform 11"/>
          <p:cNvSpPr/>
          <p:nvPr/>
        </p:nvSpPr>
        <p:spPr>
          <a:xfrm>
            <a:off x="12387612" y="5254530"/>
            <a:ext cx="1853276" cy="1846537"/>
          </a:xfrm>
          <a:custGeom>
            <a:avLst/>
            <a:gdLst/>
            <a:ahLst/>
            <a:cxnLst/>
            <a:rect l="l" t="t" r="r" b="b"/>
            <a:pathLst>
              <a:path w="1853276" h="1846537">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12099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028700"/>
            <a:ext cx="9837068" cy="8229600"/>
            <a:chOff x="0" y="0"/>
            <a:chExt cx="2474178" cy="2069875"/>
          </a:xfrm>
        </p:grpSpPr>
        <p:sp>
          <p:nvSpPr>
            <p:cNvPr id="4" name="Freeform 4"/>
            <p:cNvSpPr/>
            <p:nvPr/>
          </p:nvSpPr>
          <p:spPr>
            <a:xfrm>
              <a:off x="0" y="0"/>
              <a:ext cx="2474178" cy="2069875"/>
            </a:xfrm>
            <a:custGeom>
              <a:avLst/>
              <a:gdLst/>
              <a:ahLst/>
              <a:cxnLst/>
              <a:rect l="l" t="t" r="r" b="b"/>
              <a:pathLst>
                <a:path w="2474178" h="2069875">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a:off x="1600200" y="4237028"/>
            <a:ext cx="8550993" cy="4154984"/>
          </a:xfrm>
          <a:prstGeom prst="rect">
            <a:avLst/>
          </a:prstGeom>
        </p:spPr>
        <p:txBody>
          <a:bodyPr wrap="square" lIns="0" tIns="0" rIns="0" bIns="0" rtlCol="0" anchor="t">
            <a:spAutoFit/>
          </a:bodyPr>
          <a:lstStyle/>
          <a:p>
            <a:pPr algn="just"/>
            <a:r>
              <a:rPr lang="en-US" sz="5400" b="1">
                <a:latin typeface="Times New Roman" panose="02020603050405020304" pitchFamily="18" charset="0"/>
                <a:cs typeface="Times New Roman" panose="02020603050405020304" pitchFamily="18" charset="0"/>
              </a:rPr>
              <a:t>Đề bài: </a:t>
            </a:r>
            <a:r>
              <a:rPr lang="en-US" sz="5400">
                <a:latin typeface="Times New Roman" panose="02020603050405020304" pitchFamily="18" charset="0"/>
                <a:cs typeface="Times New Roman" panose="02020603050405020304" pitchFamily="18" charset="0"/>
              </a:rPr>
              <a:t>Hãy vận dụng kiến thức đã học để tập làm một bài thơ tự do ghi lại cảm xúc của em trước cuộc sống phong phú, muôn màu muôn vẻ.</a:t>
            </a:r>
            <a:endParaRPr lang="en-GB" sz="5400">
              <a:latin typeface="Times New Roman" panose="02020603050405020304" pitchFamily="18" charset="0"/>
              <a:cs typeface="Times New Roman" panose="02020603050405020304" pitchFamily="18" charset="0"/>
            </a:endParaRPr>
          </a:p>
        </p:txBody>
      </p:sp>
      <p:sp>
        <p:nvSpPr>
          <p:cNvPr id="7" name="Freeform 7"/>
          <p:cNvSpPr/>
          <p:nvPr/>
        </p:nvSpPr>
        <p:spPr>
          <a:xfrm>
            <a:off x="341483" y="8111844"/>
            <a:ext cx="2084195" cy="2175156"/>
          </a:xfrm>
          <a:custGeom>
            <a:avLst/>
            <a:gdLst/>
            <a:ahLst/>
            <a:cxnLst/>
            <a:rect l="l" t="t" r="r" b="b"/>
            <a:pathLst>
              <a:path w="2084195" h="2175156">
                <a:moveTo>
                  <a:pt x="0" y="0"/>
                </a:moveTo>
                <a:lnTo>
                  <a:pt x="2084195" y="0"/>
                </a:lnTo>
                <a:lnTo>
                  <a:pt x="2084195" y="2175156"/>
                </a:lnTo>
                <a:lnTo>
                  <a:pt x="0" y="2175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801650" y="1690323"/>
            <a:ext cx="5457650" cy="6906354"/>
          </a:xfrm>
          <a:custGeom>
            <a:avLst/>
            <a:gdLst/>
            <a:ahLst/>
            <a:cxnLst/>
            <a:rect l="l" t="t" r="r" b="b"/>
            <a:pathLst>
              <a:path w="5457650" h="6906354">
                <a:moveTo>
                  <a:pt x="0" y="0"/>
                </a:moveTo>
                <a:lnTo>
                  <a:pt x="5457650" y="0"/>
                </a:lnTo>
                <a:lnTo>
                  <a:pt x="5457650" y="6906354"/>
                </a:lnTo>
                <a:lnTo>
                  <a:pt x="0" y="6906354"/>
                </a:lnTo>
                <a:lnTo>
                  <a:pt x="0" y="0"/>
                </a:lnTo>
                <a:close/>
              </a:path>
            </a:pathLst>
          </a:custGeom>
          <a:blipFill>
            <a:blip r:embed="rId6"/>
            <a:stretch>
              <a:fillRect l="-51619" t="-19159" r="-74706"/>
            </a:stretch>
          </a:blipFill>
        </p:spPr>
      </p:sp>
      <p:sp>
        <p:nvSpPr>
          <p:cNvPr id="9" name="Freeform 9"/>
          <p:cNvSpPr/>
          <p:nvPr/>
        </p:nvSpPr>
        <p:spPr>
          <a:xfrm>
            <a:off x="10919008" y="1028700"/>
            <a:ext cx="7108107" cy="8229600"/>
          </a:xfrm>
          <a:custGeom>
            <a:avLst/>
            <a:gdLst/>
            <a:ahLst/>
            <a:cxnLst/>
            <a:rect l="l" t="t" r="r" b="b"/>
            <a:pathLst>
              <a:path w="7108107" h="8229600">
                <a:moveTo>
                  <a:pt x="0" y="0"/>
                </a:moveTo>
                <a:lnTo>
                  <a:pt x="7108107" y="0"/>
                </a:lnTo>
                <a:lnTo>
                  <a:pt x="7108107" y="8229600"/>
                </a:lnTo>
                <a:lnTo>
                  <a:pt x="0" y="822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406157" y="1488690"/>
            <a:ext cx="9078787" cy="2462213"/>
          </a:xfrm>
          <a:prstGeom prst="rect">
            <a:avLst/>
          </a:prstGeom>
        </p:spPr>
        <p:txBody>
          <a:bodyPr lIns="0" tIns="0" rIns="0" bIns="0" rtlCol="0" anchor="t">
            <a:spAutoFit/>
          </a:bodyPr>
          <a:lstStyle/>
          <a:p>
            <a:pPr algn="ctr"/>
            <a:r>
              <a:rPr lang="en-US" sz="8000" b="1">
                <a:latin typeface="Times New Roman" panose="02020603050405020304" pitchFamily="18" charset="0"/>
                <a:cs typeface="Times New Roman" panose="02020603050405020304" pitchFamily="18" charset="0"/>
              </a:rPr>
              <a:t>II. TẬP LÀM MỘT BÀI THƠ TỰ DO</a:t>
            </a:r>
            <a:endParaRPr lang="en-GB" sz="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1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3162300"/>
            <a:ext cx="4884023" cy="6857999"/>
            <a:chOff x="0" y="0"/>
            <a:chExt cx="1358082" cy="1078085"/>
          </a:xfrm>
        </p:grpSpPr>
        <p:sp>
          <p:nvSpPr>
            <p:cNvPr id="4" name="Freeform 4"/>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2514600" y="408168"/>
            <a:ext cx="15166602" cy="2108515"/>
            <a:chOff x="0" y="0"/>
            <a:chExt cx="952587" cy="196673"/>
          </a:xfrm>
        </p:grpSpPr>
        <p:sp>
          <p:nvSpPr>
            <p:cNvPr id="7" name="Freeform 7"/>
            <p:cNvSpPr/>
            <p:nvPr/>
          </p:nvSpPr>
          <p:spPr>
            <a:xfrm>
              <a:off x="0" y="0"/>
              <a:ext cx="952587" cy="196673"/>
            </a:xfrm>
            <a:custGeom>
              <a:avLst/>
              <a:gdLst/>
              <a:ahLst/>
              <a:cxnLst/>
              <a:rect l="l" t="t" r="r" b="b"/>
              <a:pathLst>
                <a:path w="952587" h="196673">
                  <a:moveTo>
                    <a:pt x="952587" y="0"/>
                  </a:moveTo>
                  <a:lnTo>
                    <a:pt x="0" y="0"/>
                  </a:lnTo>
                  <a:lnTo>
                    <a:pt x="101600" y="98337"/>
                  </a:lnTo>
                  <a:lnTo>
                    <a:pt x="0" y="196673"/>
                  </a:lnTo>
                  <a:lnTo>
                    <a:pt x="952587" y="196673"/>
                  </a:lnTo>
                  <a:lnTo>
                    <a:pt x="850987" y="98337"/>
                  </a:lnTo>
                  <a:lnTo>
                    <a:pt x="952587"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774787" cy="23477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a:off x="6701988" y="3162300"/>
            <a:ext cx="4884023" cy="7124699"/>
            <a:chOff x="0" y="0"/>
            <a:chExt cx="1358082" cy="1078085"/>
          </a:xfrm>
        </p:grpSpPr>
        <p:sp>
          <p:nvSpPr>
            <p:cNvPr id="10" name="Freeform 10"/>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1" name="TextBox 11"/>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375277" y="3162300"/>
            <a:ext cx="4884023" cy="7124700"/>
            <a:chOff x="0" y="0"/>
            <a:chExt cx="1358082" cy="1078085"/>
          </a:xfrm>
        </p:grpSpPr>
        <p:sp>
          <p:nvSpPr>
            <p:cNvPr id="13" name="Freeform 13"/>
            <p:cNvSpPr/>
            <p:nvPr/>
          </p:nvSpPr>
          <p:spPr>
            <a:xfrm>
              <a:off x="0" y="0"/>
              <a:ext cx="1358082" cy="1078085"/>
            </a:xfrm>
            <a:custGeom>
              <a:avLst/>
              <a:gdLst/>
              <a:ahLst/>
              <a:cxnLst/>
              <a:rect l="l" t="t" r="r" b="b"/>
              <a:pathLst>
                <a:path w="1358082" h="1078085">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id="14" name="TextBox 14"/>
            <p:cNvSpPr txBox="1"/>
            <p:nvPr/>
          </p:nvSpPr>
          <p:spPr>
            <a:xfrm>
              <a:off x="0" y="-38100"/>
              <a:ext cx="1358082" cy="111618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rot="-961778">
            <a:off x="244299" y="1458935"/>
            <a:ext cx="1685196" cy="1642300"/>
          </a:xfrm>
          <a:custGeom>
            <a:avLst/>
            <a:gdLst/>
            <a:ahLst/>
            <a:cxnLst/>
            <a:rect l="l" t="t" r="r" b="b"/>
            <a:pathLst>
              <a:path w="1685196" h="1642300">
                <a:moveTo>
                  <a:pt x="0" y="0"/>
                </a:moveTo>
                <a:lnTo>
                  <a:pt x="1685196" y="0"/>
                </a:lnTo>
                <a:lnTo>
                  <a:pt x="1685196" y="1642300"/>
                </a:lnTo>
                <a:lnTo>
                  <a:pt x="0" y="1642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205070" y="368904"/>
            <a:ext cx="1723600" cy="1778574"/>
          </a:xfrm>
          <a:custGeom>
            <a:avLst/>
            <a:gdLst/>
            <a:ahLst/>
            <a:cxnLst/>
            <a:rect l="l" t="t" r="r" b="b"/>
            <a:pathLst>
              <a:path w="1723600" h="1778574">
                <a:moveTo>
                  <a:pt x="0" y="0"/>
                </a:moveTo>
                <a:lnTo>
                  <a:pt x="1723600" y="0"/>
                </a:lnTo>
                <a:lnTo>
                  <a:pt x="1723600" y="1778574"/>
                </a:lnTo>
                <a:lnTo>
                  <a:pt x="0" y="17785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4664678" y="545567"/>
            <a:ext cx="11659877" cy="923330"/>
          </a:xfrm>
          <a:prstGeom prst="rect">
            <a:avLst/>
          </a:prstGeom>
        </p:spPr>
        <p:txBody>
          <a:bodyPr wrap="square" lIns="0" tIns="0" rIns="0" bIns="0" rtlCol="0" anchor="t">
            <a:spAutoFit/>
          </a:bodyPr>
          <a:lstStyle/>
          <a:p>
            <a:r>
              <a:rPr lang="en-US" sz="6000" b="1">
                <a:latin typeface="Times New Roman" panose="02020603050405020304" pitchFamily="18" charset="0"/>
                <a:cs typeface="Times New Roman" panose="02020603050405020304" pitchFamily="18" charset="0"/>
              </a:rPr>
              <a:t>1. Bước 1: TRƯỚC KHI VIẾT</a:t>
            </a:r>
            <a:endParaRPr lang="en-GB" sz="6000">
              <a:latin typeface="Times New Roman" panose="02020603050405020304" pitchFamily="18" charset="0"/>
              <a:cs typeface="Times New Roman" panose="02020603050405020304" pitchFamily="18" charset="0"/>
            </a:endParaRPr>
          </a:p>
        </p:txBody>
      </p:sp>
      <p:sp>
        <p:nvSpPr>
          <p:cNvPr id="33" name="Rectangle 32"/>
          <p:cNvSpPr/>
          <p:nvPr/>
        </p:nvSpPr>
        <p:spPr>
          <a:xfrm>
            <a:off x="5379996" y="1468801"/>
            <a:ext cx="9014006" cy="1047979"/>
          </a:xfrm>
          <a:prstGeom prst="rect">
            <a:avLst/>
          </a:prstGeom>
        </p:spPr>
        <p:txBody>
          <a:bodyPr wrap="none">
            <a:spAutoFit/>
          </a:bodyPr>
          <a:lstStyle/>
          <a:p>
            <a:pPr algn="just">
              <a:lnSpc>
                <a:spcPct val="115000"/>
              </a:lnSpc>
              <a:spcAft>
                <a:spcPts val="0"/>
              </a:spcAft>
            </a:pPr>
            <a:r>
              <a:rPr lang="en-US" sz="5400" b="1">
                <a:latin typeface="Times New Roman" panose="02020603050405020304" pitchFamily="18" charset="0"/>
                <a:ea typeface="Calibri" panose="020F0502020204030204" pitchFamily="34" charset="0"/>
                <a:cs typeface="Times New Roman" panose="02020603050405020304" pitchFamily="18" charset="0"/>
              </a:rPr>
              <a:t>a. Xác định đề tài và cảm xúc </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1111241" y="3301979"/>
            <a:ext cx="4777729" cy="6463308"/>
          </a:xfrm>
          <a:prstGeom prst="rect">
            <a:avLst/>
          </a:prstGeom>
        </p:spPr>
        <p:txBody>
          <a:bodyPr wrap="square">
            <a:spAutoFit/>
          </a:bodyPr>
          <a:lstStyle/>
          <a:p>
            <a:pPr algn="just">
              <a:lnSpc>
                <a:spcPct val="115000"/>
              </a:lnSpc>
              <a:spcAft>
                <a:spcPts val="0"/>
              </a:spcAft>
            </a:pPr>
            <a:r>
              <a:rPr lang="en-US" sz="3600">
                <a:solidFill>
                  <a:srgbClr val="0D0D0D"/>
                </a:solidFill>
                <a:latin typeface="Times New Roman" panose="02020603050405020304" pitchFamily="18" charset="0"/>
                <a:ea typeface="Calibri" panose="020F0502020204030204" pitchFamily="34" charset="0"/>
              </a:rPr>
              <a:t>- HS tự do lựa chọn một đề tài  yêu thích: </a:t>
            </a:r>
            <a:r>
              <a:rPr lang="en-US" sz="3600" i="1">
                <a:solidFill>
                  <a:srgbClr val="0D0D0D"/>
                </a:solidFill>
                <a:latin typeface="Times New Roman" panose="02020603050405020304" pitchFamily="18" charset="0"/>
                <a:ea typeface="Calibri" panose="020F0502020204030204" pitchFamily="34" charset="0"/>
              </a:rPr>
              <a:t>đề tài nhà trường, gia đình, quê hương, đất nước, thiên nhiên, người lính,...</a:t>
            </a:r>
            <a:r>
              <a:rPr lang="en-US" sz="3600" i="1">
                <a:solidFill>
                  <a:srgbClr val="0D0D0D"/>
                </a:solidFill>
                <a:latin typeface="Times New Roman" panose="02020603050405020304" pitchFamily="18" charset="0"/>
                <a:ea typeface="Times New Roman" panose="02020603050405020304" pitchFamily="18" charset="0"/>
              </a:rPr>
              <a:t> </a:t>
            </a:r>
            <a:endParaRPr lang="en-GB" sz="4000">
              <a:latin typeface="Times New Roman" panose="02020603050405020304" pitchFamily="18" charset="0"/>
              <a:ea typeface="Calibri" panose="020F0502020204030204" pitchFamily="34" charset="0"/>
            </a:endParaRPr>
          </a:p>
          <a:p>
            <a:pPr algn="just">
              <a:lnSpc>
                <a:spcPct val="115000"/>
              </a:lnSpc>
              <a:spcAft>
                <a:spcPts val="0"/>
              </a:spcAft>
            </a:pPr>
            <a:r>
              <a:rPr lang="en-US" sz="3600">
                <a:solidFill>
                  <a:srgbClr val="0D0D0D"/>
                </a:solidFill>
                <a:latin typeface="Times New Roman" panose="02020603050405020304" pitchFamily="18" charset="0"/>
                <a:ea typeface="Times New Roman" panose="02020603050405020304" pitchFamily="18" charset="0"/>
              </a:rPr>
              <a:t>- Xác định cảm xúc với đối tượng đã chọn: </a:t>
            </a:r>
            <a:r>
              <a:rPr lang="en-US" sz="3600" i="1">
                <a:solidFill>
                  <a:srgbClr val="0D0D0D"/>
                </a:solidFill>
                <a:latin typeface="Times New Roman" panose="02020603050405020304" pitchFamily="18" charset="0"/>
                <a:ea typeface="Times New Roman" panose="02020603050405020304" pitchFamily="18" charset="0"/>
              </a:rPr>
              <a:t>yêu mến/ biết ơn/ tự hào/ nhớ nhung/ xao xuyến,...</a:t>
            </a:r>
            <a:endParaRPr lang="en-GB" sz="4000">
              <a:effectLst/>
              <a:latin typeface="Times New Roman" panose="02020603050405020304" pitchFamily="18" charset="0"/>
              <a:ea typeface="Calibri" panose="020F0502020204030204" pitchFamily="34" charset="0"/>
            </a:endParaRPr>
          </a:p>
        </p:txBody>
      </p:sp>
      <p:pic>
        <p:nvPicPr>
          <p:cNvPr id="3074" name="Picture 2" descr="tình bạn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7709" y="3401817"/>
            <a:ext cx="4429580" cy="30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tình bạn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7709" y="6697473"/>
            <a:ext cx="4429580" cy="336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tình ban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40158" y="3348392"/>
            <a:ext cx="4554042" cy="33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tình bàn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14711" y="6823468"/>
            <a:ext cx="4486746" cy="329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7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495300"/>
            <a:ext cx="16596460" cy="9448799"/>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552935" y="8229922"/>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6848723" y="8385373"/>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410578" y="-728244"/>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7035219" y="-326685"/>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3394184391"/>
              </p:ext>
            </p:extLst>
          </p:nvPr>
        </p:nvGraphicFramePr>
        <p:xfrm>
          <a:off x="1303922" y="920382"/>
          <a:ext cx="16152495" cy="8229600"/>
        </p:xfrm>
        <a:graphic>
          <a:graphicData uri="http://schemas.openxmlformats.org/drawingml/2006/table">
            <a:tbl>
              <a:tblPr firstRow="1" firstCol="1" bandRow="1"/>
              <a:tblGrid>
                <a:gridCol w="11878678">
                  <a:extLst>
                    <a:ext uri="{9D8B030D-6E8A-4147-A177-3AD203B41FA5}">
                      <a16:colId xmlns:a16="http://schemas.microsoft.com/office/drawing/2014/main" val="20000"/>
                    </a:ext>
                  </a:extLst>
                </a:gridCol>
                <a:gridCol w="4273817">
                  <a:extLst>
                    <a:ext uri="{9D8B030D-6E8A-4147-A177-3AD203B41FA5}">
                      <a16:colId xmlns:a16="http://schemas.microsoft.com/office/drawing/2014/main" val="20001"/>
                    </a:ext>
                  </a:extLst>
                </a:gridCol>
              </a:tblGrid>
              <a:tr h="493395">
                <a:tc gridSpan="2">
                  <a:txBody>
                    <a:bodyPr/>
                    <a:lstStyle/>
                    <a:p>
                      <a:pPr algn="ctr">
                        <a:lnSpc>
                          <a:spcPct val="100000"/>
                        </a:lnSpc>
                        <a:spcAft>
                          <a:spcPts val="0"/>
                        </a:spcAft>
                      </a:pPr>
                      <a:r>
                        <a:rPr lang="nl-NL" sz="3600" b="1">
                          <a:solidFill>
                            <a:srgbClr val="FF0000"/>
                          </a:solidFill>
                          <a:effectLst/>
                          <a:latin typeface="Times New Roman" panose="02020603050405020304" pitchFamily="18" charset="0"/>
                          <a:ea typeface="Calibri" panose="020F0502020204030204" pitchFamily="34" charset="0"/>
                        </a:rPr>
                        <a:t>PHIẾU Ý TƯỞNG:</a:t>
                      </a:r>
                      <a:endParaRPr lang="en-GB" sz="4000">
                        <a:effectLst/>
                        <a:latin typeface="Times New Roman" panose="02020603050405020304" pitchFamily="18" charset="0"/>
                        <a:ea typeface="Calibri" panose="020F0502020204030204" pitchFamily="34" charset="0"/>
                      </a:endParaRPr>
                    </a:p>
                    <a:p>
                      <a:pPr algn="ctr">
                        <a:lnSpc>
                          <a:spcPct val="100000"/>
                        </a:lnSpc>
                        <a:spcAft>
                          <a:spcPts val="0"/>
                        </a:spcAft>
                      </a:pPr>
                      <a:r>
                        <a:rPr lang="nl-NL" sz="3600" b="1">
                          <a:solidFill>
                            <a:srgbClr val="0070C0"/>
                          </a:solidFill>
                          <a:effectLst/>
                          <a:latin typeface="Times New Roman" panose="02020603050405020304" pitchFamily="18" charset="0"/>
                          <a:ea typeface="Calibri" panose="020F0502020204030204" pitchFamily="34" charset="0"/>
                        </a:rPr>
                        <a:t>Đề bài:</a:t>
                      </a:r>
                      <a:r>
                        <a:rPr lang="nl-NL" sz="3600">
                          <a:solidFill>
                            <a:srgbClr val="0070C0"/>
                          </a:solidFill>
                          <a:effectLst/>
                          <a:latin typeface="Times New Roman" panose="02020603050405020304" pitchFamily="18" charset="0"/>
                          <a:ea typeface="Calibri" panose="020F0502020204030204" pitchFamily="34" charset="0"/>
                        </a:rPr>
                        <a:t> Tập làm một bài thơ tự do ghi lại cảm xúc của em trước cuộc sống phong phú, muôn màu muôn vẻ.</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0000"/>
                  </a:ext>
                </a:extLst>
              </a:tr>
              <a:tr h="493395">
                <a:tc>
                  <a:txBody>
                    <a:bodyPr/>
                    <a:lstStyle/>
                    <a:p>
                      <a:pPr algn="just">
                        <a:lnSpc>
                          <a:spcPct val="100000"/>
                        </a:lnSpc>
                        <a:spcAft>
                          <a:spcPts val="0"/>
                        </a:spcAft>
                      </a:pPr>
                      <a:r>
                        <a:rPr lang="nl-NL" sz="3600">
                          <a:effectLst/>
                          <a:latin typeface="Times New Roman" panose="02020603050405020304" pitchFamily="18" charset="0"/>
                          <a:ea typeface="Calibri" panose="020F0502020204030204" pitchFamily="34" charset="0"/>
                        </a:rPr>
                        <a:t>Em có cảm xúc đặc biệt với sự vật, hiện tượng nào trong cuộc sống?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105">
                <a:tc>
                  <a:txBody>
                    <a:bodyPr/>
                    <a:lstStyle/>
                    <a:p>
                      <a:pPr algn="just">
                        <a:lnSpc>
                          <a:spcPct val="100000"/>
                        </a:lnSpc>
                        <a:spcAft>
                          <a:spcPts val="0"/>
                        </a:spcAft>
                      </a:pPr>
                      <a:r>
                        <a:rPr lang="vi-VN" sz="3600">
                          <a:effectLst/>
                          <a:latin typeface="Times New Roman" panose="02020603050405020304" pitchFamily="18" charset="0"/>
                          <a:ea typeface="Calibri" panose="020F0502020204030204" pitchFamily="34" charset="0"/>
                        </a:rPr>
                        <a:t>Những sự vật, hiện tượng </a:t>
                      </a:r>
                      <a:r>
                        <a:rPr lang="en-US" sz="3600">
                          <a:effectLst/>
                          <a:latin typeface="Times New Roman" panose="02020603050405020304" pitchFamily="18" charset="0"/>
                          <a:ea typeface="Calibri" panose="020F0502020204030204" pitchFamily="34" charset="0"/>
                        </a:rPr>
                        <a:t>đó gắn liền với những hình ảnh nào</a:t>
                      </a:r>
                      <a:r>
                        <a:rPr lang="vi-VN" sz="3600">
                          <a:effectLst/>
                          <a:latin typeface="Times New Roman" panose="02020603050405020304" pitchFamily="18" charset="0"/>
                          <a:ea typeface="Calibri" panose="020F0502020204030204" pitchFamily="34" charset="0"/>
                        </a:rPr>
                        <a:t>?</a:t>
                      </a:r>
                      <a:r>
                        <a:rPr lang="en-US" sz="3600">
                          <a:effectLst/>
                          <a:latin typeface="Times New Roman" panose="02020603050405020304" pitchFamily="18" charset="0"/>
                          <a:ea typeface="Calibri" panose="020F0502020204030204" pitchFamily="34" charset="0"/>
                        </a:rPr>
                        <a:t> Xác định hình ảnh trung tâm và các hình ảnh có liên quan.</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2105">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Xác định cảm xúc chủ đạo và hình dung sự phát triển của mạch cảm xúc gắn liền với sự vận động của các hình ảnh.</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3395">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Những hình ảnh đó khiến em có những liên tưởng độc đáo, thú vị nào không</a:t>
                      </a:r>
                      <a:r>
                        <a:rPr lang="vi-VN"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3850">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Em chọn cách gieo vần, ngắt nhịp như thế nào để phù hợp ý tưởng của mình</a:t>
                      </a:r>
                      <a:r>
                        <a:rPr lang="vi-VN"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Em có thể dùng từ ngữ và các biện pháp tu từ nào để diễn tả thành công các hình ảnh đó</a:t>
                      </a:r>
                      <a:r>
                        <a:rPr lang="vi-VN"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600">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73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800101"/>
            <a:ext cx="8062060" cy="8458200"/>
            <a:chOff x="0" y="0"/>
            <a:chExt cx="2027736" cy="1839379"/>
          </a:xfrm>
        </p:grpSpPr>
        <p:sp>
          <p:nvSpPr>
            <p:cNvPr id="4" name="Freeform 4"/>
            <p:cNvSpPr/>
            <p:nvPr/>
          </p:nvSpPr>
          <p:spPr>
            <a:xfrm>
              <a:off x="0" y="0"/>
              <a:ext cx="2027736" cy="1839379"/>
            </a:xfrm>
            <a:custGeom>
              <a:avLst/>
              <a:gdLst/>
              <a:ahLst/>
              <a:cxnLst/>
              <a:rect l="l" t="t" r="r" b="b"/>
              <a:pathLst>
                <a:path w="2027736" h="1839379">
                  <a:moveTo>
                    <a:pt x="48975" y="0"/>
                  </a:moveTo>
                  <a:lnTo>
                    <a:pt x="1978761" y="0"/>
                  </a:lnTo>
                  <a:cubicBezTo>
                    <a:pt x="1991750" y="0"/>
                    <a:pt x="2004207" y="5160"/>
                    <a:pt x="2013391" y="14344"/>
                  </a:cubicBezTo>
                  <a:cubicBezTo>
                    <a:pt x="2022576" y="23529"/>
                    <a:pt x="2027736" y="35986"/>
                    <a:pt x="2027736" y="48975"/>
                  </a:cubicBezTo>
                  <a:lnTo>
                    <a:pt x="2027736" y="1790404"/>
                  </a:lnTo>
                  <a:cubicBezTo>
                    <a:pt x="2027736" y="1803393"/>
                    <a:pt x="2022576" y="1815850"/>
                    <a:pt x="2013391" y="1825034"/>
                  </a:cubicBezTo>
                  <a:cubicBezTo>
                    <a:pt x="2004207" y="1834219"/>
                    <a:pt x="1991750" y="1839379"/>
                    <a:pt x="1978761" y="1839379"/>
                  </a:cubicBezTo>
                  <a:lnTo>
                    <a:pt x="48975" y="1839379"/>
                  </a:lnTo>
                  <a:cubicBezTo>
                    <a:pt x="35986" y="1839379"/>
                    <a:pt x="23529" y="1834219"/>
                    <a:pt x="14344" y="1825034"/>
                  </a:cubicBezTo>
                  <a:cubicBezTo>
                    <a:pt x="5160" y="1815850"/>
                    <a:pt x="0" y="1803393"/>
                    <a:pt x="0" y="1790404"/>
                  </a:cubicBezTo>
                  <a:lnTo>
                    <a:pt x="0" y="48975"/>
                  </a:lnTo>
                  <a:cubicBezTo>
                    <a:pt x="0" y="35986"/>
                    <a:pt x="5160" y="23529"/>
                    <a:pt x="14344" y="14344"/>
                  </a:cubicBezTo>
                  <a:cubicBezTo>
                    <a:pt x="23529" y="5160"/>
                    <a:pt x="35986" y="0"/>
                    <a:pt x="48975"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2027736"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9670951" y="1945127"/>
            <a:ext cx="7588349" cy="7313173"/>
            <a:chOff x="0" y="0"/>
            <a:chExt cx="1908590" cy="1839379"/>
          </a:xfrm>
        </p:grpSpPr>
        <p:sp>
          <p:nvSpPr>
            <p:cNvPr id="7" name="Freeform 7"/>
            <p:cNvSpPr/>
            <p:nvPr/>
          </p:nvSpPr>
          <p:spPr>
            <a:xfrm>
              <a:off x="0" y="0"/>
              <a:ext cx="1908590" cy="1839379"/>
            </a:xfrm>
            <a:custGeom>
              <a:avLst/>
              <a:gdLst/>
              <a:ahLst/>
              <a:cxnLst/>
              <a:rect l="l" t="t" r="r" b="b"/>
              <a:pathLst>
                <a:path w="1908590" h="1839379">
                  <a:moveTo>
                    <a:pt x="52032" y="0"/>
                  </a:moveTo>
                  <a:lnTo>
                    <a:pt x="1856558" y="0"/>
                  </a:lnTo>
                  <a:cubicBezTo>
                    <a:pt x="1870358" y="0"/>
                    <a:pt x="1883592" y="5482"/>
                    <a:pt x="1893350" y="15240"/>
                  </a:cubicBezTo>
                  <a:cubicBezTo>
                    <a:pt x="1903108" y="24998"/>
                    <a:pt x="1908590" y="38232"/>
                    <a:pt x="1908590" y="52032"/>
                  </a:cubicBezTo>
                  <a:lnTo>
                    <a:pt x="1908590" y="1787347"/>
                  </a:lnTo>
                  <a:cubicBezTo>
                    <a:pt x="1908590" y="1816083"/>
                    <a:pt x="1885295" y="1839379"/>
                    <a:pt x="1856558" y="1839379"/>
                  </a:cubicBezTo>
                  <a:lnTo>
                    <a:pt x="52032" y="1839379"/>
                  </a:lnTo>
                  <a:cubicBezTo>
                    <a:pt x="23296" y="1839379"/>
                    <a:pt x="0" y="1816083"/>
                    <a:pt x="0" y="1787347"/>
                  </a:cubicBezTo>
                  <a:lnTo>
                    <a:pt x="0" y="52032"/>
                  </a:lnTo>
                  <a:cubicBezTo>
                    <a:pt x="0" y="23296"/>
                    <a:pt x="23296" y="0"/>
                    <a:pt x="52032" y="0"/>
                  </a:cubicBezTo>
                  <a:close/>
                </a:path>
              </a:pathLst>
            </a:custGeom>
            <a:solidFill>
              <a:srgbClr val="FFEDED"/>
            </a:solidFill>
            <a:ln w="38100" cap="rnd">
              <a:solidFill>
                <a:srgbClr val="000000"/>
              </a:solidFill>
              <a:prstDash val="solid"/>
              <a:round/>
            </a:ln>
          </p:spPr>
        </p:sp>
        <p:sp>
          <p:nvSpPr>
            <p:cNvPr id="8" name="TextBox 8"/>
            <p:cNvSpPr txBox="1"/>
            <p:nvPr/>
          </p:nvSpPr>
          <p:spPr>
            <a:xfrm>
              <a:off x="0" y="-38100"/>
              <a:ext cx="1908590"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pic>
        <p:nvPicPr>
          <p:cNvPr id="9" name="Picture 9"/>
          <p:cNvPicPr>
            <a:picLocks noChangeAspect="1"/>
          </p:cNvPicPr>
          <p:nvPr/>
        </p:nvPicPr>
        <p:blipFill>
          <a:blip r:embed="rId4"/>
          <a:stretch>
            <a:fillRect/>
          </a:stretch>
        </p:blipFill>
        <p:spPr>
          <a:xfrm>
            <a:off x="9749346" y="1971100"/>
            <a:ext cx="7440492" cy="7185433"/>
          </a:xfrm>
          <a:prstGeom prst="rect">
            <a:avLst/>
          </a:prstGeom>
        </p:spPr>
      </p:pic>
      <p:sp>
        <p:nvSpPr>
          <p:cNvPr id="10" name="Freeform 10"/>
          <p:cNvSpPr/>
          <p:nvPr/>
        </p:nvSpPr>
        <p:spPr>
          <a:xfrm>
            <a:off x="8418095" y="7356677"/>
            <a:ext cx="1951293" cy="1901623"/>
          </a:xfrm>
          <a:custGeom>
            <a:avLst/>
            <a:gdLst/>
            <a:ahLst/>
            <a:cxnLst/>
            <a:rect l="l" t="t" r="r" b="b"/>
            <a:pathLst>
              <a:path w="1951293" h="1901623">
                <a:moveTo>
                  <a:pt x="0" y="0"/>
                </a:moveTo>
                <a:lnTo>
                  <a:pt x="1951292" y="0"/>
                </a:lnTo>
                <a:lnTo>
                  <a:pt x="1951292" y="1901623"/>
                </a:lnTo>
                <a:lnTo>
                  <a:pt x="0" y="19016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8809151" y="569416"/>
            <a:ext cx="1723600" cy="1778574"/>
          </a:xfrm>
          <a:custGeom>
            <a:avLst/>
            <a:gdLst/>
            <a:ahLst/>
            <a:cxnLst/>
            <a:rect l="l" t="t" r="r" b="b"/>
            <a:pathLst>
              <a:path w="1723600" h="1778574">
                <a:moveTo>
                  <a:pt x="0" y="0"/>
                </a:moveTo>
                <a:lnTo>
                  <a:pt x="1723601" y="0"/>
                </a:lnTo>
                <a:lnTo>
                  <a:pt x="1723601" y="1778574"/>
                </a:lnTo>
                <a:lnTo>
                  <a:pt x="0" y="1778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1384392" y="2787188"/>
            <a:ext cx="7424759" cy="6093976"/>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Tìm các hình ảnh phù hợp, để lại cho bản thân nhiều cảm xúc nhất. Xác định hình ảnh trung tâm và các hình ảnh bổ trợ.</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Phát triển mạch cảm xúc  bằng cách tưởng tượng sự vận động của hình ảnh, kết nối các sự vật, hiện tượng có mối liên hệ với hình ảnh trung tâm.</a:t>
            </a:r>
            <a:endParaRPr lang="en-GB" sz="4400">
              <a:latin typeface="Times New Roman" panose="02020603050405020304" pitchFamily="18" charset="0"/>
              <a:cs typeface="Times New Roman" panose="02020603050405020304" pitchFamily="18" charset="0"/>
            </a:endParaRPr>
          </a:p>
        </p:txBody>
      </p:sp>
      <p:sp>
        <p:nvSpPr>
          <p:cNvPr id="13" name="TextBox 13"/>
          <p:cNvSpPr txBox="1"/>
          <p:nvPr/>
        </p:nvSpPr>
        <p:spPr>
          <a:xfrm>
            <a:off x="1924748" y="962648"/>
            <a:ext cx="6845206" cy="1661993"/>
          </a:xfrm>
          <a:prstGeom prst="rect">
            <a:avLst/>
          </a:prstGeom>
        </p:spPr>
        <p:txBody>
          <a:bodyPr wrap="square" lIns="0" tIns="0" rIns="0" bIns="0" rtlCol="0" anchor="t">
            <a:spAutoFit/>
          </a:bodyPr>
          <a:lstStyle/>
          <a:p>
            <a:pPr algn="ctr"/>
            <a:r>
              <a:rPr lang="en-US" sz="5400" b="1">
                <a:latin typeface="Times New Roman" panose="02020603050405020304" pitchFamily="18" charset="0"/>
                <a:cs typeface="Times New Roman" panose="02020603050405020304" pitchFamily="18" charset="0"/>
              </a:rPr>
              <a:t>b</a:t>
            </a:r>
            <a:r>
              <a:rPr lang="en-US" sz="5400">
                <a:latin typeface="Times New Roman" panose="02020603050405020304" pitchFamily="18" charset="0"/>
                <a:cs typeface="Times New Roman" panose="02020603050405020304" pitchFamily="18" charset="0"/>
              </a:rPr>
              <a:t>. </a:t>
            </a:r>
            <a:r>
              <a:rPr lang="en-US" sz="5400" b="1">
                <a:latin typeface="Times New Roman" panose="02020603050405020304" pitchFamily="18" charset="0"/>
                <a:cs typeface="Times New Roman" panose="02020603050405020304" pitchFamily="18" charset="0"/>
              </a:rPr>
              <a:t>Lựa chọn hình ảnh biểu đạt cảm xúc</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6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495300"/>
            <a:ext cx="9837068" cy="9791700"/>
            <a:chOff x="0" y="0"/>
            <a:chExt cx="2474178" cy="2069875"/>
          </a:xfrm>
        </p:grpSpPr>
        <p:sp>
          <p:nvSpPr>
            <p:cNvPr id="4" name="Freeform 4"/>
            <p:cNvSpPr/>
            <p:nvPr/>
          </p:nvSpPr>
          <p:spPr>
            <a:xfrm>
              <a:off x="0" y="0"/>
              <a:ext cx="2474178" cy="2069875"/>
            </a:xfrm>
            <a:custGeom>
              <a:avLst/>
              <a:gdLst/>
              <a:ahLst/>
              <a:cxnLst/>
              <a:rect l="l" t="t" r="r" b="b"/>
              <a:pathLst>
                <a:path w="2474178" h="2069875">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a:off x="1929705" y="2850331"/>
            <a:ext cx="8310972" cy="5539978"/>
          </a:xfrm>
          <a:prstGeom prst="rect">
            <a:avLst/>
          </a:prstGeom>
        </p:spPr>
        <p:txBody>
          <a:bodyPr wrap="square" lIns="0" tIns="0" rIns="0" bIns="0" rtlCol="0" anchor="t">
            <a:spAutoFit/>
          </a:bodyPr>
          <a:lstStyle/>
          <a:p>
            <a:pPr algn="just"/>
            <a:r>
              <a:rPr lang="en-US" sz="6000">
                <a:latin typeface="Times New Roman" panose="02020603050405020304" pitchFamily="18" charset="0"/>
                <a:cs typeface="Times New Roman" panose="02020603050405020304" pitchFamily="18" charset="0"/>
              </a:rPr>
              <a:t>- Tạo nhịp điệu linh hoạt dựa trên nội dung biểu đạt.</a:t>
            </a:r>
            <a:endParaRPr lang="en-GB" sz="6000">
              <a:latin typeface="Times New Roman" panose="02020603050405020304" pitchFamily="18" charset="0"/>
              <a:cs typeface="Times New Roman" panose="02020603050405020304" pitchFamily="18" charset="0"/>
            </a:endParaRPr>
          </a:p>
          <a:p>
            <a:pPr algn="just"/>
            <a:r>
              <a:rPr lang="en-US" sz="6000">
                <a:latin typeface="Times New Roman" panose="02020603050405020304" pitchFamily="18" charset="0"/>
                <a:cs typeface="Times New Roman" panose="02020603050405020304" pitchFamily="18" charset="0"/>
              </a:rPr>
              <a:t>- Gieo vần linh hoạt, kết hợp vần bằng – vần trắc, vần chân – vần lưng, vần liền – vần cách,...</a:t>
            </a:r>
            <a:endParaRPr lang="en-GB" sz="6000">
              <a:latin typeface="Times New Roman" panose="02020603050405020304" pitchFamily="18" charset="0"/>
              <a:cs typeface="Times New Roman" panose="02020603050405020304" pitchFamily="18" charset="0"/>
            </a:endParaRPr>
          </a:p>
        </p:txBody>
      </p:sp>
      <p:sp>
        <p:nvSpPr>
          <p:cNvPr id="7" name="Freeform 7"/>
          <p:cNvSpPr/>
          <p:nvPr/>
        </p:nvSpPr>
        <p:spPr>
          <a:xfrm>
            <a:off x="341483" y="8111844"/>
            <a:ext cx="2084195" cy="2175156"/>
          </a:xfrm>
          <a:custGeom>
            <a:avLst/>
            <a:gdLst/>
            <a:ahLst/>
            <a:cxnLst/>
            <a:rect l="l" t="t" r="r" b="b"/>
            <a:pathLst>
              <a:path w="2084195" h="2175156">
                <a:moveTo>
                  <a:pt x="0" y="0"/>
                </a:moveTo>
                <a:lnTo>
                  <a:pt x="2084195" y="0"/>
                </a:lnTo>
                <a:lnTo>
                  <a:pt x="2084195" y="2175156"/>
                </a:lnTo>
                <a:lnTo>
                  <a:pt x="0" y="2175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801650" y="1690323"/>
            <a:ext cx="5457650" cy="6906354"/>
          </a:xfrm>
          <a:custGeom>
            <a:avLst/>
            <a:gdLst/>
            <a:ahLst/>
            <a:cxnLst/>
            <a:rect l="l" t="t" r="r" b="b"/>
            <a:pathLst>
              <a:path w="5457650" h="6906354">
                <a:moveTo>
                  <a:pt x="0" y="0"/>
                </a:moveTo>
                <a:lnTo>
                  <a:pt x="5457650" y="0"/>
                </a:lnTo>
                <a:lnTo>
                  <a:pt x="5457650" y="6906354"/>
                </a:lnTo>
                <a:lnTo>
                  <a:pt x="0" y="6906354"/>
                </a:lnTo>
                <a:lnTo>
                  <a:pt x="0" y="0"/>
                </a:lnTo>
                <a:close/>
              </a:path>
            </a:pathLst>
          </a:custGeom>
          <a:blipFill>
            <a:blip r:embed="rId6"/>
            <a:stretch>
              <a:fillRect l="-51619" t="-19159" r="-74706"/>
            </a:stretch>
          </a:blipFill>
        </p:spPr>
      </p:sp>
      <p:sp>
        <p:nvSpPr>
          <p:cNvPr id="9" name="Freeform 9"/>
          <p:cNvSpPr/>
          <p:nvPr/>
        </p:nvSpPr>
        <p:spPr>
          <a:xfrm>
            <a:off x="10919008" y="1028700"/>
            <a:ext cx="7108107" cy="8229600"/>
          </a:xfrm>
          <a:custGeom>
            <a:avLst/>
            <a:gdLst/>
            <a:ahLst/>
            <a:cxnLst/>
            <a:rect l="l" t="t" r="r" b="b"/>
            <a:pathLst>
              <a:path w="7108107" h="8229600">
                <a:moveTo>
                  <a:pt x="0" y="0"/>
                </a:moveTo>
                <a:lnTo>
                  <a:pt x="7108107" y="0"/>
                </a:lnTo>
                <a:lnTo>
                  <a:pt x="7108107" y="8229600"/>
                </a:lnTo>
                <a:lnTo>
                  <a:pt x="0" y="822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851107" y="1028700"/>
            <a:ext cx="9078787" cy="1107996"/>
          </a:xfrm>
          <a:prstGeom prst="rect">
            <a:avLst/>
          </a:prstGeom>
        </p:spPr>
        <p:txBody>
          <a:bodyPr lIns="0" tIns="0" rIns="0" bIns="0" rtlCol="0" anchor="t">
            <a:spAutoFit/>
          </a:bodyPr>
          <a:lstStyle/>
          <a:p>
            <a:r>
              <a:rPr lang="en-US" sz="7200" b="1">
                <a:latin typeface="Times New Roman" panose="02020603050405020304" pitchFamily="18" charset="0"/>
                <a:cs typeface="Times New Roman" panose="02020603050405020304" pitchFamily="18" charset="0"/>
              </a:rPr>
              <a:t>c. Gieo vần, ngắt nhịp</a:t>
            </a:r>
            <a:endParaRPr lang="en-GB" sz="7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7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028700"/>
            <a:ext cx="9405505" cy="8229600"/>
            <a:chOff x="0" y="0"/>
            <a:chExt cx="2365634" cy="2069875"/>
          </a:xfrm>
        </p:grpSpPr>
        <p:sp>
          <p:nvSpPr>
            <p:cNvPr id="4" name="Freeform 4"/>
            <p:cNvSpPr/>
            <p:nvPr/>
          </p:nvSpPr>
          <p:spPr>
            <a:xfrm>
              <a:off x="0" y="0"/>
              <a:ext cx="2365634" cy="2069875"/>
            </a:xfrm>
            <a:custGeom>
              <a:avLst/>
              <a:gdLst/>
              <a:ahLst/>
              <a:cxnLst/>
              <a:rect l="l" t="t" r="r" b="b"/>
              <a:pathLst>
                <a:path w="2365634" h="2069875">
                  <a:moveTo>
                    <a:pt x="41979" y="0"/>
                  </a:moveTo>
                  <a:lnTo>
                    <a:pt x="2323654" y="0"/>
                  </a:lnTo>
                  <a:cubicBezTo>
                    <a:pt x="2346839" y="0"/>
                    <a:pt x="2365634" y="18795"/>
                    <a:pt x="2365634" y="41979"/>
                  </a:cubicBezTo>
                  <a:lnTo>
                    <a:pt x="2365634" y="2027895"/>
                  </a:lnTo>
                  <a:cubicBezTo>
                    <a:pt x="2365634" y="2039029"/>
                    <a:pt x="2361211" y="2049706"/>
                    <a:pt x="2353338" y="2057579"/>
                  </a:cubicBezTo>
                  <a:cubicBezTo>
                    <a:pt x="2345465" y="2065452"/>
                    <a:pt x="2334788" y="2069875"/>
                    <a:pt x="2323654" y="2069875"/>
                  </a:cubicBezTo>
                  <a:lnTo>
                    <a:pt x="41979" y="2069875"/>
                  </a:lnTo>
                  <a:cubicBezTo>
                    <a:pt x="30846" y="2069875"/>
                    <a:pt x="20168" y="2065452"/>
                    <a:pt x="12295" y="2057579"/>
                  </a:cubicBezTo>
                  <a:cubicBezTo>
                    <a:pt x="4423" y="2049706"/>
                    <a:pt x="0" y="2039029"/>
                    <a:pt x="0" y="2027895"/>
                  </a:cubicBezTo>
                  <a:lnTo>
                    <a:pt x="0" y="41979"/>
                  </a:lnTo>
                  <a:cubicBezTo>
                    <a:pt x="0" y="30846"/>
                    <a:pt x="4423" y="20168"/>
                    <a:pt x="12295" y="12295"/>
                  </a:cubicBezTo>
                  <a:cubicBezTo>
                    <a:pt x="20168" y="4423"/>
                    <a:pt x="30846" y="0"/>
                    <a:pt x="41979"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365634"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a:off x="1840221" y="3599602"/>
            <a:ext cx="8154009" cy="4431983"/>
          </a:xfrm>
          <a:prstGeom prst="rect">
            <a:avLst/>
          </a:prstGeom>
        </p:spPr>
        <p:txBody>
          <a:bodyPr lIns="0" tIns="0" rIns="0" bIns="0" rtlCol="0" anchor="t">
            <a:spAutoFit/>
          </a:bodyPr>
          <a:lstStyle/>
          <a:p>
            <a:pPr algn="just"/>
            <a:r>
              <a:rPr lang="en-US" sz="4800" b="1">
                <a:latin typeface="Times New Roman" panose="02020603050405020304" pitchFamily="18" charset="0"/>
                <a:cs typeface="Times New Roman" panose="02020603050405020304" pitchFamily="18" charset="0"/>
              </a:rPr>
              <a:t>- </a:t>
            </a:r>
            <a:r>
              <a:rPr lang="en-US" sz="4800">
                <a:latin typeface="Times New Roman" panose="02020603050405020304" pitchFamily="18" charset="0"/>
                <a:cs typeface="Times New Roman" panose="02020603050405020304" pitchFamily="18" charset="0"/>
              </a:rPr>
              <a:t>Lựa chọn từ ngữ phù hợp, có thể sử dụng từ tượng thanh, từ tượng hình.</a:t>
            </a:r>
            <a:endParaRPr lang="en-GB" sz="4800">
              <a:latin typeface="Times New Roman" panose="02020603050405020304" pitchFamily="18" charset="0"/>
              <a:cs typeface="Times New Roman" panose="02020603050405020304" pitchFamily="18" charset="0"/>
            </a:endParaRPr>
          </a:p>
          <a:p>
            <a:pPr algn="just"/>
            <a:r>
              <a:rPr lang="en-US" sz="4800">
                <a:latin typeface="Times New Roman" panose="02020603050405020304" pitchFamily="18" charset="0"/>
                <a:cs typeface="Times New Roman" panose="02020603050405020304" pitchFamily="18" charset="0"/>
              </a:rPr>
              <a:t>- Sử dụng các biện pháp tu từ khác nhau: so sánh, nhân hóa, ẩn dụ, điệp ngữ,...</a:t>
            </a:r>
            <a:endParaRPr lang="en-US" sz="4659">
              <a:solidFill>
                <a:srgbClr val="483A00"/>
              </a:solidFill>
              <a:latin typeface="Times New Roman" panose="02020603050405020304" pitchFamily="18" charset="0"/>
              <a:cs typeface="Times New Roman" panose="02020603050405020304" pitchFamily="18" charset="0"/>
            </a:endParaRPr>
          </a:p>
        </p:txBody>
      </p:sp>
      <p:grpSp>
        <p:nvGrpSpPr>
          <p:cNvPr id="7" name="Group 7"/>
          <p:cNvGrpSpPr/>
          <p:nvPr/>
        </p:nvGrpSpPr>
        <p:grpSpPr>
          <a:xfrm>
            <a:off x="11028758" y="1028700"/>
            <a:ext cx="6230542" cy="8229600"/>
            <a:chOff x="0" y="0"/>
            <a:chExt cx="1567080" cy="2069875"/>
          </a:xfrm>
        </p:grpSpPr>
        <p:sp>
          <p:nvSpPr>
            <p:cNvPr id="8" name="Freeform 8"/>
            <p:cNvSpPr/>
            <p:nvPr/>
          </p:nvSpPr>
          <p:spPr>
            <a:xfrm>
              <a:off x="0" y="0"/>
              <a:ext cx="1567080" cy="2069875"/>
            </a:xfrm>
            <a:custGeom>
              <a:avLst/>
              <a:gdLst/>
              <a:ahLst/>
              <a:cxnLst/>
              <a:rect l="l" t="t" r="r" b="b"/>
              <a:pathLst>
                <a:path w="1567080" h="2069875">
                  <a:moveTo>
                    <a:pt x="63371" y="0"/>
                  </a:moveTo>
                  <a:lnTo>
                    <a:pt x="1503709" y="0"/>
                  </a:lnTo>
                  <a:cubicBezTo>
                    <a:pt x="1538708" y="0"/>
                    <a:pt x="1567080" y="28372"/>
                    <a:pt x="1567080" y="63371"/>
                  </a:cubicBezTo>
                  <a:lnTo>
                    <a:pt x="1567080" y="2006503"/>
                  </a:lnTo>
                  <a:cubicBezTo>
                    <a:pt x="1567080" y="2023310"/>
                    <a:pt x="1560403" y="2039429"/>
                    <a:pt x="1548519" y="2051314"/>
                  </a:cubicBezTo>
                  <a:cubicBezTo>
                    <a:pt x="1536634" y="2063198"/>
                    <a:pt x="1520516" y="2069875"/>
                    <a:pt x="1503709" y="2069875"/>
                  </a:cubicBezTo>
                  <a:lnTo>
                    <a:pt x="63371" y="2069875"/>
                  </a:lnTo>
                  <a:cubicBezTo>
                    <a:pt x="28372" y="2069875"/>
                    <a:pt x="0" y="2041502"/>
                    <a:pt x="0" y="2006503"/>
                  </a:cubicBezTo>
                  <a:lnTo>
                    <a:pt x="0" y="63371"/>
                  </a:lnTo>
                  <a:cubicBezTo>
                    <a:pt x="0" y="46564"/>
                    <a:pt x="6677" y="30445"/>
                    <a:pt x="18561" y="18561"/>
                  </a:cubicBezTo>
                  <a:cubicBezTo>
                    <a:pt x="30445" y="6677"/>
                    <a:pt x="46564" y="0"/>
                    <a:pt x="63371" y="0"/>
                  </a:cubicBezTo>
                  <a:close/>
                </a:path>
              </a:pathLst>
            </a:custGeom>
            <a:solidFill>
              <a:srgbClr val="FFF5D3"/>
            </a:solidFill>
            <a:ln w="38100" cap="rnd">
              <a:solidFill>
                <a:srgbClr val="000000"/>
              </a:solidFill>
              <a:prstDash val="solid"/>
              <a:round/>
            </a:ln>
          </p:spPr>
        </p:sp>
        <p:sp>
          <p:nvSpPr>
            <p:cNvPr id="9" name="TextBox 9"/>
            <p:cNvSpPr txBox="1"/>
            <p:nvPr/>
          </p:nvSpPr>
          <p:spPr>
            <a:xfrm>
              <a:off x="0" y="-38100"/>
              <a:ext cx="1567080" cy="2107975"/>
            </a:xfrm>
            <a:prstGeom prst="rect">
              <a:avLst/>
            </a:prstGeom>
          </p:spPr>
          <p:txBody>
            <a:bodyPr lIns="50800" tIns="50800" rIns="50800" bIns="50800" rtlCol="0" anchor="ctr"/>
            <a:lstStyle/>
            <a:p>
              <a:pPr algn="ctr">
                <a:lnSpc>
                  <a:spcPts val="2659"/>
                </a:lnSpc>
              </a:pPr>
              <a:endParaRPr>
                <a:solidFill>
                  <a:prstClr val="black"/>
                </a:solidFill>
              </a:endParaRPr>
            </a:p>
          </p:txBody>
        </p:sp>
      </p:grpSp>
      <p:pic>
        <p:nvPicPr>
          <p:cNvPr id="10" name="Picture 10"/>
          <p:cNvPicPr>
            <a:picLocks noChangeAspect="1"/>
          </p:cNvPicPr>
          <p:nvPr/>
        </p:nvPicPr>
        <p:blipFill>
          <a:blip r:embed="rId4"/>
          <a:stretch>
            <a:fillRect/>
          </a:stretch>
        </p:blipFill>
        <p:spPr>
          <a:xfrm>
            <a:off x="11332019" y="1307452"/>
            <a:ext cx="6324713" cy="7672097"/>
          </a:xfrm>
          <a:prstGeom prst="rect">
            <a:avLst/>
          </a:prstGeom>
        </p:spPr>
      </p:pic>
      <p:sp>
        <p:nvSpPr>
          <p:cNvPr id="11" name="Freeform 11"/>
          <p:cNvSpPr/>
          <p:nvPr/>
        </p:nvSpPr>
        <p:spPr>
          <a:xfrm>
            <a:off x="641457" y="7991250"/>
            <a:ext cx="2315168" cy="1612199"/>
          </a:xfrm>
          <a:custGeom>
            <a:avLst/>
            <a:gdLst/>
            <a:ahLst/>
            <a:cxnLst/>
            <a:rect l="l" t="t" r="r" b="b"/>
            <a:pathLst>
              <a:path w="2315168" h="1612199">
                <a:moveTo>
                  <a:pt x="0" y="0"/>
                </a:moveTo>
                <a:lnTo>
                  <a:pt x="2315167" y="0"/>
                </a:lnTo>
                <a:lnTo>
                  <a:pt x="2315167" y="1612199"/>
                </a:lnTo>
                <a:lnTo>
                  <a:pt x="0" y="1612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6332662" y="591582"/>
            <a:ext cx="1853276" cy="1846537"/>
          </a:xfrm>
          <a:custGeom>
            <a:avLst/>
            <a:gdLst/>
            <a:ahLst/>
            <a:cxnLst/>
            <a:rect l="l" t="t" r="r" b="b"/>
            <a:pathLst>
              <a:path w="1853276" h="1846537">
                <a:moveTo>
                  <a:pt x="0" y="0"/>
                </a:moveTo>
                <a:lnTo>
                  <a:pt x="1853276" y="0"/>
                </a:lnTo>
                <a:lnTo>
                  <a:pt x="1853276" y="1846537"/>
                </a:lnTo>
                <a:lnTo>
                  <a:pt x="0" y="1846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2443287" y="1452312"/>
            <a:ext cx="6085150" cy="1661993"/>
          </a:xfrm>
          <a:prstGeom prst="rect">
            <a:avLst/>
          </a:prstGeom>
        </p:spPr>
        <p:txBody>
          <a:bodyPr lIns="0" tIns="0" rIns="0" bIns="0" rtlCol="0" anchor="t">
            <a:spAutoFit/>
          </a:bodyPr>
          <a:lstStyle/>
          <a:p>
            <a:pPr algn="ctr"/>
            <a:r>
              <a:rPr lang="en-US" sz="5400" b="1">
                <a:latin typeface="Times New Roman" panose="02020603050405020304" pitchFamily="18" charset="0"/>
                <a:cs typeface="Times New Roman" panose="02020603050405020304" pitchFamily="18" charset="0"/>
              </a:rPr>
              <a:t>d. Lựa chọn từ ngữ, biện pháp tu từ</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31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028700"/>
            <a:ext cx="16230600" cy="8229600"/>
            <a:chOff x="0" y="0"/>
            <a:chExt cx="4513182" cy="2288374"/>
          </a:xfrm>
        </p:grpSpPr>
        <p:sp>
          <p:nvSpPr>
            <p:cNvPr id="4" name="Freeform 4"/>
            <p:cNvSpPr/>
            <p:nvPr/>
          </p:nvSpPr>
          <p:spPr>
            <a:xfrm>
              <a:off x="0" y="0"/>
              <a:ext cx="4513182" cy="2288374"/>
            </a:xfrm>
            <a:custGeom>
              <a:avLst/>
              <a:gdLst/>
              <a:ahLst/>
              <a:cxnLst/>
              <a:rect l="l" t="t" r="r" b="b"/>
              <a:pathLst>
                <a:path w="4513182" h="2288374">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4513182" cy="232647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14598388" y="-573667"/>
            <a:ext cx="1196434" cy="3204734"/>
          </a:xfrm>
          <a:custGeom>
            <a:avLst/>
            <a:gdLst/>
            <a:ahLst/>
            <a:cxnLst/>
            <a:rect l="l" t="t" r="r" b="b"/>
            <a:pathLst>
              <a:path w="1196434" h="3204734">
                <a:moveTo>
                  <a:pt x="0" y="0"/>
                </a:moveTo>
                <a:lnTo>
                  <a:pt x="1196434" y="0"/>
                </a:lnTo>
                <a:lnTo>
                  <a:pt x="1196434" y="3204734"/>
                </a:lnTo>
                <a:lnTo>
                  <a:pt x="0" y="3204734"/>
                </a:lnTo>
                <a:lnTo>
                  <a:pt x="0" y="0"/>
                </a:lnTo>
                <a:close/>
              </a:path>
            </a:pathLst>
          </a:custGeom>
          <a:blipFill>
            <a:blip r:embed="rId4"/>
            <a:stretch>
              <a:fillRect/>
            </a:stretch>
          </a:blipFill>
        </p:spPr>
      </p:sp>
      <p:grpSp>
        <p:nvGrpSpPr>
          <p:cNvPr id="7" name="Group 7"/>
          <p:cNvGrpSpPr/>
          <p:nvPr/>
        </p:nvGrpSpPr>
        <p:grpSpPr>
          <a:xfrm>
            <a:off x="2562479" y="3779245"/>
            <a:ext cx="4131181" cy="4130710"/>
            <a:chOff x="0" y="0"/>
            <a:chExt cx="6350013" cy="6349289"/>
          </a:xfrm>
        </p:grpSpPr>
        <p:sp>
          <p:nvSpPr>
            <p:cNvPr id="8" name="Freeform 8"/>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5"/>
              <a:stretch>
                <a:fillRect l="-25038" r="-25038"/>
              </a:stretch>
            </a:blipFill>
          </p:spPr>
        </p:sp>
      </p:grpSp>
      <p:grpSp>
        <p:nvGrpSpPr>
          <p:cNvPr id="9" name="Group 9"/>
          <p:cNvGrpSpPr/>
          <p:nvPr/>
        </p:nvGrpSpPr>
        <p:grpSpPr>
          <a:xfrm>
            <a:off x="7078409" y="3779245"/>
            <a:ext cx="4131181" cy="4130710"/>
            <a:chOff x="0" y="0"/>
            <a:chExt cx="6350013" cy="6349289"/>
          </a:xfrm>
        </p:grpSpPr>
        <p:sp>
          <p:nvSpPr>
            <p:cNvPr id="10" name="Freeform 10"/>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6"/>
              <a:stretch>
                <a:fillRect l="-24991" r="-24991"/>
              </a:stretch>
            </a:blipFill>
          </p:spPr>
        </p:sp>
      </p:grpSp>
      <p:grpSp>
        <p:nvGrpSpPr>
          <p:cNvPr id="11" name="Group 11"/>
          <p:cNvGrpSpPr/>
          <p:nvPr/>
        </p:nvGrpSpPr>
        <p:grpSpPr>
          <a:xfrm>
            <a:off x="11594340" y="3779245"/>
            <a:ext cx="4131181" cy="4130710"/>
            <a:chOff x="0" y="0"/>
            <a:chExt cx="6350013" cy="6349289"/>
          </a:xfrm>
        </p:grpSpPr>
        <p:sp>
          <p:nvSpPr>
            <p:cNvPr id="12" name="Freeform 12"/>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7"/>
              <a:stretch>
                <a:fillRect l="-24991" r="-24991"/>
              </a:stretch>
            </a:blipFill>
          </p:spPr>
        </p:sp>
      </p:grpSp>
      <p:sp>
        <p:nvSpPr>
          <p:cNvPr id="13" name="Freeform 13"/>
          <p:cNvSpPr/>
          <p:nvPr/>
        </p:nvSpPr>
        <p:spPr>
          <a:xfrm>
            <a:off x="452611" y="585933"/>
            <a:ext cx="2098971" cy="2430388"/>
          </a:xfrm>
          <a:custGeom>
            <a:avLst/>
            <a:gdLst/>
            <a:ahLst/>
            <a:cxnLst/>
            <a:rect l="l" t="t" r="r" b="b"/>
            <a:pathLst>
              <a:path w="2098971" h="2430388">
                <a:moveTo>
                  <a:pt x="0" y="0"/>
                </a:moveTo>
                <a:lnTo>
                  <a:pt x="2098971" y="0"/>
                </a:lnTo>
                <a:lnTo>
                  <a:pt x="2098971" y="2430388"/>
                </a:lnTo>
                <a:lnTo>
                  <a:pt x="0" y="2430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341224" y="7669811"/>
            <a:ext cx="2946776" cy="2400283"/>
          </a:xfrm>
          <a:custGeom>
            <a:avLst/>
            <a:gdLst/>
            <a:ahLst/>
            <a:cxnLst/>
            <a:rect l="l" t="t" r="r" b="b"/>
            <a:pathLst>
              <a:path w="2946776" h="2400283">
                <a:moveTo>
                  <a:pt x="0" y="0"/>
                </a:moveTo>
                <a:lnTo>
                  <a:pt x="2946776" y="0"/>
                </a:lnTo>
                <a:lnTo>
                  <a:pt x="2946776" y="2400284"/>
                </a:lnTo>
                <a:lnTo>
                  <a:pt x="0" y="24002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2982422" y="2255848"/>
            <a:ext cx="11342240" cy="1015663"/>
          </a:xfrm>
          <a:prstGeom prst="rect">
            <a:avLst/>
          </a:prstGeom>
        </p:spPr>
        <p:txBody>
          <a:bodyPr lIns="0" tIns="0" rIns="0" bIns="0" rtlCol="0" anchor="t">
            <a:spAutoFit/>
          </a:bodyPr>
          <a:lstStyle/>
          <a:p>
            <a:r>
              <a:rPr lang="en-US" sz="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Bước 2: THỰC HÀNH VIẾT </a:t>
            </a:r>
            <a:endParaRPr lang="en-GB" sz="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7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028700"/>
            <a:ext cx="16230600" cy="8229600"/>
            <a:chOff x="0" y="0"/>
            <a:chExt cx="4513182" cy="2288374"/>
          </a:xfrm>
        </p:grpSpPr>
        <p:sp>
          <p:nvSpPr>
            <p:cNvPr id="4" name="Freeform 4"/>
            <p:cNvSpPr/>
            <p:nvPr/>
          </p:nvSpPr>
          <p:spPr>
            <a:xfrm>
              <a:off x="0" y="0"/>
              <a:ext cx="4513182" cy="2288374"/>
            </a:xfrm>
            <a:custGeom>
              <a:avLst/>
              <a:gdLst/>
              <a:ahLst/>
              <a:cxnLst/>
              <a:rect l="l" t="t" r="r" b="b"/>
              <a:pathLst>
                <a:path w="4513182" h="2288374">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4513182" cy="232647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14598388" y="-573667"/>
            <a:ext cx="1196434" cy="3204734"/>
          </a:xfrm>
          <a:custGeom>
            <a:avLst/>
            <a:gdLst/>
            <a:ahLst/>
            <a:cxnLst/>
            <a:rect l="l" t="t" r="r" b="b"/>
            <a:pathLst>
              <a:path w="1196434" h="3204734">
                <a:moveTo>
                  <a:pt x="0" y="0"/>
                </a:moveTo>
                <a:lnTo>
                  <a:pt x="1196434" y="0"/>
                </a:lnTo>
                <a:lnTo>
                  <a:pt x="1196434" y="3204734"/>
                </a:lnTo>
                <a:lnTo>
                  <a:pt x="0" y="3204734"/>
                </a:lnTo>
                <a:lnTo>
                  <a:pt x="0" y="0"/>
                </a:lnTo>
                <a:close/>
              </a:path>
            </a:pathLst>
          </a:custGeom>
          <a:blipFill>
            <a:blip r:embed="rId4"/>
            <a:stretch>
              <a:fillRect/>
            </a:stretch>
          </a:blipFill>
        </p:spPr>
      </p:sp>
      <p:grpSp>
        <p:nvGrpSpPr>
          <p:cNvPr id="7" name="Group 7"/>
          <p:cNvGrpSpPr/>
          <p:nvPr/>
        </p:nvGrpSpPr>
        <p:grpSpPr>
          <a:xfrm>
            <a:off x="2562479" y="3779245"/>
            <a:ext cx="4131181" cy="4130710"/>
            <a:chOff x="0" y="0"/>
            <a:chExt cx="6350013" cy="6349289"/>
          </a:xfrm>
        </p:grpSpPr>
        <p:sp>
          <p:nvSpPr>
            <p:cNvPr id="8" name="Freeform 8"/>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5"/>
              <a:stretch>
                <a:fillRect l="-25038" r="-25038"/>
              </a:stretch>
            </a:blipFill>
          </p:spPr>
        </p:sp>
      </p:grpSp>
      <p:grpSp>
        <p:nvGrpSpPr>
          <p:cNvPr id="9" name="Group 9"/>
          <p:cNvGrpSpPr/>
          <p:nvPr/>
        </p:nvGrpSpPr>
        <p:grpSpPr>
          <a:xfrm>
            <a:off x="7078409" y="3779245"/>
            <a:ext cx="4131181" cy="4130710"/>
            <a:chOff x="0" y="0"/>
            <a:chExt cx="6350013" cy="6349289"/>
          </a:xfrm>
        </p:grpSpPr>
        <p:sp>
          <p:nvSpPr>
            <p:cNvPr id="10" name="Freeform 10"/>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6"/>
              <a:stretch>
                <a:fillRect l="-24991" r="-24991"/>
              </a:stretch>
            </a:blipFill>
          </p:spPr>
        </p:sp>
      </p:grpSp>
      <p:grpSp>
        <p:nvGrpSpPr>
          <p:cNvPr id="11" name="Group 11"/>
          <p:cNvGrpSpPr/>
          <p:nvPr/>
        </p:nvGrpSpPr>
        <p:grpSpPr>
          <a:xfrm>
            <a:off x="11594340" y="3779245"/>
            <a:ext cx="4131181" cy="4130710"/>
            <a:chOff x="0" y="0"/>
            <a:chExt cx="6350013" cy="6349289"/>
          </a:xfrm>
        </p:grpSpPr>
        <p:sp>
          <p:nvSpPr>
            <p:cNvPr id="12" name="Freeform 12"/>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7"/>
              <a:stretch>
                <a:fillRect l="-24991" r="-24991"/>
              </a:stretch>
            </a:blipFill>
          </p:spPr>
        </p:sp>
      </p:grpSp>
      <p:sp>
        <p:nvSpPr>
          <p:cNvPr id="13" name="Freeform 13"/>
          <p:cNvSpPr/>
          <p:nvPr/>
        </p:nvSpPr>
        <p:spPr>
          <a:xfrm>
            <a:off x="452611" y="585933"/>
            <a:ext cx="2098971" cy="2430388"/>
          </a:xfrm>
          <a:custGeom>
            <a:avLst/>
            <a:gdLst/>
            <a:ahLst/>
            <a:cxnLst/>
            <a:rect l="l" t="t" r="r" b="b"/>
            <a:pathLst>
              <a:path w="2098971" h="2430388">
                <a:moveTo>
                  <a:pt x="0" y="0"/>
                </a:moveTo>
                <a:lnTo>
                  <a:pt x="2098971" y="0"/>
                </a:lnTo>
                <a:lnTo>
                  <a:pt x="2098971" y="2430388"/>
                </a:lnTo>
                <a:lnTo>
                  <a:pt x="0" y="2430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341224" y="7669811"/>
            <a:ext cx="2946776" cy="2400283"/>
          </a:xfrm>
          <a:custGeom>
            <a:avLst/>
            <a:gdLst/>
            <a:ahLst/>
            <a:cxnLst/>
            <a:rect l="l" t="t" r="r" b="b"/>
            <a:pathLst>
              <a:path w="2946776" h="2400283">
                <a:moveTo>
                  <a:pt x="0" y="0"/>
                </a:moveTo>
                <a:lnTo>
                  <a:pt x="2946776" y="0"/>
                </a:lnTo>
                <a:lnTo>
                  <a:pt x="2946776" y="2400284"/>
                </a:lnTo>
                <a:lnTo>
                  <a:pt x="0" y="24002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3472880" y="1926432"/>
            <a:ext cx="11342240" cy="1107996"/>
          </a:xfrm>
          <a:prstGeom prst="rect">
            <a:avLst/>
          </a:prstGeom>
        </p:spPr>
        <p:txBody>
          <a:bodyPr lIns="0" tIns="0" rIns="0" bIns="0" rtlCol="0" anchor="t">
            <a:spAutoFit/>
          </a:bodyPr>
          <a:lstStyle/>
          <a:p>
            <a:r>
              <a:rPr lang="en-US" sz="72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3. Bước 3: SAU KHI VIẾT</a:t>
            </a:r>
            <a:endParaRPr lang="en-GB" sz="72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6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495301"/>
            <a:ext cx="16177360" cy="8763000"/>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5725" y="7559157"/>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453978" y="7559157"/>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4326" y="3464226"/>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6619293" y="-326685"/>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930116079"/>
              </p:ext>
            </p:extLst>
          </p:nvPr>
        </p:nvGraphicFramePr>
        <p:xfrm>
          <a:off x="1946775" y="821891"/>
          <a:ext cx="14811896" cy="8124444"/>
        </p:xfrm>
        <a:graphic>
          <a:graphicData uri="http://schemas.openxmlformats.org/drawingml/2006/table">
            <a:tbl>
              <a:tblPr firstRow="1" firstCol="1" bandRow="1"/>
              <a:tblGrid>
                <a:gridCol w="2467497">
                  <a:extLst>
                    <a:ext uri="{9D8B030D-6E8A-4147-A177-3AD203B41FA5}">
                      <a16:colId xmlns:a16="http://schemas.microsoft.com/office/drawing/2014/main" val="20000"/>
                    </a:ext>
                  </a:extLst>
                </a:gridCol>
                <a:gridCol w="9906000">
                  <a:extLst>
                    <a:ext uri="{9D8B030D-6E8A-4147-A177-3AD203B41FA5}">
                      <a16:colId xmlns:a16="http://schemas.microsoft.com/office/drawing/2014/main" val="20001"/>
                    </a:ext>
                  </a:extLst>
                </a:gridCol>
                <a:gridCol w="1003946">
                  <a:extLst>
                    <a:ext uri="{9D8B030D-6E8A-4147-A177-3AD203B41FA5}">
                      <a16:colId xmlns:a16="http://schemas.microsoft.com/office/drawing/2014/main" val="20002"/>
                    </a:ext>
                  </a:extLst>
                </a:gridCol>
                <a:gridCol w="1434453">
                  <a:extLst>
                    <a:ext uri="{9D8B030D-6E8A-4147-A177-3AD203B41FA5}">
                      <a16:colId xmlns:a16="http://schemas.microsoft.com/office/drawing/2014/main" val="20003"/>
                    </a:ext>
                  </a:extLst>
                </a:gridCol>
              </a:tblGrid>
              <a:tr h="444500">
                <a:tc gridSpan="4">
                  <a:txBody>
                    <a:bodyPr/>
                    <a:lstStyle/>
                    <a:p>
                      <a:pPr algn="ctr">
                        <a:lnSpc>
                          <a:spcPct val="115000"/>
                        </a:lnSpc>
                        <a:spcAft>
                          <a:spcPts val="0"/>
                        </a:spcAft>
                        <a:tabLst>
                          <a:tab pos="1386840" algn="l"/>
                        </a:tabLst>
                      </a:pPr>
                      <a:r>
                        <a:rPr lang="en-US" sz="3800" b="1">
                          <a:solidFill>
                            <a:srgbClr val="FF0000"/>
                          </a:solidFill>
                          <a:effectLst/>
                          <a:latin typeface="Times New Roman" panose="02020603050405020304" pitchFamily="18" charset="0"/>
                          <a:ea typeface="Calibri" panose="020F0502020204030204" pitchFamily="34" charset="0"/>
                        </a:rPr>
                        <a:t>Bảng kiểm yêu cầu đối với bài thơ tự do</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44500">
                <a:tc gridSpan="2">
                  <a:txBody>
                    <a:bodyPr/>
                    <a:lstStyle/>
                    <a:p>
                      <a:pPr algn="ctr">
                        <a:lnSpc>
                          <a:spcPct val="115000"/>
                        </a:lnSpc>
                        <a:spcAft>
                          <a:spcPts val="0"/>
                        </a:spcAft>
                        <a:tabLst>
                          <a:tab pos="1386840" algn="l"/>
                        </a:tabLst>
                      </a:pPr>
                      <a:r>
                        <a:rPr lang="vi-VN" sz="3800" b="1">
                          <a:solidFill>
                            <a:srgbClr val="000000"/>
                          </a:solidFill>
                          <a:effectLst/>
                          <a:latin typeface="Times New Roman" panose="02020603050405020304" pitchFamily="18" charset="0"/>
                          <a:ea typeface="MS Mincho"/>
                        </a:rPr>
                        <a:t>Tiêu chí</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tabLst>
                          <a:tab pos="1386840" algn="l"/>
                        </a:tabLst>
                      </a:pPr>
                      <a:r>
                        <a:rPr lang="en-US" sz="3800" b="1">
                          <a:solidFill>
                            <a:srgbClr val="000000"/>
                          </a:solidFill>
                          <a:effectLst/>
                          <a:latin typeface="Times New Roman" panose="02020603050405020304" pitchFamily="18" charset="0"/>
                          <a:ea typeface="MS Mincho"/>
                        </a:rPr>
                        <a:t>Đạt</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800" b="1">
                          <a:solidFill>
                            <a:srgbClr val="000000"/>
                          </a:solidFill>
                          <a:effectLst/>
                          <a:latin typeface="Times New Roman" panose="02020603050405020304" pitchFamily="18" charset="0"/>
                          <a:ea typeface="MS Mincho"/>
                        </a:rPr>
                        <a:t>Chưa đạt</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9000">
                <a:tc rowSpan="5">
                  <a:txBody>
                    <a:bodyPr/>
                    <a:lstStyle/>
                    <a:p>
                      <a:pPr>
                        <a:lnSpc>
                          <a:spcPct val="115000"/>
                        </a:lnSpc>
                        <a:spcAft>
                          <a:spcPts val="0"/>
                        </a:spcAft>
                        <a:tabLst>
                          <a:tab pos="1386840" algn="l"/>
                        </a:tabLst>
                      </a:pPr>
                      <a:r>
                        <a:rPr lang="en-US" sz="3800" b="1">
                          <a:solidFill>
                            <a:srgbClr val="000000"/>
                          </a:solidFill>
                          <a:effectLst/>
                          <a:latin typeface="Times New Roman" panose="02020603050405020304" pitchFamily="18" charset="0"/>
                          <a:ea typeface="MS Mincho"/>
                        </a:rPr>
                        <a:t>Hình thức nghệ thuật</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800">
                          <a:solidFill>
                            <a:srgbClr val="000000"/>
                          </a:solidFill>
                          <a:effectLst/>
                          <a:latin typeface="Times New Roman" panose="02020603050405020304" pitchFamily="18" charset="0"/>
                          <a:ea typeface="MS Mincho"/>
                        </a:rPr>
                        <a:t>Vần trong bài thơ: có thể có vần, gieo vần linh </a:t>
                      </a:r>
                      <a:r>
                        <a:rPr lang="en-US" sz="3800">
                          <a:solidFill>
                            <a:srgbClr val="000000"/>
                          </a:solidFill>
                          <a:effectLst/>
                          <a:latin typeface="Times New Roman" panose="02020603050405020304" pitchFamily="18" charset="0"/>
                          <a:ea typeface="MS Mincho"/>
                        </a:rPr>
                        <a:t>hoạt; có thể không vần.</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4500">
                <a:tc vMerge="1">
                  <a:txBody>
                    <a:bodyPr/>
                    <a:lstStyle/>
                    <a:p>
                      <a:endParaRPr lang="en-GB"/>
                    </a:p>
                  </a:txBody>
                  <a:tcPr/>
                </a:tc>
                <a:tc>
                  <a:txBody>
                    <a:bodyPr/>
                    <a:lstStyle/>
                    <a:p>
                      <a:pPr>
                        <a:lnSpc>
                          <a:spcPct val="115000"/>
                        </a:lnSpc>
                        <a:spcAft>
                          <a:spcPts val="0"/>
                        </a:spcAft>
                        <a:tabLst>
                          <a:tab pos="1386840" algn="l"/>
                        </a:tabLst>
                      </a:pPr>
                      <a:r>
                        <a:rPr lang="vi-VN" sz="3800">
                          <a:solidFill>
                            <a:srgbClr val="000000"/>
                          </a:solidFill>
                          <a:effectLst/>
                          <a:latin typeface="Times New Roman" panose="02020603050405020304" pitchFamily="18" charset="0"/>
                          <a:ea typeface="MS Mincho"/>
                        </a:rPr>
                        <a:t>Nhịp thơ linh hoạt, phù hợp với cảm xúc</a:t>
                      </a:r>
                      <a:r>
                        <a:rPr lang="en-US" sz="3800">
                          <a:solidFill>
                            <a:srgbClr val="000000"/>
                          </a:solidFill>
                          <a:effectLst/>
                          <a:latin typeface="Times New Roman" panose="02020603050405020304" pitchFamily="18" charset="0"/>
                          <a:ea typeface="MS Mincho"/>
                        </a:rPr>
                        <a:t>.</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4500">
                <a:tc vMerge="1">
                  <a:txBody>
                    <a:bodyPr/>
                    <a:lstStyle/>
                    <a:p>
                      <a:endParaRPr lang="en-GB"/>
                    </a:p>
                  </a:txBody>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Hình ảnh sinh động, thú vị.</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4500">
                <a:tc vMerge="1">
                  <a:txBody>
                    <a:bodyPr/>
                    <a:lstStyle/>
                    <a:p>
                      <a:endParaRPr lang="en-GB"/>
                    </a:p>
                  </a:txBody>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Biện pháp tu từ đa dạng, phong phú.</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9000">
                <a:tc vMerge="1">
                  <a:txBody>
                    <a:bodyPr/>
                    <a:lstStyle/>
                    <a:p>
                      <a:endParaRPr lang="en-GB"/>
                    </a:p>
                  </a:txBody>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Từ ngữ đặc sắc, thể hiện được chính xác điều người viết muốn nói.</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4500">
                <a:tc rowSpan="3">
                  <a:txBody>
                    <a:bodyPr/>
                    <a:lstStyle/>
                    <a:p>
                      <a:pPr>
                        <a:lnSpc>
                          <a:spcPct val="115000"/>
                        </a:lnSpc>
                        <a:spcAft>
                          <a:spcPts val="0"/>
                        </a:spcAft>
                        <a:tabLst>
                          <a:tab pos="1386840" algn="l"/>
                        </a:tabLst>
                      </a:pPr>
                      <a:r>
                        <a:rPr lang="en-US" sz="3800" b="1">
                          <a:solidFill>
                            <a:srgbClr val="000000"/>
                          </a:solidFill>
                          <a:effectLst/>
                          <a:latin typeface="Times New Roman" panose="02020603050405020304" pitchFamily="18" charset="0"/>
                          <a:ea typeface="MS Mincho"/>
                        </a:rPr>
                        <a:t>Nội dung</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Cảm xúc chân thực.</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4500">
                <a:tc vMerge="1">
                  <a:txBody>
                    <a:bodyPr/>
                    <a:lstStyle/>
                    <a:p>
                      <a:endParaRPr lang="en-GB"/>
                    </a:p>
                  </a:txBody>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Nội dung, ý nghĩa sâu sắc.</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4500">
                <a:tc vMerge="1">
                  <a:txBody>
                    <a:bodyPr/>
                    <a:lstStyle/>
                    <a:p>
                      <a:endParaRPr lang="en-GB"/>
                    </a:p>
                  </a:txBody>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Nhan đề phù hợp với nội dung văn bản.</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800">
                          <a:solidFill>
                            <a:srgbClr val="000000"/>
                          </a:solidFill>
                          <a:effectLst/>
                          <a:latin typeface="Times New Roman" panose="02020603050405020304" pitchFamily="18" charset="0"/>
                          <a:ea typeface="MS Mincho"/>
                        </a:rPr>
                        <a:t> </a:t>
                      </a:r>
                      <a:endParaRPr lang="en-GB" sz="3800">
                        <a:effectLst/>
                        <a:latin typeface="Times New Roman" panose="02020603050405020304" pitchFamily="18" charset="0"/>
                        <a:ea typeface="Calibri" panose="020F0502020204030204" pitchFamily="34" charset="0"/>
                      </a:endParaRPr>
                    </a:p>
                  </a:txBody>
                  <a:tcPr marL="60702" marR="60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225466" y="3568755"/>
            <a:ext cx="9837068" cy="3149490"/>
            <a:chOff x="0" y="0"/>
            <a:chExt cx="2474178" cy="792147"/>
          </a:xfrm>
        </p:grpSpPr>
        <p:sp>
          <p:nvSpPr>
            <p:cNvPr id="4" name="Freeform 4"/>
            <p:cNvSpPr/>
            <p:nvPr/>
          </p:nvSpPr>
          <p:spPr>
            <a:xfrm>
              <a:off x="0" y="0"/>
              <a:ext cx="2474178" cy="792147"/>
            </a:xfrm>
            <a:custGeom>
              <a:avLst/>
              <a:gdLst/>
              <a:ahLst/>
              <a:cxnLst/>
              <a:rect l="l" t="t" r="r" b="b"/>
              <a:pathLst>
                <a:path w="2474178" h="792147">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83024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1468667">
            <a:off x="1681091" y="6718245"/>
            <a:ext cx="1741724" cy="1767432"/>
          </a:xfrm>
          <a:custGeom>
            <a:avLst/>
            <a:gdLst/>
            <a:ahLst/>
            <a:cxnLst/>
            <a:rect l="l" t="t" r="r" b="b"/>
            <a:pathLst>
              <a:path w="1741724" h="1767432">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565059">
            <a:off x="14560121" y="1235976"/>
            <a:ext cx="1954592" cy="1904838"/>
          </a:xfrm>
          <a:custGeom>
            <a:avLst/>
            <a:gdLst/>
            <a:ahLst/>
            <a:cxnLst/>
            <a:rect l="l" t="t" r="r" b="b"/>
            <a:pathLst>
              <a:path w="1954592" h="1904838">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513147">
            <a:off x="15144137" y="6436838"/>
            <a:ext cx="2115163" cy="2182626"/>
          </a:xfrm>
          <a:custGeom>
            <a:avLst/>
            <a:gdLst/>
            <a:ahLst/>
            <a:cxnLst/>
            <a:rect l="l" t="t" r="r" b="b"/>
            <a:pathLst>
              <a:path w="2115163" h="2182626">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64633">
            <a:off x="1727627" y="1214460"/>
            <a:ext cx="1648651" cy="2174479"/>
          </a:xfrm>
          <a:custGeom>
            <a:avLst/>
            <a:gdLst/>
            <a:ahLst/>
            <a:cxnLst/>
            <a:rect l="l" t="t" r="r" b="b"/>
            <a:pathLst>
              <a:path w="1648651" h="2174479">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571610" y="3790804"/>
            <a:ext cx="9078787" cy="2954655"/>
          </a:xfrm>
          <a:prstGeom prst="rect">
            <a:avLst/>
          </a:prstGeom>
        </p:spPr>
        <p:txBody>
          <a:bodyPr lIns="0" tIns="0" rIns="0" bIns="0" rtlCol="0" anchor="t">
            <a:spAutoFit/>
          </a:bodyPr>
          <a:lstStyle/>
          <a:p>
            <a:pPr algn="ctr"/>
            <a:r>
              <a:rPr lang="en-US" sz="9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HOẠT ĐỘNG 4 VẬN DỤNG</a:t>
            </a:r>
            <a:endParaRPr lang="en-US" sz="9466"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11" name="Freeform 11"/>
          <p:cNvSpPr/>
          <p:nvPr/>
        </p:nvSpPr>
        <p:spPr>
          <a:xfrm>
            <a:off x="12387612" y="5254530"/>
            <a:ext cx="1853276" cy="1846537"/>
          </a:xfrm>
          <a:custGeom>
            <a:avLst/>
            <a:gdLst/>
            <a:ahLst/>
            <a:cxnLst/>
            <a:rect l="l" t="t" r="r" b="b"/>
            <a:pathLst>
              <a:path w="1853276" h="1846537">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35123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945127"/>
            <a:ext cx="16177360" cy="7313173"/>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2080418" y="1143304"/>
            <a:ext cx="14163379" cy="1603646"/>
            <a:chOff x="0" y="0"/>
            <a:chExt cx="1406886" cy="159294"/>
          </a:xfrm>
        </p:grpSpPr>
        <p:sp>
          <p:nvSpPr>
            <p:cNvPr id="7" name="Freeform 7"/>
            <p:cNvSpPr/>
            <p:nvPr/>
          </p:nvSpPr>
          <p:spPr>
            <a:xfrm>
              <a:off x="0" y="0"/>
              <a:ext cx="1406886" cy="159294"/>
            </a:xfrm>
            <a:custGeom>
              <a:avLst/>
              <a:gdLst/>
              <a:ahLst/>
              <a:cxnLst/>
              <a:rect l="l" t="t" r="r" b="b"/>
              <a:pathLst>
                <a:path w="1406886" h="159294">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id="8" name="TextBox 8"/>
            <p:cNvSpPr txBox="1"/>
            <p:nvPr/>
          </p:nvSpPr>
          <p:spPr>
            <a:xfrm>
              <a:off x="88900" y="-38100"/>
              <a:ext cx="1229086" cy="1973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95725" y="7559157"/>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453978" y="7559157"/>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870236" y="3597576"/>
            <a:ext cx="12583742" cy="4062651"/>
          </a:xfrm>
          <a:prstGeom prst="rect">
            <a:avLst/>
          </a:prstGeom>
        </p:spPr>
        <p:txBody>
          <a:bodyPr lIns="0" tIns="0" rIns="0" bIns="0" rtlCol="0" anchor="t">
            <a:spAutoFit/>
          </a:bodyPr>
          <a:lstStyle/>
          <a:p>
            <a:pPr algn="just"/>
            <a:r>
              <a:rPr lang="vi-VN" sz="6000">
                <a:latin typeface="Times New Roman" panose="02020603050405020304" pitchFamily="18" charset="0"/>
                <a:cs typeface="Times New Roman" panose="02020603050405020304" pitchFamily="18" charset="0"/>
              </a:rPr>
              <a:t>Hãy </a:t>
            </a:r>
            <a:r>
              <a:rPr lang="vi-VN" sz="6600">
                <a:latin typeface="Times New Roman" panose="02020603050405020304" pitchFamily="18" charset="0"/>
                <a:cs typeface="Times New Roman" panose="02020603050405020304" pitchFamily="18" charset="0"/>
              </a:rPr>
              <a:t>đọc một bài thơ bốn chữ hoặc năm chữ mà mình đã làm ở lớp 7</a:t>
            </a:r>
            <a:r>
              <a:rPr lang="en-US" sz="6600">
                <a:latin typeface="Times New Roman" panose="02020603050405020304" pitchFamily="18" charset="0"/>
                <a:cs typeface="Times New Roman" panose="02020603050405020304" pitchFamily="18" charset="0"/>
              </a:rPr>
              <a:t>.</a:t>
            </a:r>
            <a:r>
              <a:rPr lang="vi-VN" sz="6600">
                <a:latin typeface="Times New Roman" panose="02020603050405020304" pitchFamily="18" charset="0"/>
                <a:cs typeface="Times New Roman" panose="02020603050405020304" pitchFamily="18" charset="0"/>
              </a:rPr>
              <a:t> Từ đó, HS chia sẻ một vài lưu ý khi làm thơ bốn chữ hoặc năm chữ.</a:t>
            </a:r>
            <a:endParaRPr lang="en-US" sz="6000">
              <a:latin typeface="Times New Roman" panose="02020603050405020304" pitchFamily="18" charset="0"/>
              <a:cs typeface="Times New Roman" panose="02020603050405020304" pitchFamily="18" charset="0"/>
            </a:endParaRPr>
          </a:p>
        </p:txBody>
      </p:sp>
      <p:sp>
        <p:nvSpPr>
          <p:cNvPr id="12" name="Freeform 12"/>
          <p:cNvSpPr/>
          <p:nvPr/>
        </p:nvSpPr>
        <p:spPr>
          <a:xfrm>
            <a:off x="-144326" y="3464226"/>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5675959" y="3146830"/>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18215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81940" y="1028700"/>
            <a:ext cx="9837068" cy="8229600"/>
            <a:chOff x="0" y="0"/>
            <a:chExt cx="2474178" cy="2069875"/>
          </a:xfrm>
        </p:grpSpPr>
        <p:sp>
          <p:nvSpPr>
            <p:cNvPr id="4" name="Freeform 4"/>
            <p:cNvSpPr/>
            <p:nvPr/>
          </p:nvSpPr>
          <p:spPr>
            <a:xfrm>
              <a:off x="0" y="0"/>
              <a:ext cx="2474178" cy="2069875"/>
            </a:xfrm>
            <a:custGeom>
              <a:avLst/>
              <a:gdLst/>
              <a:ahLst/>
              <a:cxnLst/>
              <a:rect l="l" t="t" r="r" b="b"/>
              <a:pathLst>
                <a:path w="2474178" h="2069875">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210797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40338" y="1690323"/>
            <a:ext cx="9078787" cy="6647974"/>
          </a:xfrm>
          <a:prstGeom prst="rect">
            <a:avLst/>
          </a:prstGeom>
        </p:spPr>
        <p:txBody>
          <a:bodyPr lIns="0" tIns="0" rIns="0" bIns="0" rtlCol="0" anchor="t">
            <a:spAutoFit/>
          </a:bodyPr>
          <a:lstStyle/>
          <a:p>
            <a:r>
              <a:rPr lang="en-US" sz="5400">
                <a:latin typeface="Times New Roman" panose="02020603050405020304" pitchFamily="18" charset="0"/>
                <a:cs typeface="Times New Roman" panose="02020603050405020304" pitchFamily="18" charset="0"/>
              </a:rPr>
              <a:t>- Dựa vào những góp ý của bạn theo nhóm đôi, hãy tự chỉnh sửa bài thơ của mình.</a:t>
            </a:r>
            <a:endParaRPr lang="en-GB" sz="5400">
              <a:latin typeface="Times New Roman" panose="02020603050405020304" pitchFamily="18" charset="0"/>
              <a:cs typeface="Times New Roman" panose="02020603050405020304" pitchFamily="18" charset="0"/>
            </a:endParaRPr>
          </a:p>
          <a:p>
            <a:r>
              <a:rPr lang="en-US" sz="540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Nhậ</a:t>
            </a:r>
            <a:r>
              <a:rPr lang="en-US" sz="5400">
                <a:latin typeface="Times New Roman" panose="02020603050405020304" pitchFamily="18" charset="0"/>
                <a:cs typeface="Times New Roman" panose="02020603050405020304" pitchFamily="18" charset="0"/>
              </a:rPr>
              <a:t>n bài thơ của một bạn khác trong lớp, đọc, góp ý dựa trên bảng kiểm.</a:t>
            </a:r>
            <a:endParaRPr lang="en-GB" sz="5400">
              <a:latin typeface="Times New Roman" panose="02020603050405020304" pitchFamily="18" charset="0"/>
              <a:cs typeface="Times New Roman" panose="02020603050405020304" pitchFamily="18" charset="0"/>
            </a:endParaRPr>
          </a:p>
          <a:p>
            <a:r>
              <a:rPr lang="en-US" sz="5400">
                <a:latin typeface="Times New Roman" panose="02020603050405020304" pitchFamily="18" charset="0"/>
                <a:cs typeface="Times New Roman" panose="02020603050405020304" pitchFamily="18" charset="0"/>
              </a:rPr>
              <a:t>- Tập sáng tác một bài thơ tự do khác với đề tài mới.</a:t>
            </a:r>
            <a:endParaRPr lang="en-GB" sz="5400">
              <a:latin typeface="Times New Roman" panose="02020603050405020304" pitchFamily="18" charset="0"/>
              <a:cs typeface="Times New Roman" panose="02020603050405020304" pitchFamily="18" charset="0"/>
            </a:endParaRPr>
          </a:p>
        </p:txBody>
      </p:sp>
      <p:sp>
        <p:nvSpPr>
          <p:cNvPr id="7" name="Freeform 7"/>
          <p:cNvSpPr/>
          <p:nvPr/>
        </p:nvSpPr>
        <p:spPr>
          <a:xfrm>
            <a:off x="341483" y="8111844"/>
            <a:ext cx="2084195" cy="2175156"/>
          </a:xfrm>
          <a:custGeom>
            <a:avLst/>
            <a:gdLst/>
            <a:ahLst/>
            <a:cxnLst/>
            <a:rect l="l" t="t" r="r" b="b"/>
            <a:pathLst>
              <a:path w="2084195" h="2175156">
                <a:moveTo>
                  <a:pt x="0" y="0"/>
                </a:moveTo>
                <a:lnTo>
                  <a:pt x="2084195" y="0"/>
                </a:lnTo>
                <a:lnTo>
                  <a:pt x="2084195" y="2175156"/>
                </a:lnTo>
                <a:lnTo>
                  <a:pt x="0" y="2175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801650" y="1690323"/>
            <a:ext cx="5457650" cy="6906354"/>
          </a:xfrm>
          <a:custGeom>
            <a:avLst/>
            <a:gdLst/>
            <a:ahLst/>
            <a:cxnLst/>
            <a:rect l="l" t="t" r="r" b="b"/>
            <a:pathLst>
              <a:path w="5457650" h="6906354">
                <a:moveTo>
                  <a:pt x="0" y="0"/>
                </a:moveTo>
                <a:lnTo>
                  <a:pt x="5457650" y="0"/>
                </a:lnTo>
                <a:lnTo>
                  <a:pt x="5457650" y="6906354"/>
                </a:lnTo>
                <a:lnTo>
                  <a:pt x="0" y="6906354"/>
                </a:lnTo>
                <a:lnTo>
                  <a:pt x="0" y="0"/>
                </a:lnTo>
                <a:close/>
              </a:path>
            </a:pathLst>
          </a:custGeom>
          <a:blipFill>
            <a:blip r:embed="rId6"/>
            <a:stretch>
              <a:fillRect l="-51619" t="-19159" r="-74706"/>
            </a:stretch>
          </a:blipFill>
        </p:spPr>
      </p:sp>
      <p:sp>
        <p:nvSpPr>
          <p:cNvPr id="9" name="Freeform 9"/>
          <p:cNvSpPr/>
          <p:nvPr/>
        </p:nvSpPr>
        <p:spPr>
          <a:xfrm>
            <a:off x="10919008" y="1028700"/>
            <a:ext cx="7108107" cy="8229600"/>
          </a:xfrm>
          <a:custGeom>
            <a:avLst/>
            <a:gdLst/>
            <a:ahLst/>
            <a:cxnLst/>
            <a:rect l="l" t="t" r="r" b="b"/>
            <a:pathLst>
              <a:path w="7108107" h="8229600">
                <a:moveTo>
                  <a:pt x="0" y="0"/>
                </a:moveTo>
                <a:lnTo>
                  <a:pt x="7108107" y="0"/>
                </a:lnTo>
                <a:lnTo>
                  <a:pt x="7108107" y="8229600"/>
                </a:lnTo>
                <a:lnTo>
                  <a:pt x="0" y="822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225466" y="3568755"/>
            <a:ext cx="9837068" cy="3149490"/>
            <a:chOff x="0" y="0"/>
            <a:chExt cx="2474178" cy="792147"/>
          </a:xfrm>
        </p:grpSpPr>
        <p:sp>
          <p:nvSpPr>
            <p:cNvPr id="4" name="Freeform 4"/>
            <p:cNvSpPr/>
            <p:nvPr/>
          </p:nvSpPr>
          <p:spPr>
            <a:xfrm>
              <a:off x="0" y="0"/>
              <a:ext cx="2474178" cy="792147"/>
            </a:xfrm>
            <a:custGeom>
              <a:avLst/>
              <a:gdLst/>
              <a:ahLst/>
              <a:cxnLst/>
              <a:rect l="l" t="t" r="r" b="b"/>
              <a:pathLst>
                <a:path w="2474178" h="792147">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830247"/>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468667">
            <a:off x="1681091" y="6718245"/>
            <a:ext cx="1741724" cy="1767432"/>
          </a:xfrm>
          <a:custGeom>
            <a:avLst/>
            <a:gdLst/>
            <a:ahLst/>
            <a:cxnLst/>
            <a:rect l="l" t="t" r="r" b="b"/>
            <a:pathLst>
              <a:path w="1741724" h="1767432">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565059">
            <a:off x="14560121" y="1235976"/>
            <a:ext cx="1954592" cy="1904838"/>
          </a:xfrm>
          <a:custGeom>
            <a:avLst/>
            <a:gdLst/>
            <a:ahLst/>
            <a:cxnLst/>
            <a:rect l="l" t="t" r="r" b="b"/>
            <a:pathLst>
              <a:path w="1954592" h="1904838">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513147">
            <a:off x="15144137" y="6436838"/>
            <a:ext cx="2115163" cy="2182626"/>
          </a:xfrm>
          <a:custGeom>
            <a:avLst/>
            <a:gdLst/>
            <a:ahLst/>
            <a:cxnLst/>
            <a:rect l="l" t="t" r="r" b="b"/>
            <a:pathLst>
              <a:path w="2115163" h="2182626">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64633">
            <a:off x="1727627" y="1214460"/>
            <a:ext cx="1648651" cy="2174479"/>
          </a:xfrm>
          <a:custGeom>
            <a:avLst/>
            <a:gdLst/>
            <a:ahLst/>
            <a:cxnLst/>
            <a:rect l="l" t="t" r="r" b="b"/>
            <a:pathLst>
              <a:path w="1648651" h="2174479">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604607" y="4671686"/>
            <a:ext cx="9078787" cy="1128514"/>
          </a:xfrm>
          <a:prstGeom prst="rect">
            <a:avLst/>
          </a:prstGeom>
        </p:spPr>
        <p:txBody>
          <a:bodyPr lIns="0" tIns="0" rIns="0" bIns="0" rtlCol="0" anchor="t">
            <a:spAutoFit/>
          </a:bodyPr>
          <a:lstStyle/>
          <a:p>
            <a:pPr algn="ctr">
              <a:lnSpc>
                <a:spcPts val="8803"/>
              </a:lnSpc>
            </a:pPr>
            <a:r>
              <a:rPr lang="en-US" sz="9466" b="1">
                <a:solidFill>
                  <a:srgbClr val="483A00"/>
                </a:solidFill>
                <a:effectLst>
                  <a:outerShdw blurRad="38100" dist="38100" dir="2700000" algn="tl">
                    <a:srgbClr val="000000">
                      <a:alpha val="43137"/>
                    </a:srgbClr>
                  </a:outerShdw>
                </a:effectLst>
                <a:latin typeface="Baloo Thambi"/>
              </a:rPr>
              <a:t>THANK YOU</a:t>
            </a:r>
          </a:p>
        </p:txBody>
      </p:sp>
      <p:sp>
        <p:nvSpPr>
          <p:cNvPr id="11" name="Freeform 11"/>
          <p:cNvSpPr/>
          <p:nvPr/>
        </p:nvSpPr>
        <p:spPr>
          <a:xfrm>
            <a:off x="12387612" y="5254530"/>
            <a:ext cx="1853276" cy="1846537"/>
          </a:xfrm>
          <a:custGeom>
            <a:avLst/>
            <a:gdLst/>
            <a:ahLst/>
            <a:cxnLst/>
            <a:rect l="l" t="t" r="r" b="b"/>
            <a:pathLst>
              <a:path w="1853276" h="1846537">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27E"/>
        </a:solidFill>
        <a:effectLst/>
      </p:bgPr>
    </p:bg>
    <p:spTree>
      <p:nvGrpSpPr>
        <p:cNvPr id="1" name=""/>
        <p:cNvGrpSpPr/>
        <p:nvPr/>
      </p:nvGrpSpPr>
      <p:grpSpPr>
        <a:xfrm>
          <a:off x="0" y="0"/>
          <a:ext cx="0" cy="0"/>
          <a:chOff x="0" y="0"/>
          <a:chExt cx="0" cy="0"/>
        </a:xfrm>
      </p:grpSpPr>
      <p:sp>
        <p:nvSpPr>
          <p:cNvPr id="2" name="Freeform 2"/>
          <p:cNvSpPr/>
          <p:nvPr/>
        </p:nvSpPr>
        <p:spPr>
          <a:xfrm>
            <a:off x="0" y="-26755"/>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225466" y="2324100"/>
            <a:ext cx="9837068" cy="4394145"/>
            <a:chOff x="0" y="0"/>
            <a:chExt cx="2474178" cy="792147"/>
          </a:xfrm>
        </p:grpSpPr>
        <p:sp>
          <p:nvSpPr>
            <p:cNvPr id="4" name="Freeform 4"/>
            <p:cNvSpPr/>
            <p:nvPr/>
          </p:nvSpPr>
          <p:spPr>
            <a:xfrm>
              <a:off x="0" y="0"/>
              <a:ext cx="2474178" cy="792147"/>
            </a:xfrm>
            <a:custGeom>
              <a:avLst/>
              <a:gdLst/>
              <a:ahLst/>
              <a:cxnLst/>
              <a:rect l="l" t="t" r="r" b="b"/>
              <a:pathLst>
                <a:path w="2474178" h="792147">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id="5" name="TextBox 5"/>
            <p:cNvSpPr txBox="1"/>
            <p:nvPr/>
          </p:nvSpPr>
          <p:spPr>
            <a:xfrm>
              <a:off x="0" y="-38100"/>
              <a:ext cx="2474178" cy="83024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1468667">
            <a:off x="1681091" y="6718245"/>
            <a:ext cx="1741724" cy="1767432"/>
          </a:xfrm>
          <a:custGeom>
            <a:avLst/>
            <a:gdLst/>
            <a:ahLst/>
            <a:cxnLst/>
            <a:rect l="l" t="t" r="r" b="b"/>
            <a:pathLst>
              <a:path w="1741724" h="1767432">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565059">
            <a:off x="14560121" y="1235976"/>
            <a:ext cx="1954592" cy="1904838"/>
          </a:xfrm>
          <a:custGeom>
            <a:avLst/>
            <a:gdLst/>
            <a:ahLst/>
            <a:cxnLst/>
            <a:rect l="l" t="t" r="r" b="b"/>
            <a:pathLst>
              <a:path w="1954592" h="1904838">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513147">
            <a:off x="15144137" y="6436838"/>
            <a:ext cx="2115163" cy="2182626"/>
          </a:xfrm>
          <a:custGeom>
            <a:avLst/>
            <a:gdLst/>
            <a:ahLst/>
            <a:cxnLst/>
            <a:rect l="l" t="t" r="r" b="b"/>
            <a:pathLst>
              <a:path w="2115163" h="2182626">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64633">
            <a:off x="1727627" y="1214460"/>
            <a:ext cx="1648651" cy="2174479"/>
          </a:xfrm>
          <a:custGeom>
            <a:avLst/>
            <a:gdLst/>
            <a:ahLst/>
            <a:cxnLst/>
            <a:rect l="l" t="t" r="r" b="b"/>
            <a:pathLst>
              <a:path w="1648651" h="2174479">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695458" y="2784799"/>
            <a:ext cx="9078787" cy="3472746"/>
          </a:xfrm>
          <a:prstGeom prst="rect">
            <a:avLst/>
          </a:prstGeom>
        </p:spPr>
        <p:txBody>
          <a:bodyPr lIns="0" tIns="0" rIns="0" bIns="0"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8803"/>
              </a:lnSpc>
            </a:pPr>
            <a:r>
              <a:rPr lang="vi-VN" sz="8000" b="1">
                <a:ln/>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2 HÌNH THÀNH KIẾN THỨC</a:t>
            </a:r>
            <a:endParaRPr lang="en-US" sz="8000" b="1">
              <a:ln/>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reeform 11"/>
          <p:cNvSpPr/>
          <p:nvPr/>
        </p:nvSpPr>
        <p:spPr>
          <a:xfrm>
            <a:off x="12387612" y="5254530"/>
            <a:ext cx="1853276" cy="1846537"/>
          </a:xfrm>
          <a:custGeom>
            <a:avLst/>
            <a:gdLst/>
            <a:ahLst/>
            <a:cxnLst/>
            <a:rect l="l" t="t" r="r" b="b"/>
            <a:pathLst>
              <a:path w="1853276" h="1846537">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26031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1E7"/>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028700"/>
            <a:ext cx="16230600" cy="8229600"/>
            <a:chOff x="0" y="0"/>
            <a:chExt cx="4513182" cy="2288374"/>
          </a:xfrm>
        </p:grpSpPr>
        <p:sp>
          <p:nvSpPr>
            <p:cNvPr id="4" name="Freeform 4"/>
            <p:cNvSpPr/>
            <p:nvPr/>
          </p:nvSpPr>
          <p:spPr>
            <a:xfrm>
              <a:off x="0" y="0"/>
              <a:ext cx="4513182" cy="2288374"/>
            </a:xfrm>
            <a:custGeom>
              <a:avLst/>
              <a:gdLst/>
              <a:ahLst/>
              <a:cxnLst/>
              <a:rect l="l" t="t" r="r" b="b"/>
              <a:pathLst>
                <a:path w="4513182" h="2288374">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id="5" name="TextBox 5"/>
            <p:cNvSpPr txBox="1"/>
            <p:nvPr/>
          </p:nvSpPr>
          <p:spPr>
            <a:xfrm>
              <a:off x="0" y="-38100"/>
              <a:ext cx="4513182" cy="232647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15627088" y="-573667"/>
            <a:ext cx="1196434" cy="3204734"/>
          </a:xfrm>
          <a:custGeom>
            <a:avLst/>
            <a:gdLst/>
            <a:ahLst/>
            <a:cxnLst/>
            <a:rect l="l" t="t" r="r" b="b"/>
            <a:pathLst>
              <a:path w="1196434" h="3204734">
                <a:moveTo>
                  <a:pt x="0" y="0"/>
                </a:moveTo>
                <a:lnTo>
                  <a:pt x="1196434" y="0"/>
                </a:lnTo>
                <a:lnTo>
                  <a:pt x="1196434" y="3204734"/>
                </a:lnTo>
                <a:lnTo>
                  <a:pt x="0" y="3204734"/>
                </a:lnTo>
                <a:lnTo>
                  <a:pt x="0" y="0"/>
                </a:lnTo>
                <a:close/>
              </a:path>
            </a:pathLst>
          </a:custGeom>
          <a:blipFill>
            <a:blip r:embed="rId4"/>
            <a:stretch>
              <a:fillRect/>
            </a:stretch>
          </a:blipFill>
        </p:spPr>
      </p:sp>
      <p:grpSp>
        <p:nvGrpSpPr>
          <p:cNvPr id="7" name="Group 7"/>
          <p:cNvGrpSpPr/>
          <p:nvPr/>
        </p:nvGrpSpPr>
        <p:grpSpPr>
          <a:xfrm>
            <a:off x="2551582" y="4961660"/>
            <a:ext cx="4131181" cy="4130710"/>
            <a:chOff x="0" y="0"/>
            <a:chExt cx="6350013" cy="6349289"/>
          </a:xfrm>
        </p:grpSpPr>
        <p:sp>
          <p:nvSpPr>
            <p:cNvPr id="8" name="Freeform 8"/>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5"/>
              <a:stretch>
                <a:fillRect l="-25038" r="-25038"/>
              </a:stretch>
            </a:blipFill>
          </p:spPr>
        </p:sp>
      </p:grpSp>
      <p:grpSp>
        <p:nvGrpSpPr>
          <p:cNvPr id="9" name="Group 9"/>
          <p:cNvGrpSpPr/>
          <p:nvPr/>
        </p:nvGrpSpPr>
        <p:grpSpPr>
          <a:xfrm>
            <a:off x="7401191" y="5023562"/>
            <a:ext cx="4131181" cy="4130710"/>
            <a:chOff x="0" y="0"/>
            <a:chExt cx="6350013" cy="6349289"/>
          </a:xfrm>
        </p:grpSpPr>
        <p:sp>
          <p:nvSpPr>
            <p:cNvPr id="10" name="Freeform 10"/>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6"/>
              <a:stretch>
                <a:fillRect l="-24991" r="-24991"/>
              </a:stretch>
            </a:blipFill>
          </p:spPr>
        </p:sp>
      </p:grpSp>
      <p:grpSp>
        <p:nvGrpSpPr>
          <p:cNvPr id="11" name="Group 11"/>
          <p:cNvGrpSpPr/>
          <p:nvPr/>
        </p:nvGrpSpPr>
        <p:grpSpPr>
          <a:xfrm>
            <a:off x="12114371" y="4961669"/>
            <a:ext cx="4131181" cy="4130710"/>
            <a:chOff x="0" y="0"/>
            <a:chExt cx="6350013" cy="6349289"/>
          </a:xfrm>
        </p:grpSpPr>
        <p:sp>
          <p:nvSpPr>
            <p:cNvPr id="12" name="Freeform 12"/>
            <p:cNvSpPr/>
            <p:nvPr/>
          </p:nvSpPr>
          <p:spPr>
            <a:xfrm>
              <a:off x="-95250" y="-95136"/>
              <a:ext cx="6540526" cy="6539573"/>
            </a:xfrm>
            <a:custGeom>
              <a:avLst/>
              <a:gdLst/>
              <a:ahLst/>
              <a:cxnLst/>
              <a:rect l="l" t="t" r="r" b="b"/>
              <a:pathLst>
                <a:path w="6540526" h="6539573">
                  <a:moveTo>
                    <a:pt x="5684545" y="1101865"/>
                  </a:moveTo>
                  <a:cubicBezTo>
                    <a:pt x="5560365"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8"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6"/>
                  </a:lnTo>
                  <a:cubicBezTo>
                    <a:pt x="631228" y="4637634"/>
                    <a:pt x="766077" y="4854448"/>
                    <a:pt x="766077" y="5102746"/>
                  </a:cubicBezTo>
                  <a:cubicBezTo>
                    <a:pt x="766077" y="5473269"/>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8" y="6354331"/>
                  </a:lnTo>
                  <a:cubicBezTo>
                    <a:pt x="3926408" y="6539573"/>
                    <a:pt x="4336695" y="6429617"/>
                    <a:pt x="4521988" y="6108764"/>
                  </a:cubicBezTo>
                  <a:cubicBezTo>
                    <a:pt x="4646130" y="5893765"/>
                    <a:pt x="4871314" y="5773446"/>
                    <a:pt x="5102962" y="5773280"/>
                  </a:cubicBezTo>
                  <a:lnTo>
                    <a:pt x="5102911" y="5773192"/>
                  </a:lnTo>
                  <a:cubicBezTo>
                    <a:pt x="5334559" y="5773027"/>
                    <a:pt x="5559781" y="5652707"/>
                    <a:pt x="5683885" y="5437708"/>
                  </a:cubicBezTo>
                  <a:cubicBezTo>
                    <a:pt x="5745010" y="5331854"/>
                    <a:pt x="5774017" y="5216233"/>
                    <a:pt x="5773890" y="5102213"/>
                  </a:cubicBezTo>
                  <a:lnTo>
                    <a:pt x="5773979" y="5102289"/>
                  </a:lnTo>
                  <a:cubicBezTo>
                    <a:pt x="5774182" y="4878845"/>
                    <a:pt x="5886145" y="4661357"/>
                    <a:pt x="6087059" y="4534827"/>
                  </a:cubicBezTo>
                  <a:cubicBezTo>
                    <a:pt x="6195365" y="4477880"/>
                    <a:pt x="6289358" y="4390619"/>
                    <a:pt x="6355029" y="4276865"/>
                  </a:cubicBezTo>
                  <a:cubicBezTo>
                    <a:pt x="6479223" y="4061752"/>
                    <a:pt x="6470777" y="3806571"/>
                    <a:pt x="6355118" y="3605886"/>
                  </a:cubicBezTo>
                  <a:lnTo>
                    <a:pt x="6355156" y="3605886"/>
                  </a:lnTo>
                  <a:cubicBezTo>
                    <a:pt x="6239535" y="3405201"/>
                    <a:pt x="6231077" y="3150019"/>
                    <a:pt x="6355245" y="2934970"/>
                  </a:cubicBezTo>
                  <a:cubicBezTo>
                    <a:pt x="6540526" y="2614079"/>
                    <a:pt x="6430569" y="2203831"/>
                    <a:pt x="6109678" y="2018551"/>
                  </a:cubicBezTo>
                  <a:lnTo>
                    <a:pt x="6109627" y="2018500"/>
                  </a:lnTo>
                  <a:lnTo>
                    <a:pt x="6109754" y="2018462"/>
                  </a:lnTo>
                  <a:cubicBezTo>
                    <a:pt x="5910847" y="1903375"/>
                    <a:pt x="5776557" y="1689088"/>
                    <a:pt x="5774436" y="1443266"/>
                  </a:cubicBezTo>
                  <a:cubicBezTo>
                    <a:pt x="5775604" y="1327265"/>
                    <a:pt x="5746686" y="1209536"/>
                    <a:pt x="5684545" y="1101865"/>
                  </a:cubicBezTo>
                </a:path>
              </a:pathLst>
            </a:custGeom>
            <a:blipFill>
              <a:blip r:embed="rId7"/>
              <a:stretch>
                <a:fillRect l="-24991" r="-24991"/>
              </a:stretch>
            </a:blipFill>
          </p:spPr>
        </p:sp>
      </p:grpSp>
      <p:sp>
        <p:nvSpPr>
          <p:cNvPr id="13" name="Freeform 13"/>
          <p:cNvSpPr/>
          <p:nvPr/>
        </p:nvSpPr>
        <p:spPr>
          <a:xfrm>
            <a:off x="452611" y="585933"/>
            <a:ext cx="2098971" cy="2430388"/>
          </a:xfrm>
          <a:custGeom>
            <a:avLst/>
            <a:gdLst/>
            <a:ahLst/>
            <a:cxnLst/>
            <a:rect l="l" t="t" r="r" b="b"/>
            <a:pathLst>
              <a:path w="2098971" h="2430388">
                <a:moveTo>
                  <a:pt x="0" y="0"/>
                </a:moveTo>
                <a:lnTo>
                  <a:pt x="2098971" y="0"/>
                </a:lnTo>
                <a:lnTo>
                  <a:pt x="2098971" y="2430388"/>
                </a:lnTo>
                <a:lnTo>
                  <a:pt x="0" y="2430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341224" y="7669811"/>
            <a:ext cx="2946776" cy="2400283"/>
          </a:xfrm>
          <a:custGeom>
            <a:avLst/>
            <a:gdLst/>
            <a:ahLst/>
            <a:cxnLst/>
            <a:rect l="l" t="t" r="r" b="b"/>
            <a:pathLst>
              <a:path w="2946776" h="2400283">
                <a:moveTo>
                  <a:pt x="0" y="0"/>
                </a:moveTo>
                <a:lnTo>
                  <a:pt x="2946776" y="0"/>
                </a:lnTo>
                <a:lnTo>
                  <a:pt x="2946776" y="2400284"/>
                </a:lnTo>
                <a:lnTo>
                  <a:pt x="0" y="24002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3256148" y="1484084"/>
            <a:ext cx="11342240" cy="1661993"/>
          </a:xfrm>
          <a:prstGeom prst="rect">
            <a:avLst/>
          </a:prstGeom>
        </p:spPr>
        <p:txBody>
          <a:bodyPr lIns="0" tIns="0" rIns="0" bIns="0" rtlCol="0" anchor="t">
            <a:spAutoFit/>
          </a:bodyPr>
          <a:lstStyle/>
          <a:p>
            <a:pPr algn="ctr"/>
            <a:r>
              <a:rPr lang="en-US" sz="5400" b="1">
                <a:effectLst>
                  <a:glow rad="101600">
                    <a:schemeClr val="accent3">
                      <a:satMod val="175000"/>
                      <a:alpha val="40000"/>
                    </a:schemeClr>
                  </a:glow>
                </a:effectLst>
                <a:latin typeface="Times New Roman" panose="02020603050405020304" pitchFamily="18" charset="0"/>
                <a:cs typeface="Times New Roman" panose="02020603050405020304" pitchFamily="18" charset="0"/>
              </a:rPr>
              <a:t>I. TÌM HIỂU VỀ ĐẶC ĐIỂM CỦA THƠ TỰ DO</a:t>
            </a:r>
            <a:endParaRPr lang="en-GB" sz="5400">
              <a:effectLst>
                <a:glow rad="101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4410469" y="3352240"/>
            <a:ext cx="9976204" cy="1791260"/>
          </a:xfrm>
          <a:prstGeom prst="rect">
            <a:avLst/>
          </a:prstGeom>
        </p:spPr>
        <p:txBody>
          <a:bodyPr wrap="square">
            <a:spAutoFit/>
          </a:bodyPr>
          <a:lstStyle/>
          <a:p>
            <a:pPr algn="ctr">
              <a:lnSpc>
                <a:spcPct val="115000"/>
              </a:lnSpc>
              <a:spcAft>
                <a:spcPts val="0"/>
              </a:spcAft>
              <a:tabLst>
                <a:tab pos="482600" algn="l"/>
              </a:tabLst>
            </a:pPr>
            <a:r>
              <a:rPr lang="en-US" sz="4800" b="1">
                <a:latin typeface="Times New Roman" panose="02020603050405020304" pitchFamily="18" charset="0"/>
                <a:ea typeface="Calibri" panose="020F0502020204030204" pitchFamily="34" charset="0"/>
                <a:cs typeface="Times New Roman" panose="02020603050405020304" pitchFamily="18" charset="0"/>
              </a:rPr>
              <a:t>1. </a:t>
            </a:r>
            <a:r>
              <a:rPr lang="en-US" sz="4800" b="1" spc="-20">
                <a:latin typeface="Times New Roman" panose="02020603050405020304" pitchFamily="18" charset="0"/>
                <a:ea typeface="Calibri" panose="020F0502020204030204" pitchFamily="34" charset="0"/>
                <a:cs typeface="Times New Roman" panose="02020603050405020304" pitchFamily="18" charset="0"/>
              </a:rPr>
              <a:t>Tìm hiểu đặc điểm của thơ tự do qua bài thơ “Xó bếp” (Nguyễn Duy)</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3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C5C5"/>
        </a:solidFill>
        <a:effectLst/>
      </p:bgPr>
    </p:bg>
    <p:spTree>
      <p:nvGrpSpPr>
        <p:cNvPr id="1" name=""/>
        <p:cNvGrpSpPr/>
        <p:nvPr/>
      </p:nvGrpSpPr>
      <p:grpSpPr>
        <a:xfrm>
          <a:off x="0" y="0"/>
          <a:ext cx="0" cy="0"/>
          <a:chOff x="0" y="0"/>
          <a:chExt cx="0" cy="0"/>
        </a:xfrm>
      </p:grpSpPr>
      <p:sp>
        <p:nvSpPr>
          <p:cNvPr id="2" name="Freeform 2"/>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6199" y="385870"/>
            <a:ext cx="18420523" cy="9715499"/>
            <a:chOff x="0" y="0"/>
            <a:chExt cx="4068862" cy="1839379"/>
          </a:xfrm>
        </p:grpSpPr>
        <p:sp>
          <p:nvSpPr>
            <p:cNvPr id="4" name="Freeform 4"/>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048129" y="9805071"/>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7362526" y="8899883"/>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038735" y="-392187"/>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8038519" y="-182679"/>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6" name="Object 5"/>
          <p:cNvGraphicFramePr>
            <a:graphicFrameLocks noChangeAspect="1"/>
          </p:cNvGraphicFramePr>
          <p:nvPr>
            <p:extLst>
              <p:ext uri="{D42A27DB-BD31-4B8C-83A1-F6EECF244321}">
                <p14:modId xmlns:p14="http://schemas.microsoft.com/office/powerpoint/2010/main" val="1660721745"/>
              </p:ext>
            </p:extLst>
          </p:nvPr>
        </p:nvGraphicFramePr>
        <p:xfrm>
          <a:off x="8531225" y="4956175"/>
          <a:ext cx="1225550" cy="374650"/>
        </p:xfrm>
        <a:graphic>
          <a:graphicData uri="http://schemas.openxmlformats.org/presentationml/2006/ole">
            <mc:AlternateContent xmlns:mc="http://schemas.openxmlformats.org/markup-compatibility/2006">
              <mc:Choice xmlns:v="urn:schemas-microsoft-com:vml" Requires="v">
                <p:oleObj name="Worksheet" r:id="rId12" imgW="1225513" imgH="374613" progId="Excel.Sheet.12">
                  <p:embed/>
                </p:oleObj>
              </mc:Choice>
              <mc:Fallback>
                <p:oleObj name="Worksheet" r:id="rId12" imgW="1225513" imgH="374613" progId="Excel.Sheet.12">
                  <p:embed/>
                  <p:pic>
                    <p:nvPicPr>
                      <p:cNvPr id="0" name=""/>
                      <p:cNvPicPr/>
                      <p:nvPr/>
                    </p:nvPicPr>
                    <p:blipFill>
                      <a:blip r:embed="rId13"/>
                      <a:stretch>
                        <a:fillRect/>
                      </a:stretch>
                    </p:blipFill>
                    <p:spPr>
                      <a:xfrm>
                        <a:off x="8531225" y="4956175"/>
                        <a:ext cx="1225550" cy="374650"/>
                      </a:xfrm>
                      <a:prstGeom prst="rect">
                        <a:avLst/>
                      </a:prstGeom>
                    </p:spPr>
                  </p:pic>
                </p:oleObj>
              </mc:Fallback>
            </mc:AlternateContent>
          </a:graphicData>
        </a:graphic>
      </p:graphicFrame>
      <p:sp>
        <p:nvSpPr>
          <p:cNvPr id="7" name="Rectangle 6"/>
          <p:cNvSpPr/>
          <p:nvPr/>
        </p:nvSpPr>
        <p:spPr>
          <a:xfrm>
            <a:off x="4006016" y="412589"/>
            <a:ext cx="9785051" cy="808619"/>
          </a:xfrm>
          <a:prstGeom prst="rect">
            <a:avLst/>
          </a:prstGeom>
        </p:spPr>
        <p:txBody>
          <a:bodyPr wrap="none">
            <a:spAutoFit/>
          </a:bodyPr>
          <a:lstStyle/>
          <a:p>
            <a:pPr lvl="0" algn="ctr">
              <a:lnSpc>
                <a:spcPct val="115000"/>
              </a:lnSpc>
            </a:pPr>
            <a:r>
              <a:rPr lang="vi-VN" sz="4400" b="1">
                <a:solidFill>
                  <a:srgbClr val="FF0000"/>
                </a:solidFill>
                <a:latin typeface="Times New Roman" panose="02020603050405020304" pitchFamily="18" charset="0"/>
                <a:ea typeface="Calibri" panose="020F0502020204030204" pitchFamily="34" charset="0"/>
              </a:rPr>
              <a:t>Ngữ liệu: </a:t>
            </a:r>
            <a:r>
              <a:rPr lang="vi-VN" sz="4400" b="1" kern="1800">
                <a:solidFill>
                  <a:prstClr val="black"/>
                </a:solidFill>
                <a:latin typeface="Times New Roman" panose="02020603050405020304" pitchFamily="18" charset="0"/>
                <a:ea typeface="Times New Roman" panose="02020603050405020304" pitchFamily="18" charset="0"/>
              </a:rPr>
              <a:t>Bài thơ: </a:t>
            </a:r>
            <a:r>
              <a:rPr lang="vi-VN" sz="4400" b="1" i="1" kern="1800">
                <a:solidFill>
                  <a:prstClr val="black"/>
                </a:solidFill>
                <a:latin typeface="Times New Roman" panose="02020603050405020304" pitchFamily="18" charset="0"/>
                <a:ea typeface="Times New Roman" panose="02020603050405020304" pitchFamily="18" charset="0"/>
              </a:rPr>
              <a:t>Xó bếp </a:t>
            </a:r>
            <a:r>
              <a:rPr lang="vi-VN" sz="4400" b="1" kern="1800">
                <a:solidFill>
                  <a:prstClr val="black"/>
                </a:solidFill>
                <a:latin typeface="Times New Roman" panose="02020603050405020304" pitchFamily="18" charset="0"/>
                <a:ea typeface="Times New Roman" panose="02020603050405020304" pitchFamily="18" charset="0"/>
              </a:rPr>
              <a:t>(Nguyễn Duy)</a:t>
            </a:r>
            <a:endParaRPr lang="en-GB" sz="4400">
              <a:solidFill>
                <a:prstClr val="black"/>
              </a:solidFill>
              <a:latin typeface="Times New Roman" panose="02020603050405020304" pitchFamily="18" charset="0"/>
              <a:ea typeface="Calibri" panose="020F0502020204030204" pitchFamily="34" charset="0"/>
            </a:endParaRPr>
          </a:p>
        </p:txBody>
      </p:sp>
      <p:sp>
        <p:nvSpPr>
          <p:cNvPr id="8" name="Rectangle 7"/>
          <p:cNvSpPr/>
          <p:nvPr/>
        </p:nvSpPr>
        <p:spPr>
          <a:xfrm>
            <a:off x="3586613" y="1369136"/>
            <a:ext cx="7233787" cy="6951647"/>
          </a:xfrm>
          <a:prstGeom prst="rect">
            <a:avLst/>
          </a:prstGeom>
        </p:spPr>
        <p:txBody>
          <a:bodyPr wrap="square">
            <a:spAutoFit/>
          </a:bodyPr>
          <a:lstStyle/>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Nơi ấy</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mẹ ta nhễ nhại mồ hôi</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đàn con lóc nhóc khóc cười</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buổi nhá nhem len lén mò cơm nguội</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bảy sắc cầu vồng trong xó xỉnh lọ lem</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 </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Nơi ấy</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ta nướng khoai lùi sắn</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xoa xít hít hà... thơm bùi cháy họng</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lấm tấm đầy đầu bụi bồ hóng</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lép bép lửa tàu cau</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râu tôm nấu với ruột bầu</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húp suông</a:t>
            </a:r>
            <a:endParaRPr lang="en-GB" sz="3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1314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C07B0-62D6-49B8-362B-EC094BA169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E6B155-1D5E-213F-8D35-0F10F0106216}"/>
              </a:ext>
            </a:extLst>
          </p:cNvPr>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a:extLst>
              <a:ext uri="{FF2B5EF4-FFF2-40B4-BE49-F238E27FC236}">
                <a16:creationId xmlns:a16="http://schemas.microsoft.com/office/drawing/2014/main" id="{46D96983-79B0-8DDF-05C2-A4EBD99CFCAB}"/>
              </a:ext>
            </a:extLst>
          </p:cNvPr>
          <p:cNvGrpSpPr/>
          <p:nvPr/>
        </p:nvGrpSpPr>
        <p:grpSpPr>
          <a:xfrm>
            <a:off x="76199" y="385870"/>
            <a:ext cx="18420523" cy="9715499"/>
            <a:chOff x="0" y="0"/>
            <a:chExt cx="4068862" cy="1839379"/>
          </a:xfrm>
        </p:grpSpPr>
        <p:sp>
          <p:nvSpPr>
            <p:cNvPr id="4" name="Freeform 4">
              <a:extLst>
                <a:ext uri="{FF2B5EF4-FFF2-40B4-BE49-F238E27FC236}">
                  <a16:creationId xmlns:a16="http://schemas.microsoft.com/office/drawing/2014/main" id="{96B05C66-09CD-755C-BC2A-6C9576B31655}"/>
                </a:ext>
              </a:extLst>
            </p:cNvPr>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a:extLst>
                <a:ext uri="{FF2B5EF4-FFF2-40B4-BE49-F238E27FC236}">
                  <a16:creationId xmlns:a16="http://schemas.microsoft.com/office/drawing/2014/main" id="{128813F2-D6E7-FB4A-B431-37D10443B618}"/>
                </a:ext>
              </a:extLst>
            </p:cNvPr>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a:extLst>
              <a:ext uri="{FF2B5EF4-FFF2-40B4-BE49-F238E27FC236}">
                <a16:creationId xmlns:a16="http://schemas.microsoft.com/office/drawing/2014/main" id="{78D8AC90-98B5-9004-2E44-23AB60D23381}"/>
              </a:ext>
            </a:extLst>
          </p:cNvPr>
          <p:cNvSpPr/>
          <p:nvPr/>
        </p:nvSpPr>
        <p:spPr>
          <a:xfrm>
            <a:off x="16048129" y="9805071"/>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a:extLst>
              <a:ext uri="{FF2B5EF4-FFF2-40B4-BE49-F238E27FC236}">
                <a16:creationId xmlns:a16="http://schemas.microsoft.com/office/drawing/2014/main" id="{3B21FEBC-6763-603F-EFB6-5684D4663F10}"/>
              </a:ext>
            </a:extLst>
          </p:cNvPr>
          <p:cNvSpPr/>
          <p:nvPr/>
        </p:nvSpPr>
        <p:spPr>
          <a:xfrm>
            <a:off x="17362526" y="8899883"/>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a:extLst>
              <a:ext uri="{FF2B5EF4-FFF2-40B4-BE49-F238E27FC236}">
                <a16:creationId xmlns:a16="http://schemas.microsoft.com/office/drawing/2014/main" id="{39401597-7EA5-2C40-0E2F-23FBC8B29714}"/>
              </a:ext>
            </a:extLst>
          </p:cNvPr>
          <p:cNvSpPr/>
          <p:nvPr/>
        </p:nvSpPr>
        <p:spPr>
          <a:xfrm>
            <a:off x="-1038735" y="-392187"/>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a:extLst>
              <a:ext uri="{FF2B5EF4-FFF2-40B4-BE49-F238E27FC236}">
                <a16:creationId xmlns:a16="http://schemas.microsoft.com/office/drawing/2014/main" id="{C824295E-2DDD-3DCD-2F94-F50CD86EA405}"/>
              </a:ext>
            </a:extLst>
          </p:cNvPr>
          <p:cNvSpPr/>
          <p:nvPr/>
        </p:nvSpPr>
        <p:spPr>
          <a:xfrm>
            <a:off x="18038519" y="-182679"/>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6" name="Object 5">
            <a:extLst>
              <a:ext uri="{FF2B5EF4-FFF2-40B4-BE49-F238E27FC236}">
                <a16:creationId xmlns:a16="http://schemas.microsoft.com/office/drawing/2014/main" id="{BD8255D9-4A4F-FA22-0BB8-9FB8AFA17DEA}"/>
              </a:ext>
            </a:extLst>
          </p:cNvPr>
          <p:cNvGraphicFramePr>
            <a:graphicFrameLocks noChangeAspect="1"/>
          </p:cNvGraphicFramePr>
          <p:nvPr/>
        </p:nvGraphicFramePr>
        <p:xfrm>
          <a:off x="8531225" y="4956175"/>
          <a:ext cx="1225550" cy="374650"/>
        </p:xfrm>
        <a:graphic>
          <a:graphicData uri="http://schemas.openxmlformats.org/presentationml/2006/ole">
            <mc:AlternateContent xmlns:mc="http://schemas.openxmlformats.org/markup-compatibility/2006">
              <mc:Choice xmlns:v="urn:schemas-microsoft-com:vml" Requires="v">
                <p:oleObj name="Worksheet" r:id="rId12" imgW="1225513" imgH="374613" progId="Excel.Sheet.12">
                  <p:embed/>
                </p:oleObj>
              </mc:Choice>
              <mc:Fallback>
                <p:oleObj name="Worksheet" r:id="rId12" imgW="1225513" imgH="374613" progId="Excel.Sheet.12">
                  <p:embed/>
                  <p:pic>
                    <p:nvPicPr>
                      <p:cNvPr id="6" name="Object 5"/>
                      <p:cNvPicPr/>
                      <p:nvPr/>
                    </p:nvPicPr>
                    <p:blipFill>
                      <a:blip r:embed="rId13"/>
                      <a:stretch>
                        <a:fillRect/>
                      </a:stretch>
                    </p:blipFill>
                    <p:spPr>
                      <a:xfrm>
                        <a:off x="8531225" y="4956175"/>
                        <a:ext cx="1225550" cy="37465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DBA02E9E-0A7F-FBF1-B8E8-5BE6A58EAC2C}"/>
              </a:ext>
            </a:extLst>
          </p:cNvPr>
          <p:cNvSpPr/>
          <p:nvPr/>
        </p:nvSpPr>
        <p:spPr>
          <a:xfrm>
            <a:off x="4006016" y="412589"/>
            <a:ext cx="9785051" cy="808619"/>
          </a:xfrm>
          <a:prstGeom prst="rect">
            <a:avLst/>
          </a:prstGeom>
        </p:spPr>
        <p:txBody>
          <a:bodyPr wrap="none">
            <a:spAutoFit/>
          </a:bodyPr>
          <a:lstStyle/>
          <a:p>
            <a:pPr lvl="0" algn="ctr">
              <a:lnSpc>
                <a:spcPct val="115000"/>
              </a:lnSpc>
            </a:pPr>
            <a:r>
              <a:rPr lang="vi-VN" sz="4400" b="1">
                <a:solidFill>
                  <a:srgbClr val="FF0000"/>
                </a:solidFill>
                <a:latin typeface="Times New Roman" panose="02020603050405020304" pitchFamily="18" charset="0"/>
                <a:ea typeface="Calibri" panose="020F0502020204030204" pitchFamily="34" charset="0"/>
              </a:rPr>
              <a:t>Ngữ liệu: </a:t>
            </a:r>
            <a:r>
              <a:rPr lang="vi-VN" sz="4400" b="1" kern="1800">
                <a:solidFill>
                  <a:prstClr val="black"/>
                </a:solidFill>
                <a:latin typeface="Times New Roman" panose="02020603050405020304" pitchFamily="18" charset="0"/>
                <a:ea typeface="Times New Roman" panose="02020603050405020304" pitchFamily="18" charset="0"/>
              </a:rPr>
              <a:t>Bài thơ: </a:t>
            </a:r>
            <a:r>
              <a:rPr lang="vi-VN" sz="4400" b="1" i="1" kern="1800">
                <a:solidFill>
                  <a:prstClr val="black"/>
                </a:solidFill>
                <a:latin typeface="Times New Roman" panose="02020603050405020304" pitchFamily="18" charset="0"/>
                <a:ea typeface="Times New Roman" panose="02020603050405020304" pitchFamily="18" charset="0"/>
              </a:rPr>
              <a:t>Xó bếp </a:t>
            </a:r>
            <a:r>
              <a:rPr lang="vi-VN" sz="4400" b="1" kern="1800">
                <a:solidFill>
                  <a:prstClr val="black"/>
                </a:solidFill>
                <a:latin typeface="Times New Roman" panose="02020603050405020304" pitchFamily="18" charset="0"/>
                <a:ea typeface="Times New Roman" panose="02020603050405020304" pitchFamily="18" charset="0"/>
              </a:rPr>
              <a:t>(Nguyễn Duy)</a:t>
            </a:r>
            <a:endParaRPr lang="en-GB" sz="4400">
              <a:solidFill>
                <a:prstClr val="black"/>
              </a:solidFill>
              <a:latin typeface="Times New Roman" panose="02020603050405020304" pitchFamily="18" charset="0"/>
              <a:ea typeface="Calibri" panose="020F0502020204030204" pitchFamily="34" charset="0"/>
            </a:endParaRPr>
          </a:p>
        </p:txBody>
      </p:sp>
      <p:sp>
        <p:nvSpPr>
          <p:cNvPr id="11" name="Rectangle 10">
            <a:extLst>
              <a:ext uri="{FF2B5EF4-FFF2-40B4-BE49-F238E27FC236}">
                <a16:creationId xmlns:a16="http://schemas.microsoft.com/office/drawing/2014/main" id="{4404E08D-CB9E-191F-7E2D-F69FF0910B2D}"/>
              </a:ext>
            </a:extLst>
          </p:cNvPr>
          <p:cNvSpPr/>
          <p:nvPr/>
        </p:nvSpPr>
        <p:spPr>
          <a:xfrm>
            <a:off x="6247612" y="2014279"/>
            <a:ext cx="7163588" cy="4577407"/>
          </a:xfrm>
          <a:prstGeom prst="rect">
            <a:avLst/>
          </a:prstGeom>
        </p:spPr>
        <p:txBody>
          <a:bodyPr wrap="square">
            <a:spAutoFit/>
          </a:bodyPr>
          <a:lstStyle/>
          <a:p>
            <a:pPr lvl="0" algn="just">
              <a:lnSpc>
                <a:spcPct val="115000"/>
              </a:lnSpc>
            </a:pPr>
            <a:r>
              <a:rPr lang="vi-VN" sz="3200" i="1" kern="1800" dirty="0">
                <a:solidFill>
                  <a:prstClr val="black"/>
                </a:solidFill>
                <a:latin typeface="Times New Roman" panose="02020603050405020304" pitchFamily="18" charset="0"/>
                <a:ea typeface="Times New Roman" panose="02020603050405020304" pitchFamily="18" charset="0"/>
              </a:rPr>
              <a:t>Nơi ấy vùng ta còn đun rạ đun rơm</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dirty="0">
                <a:solidFill>
                  <a:prstClr val="black"/>
                </a:solidFill>
                <a:latin typeface="Times New Roman" panose="02020603050405020304" pitchFamily="18" charset="0"/>
                <a:ea typeface="Times New Roman" panose="02020603050405020304" pitchFamily="18" charset="0"/>
              </a:rPr>
              <a:t>cơm nếp cứ thơm canh cua cứ ngọt</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dirty="0">
                <a:solidFill>
                  <a:prstClr val="black"/>
                </a:solidFill>
                <a:latin typeface="Times New Roman" panose="02020603050405020304" pitchFamily="18" charset="0"/>
                <a:ea typeface="Times New Roman" panose="02020603050405020304" pitchFamily="18" charset="0"/>
              </a:rPr>
              <a:t>con cá kho dưa quả cà kho tép</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dirty="0">
                <a:solidFill>
                  <a:prstClr val="black"/>
                </a:solidFill>
                <a:latin typeface="Times New Roman" panose="02020603050405020304" pitchFamily="18" charset="0"/>
                <a:ea typeface="Times New Roman" panose="02020603050405020304" pitchFamily="18" charset="0"/>
              </a:rPr>
              <a:t>việc vặt giúp bà ta từng quen tay</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dirty="0">
                <a:solidFill>
                  <a:prstClr val="black"/>
                </a:solidFill>
                <a:latin typeface="Times New Roman" panose="02020603050405020304" pitchFamily="18" charset="0"/>
                <a:ea typeface="Times New Roman" panose="02020603050405020304" pitchFamily="18" charset="0"/>
              </a:rPr>
              <a:t>gạo chiêm ghế ngô gạo mùa độn khoai</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dirty="0">
                <a:solidFill>
                  <a:prstClr val="black"/>
                </a:solidFill>
                <a:latin typeface="Times New Roman" panose="02020603050405020304" pitchFamily="18" charset="0"/>
                <a:ea typeface="Times New Roman" panose="02020603050405020304" pitchFamily="18" charset="0"/>
              </a:rPr>
              <a:t>bà dạy ta chữa khê chữa nhão</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ngọn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lửa</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giữ</a:t>
            </a:r>
            <a:r>
              <a:rPr lang="en-US" sz="3200" i="1" kern="1800" dirty="0">
                <a:solidFill>
                  <a:prstClr val="black"/>
                </a:solidFill>
                <a:latin typeface="Times New Roman" panose="02020603050405020304" pitchFamily="18" charset="0"/>
                <a:ea typeface="Times New Roman" panose="02020603050405020304" pitchFamily="18" charset="0"/>
              </a:rPr>
              <a:t> qua </a:t>
            </a:r>
            <a:r>
              <a:rPr lang="en-US" sz="3200" i="1" kern="1800" dirty="0" err="1">
                <a:solidFill>
                  <a:prstClr val="black"/>
                </a:solidFill>
                <a:latin typeface="Times New Roman" panose="02020603050405020304" pitchFamily="18" charset="0"/>
                <a:ea typeface="Times New Roman" panose="02020603050405020304" pitchFamily="18" charset="0"/>
              </a:rPr>
              <a:t>đêm</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dai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trong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trấu</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âm</a:t>
            </a:r>
            <a:r>
              <a:rPr lang="en-US" sz="3200" i="1" kern="1800" dirty="0">
                <a:solidFill>
                  <a:prstClr val="black"/>
                </a:solidFill>
                <a:latin typeface="Times New Roman" panose="02020603050405020304" pitchFamily="18" charset="0"/>
                <a:ea typeface="Times New Roman" panose="02020603050405020304" pitchFamily="18" charset="0"/>
              </a:rPr>
              <a:t> ỉ </a:t>
            </a:r>
            <a:r>
              <a:rPr lang="en-US" sz="3200" i="1" kern="1800" dirty="0" err="1">
                <a:solidFill>
                  <a:prstClr val="black"/>
                </a:solidFill>
                <a:latin typeface="Times New Roman" panose="02020603050405020304" pitchFamily="18" charset="0"/>
                <a:ea typeface="Times New Roman" panose="02020603050405020304" pitchFamily="18" charset="0"/>
              </a:rPr>
              <a:t>lòng</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đến</a:t>
            </a:r>
            <a:r>
              <a:rPr lang="en-US" sz="3200" i="1" kern="1800" dirty="0">
                <a:solidFill>
                  <a:prstClr val="black"/>
                </a:solidFill>
                <a:latin typeface="Times New Roman" panose="02020603050405020304" pitchFamily="18" charset="0"/>
                <a:ea typeface="Times New Roman" panose="02020603050405020304" pitchFamily="18" charset="0"/>
              </a:rPr>
              <a:t> bao </a:t>
            </a:r>
            <a:r>
              <a:rPr lang="en-US" sz="3200" i="1" kern="1800" dirty="0" err="1">
                <a:solidFill>
                  <a:prstClr val="black"/>
                </a:solidFill>
                <a:latin typeface="Times New Roman" panose="02020603050405020304" pitchFamily="18" charset="0"/>
                <a:ea typeface="Times New Roman" panose="02020603050405020304" pitchFamily="18" charset="0"/>
              </a:rPr>
              <a:t>giờ</a:t>
            </a:r>
            <a:endParaRPr lang="en-GB" sz="3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7389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38FA-F812-4194-CCDE-2C71908CF6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E7D14B-396C-B35A-3486-C4B572E00B15}"/>
              </a:ext>
            </a:extLst>
          </p:cNvPr>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a:extLst>
              <a:ext uri="{FF2B5EF4-FFF2-40B4-BE49-F238E27FC236}">
                <a16:creationId xmlns:a16="http://schemas.microsoft.com/office/drawing/2014/main" id="{951C987E-C979-B1B6-37BC-F01F6C28D494}"/>
              </a:ext>
            </a:extLst>
          </p:cNvPr>
          <p:cNvGrpSpPr/>
          <p:nvPr/>
        </p:nvGrpSpPr>
        <p:grpSpPr>
          <a:xfrm>
            <a:off x="76199" y="385870"/>
            <a:ext cx="18420523" cy="9715499"/>
            <a:chOff x="0" y="0"/>
            <a:chExt cx="4068862" cy="1839379"/>
          </a:xfrm>
        </p:grpSpPr>
        <p:sp>
          <p:nvSpPr>
            <p:cNvPr id="4" name="Freeform 4">
              <a:extLst>
                <a:ext uri="{FF2B5EF4-FFF2-40B4-BE49-F238E27FC236}">
                  <a16:creationId xmlns:a16="http://schemas.microsoft.com/office/drawing/2014/main" id="{2D0B540F-DC1C-2630-9CFF-D3CEBD14AFE0}"/>
                </a:ext>
              </a:extLst>
            </p:cNvPr>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a:extLst>
                <a:ext uri="{FF2B5EF4-FFF2-40B4-BE49-F238E27FC236}">
                  <a16:creationId xmlns:a16="http://schemas.microsoft.com/office/drawing/2014/main" id="{E2D0A229-6D25-DD5C-626F-2FADC683C330}"/>
                </a:ext>
              </a:extLst>
            </p:cNvPr>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a:extLst>
              <a:ext uri="{FF2B5EF4-FFF2-40B4-BE49-F238E27FC236}">
                <a16:creationId xmlns:a16="http://schemas.microsoft.com/office/drawing/2014/main" id="{90F69A0F-BD93-EE6A-6D0E-A20A312A18C9}"/>
              </a:ext>
            </a:extLst>
          </p:cNvPr>
          <p:cNvSpPr/>
          <p:nvPr/>
        </p:nvSpPr>
        <p:spPr>
          <a:xfrm>
            <a:off x="16048129" y="9805071"/>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a:extLst>
              <a:ext uri="{FF2B5EF4-FFF2-40B4-BE49-F238E27FC236}">
                <a16:creationId xmlns:a16="http://schemas.microsoft.com/office/drawing/2014/main" id="{5E7DDA1E-7C0C-DB3E-A9A2-9B398BF4FD6A}"/>
              </a:ext>
            </a:extLst>
          </p:cNvPr>
          <p:cNvSpPr/>
          <p:nvPr/>
        </p:nvSpPr>
        <p:spPr>
          <a:xfrm>
            <a:off x="17362526" y="8899883"/>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a:extLst>
              <a:ext uri="{FF2B5EF4-FFF2-40B4-BE49-F238E27FC236}">
                <a16:creationId xmlns:a16="http://schemas.microsoft.com/office/drawing/2014/main" id="{DEBC207F-5B9B-911D-C058-D14076EE4834}"/>
              </a:ext>
            </a:extLst>
          </p:cNvPr>
          <p:cNvSpPr/>
          <p:nvPr/>
        </p:nvSpPr>
        <p:spPr>
          <a:xfrm>
            <a:off x="-1038735" y="-392187"/>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a:extLst>
              <a:ext uri="{FF2B5EF4-FFF2-40B4-BE49-F238E27FC236}">
                <a16:creationId xmlns:a16="http://schemas.microsoft.com/office/drawing/2014/main" id="{FA00F6CA-C92A-CFEF-3A24-F44F65ACDF29}"/>
              </a:ext>
            </a:extLst>
          </p:cNvPr>
          <p:cNvSpPr/>
          <p:nvPr/>
        </p:nvSpPr>
        <p:spPr>
          <a:xfrm>
            <a:off x="18038519" y="-182679"/>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6" name="Object 5">
            <a:extLst>
              <a:ext uri="{FF2B5EF4-FFF2-40B4-BE49-F238E27FC236}">
                <a16:creationId xmlns:a16="http://schemas.microsoft.com/office/drawing/2014/main" id="{D29FF2CC-E82E-D127-7358-523A3998B3CE}"/>
              </a:ext>
            </a:extLst>
          </p:cNvPr>
          <p:cNvGraphicFramePr>
            <a:graphicFrameLocks noChangeAspect="1"/>
          </p:cNvGraphicFramePr>
          <p:nvPr/>
        </p:nvGraphicFramePr>
        <p:xfrm>
          <a:off x="8531225" y="4956175"/>
          <a:ext cx="1225550" cy="374650"/>
        </p:xfrm>
        <a:graphic>
          <a:graphicData uri="http://schemas.openxmlformats.org/presentationml/2006/ole">
            <mc:AlternateContent xmlns:mc="http://schemas.openxmlformats.org/markup-compatibility/2006">
              <mc:Choice xmlns:v="urn:schemas-microsoft-com:vml" Requires="v">
                <p:oleObj name="Worksheet" r:id="rId12" imgW="1225513" imgH="374613" progId="Excel.Sheet.12">
                  <p:embed/>
                </p:oleObj>
              </mc:Choice>
              <mc:Fallback>
                <p:oleObj name="Worksheet" r:id="rId12" imgW="1225513" imgH="374613" progId="Excel.Sheet.12">
                  <p:embed/>
                  <p:pic>
                    <p:nvPicPr>
                      <p:cNvPr id="6" name="Object 5">
                        <a:extLst>
                          <a:ext uri="{FF2B5EF4-FFF2-40B4-BE49-F238E27FC236}">
                            <a16:creationId xmlns:a16="http://schemas.microsoft.com/office/drawing/2014/main" id="{1C9401DA-85DE-BFAE-7546-477F39B0A31B}"/>
                          </a:ext>
                        </a:extLst>
                      </p:cNvPr>
                      <p:cNvPicPr/>
                      <p:nvPr/>
                    </p:nvPicPr>
                    <p:blipFill>
                      <a:blip r:embed="rId13"/>
                      <a:stretch>
                        <a:fillRect/>
                      </a:stretch>
                    </p:blipFill>
                    <p:spPr>
                      <a:xfrm>
                        <a:off x="8531225" y="4956175"/>
                        <a:ext cx="1225550" cy="37465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DC47DD49-CD29-A0E5-07C0-640DC4140F72}"/>
              </a:ext>
            </a:extLst>
          </p:cNvPr>
          <p:cNvSpPr/>
          <p:nvPr/>
        </p:nvSpPr>
        <p:spPr>
          <a:xfrm>
            <a:off x="4006016" y="412589"/>
            <a:ext cx="9785051" cy="808619"/>
          </a:xfrm>
          <a:prstGeom prst="rect">
            <a:avLst/>
          </a:prstGeom>
        </p:spPr>
        <p:txBody>
          <a:bodyPr wrap="none">
            <a:spAutoFit/>
          </a:bodyPr>
          <a:lstStyle/>
          <a:p>
            <a:pPr lvl="0" algn="ctr">
              <a:lnSpc>
                <a:spcPct val="115000"/>
              </a:lnSpc>
            </a:pPr>
            <a:r>
              <a:rPr lang="vi-VN" sz="4400" b="1">
                <a:solidFill>
                  <a:srgbClr val="FF0000"/>
                </a:solidFill>
                <a:latin typeface="Times New Roman" panose="02020603050405020304" pitchFamily="18" charset="0"/>
                <a:ea typeface="Calibri" panose="020F0502020204030204" pitchFamily="34" charset="0"/>
              </a:rPr>
              <a:t>Ngữ liệu: </a:t>
            </a:r>
            <a:r>
              <a:rPr lang="vi-VN" sz="4400" b="1" kern="1800">
                <a:solidFill>
                  <a:prstClr val="black"/>
                </a:solidFill>
                <a:latin typeface="Times New Roman" panose="02020603050405020304" pitchFamily="18" charset="0"/>
                <a:ea typeface="Times New Roman" panose="02020603050405020304" pitchFamily="18" charset="0"/>
              </a:rPr>
              <a:t>Bài thơ: </a:t>
            </a:r>
            <a:r>
              <a:rPr lang="vi-VN" sz="4400" b="1" i="1" kern="1800">
                <a:solidFill>
                  <a:prstClr val="black"/>
                </a:solidFill>
                <a:latin typeface="Times New Roman" panose="02020603050405020304" pitchFamily="18" charset="0"/>
                <a:ea typeface="Times New Roman" panose="02020603050405020304" pitchFamily="18" charset="0"/>
              </a:rPr>
              <a:t>Xó bếp </a:t>
            </a:r>
            <a:r>
              <a:rPr lang="vi-VN" sz="4400" b="1" kern="1800">
                <a:solidFill>
                  <a:prstClr val="black"/>
                </a:solidFill>
                <a:latin typeface="Times New Roman" panose="02020603050405020304" pitchFamily="18" charset="0"/>
                <a:ea typeface="Times New Roman" panose="02020603050405020304" pitchFamily="18" charset="0"/>
              </a:rPr>
              <a:t>(Nguyễn Duy)</a:t>
            </a:r>
            <a:endParaRPr lang="en-GB" sz="4400">
              <a:solidFill>
                <a:prstClr val="black"/>
              </a:solidFill>
              <a:latin typeface="Times New Roman" panose="02020603050405020304" pitchFamily="18" charset="0"/>
              <a:ea typeface="Calibri" panose="020F0502020204030204" pitchFamily="34" charset="0"/>
            </a:endParaRPr>
          </a:p>
        </p:txBody>
      </p:sp>
      <p:sp>
        <p:nvSpPr>
          <p:cNvPr id="14" name="Rectangle 13">
            <a:extLst>
              <a:ext uri="{FF2B5EF4-FFF2-40B4-BE49-F238E27FC236}">
                <a16:creationId xmlns:a16="http://schemas.microsoft.com/office/drawing/2014/main" id="{D64A3C1D-7273-4B9A-6BAD-357E8A9115EE}"/>
              </a:ext>
            </a:extLst>
          </p:cNvPr>
          <p:cNvSpPr/>
          <p:nvPr/>
        </p:nvSpPr>
        <p:spPr>
          <a:xfrm>
            <a:off x="10363200" y="1731125"/>
            <a:ext cx="8066265" cy="6285888"/>
          </a:xfrm>
          <a:prstGeom prst="rect">
            <a:avLst/>
          </a:prstGeom>
        </p:spPr>
        <p:txBody>
          <a:bodyPr wrap="square">
            <a:spAutoFit/>
          </a:bodyPr>
          <a:lstStyle/>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Nơi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ấy</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nhá</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nhem</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giữa</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quên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nhớ</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đỉnh</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núi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hiện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lên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bóng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mẹ</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mây</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chiều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hôm</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gánh</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gạo</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đưa</a:t>
            </a:r>
            <a:r>
              <a:rPr lang="en-US" sz="3200" i="1" kern="1800" dirty="0">
                <a:solidFill>
                  <a:prstClr val="black"/>
                </a:solidFill>
                <a:latin typeface="Times New Roman" panose="02020603050405020304" pitchFamily="18" charset="0"/>
                <a:ea typeface="Times New Roman" panose="02020603050405020304" pitchFamily="18" charset="0"/>
              </a:rPr>
              <a:t> ta</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tất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tưởi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đường</a:t>
            </a:r>
            <a:r>
              <a:rPr lang="en-US" sz="3200" i="1" kern="1800" dirty="0">
                <a:solidFill>
                  <a:prstClr val="black"/>
                </a:solidFill>
                <a:latin typeface="Times New Roman" panose="02020603050405020304" pitchFamily="18" charset="0"/>
                <a:ea typeface="Times New Roman" panose="02020603050405020304" pitchFamily="18" charset="0"/>
              </a:rPr>
              <a:t> xa </a:t>
            </a:r>
            <a:r>
              <a:rPr lang="en-US" sz="3200" i="1" kern="1800" dirty="0" err="1">
                <a:solidFill>
                  <a:prstClr val="black"/>
                </a:solidFill>
                <a:latin typeface="Times New Roman" panose="02020603050405020304" pitchFamily="18" charset="0"/>
                <a:ea typeface="Times New Roman" panose="02020603050405020304" pitchFamily="18" charset="0"/>
              </a:rPr>
              <a:t>cầu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vồng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ráng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đỏ</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a:solidFill>
                  <a:prstClr val="black"/>
                </a:solidFill>
                <a:latin typeface="Times New Roman" panose="02020603050405020304" pitchFamily="18" charset="0"/>
                <a:ea typeface="Times New Roman" panose="02020603050405020304" pitchFamily="18" charset="0"/>
              </a:rPr>
              <a:t> </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Mặt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trận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dời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vào</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sâu</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ngày</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mai</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dừng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chân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nơi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nào</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khoảng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trống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phía</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trước</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vẫn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bỏ</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ngỏ</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đâu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biết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những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gì</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chờ</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đằng</a:t>
            </a:r>
            <a:r>
              <a:rPr lang="en-US" sz="3200" i="1" kern="1800" dirty="0">
                <a:solidFill>
                  <a:prstClr val="black"/>
                </a:solidFill>
                <a:latin typeface="Times New Roman" panose="02020603050405020304" pitchFamily="18" charset="0"/>
                <a:ea typeface="Times New Roman" panose="02020603050405020304" pitchFamily="18" charset="0"/>
              </a:rPr>
              <a:t> kia</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chỉ</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biết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đời</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khởi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đầu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từ</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nơi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ấy</a:t>
            </a:r>
            <a:r>
              <a:rPr lang="en-US" sz="3200" i="1" kern="1800" dirty="0">
                <a:solidFill>
                  <a:prstClr val="black"/>
                </a:solidFill>
                <a:latin typeface="Times New Roman" panose="02020603050405020304" pitchFamily="18" charset="0"/>
                <a:ea typeface="Times New Roman" panose="02020603050405020304" pitchFamily="18" charset="0"/>
              </a:rPr>
              <a:t>...</a:t>
            </a:r>
            <a:endParaRPr lang="en-GB" sz="2800" dirty="0"/>
          </a:p>
        </p:txBody>
      </p:sp>
      <p:sp>
        <p:nvSpPr>
          <p:cNvPr id="16" name="Rectangle 15">
            <a:extLst>
              <a:ext uri="{FF2B5EF4-FFF2-40B4-BE49-F238E27FC236}">
                <a16:creationId xmlns:a16="http://schemas.microsoft.com/office/drawing/2014/main" id="{DA7298FC-E037-650F-1E70-FF0E32FC6B3D}"/>
              </a:ext>
            </a:extLst>
          </p:cNvPr>
          <p:cNvSpPr/>
          <p:nvPr/>
        </p:nvSpPr>
        <p:spPr>
          <a:xfrm>
            <a:off x="6629400" y="8043732"/>
            <a:ext cx="9982200" cy="2357568"/>
          </a:xfrm>
          <a:prstGeom prst="rect">
            <a:avLst/>
          </a:prstGeom>
        </p:spPr>
        <p:txBody>
          <a:bodyPr wrap="square">
            <a:spAutoFit/>
          </a:bodyPr>
          <a:lstStyle/>
          <a:p>
            <a:pPr lvl="0" algn="just">
              <a:lnSpc>
                <a:spcPct val="115000"/>
              </a:lnSpc>
            </a:pPr>
            <a:r>
              <a:rPr lang="en-US" sz="3200" kern="1800" dirty="0" err="1">
                <a:solidFill>
                  <a:prstClr val="black"/>
                </a:solidFill>
                <a:latin typeface="Times New Roman" panose="02020603050405020304" pitchFamily="18" charset="0"/>
                <a:ea typeface="Times New Roman" panose="02020603050405020304" pitchFamily="18" charset="0"/>
              </a:rPr>
              <a:t>Mặt</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trận</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đường</a:t>
            </a:r>
            <a:r>
              <a:rPr lang="en-US" sz="3200" kern="1800" dirty="0">
                <a:solidFill>
                  <a:prstClr val="black"/>
                </a:solidFill>
                <a:latin typeface="Times New Roman" panose="02020603050405020304" pitchFamily="18" charset="0"/>
                <a:ea typeface="Times New Roman" panose="02020603050405020304" pitchFamily="18" charset="0"/>
              </a:rPr>
              <a:t> 9 - Nam </a:t>
            </a:r>
            <a:r>
              <a:rPr lang="en-US" sz="3200" kern="1800" dirty="0" err="1">
                <a:solidFill>
                  <a:prstClr val="black"/>
                </a:solidFill>
                <a:latin typeface="Times New Roman" panose="02020603050405020304" pitchFamily="18" charset="0"/>
                <a:ea typeface="Times New Roman" panose="02020603050405020304" pitchFamily="18" charset="0"/>
              </a:rPr>
              <a:t>Lào</a:t>
            </a:r>
            <a:r>
              <a:rPr lang="en-US" sz="3200" kern="1800" dirty="0">
                <a:solidFill>
                  <a:prstClr val="black"/>
                </a:solidFill>
                <a:latin typeface="Times New Roman" panose="02020603050405020304" pitchFamily="18" charset="0"/>
                <a:ea typeface="Times New Roman" panose="02020603050405020304" pitchFamily="18" charset="0"/>
              </a:rPr>
              <a:t>, 1971</a:t>
            </a:r>
            <a:endParaRPr lang="en-GB" sz="3200" dirty="0">
              <a:solidFill>
                <a:prstClr val="black"/>
              </a:solidFill>
              <a:latin typeface="Times New Roman" panose="02020603050405020304" pitchFamily="18" charset="0"/>
              <a:ea typeface="Calibri" panose="020F0502020204030204" pitchFamily="34" charset="0"/>
            </a:endParaRPr>
          </a:p>
          <a:p>
            <a:pPr lvl="0" algn="r">
              <a:lnSpc>
                <a:spcPct val="115000"/>
              </a:lnSpc>
            </a:pP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Trích</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Xó</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bếp</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Tập</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thơ</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Mẹ</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Em</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Nguyễn</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Duy</a:t>
            </a:r>
            <a:r>
              <a:rPr lang="en-US" sz="3200" kern="1800" dirty="0">
                <a:solidFill>
                  <a:prstClr val="black"/>
                </a:solidFill>
                <a:latin typeface="Times New Roman" panose="02020603050405020304" pitchFamily="18" charset="0"/>
                <a:ea typeface="Times New Roman" panose="02020603050405020304" pitchFamily="18" charset="0"/>
              </a:rPr>
              <a:t>, NXB </a:t>
            </a:r>
            <a:r>
              <a:rPr lang="en-US" sz="3200" kern="1800" dirty="0" err="1">
                <a:solidFill>
                  <a:prstClr val="black"/>
                </a:solidFill>
                <a:latin typeface="Times New Roman" panose="02020603050405020304" pitchFamily="18" charset="0"/>
                <a:ea typeface="Times New Roman" panose="02020603050405020304" pitchFamily="18" charset="0"/>
              </a:rPr>
              <a:t>Thanh</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Hoá</a:t>
            </a:r>
            <a:r>
              <a:rPr lang="en-US" sz="3200" kern="1800" dirty="0">
                <a:solidFill>
                  <a:prstClr val="black"/>
                </a:solidFill>
                <a:latin typeface="Times New Roman" panose="02020603050405020304" pitchFamily="18" charset="0"/>
                <a:ea typeface="Times New Roman" panose="02020603050405020304" pitchFamily="18" charset="0"/>
              </a:rPr>
              <a:t>, 1987)</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a:solidFill>
                  <a:prstClr val="black"/>
                </a:solidFill>
                <a:latin typeface="Times New Roman" panose="02020603050405020304" pitchFamily="18" charset="0"/>
                <a:ea typeface="Times New Roman" panose="02020603050405020304" pitchFamily="18" charset="0"/>
              </a:rPr>
              <a:t> </a:t>
            </a:r>
            <a:endParaRPr lang="en-GB" sz="3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2315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67BD-7154-9841-4C02-26B30052F7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F49127-26DB-C721-D9CA-85B7DBE2E952}"/>
              </a:ext>
            </a:extLst>
          </p:cNvPr>
          <p:cNvSpPr/>
          <p:nvPr/>
        </p:nvSpPr>
        <p:spPr>
          <a:xfrm>
            <a:off x="0" y="0"/>
            <a:ext cx="18705446" cy="10509060"/>
          </a:xfrm>
          <a:custGeom>
            <a:avLst/>
            <a:gdLst/>
            <a:ahLst/>
            <a:cxnLst/>
            <a:rect l="l" t="t" r="r" b="b"/>
            <a:pathLst>
              <a:path w="18705446" h="10509060">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a:extLst>
              <a:ext uri="{FF2B5EF4-FFF2-40B4-BE49-F238E27FC236}">
                <a16:creationId xmlns:a16="http://schemas.microsoft.com/office/drawing/2014/main" id="{FE9035E3-65BE-8A1B-1E10-8445BA9EEABE}"/>
              </a:ext>
            </a:extLst>
          </p:cNvPr>
          <p:cNvGrpSpPr/>
          <p:nvPr/>
        </p:nvGrpSpPr>
        <p:grpSpPr>
          <a:xfrm>
            <a:off x="76199" y="385870"/>
            <a:ext cx="18420523" cy="9715499"/>
            <a:chOff x="0" y="0"/>
            <a:chExt cx="4068862" cy="1839379"/>
          </a:xfrm>
        </p:grpSpPr>
        <p:sp>
          <p:nvSpPr>
            <p:cNvPr id="4" name="Freeform 4">
              <a:extLst>
                <a:ext uri="{FF2B5EF4-FFF2-40B4-BE49-F238E27FC236}">
                  <a16:creationId xmlns:a16="http://schemas.microsoft.com/office/drawing/2014/main" id="{DF7A2887-87BA-94C0-94B9-871E76148BC2}"/>
                </a:ext>
              </a:extLst>
            </p:cNvPr>
            <p:cNvSpPr/>
            <p:nvPr/>
          </p:nvSpPr>
          <p:spPr>
            <a:xfrm>
              <a:off x="0" y="0"/>
              <a:ext cx="4068862" cy="1839379"/>
            </a:xfrm>
            <a:custGeom>
              <a:avLst/>
              <a:gdLst/>
              <a:ahLst/>
              <a:cxnLst/>
              <a:rect l="l" t="t" r="r" b="b"/>
              <a:pathLst>
                <a:path w="4068862" h="1839379">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id="5" name="TextBox 5">
              <a:extLst>
                <a:ext uri="{FF2B5EF4-FFF2-40B4-BE49-F238E27FC236}">
                  <a16:creationId xmlns:a16="http://schemas.microsoft.com/office/drawing/2014/main" id="{25B74209-4021-E4E8-E652-37D4BA1FAB4A}"/>
                </a:ext>
              </a:extLst>
            </p:cNvPr>
            <p:cNvSpPr txBox="1"/>
            <p:nvPr/>
          </p:nvSpPr>
          <p:spPr>
            <a:xfrm>
              <a:off x="0" y="-38100"/>
              <a:ext cx="4068862" cy="1877479"/>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a:extLst>
              <a:ext uri="{FF2B5EF4-FFF2-40B4-BE49-F238E27FC236}">
                <a16:creationId xmlns:a16="http://schemas.microsoft.com/office/drawing/2014/main" id="{F843DD94-74E6-97CE-CF70-52207BD752D4}"/>
              </a:ext>
            </a:extLst>
          </p:cNvPr>
          <p:cNvSpPr/>
          <p:nvPr/>
        </p:nvSpPr>
        <p:spPr>
          <a:xfrm>
            <a:off x="16048129" y="9805071"/>
            <a:ext cx="2448594" cy="2386266"/>
          </a:xfrm>
          <a:custGeom>
            <a:avLst/>
            <a:gdLst/>
            <a:ahLst/>
            <a:cxnLst/>
            <a:rect l="l" t="t" r="r" b="b"/>
            <a:pathLst>
              <a:path w="2448594" h="2386266">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a:extLst>
              <a:ext uri="{FF2B5EF4-FFF2-40B4-BE49-F238E27FC236}">
                <a16:creationId xmlns:a16="http://schemas.microsoft.com/office/drawing/2014/main" id="{C2234B56-03B3-6DF7-B264-8392252BFACA}"/>
              </a:ext>
            </a:extLst>
          </p:cNvPr>
          <p:cNvSpPr/>
          <p:nvPr/>
        </p:nvSpPr>
        <p:spPr>
          <a:xfrm>
            <a:off x="17362526" y="8899883"/>
            <a:ext cx="2267301" cy="2339617"/>
          </a:xfrm>
          <a:custGeom>
            <a:avLst/>
            <a:gdLst/>
            <a:ahLst/>
            <a:cxnLst/>
            <a:rect l="l" t="t" r="r" b="b"/>
            <a:pathLst>
              <a:path w="2267301" h="2339617">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a:extLst>
              <a:ext uri="{FF2B5EF4-FFF2-40B4-BE49-F238E27FC236}">
                <a16:creationId xmlns:a16="http://schemas.microsoft.com/office/drawing/2014/main" id="{DA6CA81B-1FB5-A2B1-7F49-88F18D6AE466}"/>
              </a:ext>
            </a:extLst>
          </p:cNvPr>
          <p:cNvSpPr/>
          <p:nvPr/>
        </p:nvSpPr>
        <p:spPr>
          <a:xfrm>
            <a:off x="-1038735" y="-392187"/>
            <a:ext cx="2452532" cy="2839774"/>
          </a:xfrm>
          <a:custGeom>
            <a:avLst/>
            <a:gdLst/>
            <a:ahLst/>
            <a:cxnLst/>
            <a:rect l="l" t="t" r="r" b="b"/>
            <a:pathLst>
              <a:path w="2452532" h="2839774">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a:extLst>
              <a:ext uri="{FF2B5EF4-FFF2-40B4-BE49-F238E27FC236}">
                <a16:creationId xmlns:a16="http://schemas.microsoft.com/office/drawing/2014/main" id="{521E1384-B576-D91D-D89C-531C89031704}"/>
              </a:ext>
            </a:extLst>
          </p:cNvPr>
          <p:cNvSpPr/>
          <p:nvPr/>
        </p:nvSpPr>
        <p:spPr>
          <a:xfrm>
            <a:off x="18038519" y="-182679"/>
            <a:ext cx="2612041" cy="2602543"/>
          </a:xfrm>
          <a:custGeom>
            <a:avLst/>
            <a:gdLst/>
            <a:ahLst/>
            <a:cxnLst/>
            <a:rect l="l" t="t" r="r" b="b"/>
            <a:pathLst>
              <a:path w="2612041" h="2602543">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6" name="Object 5">
            <a:extLst>
              <a:ext uri="{FF2B5EF4-FFF2-40B4-BE49-F238E27FC236}">
                <a16:creationId xmlns:a16="http://schemas.microsoft.com/office/drawing/2014/main" id="{1C9401DA-85DE-BFAE-7546-477F39B0A31B}"/>
              </a:ext>
            </a:extLst>
          </p:cNvPr>
          <p:cNvGraphicFramePr>
            <a:graphicFrameLocks noChangeAspect="1"/>
          </p:cNvGraphicFramePr>
          <p:nvPr/>
        </p:nvGraphicFramePr>
        <p:xfrm>
          <a:off x="8531225" y="4956175"/>
          <a:ext cx="1225550" cy="374650"/>
        </p:xfrm>
        <a:graphic>
          <a:graphicData uri="http://schemas.openxmlformats.org/presentationml/2006/ole">
            <mc:AlternateContent xmlns:mc="http://schemas.openxmlformats.org/markup-compatibility/2006">
              <mc:Choice xmlns:v="urn:schemas-microsoft-com:vml" Requires="v">
                <p:oleObj name="Worksheet" r:id="rId12" imgW="1225513" imgH="374613" progId="Excel.Sheet.12">
                  <p:embed/>
                </p:oleObj>
              </mc:Choice>
              <mc:Fallback>
                <p:oleObj name="Worksheet" r:id="rId12" imgW="1225513" imgH="374613" progId="Excel.Sheet.12">
                  <p:embed/>
                  <p:pic>
                    <p:nvPicPr>
                      <p:cNvPr id="6" name="Object 5"/>
                      <p:cNvPicPr/>
                      <p:nvPr/>
                    </p:nvPicPr>
                    <p:blipFill>
                      <a:blip r:embed="rId13"/>
                      <a:stretch>
                        <a:fillRect/>
                      </a:stretch>
                    </p:blipFill>
                    <p:spPr>
                      <a:xfrm>
                        <a:off x="8531225" y="4956175"/>
                        <a:ext cx="1225550" cy="37465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10A869DA-0988-3C4F-BF75-6D6E6ABE475E}"/>
              </a:ext>
            </a:extLst>
          </p:cNvPr>
          <p:cNvSpPr/>
          <p:nvPr/>
        </p:nvSpPr>
        <p:spPr>
          <a:xfrm>
            <a:off x="4006016" y="412589"/>
            <a:ext cx="9785051" cy="808619"/>
          </a:xfrm>
          <a:prstGeom prst="rect">
            <a:avLst/>
          </a:prstGeom>
        </p:spPr>
        <p:txBody>
          <a:bodyPr wrap="none">
            <a:spAutoFit/>
          </a:bodyPr>
          <a:lstStyle/>
          <a:p>
            <a:pPr lvl="0" algn="ctr">
              <a:lnSpc>
                <a:spcPct val="115000"/>
              </a:lnSpc>
            </a:pPr>
            <a:r>
              <a:rPr lang="vi-VN" sz="4400" b="1">
                <a:solidFill>
                  <a:srgbClr val="FF0000"/>
                </a:solidFill>
                <a:latin typeface="Times New Roman" panose="02020603050405020304" pitchFamily="18" charset="0"/>
                <a:ea typeface="Calibri" panose="020F0502020204030204" pitchFamily="34" charset="0"/>
              </a:rPr>
              <a:t>Ngữ liệu: </a:t>
            </a:r>
            <a:r>
              <a:rPr lang="vi-VN" sz="4400" b="1" kern="1800">
                <a:solidFill>
                  <a:prstClr val="black"/>
                </a:solidFill>
                <a:latin typeface="Times New Roman" panose="02020603050405020304" pitchFamily="18" charset="0"/>
                <a:ea typeface="Times New Roman" panose="02020603050405020304" pitchFamily="18" charset="0"/>
              </a:rPr>
              <a:t>Bài thơ: </a:t>
            </a:r>
            <a:r>
              <a:rPr lang="vi-VN" sz="4400" b="1" i="1" kern="1800">
                <a:solidFill>
                  <a:prstClr val="black"/>
                </a:solidFill>
                <a:latin typeface="Times New Roman" panose="02020603050405020304" pitchFamily="18" charset="0"/>
                <a:ea typeface="Times New Roman" panose="02020603050405020304" pitchFamily="18" charset="0"/>
              </a:rPr>
              <a:t>Xó bếp </a:t>
            </a:r>
            <a:r>
              <a:rPr lang="vi-VN" sz="4400" b="1" kern="1800">
                <a:solidFill>
                  <a:prstClr val="black"/>
                </a:solidFill>
                <a:latin typeface="Times New Roman" panose="02020603050405020304" pitchFamily="18" charset="0"/>
                <a:ea typeface="Times New Roman" panose="02020603050405020304" pitchFamily="18" charset="0"/>
              </a:rPr>
              <a:t>(Nguyễn Duy)</a:t>
            </a:r>
            <a:endParaRPr lang="en-GB" sz="4400">
              <a:solidFill>
                <a:prstClr val="black"/>
              </a:solidFill>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BE0510C2-EDD2-7578-2C86-3B27AAF0C855}"/>
              </a:ext>
            </a:extLst>
          </p:cNvPr>
          <p:cNvSpPr/>
          <p:nvPr/>
        </p:nvSpPr>
        <p:spPr>
          <a:xfrm>
            <a:off x="373057" y="1369136"/>
            <a:ext cx="5874554" cy="7482561"/>
          </a:xfrm>
          <a:prstGeom prst="rect">
            <a:avLst/>
          </a:prstGeom>
        </p:spPr>
        <p:txBody>
          <a:bodyPr wrap="square">
            <a:spAutoFit/>
          </a:bodyPr>
          <a:lstStyle/>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Nơi ấy</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mẹ ta nhễ nhại mồ hôi</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đàn con lóc nhóc khóc cười</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buổi nhá nhem len lén mò cơm nguội</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bảy sắc cầu vồng trong xó xỉnh lọ lem</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 </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Nơi ấy</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ta nướng khoai lùi sắn</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xoa xít hít hà... thơm bùi cháy họng</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lấm tấm đầy đầu bụi bồ hóng</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lép bép lửa tàu cau</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râu tôm nấu với ruột bầu</a:t>
            </a:r>
            <a:endParaRPr lang="en-GB" sz="3000" dirty="0">
              <a:latin typeface="Times New Roman" panose="02020603050405020304" pitchFamily="18" charset="0"/>
              <a:ea typeface="Calibri" panose="020F0502020204030204" pitchFamily="34" charset="0"/>
            </a:endParaRPr>
          </a:p>
          <a:p>
            <a:pPr algn="just">
              <a:lnSpc>
                <a:spcPct val="115000"/>
              </a:lnSpc>
              <a:spcAft>
                <a:spcPts val="0"/>
              </a:spcAft>
            </a:pPr>
            <a:r>
              <a:rPr lang="vi-VN" sz="3000" i="1" kern="1800" dirty="0">
                <a:latin typeface="Times New Roman" panose="02020603050405020304" pitchFamily="18" charset="0"/>
                <a:ea typeface="Times New Roman" panose="02020603050405020304" pitchFamily="18" charset="0"/>
              </a:rPr>
              <a:t>húp suông</a:t>
            </a:r>
            <a:endParaRPr lang="en-GB" sz="3000" dirty="0">
              <a:latin typeface="Times New Roman" panose="02020603050405020304" pitchFamily="18" charset="0"/>
              <a:ea typeface="Calibri" panose="020F0502020204030204" pitchFamily="34" charset="0"/>
            </a:endParaRPr>
          </a:p>
        </p:txBody>
      </p:sp>
      <p:sp>
        <p:nvSpPr>
          <p:cNvPr id="11" name="Rectangle 10">
            <a:extLst>
              <a:ext uri="{FF2B5EF4-FFF2-40B4-BE49-F238E27FC236}">
                <a16:creationId xmlns:a16="http://schemas.microsoft.com/office/drawing/2014/main" id="{DC91555B-E0A6-D22A-18AF-9E5CDB5EA2B5}"/>
              </a:ext>
            </a:extLst>
          </p:cNvPr>
          <p:cNvSpPr/>
          <p:nvPr/>
        </p:nvSpPr>
        <p:spPr>
          <a:xfrm>
            <a:off x="6247612" y="2014279"/>
            <a:ext cx="6013699" cy="5755422"/>
          </a:xfrm>
          <a:prstGeom prst="rect">
            <a:avLst/>
          </a:prstGeom>
        </p:spPr>
        <p:txBody>
          <a:bodyPr wrap="square">
            <a:spAutoFit/>
          </a:bodyPr>
          <a:lstStyle/>
          <a:p>
            <a:pPr lvl="0" algn="just">
              <a:lnSpc>
                <a:spcPct val="115000"/>
              </a:lnSpc>
            </a:pPr>
            <a:r>
              <a:rPr lang="vi-VN" sz="3200" i="1" kern="1800">
                <a:solidFill>
                  <a:prstClr val="black"/>
                </a:solidFill>
                <a:latin typeface="Times New Roman" panose="02020603050405020304" pitchFamily="18" charset="0"/>
                <a:ea typeface="Times New Roman" panose="02020603050405020304" pitchFamily="18" charset="0"/>
              </a:rPr>
              <a:t>Nơi ấy vùng ta còn đun rạ đun rơm</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a:solidFill>
                  <a:prstClr val="black"/>
                </a:solidFill>
                <a:latin typeface="Times New Roman" panose="02020603050405020304" pitchFamily="18" charset="0"/>
                <a:ea typeface="Times New Roman" panose="02020603050405020304" pitchFamily="18" charset="0"/>
              </a:rPr>
              <a:t>cơm nếp cứ thơm canh cua cứ ngọt</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a:solidFill>
                  <a:prstClr val="black"/>
                </a:solidFill>
                <a:latin typeface="Times New Roman" panose="02020603050405020304" pitchFamily="18" charset="0"/>
                <a:ea typeface="Times New Roman" panose="02020603050405020304" pitchFamily="18" charset="0"/>
              </a:rPr>
              <a:t>con cá kho dưa quả cà kho tép</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a:solidFill>
                  <a:prstClr val="black"/>
                </a:solidFill>
                <a:latin typeface="Times New Roman" panose="02020603050405020304" pitchFamily="18" charset="0"/>
                <a:ea typeface="Times New Roman" panose="02020603050405020304" pitchFamily="18" charset="0"/>
              </a:rPr>
              <a:t>việc vặt giúp bà ta từng quen tay</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a:solidFill>
                  <a:prstClr val="black"/>
                </a:solidFill>
                <a:latin typeface="Times New Roman" panose="02020603050405020304" pitchFamily="18" charset="0"/>
                <a:ea typeface="Times New Roman" panose="02020603050405020304" pitchFamily="18" charset="0"/>
              </a:rPr>
              <a:t>gạo chiêm ghế ngô gạo mùa độn khoai</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vi-VN" sz="3200" i="1" kern="1800">
                <a:solidFill>
                  <a:prstClr val="black"/>
                </a:solidFill>
                <a:latin typeface="Times New Roman" panose="02020603050405020304" pitchFamily="18" charset="0"/>
                <a:ea typeface="Times New Roman" panose="02020603050405020304" pitchFamily="18" charset="0"/>
              </a:rPr>
              <a:t>bà dạy ta chữa khê chữa nhão</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a:solidFill>
                  <a:prstClr val="black"/>
                </a:solidFill>
                <a:latin typeface="Times New Roman" panose="02020603050405020304" pitchFamily="18" charset="0"/>
                <a:ea typeface="Times New Roman" panose="02020603050405020304" pitchFamily="18" charset="0"/>
              </a:rPr>
              <a:t>ngọn lửa giữ qua đêm dai trong trấu</a:t>
            </a:r>
            <a:endParaRPr lang="en-GB" sz="320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a:solidFill>
                  <a:prstClr val="black"/>
                </a:solidFill>
                <a:latin typeface="Times New Roman" panose="02020603050405020304" pitchFamily="18" charset="0"/>
                <a:ea typeface="Times New Roman" panose="02020603050405020304" pitchFamily="18" charset="0"/>
              </a:rPr>
              <a:t>âm ỉ lòng ta đến bao giờ</a:t>
            </a:r>
            <a:endParaRPr lang="en-GB" sz="3200">
              <a:solidFill>
                <a:prstClr val="black"/>
              </a:solidFill>
              <a:latin typeface="Times New Roman" panose="02020603050405020304" pitchFamily="18" charset="0"/>
              <a:ea typeface="Calibri" panose="020F0502020204030204" pitchFamily="34" charset="0"/>
            </a:endParaRPr>
          </a:p>
        </p:txBody>
      </p:sp>
      <p:sp>
        <p:nvSpPr>
          <p:cNvPr id="14" name="Rectangle 13">
            <a:extLst>
              <a:ext uri="{FF2B5EF4-FFF2-40B4-BE49-F238E27FC236}">
                <a16:creationId xmlns:a16="http://schemas.microsoft.com/office/drawing/2014/main" id="{987C4248-4B76-2E1C-11EB-A065E76728B9}"/>
              </a:ext>
            </a:extLst>
          </p:cNvPr>
          <p:cNvSpPr/>
          <p:nvPr/>
        </p:nvSpPr>
        <p:spPr>
          <a:xfrm>
            <a:off x="12415765" y="1731125"/>
            <a:ext cx="6013700" cy="6852197"/>
          </a:xfrm>
          <a:prstGeom prst="rect">
            <a:avLst/>
          </a:prstGeom>
        </p:spPr>
        <p:txBody>
          <a:bodyPr wrap="square">
            <a:spAutoFit/>
          </a:bodyPr>
          <a:lstStyle/>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Nơi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ấy</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nhá</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nhem</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giữa</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quên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nhớ</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đỉnh</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núi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hiện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lên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bóng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mẹ</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mây</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chiều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hôm</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gánh</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gạo</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đưa</a:t>
            </a:r>
            <a:r>
              <a:rPr lang="en-US" sz="3200" i="1" kern="1800" dirty="0">
                <a:solidFill>
                  <a:prstClr val="black"/>
                </a:solidFill>
                <a:latin typeface="Times New Roman" panose="02020603050405020304" pitchFamily="18" charset="0"/>
                <a:ea typeface="Times New Roman" panose="02020603050405020304" pitchFamily="18" charset="0"/>
              </a:rPr>
              <a:t> ta</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tất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tưởi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đường</a:t>
            </a:r>
            <a:r>
              <a:rPr lang="en-US" sz="3200" i="1" kern="1800" dirty="0">
                <a:solidFill>
                  <a:prstClr val="black"/>
                </a:solidFill>
                <a:latin typeface="Times New Roman" panose="02020603050405020304" pitchFamily="18" charset="0"/>
                <a:ea typeface="Times New Roman" panose="02020603050405020304" pitchFamily="18" charset="0"/>
              </a:rPr>
              <a:t> xa </a:t>
            </a:r>
            <a:r>
              <a:rPr lang="en-US" sz="3200" i="1" kern="1800" dirty="0" err="1">
                <a:solidFill>
                  <a:prstClr val="black"/>
                </a:solidFill>
                <a:latin typeface="Times New Roman" panose="02020603050405020304" pitchFamily="18" charset="0"/>
                <a:ea typeface="Times New Roman" panose="02020603050405020304" pitchFamily="18" charset="0"/>
              </a:rPr>
              <a:t>cầu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vồng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ráng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đỏ</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a:solidFill>
                  <a:prstClr val="black"/>
                </a:solidFill>
                <a:latin typeface="Times New Roman" panose="02020603050405020304" pitchFamily="18" charset="0"/>
                <a:ea typeface="Times New Roman" panose="02020603050405020304" pitchFamily="18" charset="0"/>
              </a:rPr>
              <a:t> </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Mặt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trận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dời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vào</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sâu</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ngày</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mai</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dừng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chân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nơi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nào</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khoảng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trống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phía</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trước</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vẫn</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bỏ</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ngỏ</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đâu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biết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những</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gì</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chờ</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đằng</a:t>
            </a:r>
            <a:r>
              <a:rPr lang="en-US" sz="3200" i="1" kern="1800" dirty="0">
                <a:solidFill>
                  <a:prstClr val="black"/>
                </a:solidFill>
                <a:latin typeface="Times New Roman" panose="02020603050405020304" pitchFamily="18" charset="0"/>
                <a:ea typeface="Times New Roman" panose="02020603050405020304" pitchFamily="18" charset="0"/>
              </a:rPr>
              <a:t> kia</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err="1">
                <a:solidFill>
                  <a:prstClr val="black"/>
                </a:solidFill>
                <a:latin typeface="Times New Roman" panose="02020603050405020304" pitchFamily="18" charset="0"/>
                <a:ea typeface="Times New Roman" panose="02020603050405020304" pitchFamily="18" charset="0"/>
              </a:rPr>
              <a:t>chỉ</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biết</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đời</a:t>
            </a:r>
            <a:r>
              <a:rPr lang="en-US" sz="3200" i="1" kern="1800" dirty="0">
                <a:solidFill>
                  <a:prstClr val="black"/>
                </a:solidFill>
                <a:latin typeface="Times New Roman" panose="02020603050405020304" pitchFamily="18" charset="0"/>
                <a:ea typeface="Times New Roman" panose="02020603050405020304" pitchFamily="18" charset="0"/>
              </a:rPr>
              <a:t> ta </a:t>
            </a:r>
            <a:r>
              <a:rPr lang="en-US" sz="3200" i="1" kern="1800" dirty="0" err="1">
                <a:solidFill>
                  <a:prstClr val="black"/>
                </a:solidFill>
                <a:latin typeface="Times New Roman" panose="02020603050405020304" pitchFamily="18" charset="0"/>
                <a:ea typeface="Times New Roman" panose="02020603050405020304" pitchFamily="18" charset="0"/>
              </a:rPr>
              <a:t>khởi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đầu</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từ</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nơi</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ấy</a:t>
            </a:r>
            <a:r>
              <a:rPr lang="en-US" sz="3200" i="1" kern="1800" dirty="0">
                <a:solidFill>
                  <a:prstClr val="black"/>
                </a:solidFill>
                <a:latin typeface="Times New Roman" panose="02020603050405020304" pitchFamily="18" charset="0"/>
                <a:ea typeface="Times New Roman" panose="02020603050405020304" pitchFamily="18" charset="0"/>
              </a:rPr>
              <a:t>...</a:t>
            </a:r>
            <a:endParaRPr lang="en-GB" sz="2800" dirty="0"/>
          </a:p>
        </p:txBody>
      </p:sp>
      <p:sp>
        <p:nvSpPr>
          <p:cNvPr id="16" name="Rectangle 15">
            <a:extLst>
              <a:ext uri="{FF2B5EF4-FFF2-40B4-BE49-F238E27FC236}">
                <a16:creationId xmlns:a16="http://schemas.microsoft.com/office/drawing/2014/main" id="{57640078-6242-7AFA-AFBA-DB237A910899}"/>
              </a:ext>
            </a:extLst>
          </p:cNvPr>
          <p:cNvSpPr/>
          <p:nvPr/>
        </p:nvSpPr>
        <p:spPr>
          <a:xfrm>
            <a:off x="6629400" y="8043732"/>
            <a:ext cx="9982200" cy="2357568"/>
          </a:xfrm>
          <a:prstGeom prst="rect">
            <a:avLst/>
          </a:prstGeom>
        </p:spPr>
        <p:txBody>
          <a:bodyPr wrap="square">
            <a:spAutoFit/>
          </a:bodyPr>
          <a:lstStyle/>
          <a:p>
            <a:pPr lvl="0" algn="just">
              <a:lnSpc>
                <a:spcPct val="115000"/>
              </a:lnSpc>
            </a:pPr>
            <a:r>
              <a:rPr lang="en-US" sz="3200" kern="1800" dirty="0" err="1">
                <a:solidFill>
                  <a:prstClr val="black"/>
                </a:solidFill>
                <a:latin typeface="Times New Roman" panose="02020603050405020304" pitchFamily="18" charset="0"/>
                <a:ea typeface="Times New Roman" panose="02020603050405020304" pitchFamily="18" charset="0"/>
              </a:rPr>
              <a:t>Mặt</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trận</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đường</a:t>
            </a:r>
            <a:r>
              <a:rPr lang="en-US" sz="3200" kern="1800" dirty="0">
                <a:solidFill>
                  <a:prstClr val="black"/>
                </a:solidFill>
                <a:latin typeface="Times New Roman" panose="02020603050405020304" pitchFamily="18" charset="0"/>
                <a:ea typeface="Times New Roman" panose="02020603050405020304" pitchFamily="18" charset="0"/>
              </a:rPr>
              <a:t> 9 - Nam </a:t>
            </a:r>
            <a:r>
              <a:rPr lang="en-US" sz="3200" kern="1800" dirty="0" err="1">
                <a:solidFill>
                  <a:prstClr val="black"/>
                </a:solidFill>
                <a:latin typeface="Times New Roman" panose="02020603050405020304" pitchFamily="18" charset="0"/>
                <a:ea typeface="Times New Roman" panose="02020603050405020304" pitchFamily="18" charset="0"/>
              </a:rPr>
              <a:t>Lào</a:t>
            </a:r>
            <a:r>
              <a:rPr lang="en-US" sz="3200" kern="1800" dirty="0">
                <a:solidFill>
                  <a:prstClr val="black"/>
                </a:solidFill>
                <a:latin typeface="Times New Roman" panose="02020603050405020304" pitchFamily="18" charset="0"/>
                <a:ea typeface="Times New Roman" panose="02020603050405020304" pitchFamily="18" charset="0"/>
              </a:rPr>
              <a:t>, 1971</a:t>
            </a:r>
            <a:endParaRPr lang="en-GB" sz="3200" dirty="0">
              <a:solidFill>
                <a:prstClr val="black"/>
              </a:solidFill>
              <a:latin typeface="Times New Roman" panose="02020603050405020304" pitchFamily="18" charset="0"/>
              <a:ea typeface="Calibri" panose="020F0502020204030204" pitchFamily="34" charset="0"/>
            </a:endParaRPr>
          </a:p>
          <a:p>
            <a:pPr lvl="0" algn="r">
              <a:lnSpc>
                <a:spcPct val="115000"/>
              </a:lnSpc>
            </a:pP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Trích</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Xó</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bếp</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Tập</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thơ</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Mẹ</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và</a:t>
            </a:r>
            <a:r>
              <a:rPr lang="en-US" sz="3200" i="1" kern="1800" dirty="0">
                <a:solidFill>
                  <a:prstClr val="black"/>
                </a:solidFill>
                <a:latin typeface="Times New Roman" panose="02020603050405020304" pitchFamily="18" charset="0"/>
                <a:ea typeface="Times New Roman" panose="02020603050405020304" pitchFamily="18" charset="0"/>
              </a:rPr>
              <a:t> </a:t>
            </a:r>
            <a:r>
              <a:rPr lang="en-US" sz="3200" i="1" kern="1800" dirty="0" err="1">
                <a:solidFill>
                  <a:prstClr val="black"/>
                </a:solidFill>
                <a:latin typeface="Times New Roman" panose="02020603050405020304" pitchFamily="18" charset="0"/>
                <a:ea typeface="Times New Roman" panose="02020603050405020304" pitchFamily="18" charset="0"/>
              </a:rPr>
              <a:t>Em</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Nguyễn</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Duy</a:t>
            </a:r>
            <a:r>
              <a:rPr lang="en-US" sz="3200" kern="1800" dirty="0">
                <a:solidFill>
                  <a:prstClr val="black"/>
                </a:solidFill>
                <a:latin typeface="Times New Roman" panose="02020603050405020304" pitchFamily="18" charset="0"/>
                <a:ea typeface="Times New Roman" panose="02020603050405020304" pitchFamily="18" charset="0"/>
              </a:rPr>
              <a:t>, NXB </a:t>
            </a:r>
            <a:r>
              <a:rPr lang="en-US" sz="3200" kern="1800" dirty="0" err="1">
                <a:solidFill>
                  <a:prstClr val="black"/>
                </a:solidFill>
                <a:latin typeface="Times New Roman" panose="02020603050405020304" pitchFamily="18" charset="0"/>
                <a:ea typeface="Times New Roman" panose="02020603050405020304" pitchFamily="18" charset="0"/>
              </a:rPr>
              <a:t>Thanh</a:t>
            </a:r>
            <a:r>
              <a:rPr lang="en-US" sz="3200" kern="1800" dirty="0">
                <a:solidFill>
                  <a:prstClr val="black"/>
                </a:solidFill>
                <a:latin typeface="Times New Roman" panose="02020603050405020304" pitchFamily="18" charset="0"/>
                <a:ea typeface="Times New Roman" panose="02020603050405020304" pitchFamily="18" charset="0"/>
              </a:rPr>
              <a:t> </a:t>
            </a:r>
            <a:r>
              <a:rPr lang="en-US" sz="3200" kern="1800" dirty="0" err="1">
                <a:solidFill>
                  <a:prstClr val="black"/>
                </a:solidFill>
                <a:latin typeface="Times New Roman" panose="02020603050405020304" pitchFamily="18" charset="0"/>
                <a:ea typeface="Times New Roman" panose="02020603050405020304" pitchFamily="18" charset="0"/>
              </a:rPr>
              <a:t>Hoá</a:t>
            </a:r>
            <a:r>
              <a:rPr lang="en-US" sz="3200" kern="1800" dirty="0">
                <a:solidFill>
                  <a:prstClr val="black"/>
                </a:solidFill>
                <a:latin typeface="Times New Roman" panose="02020603050405020304" pitchFamily="18" charset="0"/>
                <a:ea typeface="Times New Roman" panose="02020603050405020304" pitchFamily="18" charset="0"/>
              </a:rPr>
              <a:t>, 1987)</a:t>
            </a:r>
            <a:endParaRPr lang="en-GB" sz="3200" dirty="0">
              <a:solidFill>
                <a:prstClr val="black"/>
              </a:solidFill>
              <a:latin typeface="Times New Roman" panose="02020603050405020304" pitchFamily="18" charset="0"/>
              <a:ea typeface="Calibri" panose="020F0502020204030204" pitchFamily="34" charset="0"/>
            </a:endParaRPr>
          </a:p>
          <a:p>
            <a:pPr lvl="0" algn="just">
              <a:lnSpc>
                <a:spcPct val="115000"/>
              </a:lnSpc>
            </a:pPr>
            <a:r>
              <a:rPr lang="en-US" sz="3200" i="1" kern="1800" dirty="0">
                <a:solidFill>
                  <a:prstClr val="black"/>
                </a:solidFill>
                <a:latin typeface="Times New Roman" panose="02020603050405020304" pitchFamily="18" charset="0"/>
                <a:ea typeface="Times New Roman" panose="02020603050405020304" pitchFamily="18" charset="0"/>
              </a:rPr>
              <a:t> </a:t>
            </a:r>
            <a:endParaRPr lang="en-GB" sz="3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79235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2048</Words>
  <Application>Microsoft Office PowerPoint</Application>
  <PresentationFormat>Custom</PresentationFormat>
  <Paragraphs>234</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Baloo Thambi</vt:lpstr>
      <vt:lpstr>Calibri</vt:lpstr>
      <vt:lpstr>Kurale</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THANH UT-THSC TD</cp:lastModifiedBy>
  <cp:revision>56</cp:revision>
  <dcterms:created xsi:type="dcterms:W3CDTF">2006-08-16T00:00:00Z</dcterms:created>
  <dcterms:modified xsi:type="dcterms:W3CDTF">2024-02-27T01:47:08Z</dcterms:modified>
  <dc:identifier>DAFo_5PLMrQ</dc:identifier>
</cp:coreProperties>
</file>