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92" r:id="rId15"/>
    <p:sldId id="278" r:id="rId16"/>
    <p:sldId id="279" r:id="rId17"/>
    <p:sldId id="280" r:id="rId18"/>
    <p:sldId id="281" r:id="rId19"/>
    <p:sldId id="282" r:id="rId20"/>
    <p:sldId id="283" r:id="rId21"/>
    <p:sldId id="284" r:id="rId22"/>
    <p:sldId id="285" r:id="rId23"/>
    <p:sldId id="286" r:id="rId24"/>
    <p:sldId id="257" r:id="rId25"/>
    <p:sldId id="287" r:id="rId26"/>
    <p:sldId id="288" r:id="rId27"/>
    <p:sldId id="289" r:id="rId28"/>
    <p:sldId id="258" r:id="rId29"/>
    <p:sldId id="262" r:id="rId30"/>
    <p:sldId id="261" r:id="rId31"/>
    <p:sldId id="260" r:id="rId32"/>
    <p:sldId id="263" r:id="rId33"/>
    <p:sldId id="290" r:id="rId34"/>
    <p:sldId id="291" r:id="rId35"/>
    <p:sldId id="264" r:id="rId36"/>
    <p:sldId id="265"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42.sv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6.svg"/><Relationship Id="rId5" Type="http://schemas.openxmlformats.org/officeDocument/2006/relationships/image" Target="../media/image29.svg"/><Relationship Id="rId15" Type="http://schemas.openxmlformats.org/officeDocument/2006/relationships/image" Target="../media/image6.sv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40.sv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svg"/><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29.svg"/><Relationship Id="rId10" Type="http://schemas.openxmlformats.org/officeDocument/2006/relationships/image" Target="../media/image47.png"/><Relationship Id="rId4" Type="http://schemas.openxmlformats.org/officeDocument/2006/relationships/image" Target="../media/image28.png"/><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3.sv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29.svg"/><Relationship Id="rId10" Type="http://schemas.openxmlformats.org/officeDocument/2006/relationships/image" Target="../media/image38.svg"/><Relationship Id="rId4" Type="http://schemas.openxmlformats.org/officeDocument/2006/relationships/image" Target="../media/image28.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E6"/>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997597" y="717314"/>
            <a:ext cx="14292807" cy="8852372"/>
            <a:chOff x="0" y="0"/>
            <a:chExt cx="3764361" cy="2331489"/>
          </a:xfrm>
        </p:grpSpPr>
        <p:sp>
          <p:nvSpPr>
            <p:cNvPr id="18" name="Freeform 18"/>
            <p:cNvSpPr/>
            <p:nvPr/>
          </p:nvSpPr>
          <p:spPr>
            <a:xfrm>
              <a:off x="0" y="0"/>
              <a:ext cx="3764361" cy="2331489"/>
            </a:xfrm>
            <a:custGeom>
              <a:avLst/>
              <a:gdLst/>
              <a:ahLst/>
              <a:cxnLst/>
              <a:rect l="l" t="t" r="r" b="b"/>
              <a:pathLst>
                <a:path w="3764361" h="2331489">
                  <a:moveTo>
                    <a:pt x="27625" y="0"/>
                  </a:moveTo>
                  <a:lnTo>
                    <a:pt x="3736735" y="0"/>
                  </a:lnTo>
                  <a:cubicBezTo>
                    <a:pt x="3751992" y="0"/>
                    <a:pt x="3764361" y="12368"/>
                    <a:pt x="3764361" y="27625"/>
                  </a:cubicBezTo>
                  <a:lnTo>
                    <a:pt x="3764361" y="2303864"/>
                  </a:lnTo>
                  <a:cubicBezTo>
                    <a:pt x="3764361" y="2311191"/>
                    <a:pt x="3761450" y="2318217"/>
                    <a:pt x="3756270" y="2323398"/>
                  </a:cubicBezTo>
                  <a:cubicBezTo>
                    <a:pt x="3751089" y="2328578"/>
                    <a:pt x="3744062" y="2331489"/>
                    <a:pt x="3736735" y="2331489"/>
                  </a:cubicBezTo>
                  <a:lnTo>
                    <a:pt x="27625" y="2331489"/>
                  </a:lnTo>
                  <a:cubicBezTo>
                    <a:pt x="12368" y="2331489"/>
                    <a:pt x="0" y="2319121"/>
                    <a:pt x="0" y="2303864"/>
                  </a:cubicBezTo>
                  <a:lnTo>
                    <a:pt x="0" y="27625"/>
                  </a:lnTo>
                  <a:cubicBezTo>
                    <a:pt x="0" y="12368"/>
                    <a:pt x="12368" y="0"/>
                    <a:pt x="27625" y="0"/>
                  </a:cubicBezTo>
                  <a:close/>
                </a:path>
              </a:pathLst>
            </a:custGeom>
            <a:solidFill>
              <a:srgbClr val="E4D0D0"/>
            </a:solidFill>
            <a:ln w="114300" cap="rnd">
              <a:solidFill>
                <a:srgbClr val="FFFFFF"/>
              </a:solidFill>
              <a:prstDash val="solid"/>
              <a:round/>
            </a:ln>
          </p:spPr>
        </p:sp>
        <p:sp>
          <p:nvSpPr>
            <p:cNvPr id="19" name="TextBox 19"/>
            <p:cNvSpPr txBox="1"/>
            <p:nvPr/>
          </p:nvSpPr>
          <p:spPr>
            <a:xfrm>
              <a:off x="0" y="-38100"/>
              <a:ext cx="3764361" cy="2369589"/>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697901">
            <a:off x="15266166" y="6561158"/>
            <a:ext cx="2270914" cy="2270914"/>
            <a:chOff x="0" y="0"/>
            <a:chExt cx="812800" cy="812800"/>
          </a:xfrm>
        </p:grpSpPr>
        <p:sp>
          <p:nvSpPr>
            <p:cNvPr id="21" name="Freeform 21"/>
            <p:cNvSpPr/>
            <p:nvPr/>
          </p:nvSpPr>
          <p:spPr>
            <a:xfrm>
              <a:off x="0" y="0"/>
              <a:ext cx="812800" cy="812800"/>
            </a:xfrm>
            <a:custGeom>
              <a:avLst/>
              <a:gdLst/>
              <a:ahLst/>
              <a:cxnLst/>
              <a:rect l="l" t="t" r="r" b="b"/>
              <a:pathLst>
                <a:path w="812800" h="812800">
                  <a:moveTo>
                    <a:pt x="173867" y="0"/>
                  </a:moveTo>
                  <a:lnTo>
                    <a:pt x="638933" y="0"/>
                  </a:lnTo>
                  <a:cubicBezTo>
                    <a:pt x="685045" y="0"/>
                    <a:pt x="729269" y="18318"/>
                    <a:pt x="761875" y="50925"/>
                  </a:cubicBezTo>
                  <a:cubicBezTo>
                    <a:pt x="794482" y="83531"/>
                    <a:pt x="812800" y="127755"/>
                    <a:pt x="812800" y="173867"/>
                  </a:cubicBezTo>
                  <a:lnTo>
                    <a:pt x="812800" y="638933"/>
                  </a:lnTo>
                  <a:cubicBezTo>
                    <a:pt x="812800" y="685045"/>
                    <a:pt x="794482" y="729269"/>
                    <a:pt x="761875" y="761875"/>
                  </a:cubicBezTo>
                  <a:cubicBezTo>
                    <a:pt x="729269" y="794482"/>
                    <a:pt x="685045" y="812800"/>
                    <a:pt x="638933" y="812800"/>
                  </a:cubicBezTo>
                  <a:lnTo>
                    <a:pt x="173867" y="812800"/>
                  </a:lnTo>
                  <a:cubicBezTo>
                    <a:pt x="127755" y="812800"/>
                    <a:pt x="83531" y="794482"/>
                    <a:pt x="50925" y="761875"/>
                  </a:cubicBezTo>
                  <a:cubicBezTo>
                    <a:pt x="18318" y="729269"/>
                    <a:pt x="0" y="685045"/>
                    <a:pt x="0" y="638933"/>
                  </a:cubicBezTo>
                  <a:lnTo>
                    <a:pt x="0" y="173867"/>
                  </a:lnTo>
                  <a:cubicBezTo>
                    <a:pt x="0" y="127755"/>
                    <a:pt x="18318" y="83531"/>
                    <a:pt x="50925" y="50925"/>
                  </a:cubicBezTo>
                  <a:cubicBezTo>
                    <a:pt x="83531" y="18318"/>
                    <a:pt x="127755" y="0"/>
                    <a:pt x="173867" y="0"/>
                  </a:cubicBezTo>
                  <a:close/>
                </a:path>
              </a:pathLst>
            </a:custGeom>
            <a:solidFill>
              <a:srgbClr val="F6F6E6"/>
            </a:solidFill>
            <a:ln w="142875" cap="rnd">
              <a:solidFill>
                <a:srgbClr val="FFFFFF"/>
              </a:solidFill>
              <a:prstDash val="solid"/>
              <a:round/>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612183">
            <a:off x="865064" y="1576569"/>
            <a:ext cx="2215217" cy="221521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324126" y="2063193"/>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15655209" y="6988037"/>
            <a:ext cx="1492827" cy="1296894"/>
          </a:xfrm>
          <a:custGeom>
            <a:avLst/>
            <a:gdLst/>
            <a:ahLst/>
            <a:cxnLst/>
            <a:rect l="l" t="t" r="r" b="b"/>
            <a:pathLst>
              <a:path w="1492827" h="1296894">
                <a:moveTo>
                  <a:pt x="0" y="0"/>
                </a:moveTo>
                <a:lnTo>
                  <a:pt x="1492828" y="0"/>
                </a:lnTo>
                <a:lnTo>
                  <a:pt x="1492828" y="1296893"/>
                </a:lnTo>
                <a:lnTo>
                  <a:pt x="0" y="12968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3972746" y="1822570"/>
            <a:ext cx="10256221" cy="4924425"/>
          </a:xfrm>
          <a:prstGeom prst="rect">
            <a:avLst/>
          </a:prstGeom>
        </p:spPr>
        <p:txBody>
          <a:bodyPr lIns="0" tIns="0" rIns="0" bIns="0" rtlCol="0" anchor="t">
            <a:spAutoFit/>
          </a:bodyPr>
          <a:lstStyle/>
          <a:p>
            <a:pPr algn="ctr"/>
            <a:r>
              <a:rPr lang="en-US"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VIẾT ĐOẠN VĂN GHI LẠI CẢM NGHĨ VỀ MỘT BÀI THƠ TỰ DO</a:t>
            </a:r>
            <a:endParaRPr lang="en-GB" sz="80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29" name="Group 29"/>
          <p:cNvGrpSpPr/>
          <p:nvPr/>
        </p:nvGrpSpPr>
        <p:grpSpPr>
          <a:xfrm>
            <a:off x="7148409" y="6988037"/>
            <a:ext cx="3991182" cy="1296894"/>
            <a:chOff x="0" y="0"/>
            <a:chExt cx="1051176" cy="341569"/>
          </a:xfrm>
        </p:grpSpPr>
        <p:sp>
          <p:nvSpPr>
            <p:cNvPr id="30" name="Freeform 30"/>
            <p:cNvSpPr/>
            <p:nvPr/>
          </p:nvSpPr>
          <p:spPr>
            <a:xfrm>
              <a:off x="0" y="0"/>
              <a:ext cx="1051176" cy="341569"/>
            </a:xfrm>
            <a:custGeom>
              <a:avLst/>
              <a:gdLst/>
              <a:ahLst/>
              <a:cxnLst/>
              <a:rect l="l" t="t" r="r" b="b"/>
              <a:pathLst>
                <a:path w="1051176" h="341569">
                  <a:moveTo>
                    <a:pt x="98928" y="0"/>
                  </a:moveTo>
                  <a:lnTo>
                    <a:pt x="952248" y="0"/>
                  </a:lnTo>
                  <a:cubicBezTo>
                    <a:pt x="1006884" y="0"/>
                    <a:pt x="1051176" y="44291"/>
                    <a:pt x="1051176" y="98928"/>
                  </a:cubicBezTo>
                  <a:lnTo>
                    <a:pt x="1051176" y="242641"/>
                  </a:lnTo>
                  <a:cubicBezTo>
                    <a:pt x="1051176" y="268878"/>
                    <a:pt x="1040753" y="294041"/>
                    <a:pt x="1022200" y="312593"/>
                  </a:cubicBezTo>
                  <a:cubicBezTo>
                    <a:pt x="1003648" y="331146"/>
                    <a:pt x="978485" y="341569"/>
                    <a:pt x="952248" y="341569"/>
                  </a:cubicBezTo>
                  <a:lnTo>
                    <a:pt x="98928" y="341569"/>
                  </a:lnTo>
                  <a:cubicBezTo>
                    <a:pt x="72690" y="341569"/>
                    <a:pt x="47528" y="331146"/>
                    <a:pt x="28975" y="312593"/>
                  </a:cubicBezTo>
                  <a:cubicBezTo>
                    <a:pt x="10423" y="294041"/>
                    <a:pt x="0" y="268878"/>
                    <a:pt x="0" y="242641"/>
                  </a:cubicBezTo>
                  <a:lnTo>
                    <a:pt x="0" y="98928"/>
                  </a:lnTo>
                  <a:cubicBezTo>
                    <a:pt x="0" y="72690"/>
                    <a:pt x="10423" y="47528"/>
                    <a:pt x="28975" y="28975"/>
                  </a:cubicBezTo>
                  <a:cubicBezTo>
                    <a:pt x="47528" y="10423"/>
                    <a:pt x="72690" y="0"/>
                    <a:pt x="98928" y="0"/>
                  </a:cubicBezTo>
                  <a:close/>
                </a:path>
              </a:pathLst>
            </a:custGeom>
            <a:solidFill>
              <a:srgbClr val="F6F6E6"/>
            </a:solidFill>
            <a:ln w="95250" cap="rnd">
              <a:solidFill>
                <a:srgbClr val="FFFFFF"/>
              </a:solidFill>
              <a:prstDash val="solid"/>
              <a:round/>
            </a:ln>
          </p:spPr>
        </p:sp>
        <p:sp>
          <p:nvSpPr>
            <p:cNvPr id="31" name="TextBox 31"/>
            <p:cNvSpPr txBox="1"/>
            <p:nvPr/>
          </p:nvSpPr>
          <p:spPr>
            <a:xfrm>
              <a:off x="0" y="-38100"/>
              <a:ext cx="1051176" cy="379669"/>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4523987" y="1705161"/>
            <a:ext cx="2983670" cy="1958033"/>
            <a:chOff x="0" y="0"/>
            <a:chExt cx="812800" cy="533400"/>
          </a:xfrm>
        </p:grpSpPr>
        <p:sp>
          <p:nvSpPr>
            <p:cNvPr id="33" name="Freeform 3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4" name="TextBox 3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716493" y="6603482"/>
            <a:ext cx="2961812" cy="1943689"/>
            <a:chOff x="0" y="0"/>
            <a:chExt cx="812800" cy="533400"/>
          </a:xfrm>
        </p:grpSpPr>
        <p:sp>
          <p:nvSpPr>
            <p:cNvPr id="36" name="Freeform 36"/>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37" name="TextBox 37"/>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2237400" y="703742"/>
            <a:ext cx="1871143" cy="1244310"/>
          </a:xfrm>
          <a:custGeom>
            <a:avLst/>
            <a:gdLst/>
            <a:ahLst/>
            <a:cxnLst/>
            <a:rect l="l" t="t" r="r" b="b"/>
            <a:pathLst>
              <a:path w="1871143" h="1244310">
                <a:moveTo>
                  <a:pt x="0" y="0"/>
                </a:moveTo>
                <a:lnTo>
                  <a:pt x="1871143" y="0"/>
                </a:lnTo>
                <a:lnTo>
                  <a:pt x="1871143" y="1244310"/>
                </a:lnTo>
                <a:lnTo>
                  <a:pt x="0" y="1244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Freeform 39"/>
          <p:cNvSpPr/>
          <p:nvPr/>
        </p:nvSpPr>
        <p:spPr>
          <a:xfrm rot="-178423" flipH="1">
            <a:off x="13112498" y="7454177"/>
            <a:ext cx="1871143" cy="1244310"/>
          </a:xfrm>
          <a:custGeom>
            <a:avLst/>
            <a:gdLst/>
            <a:ahLst/>
            <a:cxnLst/>
            <a:rect l="l" t="t" r="r" b="b"/>
            <a:pathLst>
              <a:path w="1871143" h="1244310">
                <a:moveTo>
                  <a:pt x="1871143" y="0"/>
                </a:moveTo>
                <a:lnTo>
                  <a:pt x="0" y="0"/>
                </a:lnTo>
                <a:lnTo>
                  <a:pt x="0" y="1244310"/>
                </a:lnTo>
                <a:lnTo>
                  <a:pt x="1871143" y="1244310"/>
                </a:lnTo>
                <a:lnTo>
                  <a:pt x="187114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0" name="Freeform 40"/>
          <p:cNvSpPr/>
          <p:nvPr/>
        </p:nvSpPr>
        <p:spPr>
          <a:xfrm>
            <a:off x="15239328" y="2315019"/>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1" name="Freeform 41"/>
          <p:cNvSpPr/>
          <p:nvPr/>
        </p:nvSpPr>
        <p:spPr>
          <a:xfrm>
            <a:off x="4553600" y="7430671"/>
            <a:ext cx="1477533" cy="1333474"/>
          </a:xfrm>
          <a:custGeom>
            <a:avLst/>
            <a:gdLst/>
            <a:ahLst/>
            <a:cxnLst/>
            <a:rect l="l" t="t" r="r" b="b"/>
            <a:pathLst>
              <a:path w="1477533" h="1333474">
                <a:moveTo>
                  <a:pt x="0" y="0"/>
                </a:moveTo>
                <a:lnTo>
                  <a:pt x="1477533" y="0"/>
                </a:lnTo>
                <a:lnTo>
                  <a:pt x="1477533" y="1333474"/>
                </a:lnTo>
                <a:lnTo>
                  <a:pt x="0" y="133347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2" name="Freeform 42"/>
          <p:cNvSpPr/>
          <p:nvPr/>
        </p:nvSpPr>
        <p:spPr>
          <a:xfrm>
            <a:off x="13029408" y="951062"/>
            <a:ext cx="1477533" cy="1333474"/>
          </a:xfrm>
          <a:custGeom>
            <a:avLst/>
            <a:gdLst/>
            <a:ahLst/>
            <a:cxnLst/>
            <a:rect l="l" t="t" r="r" b="b"/>
            <a:pathLst>
              <a:path w="1477533" h="1333474">
                <a:moveTo>
                  <a:pt x="0" y="0"/>
                </a:moveTo>
                <a:lnTo>
                  <a:pt x="1477533" y="0"/>
                </a:lnTo>
                <a:lnTo>
                  <a:pt x="1477533" y="1333474"/>
                </a:lnTo>
                <a:lnTo>
                  <a:pt x="0" y="13334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rot="-697901">
            <a:off x="303328" y="563848"/>
            <a:ext cx="1843017" cy="1843017"/>
            <a:chOff x="0" y="0"/>
            <a:chExt cx="812800" cy="812800"/>
          </a:xfrm>
        </p:grpSpPr>
        <p:sp>
          <p:nvSpPr>
            <p:cNvPr id="25" name="Freeform 25"/>
            <p:cNvSpPr/>
            <p:nvPr/>
          </p:nvSpPr>
          <p:spPr>
            <a:xfrm>
              <a:off x="0" y="0"/>
              <a:ext cx="812800" cy="812800"/>
            </a:xfrm>
            <a:custGeom>
              <a:avLst/>
              <a:gdLst/>
              <a:ahLst/>
              <a:cxnLst/>
              <a:rect l="l" t="t" r="r" b="b"/>
              <a:pathLst>
                <a:path w="812800" h="812800">
                  <a:moveTo>
                    <a:pt x="214235" y="0"/>
                  </a:moveTo>
                  <a:lnTo>
                    <a:pt x="598565" y="0"/>
                  </a:lnTo>
                  <a:cubicBezTo>
                    <a:pt x="655384" y="0"/>
                    <a:pt x="709875" y="22571"/>
                    <a:pt x="750052" y="62748"/>
                  </a:cubicBezTo>
                  <a:cubicBezTo>
                    <a:pt x="790229" y="102925"/>
                    <a:pt x="812800" y="157416"/>
                    <a:pt x="812800" y="214235"/>
                  </a:cubicBezTo>
                  <a:lnTo>
                    <a:pt x="812800" y="598565"/>
                  </a:lnTo>
                  <a:cubicBezTo>
                    <a:pt x="812800" y="655384"/>
                    <a:pt x="790229" y="709875"/>
                    <a:pt x="750052" y="750052"/>
                  </a:cubicBezTo>
                  <a:cubicBezTo>
                    <a:pt x="709875" y="790229"/>
                    <a:pt x="655384" y="812800"/>
                    <a:pt x="598565" y="812800"/>
                  </a:cubicBezTo>
                  <a:lnTo>
                    <a:pt x="214235" y="812800"/>
                  </a:lnTo>
                  <a:cubicBezTo>
                    <a:pt x="157416" y="812800"/>
                    <a:pt x="102925" y="790229"/>
                    <a:pt x="62748" y="750052"/>
                  </a:cubicBezTo>
                  <a:cubicBezTo>
                    <a:pt x="22571" y="709875"/>
                    <a:pt x="0" y="655384"/>
                    <a:pt x="0" y="598565"/>
                  </a:cubicBezTo>
                  <a:lnTo>
                    <a:pt x="0" y="214235"/>
                  </a:lnTo>
                  <a:cubicBezTo>
                    <a:pt x="0" y="157416"/>
                    <a:pt x="22571" y="102925"/>
                    <a:pt x="62748" y="62748"/>
                  </a:cubicBezTo>
                  <a:cubicBezTo>
                    <a:pt x="102925" y="22571"/>
                    <a:pt x="157416" y="0"/>
                    <a:pt x="214235"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rot="612183">
            <a:off x="16310681" y="7667500"/>
            <a:ext cx="1829730" cy="182973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689857" y="8069443"/>
            <a:ext cx="1071377" cy="1025844"/>
          </a:xfrm>
          <a:custGeom>
            <a:avLst/>
            <a:gdLst/>
            <a:ahLst/>
            <a:cxnLst/>
            <a:rect l="l" t="t" r="r" b="b"/>
            <a:pathLst>
              <a:path w="1071377" h="1025844">
                <a:moveTo>
                  <a:pt x="0" y="0"/>
                </a:moveTo>
                <a:lnTo>
                  <a:pt x="1071377" y="0"/>
                </a:lnTo>
                <a:lnTo>
                  <a:pt x="1071377" y="1025844"/>
                </a:lnTo>
                <a:lnTo>
                  <a:pt x="0" y="1025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809696" y="795400"/>
            <a:ext cx="840022" cy="1379913"/>
          </a:xfrm>
          <a:custGeom>
            <a:avLst/>
            <a:gdLst/>
            <a:ahLst/>
            <a:cxnLst/>
            <a:rect l="l" t="t" r="r" b="b"/>
            <a:pathLst>
              <a:path w="840022" h="1379913">
                <a:moveTo>
                  <a:pt x="0" y="0"/>
                </a:moveTo>
                <a:lnTo>
                  <a:pt x="840022" y="0"/>
                </a:lnTo>
                <a:lnTo>
                  <a:pt x="840022" y="1379913"/>
                </a:lnTo>
                <a:lnTo>
                  <a:pt x="0" y="1379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Rectangle 31"/>
          <p:cNvSpPr/>
          <p:nvPr/>
        </p:nvSpPr>
        <p:spPr>
          <a:xfrm>
            <a:off x="2742444" y="1949212"/>
            <a:ext cx="3924472" cy="1107996"/>
          </a:xfrm>
          <a:prstGeom prst="rect">
            <a:avLst/>
          </a:prstGeom>
        </p:spPr>
        <p:txBody>
          <a:bodyPr wrap="none">
            <a:spAutoFit/>
          </a:bodyPr>
          <a:lstStyle/>
          <a:p>
            <a:r>
              <a:rPr lang="en-US" sz="6600">
                <a:latin typeface="Times New Roman" panose="02020603050405020304" pitchFamily="18" charset="0"/>
                <a:ea typeface="Calibri" panose="020F0502020204030204" pitchFamily="34" charset="0"/>
              </a:rPr>
              <a:t>*</a:t>
            </a:r>
            <a:r>
              <a:rPr lang="en-US" sz="6600" b="1">
                <a:latin typeface="Times New Roman" panose="02020603050405020304" pitchFamily="18" charset="0"/>
                <a:ea typeface="Calibri" panose="020F0502020204030204" pitchFamily="34" charset="0"/>
              </a:rPr>
              <a:t>Kết đoạn</a:t>
            </a:r>
            <a:endParaRPr lang="en-GB" sz="8800"/>
          </a:p>
        </p:txBody>
      </p:sp>
      <p:sp>
        <p:nvSpPr>
          <p:cNvPr id="33" name="Rectangle 32"/>
          <p:cNvSpPr/>
          <p:nvPr/>
        </p:nvSpPr>
        <p:spPr>
          <a:xfrm>
            <a:off x="1529474" y="4068725"/>
            <a:ext cx="9144000" cy="3144643"/>
          </a:xfrm>
          <a:prstGeom prst="rect">
            <a:avLst/>
          </a:prstGeom>
        </p:spPr>
        <p:txBody>
          <a:bodyPr>
            <a:spAutoFit/>
          </a:bodyPr>
          <a:lstStyle/>
          <a:p>
            <a:pPr algn="just">
              <a:lnSpc>
                <a:spcPct val="115000"/>
              </a:lnSpc>
              <a:spcAft>
                <a:spcPts val="0"/>
              </a:spcAft>
              <a:tabLst>
                <a:tab pos="1386840" algn="l"/>
              </a:tabLst>
            </a:pPr>
            <a:r>
              <a:rPr lang="en-US" sz="4400">
                <a:latin typeface="Times New Roman" panose="02020603050405020304" pitchFamily="18" charset="0"/>
                <a:ea typeface="Calibri" panose="020F0502020204030204" pitchFamily="34" charset="0"/>
              </a:rPr>
              <a:t>Câu văn, từ ngữ nêu khái quát cảm nghĩ về bài thơ:</a:t>
            </a:r>
            <a:endParaRPr lang="en-GB" sz="4400">
              <a:latin typeface="Times New Roman" panose="02020603050405020304" pitchFamily="18" charset="0"/>
              <a:ea typeface="Calibri" panose="020F0502020204030204" pitchFamily="34" charset="0"/>
            </a:endParaRPr>
          </a:p>
          <a:p>
            <a:pPr algn="just">
              <a:lnSpc>
                <a:spcPct val="115000"/>
              </a:lnSpc>
              <a:spcAft>
                <a:spcPts val="0"/>
              </a:spcAft>
              <a:tabLst>
                <a:tab pos="1386840" algn="l"/>
              </a:tabLst>
            </a:pPr>
            <a:r>
              <a:rPr lang="en-US" sz="4400">
                <a:solidFill>
                  <a:srgbClr val="FF0000"/>
                </a:solidFill>
                <a:latin typeface="Times New Roman" panose="02020603050405020304" pitchFamily="18" charset="0"/>
                <a:ea typeface="Calibri" panose="020F0502020204030204" pitchFamily="34" charset="0"/>
              </a:rPr>
              <a:t>“</a:t>
            </a:r>
            <a:r>
              <a:rPr lang="en-US" sz="4400" i="1">
                <a:solidFill>
                  <a:srgbClr val="FF0000"/>
                </a:solidFill>
                <a:latin typeface="Times New Roman" panose="02020603050405020304" pitchFamily="18" charset="0"/>
                <a:ea typeface="Calibri" panose="020F0502020204030204" pitchFamily="34" charset="0"/>
              </a:rPr>
              <a:t>Bài thơ ra đời cách nay gần nửa thế kỉ...cho hòa bình của đất nước”</a:t>
            </a:r>
            <a:endParaRPr lang="en-GB" sz="4400">
              <a:solidFill>
                <a:srgbClr val="FF0000"/>
              </a:solidFill>
              <a:effectLst/>
              <a:latin typeface="Times New Roman" panose="02020603050405020304" pitchFamily="18" charset="0"/>
              <a:ea typeface="Calibri" panose="020F0502020204030204" pitchFamily="34" charset="0"/>
            </a:endParaRPr>
          </a:p>
        </p:txBody>
      </p:sp>
      <p:sp>
        <p:nvSpPr>
          <p:cNvPr id="34" name="Freeform 7"/>
          <p:cNvSpPr/>
          <p:nvPr/>
        </p:nvSpPr>
        <p:spPr>
          <a:xfrm flipH="1">
            <a:off x="10743587" y="7324838"/>
            <a:ext cx="4114800" cy="3441002"/>
          </a:xfrm>
          <a:custGeom>
            <a:avLst/>
            <a:gdLst/>
            <a:ahLst/>
            <a:cxnLst/>
            <a:rect l="l" t="t" r="r" b="b"/>
            <a:pathLst>
              <a:path w="4114800" h="3441002">
                <a:moveTo>
                  <a:pt x="4114800" y="0"/>
                </a:moveTo>
                <a:lnTo>
                  <a:pt x="0" y="0"/>
                </a:lnTo>
                <a:lnTo>
                  <a:pt x="0" y="3441001"/>
                </a:lnTo>
                <a:lnTo>
                  <a:pt x="4114800" y="3441001"/>
                </a:lnTo>
                <a:lnTo>
                  <a:pt x="411480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8"/>
          <p:cNvSpPr/>
          <p:nvPr/>
        </p:nvSpPr>
        <p:spPr>
          <a:xfrm>
            <a:off x="11857866" y="1058376"/>
            <a:ext cx="4114800" cy="1658102"/>
          </a:xfrm>
          <a:custGeom>
            <a:avLst/>
            <a:gdLst/>
            <a:ahLst/>
            <a:cxnLst/>
            <a:rect l="l" t="t" r="r" b="b"/>
            <a:pathLst>
              <a:path w="4114800" h="1658102">
                <a:moveTo>
                  <a:pt x="0" y="0"/>
                </a:moveTo>
                <a:lnTo>
                  <a:pt x="4114800" y="0"/>
                </a:lnTo>
                <a:lnTo>
                  <a:pt x="4114800" y="1658102"/>
                </a:lnTo>
                <a:lnTo>
                  <a:pt x="0" y="16581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6" name="Freeform 9"/>
          <p:cNvSpPr/>
          <p:nvPr/>
        </p:nvSpPr>
        <p:spPr>
          <a:xfrm>
            <a:off x="11971198" y="452117"/>
            <a:ext cx="1287603" cy="621269"/>
          </a:xfrm>
          <a:custGeom>
            <a:avLst/>
            <a:gdLst/>
            <a:ahLst/>
            <a:cxnLst/>
            <a:rect l="l" t="t" r="r" b="b"/>
            <a:pathLst>
              <a:path w="1287603" h="621269">
                <a:moveTo>
                  <a:pt x="0" y="0"/>
                </a:moveTo>
                <a:lnTo>
                  <a:pt x="1287603" y="0"/>
                </a:lnTo>
                <a:lnTo>
                  <a:pt x="1287603" y="621269"/>
                </a:lnTo>
                <a:lnTo>
                  <a:pt x="0" y="6212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11"/>
          <p:cNvSpPr/>
          <p:nvPr/>
        </p:nvSpPr>
        <p:spPr>
          <a:xfrm>
            <a:off x="9384177" y="2114728"/>
            <a:ext cx="4114800" cy="3101531"/>
          </a:xfrm>
          <a:custGeom>
            <a:avLst/>
            <a:gdLst/>
            <a:ahLst/>
            <a:cxnLst/>
            <a:rect l="l" t="t" r="r" b="b"/>
            <a:pathLst>
              <a:path w="4114800" h="3101531">
                <a:moveTo>
                  <a:pt x="0" y="0"/>
                </a:moveTo>
                <a:lnTo>
                  <a:pt x="4114800" y="0"/>
                </a:lnTo>
                <a:lnTo>
                  <a:pt x="4114800" y="3101530"/>
                </a:lnTo>
                <a:lnTo>
                  <a:pt x="0" y="31015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8" name="Freeform 4"/>
          <p:cNvSpPr/>
          <p:nvPr/>
        </p:nvSpPr>
        <p:spPr>
          <a:xfrm>
            <a:off x="12823317" y="2766900"/>
            <a:ext cx="6334083" cy="7939199"/>
          </a:xfrm>
          <a:custGeom>
            <a:avLst/>
            <a:gdLst/>
            <a:ahLst/>
            <a:cxnLst/>
            <a:rect l="l" t="t" r="r" b="b"/>
            <a:pathLst>
              <a:path w="3811177" h="4771426">
                <a:moveTo>
                  <a:pt x="0" y="0"/>
                </a:moveTo>
                <a:lnTo>
                  <a:pt x="3811177" y="0"/>
                </a:lnTo>
                <a:lnTo>
                  <a:pt x="3811177" y="4771426"/>
                </a:lnTo>
                <a:lnTo>
                  <a:pt x="0" y="47714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extLst>
      <p:ext uri="{BB962C8B-B14F-4D97-AF65-F5344CB8AC3E}">
        <p14:creationId xmlns:p14="http://schemas.microsoft.com/office/powerpoint/2010/main" val="94897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1000"/>
                                        <p:tgtEl>
                                          <p:spTgt spid="32">
                                            <p:txEl>
                                              <p:pRg st="0" end="0"/>
                                            </p:txEl>
                                          </p:spTgt>
                                        </p:tgtEl>
                                      </p:cBhvr>
                                    </p:animEffect>
                                    <p:anim calcmode="lin" valueType="num">
                                      <p:cBhvr>
                                        <p:cTn id="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rot="-697901">
            <a:off x="303328" y="563848"/>
            <a:ext cx="1843017" cy="1843017"/>
            <a:chOff x="0" y="0"/>
            <a:chExt cx="812800" cy="812800"/>
          </a:xfrm>
        </p:grpSpPr>
        <p:sp>
          <p:nvSpPr>
            <p:cNvPr id="25" name="Freeform 25"/>
            <p:cNvSpPr/>
            <p:nvPr/>
          </p:nvSpPr>
          <p:spPr>
            <a:xfrm>
              <a:off x="0" y="0"/>
              <a:ext cx="812800" cy="812800"/>
            </a:xfrm>
            <a:custGeom>
              <a:avLst/>
              <a:gdLst/>
              <a:ahLst/>
              <a:cxnLst/>
              <a:rect l="l" t="t" r="r" b="b"/>
              <a:pathLst>
                <a:path w="812800" h="812800">
                  <a:moveTo>
                    <a:pt x="214235" y="0"/>
                  </a:moveTo>
                  <a:lnTo>
                    <a:pt x="598565" y="0"/>
                  </a:lnTo>
                  <a:cubicBezTo>
                    <a:pt x="655384" y="0"/>
                    <a:pt x="709875" y="22571"/>
                    <a:pt x="750052" y="62748"/>
                  </a:cubicBezTo>
                  <a:cubicBezTo>
                    <a:pt x="790229" y="102925"/>
                    <a:pt x="812800" y="157416"/>
                    <a:pt x="812800" y="214235"/>
                  </a:cubicBezTo>
                  <a:lnTo>
                    <a:pt x="812800" y="598565"/>
                  </a:lnTo>
                  <a:cubicBezTo>
                    <a:pt x="812800" y="655384"/>
                    <a:pt x="790229" y="709875"/>
                    <a:pt x="750052" y="750052"/>
                  </a:cubicBezTo>
                  <a:cubicBezTo>
                    <a:pt x="709875" y="790229"/>
                    <a:pt x="655384" y="812800"/>
                    <a:pt x="598565" y="812800"/>
                  </a:cubicBezTo>
                  <a:lnTo>
                    <a:pt x="214235" y="812800"/>
                  </a:lnTo>
                  <a:cubicBezTo>
                    <a:pt x="157416" y="812800"/>
                    <a:pt x="102925" y="790229"/>
                    <a:pt x="62748" y="750052"/>
                  </a:cubicBezTo>
                  <a:cubicBezTo>
                    <a:pt x="22571" y="709875"/>
                    <a:pt x="0" y="655384"/>
                    <a:pt x="0" y="598565"/>
                  </a:cubicBezTo>
                  <a:lnTo>
                    <a:pt x="0" y="214235"/>
                  </a:lnTo>
                  <a:cubicBezTo>
                    <a:pt x="0" y="157416"/>
                    <a:pt x="22571" y="102925"/>
                    <a:pt x="62748" y="62748"/>
                  </a:cubicBezTo>
                  <a:cubicBezTo>
                    <a:pt x="102925" y="22571"/>
                    <a:pt x="157416" y="0"/>
                    <a:pt x="214235"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rot="612183">
            <a:off x="16310681" y="7667500"/>
            <a:ext cx="1829730" cy="182973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689857" y="8069443"/>
            <a:ext cx="1071377" cy="1025844"/>
          </a:xfrm>
          <a:custGeom>
            <a:avLst/>
            <a:gdLst/>
            <a:ahLst/>
            <a:cxnLst/>
            <a:rect l="l" t="t" r="r" b="b"/>
            <a:pathLst>
              <a:path w="1071377" h="1025844">
                <a:moveTo>
                  <a:pt x="0" y="0"/>
                </a:moveTo>
                <a:lnTo>
                  <a:pt x="1071377" y="0"/>
                </a:lnTo>
                <a:lnTo>
                  <a:pt x="1071377" y="1025844"/>
                </a:lnTo>
                <a:lnTo>
                  <a:pt x="0" y="1025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809696" y="795400"/>
            <a:ext cx="840022" cy="1379913"/>
          </a:xfrm>
          <a:custGeom>
            <a:avLst/>
            <a:gdLst/>
            <a:ahLst/>
            <a:cxnLst/>
            <a:rect l="l" t="t" r="r" b="b"/>
            <a:pathLst>
              <a:path w="840022" h="1379913">
                <a:moveTo>
                  <a:pt x="0" y="0"/>
                </a:moveTo>
                <a:lnTo>
                  <a:pt x="840022" y="0"/>
                </a:lnTo>
                <a:lnTo>
                  <a:pt x="840022" y="1379913"/>
                </a:lnTo>
                <a:lnTo>
                  <a:pt x="0" y="1379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Rectangle 31"/>
          <p:cNvSpPr/>
          <p:nvPr/>
        </p:nvSpPr>
        <p:spPr>
          <a:xfrm>
            <a:off x="1661379" y="3227552"/>
            <a:ext cx="8358924" cy="4339650"/>
          </a:xfrm>
          <a:prstGeom prst="rect">
            <a:avLst/>
          </a:prstGeom>
        </p:spPr>
        <p:txBody>
          <a:bodyPr wrap="square">
            <a:spAutoFit/>
          </a:bodyPr>
          <a:lstStyle/>
          <a:p>
            <a:pPr algn="just">
              <a:lnSpc>
                <a:spcPct val="115000"/>
              </a:lnSpc>
              <a:spcAft>
                <a:spcPts val="0"/>
              </a:spcAft>
              <a:tabLst>
                <a:tab pos="1386840" algn="l"/>
              </a:tabLst>
            </a:pPr>
            <a:r>
              <a:rPr lang="en-US" sz="4800" b="1">
                <a:solidFill>
                  <a:srgbClr val="0D0D0D"/>
                </a:solidFill>
                <a:latin typeface="Times New Roman" panose="02020603050405020304" pitchFamily="18" charset="0"/>
                <a:ea typeface="Calibri" panose="020F0502020204030204" pitchFamily="34" charset="0"/>
              </a:rPr>
              <a:t>*Các từ ngữ dùng để biểu đạt cảm nghĩ về bài thơ: </a:t>
            </a:r>
            <a:r>
              <a:rPr lang="en-US" sz="4800" i="1">
                <a:solidFill>
                  <a:srgbClr val="0D0D0D"/>
                </a:solidFill>
                <a:latin typeface="Times New Roman" panose="02020603050405020304" pitchFamily="18" charset="0"/>
                <a:ea typeface="Calibri" panose="020F0502020204030204" pitchFamily="34" charset="0"/>
              </a:rPr>
              <a:t>vẫn ngời lên...; đẹp đến ngỡ ngàng; gợi niềm xúc động sâu xa; đã làm nổi bật; vẫn gợi lên...</a:t>
            </a:r>
            <a:endParaRPr lang="en-GB" sz="5400">
              <a:effectLst/>
              <a:latin typeface="Times New Roman" panose="02020603050405020304" pitchFamily="18" charset="0"/>
              <a:ea typeface="Calibri" panose="020F0502020204030204" pitchFamily="34" charset="0"/>
            </a:endParaRPr>
          </a:p>
        </p:txBody>
      </p:sp>
      <p:sp>
        <p:nvSpPr>
          <p:cNvPr id="33" name="Freeform 3"/>
          <p:cNvSpPr/>
          <p:nvPr/>
        </p:nvSpPr>
        <p:spPr>
          <a:xfrm flipH="1">
            <a:off x="9617454" y="-200768"/>
            <a:ext cx="4784349" cy="4581014"/>
          </a:xfrm>
          <a:custGeom>
            <a:avLst/>
            <a:gdLst/>
            <a:ahLst/>
            <a:cxnLst/>
            <a:rect l="l" t="t" r="r" b="b"/>
            <a:pathLst>
              <a:path w="4784349" h="4581014">
                <a:moveTo>
                  <a:pt x="4784349" y="0"/>
                </a:moveTo>
                <a:lnTo>
                  <a:pt x="0" y="0"/>
                </a:lnTo>
                <a:lnTo>
                  <a:pt x="0" y="4581015"/>
                </a:lnTo>
                <a:lnTo>
                  <a:pt x="4784349" y="4581015"/>
                </a:lnTo>
                <a:lnTo>
                  <a:pt x="478434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Freeform 4"/>
          <p:cNvSpPr/>
          <p:nvPr/>
        </p:nvSpPr>
        <p:spPr>
          <a:xfrm>
            <a:off x="12877800" y="2334211"/>
            <a:ext cx="5769462" cy="7944182"/>
          </a:xfrm>
          <a:custGeom>
            <a:avLst/>
            <a:gdLst/>
            <a:ahLst/>
            <a:cxnLst/>
            <a:rect l="l" t="t" r="r" b="b"/>
            <a:pathLst>
              <a:path w="5769462" h="7944182">
                <a:moveTo>
                  <a:pt x="0" y="0"/>
                </a:moveTo>
                <a:lnTo>
                  <a:pt x="5769462" y="0"/>
                </a:lnTo>
                <a:lnTo>
                  <a:pt x="5769462" y="7944182"/>
                </a:lnTo>
                <a:lnTo>
                  <a:pt x="0" y="79441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5" name="Freeform 6"/>
          <p:cNvSpPr/>
          <p:nvPr/>
        </p:nvSpPr>
        <p:spPr>
          <a:xfrm flipV="1">
            <a:off x="3829256" y="-200768"/>
            <a:ext cx="6053668" cy="2281476"/>
          </a:xfrm>
          <a:custGeom>
            <a:avLst/>
            <a:gdLst/>
            <a:ahLst/>
            <a:cxnLst/>
            <a:rect l="l" t="t" r="r" b="b"/>
            <a:pathLst>
              <a:path w="6053668" h="2281476">
                <a:moveTo>
                  <a:pt x="0" y="2281477"/>
                </a:moveTo>
                <a:lnTo>
                  <a:pt x="6053668" y="2281477"/>
                </a:lnTo>
                <a:lnTo>
                  <a:pt x="6053668" y="0"/>
                </a:lnTo>
                <a:lnTo>
                  <a:pt x="0" y="0"/>
                </a:lnTo>
                <a:lnTo>
                  <a:pt x="0" y="2281477"/>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1645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3103017" y="1585297"/>
            <a:ext cx="12049465" cy="1661993"/>
          </a:xfrm>
          <a:prstGeom prst="rect">
            <a:avLst/>
          </a:prstGeom>
        </p:spPr>
        <p:txBody>
          <a:bodyPr lIns="0" tIns="0" rIns="0" bIns="0" rtlCol="0" anchor="t">
            <a:spAutoFit/>
          </a:bodyPr>
          <a:lstStyle/>
          <a:p>
            <a:pPr algn="ctr"/>
            <a:r>
              <a:rPr lang="nl-NL" sz="5400" b="1">
                <a:latin typeface="Times New Roman" panose="02020603050405020304" pitchFamily="18" charset="0"/>
                <a:cs typeface="Times New Roman" panose="02020603050405020304" pitchFamily="18" charset="0"/>
              </a:rPr>
              <a:t>HOẠT ĐỘNG 3: LUYỆN TẬP - THỰC HÀNH VIẾT THEO CÁC BƯỚC</a:t>
            </a:r>
            <a:endParaRPr lang="en-US" sz="5400">
              <a:solidFill>
                <a:srgbClr val="867070"/>
              </a:solidFill>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7355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557853"/>
            <a:ext cx="16653942" cy="8842558"/>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726144"/>
            <a:ext cx="16230600" cy="9010496"/>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Rectangle 40"/>
          <p:cNvSpPr/>
          <p:nvPr/>
        </p:nvSpPr>
        <p:spPr>
          <a:xfrm>
            <a:off x="3266043" y="1234691"/>
            <a:ext cx="11906016" cy="678327"/>
          </a:xfrm>
          <a:prstGeom prst="rect">
            <a:avLst/>
          </a:prstGeom>
        </p:spPr>
        <p:txBody>
          <a:bodyPr wrap="none">
            <a:spAutoFit/>
          </a:bodyPr>
          <a:lstStyle/>
          <a:p>
            <a:pPr algn="just">
              <a:lnSpc>
                <a:spcPct val="115000"/>
              </a:lnSpc>
              <a:spcAft>
                <a:spcPts val="0"/>
              </a:spcAft>
              <a:tabLst>
                <a:tab pos="457200" algn="l"/>
                <a:tab pos="571500" algn="l"/>
              </a:tabLst>
            </a:pPr>
            <a:r>
              <a:rPr lang="vi-VN" sz="3600" b="1">
                <a:solidFill>
                  <a:srgbClr val="FF0000"/>
                </a:solidFill>
                <a:latin typeface="Times New Roman" panose="02020603050405020304" pitchFamily="18" charset="0"/>
                <a:ea typeface="Calibri" panose="020F0502020204030204" pitchFamily="34" charset="0"/>
              </a:rPr>
              <a:t>II. LUYỆN TẬP - THỰC HÀNH VIẾT THEO CÁC BƯỚC</a:t>
            </a:r>
            <a:endParaRPr lang="en-GB" sz="4000">
              <a:effectLst/>
              <a:latin typeface="Times New Roman" panose="02020603050405020304" pitchFamily="18" charset="0"/>
              <a:ea typeface="Calibri" panose="020F0502020204030204" pitchFamily="34" charset="0"/>
            </a:endParaRPr>
          </a:p>
        </p:txBody>
      </p:sp>
      <p:sp>
        <p:nvSpPr>
          <p:cNvPr id="42" name="Rectangle 41"/>
          <p:cNvSpPr/>
          <p:nvPr/>
        </p:nvSpPr>
        <p:spPr>
          <a:xfrm>
            <a:off x="4035064" y="2006031"/>
            <a:ext cx="11229841" cy="2882649"/>
          </a:xfrm>
          <a:prstGeom prst="rect">
            <a:avLst/>
          </a:prstGeom>
        </p:spPr>
        <p:txBody>
          <a:bodyPr wrap="square">
            <a:spAutoFit/>
          </a:bodyPr>
          <a:lstStyle/>
          <a:p>
            <a:pPr algn="just">
              <a:lnSpc>
                <a:spcPct val="115000"/>
              </a:lnSpc>
              <a:spcAft>
                <a:spcPts val="0"/>
              </a:spcAft>
              <a:tabLst>
                <a:tab pos="457200" algn="l"/>
                <a:tab pos="571500" algn="l"/>
              </a:tabLst>
            </a:pPr>
            <a:r>
              <a:rPr lang="vi-VN" sz="5400" b="1" dirty="0">
                <a:solidFill>
                  <a:srgbClr val="FF0000"/>
                </a:solidFill>
                <a:latin typeface="Times New Roman" panose="02020603050405020304" pitchFamily="18" charset="0"/>
                <a:ea typeface="Calibri" panose="020F0502020204030204" pitchFamily="34" charset="0"/>
              </a:rPr>
              <a:t>Đề bài: </a:t>
            </a:r>
            <a:r>
              <a:rPr lang="vi-VN" sz="5400" dirty="0">
                <a:solidFill>
                  <a:srgbClr val="0D0D0D"/>
                </a:solidFill>
                <a:latin typeface="Times New Roman" panose="02020603050405020304" pitchFamily="18" charset="0"/>
                <a:ea typeface="Calibri" panose="020F0502020204030204" pitchFamily="34" charset="0"/>
              </a:rPr>
              <a:t>Viết đoạn văn ghi lại cảm nghĩ của bản thân về một bài thơ tự do mà em yêu thích.</a:t>
            </a:r>
            <a:endParaRPr lang="en-GB" sz="5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8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90E71-669E-DCBC-627B-8D84ACB18B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00D1CD9-7B84-977F-CC0B-0EDAD0D06E17}"/>
              </a:ext>
            </a:extLst>
          </p:cNvPr>
          <p:cNvGrpSpPr/>
          <p:nvPr/>
        </p:nvGrpSpPr>
        <p:grpSpPr>
          <a:xfrm>
            <a:off x="-442179" y="358580"/>
            <a:ext cx="19477158" cy="857651"/>
            <a:chOff x="0" y="0"/>
            <a:chExt cx="5129786" cy="225883"/>
          </a:xfrm>
        </p:grpSpPr>
        <p:sp>
          <p:nvSpPr>
            <p:cNvPr id="3" name="Freeform 3">
              <a:extLst>
                <a:ext uri="{FF2B5EF4-FFF2-40B4-BE49-F238E27FC236}">
                  <a16:creationId xmlns:a16="http://schemas.microsoft.com/office/drawing/2014/main" id="{484C417F-8761-829B-43E1-717CA2C6389A}"/>
                </a:ext>
              </a:extLst>
            </p:cNvPr>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a:extLst>
                <a:ext uri="{FF2B5EF4-FFF2-40B4-BE49-F238E27FC236}">
                  <a16:creationId xmlns:a16="http://schemas.microsoft.com/office/drawing/2014/main" id="{4FA60CA6-2971-0ABE-BD90-ED6CD3F5398A}"/>
                </a:ext>
              </a:extLst>
            </p:cNvPr>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a:extLst>
              <a:ext uri="{FF2B5EF4-FFF2-40B4-BE49-F238E27FC236}">
                <a16:creationId xmlns:a16="http://schemas.microsoft.com/office/drawing/2014/main" id="{5B88B7EB-601D-44ED-2DFF-2FE321A4DF07}"/>
              </a:ext>
            </a:extLst>
          </p:cNvPr>
          <p:cNvGrpSpPr/>
          <p:nvPr/>
        </p:nvGrpSpPr>
        <p:grpSpPr>
          <a:xfrm>
            <a:off x="-442179" y="2684177"/>
            <a:ext cx="19477158" cy="857651"/>
            <a:chOff x="0" y="0"/>
            <a:chExt cx="5129786" cy="225883"/>
          </a:xfrm>
        </p:grpSpPr>
        <p:sp>
          <p:nvSpPr>
            <p:cNvPr id="6" name="Freeform 6">
              <a:extLst>
                <a:ext uri="{FF2B5EF4-FFF2-40B4-BE49-F238E27FC236}">
                  <a16:creationId xmlns:a16="http://schemas.microsoft.com/office/drawing/2014/main" id="{BD62A7AC-2438-F0B7-F711-EE690D732F8D}"/>
                </a:ext>
              </a:extLst>
            </p:cNvPr>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a:extLst>
                <a:ext uri="{FF2B5EF4-FFF2-40B4-BE49-F238E27FC236}">
                  <a16:creationId xmlns:a16="http://schemas.microsoft.com/office/drawing/2014/main" id="{57387D18-7119-B7FF-DABF-EE599C77FCB5}"/>
                </a:ext>
              </a:extLst>
            </p:cNvPr>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a:extLst>
              <a:ext uri="{FF2B5EF4-FFF2-40B4-BE49-F238E27FC236}">
                <a16:creationId xmlns:a16="http://schemas.microsoft.com/office/drawing/2014/main" id="{FBB3AB32-DCF7-2BE1-C00C-1EEDD3A93868}"/>
              </a:ext>
            </a:extLst>
          </p:cNvPr>
          <p:cNvGrpSpPr/>
          <p:nvPr/>
        </p:nvGrpSpPr>
        <p:grpSpPr>
          <a:xfrm>
            <a:off x="-442179" y="5009775"/>
            <a:ext cx="19477158" cy="857651"/>
            <a:chOff x="0" y="0"/>
            <a:chExt cx="5129786" cy="225883"/>
          </a:xfrm>
        </p:grpSpPr>
        <p:sp>
          <p:nvSpPr>
            <p:cNvPr id="9" name="Freeform 9">
              <a:extLst>
                <a:ext uri="{FF2B5EF4-FFF2-40B4-BE49-F238E27FC236}">
                  <a16:creationId xmlns:a16="http://schemas.microsoft.com/office/drawing/2014/main" id="{899D1910-E206-BCE2-FF45-D02FED6CC733}"/>
                </a:ext>
              </a:extLst>
            </p:cNvPr>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a:extLst>
                <a:ext uri="{FF2B5EF4-FFF2-40B4-BE49-F238E27FC236}">
                  <a16:creationId xmlns:a16="http://schemas.microsoft.com/office/drawing/2014/main" id="{6913414E-2D6C-85B2-36B3-9C6A0D2C3DB8}"/>
                </a:ext>
              </a:extLst>
            </p:cNvPr>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a:extLst>
              <a:ext uri="{FF2B5EF4-FFF2-40B4-BE49-F238E27FC236}">
                <a16:creationId xmlns:a16="http://schemas.microsoft.com/office/drawing/2014/main" id="{750CFA3B-E79D-DBB9-9ED1-6F149CD3DCB9}"/>
              </a:ext>
            </a:extLst>
          </p:cNvPr>
          <p:cNvGrpSpPr/>
          <p:nvPr/>
        </p:nvGrpSpPr>
        <p:grpSpPr>
          <a:xfrm>
            <a:off x="-442179" y="9215993"/>
            <a:ext cx="19477158" cy="857651"/>
            <a:chOff x="0" y="0"/>
            <a:chExt cx="5129786" cy="225883"/>
          </a:xfrm>
        </p:grpSpPr>
        <p:sp>
          <p:nvSpPr>
            <p:cNvPr id="12" name="Freeform 12">
              <a:extLst>
                <a:ext uri="{FF2B5EF4-FFF2-40B4-BE49-F238E27FC236}">
                  <a16:creationId xmlns:a16="http://schemas.microsoft.com/office/drawing/2014/main" id="{BF8A36E4-064A-93E1-22C5-434093F624A9}"/>
                </a:ext>
              </a:extLst>
            </p:cNvPr>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a:extLst>
                <a:ext uri="{FF2B5EF4-FFF2-40B4-BE49-F238E27FC236}">
                  <a16:creationId xmlns:a16="http://schemas.microsoft.com/office/drawing/2014/main" id="{1C46F91D-2983-B536-8123-E4B9F2D5C607}"/>
                </a:ext>
              </a:extLst>
            </p:cNvPr>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a:extLst>
              <a:ext uri="{FF2B5EF4-FFF2-40B4-BE49-F238E27FC236}">
                <a16:creationId xmlns:a16="http://schemas.microsoft.com/office/drawing/2014/main" id="{8FDD7992-B6F8-BC03-E016-2F5DFDE84967}"/>
              </a:ext>
            </a:extLst>
          </p:cNvPr>
          <p:cNvGrpSpPr/>
          <p:nvPr/>
        </p:nvGrpSpPr>
        <p:grpSpPr>
          <a:xfrm>
            <a:off x="-442179" y="7103359"/>
            <a:ext cx="19477158" cy="857651"/>
            <a:chOff x="0" y="0"/>
            <a:chExt cx="5129786" cy="225883"/>
          </a:xfrm>
        </p:grpSpPr>
        <p:sp>
          <p:nvSpPr>
            <p:cNvPr id="15" name="Freeform 15">
              <a:extLst>
                <a:ext uri="{FF2B5EF4-FFF2-40B4-BE49-F238E27FC236}">
                  <a16:creationId xmlns:a16="http://schemas.microsoft.com/office/drawing/2014/main" id="{FF836D9A-2844-81B6-77B0-AD043E758498}"/>
                </a:ext>
              </a:extLst>
            </p:cNvPr>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a:extLst>
                <a:ext uri="{FF2B5EF4-FFF2-40B4-BE49-F238E27FC236}">
                  <a16:creationId xmlns:a16="http://schemas.microsoft.com/office/drawing/2014/main" id="{7EB84B14-9D9F-CA40-3977-86F91E8F8978}"/>
                </a:ext>
              </a:extLst>
            </p:cNvPr>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a:extLst>
              <a:ext uri="{FF2B5EF4-FFF2-40B4-BE49-F238E27FC236}">
                <a16:creationId xmlns:a16="http://schemas.microsoft.com/office/drawing/2014/main" id="{2AE88ABC-2664-769F-75D8-331161931379}"/>
              </a:ext>
            </a:extLst>
          </p:cNvPr>
          <p:cNvGrpSpPr/>
          <p:nvPr/>
        </p:nvGrpSpPr>
        <p:grpSpPr>
          <a:xfrm>
            <a:off x="817029" y="557853"/>
            <a:ext cx="16653942" cy="8842558"/>
            <a:chOff x="0" y="0"/>
            <a:chExt cx="4386224" cy="2242323"/>
          </a:xfrm>
        </p:grpSpPr>
        <p:sp>
          <p:nvSpPr>
            <p:cNvPr id="18" name="Freeform 18">
              <a:extLst>
                <a:ext uri="{FF2B5EF4-FFF2-40B4-BE49-F238E27FC236}">
                  <a16:creationId xmlns:a16="http://schemas.microsoft.com/office/drawing/2014/main" id="{5771B50D-293B-BD83-C8B9-C207935CBA96}"/>
                </a:ext>
              </a:extLst>
            </p:cNvPr>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a:extLst>
                <a:ext uri="{FF2B5EF4-FFF2-40B4-BE49-F238E27FC236}">
                  <a16:creationId xmlns:a16="http://schemas.microsoft.com/office/drawing/2014/main" id="{FB085B2D-1BE6-1E52-1F28-4CD46E04815C}"/>
                </a:ext>
              </a:extLst>
            </p:cNvPr>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a:extLst>
              <a:ext uri="{FF2B5EF4-FFF2-40B4-BE49-F238E27FC236}">
                <a16:creationId xmlns:a16="http://schemas.microsoft.com/office/drawing/2014/main" id="{399F9312-3260-0626-9118-19130B73A8E2}"/>
              </a:ext>
            </a:extLst>
          </p:cNvPr>
          <p:cNvGrpSpPr/>
          <p:nvPr/>
        </p:nvGrpSpPr>
        <p:grpSpPr>
          <a:xfrm>
            <a:off x="1028700" y="726144"/>
            <a:ext cx="16230600" cy="9010496"/>
            <a:chOff x="0" y="0"/>
            <a:chExt cx="4274726" cy="2106933"/>
          </a:xfrm>
        </p:grpSpPr>
        <p:sp>
          <p:nvSpPr>
            <p:cNvPr id="21" name="Freeform 21">
              <a:extLst>
                <a:ext uri="{FF2B5EF4-FFF2-40B4-BE49-F238E27FC236}">
                  <a16:creationId xmlns:a16="http://schemas.microsoft.com/office/drawing/2014/main" id="{F130FD8F-D0CC-6916-847F-CD03B85648C8}"/>
                </a:ext>
              </a:extLst>
            </p:cNvPr>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a:extLst>
                <a:ext uri="{FF2B5EF4-FFF2-40B4-BE49-F238E27FC236}">
                  <a16:creationId xmlns:a16="http://schemas.microsoft.com/office/drawing/2014/main" id="{6E57F9B1-0620-75AA-5B50-C9AB66C7A94C}"/>
                </a:ext>
              </a:extLst>
            </p:cNvPr>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a:extLst>
              <a:ext uri="{FF2B5EF4-FFF2-40B4-BE49-F238E27FC236}">
                <a16:creationId xmlns:a16="http://schemas.microsoft.com/office/drawing/2014/main" id="{A4F183D0-889C-CD4C-B181-26FCAF993249}"/>
              </a:ext>
            </a:extLst>
          </p:cNvPr>
          <p:cNvGrpSpPr/>
          <p:nvPr/>
        </p:nvGrpSpPr>
        <p:grpSpPr>
          <a:xfrm>
            <a:off x="15360418" y="726144"/>
            <a:ext cx="2983670" cy="1958033"/>
            <a:chOff x="0" y="0"/>
            <a:chExt cx="812800" cy="533400"/>
          </a:xfrm>
        </p:grpSpPr>
        <p:sp>
          <p:nvSpPr>
            <p:cNvPr id="25" name="Freeform 25">
              <a:extLst>
                <a:ext uri="{FF2B5EF4-FFF2-40B4-BE49-F238E27FC236}">
                  <a16:creationId xmlns:a16="http://schemas.microsoft.com/office/drawing/2014/main" id="{49E11F45-DABB-141B-BC86-F2BC62EAB7B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a:extLst>
                <a:ext uri="{FF2B5EF4-FFF2-40B4-BE49-F238E27FC236}">
                  <a16:creationId xmlns:a16="http://schemas.microsoft.com/office/drawing/2014/main" id="{AF312A13-F328-2CF5-6C63-79DAA7BF427B}"/>
                </a:ext>
              </a:extLst>
            </p:cNvPr>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a:extLst>
              <a:ext uri="{FF2B5EF4-FFF2-40B4-BE49-F238E27FC236}">
                <a16:creationId xmlns:a16="http://schemas.microsoft.com/office/drawing/2014/main" id="{3E741E47-4D45-063F-ED9B-4917C8D893F5}"/>
              </a:ext>
            </a:extLst>
          </p:cNvPr>
          <p:cNvGrpSpPr/>
          <p:nvPr/>
        </p:nvGrpSpPr>
        <p:grpSpPr>
          <a:xfrm>
            <a:off x="0" y="6989166"/>
            <a:ext cx="2961812" cy="1943689"/>
            <a:chOff x="0" y="0"/>
            <a:chExt cx="812800" cy="533400"/>
          </a:xfrm>
        </p:grpSpPr>
        <p:sp>
          <p:nvSpPr>
            <p:cNvPr id="28" name="Freeform 28">
              <a:extLst>
                <a:ext uri="{FF2B5EF4-FFF2-40B4-BE49-F238E27FC236}">
                  <a16:creationId xmlns:a16="http://schemas.microsoft.com/office/drawing/2014/main" id="{B0CC1740-E7EB-093B-AD67-C3B8D965D48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a:extLst>
                <a:ext uri="{FF2B5EF4-FFF2-40B4-BE49-F238E27FC236}">
                  <a16:creationId xmlns:a16="http://schemas.microsoft.com/office/drawing/2014/main" id="{3815856D-4070-9E0C-A21A-B09462D6B28F}"/>
                </a:ext>
              </a:extLst>
            </p:cNvPr>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a:extLst>
              <a:ext uri="{FF2B5EF4-FFF2-40B4-BE49-F238E27FC236}">
                <a16:creationId xmlns:a16="http://schemas.microsoft.com/office/drawing/2014/main" id="{478E997E-3D27-37D7-E75B-F33ADDA229E9}"/>
              </a:ext>
            </a:extLst>
          </p:cNvPr>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a:extLst>
              <a:ext uri="{FF2B5EF4-FFF2-40B4-BE49-F238E27FC236}">
                <a16:creationId xmlns:a16="http://schemas.microsoft.com/office/drawing/2014/main" id="{30B5EF2F-CE46-1A4D-10E2-024C215BE016}"/>
              </a:ext>
            </a:extLst>
          </p:cNvPr>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a:extLst>
              <a:ext uri="{FF2B5EF4-FFF2-40B4-BE49-F238E27FC236}">
                <a16:creationId xmlns:a16="http://schemas.microsoft.com/office/drawing/2014/main" id="{92B2109E-D4F4-A977-10DD-05B6A6250B10}"/>
              </a:ext>
            </a:extLst>
          </p:cNvPr>
          <p:cNvGrpSpPr/>
          <p:nvPr/>
        </p:nvGrpSpPr>
        <p:grpSpPr>
          <a:xfrm rot="612183">
            <a:off x="15950188" y="7006510"/>
            <a:ext cx="2215217" cy="2215217"/>
            <a:chOff x="0" y="0"/>
            <a:chExt cx="812800" cy="812800"/>
          </a:xfrm>
        </p:grpSpPr>
        <p:sp>
          <p:nvSpPr>
            <p:cNvPr id="34" name="Freeform 34">
              <a:extLst>
                <a:ext uri="{FF2B5EF4-FFF2-40B4-BE49-F238E27FC236}">
                  <a16:creationId xmlns:a16="http://schemas.microsoft.com/office/drawing/2014/main" id="{20A74707-9416-0073-07B0-0F605794E5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a:extLst>
                <a:ext uri="{FF2B5EF4-FFF2-40B4-BE49-F238E27FC236}">
                  <a16:creationId xmlns:a16="http://schemas.microsoft.com/office/drawing/2014/main" id="{8E7D9EBE-067B-7DAA-89C1-5B8311A721F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a:extLst>
              <a:ext uri="{FF2B5EF4-FFF2-40B4-BE49-F238E27FC236}">
                <a16:creationId xmlns:a16="http://schemas.microsoft.com/office/drawing/2014/main" id="{5BB1CB92-3EAC-28BD-4EF9-1BC133220D43}"/>
              </a:ext>
            </a:extLst>
          </p:cNvPr>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a:extLst>
              <a:ext uri="{FF2B5EF4-FFF2-40B4-BE49-F238E27FC236}">
                <a16:creationId xmlns:a16="http://schemas.microsoft.com/office/drawing/2014/main" id="{BA43A4BA-3A16-7DED-5FB8-32A8A418ABEC}"/>
              </a:ext>
            </a:extLst>
          </p:cNvPr>
          <p:cNvGrpSpPr/>
          <p:nvPr/>
        </p:nvGrpSpPr>
        <p:grpSpPr>
          <a:xfrm rot="612183">
            <a:off x="178683" y="597552"/>
            <a:ext cx="2215217" cy="2215217"/>
            <a:chOff x="0" y="0"/>
            <a:chExt cx="812800" cy="812800"/>
          </a:xfrm>
        </p:grpSpPr>
        <p:sp>
          <p:nvSpPr>
            <p:cNvPr id="38" name="Freeform 38">
              <a:extLst>
                <a:ext uri="{FF2B5EF4-FFF2-40B4-BE49-F238E27FC236}">
                  <a16:creationId xmlns:a16="http://schemas.microsoft.com/office/drawing/2014/main" id="{C8CF1EEF-B7FF-DA28-C1FE-3DE0BAB4D3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a:extLst>
                <a:ext uri="{FF2B5EF4-FFF2-40B4-BE49-F238E27FC236}">
                  <a16:creationId xmlns:a16="http://schemas.microsoft.com/office/drawing/2014/main" id="{EB67B93F-2667-2DE3-DEB8-51DD32F99EA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a:extLst>
              <a:ext uri="{FF2B5EF4-FFF2-40B4-BE49-F238E27FC236}">
                <a16:creationId xmlns:a16="http://schemas.microsoft.com/office/drawing/2014/main" id="{28428BF2-4C52-22BF-C437-8729A5E743B8}"/>
              </a:ext>
            </a:extLst>
          </p:cNvPr>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Rectangle 40">
            <a:extLst>
              <a:ext uri="{FF2B5EF4-FFF2-40B4-BE49-F238E27FC236}">
                <a16:creationId xmlns:a16="http://schemas.microsoft.com/office/drawing/2014/main" id="{6137292D-5E94-71AF-98DE-F67454B0E6A4}"/>
              </a:ext>
            </a:extLst>
          </p:cNvPr>
          <p:cNvSpPr/>
          <p:nvPr/>
        </p:nvSpPr>
        <p:spPr>
          <a:xfrm>
            <a:off x="3266043" y="1234691"/>
            <a:ext cx="11906016" cy="678327"/>
          </a:xfrm>
          <a:prstGeom prst="rect">
            <a:avLst/>
          </a:prstGeom>
        </p:spPr>
        <p:txBody>
          <a:bodyPr wrap="none">
            <a:spAutoFit/>
          </a:bodyPr>
          <a:lstStyle/>
          <a:p>
            <a:pPr algn="just">
              <a:lnSpc>
                <a:spcPct val="115000"/>
              </a:lnSpc>
              <a:spcAft>
                <a:spcPts val="0"/>
              </a:spcAft>
              <a:tabLst>
                <a:tab pos="457200" algn="l"/>
                <a:tab pos="571500" algn="l"/>
              </a:tabLst>
            </a:pPr>
            <a:r>
              <a:rPr lang="vi-VN" sz="3600" b="1">
                <a:solidFill>
                  <a:srgbClr val="FF0000"/>
                </a:solidFill>
                <a:latin typeface="Times New Roman" panose="02020603050405020304" pitchFamily="18" charset="0"/>
                <a:ea typeface="Calibri" panose="020F0502020204030204" pitchFamily="34" charset="0"/>
              </a:rPr>
              <a:t>II. LUYỆN TẬP - THỰC HÀNH VIẾT THEO CÁC BƯỚC</a:t>
            </a:r>
            <a:endParaRPr lang="en-GB" sz="4000">
              <a:effectLst/>
              <a:latin typeface="Times New Roman" panose="02020603050405020304" pitchFamily="18" charset="0"/>
              <a:ea typeface="Calibri" panose="020F0502020204030204" pitchFamily="34" charset="0"/>
            </a:endParaRPr>
          </a:p>
        </p:txBody>
      </p:sp>
      <p:sp>
        <p:nvSpPr>
          <p:cNvPr id="42" name="Rectangle 41">
            <a:extLst>
              <a:ext uri="{FF2B5EF4-FFF2-40B4-BE49-F238E27FC236}">
                <a16:creationId xmlns:a16="http://schemas.microsoft.com/office/drawing/2014/main" id="{CD794996-EE46-0CF3-1F0D-BC5A4F6F0B72}"/>
              </a:ext>
            </a:extLst>
          </p:cNvPr>
          <p:cNvSpPr/>
          <p:nvPr/>
        </p:nvSpPr>
        <p:spPr>
          <a:xfrm>
            <a:off x="4035064" y="2006031"/>
            <a:ext cx="9938117" cy="1366528"/>
          </a:xfrm>
          <a:prstGeom prst="rect">
            <a:avLst/>
          </a:prstGeom>
        </p:spPr>
        <p:txBody>
          <a:bodyPr wrap="square">
            <a:spAutoFit/>
          </a:bodyPr>
          <a:lstStyle/>
          <a:p>
            <a:pPr algn="ctr">
              <a:lnSpc>
                <a:spcPct val="115000"/>
              </a:lnSpc>
              <a:spcAft>
                <a:spcPts val="0"/>
              </a:spcAft>
              <a:tabLst>
                <a:tab pos="457200" algn="l"/>
                <a:tab pos="571500" algn="l"/>
              </a:tabLst>
            </a:pPr>
            <a:r>
              <a:rPr lang="vi-VN" sz="3600" b="1">
                <a:solidFill>
                  <a:srgbClr val="FF0000"/>
                </a:solidFill>
                <a:latin typeface="Times New Roman" panose="02020603050405020304" pitchFamily="18" charset="0"/>
                <a:ea typeface="Calibri" panose="020F0502020204030204" pitchFamily="34" charset="0"/>
              </a:rPr>
              <a:t>Đề bài: </a:t>
            </a:r>
            <a:r>
              <a:rPr lang="vi-VN" sz="3600">
                <a:solidFill>
                  <a:srgbClr val="0D0D0D"/>
                </a:solidFill>
                <a:latin typeface="Times New Roman" panose="02020603050405020304" pitchFamily="18" charset="0"/>
                <a:ea typeface="Calibri" panose="020F0502020204030204" pitchFamily="34" charset="0"/>
              </a:rPr>
              <a:t>Viết đoạn văn ghi lại cảm nghĩ của bản thân về một bài thơ tự do mà em yêu thích.</a:t>
            </a:r>
            <a:endParaRPr lang="en-GB" sz="4000">
              <a:effectLst/>
              <a:latin typeface="Times New Roman" panose="02020603050405020304" pitchFamily="18" charset="0"/>
              <a:ea typeface="Calibri" panose="020F0502020204030204" pitchFamily="34" charset="0"/>
            </a:endParaRPr>
          </a:p>
        </p:txBody>
      </p:sp>
      <p:graphicFrame>
        <p:nvGraphicFramePr>
          <p:cNvPr id="43" name="Table 42">
            <a:extLst>
              <a:ext uri="{FF2B5EF4-FFF2-40B4-BE49-F238E27FC236}">
                <a16:creationId xmlns:a16="http://schemas.microsoft.com/office/drawing/2014/main" id="{D49AC561-91C2-8BC0-022A-15DF5141E999}"/>
              </a:ext>
            </a:extLst>
          </p:cNvPr>
          <p:cNvGraphicFramePr>
            <a:graphicFrameLocks noGrp="1"/>
          </p:cNvGraphicFramePr>
          <p:nvPr>
            <p:extLst>
              <p:ext uri="{D42A27DB-BD31-4B8C-83A1-F6EECF244321}">
                <p14:modId xmlns:p14="http://schemas.microsoft.com/office/powerpoint/2010/main" val="1408386150"/>
              </p:ext>
            </p:extLst>
          </p:nvPr>
        </p:nvGraphicFramePr>
        <p:xfrm>
          <a:off x="3124200" y="3390900"/>
          <a:ext cx="13141978" cy="6505194"/>
        </p:xfrm>
        <a:graphic>
          <a:graphicData uri="http://schemas.openxmlformats.org/drawingml/2006/table">
            <a:tbl>
              <a:tblPr firstRow="1" firstCol="1" bandRow="1">
                <a:effectLst>
                  <a:outerShdw blurRad="50800" dist="38100" algn="l" rotWithShape="0">
                    <a:prstClr val="black">
                      <a:alpha val="40000"/>
                    </a:prstClr>
                  </a:outerShdw>
                </a:effectLst>
              </a:tblPr>
              <a:tblGrid>
                <a:gridCol w="10287000">
                  <a:extLst>
                    <a:ext uri="{9D8B030D-6E8A-4147-A177-3AD203B41FA5}">
                      <a16:colId xmlns:a16="http://schemas.microsoft.com/office/drawing/2014/main" val="20000"/>
                    </a:ext>
                  </a:extLst>
                </a:gridCol>
                <a:gridCol w="2854978">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nl-NL" sz="3200" b="1" dirty="0">
                          <a:solidFill>
                            <a:srgbClr val="FF0000"/>
                          </a:solidFill>
                          <a:effectLst/>
                          <a:latin typeface="Times New Roman" panose="02020603050405020304" pitchFamily="18" charset="0"/>
                          <a:ea typeface="Calibri" panose="020F0502020204030204" pitchFamily="34" charset="0"/>
                        </a:rPr>
                        <a:t>PHIẾU TÌM Ý:</a:t>
                      </a:r>
                      <a:endParaRPr lang="en-GB" sz="3200" dirty="0">
                        <a:effectLst/>
                        <a:latin typeface="Times New Roman" panose="02020603050405020304" pitchFamily="18" charset="0"/>
                        <a:ea typeface="Calibri" panose="020F0502020204030204" pitchFamily="34" charset="0"/>
                      </a:endParaRPr>
                    </a:p>
                    <a:p>
                      <a:pPr algn="ctr">
                        <a:lnSpc>
                          <a:spcPct val="115000"/>
                        </a:lnSpc>
                        <a:spcAft>
                          <a:spcPts val="0"/>
                        </a:spcAft>
                      </a:pPr>
                      <a:r>
                        <a:rPr lang="nl-NL" sz="3200" b="1" dirty="0">
                          <a:effectLst/>
                          <a:latin typeface="Times New Roman" panose="02020603050405020304" pitchFamily="18" charset="0"/>
                          <a:ea typeface="Calibri" panose="020F0502020204030204" pitchFamily="34" charset="0"/>
                        </a:rPr>
                        <a:t>Viết đoạn văn ghi lại cảm </a:t>
                      </a:r>
                      <a:r>
                        <a:rPr lang="vi-VN" sz="3200" b="1" dirty="0">
                          <a:effectLst/>
                          <a:latin typeface="Times New Roman" panose="02020603050405020304" pitchFamily="18" charset="0"/>
                          <a:ea typeface="Calibri" panose="020F0502020204030204" pitchFamily="34" charset="0"/>
                        </a:rPr>
                        <a:t>nghĩ</a:t>
                      </a:r>
                      <a:r>
                        <a:rPr lang="nl-NL" sz="3200" b="1" dirty="0">
                          <a:effectLst/>
                          <a:latin typeface="Times New Roman" panose="02020603050405020304" pitchFamily="18" charset="0"/>
                          <a:ea typeface="Calibri" panose="020F0502020204030204" pitchFamily="34" charset="0"/>
                        </a:rPr>
                        <a:t> về bài thơ </a:t>
                      </a:r>
                      <a:r>
                        <a:rPr lang="vi-VN" sz="3200" b="1" dirty="0">
                          <a:effectLst/>
                          <a:latin typeface="Times New Roman" panose="02020603050405020304" pitchFamily="18" charset="0"/>
                          <a:ea typeface="Calibri" panose="020F0502020204030204" pitchFamily="34" charset="0"/>
                        </a:rPr>
                        <a:t>tự do</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nl-NL" sz="3200">
                          <a:effectLst/>
                          <a:latin typeface="Times New Roman" panose="02020603050405020304" pitchFamily="18" charset="0"/>
                          <a:ea typeface="Calibri" panose="020F0502020204030204" pitchFamily="34" charset="0"/>
                        </a:rPr>
                        <a:t>Bài thơ tên gì, của ai?</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3200" b="1">
                          <a:effectLst/>
                          <a:latin typeface="Times New Roman" panose="02020603050405020304" pitchFamily="18" charset="0"/>
                          <a:ea typeface="Calibri" panose="020F0502020204030204" pitchFamily="34" charset="0"/>
                        </a:rPr>
                        <a:t> </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nl-NL" sz="3200" dirty="0">
                          <a:effectLst/>
                          <a:latin typeface="Times New Roman" panose="02020603050405020304" pitchFamily="18" charset="0"/>
                          <a:ea typeface="Calibri" panose="020F0502020204030204" pitchFamily="34" charset="0"/>
                        </a:rPr>
                        <a:t>Nêu cảm nghĩ chung về bài thơ.</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3200" b="1">
                          <a:effectLst/>
                          <a:latin typeface="Times New Roman" panose="02020603050405020304" pitchFamily="18" charset="0"/>
                          <a:ea typeface="Calibri" panose="020F0502020204030204" pitchFamily="34" charset="0"/>
                        </a:rPr>
                        <a:t> </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nl-NL" sz="3200" dirty="0">
                          <a:effectLst/>
                          <a:latin typeface="Times New Roman" panose="02020603050405020304" pitchFamily="18" charset="0"/>
                          <a:ea typeface="Calibri" panose="020F0502020204030204" pitchFamily="34" charset="0"/>
                        </a:rPr>
                        <a:t>Cảm nghĩ </a:t>
                      </a:r>
                      <a:r>
                        <a:rPr lang="vi-VN" sz="3200" dirty="0">
                          <a:effectLst/>
                          <a:latin typeface="Times New Roman" panose="02020603050405020304" pitchFamily="18" charset="0"/>
                          <a:ea typeface="Calibri" panose="020F0502020204030204" pitchFamily="34" charset="0"/>
                        </a:rPr>
                        <a:t>về </a:t>
                      </a:r>
                      <a:r>
                        <a:rPr lang="nl-NL" sz="3200" dirty="0">
                          <a:effectLst/>
                          <a:latin typeface="Times New Roman" panose="02020603050405020304" pitchFamily="18" charset="0"/>
                          <a:ea typeface="Calibri" panose="020F0502020204030204" pitchFamily="34" charset="0"/>
                        </a:rPr>
                        <a:t>phương diện nghệ thuật của bài thơ:</a:t>
                      </a:r>
                      <a:endParaRPr lang="en-GB" sz="3200" dirty="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200" dirty="0">
                          <a:effectLst/>
                          <a:latin typeface="Times New Roman" panose="02020603050405020304" pitchFamily="18" charset="0"/>
                          <a:ea typeface="Calibri" panose="020F0502020204030204" pitchFamily="34" charset="0"/>
                        </a:rPr>
                        <a:t>+ Nêu cảm nhận về thể thơ, vần, nhịp và tác dụng biểu đạt nội dung.</a:t>
                      </a:r>
                      <a:endParaRPr lang="en-GB" sz="3200" dirty="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200" dirty="0">
                          <a:effectLst/>
                          <a:latin typeface="Times New Roman" panose="02020603050405020304" pitchFamily="18" charset="0"/>
                          <a:ea typeface="Calibri" panose="020F0502020204030204" pitchFamily="34" charset="0"/>
                        </a:rPr>
                        <a:t>+ Các yếu tố miêu tả, hình ảnh nổi bật, từ ngữ đặc sắc, biện pháp tu từ,..được sử dụng.</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3200" b="1">
                          <a:effectLst/>
                          <a:latin typeface="Times New Roman" panose="02020603050405020304" pitchFamily="18" charset="0"/>
                          <a:ea typeface="Calibri" panose="020F0502020204030204" pitchFamily="34" charset="0"/>
                        </a:rPr>
                        <a:t> </a:t>
                      </a:r>
                      <a:endParaRPr lang="en-GB" sz="3200">
                        <a:effectLst/>
                        <a:latin typeface="Times New Roman" panose="02020603050405020304" pitchFamily="18" charset="0"/>
                        <a:ea typeface="Calibri" panose="020F0502020204030204" pitchFamily="34" charset="0"/>
                      </a:endParaRPr>
                    </a:p>
                    <a:p>
                      <a:pPr>
                        <a:lnSpc>
                          <a:spcPct val="115000"/>
                        </a:lnSpc>
                        <a:spcAft>
                          <a:spcPts val="0"/>
                        </a:spcAft>
                      </a:pPr>
                      <a:r>
                        <a:rPr lang="en-US" sz="3200">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130">
                <a:tc>
                  <a:txBody>
                    <a:bodyPr/>
                    <a:lstStyle/>
                    <a:p>
                      <a:pPr algn="just">
                        <a:lnSpc>
                          <a:spcPct val="115000"/>
                        </a:lnSpc>
                        <a:spcAft>
                          <a:spcPts val="0"/>
                        </a:spcAft>
                      </a:pPr>
                      <a:r>
                        <a:rPr lang="en-US" sz="3200" dirty="0" err="1">
                          <a:effectLst/>
                          <a:latin typeface="Times New Roman" panose="02020603050405020304" pitchFamily="18" charset="0"/>
                          <a:ea typeface="Calibri" panose="020F0502020204030204" pitchFamily="34" charset="0"/>
                        </a:rPr>
                        <a:t>Cảm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nghĩ</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nội</a:t>
                      </a:r>
                      <a:r>
                        <a:rPr lang="en-US" sz="3200" dirty="0">
                          <a:effectLst/>
                          <a:latin typeface="Times New Roman" panose="02020603050405020304" pitchFamily="18" charset="0"/>
                          <a:ea typeface="Calibri" panose="020F0502020204030204" pitchFamily="34" charset="0"/>
                        </a:rPr>
                        <a:t> dung </a:t>
                      </a:r>
                      <a:r>
                        <a:rPr lang="en-US" sz="3200" dirty="0" err="1">
                          <a:effectLst/>
                          <a:latin typeface="Times New Roman" panose="02020603050405020304" pitchFamily="18" charset="0"/>
                          <a:ea typeface="Calibri" panose="020F0502020204030204" pitchFamily="34" charset="0"/>
                        </a:rPr>
                        <a:t>cảm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xúc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điệp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bài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thơ</a:t>
                      </a:r>
                      <a:r>
                        <a:rPr lang="en-US" sz="3200" dirty="0">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dirty="0">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85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4486213" y="787405"/>
            <a:ext cx="9315575" cy="2396238"/>
            <a:chOff x="0" y="0"/>
            <a:chExt cx="2453485" cy="631108"/>
          </a:xfrm>
        </p:grpSpPr>
        <p:sp>
          <p:nvSpPr>
            <p:cNvPr id="18" name="Freeform 18"/>
            <p:cNvSpPr/>
            <p:nvPr/>
          </p:nvSpPr>
          <p:spPr>
            <a:xfrm>
              <a:off x="0" y="0"/>
              <a:ext cx="2453485" cy="631108"/>
            </a:xfrm>
            <a:custGeom>
              <a:avLst/>
              <a:gdLst/>
              <a:ahLst/>
              <a:cxnLst/>
              <a:rect l="l" t="t" r="r" b="b"/>
              <a:pathLst>
                <a:path w="2453485" h="631108">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id="19" name="TextBox 19"/>
            <p:cNvSpPr txBox="1"/>
            <p:nvPr/>
          </p:nvSpPr>
          <p:spPr>
            <a:xfrm>
              <a:off x="0" y="-38100"/>
              <a:ext cx="2453485" cy="669208"/>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4742325" y="972257"/>
            <a:ext cx="8888721" cy="1969384"/>
            <a:chOff x="0" y="0"/>
            <a:chExt cx="2341062" cy="518686"/>
          </a:xfrm>
        </p:grpSpPr>
        <p:sp>
          <p:nvSpPr>
            <p:cNvPr id="21" name="Freeform 21"/>
            <p:cNvSpPr/>
            <p:nvPr/>
          </p:nvSpPr>
          <p:spPr>
            <a:xfrm>
              <a:off x="0" y="0"/>
              <a:ext cx="2341062" cy="518686"/>
            </a:xfrm>
            <a:custGeom>
              <a:avLst/>
              <a:gdLst/>
              <a:ahLst/>
              <a:cxnLst/>
              <a:rect l="l" t="t" r="r" b="b"/>
              <a:pathLst>
                <a:path w="2341062" h="518686">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2341062" cy="556786"/>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976568" y="3990494"/>
            <a:ext cx="8015624" cy="5267806"/>
            <a:chOff x="0" y="0"/>
            <a:chExt cx="2293204" cy="1566943"/>
          </a:xfrm>
        </p:grpSpPr>
        <p:sp>
          <p:nvSpPr>
            <p:cNvPr id="24"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25"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219626" y="4211396"/>
            <a:ext cx="7441456" cy="4618078"/>
            <a:chOff x="0" y="0"/>
            <a:chExt cx="2148605" cy="1373677"/>
          </a:xfrm>
        </p:grpSpPr>
        <p:sp>
          <p:nvSpPr>
            <p:cNvPr id="27"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28"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29"/>
          <p:cNvGrpSpPr/>
          <p:nvPr/>
        </p:nvGrpSpPr>
        <p:grpSpPr>
          <a:xfrm>
            <a:off x="9549923" y="3948187"/>
            <a:ext cx="7709377" cy="5267806"/>
            <a:chOff x="0" y="0"/>
            <a:chExt cx="2293204" cy="1566943"/>
          </a:xfrm>
        </p:grpSpPr>
        <p:sp>
          <p:nvSpPr>
            <p:cNvPr id="30" name="Freeform 30"/>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31" name="TextBox 31"/>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2" name="Group 32"/>
          <p:cNvGrpSpPr/>
          <p:nvPr/>
        </p:nvGrpSpPr>
        <p:grpSpPr>
          <a:xfrm>
            <a:off x="9792981" y="4169089"/>
            <a:ext cx="7223261" cy="4618078"/>
            <a:chOff x="0" y="0"/>
            <a:chExt cx="2148605" cy="1373677"/>
          </a:xfrm>
        </p:grpSpPr>
        <p:sp>
          <p:nvSpPr>
            <p:cNvPr id="33" name="Freeform 33"/>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id="34" name="TextBox 34"/>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TextBox 35"/>
          <p:cNvSpPr txBox="1"/>
          <p:nvPr/>
        </p:nvSpPr>
        <p:spPr>
          <a:xfrm>
            <a:off x="10350711" y="4781349"/>
            <a:ext cx="6107800" cy="2708434"/>
          </a:xfrm>
          <a:prstGeom prst="rect">
            <a:avLst/>
          </a:prstGeom>
        </p:spPr>
        <p:txBody>
          <a:bodyPr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Người đọc: </a:t>
            </a:r>
            <a:r>
              <a:rPr lang="vi-VN" sz="4400">
                <a:latin typeface="Times New Roman" panose="02020603050405020304" pitchFamily="18" charset="0"/>
                <a:cs typeface="Times New Roman" panose="02020603050405020304" pitchFamily="18" charset="0"/>
              </a:rPr>
              <a:t>Những người yêu thơ và có nhu cầu tìm hiểu về bài thơ được nói đến.</a:t>
            </a:r>
            <a:endParaRPr lang="en-US" sz="4000">
              <a:solidFill>
                <a:srgbClr val="867070"/>
              </a:solidFill>
              <a:latin typeface="Times New Roman" panose="02020603050405020304" pitchFamily="18" charset="0"/>
              <a:cs typeface="Times New Roman" panose="02020603050405020304" pitchFamily="18" charset="0"/>
            </a:endParaRPr>
          </a:p>
        </p:txBody>
      </p:sp>
      <p:grpSp>
        <p:nvGrpSpPr>
          <p:cNvPr id="36" name="Group 36"/>
          <p:cNvGrpSpPr/>
          <p:nvPr/>
        </p:nvGrpSpPr>
        <p:grpSpPr>
          <a:xfrm>
            <a:off x="15304330" y="2798948"/>
            <a:ext cx="2983670" cy="1958033"/>
            <a:chOff x="0" y="0"/>
            <a:chExt cx="812800" cy="533400"/>
          </a:xfrm>
        </p:grpSpPr>
        <p:sp>
          <p:nvSpPr>
            <p:cNvPr id="37" name="Freeform 3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8" name="TextBox 38"/>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8764" y="2070398"/>
            <a:ext cx="2983670" cy="1958033"/>
            <a:chOff x="0" y="0"/>
            <a:chExt cx="812800" cy="533400"/>
          </a:xfrm>
        </p:grpSpPr>
        <p:sp>
          <p:nvSpPr>
            <p:cNvPr id="40" name="Freeform 4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41" name="TextBox 4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2" name="Freeform 42"/>
          <p:cNvSpPr/>
          <p:nvPr/>
        </p:nvSpPr>
        <p:spPr>
          <a:xfrm flipH="1">
            <a:off x="16027024" y="3378972"/>
            <a:ext cx="1538282" cy="797984"/>
          </a:xfrm>
          <a:custGeom>
            <a:avLst/>
            <a:gdLst/>
            <a:ahLst/>
            <a:cxnLst/>
            <a:rect l="l" t="t" r="r" b="b"/>
            <a:pathLst>
              <a:path w="1538282" h="797984">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3" name="Freeform 43"/>
          <p:cNvSpPr/>
          <p:nvPr/>
        </p:nvSpPr>
        <p:spPr>
          <a:xfrm>
            <a:off x="999272" y="2684862"/>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4" name="TextBox 44"/>
          <p:cNvSpPr txBox="1"/>
          <p:nvPr/>
        </p:nvSpPr>
        <p:spPr>
          <a:xfrm>
            <a:off x="4746700" y="1395294"/>
            <a:ext cx="12049465" cy="1107996"/>
          </a:xfrm>
          <a:prstGeom prst="rect">
            <a:avLst/>
          </a:prstGeom>
        </p:spPr>
        <p:txBody>
          <a:bodyPr lIns="0" tIns="0" rIns="0" bIns="0" rtlCol="0" anchor="t">
            <a:spAutoFit/>
          </a:bodyPr>
          <a:lstStyle/>
          <a:p>
            <a:r>
              <a:rPr lang="vi-VN"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1. TRƯỚC KHI VIẾT</a:t>
            </a:r>
            <a:endParaRPr lang="en-GB" sz="72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5" name="TextBox 45"/>
          <p:cNvSpPr txBox="1"/>
          <p:nvPr/>
        </p:nvSpPr>
        <p:spPr>
          <a:xfrm>
            <a:off x="1432313" y="4476234"/>
            <a:ext cx="7010574" cy="4062651"/>
          </a:xfrm>
          <a:prstGeom prst="rect">
            <a:avLst/>
          </a:prstGeom>
        </p:spPr>
        <p:txBody>
          <a:bodyPr wrap="square"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Xác định mục đích viết: </a:t>
            </a:r>
            <a:r>
              <a:rPr lang="vi-VN" sz="4400">
                <a:latin typeface="Times New Roman" panose="02020603050405020304" pitchFamily="18" charset="0"/>
                <a:cs typeface="Times New Roman" panose="02020603050405020304" pitchFamily="18" charset="0"/>
              </a:rPr>
              <a:t>Chia sẻ cảm nghĩ của bản thân về một bài thơ tự do, giúp người đọc cảm nhận được cái hay, cái đẹp của bài thơ và đồng cảm với người viết về bài thơ</a:t>
            </a:r>
            <a:r>
              <a:rPr lang="vi-VN" sz="4400" b="1">
                <a:latin typeface="Times New Roman" panose="02020603050405020304" pitchFamily="18" charset="0"/>
                <a:cs typeface="Times New Roman" panose="02020603050405020304" pitchFamily="18" charset="0"/>
              </a:rPr>
              <a:t>.</a:t>
            </a:r>
            <a:endParaRPr lang="en-US" sz="4000">
              <a:solidFill>
                <a:srgbClr val="86707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8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circle(in)">
                                      <p:cBhvr>
                                        <p:cTn id="15" dur="2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2998724" y="3806356"/>
            <a:ext cx="6114229" cy="4308872"/>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Liệt kê một số bài thơ tự do thuộc các đề tài gần gũi như: đề tài tình cảm gia đình; đề tài tình yêu quê hương, đất nước; đề tài tình yêu con người, thiên nhiên; đề tài mái trường, thầy cô, bè bạn,...</a:t>
            </a:r>
            <a:endParaRPr lang="en-US" sz="3600">
              <a:solidFill>
                <a:srgbClr val="549D54"/>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2591677" y="1331434"/>
            <a:ext cx="12049465" cy="1231106"/>
          </a:xfrm>
          <a:prstGeom prst="rect">
            <a:avLst/>
          </a:prstGeom>
        </p:spPr>
        <p:txBody>
          <a:bodyPr lIns="0" tIns="0" rIns="0" bIns="0" rtlCol="0" anchor="t">
            <a:spAutoFit/>
          </a:bodyPr>
          <a:lstStyle/>
          <a:p>
            <a:pPr algn="ctr"/>
            <a:r>
              <a:rPr lang="vi-VN" sz="8000" b="1">
                <a:latin typeface="Times New Roman" panose="02020603050405020304" pitchFamily="18" charset="0"/>
                <a:cs typeface="Times New Roman" panose="02020603050405020304" pitchFamily="18" charset="0"/>
              </a:rPr>
              <a:t>a. Lựa chọn bài thơ</a:t>
            </a:r>
            <a:endParaRPr lang="en-GB" sz="8000">
              <a:latin typeface="Times New Roman" panose="02020603050405020304" pitchFamily="18" charset="0"/>
              <a:cs typeface="Times New Roman" panose="02020603050405020304" pitchFamily="18" charset="0"/>
            </a:endParaRPr>
          </a:p>
        </p:txBody>
      </p:sp>
      <p:grpSp>
        <p:nvGrpSpPr>
          <p:cNvPr id="25" name="Group 25"/>
          <p:cNvGrpSpPr/>
          <p:nvPr/>
        </p:nvGrpSpPr>
        <p:grpSpPr>
          <a:xfrm rot="612183">
            <a:off x="1928974" y="3812443"/>
            <a:ext cx="902065" cy="90206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TextBox 32"/>
          <p:cNvSpPr txBox="1"/>
          <p:nvPr/>
        </p:nvSpPr>
        <p:spPr>
          <a:xfrm>
            <a:off x="10627269" y="3772194"/>
            <a:ext cx="5117715" cy="1846659"/>
          </a:xfrm>
          <a:prstGeom prst="rect">
            <a:avLst/>
          </a:prstGeom>
        </p:spPr>
        <p:txBody>
          <a:bodyPr lIns="0" tIns="0" rIns="0" bIns="0" rtlCol="0" anchor="t">
            <a:spAutoFit/>
          </a:bodyPr>
          <a:lstStyle/>
          <a:p>
            <a:pPr algn="just"/>
            <a:r>
              <a:rPr lang="en-US" sz="4000">
                <a:latin typeface="Times New Roman" panose="02020603050405020304" pitchFamily="18" charset="0"/>
                <a:cs typeface="Times New Roman" panose="02020603050405020304" pitchFamily="18" charset="0"/>
              </a:rPr>
              <a:t>Lựa chọn một bài thơ bản thân hiểu và yêu thích để phân tích.</a:t>
            </a:r>
            <a:endParaRPr lang="en-US" sz="3600">
              <a:solidFill>
                <a:srgbClr val="549D54"/>
              </a:solidFill>
              <a:latin typeface="Times New Roman" panose="02020603050405020304" pitchFamily="18" charset="0"/>
              <a:cs typeface="Times New Roman" panose="02020603050405020304" pitchFamily="18" charset="0"/>
            </a:endParaRPr>
          </a:p>
        </p:txBody>
      </p:sp>
      <p:grpSp>
        <p:nvGrpSpPr>
          <p:cNvPr id="33" name="Group 33"/>
          <p:cNvGrpSpPr/>
          <p:nvPr/>
        </p:nvGrpSpPr>
        <p:grpSpPr>
          <a:xfrm rot="612183">
            <a:off x="9557518" y="3778282"/>
            <a:ext cx="902065" cy="902065"/>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0" name="Group 40"/>
          <p:cNvGrpSpPr/>
          <p:nvPr/>
        </p:nvGrpSpPr>
        <p:grpSpPr>
          <a:xfrm rot="-697901">
            <a:off x="392576" y="921551"/>
            <a:ext cx="1809337" cy="1950913"/>
            <a:chOff x="0" y="0"/>
            <a:chExt cx="711734" cy="767425"/>
          </a:xfrm>
        </p:grpSpPr>
        <p:sp>
          <p:nvSpPr>
            <p:cNvPr id="41" name="Freeform 41"/>
            <p:cNvSpPr/>
            <p:nvPr/>
          </p:nvSpPr>
          <p:spPr>
            <a:xfrm>
              <a:off x="0" y="0"/>
              <a:ext cx="711734" cy="767425"/>
            </a:xfrm>
            <a:custGeom>
              <a:avLst/>
              <a:gdLst/>
              <a:ahLst/>
              <a:cxnLst/>
              <a:rect l="l" t="t" r="r" b="b"/>
              <a:pathLst>
                <a:path w="711734" h="767425">
                  <a:moveTo>
                    <a:pt x="218222" y="0"/>
                  </a:moveTo>
                  <a:lnTo>
                    <a:pt x="493512" y="0"/>
                  </a:lnTo>
                  <a:cubicBezTo>
                    <a:pt x="551388" y="0"/>
                    <a:pt x="606894" y="22991"/>
                    <a:pt x="647818" y="63916"/>
                  </a:cubicBezTo>
                  <a:cubicBezTo>
                    <a:pt x="688743" y="104840"/>
                    <a:pt x="711734" y="160346"/>
                    <a:pt x="711734" y="218222"/>
                  </a:cubicBezTo>
                  <a:lnTo>
                    <a:pt x="711734" y="549203"/>
                  </a:lnTo>
                  <a:cubicBezTo>
                    <a:pt x="711734" y="669724"/>
                    <a:pt x="614033" y="767425"/>
                    <a:pt x="493512" y="767425"/>
                  </a:cubicBezTo>
                  <a:lnTo>
                    <a:pt x="218222" y="767425"/>
                  </a:lnTo>
                  <a:cubicBezTo>
                    <a:pt x="97702" y="767425"/>
                    <a:pt x="0" y="669724"/>
                    <a:pt x="0" y="549203"/>
                  </a:cubicBezTo>
                  <a:lnTo>
                    <a:pt x="0" y="218222"/>
                  </a:lnTo>
                  <a:cubicBezTo>
                    <a:pt x="0" y="97702"/>
                    <a:pt x="97702" y="0"/>
                    <a:pt x="218222" y="0"/>
                  </a:cubicBezTo>
                  <a:close/>
                </a:path>
              </a:pathLst>
            </a:custGeom>
            <a:solidFill>
              <a:srgbClr val="F6F6E6"/>
            </a:solidFill>
            <a:ln w="142875" cap="rnd">
              <a:solidFill>
                <a:srgbClr val="FFFFFF"/>
              </a:solidFill>
              <a:prstDash val="solid"/>
              <a:round/>
            </a:ln>
          </p:spPr>
        </p:sp>
        <p:sp>
          <p:nvSpPr>
            <p:cNvPr id="42" name="TextBox 42"/>
            <p:cNvSpPr txBox="1"/>
            <p:nvPr/>
          </p:nvSpPr>
          <p:spPr>
            <a:xfrm>
              <a:off x="0" y="-38100"/>
              <a:ext cx="711734" cy="8055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3" name="Group 43"/>
          <p:cNvGrpSpPr/>
          <p:nvPr/>
        </p:nvGrpSpPr>
        <p:grpSpPr>
          <a:xfrm rot="612183">
            <a:off x="16090365" y="7512960"/>
            <a:ext cx="2215217" cy="2215217"/>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6" name="Freeform 46"/>
          <p:cNvSpPr/>
          <p:nvPr/>
        </p:nvSpPr>
        <p:spPr>
          <a:xfrm>
            <a:off x="723213" y="1401460"/>
            <a:ext cx="1180202" cy="1130043"/>
          </a:xfrm>
          <a:custGeom>
            <a:avLst/>
            <a:gdLst/>
            <a:ahLst/>
            <a:cxnLst/>
            <a:rect l="l" t="t" r="r" b="b"/>
            <a:pathLst>
              <a:path w="1180202" h="1130043">
                <a:moveTo>
                  <a:pt x="0" y="0"/>
                </a:moveTo>
                <a:lnTo>
                  <a:pt x="1180202" y="0"/>
                </a:lnTo>
                <a:lnTo>
                  <a:pt x="1180202" y="1130044"/>
                </a:lnTo>
                <a:lnTo>
                  <a:pt x="0" y="11300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7" name="Group 47"/>
          <p:cNvGrpSpPr/>
          <p:nvPr/>
        </p:nvGrpSpPr>
        <p:grpSpPr>
          <a:xfrm rot="-852157">
            <a:off x="16117939" y="421241"/>
            <a:ext cx="2240500" cy="1960438"/>
            <a:chOff x="0" y="0"/>
            <a:chExt cx="812800" cy="711200"/>
          </a:xfrm>
        </p:grpSpPr>
        <p:sp>
          <p:nvSpPr>
            <p:cNvPr id="48" name="Freeform 4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9" name="TextBox 49"/>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0" name="Group 50"/>
          <p:cNvGrpSpPr/>
          <p:nvPr/>
        </p:nvGrpSpPr>
        <p:grpSpPr>
          <a:xfrm rot="525999">
            <a:off x="3198" y="7493563"/>
            <a:ext cx="2240500" cy="1960438"/>
            <a:chOff x="0" y="0"/>
            <a:chExt cx="812800" cy="711200"/>
          </a:xfrm>
        </p:grpSpPr>
        <p:sp>
          <p:nvSpPr>
            <p:cNvPr id="51" name="Freeform 5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52" name="TextBox 52"/>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3" name="Freeform 53"/>
          <p:cNvSpPr/>
          <p:nvPr/>
        </p:nvSpPr>
        <p:spPr>
          <a:xfrm rot="267107">
            <a:off x="16835314" y="8024823"/>
            <a:ext cx="725320" cy="1191491"/>
          </a:xfrm>
          <a:custGeom>
            <a:avLst/>
            <a:gdLst/>
            <a:ahLst/>
            <a:cxnLst/>
            <a:rect l="l" t="t" r="r" b="b"/>
            <a:pathLst>
              <a:path w="725320" h="1191491">
                <a:moveTo>
                  <a:pt x="0" y="0"/>
                </a:moveTo>
                <a:lnTo>
                  <a:pt x="725320" y="0"/>
                </a:lnTo>
                <a:lnTo>
                  <a:pt x="725320" y="1191491"/>
                </a:lnTo>
                <a:lnTo>
                  <a:pt x="0" y="1191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8221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4486213" y="787405"/>
            <a:ext cx="9315575" cy="2396238"/>
            <a:chOff x="0" y="0"/>
            <a:chExt cx="2453485" cy="631108"/>
          </a:xfrm>
        </p:grpSpPr>
        <p:sp>
          <p:nvSpPr>
            <p:cNvPr id="18" name="Freeform 18"/>
            <p:cNvSpPr/>
            <p:nvPr/>
          </p:nvSpPr>
          <p:spPr>
            <a:xfrm>
              <a:off x="0" y="0"/>
              <a:ext cx="2453485" cy="631108"/>
            </a:xfrm>
            <a:custGeom>
              <a:avLst/>
              <a:gdLst/>
              <a:ahLst/>
              <a:cxnLst/>
              <a:rect l="l" t="t" r="r" b="b"/>
              <a:pathLst>
                <a:path w="2453485" h="631108">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id="19" name="TextBox 19"/>
            <p:cNvSpPr txBox="1"/>
            <p:nvPr/>
          </p:nvSpPr>
          <p:spPr>
            <a:xfrm>
              <a:off x="0" y="-38100"/>
              <a:ext cx="2453485" cy="669208"/>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4742325" y="972257"/>
            <a:ext cx="8888721" cy="1969384"/>
            <a:chOff x="0" y="0"/>
            <a:chExt cx="2341062" cy="518686"/>
          </a:xfrm>
        </p:grpSpPr>
        <p:sp>
          <p:nvSpPr>
            <p:cNvPr id="21" name="Freeform 21"/>
            <p:cNvSpPr/>
            <p:nvPr/>
          </p:nvSpPr>
          <p:spPr>
            <a:xfrm>
              <a:off x="0" y="0"/>
              <a:ext cx="2341062" cy="518686"/>
            </a:xfrm>
            <a:custGeom>
              <a:avLst/>
              <a:gdLst/>
              <a:ahLst/>
              <a:cxnLst/>
              <a:rect l="l" t="t" r="r" b="b"/>
              <a:pathLst>
                <a:path w="2341062" h="518686">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2341062" cy="556786"/>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976568" y="3990494"/>
            <a:ext cx="4734959" cy="5267806"/>
            <a:chOff x="0" y="0"/>
            <a:chExt cx="2293204" cy="1566943"/>
          </a:xfrm>
        </p:grpSpPr>
        <p:sp>
          <p:nvSpPr>
            <p:cNvPr id="24"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25"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219627" y="4211396"/>
            <a:ext cx="4225464" cy="4618078"/>
            <a:chOff x="0" y="0"/>
            <a:chExt cx="2148605" cy="1373677"/>
          </a:xfrm>
        </p:grpSpPr>
        <p:sp>
          <p:nvSpPr>
            <p:cNvPr id="27"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28"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29"/>
          <p:cNvGrpSpPr/>
          <p:nvPr/>
        </p:nvGrpSpPr>
        <p:grpSpPr>
          <a:xfrm>
            <a:off x="11962193" y="3948187"/>
            <a:ext cx="5297107" cy="5267806"/>
            <a:chOff x="0" y="0"/>
            <a:chExt cx="2293204" cy="1566943"/>
          </a:xfrm>
        </p:grpSpPr>
        <p:sp>
          <p:nvSpPr>
            <p:cNvPr id="30" name="Freeform 30"/>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31" name="TextBox 31"/>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2" name="Group 32"/>
          <p:cNvGrpSpPr/>
          <p:nvPr/>
        </p:nvGrpSpPr>
        <p:grpSpPr>
          <a:xfrm>
            <a:off x="12339857" y="4169089"/>
            <a:ext cx="4676385" cy="4618078"/>
            <a:chOff x="0" y="0"/>
            <a:chExt cx="2148605" cy="1373677"/>
          </a:xfrm>
        </p:grpSpPr>
        <p:sp>
          <p:nvSpPr>
            <p:cNvPr id="33" name="Freeform 33"/>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id="34" name="TextBox 34"/>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5304330" y="2798948"/>
            <a:ext cx="2983670" cy="1958033"/>
            <a:chOff x="0" y="0"/>
            <a:chExt cx="812800" cy="533400"/>
          </a:xfrm>
        </p:grpSpPr>
        <p:sp>
          <p:nvSpPr>
            <p:cNvPr id="37" name="Freeform 3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8" name="TextBox 38"/>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348689" y="2361444"/>
            <a:ext cx="2983670" cy="1958033"/>
            <a:chOff x="0" y="0"/>
            <a:chExt cx="812800" cy="533400"/>
          </a:xfrm>
        </p:grpSpPr>
        <p:sp>
          <p:nvSpPr>
            <p:cNvPr id="40" name="Freeform 4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41" name="TextBox 4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2" name="Freeform 42"/>
          <p:cNvSpPr/>
          <p:nvPr/>
        </p:nvSpPr>
        <p:spPr>
          <a:xfrm flipH="1">
            <a:off x="16027024" y="3378972"/>
            <a:ext cx="1538282" cy="797984"/>
          </a:xfrm>
          <a:custGeom>
            <a:avLst/>
            <a:gdLst/>
            <a:ahLst/>
            <a:cxnLst/>
            <a:rect l="l" t="t" r="r" b="b"/>
            <a:pathLst>
              <a:path w="1538282" h="797984">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3" name="Freeform 43"/>
          <p:cNvSpPr/>
          <p:nvPr/>
        </p:nvSpPr>
        <p:spPr>
          <a:xfrm>
            <a:off x="1271721" y="2934869"/>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4" name="TextBox 44"/>
          <p:cNvSpPr txBox="1"/>
          <p:nvPr/>
        </p:nvSpPr>
        <p:spPr>
          <a:xfrm>
            <a:off x="3119268" y="1439592"/>
            <a:ext cx="12049465" cy="1151213"/>
          </a:xfrm>
          <a:prstGeom prst="rect">
            <a:avLst/>
          </a:prstGeom>
        </p:spPr>
        <p:txBody>
          <a:bodyPr lIns="0" tIns="0" rIns="0" bIns="0" rtlCol="0" anchor="t">
            <a:spAutoFit/>
          </a:bodyPr>
          <a:lstStyle/>
          <a:p>
            <a:pPr algn="ctr">
              <a:lnSpc>
                <a:spcPts val="8894"/>
              </a:lnSpc>
            </a:pP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b. Tìm ý</a:t>
            </a:r>
            <a:endParaRPr lang="en-US" sz="8984">
              <a:solidFill>
                <a:srgbClr val="86707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46" name="Group 23"/>
          <p:cNvGrpSpPr/>
          <p:nvPr/>
        </p:nvGrpSpPr>
        <p:grpSpPr>
          <a:xfrm>
            <a:off x="6552927" y="4051963"/>
            <a:ext cx="4826432" cy="5267806"/>
            <a:chOff x="0" y="0"/>
            <a:chExt cx="2293204" cy="1566943"/>
          </a:xfrm>
        </p:grpSpPr>
        <p:sp>
          <p:nvSpPr>
            <p:cNvPr id="47"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48"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9" name="Group 26"/>
          <p:cNvGrpSpPr/>
          <p:nvPr/>
        </p:nvGrpSpPr>
        <p:grpSpPr>
          <a:xfrm>
            <a:off x="6795985" y="4272865"/>
            <a:ext cx="4225464" cy="4618078"/>
            <a:chOff x="0" y="0"/>
            <a:chExt cx="2148605" cy="1373677"/>
          </a:xfrm>
        </p:grpSpPr>
        <p:sp>
          <p:nvSpPr>
            <p:cNvPr id="50"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51"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2" name="Rectangle 51"/>
          <p:cNvSpPr/>
          <p:nvPr/>
        </p:nvSpPr>
        <p:spPr>
          <a:xfrm>
            <a:off x="1704400" y="4865113"/>
            <a:ext cx="3553399" cy="3170099"/>
          </a:xfrm>
          <a:prstGeom prst="rect">
            <a:avLst/>
          </a:prstGeom>
        </p:spPr>
        <p:txBody>
          <a:bodyPr wrap="square">
            <a:spAutoFit/>
          </a:bodyPr>
          <a:lstStyle/>
          <a:p>
            <a:pPr algn="just"/>
            <a:r>
              <a:rPr lang="en-US" sz="4000">
                <a:latin typeface="Times New Roman" panose="02020603050405020304" pitchFamily="18" charset="0"/>
                <a:ea typeface="Calibri" panose="020F0502020204030204" pitchFamily="34" charset="0"/>
              </a:rPr>
              <a:t>Đọc bài thơ nhiều lần để cảm nhận âm điệu, mạch cảm xúc của bài thơ.</a:t>
            </a:r>
            <a:endParaRPr lang="en-GB" sz="4000"/>
          </a:p>
        </p:txBody>
      </p:sp>
      <p:sp>
        <p:nvSpPr>
          <p:cNvPr id="53" name="Rectangle 52"/>
          <p:cNvSpPr/>
          <p:nvPr/>
        </p:nvSpPr>
        <p:spPr>
          <a:xfrm>
            <a:off x="6889750" y="4689078"/>
            <a:ext cx="3891175" cy="3785652"/>
          </a:xfrm>
          <a:prstGeom prst="rect">
            <a:avLst/>
          </a:prstGeom>
        </p:spPr>
        <p:txBody>
          <a:bodyPr wrap="square">
            <a:spAutoFit/>
          </a:bodyPr>
          <a:lstStyle/>
          <a:p>
            <a:pPr algn="just"/>
            <a:r>
              <a:rPr lang="en-US" sz="4000">
                <a:latin typeface="Times New Roman" panose="02020603050405020304" pitchFamily="18" charset="0"/>
                <a:ea typeface="Calibri" panose="020F0502020204030204" pitchFamily="34" charset="0"/>
              </a:rPr>
              <a:t>Ghi lại cảm nghĩ của em về những nét đặc sắc trên hai phương diện nội dung và nghệ thuật của bài thơ.</a:t>
            </a:r>
            <a:endParaRPr lang="en-GB" sz="4000"/>
          </a:p>
        </p:txBody>
      </p:sp>
      <p:sp>
        <p:nvSpPr>
          <p:cNvPr id="54" name="Rectangle 53"/>
          <p:cNvSpPr/>
          <p:nvPr/>
        </p:nvSpPr>
        <p:spPr>
          <a:xfrm>
            <a:off x="13020803" y="5416884"/>
            <a:ext cx="3196413" cy="1938992"/>
          </a:xfrm>
          <a:prstGeom prst="rect">
            <a:avLst/>
          </a:prstGeom>
        </p:spPr>
        <p:txBody>
          <a:bodyPr wrap="square">
            <a:spAutoFit/>
          </a:bodyPr>
          <a:lstStyle/>
          <a:p>
            <a:pPr algn="just"/>
            <a:r>
              <a:rPr lang="en-US" sz="4000">
                <a:latin typeface="Times New Roman" panose="02020603050405020304" pitchFamily="18" charset="0"/>
                <a:ea typeface="Calibri" panose="020F0502020204030204" pitchFamily="34" charset="0"/>
              </a:rPr>
              <a:t>Xác định cảm nghĩ chung về bài thơ.</a:t>
            </a:r>
            <a:endParaRPr lang="en-GB" sz="4000"/>
          </a:p>
        </p:txBody>
      </p:sp>
    </p:spTree>
    <p:extLst>
      <p:ext uri="{BB962C8B-B14F-4D97-AF65-F5344CB8AC3E}">
        <p14:creationId xmlns:p14="http://schemas.microsoft.com/office/powerpoint/2010/main" val="11511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par>
                                <p:cTn id="28" presetID="22" presetClass="entr" presetSubtype="4"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circle(in)">
                                      <p:cBhvr>
                                        <p:cTn id="35" dur="2000"/>
                                        <p:tgtEl>
                                          <p:spTgt spid="54"/>
                                        </p:tgtEl>
                                      </p:cBhvr>
                                    </p:animEffect>
                                  </p:childTnLst>
                                </p:cTn>
                              </p:par>
                              <p:par>
                                <p:cTn id="36" presetID="6" presetClass="entr" presetSubtype="16"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ircle(in)">
                                      <p:cBhvr>
                                        <p:cTn id="3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4486213" y="787405"/>
            <a:ext cx="9315575" cy="2396238"/>
            <a:chOff x="0" y="0"/>
            <a:chExt cx="2453485" cy="631108"/>
          </a:xfrm>
        </p:grpSpPr>
        <p:sp>
          <p:nvSpPr>
            <p:cNvPr id="18" name="Freeform 18"/>
            <p:cNvSpPr/>
            <p:nvPr/>
          </p:nvSpPr>
          <p:spPr>
            <a:xfrm>
              <a:off x="0" y="0"/>
              <a:ext cx="2453485" cy="631108"/>
            </a:xfrm>
            <a:custGeom>
              <a:avLst/>
              <a:gdLst/>
              <a:ahLst/>
              <a:cxnLst/>
              <a:rect l="l" t="t" r="r" b="b"/>
              <a:pathLst>
                <a:path w="2453485" h="631108">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id="19" name="TextBox 19"/>
            <p:cNvSpPr txBox="1"/>
            <p:nvPr/>
          </p:nvSpPr>
          <p:spPr>
            <a:xfrm>
              <a:off x="0" y="-38100"/>
              <a:ext cx="2453485" cy="669208"/>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4742325" y="972257"/>
            <a:ext cx="8888721" cy="1969384"/>
            <a:chOff x="0" y="0"/>
            <a:chExt cx="2341062" cy="518686"/>
          </a:xfrm>
        </p:grpSpPr>
        <p:sp>
          <p:nvSpPr>
            <p:cNvPr id="21" name="Freeform 21"/>
            <p:cNvSpPr/>
            <p:nvPr/>
          </p:nvSpPr>
          <p:spPr>
            <a:xfrm>
              <a:off x="0" y="0"/>
              <a:ext cx="2341062" cy="518686"/>
            </a:xfrm>
            <a:custGeom>
              <a:avLst/>
              <a:gdLst/>
              <a:ahLst/>
              <a:cxnLst/>
              <a:rect l="l" t="t" r="r" b="b"/>
              <a:pathLst>
                <a:path w="2341062" h="518686">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2341062" cy="556786"/>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976569" y="3990494"/>
            <a:ext cx="4205032" cy="5267806"/>
            <a:chOff x="0" y="0"/>
            <a:chExt cx="2293204" cy="1566943"/>
          </a:xfrm>
        </p:grpSpPr>
        <p:sp>
          <p:nvSpPr>
            <p:cNvPr id="24"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25"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219627" y="4211396"/>
            <a:ext cx="3671031" cy="4618078"/>
            <a:chOff x="0" y="0"/>
            <a:chExt cx="2148605" cy="1373677"/>
          </a:xfrm>
        </p:grpSpPr>
        <p:sp>
          <p:nvSpPr>
            <p:cNvPr id="27"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28"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29"/>
          <p:cNvGrpSpPr/>
          <p:nvPr/>
        </p:nvGrpSpPr>
        <p:grpSpPr>
          <a:xfrm>
            <a:off x="13218954" y="3948187"/>
            <a:ext cx="4040346" cy="5267806"/>
            <a:chOff x="0" y="0"/>
            <a:chExt cx="2293204" cy="1566943"/>
          </a:xfrm>
        </p:grpSpPr>
        <p:sp>
          <p:nvSpPr>
            <p:cNvPr id="30" name="Freeform 30"/>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31" name="TextBox 31"/>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2" name="Group 32"/>
          <p:cNvGrpSpPr/>
          <p:nvPr/>
        </p:nvGrpSpPr>
        <p:grpSpPr>
          <a:xfrm>
            <a:off x="13464735" y="4169089"/>
            <a:ext cx="3551507" cy="4618078"/>
            <a:chOff x="0" y="0"/>
            <a:chExt cx="2148605" cy="1373677"/>
          </a:xfrm>
        </p:grpSpPr>
        <p:sp>
          <p:nvSpPr>
            <p:cNvPr id="33" name="Freeform 33"/>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id="34" name="TextBox 34"/>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5304330" y="2798948"/>
            <a:ext cx="2983670" cy="1958033"/>
            <a:chOff x="0" y="0"/>
            <a:chExt cx="812800" cy="533400"/>
          </a:xfrm>
        </p:grpSpPr>
        <p:sp>
          <p:nvSpPr>
            <p:cNvPr id="37" name="Freeform 3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8" name="TextBox 38"/>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348689" y="2361444"/>
            <a:ext cx="2983670" cy="1958033"/>
            <a:chOff x="0" y="0"/>
            <a:chExt cx="812800" cy="533400"/>
          </a:xfrm>
        </p:grpSpPr>
        <p:sp>
          <p:nvSpPr>
            <p:cNvPr id="40" name="Freeform 4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41" name="TextBox 4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2" name="Freeform 42"/>
          <p:cNvSpPr/>
          <p:nvPr/>
        </p:nvSpPr>
        <p:spPr>
          <a:xfrm flipH="1">
            <a:off x="16027024" y="3378972"/>
            <a:ext cx="1538282" cy="797984"/>
          </a:xfrm>
          <a:custGeom>
            <a:avLst/>
            <a:gdLst/>
            <a:ahLst/>
            <a:cxnLst/>
            <a:rect l="l" t="t" r="r" b="b"/>
            <a:pathLst>
              <a:path w="1538282" h="797984">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3" name="Freeform 43"/>
          <p:cNvSpPr/>
          <p:nvPr/>
        </p:nvSpPr>
        <p:spPr>
          <a:xfrm>
            <a:off x="1271721" y="2934869"/>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4" name="TextBox 44"/>
          <p:cNvSpPr txBox="1"/>
          <p:nvPr/>
        </p:nvSpPr>
        <p:spPr>
          <a:xfrm>
            <a:off x="3119268" y="1439592"/>
            <a:ext cx="12049465" cy="1171475"/>
          </a:xfrm>
          <a:prstGeom prst="rect">
            <a:avLst/>
          </a:prstGeom>
        </p:spPr>
        <p:txBody>
          <a:bodyPr lIns="0" tIns="0" rIns="0" bIns="0" rtlCol="0" anchor="t">
            <a:spAutoFit/>
          </a:bodyPr>
          <a:lstStyle/>
          <a:p>
            <a:pPr algn="ctr">
              <a:lnSpc>
                <a:spcPts val="8894"/>
              </a:lnSpc>
            </a:pPr>
            <a:r>
              <a:rPr lang="en-US"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c.</a:t>
            </a: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 Lập dàn ý</a:t>
            </a:r>
            <a:endParaRPr lang="en-US" sz="8984">
              <a:solidFill>
                <a:srgbClr val="86707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46" name="Group 23"/>
          <p:cNvGrpSpPr/>
          <p:nvPr/>
        </p:nvGrpSpPr>
        <p:grpSpPr>
          <a:xfrm>
            <a:off x="5510386" y="3361715"/>
            <a:ext cx="7222470" cy="5958054"/>
            <a:chOff x="0" y="0"/>
            <a:chExt cx="2293204" cy="1566943"/>
          </a:xfrm>
        </p:grpSpPr>
        <p:sp>
          <p:nvSpPr>
            <p:cNvPr id="47"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48"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9" name="Group 26"/>
          <p:cNvGrpSpPr/>
          <p:nvPr/>
        </p:nvGrpSpPr>
        <p:grpSpPr>
          <a:xfrm>
            <a:off x="5809481" y="3541828"/>
            <a:ext cx="6677594" cy="5529503"/>
            <a:chOff x="0" y="0"/>
            <a:chExt cx="2148605" cy="1373677"/>
          </a:xfrm>
        </p:grpSpPr>
        <p:sp>
          <p:nvSpPr>
            <p:cNvPr id="50"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51"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2" name="Rectangle 51"/>
          <p:cNvSpPr/>
          <p:nvPr/>
        </p:nvSpPr>
        <p:spPr>
          <a:xfrm>
            <a:off x="1388255" y="5209654"/>
            <a:ext cx="3388994" cy="3477875"/>
          </a:xfrm>
          <a:prstGeom prst="rect">
            <a:avLst/>
          </a:prstGeom>
        </p:spPr>
        <p:txBody>
          <a:bodyPr wrap="square">
            <a:spAutoFit/>
          </a:bodyPr>
          <a:lstStyle/>
          <a:p>
            <a:pPr algn="just"/>
            <a:r>
              <a:rPr lang="vi-VN" sz="4400" b="1">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Giới thiệu tác giả, tác phẩm, nêu cảm nhận chung về bài thơ</a:t>
            </a:r>
            <a:r>
              <a:rPr lang="vi-VN" sz="4400">
                <a:latin typeface="Times New Roman" panose="02020603050405020304" pitchFamily="18" charset="0"/>
                <a:cs typeface="Times New Roman" panose="02020603050405020304" pitchFamily="18" charset="0"/>
              </a:rPr>
              <a:t>.</a:t>
            </a:r>
            <a:endParaRPr lang="en-GB" sz="4400">
              <a:solidFill>
                <a:prstClr val="black"/>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5943601" y="3678082"/>
            <a:ext cx="6386512" cy="5201424"/>
          </a:xfrm>
          <a:prstGeom prst="rect">
            <a:avLst/>
          </a:prstGeom>
        </p:spPr>
        <p:txBody>
          <a:bodyPr wrap="square">
            <a:spAutoFit/>
          </a:bodyPr>
          <a:lstStyle/>
          <a:p>
            <a:pPr algn="just"/>
            <a:endParaRPr lang="en-GB" sz="44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Trình bày cảm nghĩ về nét độc đáo của bài thơ trên hai phương diện nội dung và nghệ thuật (có thể kết hợp phân tích theo mạch cảm xúc của bài thơ)</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Nêu tác dụng của thể thơ tự do trong việc thể hiện mạch cảm xúc, nét độc đáo của bài thơ.</a:t>
            </a:r>
            <a:endParaRPr lang="en-GB" sz="3600">
              <a:latin typeface="Times New Roman" panose="02020603050405020304" pitchFamily="18" charset="0"/>
              <a:cs typeface="Times New Roman" panose="02020603050405020304" pitchFamily="18" charset="0"/>
            </a:endParaRPr>
          </a:p>
        </p:txBody>
      </p:sp>
      <p:sp>
        <p:nvSpPr>
          <p:cNvPr id="54" name="Rectangle 53"/>
          <p:cNvSpPr/>
          <p:nvPr/>
        </p:nvSpPr>
        <p:spPr>
          <a:xfrm>
            <a:off x="13631046" y="5612704"/>
            <a:ext cx="3056075" cy="2800767"/>
          </a:xfrm>
          <a:prstGeom prst="rect">
            <a:avLst/>
          </a:prstGeom>
        </p:spPr>
        <p:txBody>
          <a:bodyPr wrap="square">
            <a:spAutoFit/>
          </a:bodyPr>
          <a:lstStyle/>
          <a:p>
            <a:pPr algn="just"/>
            <a:r>
              <a:rPr lang="vi-VN" sz="4400">
                <a:latin typeface="Times New Roman" panose="02020603050405020304" pitchFamily="18" charset="0"/>
                <a:cs typeface="Times New Roman" panose="02020603050405020304" pitchFamily="18" charset="0"/>
              </a:rPr>
              <a:t> Nêu khái quát cảm nghĩ về bài thơ.</a:t>
            </a:r>
            <a:endParaRPr lang="en-GB" sz="4400">
              <a:solidFill>
                <a:prstClr val="black"/>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13889156" y="4431739"/>
            <a:ext cx="2395207" cy="769441"/>
          </a:xfrm>
          <a:prstGeom prst="rect">
            <a:avLst/>
          </a:prstGeom>
        </p:spPr>
        <p:txBody>
          <a:bodyPr wrap="none">
            <a:spAutoFit/>
          </a:bodyPr>
          <a:lstStyle/>
          <a:p>
            <a:pPr algn="just"/>
            <a:r>
              <a:rPr lang="vi-VN" sz="4400" b="1">
                <a:latin typeface="Times New Roman" panose="02020603050405020304" pitchFamily="18" charset="0"/>
                <a:cs typeface="Times New Roman" panose="02020603050405020304" pitchFamily="18" charset="0"/>
              </a:rPr>
              <a:t>Kết đoạn</a:t>
            </a:r>
            <a:endParaRPr lang="en-GB" sz="4400">
              <a:latin typeface="Times New Roman" panose="02020603050405020304" pitchFamily="18" charset="0"/>
              <a:cs typeface="Times New Roman" panose="02020603050405020304" pitchFamily="18" charset="0"/>
            </a:endParaRPr>
          </a:p>
        </p:txBody>
      </p:sp>
      <p:sp>
        <p:nvSpPr>
          <p:cNvPr id="45" name="Rectangle 44"/>
          <p:cNvSpPr/>
          <p:nvPr/>
        </p:nvSpPr>
        <p:spPr>
          <a:xfrm>
            <a:off x="7473018" y="3655037"/>
            <a:ext cx="2805576" cy="769441"/>
          </a:xfrm>
          <a:prstGeom prst="rect">
            <a:avLst/>
          </a:prstGeom>
        </p:spPr>
        <p:txBody>
          <a:bodyPr wrap="none">
            <a:spAutoFit/>
          </a:bodyPr>
          <a:lstStyle/>
          <a:p>
            <a:pPr algn="just"/>
            <a:r>
              <a:rPr lang="vi-VN" sz="4400" b="1">
                <a:solidFill>
                  <a:prstClr val="black"/>
                </a:solidFill>
                <a:latin typeface="Times New Roman" panose="02020603050405020304" pitchFamily="18" charset="0"/>
                <a:cs typeface="Times New Roman" panose="02020603050405020304" pitchFamily="18" charset="0"/>
              </a:rPr>
              <a:t>Thân đoạn</a:t>
            </a:r>
            <a:endParaRPr lang="en-GB" sz="4400">
              <a:latin typeface="Times New Roman" panose="02020603050405020304" pitchFamily="18" charset="0"/>
              <a:cs typeface="Times New Roman" panose="02020603050405020304" pitchFamily="18" charset="0"/>
            </a:endParaRPr>
          </a:p>
        </p:txBody>
      </p:sp>
      <p:sp>
        <p:nvSpPr>
          <p:cNvPr id="55" name="Rectangle 54"/>
          <p:cNvSpPr/>
          <p:nvPr/>
        </p:nvSpPr>
        <p:spPr>
          <a:xfrm>
            <a:off x="1732065" y="4262163"/>
            <a:ext cx="2363147" cy="769441"/>
          </a:xfrm>
          <a:prstGeom prst="rect">
            <a:avLst/>
          </a:prstGeom>
        </p:spPr>
        <p:txBody>
          <a:bodyPr wrap="none">
            <a:spAutoFit/>
          </a:bodyPr>
          <a:lstStyle/>
          <a:p>
            <a:pPr algn="just"/>
            <a:r>
              <a:rPr lang="vi-VN" sz="4400" b="1">
                <a:latin typeface="Times New Roman" panose="02020603050405020304" pitchFamily="18" charset="0"/>
                <a:cs typeface="Times New Roman" panose="02020603050405020304" pitchFamily="18" charset="0"/>
              </a:rPr>
              <a:t>Mở </a:t>
            </a:r>
            <a:r>
              <a:rPr lang="en-US" sz="4400" b="1">
                <a:latin typeface="Times New Roman" panose="02020603050405020304" pitchFamily="18" charset="0"/>
                <a:cs typeface="Times New Roman" panose="02020603050405020304" pitchFamily="18" charset="0"/>
              </a:rPr>
              <a:t>đoạn</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1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inVertical)">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par>
                                <p:cTn id="32" presetID="2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down)">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2" grpId="0"/>
      <p:bldP spid="53" grpId="0"/>
      <p:bldP spid="54" grpId="0"/>
      <p:bldP spid="35" grpId="0"/>
      <p:bldP spid="45"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41" name="Table 40"/>
          <p:cNvGraphicFramePr>
            <a:graphicFrameLocks noGrp="1"/>
          </p:cNvGraphicFramePr>
          <p:nvPr>
            <p:extLst>
              <p:ext uri="{D42A27DB-BD31-4B8C-83A1-F6EECF244321}">
                <p14:modId xmlns:p14="http://schemas.microsoft.com/office/powerpoint/2010/main" val="4279256444"/>
              </p:ext>
            </p:extLst>
          </p:nvPr>
        </p:nvGraphicFramePr>
        <p:xfrm>
          <a:off x="2349797" y="1623219"/>
          <a:ext cx="14600562" cy="6546283"/>
        </p:xfrm>
        <a:graphic>
          <a:graphicData uri="http://schemas.openxmlformats.org/drawingml/2006/table">
            <a:tbl>
              <a:tblPr firstRow="1" firstCol="1" bandRow="1">
                <a:effectLst>
                  <a:outerShdw blurRad="50800" dist="38100" algn="l" rotWithShape="0">
                    <a:prstClr val="black">
                      <a:alpha val="40000"/>
                    </a:prstClr>
                  </a:outerShdw>
                </a:effectLst>
              </a:tblPr>
              <a:tblGrid>
                <a:gridCol w="2069803">
                  <a:extLst>
                    <a:ext uri="{9D8B030D-6E8A-4147-A177-3AD203B41FA5}">
                      <a16:colId xmlns:a16="http://schemas.microsoft.com/office/drawing/2014/main" val="20000"/>
                    </a:ext>
                  </a:extLst>
                </a:gridCol>
                <a:gridCol w="1253160">
                  <a:extLst>
                    <a:ext uri="{9D8B030D-6E8A-4147-A177-3AD203B41FA5}">
                      <a16:colId xmlns:a16="http://schemas.microsoft.com/office/drawing/2014/main" val="20001"/>
                    </a:ext>
                  </a:extLst>
                </a:gridCol>
                <a:gridCol w="11277599">
                  <a:extLst>
                    <a:ext uri="{9D8B030D-6E8A-4147-A177-3AD203B41FA5}">
                      <a16:colId xmlns:a16="http://schemas.microsoft.com/office/drawing/2014/main" val="20002"/>
                    </a:ext>
                  </a:extLst>
                </a:gridCol>
              </a:tblGrid>
              <a:tr h="278390">
                <a:tc>
                  <a:txBody>
                    <a:bodyPr/>
                    <a:lstStyle/>
                    <a:p>
                      <a:pPr marL="457200">
                        <a:lnSpc>
                          <a:spcPct val="115000"/>
                        </a:lnSpc>
                        <a:spcAft>
                          <a:spcPts val="0"/>
                        </a:spcAft>
                        <a:tabLst>
                          <a:tab pos="399415" algn="l"/>
                        </a:tabLs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Giới thiệu khái quát ngắn gọn về tác giả và bài thơ.</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Nêu cảm nghĩ chung về bài thơ.</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85593">
                <a:tc rowSpan="3">
                  <a:txBody>
                    <a:bodyPr/>
                    <a:lstStyle/>
                    <a:p>
                      <a:pPr marL="457200">
                        <a:lnSpc>
                          <a:spcPct val="115000"/>
                        </a:lnSpc>
                        <a:spcAft>
                          <a:spcPts val="0"/>
                        </a:spcAft>
                        <a:tabLst>
                          <a:tab pos="399415" algn="l"/>
                        </a:tabLs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Lần lượt nêu cảm nghĩ về bài thơ </a:t>
                      </a:r>
                      <a:r>
                        <a:rPr lang="en-US" sz="3200">
                          <a:effectLst/>
                          <a:latin typeface="Times New Roman" panose="02020603050405020304" pitchFamily="18" charset="0"/>
                          <a:ea typeface="Calibri" panose="020F0502020204030204" pitchFamily="34" charset="0"/>
                          <a:cs typeface="Times New Roman" panose="02020603050405020304" pitchFamily="18" charset="0"/>
                        </a:rPr>
                        <a:t>theo hệ thống ý dự kiến (mạch cảm xúc hay theo phương diện nội dung và nghệ thuật)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1"/>
                  </a:ext>
                </a:extLst>
              </a:tr>
              <a:tr h="2953353">
                <a:tc vMerge="1">
                  <a:txBody>
                    <a:bodyPr/>
                    <a:lstStyle/>
                    <a:p>
                      <a:endParaRPr lang="en-GB"/>
                    </a:p>
                  </a:txBody>
                  <a:tcPr/>
                </a:tc>
                <a:tc>
                  <a:txBody>
                    <a:bodyPr/>
                    <a:lstStyle/>
                    <a:p>
                      <a:pPr>
                        <a:lnSpc>
                          <a:spcPct val="115000"/>
                        </a:lnSpc>
                        <a:spcAft>
                          <a:spcPts val="0"/>
                        </a:spcAft>
                        <a:tabLst>
                          <a:tab pos="385445" algn="l"/>
                        </a:tabLs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Ý 1</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về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8770">
                <a:tc vMerge="1">
                  <a:txBody>
                    <a:bodyPr/>
                    <a:lstStyle/>
                    <a:p>
                      <a:endParaRPr lang="en-GB"/>
                    </a:p>
                  </a:txBody>
                  <a:tcPr/>
                </a:tc>
                <a:tc>
                  <a:txBody>
                    <a:bodyPr/>
                    <a:lstStyle/>
                    <a:p>
                      <a:pPr>
                        <a:lnSpc>
                          <a:spcPct val="115000"/>
                        </a:lnSpc>
                        <a:spcAft>
                          <a:spcPts val="0"/>
                        </a:spcAft>
                        <a:tabLst>
                          <a:tab pos="385445" algn="l"/>
                        </a:tabLs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Ý 2</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Cảm nghĩ về nội dung cảm xúc, thông điệp của bài thơ.</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390">
                <a:tc>
                  <a:txBody>
                    <a:bodyPr/>
                    <a:lstStyle/>
                    <a:p>
                      <a:pPr marL="457200">
                        <a:lnSpc>
                          <a:spcPct val="115000"/>
                        </a:lnSpc>
                        <a:spcAft>
                          <a:spcPts val="0"/>
                        </a:spcAft>
                        <a:tabLst>
                          <a:tab pos="399415" algn="l"/>
                        </a:tabLs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 khái quát cảm nghĩ về bài thơ.</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12975" marR="12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92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2991815" y="1288843"/>
            <a:ext cx="12049465" cy="2462213"/>
          </a:xfrm>
          <a:prstGeom prst="rect">
            <a:avLst/>
          </a:prstGeom>
        </p:spPr>
        <p:txBody>
          <a:bodyPr lIns="0" tIns="0" rIns="0" bIns="0" rtlCol="0" anchor="t">
            <a:spAutoFit/>
          </a:bodyPr>
          <a:lstStyle/>
          <a:p>
            <a:pPr algn="ctr"/>
            <a:r>
              <a:rPr lang="en-US"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1</a:t>
            </a:r>
            <a:endParaRPr lang="vi-VN"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en-US"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 KHỞI ĐỘNG </a:t>
            </a:r>
            <a:endParaRPr lang="en-US" sz="8000">
              <a:solidFill>
                <a:srgbClr val="86707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6182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546852" y="1124193"/>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2925647" y="2320399"/>
            <a:ext cx="12432837" cy="677108"/>
          </a:xfrm>
          <a:prstGeom prst="rect">
            <a:avLst/>
          </a:prstGeom>
        </p:spPr>
        <p:txBody>
          <a:bodyPr lIns="0" tIns="0" rIns="0" bIns="0" rtlCol="0" anchor="t">
            <a:spAutoFit/>
          </a:bodyPr>
          <a:lstStyle/>
          <a:p>
            <a:r>
              <a:rPr lang="vi-VN"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Dựa vào dàn ý đã xây dựng để luyện tập kĩ năng viết.</a:t>
            </a:r>
            <a:endParaRPr lang="en-GB" sz="4400" dirty="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TextBox 32"/>
          <p:cNvSpPr txBox="1"/>
          <p:nvPr/>
        </p:nvSpPr>
        <p:spPr>
          <a:xfrm>
            <a:off x="2744316" y="1322414"/>
            <a:ext cx="12049465"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2. VIẾT BÀI</a:t>
            </a:r>
            <a:endParaRPr lang="en-GB" sz="6000">
              <a:latin typeface="Times New Roman" panose="02020603050405020304" pitchFamily="18" charset="0"/>
              <a:cs typeface="Times New Roman" panose="02020603050405020304" pitchFamily="18" charset="0"/>
            </a:endParaRPr>
          </a:p>
        </p:txBody>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Rectangle 40"/>
          <p:cNvSpPr/>
          <p:nvPr/>
        </p:nvSpPr>
        <p:spPr>
          <a:xfrm>
            <a:off x="2349797" y="3081392"/>
            <a:ext cx="8536183" cy="871008"/>
          </a:xfrm>
          <a:prstGeom prst="rect">
            <a:avLst/>
          </a:prstGeom>
        </p:spPr>
        <p:txBody>
          <a:bodyPr wrap="none">
            <a:spAutoFit/>
          </a:bodyPr>
          <a:lstStyle/>
          <a:p>
            <a:pPr marL="457200" algn="just">
              <a:lnSpc>
                <a:spcPct val="115000"/>
              </a:lnSpc>
              <a:spcAft>
                <a:spcPts val="0"/>
              </a:spcAft>
              <a:tabLst>
                <a:tab pos="1386840" algn="l"/>
              </a:tabLst>
            </a:pPr>
            <a:r>
              <a:rPr lang="vi-VN" sz="4400">
                <a:solidFill>
                  <a:srgbClr val="0D0D0D"/>
                </a:solidFill>
                <a:latin typeface="Times New Roman" panose="02020603050405020304" pitchFamily="18" charset="0"/>
                <a:ea typeface="MS Mincho"/>
                <a:cs typeface="Times New Roman" panose="02020603050405020304" pitchFamily="18" charset="0"/>
              </a:rPr>
              <a:t>- Yêu cầu chung khi viết đoạn văn: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2" name="Rectangle 41"/>
          <p:cNvSpPr/>
          <p:nvPr/>
        </p:nvSpPr>
        <p:spPr>
          <a:xfrm>
            <a:off x="2349797" y="3987221"/>
            <a:ext cx="13988344" cy="4990790"/>
          </a:xfrm>
          <a:prstGeom prst="rect">
            <a:avLst/>
          </a:prstGeom>
        </p:spPr>
        <p:txBody>
          <a:bodyPr wrap="square">
            <a:spAutoFit/>
          </a:bodyPr>
          <a:lstStyle/>
          <a:p>
            <a:pPr marL="457200" algn="just">
              <a:lnSpc>
                <a:spcPct val="115000"/>
              </a:lnSpc>
              <a:spcAft>
                <a:spcPts val="0"/>
              </a:spcAft>
              <a:tabLst>
                <a:tab pos="1386840" algn="l"/>
              </a:tabLst>
            </a:pPr>
            <a:r>
              <a:rPr lang="vi-VN" sz="4000">
                <a:solidFill>
                  <a:srgbClr val="0D0D0D"/>
                </a:solidFill>
                <a:latin typeface="Times New Roman" panose="02020603050405020304" pitchFamily="18" charset="0"/>
                <a:ea typeface="MS Mincho"/>
                <a:cs typeface="Times New Roman" panose="02020603050405020304" pitchFamily="18" charset="0"/>
              </a:rPr>
              <a:t>+ Sắp xếp bố cục đoạn văn theo cấu trúc 3 phần (Mở đoạn, Thân đoạn, Kết đoạn). Chú ý liên kết giữa các phần của đoạn văn.</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1386840" algn="l"/>
              </a:tabLst>
            </a:pPr>
            <a:r>
              <a:rPr lang="vi-VN" sz="4000">
                <a:solidFill>
                  <a:srgbClr val="0D0D0D"/>
                </a:solidFill>
                <a:latin typeface="Times New Roman" panose="02020603050405020304" pitchFamily="18" charset="0"/>
                <a:ea typeface="MS Mincho"/>
                <a:cs typeface="Times New Roman" panose="02020603050405020304" pitchFamily="18" charset="0"/>
              </a:rPr>
              <a:t> + Lựa chọn từ ngữ và kiểu câu phù hợp để biểu đạt được đúng cảm nghĩ về nội dung, nghệ thuật của bài thơ.</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tabLst>
                <a:tab pos="1386840" algn="l"/>
              </a:tabLst>
            </a:pPr>
            <a:r>
              <a:rPr lang="vi-VN" sz="4000">
                <a:solidFill>
                  <a:srgbClr val="0D0D0D"/>
                </a:solidFill>
                <a:latin typeface="Times New Roman" panose="02020603050405020304" pitchFamily="18" charset="0"/>
                <a:ea typeface="MS Mincho"/>
                <a:cs typeface="Times New Roman" panose="02020603050405020304" pitchFamily="18" charset="0"/>
              </a:rPr>
              <a:t> + Trình bày đúng hình thức của đoạn văn.</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0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Chú ý sự khác nhau về yêu cầu, mục đích của kiểu bài viết đoạn văn nêu cảm nghĩ về một bài thơ và kiểu bài phân tích một bài thơ.</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8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rot="-697901">
            <a:off x="527945" y="548735"/>
            <a:ext cx="1626249" cy="1626249"/>
            <a:chOff x="0" y="0"/>
            <a:chExt cx="812800" cy="812800"/>
          </a:xfrm>
        </p:grpSpPr>
        <p:sp>
          <p:nvSpPr>
            <p:cNvPr id="25" name="Freeform 25"/>
            <p:cNvSpPr/>
            <p:nvPr/>
          </p:nvSpPr>
          <p:spPr>
            <a:xfrm>
              <a:off x="0" y="0"/>
              <a:ext cx="812800" cy="812800"/>
            </a:xfrm>
            <a:custGeom>
              <a:avLst/>
              <a:gdLst/>
              <a:ahLst/>
              <a:cxnLst/>
              <a:rect l="l" t="t" r="r" b="b"/>
              <a:pathLst>
                <a:path w="812800" h="812800">
                  <a:moveTo>
                    <a:pt x="242791" y="0"/>
                  </a:moveTo>
                  <a:lnTo>
                    <a:pt x="570009" y="0"/>
                  </a:lnTo>
                  <a:cubicBezTo>
                    <a:pt x="634401" y="0"/>
                    <a:pt x="696156" y="25580"/>
                    <a:pt x="741688" y="71112"/>
                  </a:cubicBezTo>
                  <a:cubicBezTo>
                    <a:pt x="787220" y="116644"/>
                    <a:pt x="812800" y="178399"/>
                    <a:pt x="812800" y="242791"/>
                  </a:cubicBezTo>
                  <a:lnTo>
                    <a:pt x="812800" y="570009"/>
                  </a:lnTo>
                  <a:cubicBezTo>
                    <a:pt x="812800" y="634401"/>
                    <a:pt x="787220" y="696156"/>
                    <a:pt x="741688" y="741688"/>
                  </a:cubicBezTo>
                  <a:cubicBezTo>
                    <a:pt x="696156" y="787220"/>
                    <a:pt x="634401" y="812800"/>
                    <a:pt x="570009" y="812800"/>
                  </a:cubicBezTo>
                  <a:lnTo>
                    <a:pt x="242791" y="812800"/>
                  </a:lnTo>
                  <a:cubicBezTo>
                    <a:pt x="178399" y="812800"/>
                    <a:pt x="116644" y="787220"/>
                    <a:pt x="71112" y="741688"/>
                  </a:cubicBezTo>
                  <a:cubicBezTo>
                    <a:pt x="25580" y="696156"/>
                    <a:pt x="0" y="634401"/>
                    <a:pt x="0" y="570009"/>
                  </a:cubicBezTo>
                  <a:lnTo>
                    <a:pt x="0" y="242791"/>
                  </a:lnTo>
                  <a:cubicBezTo>
                    <a:pt x="0" y="178399"/>
                    <a:pt x="25580" y="116644"/>
                    <a:pt x="71112" y="71112"/>
                  </a:cubicBezTo>
                  <a:cubicBezTo>
                    <a:pt x="116644" y="25580"/>
                    <a:pt x="178399" y="0"/>
                    <a:pt x="242791"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rot="612183">
            <a:off x="15995634" y="7686576"/>
            <a:ext cx="1914063" cy="19140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392287" y="8107045"/>
            <a:ext cx="1120757" cy="1073125"/>
          </a:xfrm>
          <a:custGeom>
            <a:avLst/>
            <a:gdLst/>
            <a:ahLst/>
            <a:cxnLst/>
            <a:rect l="l" t="t" r="r" b="b"/>
            <a:pathLst>
              <a:path w="1120757" h="1073125">
                <a:moveTo>
                  <a:pt x="0" y="0"/>
                </a:moveTo>
                <a:lnTo>
                  <a:pt x="1120757" y="0"/>
                </a:lnTo>
                <a:lnTo>
                  <a:pt x="1120757" y="1073125"/>
                </a:lnTo>
                <a:lnTo>
                  <a:pt x="0" y="1073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974756" y="753052"/>
            <a:ext cx="741222" cy="1217614"/>
          </a:xfrm>
          <a:custGeom>
            <a:avLst/>
            <a:gdLst/>
            <a:ahLst/>
            <a:cxnLst/>
            <a:rect l="l" t="t" r="r" b="b"/>
            <a:pathLst>
              <a:path w="741222" h="1217614">
                <a:moveTo>
                  <a:pt x="0" y="0"/>
                </a:moveTo>
                <a:lnTo>
                  <a:pt x="741223" y="0"/>
                </a:lnTo>
                <a:lnTo>
                  <a:pt x="741223" y="1217614"/>
                </a:lnTo>
                <a:lnTo>
                  <a:pt x="0" y="1217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2" name="Group 32"/>
          <p:cNvGrpSpPr/>
          <p:nvPr/>
        </p:nvGrpSpPr>
        <p:grpSpPr>
          <a:xfrm rot="-852157">
            <a:off x="16360389" y="429684"/>
            <a:ext cx="1797822" cy="1573095"/>
            <a:chOff x="0" y="0"/>
            <a:chExt cx="812800" cy="711200"/>
          </a:xfrm>
        </p:grpSpPr>
        <p:sp>
          <p:nvSpPr>
            <p:cNvPr id="33" name="Freeform 3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34" name="TextBox 3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5" name="Group 35"/>
          <p:cNvGrpSpPr/>
          <p:nvPr/>
        </p:nvGrpSpPr>
        <p:grpSpPr>
          <a:xfrm rot="525999">
            <a:off x="352850" y="7885133"/>
            <a:ext cx="1976440" cy="1729385"/>
            <a:chOff x="0" y="0"/>
            <a:chExt cx="812800" cy="711200"/>
          </a:xfrm>
        </p:grpSpPr>
        <p:sp>
          <p:nvSpPr>
            <p:cNvPr id="36" name="Freeform 3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37" name="TextBox 3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8" name="Freeform 38"/>
          <p:cNvSpPr/>
          <p:nvPr/>
        </p:nvSpPr>
        <p:spPr>
          <a:xfrm rot="267107">
            <a:off x="918618" y="8612118"/>
            <a:ext cx="639835" cy="1051064"/>
          </a:xfrm>
          <a:custGeom>
            <a:avLst/>
            <a:gdLst/>
            <a:ahLst/>
            <a:cxnLst/>
            <a:rect l="l" t="t" r="r" b="b"/>
            <a:pathLst>
              <a:path w="639835" h="1051064">
                <a:moveTo>
                  <a:pt x="0" y="0"/>
                </a:moveTo>
                <a:lnTo>
                  <a:pt x="639835" y="0"/>
                </a:lnTo>
                <a:lnTo>
                  <a:pt x="639835" y="1051064"/>
                </a:lnTo>
                <a:lnTo>
                  <a:pt x="0" y="1051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rot="267107">
            <a:off x="17028234" y="1055150"/>
            <a:ext cx="582011" cy="956076"/>
          </a:xfrm>
          <a:custGeom>
            <a:avLst/>
            <a:gdLst/>
            <a:ahLst/>
            <a:cxnLst/>
            <a:rect l="l" t="t" r="r" b="b"/>
            <a:pathLst>
              <a:path w="582011" h="956076">
                <a:moveTo>
                  <a:pt x="0" y="0"/>
                </a:moveTo>
                <a:lnTo>
                  <a:pt x="582011" y="0"/>
                </a:lnTo>
                <a:lnTo>
                  <a:pt x="582011" y="956076"/>
                </a:lnTo>
                <a:lnTo>
                  <a:pt x="0" y="9560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41" name="Table 40"/>
          <p:cNvGraphicFramePr>
            <a:graphicFrameLocks noGrp="1"/>
          </p:cNvGraphicFramePr>
          <p:nvPr>
            <p:extLst>
              <p:ext uri="{D42A27DB-BD31-4B8C-83A1-F6EECF244321}">
                <p14:modId xmlns:p14="http://schemas.microsoft.com/office/powerpoint/2010/main" val="2735701713"/>
              </p:ext>
            </p:extLst>
          </p:nvPr>
        </p:nvGraphicFramePr>
        <p:xfrm>
          <a:off x="2066601" y="1812639"/>
          <a:ext cx="13948336" cy="6143340"/>
        </p:xfrm>
        <a:graphic>
          <a:graphicData uri="http://schemas.openxmlformats.org/drawingml/2006/table">
            <a:tbl>
              <a:tblPr firstRow="1" firstCol="1" bandRow="1">
                <a:effectLst>
                  <a:outerShdw blurRad="50800" dist="38100" algn="l" rotWithShape="0">
                    <a:prstClr val="black">
                      <a:alpha val="40000"/>
                    </a:prstClr>
                  </a:outerShdw>
                </a:effectLst>
              </a:tblPr>
              <a:tblGrid>
                <a:gridCol w="3724599">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6032737">
                  <a:extLst>
                    <a:ext uri="{9D8B030D-6E8A-4147-A177-3AD203B41FA5}">
                      <a16:colId xmlns:a16="http://schemas.microsoft.com/office/drawing/2014/main" val="20002"/>
                    </a:ext>
                  </a:extLst>
                </a:gridCol>
              </a:tblGrid>
              <a:tr h="1578261">
                <a:tc>
                  <a:txBody>
                    <a:bodyPr/>
                    <a:lstStyle/>
                    <a:p>
                      <a:pPr>
                        <a:lnSpc>
                          <a:spcPct val="115000"/>
                        </a:lnSpc>
                        <a:spcAft>
                          <a:spcPts val="0"/>
                        </a:spcAft>
                      </a:pPr>
                      <a:r>
                        <a:rPr lang="en-US" sz="4400" b="1" dirty="0">
                          <a:solidFill>
                            <a:srgbClr val="0D0D0D"/>
                          </a:solidFill>
                          <a:effectLst/>
                          <a:latin typeface="Times New Roman" panose="02020603050405020304" pitchFamily="18" charset="0"/>
                          <a:ea typeface="Times New Roman" panose="02020603050405020304" pitchFamily="18" charset="0"/>
                        </a:rPr>
                        <a:t>So </a:t>
                      </a:r>
                      <a:r>
                        <a:rPr lang="en-US" sz="4400" b="1" dirty="0" err="1">
                          <a:solidFill>
                            <a:srgbClr val="0D0D0D"/>
                          </a:solidFill>
                          <a:effectLst/>
                          <a:latin typeface="Times New Roman" panose="02020603050405020304" pitchFamily="18" charset="0"/>
                          <a:ea typeface="Times New Roman" panose="02020603050405020304" pitchFamily="18" charset="0"/>
                        </a:rPr>
                        <a:t>sánh</a:t>
                      </a:r>
                      <a:endParaRPr lang="en-GB"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rPr>
                        <a:t>Kiểu bài phân tích một bài thơ</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rPr>
                        <a:t>Kiểu bài ghi lại cảm nghĩ về một bài thơ</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49068">
                <a:tc>
                  <a:txBody>
                    <a:bodyPr/>
                    <a:lstStyle/>
                    <a:p>
                      <a:pPr>
                        <a:lnSpc>
                          <a:spcPct val="115000"/>
                        </a:lnSpc>
                        <a:spcAft>
                          <a:spcPts val="0"/>
                        </a:spcAft>
                      </a:pPr>
                      <a:r>
                        <a:rPr lang="vi-VN" sz="4400">
                          <a:solidFill>
                            <a:srgbClr val="0D0D0D"/>
                          </a:solidFill>
                          <a:effectLst/>
                          <a:latin typeface="Times New Roman" panose="02020603050405020304" pitchFamily="18" charset="0"/>
                          <a:ea typeface="Times New Roman" panose="02020603050405020304" pitchFamily="18" charset="0"/>
                        </a:rPr>
                        <a:t>Phương thức biểu đạt chính</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rPr>
                        <a:t>Nghị luận</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rPr>
                        <a:t>Biểu cảm</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1720">
                <a:tc>
                  <a:txBody>
                    <a:bodyPr/>
                    <a:lstStyle/>
                    <a:p>
                      <a:pPr>
                        <a:lnSpc>
                          <a:spcPct val="115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rPr>
                        <a:t>Mục đích</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4400" dirty="0">
                          <a:effectLst/>
                          <a:latin typeface="Times New Roman" panose="02020603050405020304" pitchFamily="18" charset="0"/>
                          <a:ea typeface="Times New Roman" panose="02020603050405020304" pitchFamily="18" charset="0"/>
                        </a:rPr>
                        <a:t>Làm rõ cái hay, cái đẹp về nội dung và nghệ thuật của bài thơ</a:t>
                      </a:r>
                      <a:r>
                        <a:rPr lang="en-US" sz="4400" dirty="0">
                          <a:effectLst/>
                          <a:latin typeface="Times New Roman" panose="02020603050405020304" pitchFamily="18" charset="0"/>
                          <a:ea typeface="Times New Roman" panose="02020603050405020304" pitchFamily="18" charset="0"/>
                        </a:rPr>
                        <a:t>.</a:t>
                      </a:r>
                      <a:r>
                        <a:rPr lang="vi-VN" sz="4400" dirty="0">
                          <a:effectLst/>
                          <a:latin typeface="Times New Roman" panose="02020603050405020304" pitchFamily="18" charset="0"/>
                          <a:ea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4400" dirty="0">
                          <a:effectLst/>
                          <a:latin typeface="Times New Roman" panose="02020603050405020304" pitchFamily="18" charset="0"/>
                          <a:ea typeface="MS Mincho"/>
                        </a:rPr>
                        <a:t>Trình bày cảm nghĩ của bản thân về nội dung và nghệ thuật của bài thơ</a:t>
                      </a:r>
                      <a:r>
                        <a:rPr lang="en-US" sz="4400" dirty="0">
                          <a:effectLst/>
                          <a:latin typeface="Times New Roman" panose="02020603050405020304" pitchFamily="18" charset="0"/>
                          <a:ea typeface="MS Mincho"/>
                        </a:rPr>
                        <a:t>.</a:t>
                      </a:r>
                      <a:endParaRPr lang="en-GB"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87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1778465" y="2741098"/>
            <a:ext cx="12432837" cy="553998"/>
          </a:xfrm>
          <a:prstGeom prst="rect">
            <a:avLst/>
          </a:prstGeom>
        </p:spPr>
        <p:txBody>
          <a:bodyPr lIns="0" tIns="0" rIns="0" bIns="0" rtlCol="0" anchor="t">
            <a:spAutoFit/>
          </a:bodyPr>
          <a:lstStyle/>
          <a:p>
            <a:r>
              <a:rPr lang="vi-VN" sz="3600" b="1">
                <a:latin typeface="Times New Roman" panose="02020603050405020304" pitchFamily="18" charset="0"/>
                <a:cs typeface="Times New Roman" panose="02020603050405020304" pitchFamily="18" charset="0"/>
              </a:rPr>
              <a:t>a. Yêu cầu của kiểu bài</a:t>
            </a:r>
            <a:endParaRPr lang="en-GB" sz="36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TextBox 32"/>
          <p:cNvSpPr txBox="1"/>
          <p:nvPr/>
        </p:nvSpPr>
        <p:spPr>
          <a:xfrm>
            <a:off x="6655310" y="1520083"/>
            <a:ext cx="12049465" cy="830997"/>
          </a:xfrm>
          <a:prstGeom prst="rect">
            <a:avLst/>
          </a:prstGeom>
        </p:spPr>
        <p:txBody>
          <a:bodyPr lIns="0" tIns="0" rIns="0" bIns="0" rtlCol="0" anchor="t">
            <a:spAutoFit/>
          </a:bodyPr>
          <a:lstStyle/>
          <a:p>
            <a:r>
              <a:rPr lang="vi-VN" sz="5400" b="1">
                <a:latin typeface="Times New Roman" panose="02020603050405020304" pitchFamily="18" charset="0"/>
                <a:cs typeface="Times New Roman" panose="02020603050405020304" pitchFamily="18" charset="0"/>
              </a:rPr>
              <a:t>3. TRẢ BÀI</a:t>
            </a:r>
            <a:endParaRPr lang="en-GB" sz="5400">
              <a:latin typeface="Times New Roman" panose="02020603050405020304" pitchFamily="18" charset="0"/>
              <a:cs typeface="Times New Roman" panose="02020603050405020304" pitchFamily="18" charset="0"/>
            </a:endParaRPr>
          </a:p>
        </p:txBody>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Rectangle 40"/>
          <p:cNvSpPr/>
          <p:nvPr/>
        </p:nvSpPr>
        <p:spPr>
          <a:xfrm>
            <a:off x="1767579" y="3878057"/>
            <a:ext cx="4138778" cy="3277820"/>
          </a:xfrm>
          <a:prstGeom prst="rect">
            <a:avLst/>
          </a:prstGeom>
        </p:spPr>
        <p:txBody>
          <a:bodyPr wrap="square">
            <a:spAutoFit/>
          </a:bodyPr>
          <a:lstStyle/>
          <a:p>
            <a:pPr algn="just">
              <a:lnSpc>
                <a:spcPct val="115000"/>
              </a:lnSpc>
              <a:spcAft>
                <a:spcPts val="0"/>
              </a:spcAft>
              <a:tabLst>
                <a:tab pos="1386840" algn="l"/>
              </a:tabLst>
            </a:pPr>
            <a:r>
              <a:rPr lang="vi-VN" sz="3600" b="1">
                <a:latin typeface="Times New Roman" panose="02020603050405020304" pitchFamily="18" charset="0"/>
                <a:ea typeface="MS Mincho"/>
                <a:cs typeface="Times New Roman" panose="02020603050405020304" pitchFamily="18" charset="0"/>
              </a:rPr>
              <a:t>b. Nhận xét</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MS Mincho"/>
                <a:cs typeface="Times New Roman" panose="02020603050405020304" pitchFamily="18" charset="0"/>
              </a:rPr>
              <a:t>- Ưu điểm:</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MS Mincho"/>
                <a:cs typeface="Times New Roman" panose="02020603050405020304" pitchFamily="18" charset="0"/>
              </a:rPr>
              <a:t>………….</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MS Mincho"/>
                <a:cs typeface="Times New Roman" panose="02020603050405020304" pitchFamily="18" charset="0"/>
              </a:rPr>
              <a:t>- Hạn chế:</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MS Mincho"/>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angle 41"/>
          <p:cNvSpPr/>
          <p:nvPr/>
        </p:nvSpPr>
        <p:spPr>
          <a:xfrm>
            <a:off x="6835231" y="3797356"/>
            <a:ext cx="9633875" cy="5189113"/>
          </a:xfrm>
          <a:prstGeom prst="rect">
            <a:avLst/>
          </a:prstGeom>
        </p:spPr>
        <p:txBody>
          <a:bodyPr wrap="square">
            <a:spAutoFit/>
          </a:bodyPr>
          <a:lstStyle/>
          <a:p>
            <a:pPr algn="just">
              <a:lnSpc>
                <a:spcPct val="115000"/>
              </a:lnSpc>
              <a:spcAft>
                <a:spcPts val="0"/>
              </a:spcAft>
              <a:tabLst>
                <a:tab pos="1386840" algn="l"/>
              </a:tabLst>
            </a:pPr>
            <a:r>
              <a:rPr lang="vi-VN" sz="3600" b="1">
                <a:latin typeface="Times New Roman" panose="02020603050405020304" pitchFamily="18" charset="0"/>
                <a:ea typeface="MS Mincho"/>
                <a:cs typeface="Times New Roman" panose="02020603050405020304" pitchFamily="18" charset="0"/>
              </a:rPr>
              <a:t>c. Chỉnh sửa và hoàn thiện</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Calibri" panose="020F0502020204030204" pitchFamily="34" charset="0"/>
                <a:cs typeface="Times New Roman" panose="02020603050405020304" pitchFamily="18" charset="0"/>
              </a:rPr>
              <a:t>- Thông tin giới thiệu tên bài thơ, tác giả, cảm nghĩ chung về bài thơ.</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Calibri" panose="020F0502020204030204" pitchFamily="34" charset="0"/>
                <a:cs typeface="Times New Roman" panose="02020603050405020304" pitchFamily="18" charset="0"/>
              </a:rPr>
              <a:t>- Chú ý những từ ngữ biểu đạt cảm nghĩ về những nét độc đáo của bài thơ trên hai phương diện nội dung và nghệ thuật, về tác dụng của thể thơ tự do.</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386840" algn="l"/>
              </a:tabLst>
            </a:pPr>
            <a:r>
              <a:rPr lang="vi-VN" sz="3600">
                <a:latin typeface="Times New Roman" panose="02020603050405020304" pitchFamily="18" charset="0"/>
                <a:ea typeface="Calibri" panose="020F0502020204030204" pitchFamily="34" charset="0"/>
                <a:cs typeface="Times New Roman" panose="02020603050405020304" pitchFamily="18" charset="0"/>
              </a:rPr>
              <a:t>- Các câu văn nêu cảm nghĩ chung về bài thơ và thông điệp.</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9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1000"/>
                                        <p:tgtEl>
                                          <p:spTgt spid="32">
                                            <p:txEl>
                                              <p:pRg st="0" end="0"/>
                                            </p:txEl>
                                          </p:spTgt>
                                        </p:tgtEl>
                                      </p:cBhvr>
                                    </p:animEffect>
                                    <p:anim calcmode="lin" valueType="num">
                                      <p:cBhvr>
                                        <p:cTn id="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2919532" y="1417439"/>
            <a:ext cx="12049465" cy="1846659"/>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Bảng kiểm kĩ năng viết đoạn văn ghi lại cảm nghĩ về một bài thơ tự do</a:t>
            </a:r>
            <a:endParaRPr lang="en-GB" sz="6000">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17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902640"/>
            <a:ext cx="16230600" cy="8240741"/>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rot="-697901">
            <a:off x="-234843" y="258165"/>
            <a:ext cx="1626249" cy="1626249"/>
            <a:chOff x="0" y="0"/>
            <a:chExt cx="812800" cy="812800"/>
          </a:xfrm>
        </p:grpSpPr>
        <p:sp>
          <p:nvSpPr>
            <p:cNvPr id="25" name="Freeform 25"/>
            <p:cNvSpPr/>
            <p:nvPr/>
          </p:nvSpPr>
          <p:spPr>
            <a:xfrm>
              <a:off x="0" y="0"/>
              <a:ext cx="812800" cy="812800"/>
            </a:xfrm>
            <a:custGeom>
              <a:avLst/>
              <a:gdLst/>
              <a:ahLst/>
              <a:cxnLst/>
              <a:rect l="l" t="t" r="r" b="b"/>
              <a:pathLst>
                <a:path w="812800" h="812800">
                  <a:moveTo>
                    <a:pt x="242791" y="0"/>
                  </a:moveTo>
                  <a:lnTo>
                    <a:pt x="570009" y="0"/>
                  </a:lnTo>
                  <a:cubicBezTo>
                    <a:pt x="634401" y="0"/>
                    <a:pt x="696156" y="25580"/>
                    <a:pt x="741688" y="71112"/>
                  </a:cubicBezTo>
                  <a:cubicBezTo>
                    <a:pt x="787220" y="116644"/>
                    <a:pt x="812800" y="178399"/>
                    <a:pt x="812800" y="242791"/>
                  </a:cubicBezTo>
                  <a:lnTo>
                    <a:pt x="812800" y="570009"/>
                  </a:lnTo>
                  <a:cubicBezTo>
                    <a:pt x="812800" y="634401"/>
                    <a:pt x="787220" y="696156"/>
                    <a:pt x="741688" y="741688"/>
                  </a:cubicBezTo>
                  <a:cubicBezTo>
                    <a:pt x="696156" y="787220"/>
                    <a:pt x="634401" y="812800"/>
                    <a:pt x="570009" y="812800"/>
                  </a:cubicBezTo>
                  <a:lnTo>
                    <a:pt x="242791" y="812800"/>
                  </a:lnTo>
                  <a:cubicBezTo>
                    <a:pt x="178399" y="812800"/>
                    <a:pt x="116644" y="787220"/>
                    <a:pt x="71112" y="741688"/>
                  </a:cubicBezTo>
                  <a:cubicBezTo>
                    <a:pt x="25580" y="696156"/>
                    <a:pt x="0" y="634401"/>
                    <a:pt x="0" y="570009"/>
                  </a:cubicBezTo>
                  <a:lnTo>
                    <a:pt x="0" y="242791"/>
                  </a:lnTo>
                  <a:cubicBezTo>
                    <a:pt x="0" y="178399"/>
                    <a:pt x="25580" y="116644"/>
                    <a:pt x="71112" y="71112"/>
                  </a:cubicBezTo>
                  <a:cubicBezTo>
                    <a:pt x="116644" y="25580"/>
                    <a:pt x="178399" y="0"/>
                    <a:pt x="242791"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rot="612183">
            <a:off x="15995634" y="7686576"/>
            <a:ext cx="1914063" cy="19140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392287" y="8107045"/>
            <a:ext cx="1120757" cy="1073125"/>
          </a:xfrm>
          <a:custGeom>
            <a:avLst/>
            <a:gdLst/>
            <a:ahLst/>
            <a:cxnLst/>
            <a:rect l="l" t="t" r="r" b="b"/>
            <a:pathLst>
              <a:path w="1120757" h="1073125">
                <a:moveTo>
                  <a:pt x="0" y="0"/>
                </a:moveTo>
                <a:lnTo>
                  <a:pt x="1120757" y="0"/>
                </a:lnTo>
                <a:lnTo>
                  <a:pt x="1120757" y="1073125"/>
                </a:lnTo>
                <a:lnTo>
                  <a:pt x="0" y="1073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168340" y="263170"/>
            <a:ext cx="741222" cy="1217614"/>
          </a:xfrm>
          <a:custGeom>
            <a:avLst/>
            <a:gdLst/>
            <a:ahLst/>
            <a:cxnLst/>
            <a:rect l="l" t="t" r="r" b="b"/>
            <a:pathLst>
              <a:path w="741222" h="1217614">
                <a:moveTo>
                  <a:pt x="0" y="0"/>
                </a:moveTo>
                <a:lnTo>
                  <a:pt x="741223" y="0"/>
                </a:lnTo>
                <a:lnTo>
                  <a:pt x="741223" y="1217614"/>
                </a:lnTo>
                <a:lnTo>
                  <a:pt x="0" y="1217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2" name="Group 32"/>
          <p:cNvGrpSpPr/>
          <p:nvPr/>
        </p:nvGrpSpPr>
        <p:grpSpPr>
          <a:xfrm rot="-852157">
            <a:off x="16868615" y="262770"/>
            <a:ext cx="1797822" cy="1573095"/>
            <a:chOff x="0" y="0"/>
            <a:chExt cx="812800" cy="711200"/>
          </a:xfrm>
        </p:grpSpPr>
        <p:sp>
          <p:nvSpPr>
            <p:cNvPr id="33" name="Freeform 3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34" name="TextBox 3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rot="525999">
            <a:off x="-332060" y="8136768"/>
            <a:ext cx="1976440" cy="1729385"/>
            <a:chOff x="0" y="0"/>
            <a:chExt cx="812800" cy="711200"/>
          </a:xfrm>
        </p:grpSpPr>
        <p:sp>
          <p:nvSpPr>
            <p:cNvPr id="36" name="Freeform 3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37" name="TextBox 3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rot="267107">
            <a:off x="233708" y="8863753"/>
            <a:ext cx="639835" cy="1051064"/>
          </a:xfrm>
          <a:custGeom>
            <a:avLst/>
            <a:gdLst/>
            <a:ahLst/>
            <a:cxnLst/>
            <a:rect l="l" t="t" r="r" b="b"/>
            <a:pathLst>
              <a:path w="639835" h="1051064">
                <a:moveTo>
                  <a:pt x="0" y="0"/>
                </a:moveTo>
                <a:lnTo>
                  <a:pt x="639835" y="0"/>
                </a:lnTo>
                <a:lnTo>
                  <a:pt x="639835" y="1051064"/>
                </a:lnTo>
                <a:lnTo>
                  <a:pt x="0" y="1051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rot="267107">
            <a:off x="17537725" y="923786"/>
            <a:ext cx="582011" cy="956076"/>
          </a:xfrm>
          <a:custGeom>
            <a:avLst/>
            <a:gdLst/>
            <a:ahLst/>
            <a:cxnLst/>
            <a:rect l="l" t="t" r="r" b="b"/>
            <a:pathLst>
              <a:path w="582011" h="956076">
                <a:moveTo>
                  <a:pt x="0" y="0"/>
                </a:moveTo>
                <a:lnTo>
                  <a:pt x="582011" y="0"/>
                </a:lnTo>
                <a:lnTo>
                  <a:pt x="582011" y="956076"/>
                </a:lnTo>
                <a:lnTo>
                  <a:pt x="0" y="9560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41" name="Table 40"/>
          <p:cNvGraphicFramePr>
            <a:graphicFrameLocks noGrp="1"/>
          </p:cNvGraphicFramePr>
          <p:nvPr>
            <p:extLst>
              <p:ext uri="{D42A27DB-BD31-4B8C-83A1-F6EECF244321}">
                <p14:modId xmlns:p14="http://schemas.microsoft.com/office/powerpoint/2010/main" val="717389687"/>
              </p:ext>
            </p:extLst>
          </p:nvPr>
        </p:nvGraphicFramePr>
        <p:xfrm>
          <a:off x="1141490" y="921258"/>
          <a:ext cx="16141079" cy="8145603"/>
        </p:xfrm>
        <a:graphic>
          <a:graphicData uri="http://schemas.openxmlformats.org/drawingml/2006/table">
            <a:tbl>
              <a:tblPr firstRow="1" firstCol="1" bandRow="1">
                <a:effectLst>
                  <a:outerShdw blurRad="50800" dist="38100" algn="l" rotWithShape="0">
                    <a:prstClr val="black">
                      <a:alpha val="40000"/>
                    </a:prstClr>
                  </a:outerShdw>
                </a:effectLst>
              </a:tblPr>
              <a:tblGrid>
                <a:gridCol w="1843454">
                  <a:extLst>
                    <a:ext uri="{9D8B030D-6E8A-4147-A177-3AD203B41FA5}">
                      <a16:colId xmlns:a16="http://schemas.microsoft.com/office/drawing/2014/main" val="20000"/>
                    </a:ext>
                  </a:extLst>
                </a:gridCol>
                <a:gridCol w="11454873">
                  <a:extLst>
                    <a:ext uri="{9D8B030D-6E8A-4147-A177-3AD203B41FA5}">
                      <a16:colId xmlns:a16="http://schemas.microsoft.com/office/drawing/2014/main" val="20001"/>
                    </a:ext>
                  </a:extLst>
                </a:gridCol>
                <a:gridCol w="918185">
                  <a:extLst>
                    <a:ext uri="{9D8B030D-6E8A-4147-A177-3AD203B41FA5}">
                      <a16:colId xmlns:a16="http://schemas.microsoft.com/office/drawing/2014/main" val="20002"/>
                    </a:ext>
                  </a:extLst>
                </a:gridCol>
                <a:gridCol w="1924567">
                  <a:extLst>
                    <a:ext uri="{9D8B030D-6E8A-4147-A177-3AD203B41FA5}">
                      <a16:colId xmlns:a16="http://schemas.microsoft.com/office/drawing/2014/main" val="20003"/>
                    </a:ext>
                  </a:extLst>
                </a:gridCol>
              </a:tblGrid>
              <a:tr h="444896">
                <a:tc>
                  <a:txBody>
                    <a:bodyPr/>
                    <a:lstStyle/>
                    <a:p>
                      <a:pPr algn="ctr">
                        <a:lnSpc>
                          <a:spcPct val="115000"/>
                        </a:lnSpc>
                        <a:spcAft>
                          <a:spcPts val="0"/>
                        </a:spcAft>
                        <a:tabLst>
                          <a:tab pos="1386840" algn="l"/>
                        </a:tabLst>
                      </a:pPr>
                      <a:r>
                        <a:rPr lang="en-US" sz="3000" b="1">
                          <a:solidFill>
                            <a:srgbClr val="000000"/>
                          </a:solidFill>
                          <a:effectLst/>
                          <a:latin typeface="Times New Roman" panose="02020603050405020304" pitchFamily="18" charset="0"/>
                          <a:ea typeface="MS Mincho"/>
                        </a:rPr>
                        <a:t>Phương diện</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000" b="1">
                          <a:solidFill>
                            <a:srgbClr val="000000"/>
                          </a:solidFill>
                          <a:effectLst/>
                          <a:latin typeface="Times New Roman" panose="02020603050405020304" pitchFamily="18" charset="0"/>
                          <a:ea typeface="MS Mincho"/>
                        </a:rPr>
                        <a:t>Nội dung kiểm tra</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000" b="1">
                          <a:solidFill>
                            <a:srgbClr val="000000"/>
                          </a:solidFill>
                          <a:effectLst/>
                          <a:latin typeface="Times New Roman" panose="02020603050405020304" pitchFamily="18" charset="0"/>
                          <a:ea typeface="MS Mincho"/>
                        </a:rPr>
                        <a:t>Đạt</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000" b="1">
                          <a:solidFill>
                            <a:srgbClr val="000000"/>
                          </a:solidFill>
                          <a:effectLst/>
                          <a:latin typeface="Times New Roman" panose="02020603050405020304" pitchFamily="18" charset="0"/>
                          <a:ea typeface="MS Mincho"/>
                        </a:rPr>
                        <a:t>Chưa đạt</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143">
                <a:tc rowSpan="3">
                  <a:txBody>
                    <a:bodyPr/>
                    <a:lstStyle/>
                    <a:p>
                      <a:pPr>
                        <a:lnSpc>
                          <a:spcPct val="115000"/>
                        </a:lnSpc>
                        <a:spcAft>
                          <a:spcPts val="0"/>
                        </a:spcAft>
                        <a:tabLst>
                          <a:tab pos="1386840" algn="l"/>
                        </a:tabLst>
                      </a:pPr>
                      <a:r>
                        <a:rPr lang="en-US" sz="3000" b="1">
                          <a:solidFill>
                            <a:srgbClr val="0070C0"/>
                          </a:solidFill>
                          <a:effectLst/>
                          <a:latin typeface="Times New Roman" panose="02020603050405020304" pitchFamily="18" charset="0"/>
                          <a:ea typeface="MS Mincho"/>
                        </a:rPr>
                        <a:t>Mở đoạn</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Mở đoạn bằng chữ viết hoa lùi đầu dòng.</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8119">
                <a:tc vMerge="1">
                  <a:txBody>
                    <a:bodyPr/>
                    <a:lstStyle/>
                    <a:p>
                      <a:endParaRPr lang="en-GB"/>
                    </a:p>
                  </a:txBody>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Giới thiệu bài thơ, tác giả.</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119">
                <a:tc vMerge="1">
                  <a:txBody>
                    <a:bodyPr/>
                    <a:lstStyle/>
                    <a:p>
                      <a:endParaRPr lang="en-GB"/>
                    </a:p>
                  </a:txBody>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Nêu cảm nghĩ chung về bài thơ.</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143">
                <a:tc rowSpan="3">
                  <a:txBody>
                    <a:bodyPr/>
                    <a:lstStyle/>
                    <a:p>
                      <a:pPr>
                        <a:lnSpc>
                          <a:spcPct val="115000"/>
                        </a:lnSpc>
                        <a:spcAft>
                          <a:spcPts val="0"/>
                        </a:spcAft>
                        <a:tabLst>
                          <a:tab pos="1386840" algn="l"/>
                        </a:tabLst>
                      </a:pPr>
                      <a:r>
                        <a:rPr lang="en-US" sz="3000" b="1">
                          <a:solidFill>
                            <a:srgbClr val="0070C0"/>
                          </a:solidFill>
                          <a:effectLst/>
                          <a:latin typeface="Times New Roman" panose="02020603050405020304" pitchFamily="18" charset="0"/>
                          <a:ea typeface="MS Mincho"/>
                        </a:rPr>
                        <a:t>Thân đoạn</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Trình bày cảm nghĩ về bài thơ theo trình tự hợp lí.</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37214">
                <a:tc vMerge="1">
                  <a:txBody>
                    <a:bodyPr/>
                    <a:lstStyle/>
                    <a:p>
                      <a:endParaRPr lang="en-GB"/>
                    </a:p>
                  </a:txBody>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Trình bày cảm nghĩ về nét độc đáo của bài thơ về cả hai phương diện nội dung và nghệ thuật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16285">
                <a:tc vMerge="1">
                  <a:txBody>
                    <a:bodyPr/>
                    <a:lstStyle/>
                    <a:p>
                      <a:endParaRPr lang="en-GB"/>
                    </a:p>
                  </a:txBody>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Nêu được tác dụng của thể thơ tự do trong việc thể hiện mạch cảm xúc, nét độc đáo của bài thơ.</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8143">
                <a:tc rowSpan="2">
                  <a:txBody>
                    <a:bodyPr/>
                    <a:lstStyle/>
                    <a:p>
                      <a:pPr>
                        <a:lnSpc>
                          <a:spcPct val="115000"/>
                        </a:lnSpc>
                        <a:spcAft>
                          <a:spcPts val="0"/>
                        </a:spcAft>
                        <a:tabLst>
                          <a:tab pos="1386840" algn="l"/>
                        </a:tabLst>
                      </a:pPr>
                      <a:r>
                        <a:rPr lang="en-US" sz="3000" b="1">
                          <a:solidFill>
                            <a:srgbClr val="0070C0"/>
                          </a:solidFill>
                          <a:effectLst/>
                          <a:latin typeface="Times New Roman" panose="02020603050405020304" pitchFamily="18" charset="0"/>
                          <a:ea typeface="MS Mincho"/>
                        </a:rPr>
                        <a:t>Kết đoạn</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Nêu khái quát cảm nghĩ về bài thơ.</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58143">
                <a:tc vMerge="1">
                  <a:txBody>
                    <a:bodyPr/>
                    <a:lstStyle/>
                    <a:p>
                      <a:endParaRPr lang="en-GB"/>
                    </a:p>
                  </a:txBody>
                  <a:tcPr/>
                </a:tc>
                <a:tc>
                  <a:txBody>
                    <a:bodyPr/>
                    <a:lstStyle/>
                    <a:p>
                      <a:pPr algn="just">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Dùng dấu câu để kết thúc đoạn văn</a:t>
                      </a:r>
                      <a:r>
                        <a:rPr lang="en-US" sz="3000">
                          <a:solidFill>
                            <a:srgbClr val="000000"/>
                          </a:solidFill>
                          <a:effectLst/>
                          <a:latin typeface="Times New Roman" panose="02020603050405020304" pitchFamily="18" charset="0"/>
                          <a:ea typeface="MS Mincho"/>
                        </a:rPr>
                        <a:t>.</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8143">
                <a:tc rowSpan="3">
                  <a:txBody>
                    <a:bodyPr/>
                    <a:lstStyle/>
                    <a:p>
                      <a:pPr>
                        <a:lnSpc>
                          <a:spcPct val="115000"/>
                        </a:lnSpc>
                        <a:spcAft>
                          <a:spcPts val="0"/>
                        </a:spcAft>
                        <a:tabLst>
                          <a:tab pos="1386840" algn="l"/>
                        </a:tabLst>
                      </a:pPr>
                      <a:r>
                        <a:rPr lang="vi-VN" sz="3000" b="1">
                          <a:solidFill>
                            <a:srgbClr val="0070C0"/>
                          </a:solidFill>
                          <a:effectLst/>
                          <a:latin typeface="Times New Roman" panose="02020603050405020304" pitchFamily="18" charset="0"/>
                          <a:ea typeface="MS Mincho"/>
                        </a:rPr>
                        <a:t>Diễn đạt</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Sử dụng một số phép liên kết phù hợp.</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9753">
                <a:tc vMerge="1">
                  <a:txBody>
                    <a:bodyPr/>
                    <a:lstStyle/>
                    <a:p>
                      <a:endParaRPr lang="en-GB"/>
                    </a:p>
                  </a:txBody>
                  <a:tcPr/>
                </a:tc>
                <a:tc>
                  <a:txBody>
                    <a:bodyPr/>
                    <a:lstStyle/>
                    <a:p>
                      <a:pPr algn="just">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Viết đúng chính tả, ngữ pháp.</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58143">
                <a:tc vMerge="1">
                  <a:txBody>
                    <a:bodyPr/>
                    <a:lstStyle/>
                    <a:p>
                      <a:endParaRPr lang="en-GB"/>
                    </a:p>
                  </a:txBody>
                  <a:tcPr/>
                </a:tc>
                <a:tc>
                  <a:txBody>
                    <a:bodyPr/>
                    <a:lstStyle/>
                    <a:p>
                      <a:pPr algn="just">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Dùng từ ngữ phù hợp để biểu đạt cảm nghĩ.</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000">
                          <a:solidFill>
                            <a:srgbClr val="000000"/>
                          </a:solidFill>
                          <a:effectLst/>
                          <a:latin typeface="Times New Roman" panose="02020603050405020304" pitchFamily="18" charset="0"/>
                          <a:ea typeface="MS Mincho"/>
                        </a:rPr>
                        <a:t> </a:t>
                      </a:r>
                      <a:endParaRPr lang="en-GB" sz="3000">
                        <a:effectLst/>
                        <a:latin typeface="Times New Roman" panose="02020603050405020304" pitchFamily="18" charset="0"/>
                        <a:ea typeface="Calibri" panose="020F0502020204030204" pitchFamily="34" charset="0"/>
                      </a:endParaRPr>
                    </a:p>
                  </a:txBody>
                  <a:tcPr marL="54762" marR="5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1845482" y="1565235"/>
            <a:ext cx="14445074" cy="1846659"/>
          </a:xfrm>
          <a:prstGeom prst="rect">
            <a:avLst/>
          </a:prstGeom>
        </p:spPr>
        <p:txBody>
          <a:bodyPr wrap="square" lIns="0" tIns="0" rIns="0" bIns="0" rtlCol="0" anchor="t">
            <a:spAutoFit/>
          </a:bodyPr>
          <a:lstStyle/>
          <a:p>
            <a:pPr algn="ctr"/>
            <a:r>
              <a:rPr lang="vi-VN" sz="6000" b="1">
                <a:latin typeface="Times New Roman" panose="02020603050405020304" pitchFamily="18" charset="0"/>
                <a:cs typeface="Times New Roman" panose="02020603050405020304" pitchFamily="18" charset="0"/>
              </a:rPr>
              <a:t>Viết đoạn văn ghi lại cảm nghĩ sau khi đọc bài thơ “</a:t>
            </a:r>
            <a:r>
              <a:rPr lang="vi-VN" sz="6000" b="1" i="1">
                <a:latin typeface="Times New Roman" panose="02020603050405020304" pitchFamily="18" charset="0"/>
                <a:cs typeface="Times New Roman" panose="02020603050405020304" pitchFamily="18" charset="0"/>
              </a:rPr>
              <a:t>Xó bếp” </a:t>
            </a:r>
            <a:r>
              <a:rPr lang="vi-VN" sz="6000" b="1">
                <a:latin typeface="Times New Roman" panose="02020603050405020304" pitchFamily="18" charset="0"/>
                <a:cs typeface="Times New Roman" panose="02020603050405020304" pitchFamily="18" charset="0"/>
              </a:rPr>
              <a:t>(Nguyễn Duy)</a:t>
            </a:r>
            <a:endParaRPr lang="en-GB" sz="6000">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6219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571500"/>
            <a:ext cx="16294226" cy="9372599"/>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15750051" y="-528839"/>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1290971" y="8717173"/>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465393" y="81019"/>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473942" y="9150053"/>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p:cNvGrpSpPr/>
          <p:nvPr/>
        </p:nvGrpSpPr>
        <p:grpSpPr>
          <a:xfrm rot="612183">
            <a:off x="17159109" y="8421529"/>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7618170" y="8908154"/>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525953" y="-308210"/>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66892" y="178415"/>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41" name="Table 40"/>
          <p:cNvGraphicFramePr>
            <a:graphicFrameLocks noGrp="1"/>
          </p:cNvGraphicFramePr>
          <p:nvPr>
            <p:extLst>
              <p:ext uri="{D42A27DB-BD31-4B8C-83A1-F6EECF244321}">
                <p14:modId xmlns:p14="http://schemas.microsoft.com/office/powerpoint/2010/main" val="4071829889"/>
              </p:ext>
            </p:extLst>
          </p:nvPr>
        </p:nvGraphicFramePr>
        <p:xfrm>
          <a:off x="1192434" y="879003"/>
          <a:ext cx="16089959" cy="8692896"/>
        </p:xfrm>
        <a:graphic>
          <a:graphicData uri="http://schemas.openxmlformats.org/drawingml/2006/table">
            <a:tbl>
              <a:tblPr firstRow="1" firstCol="1" bandRow="1"/>
              <a:tblGrid>
                <a:gridCol w="3897959">
                  <a:extLst>
                    <a:ext uri="{9D8B030D-6E8A-4147-A177-3AD203B41FA5}">
                      <a16:colId xmlns:a16="http://schemas.microsoft.com/office/drawing/2014/main" val="20000"/>
                    </a:ext>
                  </a:extLst>
                </a:gridCol>
                <a:gridCol w="12192000">
                  <a:extLst>
                    <a:ext uri="{9D8B030D-6E8A-4147-A177-3AD203B41FA5}">
                      <a16:colId xmlns:a16="http://schemas.microsoft.com/office/drawing/2014/main" val="20001"/>
                    </a:ext>
                  </a:extLst>
                </a:gridCol>
              </a:tblGrid>
              <a:tr h="432737">
                <a:tc gridSpan="2">
                  <a:txBody>
                    <a:bodyPr/>
                    <a:lstStyle/>
                    <a:p>
                      <a:pPr algn="ctr">
                        <a:lnSpc>
                          <a:spcPct val="115000"/>
                        </a:lnSpc>
                        <a:spcAft>
                          <a:spcPts val="0"/>
                        </a:spcAft>
                      </a:pPr>
                      <a:r>
                        <a:rPr lang="vi-VN" sz="3100" b="1" dirty="0">
                          <a:solidFill>
                            <a:srgbClr val="FF0000"/>
                          </a:solidFill>
                          <a:effectLst/>
                          <a:latin typeface="Times New Roman" panose="02020603050405020304" pitchFamily="18" charset="0"/>
                          <a:ea typeface="Calibri" panose="020F0502020204030204" pitchFamily="34" charset="0"/>
                        </a:rPr>
                        <a:t>PHIẾU TÌM Ý:</a:t>
                      </a:r>
                      <a:endParaRPr lang="en-GB" sz="3100" dirty="0">
                        <a:effectLst/>
                        <a:latin typeface="Times New Roman" panose="02020603050405020304" pitchFamily="18" charset="0"/>
                        <a:ea typeface="Calibri" panose="020F0502020204030204" pitchFamily="34" charset="0"/>
                      </a:endParaRPr>
                    </a:p>
                    <a:p>
                      <a:pPr algn="ctr">
                        <a:lnSpc>
                          <a:spcPct val="115000"/>
                        </a:lnSpc>
                        <a:spcAft>
                          <a:spcPts val="0"/>
                        </a:spcAft>
                      </a:pPr>
                      <a:r>
                        <a:rPr lang="vi-VN" sz="3100" b="1" dirty="0">
                          <a:effectLst/>
                          <a:latin typeface="Times New Roman" panose="02020603050405020304" pitchFamily="18" charset="0"/>
                          <a:ea typeface="Calibri" panose="020F0502020204030204" pitchFamily="34" charset="0"/>
                        </a:rPr>
                        <a:t>Viết đoạn văn ghi lại cảm nghĩ về bài thơ “Xó bếp” (Nguyễn Duy)</a:t>
                      </a:r>
                      <a:endParaRPr lang="en-GB" sz="3100" dirty="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0000"/>
                  </a:ext>
                </a:extLst>
              </a:tr>
              <a:tr h="216369">
                <a:tc>
                  <a:txBody>
                    <a:bodyPr/>
                    <a:lstStyle/>
                    <a:p>
                      <a:pPr algn="just">
                        <a:lnSpc>
                          <a:spcPct val="115000"/>
                        </a:lnSpc>
                        <a:spcAft>
                          <a:spcPts val="0"/>
                        </a:spcAft>
                      </a:pPr>
                      <a:r>
                        <a:rPr lang="vi-VN" sz="3100">
                          <a:effectLst/>
                          <a:latin typeface="Times New Roman" panose="02020603050405020304" pitchFamily="18" charset="0"/>
                          <a:ea typeface="Calibri" panose="020F0502020204030204" pitchFamily="34" charset="0"/>
                        </a:rPr>
                        <a:t>Bài thơ tên gì, của ai?</a:t>
                      </a:r>
                      <a:endParaRPr lang="en-GB" sz="310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100">
                          <a:effectLst/>
                          <a:latin typeface="Times New Roman" panose="02020603050405020304" pitchFamily="18" charset="0"/>
                          <a:ea typeface="Calibri" panose="020F0502020204030204" pitchFamily="34" charset="0"/>
                        </a:rPr>
                        <a:t>Bài thơ “Xó bếp” (Nguyễn Duy)</a:t>
                      </a:r>
                      <a:endParaRPr lang="en-GB" sz="310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9106">
                <a:tc>
                  <a:txBody>
                    <a:bodyPr/>
                    <a:lstStyle/>
                    <a:p>
                      <a:pPr algn="just">
                        <a:lnSpc>
                          <a:spcPct val="115000"/>
                        </a:lnSpc>
                        <a:spcAft>
                          <a:spcPts val="0"/>
                        </a:spcAft>
                      </a:pPr>
                      <a:r>
                        <a:rPr lang="vi-VN" sz="3100">
                          <a:effectLst/>
                          <a:latin typeface="Times New Roman" panose="02020603050405020304" pitchFamily="18" charset="0"/>
                          <a:ea typeface="Calibri" panose="020F0502020204030204" pitchFamily="34" charset="0"/>
                        </a:rPr>
                        <a:t>Nêu cảm nghĩ chung về bài thơ.</a:t>
                      </a:r>
                      <a:endParaRPr lang="en-GB" sz="310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100">
                          <a:effectLst/>
                          <a:latin typeface="Times New Roman" panose="02020603050405020304" pitchFamily="18" charset="0"/>
                          <a:ea typeface="Calibri" panose="020F0502020204030204" pitchFamily="34" charset="0"/>
                        </a:rPr>
                        <a:t>Ra đời vào những năm kháng chiến chống Mỹ đang diễn ra ác liệt (tháng 7/1971), bài thơ lại đem đến những cảm xúc xúc động, thân thương về tình cảm gia đình.</a:t>
                      </a:r>
                      <a:endParaRPr lang="en-GB" sz="310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47220">
                <a:tc>
                  <a:txBody>
                    <a:bodyPr/>
                    <a:lstStyle/>
                    <a:p>
                      <a:pPr algn="just">
                        <a:lnSpc>
                          <a:spcPct val="115000"/>
                        </a:lnSpc>
                        <a:spcAft>
                          <a:spcPts val="0"/>
                        </a:spcAft>
                      </a:pPr>
                      <a:r>
                        <a:rPr lang="vi-VN" sz="3100">
                          <a:effectLst/>
                          <a:latin typeface="Times New Roman" panose="02020603050405020304" pitchFamily="18" charset="0"/>
                          <a:ea typeface="Calibri" panose="020F0502020204030204" pitchFamily="34" charset="0"/>
                        </a:rPr>
                        <a:t>Cảm nghĩ về phương diện nghệ thuật của bài thơ:</a:t>
                      </a:r>
                      <a:endParaRPr lang="en-GB" sz="3100">
                        <a:effectLst/>
                        <a:latin typeface="Times New Roman" panose="02020603050405020304" pitchFamily="18" charset="0"/>
                        <a:ea typeface="Calibri" panose="020F0502020204030204" pitchFamily="34" charset="0"/>
                      </a:endParaRPr>
                    </a:p>
                    <a:p>
                      <a:pPr algn="just">
                        <a:lnSpc>
                          <a:spcPct val="115000"/>
                        </a:lnSpc>
                        <a:spcAft>
                          <a:spcPts val="0"/>
                        </a:spcAft>
                      </a:pPr>
                      <a:r>
                        <a:rPr lang="vi-VN" sz="3100">
                          <a:effectLst/>
                          <a:latin typeface="Times New Roman" panose="02020603050405020304" pitchFamily="18" charset="0"/>
                          <a:ea typeface="Calibri" panose="020F0502020204030204" pitchFamily="34" charset="0"/>
                        </a:rPr>
                        <a:t>+ Nêu cảm nhận về thể thơ, vần, nhịp và tác dụng biểu đạt nội dung.</a:t>
                      </a:r>
                      <a:endParaRPr lang="en-GB" sz="3100">
                        <a:effectLst/>
                        <a:latin typeface="Times New Roman" panose="02020603050405020304" pitchFamily="18" charset="0"/>
                        <a:ea typeface="Calibri" panose="020F0502020204030204" pitchFamily="34" charset="0"/>
                      </a:endParaRPr>
                    </a:p>
                    <a:p>
                      <a:pPr algn="just">
                        <a:lnSpc>
                          <a:spcPct val="115000"/>
                        </a:lnSpc>
                        <a:spcAft>
                          <a:spcPts val="0"/>
                        </a:spcAft>
                      </a:pPr>
                      <a:r>
                        <a:rPr lang="vi-VN" sz="3100">
                          <a:effectLst/>
                          <a:latin typeface="Times New Roman" panose="02020603050405020304" pitchFamily="18" charset="0"/>
                          <a:ea typeface="Calibri" panose="020F0502020204030204" pitchFamily="34" charset="0"/>
                        </a:rPr>
                        <a:t>+ Các yếu tố miêu tả, hình ảnh nổi bật, từ ngữ đặc sắc, biện pháp tu từ,..được sử dụng.</a:t>
                      </a:r>
                      <a:endParaRPr lang="en-GB" sz="310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100" dirty="0">
                          <a:solidFill>
                            <a:srgbClr val="0D0D0D"/>
                          </a:solidFill>
                          <a:effectLst/>
                          <a:latin typeface="Times New Roman" panose="02020603050405020304" pitchFamily="18" charset="0"/>
                        </a:rPr>
                        <a:t>- Thể thơ tự do với hình thức phóng khoáng, vần nhịp linh hoạt </a:t>
                      </a:r>
                      <a:r>
                        <a:rPr lang="en-US" sz="3100" dirty="0">
                          <a:solidFill>
                            <a:srgbClr val="0D0D0D"/>
                          </a:solidFill>
                          <a:effectLst/>
                          <a:latin typeface="Times New Roman" panose="02020603050405020304" pitchFamily="18" charset="0"/>
                          <a:sym typeface="Wingdings" panose="05000000000000000000" pitchFamily="2" charset="2"/>
                        </a:rPr>
                        <a:t></a:t>
                      </a:r>
                      <a:r>
                        <a:rPr lang="en-US" sz="3100" dirty="0">
                          <a:solidFill>
                            <a:srgbClr val="0D0D0D"/>
                          </a:solidFill>
                          <a:effectLst/>
                          <a:latin typeface="Times New Roman" panose="02020603050405020304" pitchFamily="18" charset="0"/>
                        </a:rPr>
                        <a:t> </a:t>
                      </a:r>
                      <a:r>
                        <a:rPr lang="vi-VN" sz="3100" dirty="0">
                          <a:solidFill>
                            <a:srgbClr val="0D0D0D"/>
                          </a:solidFill>
                          <a:effectLst/>
                          <a:latin typeface="Times New Roman" panose="02020603050405020304" pitchFamily="18" charset="0"/>
                        </a:rPr>
                        <a:t>giúp nhà thơ diễn tả nỗi nhớ của người chiến sĩ về một vùng kí ức gắn với hình ảnh  xó bếp, nơi bé nhỏ, đơn sơ mà chứa đựng bao nhiêu ấm áp, yêu thương</a:t>
                      </a:r>
                      <a:r>
                        <a:rPr lang="en-US" sz="3100" dirty="0">
                          <a:solidFill>
                            <a:srgbClr val="0D0D0D"/>
                          </a:solidFill>
                          <a:effectLst/>
                          <a:latin typeface="Times New Roman" panose="02020603050405020304" pitchFamily="18" charset="0"/>
                        </a:rPr>
                        <a:t>.</a:t>
                      </a:r>
                      <a:endParaRPr lang="en-GB" sz="3100" dirty="0">
                        <a:effectLst/>
                        <a:latin typeface="Times New Roman" panose="02020603050405020304" pitchFamily="18" charset="0"/>
                      </a:endParaRPr>
                    </a:p>
                    <a:p>
                      <a:pPr algn="just">
                        <a:lnSpc>
                          <a:spcPct val="115000"/>
                        </a:lnSpc>
                        <a:spcAft>
                          <a:spcPts val="0"/>
                        </a:spcAft>
                      </a:pPr>
                      <a:r>
                        <a:rPr lang="vi-VN" sz="3100" dirty="0">
                          <a:effectLst/>
                          <a:latin typeface="Times New Roman" panose="02020603050405020304" pitchFamily="18" charset="0"/>
                          <a:ea typeface="Calibri" panose="020F0502020204030204" pitchFamily="34" charset="0"/>
                        </a:rPr>
                        <a:t>- Hình ảnh trung tâm: “nơi ấy” </a:t>
                      </a:r>
                      <a:r>
                        <a:rPr lang="vi-VN" sz="3100" dirty="0">
                          <a:effectLst/>
                          <a:latin typeface="Times New Roman" panose="02020603050405020304" pitchFamily="18" charset="0"/>
                          <a:ea typeface="Times New Roman" panose="02020603050405020304" pitchFamily="18" charset="0"/>
                        </a:rPr>
                        <a:t>- xó bếp đơn sơ nhưng là nơi lưu giữ biết bao kí ức đẹp đẽ, thân thương của nhà thơ – người lính. </a:t>
                      </a:r>
                      <a:endParaRPr lang="en-GB" sz="3100" dirty="0">
                        <a:effectLst/>
                        <a:latin typeface="Times New Roman" panose="02020603050405020304" pitchFamily="18" charset="0"/>
                        <a:ea typeface="Calibri" panose="020F0502020204030204" pitchFamily="34" charset="0"/>
                      </a:endParaRPr>
                    </a:p>
                    <a:p>
                      <a:pPr algn="just">
                        <a:lnSpc>
                          <a:spcPct val="115000"/>
                        </a:lnSpc>
                        <a:spcAft>
                          <a:spcPts val="0"/>
                        </a:spcAft>
                      </a:pPr>
                      <a:r>
                        <a:rPr lang="vi-VN" sz="3100" dirty="0">
                          <a:effectLst/>
                          <a:latin typeface="Times New Roman" panose="02020603050405020304" pitchFamily="18" charset="0"/>
                          <a:ea typeface="Times New Roman" panose="02020603050405020304" pitchFamily="18" charset="0"/>
                        </a:rPr>
                        <a:t>- Các hình ảnh của mẹ , của bà cùng những hình ảnh giản dị gắn với kỉ niệm tuổi thơ lần lượt được gọi về từ hình ảnh xó bếp thân thương, gắn với một thời gian khó, cơ cực. Nơi xó bếp đơn sơ trở thành nơi khởi đầu cuộc đời của nhân vật trữ tình, là nơi sẽ chắp thêm hành trang, sức mạnh để anh thêm kiên cường vượt qua bao gian khó phía trước của cuộc sống chiến đấu.</a:t>
                      </a:r>
                      <a:endParaRPr lang="en-GB" sz="3100" dirty="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298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23" name="Table 22"/>
          <p:cNvGraphicFramePr>
            <a:graphicFrameLocks noGrp="1"/>
          </p:cNvGraphicFramePr>
          <p:nvPr>
            <p:extLst>
              <p:ext uri="{D42A27DB-BD31-4B8C-83A1-F6EECF244321}">
                <p14:modId xmlns:p14="http://schemas.microsoft.com/office/powerpoint/2010/main" val="3412376673"/>
              </p:ext>
            </p:extLst>
          </p:nvPr>
        </p:nvGraphicFramePr>
        <p:xfrm>
          <a:off x="1295401" y="1299117"/>
          <a:ext cx="15716886" cy="7760208"/>
        </p:xfrm>
        <a:graphic>
          <a:graphicData uri="http://schemas.openxmlformats.org/drawingml/2006/table">
            <a:tbl>
              <a:tblPr firstRow="1" firstCol="1" bandRow="1"/>
              <a:tblGrid>
                <a:gridCol w="2285999">
                  <a:extLst>
                    <a:ext uri="{9D8B030D-6E8A-4147-A177-3AD203B41FA5}">
                      <a16:colId xmlns:a16="http://schemas.microsoft.com/office/drawing/2014/main" val="20000"/>
                    </a:ext>
                  </a:extLst>
                </a:gridCol>
                <a:gridCol w="13430887">
                  <a:extLst>
                    <a:ext uri="{9D8B030D-6E8A-4147-A177-3AD203B41FA5}">
                      <a16:colId xmlns:a16="http://schemas.microsoft.com/office/drawing/2014/main" val="20001"/>
                    </a:ext>
                  </a:extLst>
                </a:gridCol>
              </a:tblGrid>
              <a:tr h="432737">
                <a:tc gridSpan="2">
                  <a:txBody>
                    <a:bodyPr/>
                    <a:lstStyle/>
                    <a:p>
                      <a:pPr algn="ctr">
                        <a:lnSpc>
                          <a:spcPct val="115000"/>
                        </a:lnSpc>
                        <a:spcAft>
                          <a:spcPts val="0"/>
                        </a:spcAft>
                      </a:pPr>
                      <a:r>
                        <a:rPr lang="vi-VN" sz="3000" b="1" dirty="0">
                          <a:solidFill>
                            <a:srgbClr val="FF0000"/>
                          </a:solidFill>
                          <a:effectLst/>
                          <a:latin typeface="Times New Roman" panose="02020603050405020304" pitchFamily="18" charset="0"/>
                          <a:ea typeface="Calibri" panose="020F0502020204030204" pitchFamily="34" charset="0"/>
                        </a:rPr>
                        <a:t>PHIẾU TÌM Ý:</a:t>
                      </a:r>
                      <a:endParaRPr lang="en-GB" sz="3000" dirty="0">
                        <a:effectLst/>
                        <a:latin typeface="Times New Roman" panose="02020603050405020304" pitchFamily="18" charset="0"/>
                        <a:ea typeface="Calibri" panose="020F0502020204030204" pitchFamily="34" charset="0"/>
                      </a:endParaRPr>
                    </a:p>
                    <a:p>
                      <a:pPr algn="ctr">
                        <a:lnSpc>
                          <a:spcPct val="115000"/>
                        </a:lnSpc>
                        <a:spcAft>
                          <a:spcPts val="0"/>
                        </a:spcAft>
                      </a:pPr>
                      <a:r>
                        <a:rPr lang="vi-VN" sz="3000" b="1" dirty="0">
                          <a:effectLst/>
                          <a:latin typeface="Times New Roman" panose="02020603050405020304" pitchFamily="18" charset="0"/>
                          <a:ea typeface="Calibri" panose="020F0502020204030204" pitchFamily="34" charset="0"/>
                        </a:rPr>
                        <a:t>Viết đoạn văn ghi lại cảm nghĩ về bài thơ “Xó bếp” (Nguyễn Duy)</a:t>
                      </a:r>
                      <a:endParaRPr lang="en-GB" sz="3000" dirty="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0000"/>
                  </a:ext>
                </a:extLst>
              </a:tr>
              <a:tr h="3435697">
                <a:tc>
                  <a:txBody>
                    <a:bodyPr/>
                    <a:lstStyle/>
                    <a:p>
                      <a:pPr algn="just">
                        <a:lnSpc>
                          <a:spcPct val="115000"/>
                        </a:lnSpc>
                        <a:spcAft>
                          <a:spcPts val="0"/>
                        </a:spcAft>
                      </a:pPr>
                      <a:endParaRPr lang="en-GB" sz="300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lnSpc>
                          <a:spcPct val="115000"/>
                        </a:lnSpc>
                        <a:spcAft>
                          <a:spcPts val="0"/>
                        </a:spcAft>
                        <a:buFontTx/>
                        <a:buChar char="-"/>
                      </a:pPr>
                      <a:r>
                        <a:rPr lang="vi-VN" sz="3000" dirty="0">
                          <a:effectLst/>
                          <a:latin typeface="Times New Roman" panose="02020603050405020304" pitchFamily="18" charset="0"/>
                          <a:ea typeface="Times New Roman" panose="02020603050405020304" pitchFamily="18" charset="0"/>
                        </a:rPr>
                        <a:t>Biện pháp tu từ :</a:t>
                      </a:r>
                    </a:p>
                    <a:p>
                      <a:pPr marL="0" indent="0" algn="just">
                        <a:lnSpc>
                          <a:spcPct val="115000"/>
                        </a:lnSpc>
                        <a:spcAft>
                          <a:spcPts val="0"/>
                        </a:spcAft>
                        <a:buFontTx/>
                        <a:buNone/>
                      </a:pPr>
                      <a:r>
                        <a:rPr lang="vi-VN" sz="3000" dirty="0">
                          <a:effectLst/>
                          <a:latin typeface="Times New Roman" panose="02020603050405020304" pitchFamily="18" charset="0"/>
                          <a:ea typeface="Times New Roman" panose="02020603050405020304" pitchFamily="18" charset="0"/>
                        </a:rPr>
                        <a:t>+ Phép điệp ngữ  </a:t>
                      </a:r>
                      <a:r>
                        <a:rPr lang="vi-VN" sz="3000" i="1" dirty="0">
                          <a:effectLst/>
                          <a:latin typeface="Times New Roman" panose="02020603050405020304" pitchFamily="18" charset="0"/>
                          <a:ea typeface="Times New Roman" panose="02020603050405020304" pitchFamily="18" charset="0"/>
                        </a:rPr>
                        <a:t>Nơi ấy</a:t>
                      </a:r>
                      <a:r>
                        <a:rPr lang="vi-VN" sz="3000" dirty="0">
                          <a:effectLst/>
                          <a:latin typeface="Times New Roman" panose="02020603050405020304" pitchFamily="18" charset="0"/>
                          <a:ea typeface="Times New Roman" panose="02020603050405020304" pitchFamily="18" charset="0"/>
                        </a:rPr>
                        <a:t>  lặp lại nhiều lần, đứng ở đầu các khổ thơ trở thành một điệp khúc nhằm nhấn mạnh giá trị thiêng liêng của </a:t>
                      </a:r>
                      <a:r>
                        <a:rPr lang="vi-VN" sz="3000" i="1" dirty="0">
                          <a:effectLst/>
                          <a:latin typeface="Times New Roman" panose="02020603050405020304" pitchFamily="18" charset="0"/>
                          <a:ea typeface="Times New Roman" panose="02020603050405020304" pitchFamily="18" charset="0"/>
                        </a:rPr>
                        <a:t>nơi ấy</a:t>
                      </a:r>
                      <a:r>
                        <a:rPr lang="vi-VN" sz="3000" dirty="0">
                          <a:effectLst/>
                          <a:latin typeface="Times New Roman" panose="02020603050405020304" pitchFamily="18" charset="0"/>
                          <a:ea typeface="Times New Roman" panose="02020603050405020304" pitchFamily="18" charset="0"/>
                        </a:rPr>
                        <a:t> -“xó bếp”, nơi gắn liền với bao kí ức, hoài niệm thân thương về những người thân yêu của tác giả </a:t>
                      </a:r>
                      <a:r>
                        <a:rPr lang="en-GB" sz="3000" dirty="0" err="1">
                          <a:effectLst/>
                          <a:latin typeface="Times New Roman" panose="02020603050405020304" pitchFamily="18" charset="0"/>
                          <a:ea typeface="Times New Roman" panose="02020603050405020304" pitchFamily="18" charset="0"/>
                        </a:rPr>
                        <a:t>nơi</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quê</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nhà</a:t>
                      </a:r>
                      <a:r>
                        <a:rPr lang="en-GB" sz="3000" dirty="0">
                          <a:effectLst/>
                          <a:latin typeface="Times New Roman" panose="02020603050405020304" pitchFamily="18" charset="0"/>
                          <a:ea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FontTx/>
                        <a:buNone/>
                      </a:pP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Phép</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liệt</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kê</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các</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kỉ</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niệm</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kí</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ức</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của</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nhân</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vật</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trữ</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tình</a:t>
                      </a:r>
                      <a:r>
                        <a:rPr lang="en-GB" sz="3000" dirty="0">
                          <a:effectLst/>
                          <a:latin typeface="Times New Roman" panose="02020603050405020304" pitchFamily="18" charset="0"/>
                          <a:ea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FontTx/>
                        <a:buNone/>
                      </a:pP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Từ</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ngữ</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sử</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dụng</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có</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hiệu</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quả</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các</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từ</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láy</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gợi</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hình</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gợi</a:t>
                      </a:r>
                      <a:r>
                        <a:rPr lang="en-GB" sz="3000" dirty="0">
                          <a:effectLst/>
                          <a:latin typeface="Times New Roman" panose="02020603050405020304" pitchFamily="18" charset="0"/>
                          <a:ea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rPr>
                        <a:t>cảm</a:t>
                      </a:r>
                      <a:r>
                        <a:rPr lang="en-GB" sz="3000" dirty="0">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nhễ</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nhại</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lóc</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nhóc</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len</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lén</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xó</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xỉnh</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xoa</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xít</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hít</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hà</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lấm</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tấm</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lép</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bép</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âm</a:t>
                      </a:r>
                      <a:r>
                        <a:rPr lang="en-GB" sz="3000" i="1" spc="-20" dirty="0">
                          <a:solidFill>
                            <a:srgbClr val="0D0D0D"/>
                          </a:solidFill>
                          <a:effectLst/>
                          <a:latin typeface="Times New Roman" panose="02020603050405020304" pitchFamily="18" charset="0"/>
                          <a:ea typeface="Times New Roman" panose="02020603050405020304" pitchFamily="18" charset="0"/>
                        </a:rPr>
                        <a:t> ỉ, </a:t>
                      </a:r>
                      <a:r>
                        <a:rPr lang="en-GB" sz="3000" i="1" spc="-20" dirty="0" err="1">
                          <a:solidFill>
                            <a:srgbClr val="0D0D0D"/>
                          </a:solidFill>
                          <a:effectLst/>
                          <a:latin typeface="Times New Roman" panose="02020603050405020304" pitchFamily="18" charset="0"/>
                          <a:ea typeface="Times New Roman" panose="02020603050405020304" pitchFamily="18" charset="0"/>
                        </a:rPr>
                        <a:t>nhá</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nhem</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tất</a:t>
                      </a:r>
                      <a:r>
                        <a:rPr lang="en-GB" sz="3000" i="1" spc="-20" dirty="0">
                          <a:solidFill>
                            <a:srgbClr val="0D0D0D"/>
                          </a:solidFill>
                          <a:effectLst/>
                          <a:latin typeface="Times New Roman" panose="02020603050405020304" pitchFamily="18" charset="0"/>
                          <a:ea typeface="Times New Roman" panose="02020603050405020304" pitchFamily="18" charset="0"/>
                        </a:rPr>
                        <a:t> </a:t>
                      </a:r>
                      <a:r>
                        <a:rPr lang="en-GB" sz="3000" i="1" spc="-20" dirty="0" err="1">
                          <a:solidFill>
                            <a:srgbClr val="0D0D0D"/>
                          </a:solidFill>
                          <a:effectLst/>
                          <a:latin typeface="Times New Roman" panose="02020603050405020304" pitchFamily="18" charset="0"/>
                          <a:ea typeface="Times New Roman" panose="02020603050405020304" pitchFamily="18" charset="0"/>
                        </a:rPr>
                        <a:t>tưởi</a:t>
                      </a:r>
                      <a:endParaRPr lang="en-GB" sz="3000" dirty="0">
                        <a:effectLst/>
                        <a:latin typeface="Times New Roman" panose="02020603050405020304" pitchFamily="18" charset="0"/>
                        <a:ea typeface="Times New Roman" panose="02020603050405020304" pitchFamily="18"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8211">
                <a:tc>
                  <a:txBody>
                    <a:bodyPr/>
                    <a:lstStyle/>
                    <a:p>
                      <a:pPr algn="just">
                        <a:lnSpc>
                          <a:spcPct val="115000"/>
                        </a:lnSpc>
                        <a:spcAft>
                          <a:spcPts val="0"/>
                        </a:spcAft>
                      </a:pPr>
                      <a:r>
                        <a:rPr lang="en-GB" sz="3000">
                          <a:effectLst/>
                          <a:latin typeface="Times New Roman" panose="02020603050405020304" pitchFamily="18" charset="0"/>
                          <a:ea typeface="Calibri" panose="020F0502020204030204" pitchFamily="34" charset="0"/>
                        </a:rPr>
                        <a:t>Cảm nghĩ về nội dung cảm xúc, thông điệp của bài thơ.</a:t>
                      </a: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3000" dirty="0">
                          <a:effectLst/>
                          <a:latin typeface="Times New Roman" panose="02020603050405020304" pitchFamily="18" charset="0"/>
                          <a:ea typeface="Calibri" panose="020F0502020204030204" pitchFamily="34" charset="0"/>
                        </a:rPr>
                        <a:t>- </a:t>
                      </a:r>
                      <a:r>
                        <a:rPr lang="en-GB" sz="3000" dirty="0" err="1">
                          <a:effectLst/>
                          <a:latin typeface="Times New Roman" panose="02020603050405020304" pitchFamily="18" charset="0"/>
                          <a:ea typeface="DengXian"/>
                        </a:rPr>
                        <a:t>Bài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thơ</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giúp</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mỗi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chúng</a:t>
                      </a:r>
                      <a:r>
                        <a:rPr lang="en-GB" sz="3000" dirty="0">
                          <a:effectLst/>
                          <a:latin typeface="Times New Roman" panose="02020603050405020304" pitchFamily="18" charset="0"/>
                          <a:ea typeface="DengXian"/>
                        </a:rPr>
                        <a:t> ta </a:t>
                      </a:r>
                      <a:r>
                        <a:rPr lang="en-GB" sz="3000" dirty="0" err="1">
                          <a:effectLst/>
                          <a:latin typeface="Times New Roman" panose="02020603050405020304" pitchFamily="18" charset="0"/>
                          <a:ea typeface="DengXian"/>
                        </a:rPr>
                        <a:t>nhận</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thức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sâu</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sắc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được</a:t>
                      </a:r>
                      <a:r>
                        <a:rPr lang="en-GB" sz="3000" dirty="0">
                          <a:effectLst/>
                          <a:latin typeface="Times New Roman" panose="02020603050405020304" pitchFamily="18" charset="0"/>
                          <a:ea typeface="DengXian"/>
                        </a:rPr>
                        <a:t> ý </a:t>
                      </a:r>
                      <a:r>
                        <a:rPr lang="en-GB" sz="3000" dirty="0" err="1">
                          <a:effectLst/>
                          <a:latin typeface="Times New Roman" panose="02020603050405020304" pitchFamily="18" charset="0"/>
                          <a:ea typeface="DengXian"/>
                        </a:rPr>
                        <a:t>nghĩa</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của</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gia</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đình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quê</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hương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Gia</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đình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quê</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hương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chính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là</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nơi</a:t>
                      </a:r>
                      <a:r>
                        <a:rPr lang="en-GB" sz="3000" dirty="0">
                          <a:effectLst/>
                          <a:latin typeface="Times New Roman" panose="02020603050405020304" pitchFamily="18" charset="0"/>
                          <a:ea typeface="DengXian"/>
                        </a:rPr>
                        <a:t> ta </a:t>
                      </a:r>
                      <a:r>
                        <a:rPr lang="en-GB" sz="3000" dirty="0" err="1">
                          <a:effectLst/>
                          <a:latin typeface="Times New Roman" panose="02020603050405020304" pitchFamily="18" charset="0"/>
                          <a:ea typeface="DengXian"/>
                        </a:rPr>
                        <a:t>được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sinh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ra</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là</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nơi</a:t>
                      </a:r>
                      <a:r>
                        <a:rPr lang="en-GB" sz="3000" dirty="0">
                          <a:effectLst/>
                          <a:latin typeface="Times New Roman" panose="02020603050405020304" pitchFamily="18" charset="0"/>
                          <a:ea typeface="DengXian"/>
                        </a:rPr>
                        <a:t> ta </a:t>
                      </a:r>
                      <a:r>
                        <a:rPr lang="en-GB" sz="3000" dirty="0" err="1">
                          <a:effectLst/>
                          <a:latin typeface="Times New Roman" panose="02020603050405020304" pitchFamily="18" charset="0"/>
                          <a:ea typeface="DengXian"/>
                        </a:rPr>
                        <a:t>bắt</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đầu</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cuộc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đời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là</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nơi</a:t>
                      </a:r>
                      <a:r>
                        <a:rPr lang="en-GB" sz="3000" dirty="0">
                          <a:effectLst/>
                          <a:latin typeface="Times New Roman" panose="02020603050405020304" pitchFamily="18" charset="0"/>
                          <a:ea typeface="DengXian"/>
                        </a:rPr>
                        <a:t> ta </a:t>
                      </a:r>
                      <a:r>
                        <a:rPr lang="en-GB" sz="3000" dirty="0" err="1">
                          <a:effectLst/>
                          <a:latin typeface="Times New Roman" panose="02020603050405020304" pitchFamily="18" charset="0"/>
                          <a:ea typeface="DengXian"/>
                        </a:rPr>
                        <a:t>thuộc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về</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là</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nơi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tiếp</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thêm</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động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lực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sức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mạnh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tinh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thần</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để</a:t>
                      </a:r>
                      <a:r>
                        <a:rPr lang="en-GB" sz="3000" dirty="0">
                          <a:effectLst/>
                          <a:latin typeface="Times New Roman" panose="02020603050405020304" pitchFamily="18" charset="0"/>
                          <a:ea typeface="DengXian"/>
                        </a:rPr>
                        <a:t> ta </a:t>
                      </a:r>
                      <a:r>
                        <a:rPr lang="en-GB" sz="3000" dirty="0" err="1">
                          <a:effectLst/>
                          <a:latin typeface="Times New Roman" panose="02020603050405020304" pitchFamily="18" charset="0"/>
                          <a:ea typeface="DengXian"/>
                        </a:rPr>
                        <a:t>vững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bước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trên</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mỗi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chặng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đường</a:t>
                      </a:r>
                      <a:r>
                        <a:rPr lang="en-GB" sz="3000" dirty="0">
                          <a:effectLst/>
                          <a:latin typeface="Times New Roman" panose="02020603050405020304" pitchFamily="18" charset="0"/>
                          <a:ea typeface="DengXian"/>
                        </a:rPr>
                        <a:t>.</a:t>
                      </a:r>
                      <a:endParaRPr lang="en-GB" sz="3000" dirty="0">
                        <a:effectLst/>
                        <a:latin typeface="Times New Roman" panose="02020603050405020304" pitchFamily="18" charset="0"/>
                        <a:ea typeface="Calibri" panose="020F0502020204030204" pitchFamily="34" charset="0"/>
                      </a:endParaRPr>
                    </a:p>
                    <a:p>
                      <a:pPr algn="just">
                        <a:lnSpc>
                          <a:spcPct val="115000"/>
                        </a:lnSpc>
                        <a:spcAft>
                          <a:spcPts val="0"/>
                        </a:spcAft>
                      </a:pP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Bài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thơ</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cũng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thức</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tỉnh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trong</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mỗi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chúng</a:t>
                      </a:r>
                      <a:r>
                        <a:rPr lang="en-GB" sz="3000" dirty="0">
                          <a:effectLst/>
                          <a:latin typeface="Times New Roman" panose="02020603050405020304" pitchFamily="18" charset="0"/>
                          <a:ea typeface="DengXian"/>
                        </a:rPr>
                        <a:t> ta </a:t>
                      </a:r>
                      <a:r>
                        <a:rPr lang="en-GB" sz="3000" dirty="0" err="1">
                          <a:effectLst/>
                          <a:latin typeface="Times New Roman" panose="02020603050405020304" pitchFamily="18" charset="0"/>
                          <a:ea typeface="DengXian"/>
                        </a:rPr>
                        <a:t>tình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yêu</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trách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nhiệm</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với</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gia</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đình</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quê</a:t>
                      </a:r>
                      <a:r>
                        <a:rPr lang="en-GB" sz="3000" dirty="0">
                          <a:effectLst/>
                          <a:latin typeface="Times New Roman" panose="02020603050405020304" pitchFamily="18" charset="0"/>
                          <a:ea typeface="DengXian"/>
                        </a:rPr>
                        <a:t> </a:t>
                      </a:r>
                      <a:r>
                        <a:rPr lang="en-GB" sz="3000" dirty="0" err="1">
                          <a:effectLst/>
                          <a:latin typeface="Times New Roman" panose="02020603050405020304" pitchFamily="18" charset="0"/>
                          <a:ea typeface="DengXian"/>
                        </a:rPr>
                        <a:t>hương</a:t>
                      </a:r>
                      <a:r>
                        <a:rPr lang="en-GB" sz="3000" dirty="0">
                          <a:effectLst/>
                          <a:latin typeface="Times New Roman" panose="02020603050405020304" pitchFamily="18" charset="0"/>
                          <a:ea typeface="DengXian"/>
                        </a:rPr>
                        <a:t>.</a:t>
                      </a:r>
                      <a:endParaRPr lang="en-GB" sz="3000" dirty="0">
                        <a:effectLst/>
                        <a:latin typeface="Times New Roman" panose="02020603050405020304" pitchFamily="18" charset="0"/>
                        <a:ea typeface="Calibri" panose="020F0502020204030204" pitchFamily="34" charset="0"/>
                      </a:endParaRPr>
                    </a:p>
                  </a:txBody>
                  <a:tcPr marL="40693" marR="40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1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2328026" y="3288255"/>
            <a:ext cx="12432837" cy="660565"/>
          </a:xfrm>
          <a:prstGeom prst="rect">
            <a:avLst/>
          </a:prstGeom>
        </p:spPr>
        <p:txBody>
          <a:bodyPr lIns="0" tIns="0" rIns="0" bIns="0" rtlCol="0" anchor="t">
            <a:spAutoFit/>
          </a:bodyPr>
          <a:lstStyle/>
          <a:p>
            <a:pPr algn="ctr">
              <a:lnSpc>
                <a:spcPts val="5013"/>
              </a:lnSpc>
            </a:pPr>
            <a:r>
              <a:rPr lang="en-US" sz="5400" b="1">
                <a:latin typeface="Times New Roman" panose="02020603050405020304" pitchFamily="18" charset="0"/>
                <a:cs typeface="Times New Roman" panose="02020603050405020304" pitchFamily="18" charset="0"/>
              </a:rPr>
              <a:t>* Mở đoạn</a:t>
            </a:r>
            <a:endParaRPr lang="en-US" sz="5064">
              <a:solidFill>
                <a:srgbClr val="549D54"/>
              </a:solidFill>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TextBox 32"/>
          <p:cNvSpPr txBox="1"/>
          <p:nvPr/>
        </p:nvSpPr>
        <p:spPr>
          <a:xfrm>
            <a:off x="6350380" y="1476524"/>
            <a:ext cx="12049465" cy="1015663"/>
          </a:xfrm>
          <a:prstGeom prst="rect">
            <a:avLst/>
          </a:prstGeom>
        </p:spPr>
        <p:txBody>
          <a:bodyPr lIns="0" tIns="0" rIns="0" bIns="0" rtlCol="0" anchor="t">
            <a:spAutoFit/>
          </a:bodyPr>
          <a:lstStyle/>
          <a:p>
            <a:r>
              <a:rPr lang="vi-VN" sz="6600" b="1">
                <a:latin typeface="Times New Roman" panose="02020603050405020304" pitchFamily="18" charset="0"/>
                <a:cs typeface="Times New Roman" panose="02020603050405020304" pitchFamily="18" charset="0"/>
              </a:rPr>
              <a:t>c. Lập dàn ý </a:t>
            </a:r>
            <a:endParaRPr lang="en-GB" sz="6600">
              <a:latin typeface="Times New Roman" panose="02020603050405020304" pitchFamily="18" charset="0"/>
              <a:cs typeface="Times New Roman" panose="02020603050405020304" pitchFamily="18" charset="0"/>
            </a:endParaRPr>
          </a:p>
        </p:txBody>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Rectangle 40"/>
          <p:cNvSpPr/>
          <p:nvPr/>
        </p:nvSpPr>
        <p:spPr>
          <a:xfrm>
            <a:off x="2991780" y="5014020"/>
            <a:ext cx="13860473" cy="1791260"/>
          </a:xfrm>
          <a:prstGeom prst="rect">
            <a:avLst/>
          </a:prstGeom>
        </p:spPr>
        <p:txBody>
          <a:bodyPr wrap="square">
            <a:spAutoFit/>
          </a:bodyPr>
          <a:lstStyle/>
          <a:p>
            <a:pPr>
              <a:lnSpc>
                <a:spcPct val="115000"/>
              </a:lnSpc>
              <a:spcAft>
                <a:spcPts val="0"/>
              </a:spcAft>
            </a:pPr>
            <a:r>
              <a:rPr lang="vi-VN" sz="4800">
                <a:solidFill>
                  <a:srgbClr val="0D0D0D"/>
                </a:solidFill>
                <a:latin typeface="Times New Roman" panose="02020603050405020304" pitchFamily="18" charset="0"/>
                <a:ea typeface="Times New Roman" panose="02020603050405020304" pitchFamily="18" charset="0"/>
              </a:rPr>
              <a:t>- Giới thiệu bài thơ “</a:t>
            </a:r>
            <a:r>
              <a:rPr lang="vi-VN" sz="4800" i="1">
                <a:solidFill>
                  <a:srgbClr val="0D0D0D"/>
                </a:solidFill>
                <a:latin typeface="Times New Roman" panose="02020603050405020304" pitchFamily="18" charset="0"/>
                <a:ea typeface="Times New Roman" panose="02020603050405020304" pitchFamily="18" charset="0"/>
              </a:rPr>
              <a:t>Xó bếp</a:t>
            </a:r>
            <a:r>
              <a:rPr lang="vi-VN" sz="4800">
                <a:solidFill>
                  <a:srgbClr val="0D0D0D"/>
                </a:solidFill>
                <a:latin typeface="Times New Roman" panose="02020603050405020304" pitchFamily="18" charset="0"/>
                <a:ea typeface="Times New Roman" panose="02020603050405020304" pitchFamily="18" charset="0"/>
              </a:rPr>
              <a:t>” và tác giả Nguyễn Duy.</a:t>
            </a:r>
            <a:endParaRPr lang="en-GB" sz="4800">
              <a:latin typeface="Times New Roman" panose="02020603050405020304" pitchFamily="18" charset="0"/>
              <a:ea typeface="Times New Roman" panose="02020603050405020304" pitchFamily="18" charset="0"/>
            </a:endParaRPr>
          </a:p>
          <a:p>
            <a:pPr>
              <a:lnSpc>
                <a:spcPct val="115000"/>
              </a:lnSpc>
              <a:spcAft>
                <a:spcPts val="0"/>
              </a:spcAft>
            </a:pPr>
            <a:r>
              <a:rPr lang="vi-VN" sz="4800">
                <a:solidFill>
                  <a:srgbClr val="0D0D0D"/>
                </a:solidFill>
                <a:latin typeface="Times New Roman" panose="02020603050405020304" pitchFamily="18" charset="0"/>
                <a:ea typeface="Times New Roman" panose="02020603050405020304" pitchFamily="18" charset="0"/>
              </a:rPr>
              <a:t>- Nêu cảm nghĩ chung về bài thơ.</a:t>
            </a:r>
            <a:endParaRPr lang="en-GB" sz="4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5803147" y="726144"/>
            <a:ext cx="2540941" cy="1667493"/>
            <a:chOff x="0" y="0"/>
            <a:chExt cx="812800" cy="533400"/>
          </a:xfrm>
        </p:grpSpPr>
        <p:sp>
          <p:nvSpPr>
            <p:cNvPr id="24" name="Freeform 2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5" name="TextBox 2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7"/>
          <p:cNvGrpSpPr/>
          <p:nvPr/>
        </p:nvGrpSpPr>
        <p:grpSpPr>
          <a:xfrm rot="612183">
            <a:off x="119426" y="7941625"/>
            <a:ext cx="1818548" cy="1818548"/>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Rectangle 33"/>
          <p:cNvSpPr/>
          <p:nvPr/>
        </p:nvSpPr>
        <p:spPr>
          <a:xfrm>
            <a:off x="6476931" y="1403223"/>
            <a:ext cx="3877985" cy="923330"/>
          </a:xfrm>
          <a:prstGeom prst="rect">
            <a:avLst/>
          </a:prstGeom>
        </p:spPr>
        <p:txBody>
          <a:bodyPr wrap="none">
            <a:spAutoFit/>
          </a:bodyPr>
          <a:lstStyle/>
          <a:p>
            <a:r>
              <a:rPr lang="en-US" sz="5400">
                <a:solidFill>
                  <a:srgbClr val="0D0D0D"/>
                </a:solidFill>
                <a:latin typeface="Times New Roman" panose="02020603050405020304" pitchFamily="18" charset="0"/>
                <a:ea typeface="Calibri" panose="020F0502020204030204" pitchFamily="34" charset="0"/>
              </a:rPr>
              <a:t>*</a:t>
            </a:r>
            <a:r>
              <a:rPr lang="vi-VN" sz="5400">
                <a:solidFill>
                  <a:srgbClr val="0D0D0D"/>
                </a:solidFill>
                <a:latin typeface="Times New Roman" panose="02020603050405020304" pitchFamily="18" charset="0"/>
                <a:ea typeface="Calibri" panose="020F0502020204030204" pitchFamily="34" charset="0"/>
              </a:rPr>
              <a:t> </a:t>
            </a:r>
            <a:r>
              <a:rPr lang="en-US" sz="5400" b="1">
                <a:solidFill>
                  <a:srgbClr val="0D0D0D"/>
                </a:solidFill>
                <a:latin typeface="Times New Roman" panose="02020603050405020304" pitchFamily="18" charset="0"/>
                <a:ea typeface="Calibri" panose="020F0502020204030204" pitchFamily="34" charset="0"/>
              </a:rPr>
              <a:t>T</a:t>
            </a:r>
            <a:r>
              <a:rPr lang="en-US" sz="5400">
                <a:solidFill>
                  <a:srgbClr val="0D0D0D"/>
                </a:solidFill>
                <a:latin typeface="Times New Roman" panose="02020603050405020304" pitchFamily="18" charset="0"/>
                <a:ea typeface="Calibri" panose="020F0502020204030204" pitchFamily="34" charset="0"/>
              </a:rPr>
              <a:t>h</a:t>
            </a:r>
            <a:r>
              <a:rPr lang="en-US" sz="5400" b="1">
                <a:solidFill>
                  <a:srgbClr val="0D0D0D"/>
                </a:solidFill>
                <a:latin typeface="Times New Roman" panose="02020603050405020304" pitchFamily="18" charset="0"/>
                <a:ea typeface="Calibri" panose="020F0502020204030204" pitchFamily="34" charset="0"/>
              </a:rPr>
              <a:t>ân đoạn</a:t>
            </a:r>
            <a:endParaRPr lang="en-GB" sz="5400"/>
          </a:p>
        </p:txBody>
      </p:sp>
      <p:sp>
        <p:nvSpPr>
          <p:cNvPr id="35" name="Rectangle 34"/>
          <p:cNvSpPr/>
          <p:nvPr/>
        </p:nvSpPr>
        <p:spPr>
          <a:xfrm>
            <a:off x="1469908" y="2325587"/>
            <a:ext cx="15348180" cy="6763390"/>
          </a:xfrm>
          <a:prstGeom prst="rect">
            <a:avLst/>
          </a:prstGeom>
        </p:spPr>
        <p:txBody>
          <a:bodyPr wrap="square">
            <a:spAutoFit/>
          </a:bodyPr>
          <a:lstStyle/>
          <a:p>
            <a:pPr marL="457200" algn="just">
              <a:lnSpc>
                <a:spcPct val="115000"/>
              </a:lnSpc>
              <a:spcAft>
                <a:spcPts val="0"/>
              </a:spcAft>
            </a:pPr>
            <a:r>
              <a:rPr lang="vi-VN" sz="3800" b="1" i="1">
                <a:solidFill>
                  <a:srgbClr val="0D0D0D"/>
                </a:solidFill>
                <a:latin typeface="Times New Roman" panose="02020603050405020304" pitchFamily="18" charset="0"/>
                <a:ea typeface="Times New Roman" panose="02020603050405020304" pitchFamily="18" charset="0"/>
              </a:rPr>
              <a:t>+ Về nội dung: </a:t>
            </a:r>
            <a:endParaRPr lang="en-GB" sz="3800" b="1" i="1">
              <a:latin typeface="Times New Roman" panose="02020603050405020304" pitchFamily="18" charset="0"/>
              <a:ea typeface="Times New Roman" panose="02020603050405020304" pitchFamily="18" charset="0"/>
            </a:endParaRPr>
          </a:p>
          <a:p>
            <a:pPr algn="just">
              <a:lnSpc>
                <a:spcPct val="115000"/>
              </a:lnSpc>
              <a:spcAft>
                <a:spcPts val="0"/>
              </a:spcAft>
            </a:pPr>
            <a:r>
              <a:rPr lang="vi-VN" sz="3800">
                <a:solidFill>
                  <a:srgbClr val="0D0D0D"/>
                </a:solidFill>
                <a:latin typeface="Times New Roman" panose="02020603050405020304" pitchFamily="18" charset="0"/>
                <a:ea typeface="Calibri" panose="020F0502020204030204" pitchFamily="34" charset="0"/>
              </a:rPr>
              <a:t>     ++ Bài thơ ghi lại cảm xúc, suy nghĩ của một người chiến sĩ được gợi lên từ hình ảnh xó bếp đơn sơ, bình dị trên đường hành quân</a:t>
            </a:r>
            <a:r>
              <a:rPr lang="vi-VN" sz="3800">
                <a:solidFill>
                  <a:srgbClr val="0D0D0D"/>
                </a:solidFill>
                <a:latin typeface="Times New Roman" panose="02020603050405020304" pitchFamily="18" charset="0"/>
                <a:ea typeface="DengXian"/>
              </a:rPr>
              <a:t> trước khi mặt trận dời vào sâu.</a:t>
            </a:r>
            <a:endParaRPr lang="en-GB" sz="3800">
              <a:latin typeface="Times New Roman" panose="02020603050405020304" pitchFamily="18" charset="0"/>
              <a:ea typeface="Calibri" panose="020F0502020204030204" pitchFamily="34" charset="0"/>
            </a:endParaRPr>
          </a:p>
          <a:p>
            <a:pPr marL="457200" algn="just">
              <a:lnSpc>
                <a:spcPct val="115000"/>
              </a:lnSpc>
              <a:spcAft>
                <a:spcPts val="0"/>
              </a:spcAft>
            </a:pPr>
            <a:r>
              <a:rPr lang="vi-VN" sz="3800">
                <a:solidFill>
                  <a:srgbClr val="0D0D0D"/>
                </a:solidFill>
                <a:latin typeface="Times New Roman" panose="02020603050405020304" pitchFamily="18" charset="0"/>
                <a:ea typeface="Times New Roman" panose="02020603050405020304" pitchFamily="18" charset="0"/>
              </a:rPr>
              <a:t>     ++ Mạch cảm xúc của bài thơ phát triển từ hình ảnh “nơi ấy” – nơi xó bếp đơn sơ, từ đó nhân vật trữ tình (người chiến sĩ) nhớ về vùng kí ức tuổi thơ gắn với “xó bếp” bên những người thân yêu.</a:t>
            </a:r>
            <a:endParaRPr lang="en-GB" sz="3800">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vi-VN" sz="3800">
                <a:solidFill>
                  <a:srgbClr val="0D0D0D"/>
                </a:solidFill>
                <a:latin typeface="Times New Roman" panose="02020603050405020304" pitchFamily="18" charset="0"/>
                <a:ea typeface="Times New Roman" panose="02020603050405020304" pitchFamily="18" charset="0"/>
              </a:rPr>
              <a:t>    ++  Hình ảnh xó bếp là hình ảnh thân thương của quê hương, gia đình, trở thành điểm tựa tinh thần trong chiến đấu, là </a:t>
            </a:r>
            <a:r>
              <a:rPr lang="vi-VN" sz="3800">
                <a:solidFill>
                  <a:srgbClr val="000000"/>
                </a:solidFill>
                <a:latin typeface="Times New Roman" panose="02020603050405020304" pitchFamily="18" charset="0"/>
                <a:ea typeface="Times New Roman" panose="02020603050405020304" pitchFamily="18" charset="0"/>
              </a:rPr>
              <a:t>nơi khởi đầu cho cuộc đời của tác giả.</a:t>
            </a:r>
            <a:endParaRPr lang="en-GB" sz="3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3" name="Group 23"/>
          <p:cNvGrpSpPr/>
          <p:nvPr/>
        </p:nvGrpSpPr>
        <p:grpSpPr>
          <a:xfrm>
            <a:off x="976568" y="3990494"/>
            <a:ext cx="7709377" cy="5267806"/>
            <a:chOff x="0" y="0"/>
            <a:chExt cx="2293204" cy="1566943"/>
          </a:xfrm>
        </p:grpSpPr>
        <p:sp>
          <p:nvSpPr>
            <p:cNvPr id="24"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25"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219626" y="4211396"/>
            <a:ext cx="7223261" cy="4618078"/>
            <a:chOff x="0" y="0"/>
            <a:chExt cx="2148605" cy="1373677"/>
          </a:xfrm>
        </p:grpSpPr>
        <p:sp>
          <p:nvSpPr>
            <p:cNvPr id="27"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28"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29"/>
          <p:cNvGrpSpPr/>
          <p:nvPr/>
        </p:nvGrpSpPr>
        <p:grpSpPr>
          <a:xfrm>
            <a:off x="9549923" y="3948187"/>
            <a:ext cx="7709377" cy="5267806"/>
            <a:chOff x="0" y="0"/>
            <a:chExt cx="2293204" cy="1566943"/>
          </a:xfrm>
        </p:grpSpPr>
        <p:sp>
          <p:nvSpPr>
            <p:cNvPr id="30" name="Freeform 30"/>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31" name="TextBox 31"/>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2" name="Group 32"/>
          <p:cNvGrpSpPr/>
          <p:nvPr/>
        </p:nvGrpSpPr>
        <p:grpSpPr>
          <a:xfrm>
            <a:off x="9792981" y="4169089"/>
            <a:ext cx="7223261" cy="4618078"/>
            <a:chOff x="0" y="0"/>
            <a:chExt cx="2148605" cy="1373677"/>
          </a:xfrm>
        </p:grpSpPr>
        <p:sp>
          <p:nvSpPr>
            <p:cNvPr id="33" name="Freeform 33"/>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id="34" name="TextBox 34"/>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TextBox 35"/>
          <p:cNvSpPr txBox="1"/>
          <p:nvPr/>
        </p:nvSpPr>
        <p:spPr>
          <a:xfrm>
            <a:off x="10101063" y="4302055"/>
            <a:ext cx="6586737" cy="4431983"/>
          </a:xfrm>
          <a:prstGeom prst="rect">
            <a:avLst/>
          </a:prstGeom>
        </p:spPr>
        <p:txBody>
          <a:bodyPr wrap="square" lIns="0" tIns="0" rIns="0" bIns="0" rtlCol="0" anchor="t">
            <a:spAutoFit/>
          </a:bodyPr>
          <a:lstStyle/>
          <a:p>
            <a:pPr algn="just"/>
            <a:r>
              <a:rPr lang="en-US" sz="4800" i="1">
                <a:latin typeface="Times New Roman" panose="02020603050405020304" pitchFamily="18" charset="0"/>
                <a:cs typeface="Times New Roman" panose="02020603050405020304" pitchFamily="18" charset="0"/>
              </a:rPr>
              <a:t>2. </a:t>
            </a:r>
            <a:r>
              <a:rPr lang="en-US" sz="4800">
                <a:latin typeface="Times New Roman" panose="02020603050405020304" pitchFamily="18" charset="0"/>
                <a:cs typeface="Times New Roman" panose="02020603050405020304" pitchFamily="18" charset="0"/>
              </a:rPr>
              <a:t>Lớp 6, 7, em đã học những kiểu bài viết đoạn văn ghi lại cảm xúc về một bài thơ đã học. Em hãy nhắc lại nhanh những kiểu bài đó.</a:t>
            </a:r>
            <a:endParaRPr lang="en-GB" sz="4800">
              <a:latin typeface="Times New Roman" panose="02020603050405020304" pitchFamily="18" charset="0"/>
              <a:cs typeface="Times New Roman" panose="02020603050405020304" pitchFamily="18" charset="0"/>
            </a:endParaRPr>
          </a:p>
        </p:txBody>
      </p:sp>
      <p:grpSp>
        <p:nvGrpSpPr>
          <p:cNvPr id="36" name="Group 36"/>
          <p:cNvGrpSpPr/>
          <p:nvPr/>
        </p:nvGrpSpPr>
        <p:grpSpPr>
          <a:xfrm>
            <a:off x="15291630" y="1378302"/>
            <a:ext cx="2983670" cy="1958033"/>
            <a:chOff x="0" y="0"/>
            <a:chExt cx="812800" cy="533400"/>
          </a:xfrm>
        </p:grpSpPr>
        <p:sp>
          <p:nvSpPr>
            <p:cNvPr id="37" name="Freeform 3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8" name="TextBox 38"/>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0" y="1391197"/>
            <a:ext cx="2983670" cy="1958033"/>
            <a:chOff x="0" y="0"/>
            <a:chExt cx="812800" cy="533400"/>
          </a:xfrm>
        </p:grpSpPr>
        <p:sp>
          <p:nvSpPr>
            <p:cNvPr id="40" name="Freeform 4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41" name="TextBox 4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2" name="Freeform 42"/>
          <p:cNvSpPr/>
          <p:nvPr/>
        </p:nvSpPr>
        <p:spPr>
          <a:xfrm flipH="1">
            <a:off x="16014324" y="1958326"/>
            <a:ext cx="1538282" cy="797984"/>
          </a:xfrm>
          <a:custGeom>
            <a:avLst/>
            <a:gdLst/>
            <a:ahLst/>
            <a:cxnLst/>
            <a:rect l="l" t="t" r="r" b="b"/>
            <a:pathLst>
              <a:path w="1538282" h="797984">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3" name="Freeform 43"/>
          <p:cNvSpPr/>
          <p:nvPr/>
        </p:nvSpPr>
        <p:spPr>
          <a:xfrm>
            <a:off x="860508" y="2005661"/>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5" name="TextBox 45"/>
          <p:cNvSpPr txBox="1"/>
          <p:nvPr/>
        </p:nvSpPr>
        <p:spPr>
          <a:xfrm>
            <a:off x="1777356" y="4823656"/>
            <a:ext cx="6107800" cy="2769989"/>
          </a:xfrm>
          <a:prstGeom prst="rect">
            <a:avLst/>
          </a:prstGeom>
        </p:spPr>
        <p:txBody>
          <a:bodyPr lIns="0" tIns="0" rIns="0" bIns="0" rtlCol="0" anchor="t">
            <a:spAutoFit/>
          </a:bodyPr>
          <a:lstStyle/>
          <a:p>
            <a:pPr algn="ctr"/>
            <a:r>
              <a:rPr lang="en-US" sz="6000">
                <a:latin typeface="Times New Roman" panose="02020603050405020304" pitchFamily="18" charset="0"/>
                <a:cs typeface="Times New Roman" panose="02020603050405020304" pitchFamily="18" charset="0"/>
              </a:rPr>
              <a:t>1. Đọc thuộc một bài thơ tự do mà em thích</a:t>
            </a:r>
            <a:r>
              <a:rPr lang="en-US" sz="4800">
                <a:latin typeface="Times New Roman" panose="02020603050405020304" pitchFamily="18" charset="0"/>
                <a:cs typeface="Times New Roman" panose="02020603050405020304" pitchFamily="18" charset="0"/>
              </a:rPr>
              <a:t>.  </a:t>
            </a:r>
            <a:endParaRPr lang="en-US" sz="4400">
              <a:solidFill>
                <a:srgbClr val="86707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8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rot="-697901">
            <a:off x="303328" y="563848"/>
            <a:ext cx="1843017" cy="1843017"/>
            <a:chOff x="0" y="0"/>
            <a:chExt cx="812800" cy="812800"/>
          </a:xfrm>
        </p:grpSpPr>
        <p:sp>
          <p:nvSpPr>
            <p:cNvPr id="25" name="Freeform 25"/>
            <p:cNvSpPr/>
            <p:nvPr/>
          </p:nvSpPr>
          <p:spPr>
            <a:xfrm>
              <a:off x="0" y="0"/>
              <a:ext cx="812800" cy="812800"/>
            </a:xfrm>
            <a:custGeom>
              <a:avLst/>
              <a:gdLst/>
              <a:ahLst/>
              <a:cxnLst/>
              <a:rect l="l" t="t" r="r" b="b"/>
              <a:pathLst>
                <a:path w="812800" h="812800">
                  <a:moveTo>
                    <a:pt x="214235" y="0"/>
                  </a:moveTo>
                  <a:lnTo>
                    <a:pt x="598565" y="0"/>
                  </a:lnTo>
                  <a:cubicBezTo>
                    <a:pt x="655384" y="0"/>
                    <a:pt x="709875" y="22571"/>
                    <a:pt x="750052" y="62748"/>
                  </a:cubicBezTo>
                  <a:cubicBezTo>
                    <a:pt x="790229" y="102925"/>
                    <a:pt x="812800" y="157416"/>
                    <a:pt x="812800" y="214235"/>
                  </a:cubicBezTo>
                  <a:lnTo>
                    <a:pt x="812800" y="598565"/>
                  </a:lnTo>
                  <a:cubicBezTo>
                    <a:pt x="812800" y="655384"/>
                    <a:pt x="790229" y="709875"/>
                    <a:pt x="750052" y="750052"/>
                  </a:cubicBezTo>
                  <a:cubicBezTo>
                    <a:pt x="709875" y="790229"/>
                    <a:pt x="655384" y="812800"/>
                    <a:pt x="598565" y="812800"/>
                  </a:cubicBezTo>
                  <a:lnTo>
                    <a:pt x="214235" y="812800"/>
                  </a:lnTo>
                  <a:cubicBezTo>
                    <a:pt x="157416" y="812800"/>
                    <a:pt x="102925" y="790229"/>
                    <a:pt x="62748" y="750052"/>
                  </a:cubicBezTo>
                  <a:cubicBezTo>
                    <a:pt x="22571" y="709875"/>
                    <a:pt x="0" y="655384"/>
                    <a:pt x="0" y="598565"/>
                  </a:cubicBezTo>
                  <a:lnTo>
                    <a:pt x="0" y="214235"/>
                  </a:lnTo>
                  <a:cubicBezTo>
                    <a:pt x="0" y="157416"/>
                    <a:pt x="22571" y="102925"/>
                    <a:pt x="62748" y="62748"/>
                  </a:cubicBezTo>
                  <a:cubicBezTo>
                    <a:pt x="102925" y="22571"/>
                    <a:pt x="157416" y="0"/>
                    <a:pt x="214235"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rot="612183">
            <a:off x="16310681" y="7667500"/>
            <a:ext cx="1829730" cy="182973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689857" y="8069443"/>
            <a:ext cx="1071377" cy="1025844"/>
          </a:xfrm>
          <a:custGeom>
            <a:avLst/>
            <a:gdLst/>
            <a:ahLst/>
            <a:cxnLst/>
            <a:rect l="l" t="t" r="r" b="b"/>
            <a:pathLst>
              <a:path w="1071377" h="1025844">
                <a:moveTo>
                  <a:pt x="0" y="0"/>
                </a:moveTo>
                <a:lnTo>
                  <a:pt x="1071377" y="0"/>
                </a:lnTo>
                <a:lnTo>
                  <a:pt x="1071377" y="1025844"/>
                </a:lnTo>
                <a:lnTo>
                  <a:pt x="0" y="1025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809696" y="795400"/>
            <a:ext cx="840022" cy="1379913"/>
          </a:xfrm>
          <a:custGeom>
            <a:avLst/>
            <a:gdLst/>
            <a:ahLst/>
            <a:cxnLst/>
            <a:rect l="l" t="t" r="r" b="b"/>
            <a:pathLst>
              <a:path w="840022" h="1379913">
                <a:moveTo>
                  <a:pt x="0" y="0"/>
                </a:moveTo>
                <a:lnTo>
                  <a:pt x="840022" y="0"/>
                </a:lnTo>
                <a:lnTo>
                  <a:pt x="840022" y="1379913"/>
                </a:lnTo>
                <a:lnTo>
                  <a:pt x="0" y="1379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Rectangle 33"/>
          <p:cNvSpPr/>
          <p:nvPr/>
        </p:nvSpPr>
        <p:spPr>
          <a:xfrm>
            <a:off x="1692343" y="1310201"/>
            <a:ext cx="14903309" cy="3046988"/>
          </a:xfrm>
          <a:prstGeom prst="rect">
            <a:avLst/>
          </a:prstGeom>
        </p:spPr>
        <p:txBody>
          <a:bodyPr wrap="square">
            <a:spAutoFit/>
          </a:bodyPr>
          <a:lstStyle/>
          <a:p>
            <a:pPr algn="just">
              <a:spcAft>
                <a:spcPts val="0"/>
              </a:spcAft>
            </a:pPr>
            <a:r>
              <a:rPr lang="vi-VN" sz="4800" b="1" i="1">
                <a:solidFill>
                  <a:srgbClr val="0D0D0D"/>
                </a:solidFill>
                <a:latin typeface="Times New Roman" panose="02020603050405020304" pitchFamily="18" charset="0"/>
                <a:ea typeface="Times New Roman" panose="02020603050405020304" pitchFamily="18" charset="0"/>
              </a:rPr>
              <a:t>+ Về hình thức</a:t>
            </a:r>
            <a:r>
              <a:rPr lang="vi-VN" sz="4800">
                <a:solidFill>
                  <a:srgbClr val="0D0D0D"/>
                </a:solidFill>
                <a:latin typeface="Times New Roman" panose="02020603050405020304" pitchFamily="18" charset="0"/>
                <a:ea typeface="Times New Roman" panose="02020603050405020304" pitchFamily="18" charset="0"/>
              </a:rPr>
              <a:t>: bài thơ sử dụng các yếu tố tự sự, miêu tả  khi nhà thơ nhớ về những kí ức tuổi thơ; sử dụng các biện pháp tu từ như điệp ngữ, liệt kê; các hình ảnh gần gũi, bình dị; sử dụng nhiều từ láy giàu giá trị gợi hình, gợi cảm.</a:t>
            </a:r>
            <a:endParaRPr lang="en-GB" sz="4800">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1319240" y="4495880"/>
            <a:ext cx="15080353" cy="4524315"/>
          </a:xfrm>
          <a:prstGeom prst="rect">
            <a:avLst/>
          </a:prstGeom>
        </p:spPr>
        <p:txBody>
          <a:bodyPr wrap="square">
            <a:spAutoFit/>
          </a:bodyPr>
          <a:lstStyle/>
          <a:p>
            <a:pPr algn="just">
              <a:spcAft>
                <a:spcPts val="0"/>
              </a:spcAft>
            </a:pPr>
            <a:r>
              <a:rPr lang="vi-VN" sz="4800">
                <a:solidFill>
                  <a:srgbClr val="0D0D0D"/>
                </a:solidFill>
                <a:latin typeface="Times New Roman" panose="02020603050405020304" pitchFamily="18" charset="0"/>
                <a:ea typeface="Times New Roman" panose="02020603050405020304" pitchFamily="18" charset="0"/>
              </a:rPr>
              <a:t>- Nêu tác dụng của thể thơ tự do: Thể thơ tự do với hình thức phóng khoáng, vần nhịp linh hoạt giúp nhà thơ diễn tả nỗi nhớ của người chiến sĩ về một vùng kí ức gắn với hình ảnh  xó bếp, nơi bé nhỏ, đơn sơ mà chứa đựng bao nhiêu ấm áp, yêu thương cùng những suy ngẫm về vai trò của “nơi ấy” với mỗi người.</a:t>
            </a:r>
            <a:endParaRPr lang="en-GB" sz="4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3119265" y="2539516"/>
            <a:ext cx="12049465" cy="4062651"/>
          </a:xfrm>
          <a:prstGeom prst="rect">
            <a:avLst/>
          </a:prstGeom>
        </p:spPr>
        <p:txBody>
          <a:bodyPr lIns="0" tIns="0" rIns="0" bIns="0" rtlCol="0" anchor="t">
            <a:spAutoFit/>
          </a:bodyPr>
          <a:lstStyle/>
          <a:p>
            <a:pPr algn="ctr"/>
            <a:r>
              <a:rPr lang="vi-VN" sz="8800">
                <a:latin typeface="Times New Roman" panose="02020603050405020304" pitchFamily="18" charset="0"/>
                <a:cs typeface="Times New Roman" panose="02020603050405020304" pitchFamily="18" charset="0"/>
              </a:rPr>
              <a:t>* </a:t>
            </a:r>
            <a:r>
              <a:rPr lang="vi-VN" sz="8800" b="1">
                <a:latin typeface="Times New Roman" panose="02020603050405020304" pitchFamily="18" charset="0"/>
                <a:cs typeface="Times New Roman" panose="02020603050405020304" pitchFamily="18" charset="0"/>
              </a:rPr>
              <a:t>Kết đoạn</a:t>
            </a:r>
            <a:r>
              <a:rPr lang="vi-VN" sz="8800">
                <a:latin typeface="Times New Roman" panose="02020603050405020304" pitchFamily="18" charset="0"/>
                <a:cs typeface="Times New Roman" panose="02020603050405020304" pitchFamily="18" charset="0"/>
              </a:rPr>
              <a:t>: Khái quát lại cảm nghĩ của bản thân về bài thơ “Xó bếp”</a:t>
            </a:r>
            <a:endParaRPr lang="en-GB" sz="8800">
              <a:latin typeface="Times New Roman" panose="02020603050405020304" pitchFamily="18" charset="0"/>
              <a:cs typeface="Times New Roman" panose="02020603050405020304" pitchFamily="18" charset="0"/>
            </a:endParaRPr>
          </a:p>
        </p:txBody>
      </p:sp>
      <p:grpSp>
        <p:nvGrpSpPr>
          <p:cNvPr id="40" name="Group 40"/>
          <p:cNvGrpSpPr/>
          <p:nvPr/>
        </p:nvGrpSpPr>
        <p:grpSpPr>
          <a:xfrm rot="-697901">
            <a:off x="392576" y="921551"/>
            <a:ext cx="1809337" cy="1950913"/>
            <a:chOff x="0" y="0"/>
            <a:chExt cx="711734" cy="767425"/>
          </a:xfrm>
        </p:grpSpPr>
        <p:sp>
          <p:nvSpPr>
            <p:cNvPr id="41" name="Freeform 41"/>
            <p:cNvSpPr/>
            <p:nvPr/>
          </p:nvSpPr>
          <p:spPr>
            <a:xfrm>
              <a:off x="0" y="0"/>
              <a:ext cx="711734" cy="767425"/>
            </a:xfrm>
            <a:custGeom>
              <a:avLst/>
              <a:gdLst/>
              <a:ahLst/>
              <a:cxnLst/>
              <a:rect l="l" t="t" r="r" b="b"/>
              <a:pathLst>
                <a:path w="711734" h="767425">
                  <a:moveTo>
                    <a:pt x="218222" y="0"/>
                  </a:moveTo>
                  <a:lnTo>
                    <a:pt x="493512" y="0"/>
                  </a:lnTo>
                  <a:cubicBezTo>
                    <a:pt x="551388" y="0"/>
                    <a:pt x="606894" y="22991"/>
                    <a:pt x="647818" y="63916"/>
                  </a:cubicBezTo>
                  <a:cubicBezTo>
                    <a:pt x="688743" y="104840"/>
                    <a:pt x="711734" y="160346"/>
                    <a:pt x="711734" y="218222"/>
                  </a:cubicBezTo>
                  <a:lnTo>
                    <a:pt x="711734" y="549203"/>
                  </a:lnTo>
                  <a:cubicBezTo>
                    <a:pt x="711734" y="669724"/>
                    <a:pt x="614033" y="767425"/>
                    <a:pt x="493512" y="767425"/>
                  </a:cubicBezTo>
                  <a:lnTo>
                    <a:pt x="218222" y="767425"/>
                  </a:lnTo>
                  <a:cubicBezTo>
                    <a:pt x="97702" y="767425"/>
                    <a:pt x="0" y="669724"/>
                    <a:pt x="0" y="549203"/>
                  </a:cubicBezTo>
                  <a:lnTo>
                    <a:pt x="0" y="218222"/>
                  </a:lnTo>
                  <a:cubicBezTo>
                    <a:pt x="0" y="97702"/>
                    <a:pt x="97702" y="0"/>
                    <a:pt x="218222" y="0"/>
                  </a:cubicBezTo>
                  <a:close/>
                </a:path>
              </a:pathLst>
            </a:custGeom>
            <a:solidFill>
              <a:srgbClr val="F6F6E6"/>
            </a:solidFill>
            <a:ln w="142875" cap="rnd">
              <a:solidFill>
                <a:srgbClr val="FFFFFF"/>
              </a:solidFill>
              <a:prstDash val="solid"/>
              <a:round/>
            </a:ln>
          </p:spPr>
        </p:sp>
        <p:sp>
          <p:nvSpPr>
            <p:cNvPr id="42" name="TextBox 42"/>
            <p:cNvSpPr txBox="1"/>
            <p:nvPr/>
          </p:nvSpPr>
          <p:spPr>
            <a:xfrm>
              <a:off x="0" y="-38100"/>
              <a:ext cx="711734" cy="805525"/>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rot="612183">
            <a:off x="16090365" y="7512960"/>
            <a:ext cx="2215217" cy="2215217"/>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6" name="Freeform 46"/>
          <p:cNvSpPr/>
          <p:nvPr/>
        </p:nvSpPr>
        <p:spPr>
          <a:xfrm>
            <a:off x="723213" y="1401460"/>
            <a:ext cx="1180202" cy="1130043"/>
          </a:xfrm>
          <a:custGeom>
            <a:avLst/>
            <a:gdLst/>
            <a:ahLst/>
            <a:cxnLst/>
            <a:rect l="l" t="t" r="r" b="b"/>
            <a:pathLst>
              <a:path w="1180202" h="1130043">
                <a:moveTo>
                  <a:pt x="0" y="0"/>
                </a:moveTo>
                <a:lnTo>
                  <a:pt x="1180202" y="0"/>
                </a:lnTo>
                <a:lnTo>
                  <a:pt x="1180202" y="1130044"/>
                </a:lnTo>
                <a:lnTo>
                  <a:pt x="0" y="11300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7" name="Group 47"/>
          <p:cNvGrpSpPr/>
          <p:nvPr/>
        </p:nvGrpSpPr>
        <p:grpSpPr>
          <a:xfrm rot="-852157">
            <a:off x="16117939" y="421241"/>
            <a:ext cx="2240500" cy="1960438"/>
            <a:chOff x="0" y="0"/>
            <a:chExt cx="812800" cy="711200"/>
          </a:xfrm>
        </p:grpSpPr>
        <p:sp>
          <p:nvSpPr>
            <p:cNvPr id="48" name="Freeform 4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9" name="TextBox 49"/>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53" name="Freeform 53"/>
          <p:cNvSpPr/>
          <p:nvPr/>
        </p:nvSpPr>
        <p:spPr>
          <a:xfrm rot="267107">
            <a:off x="16835314" y="8024823"/>
            <a:ext cx="725320" cy="1191491"/>
          </a:xfrm>
          <a:custGeom>
            <a:avLst/>
            <a:gdLst/>
            <a:ahLst/>
            <a:cxnLst/>
            <a:rect l="l" t="t" r="r" b="b"/>
            <a:pathLst>
              <a:path w="725320" h="1191491">
                <a:moveTo>
                  <a:pt x="0" y="0"/>
                </a:moveTo>
                <a:lnTo>
                  <a:pt x="725320" y="0"/>
                </a:lnTo>
                <a:lnTo>
                  <a:pt x="725320" y="1191491"/>
                </a:lnTo>
                <a:lnTo>
                  <a:pt x="0" y="1191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2443051" y="1606811"/>
            <a:ext cx="13802703" cy="1477328"/>
          </a:xfrm>
          <a:prstGeom prst="rect">
            <a:avLst/>
          </a:prstGeom>
        </p:spPr>
        <p:txBody>
          <a:bodyPr wrap="square" lIns="0" tIns="0" rIns="0" bIns="0" rtlCol="0" anchor="t">
            <a:spAutoFit/>
          </a:bodyPr>
          <a:lstStyle/>
          <a:p>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2. Bước 2: Viết đoạn văn</a:t>
            </a:r>
            <a:endParaRPr lang="en-GB" sz="96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2561404" y="1824215"/>
            <a:ext cx="12918594" cy="1231106"/>
          </a:xfrm>
          <a:prstGeom prst="rect">
            <a:avLst/>
          </a:prstGeom>
        </p:spPr>
        <p:txBody>
          <a:bodyPr wrap="square" lIns="0" tIns="0" rIns="0" bIns="0" rtlCol="0" anchor="t">
            <a:spAutoFit/>
          </a:bodyPr>
          <a:lstStyle/>
          <a:p>
            <a:r>
              <a:rPr lang="vi-VN"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Bước 3: Chỉnh sửa đoạn văn</a:t>
            </a:r>
            <a:endParaRPr lang="en-GB" sz="8000">
              <a:solidFill>
                <a:prstClr val="black"/>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42202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D0D0"/>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1997597" y="717314"/>
            <a:ext cx="14292807" cy="8852372"/>
            <a:chOff x="0" y="0"/>
            <a:chExt cx="3764361" cy="2331489"/>
          </a:xfrm>
        </p:grpSpPr>
        <p:sp>
          <p:nvSpPr>
            <p:cNvPr id="18" name="Freeform 18"/>
            <p:cNvSpPr/>
            <p:nvPr/>
          </p:nvSpPr>
          <p:spPr>
            <a:xfrm>
              <a:off x="0" y="0"/>
              <a:ext cx="3764361" cy="2331489"/>
            </a:xfrm>
            <a:custGeom>
              <a:avLst/>
              <a:gdLst/>
              <a:ahLst/>
              <a:cxnLst/>
              <a:rect l="l" t="t" r="r" b="b"/>
              <a:pathLst>
                <a:path w="3764361" h="2331489">
                  <a:moveTo>
                    <a:pt x="27625" y="0"/>
                  </a:moveTo>
                  <a:lnTo>
                    <a:pt x="3736735" y="0"/>
                  </a:lnTo>
                  <a:cubicBezTo>
                    <a:pt x="3751992" y="0"/>
                    <a:pt x="3764361" y="12368"/>
                    <a:pt x="3764361" y="27625"/>
                  </a:cubicBezTo>
                  <a:lnTo>
                    <a:pt x="3764361" y="2303864"/>
                  </a:lnTo>
                  <a:cubicBezTo>
                    <a:pt x="3764361" y="2311191"/>
                    <a:pt x="3761450" y="2318217"/>
                    <a:pt x="3756270" y="2323398"/>
                  </a:cubicBezTo>
                  <a:cubicBezTo>
                    <a:pt x="3751089" y="2328578"/>
                    <a:pt x="3744062" y="2331489"/>
                    <a:pt x="3736735" y="2331489"/>
                  </a:cubicBezTo>
                  <a:lnTo>
                    <a:pt x="27625" y="2331489"/>
                  </a:lnTo>
                  <a:cubicBezTo>
                    <a:pt x="12368" y="2331489"/>
                    <a:pt x="0" y="2319121"/>
                    <a:pt x="0" y="2303864"/>
                  </a:cubicBezTo>
                  <a:lnTo>
                    <a:pt x="0" y="27625"/>
                  </a:lnTo>
                  <a:cubicBezTo>
                    <a:pt x="0" y="12368"/>
                    <a:pt x="12368" y="0"/>
                    <a:pt x="27625" y="0"/>
                  </a:cubicBezTo>
                  <a:close/>
                </a:path>
              </a:pathLst>
            </a:custGeom>
            <a:solidFill>
              <a:srgbClr val="F6F6E6"/>
            </a:solidFill>
            <a:ln w="114300" cap="rnd">
              <a:solidFill>
                <a:srgbClr val="FFFFFF"/>
              </a:solidFill>
              <a:prstDash val="solid"/>
              <a:round/>
            </a:ln>
          </p:spPr>
        </p:sp>
        <p:sp>
          <p:nvSpPr>
            <p:cNvPr id="19" name="TextBox 19"/>
            <p:cNvSpPr txBox="1"/>
            <p:nvPr/>
          </p:nvSpPr>
          <p:spPr>
            <a:xfrm>
              <a:off x="0" y="-38100"/>
              <a:ext cx="3764361" cy="2369589"/>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rot="-697901">
            <a:off x="15266166" y="6561158"/>
            <a:ext cx="2270914" cy="2270914"/>
            <a:chOff x="0" y="0"/>
            <a:chExt cx="812800" cy="812800"/>
          </a:xfrm>
        </p:grpSpPr>
        <p:sp>
          <p:nvSpPr>
            <p:cNvPr id="21" name="Freeform 21"/>
            <p:cNvSpPr/>
            <p:nvPr/>
          </p:nvSpPr>
          <p:spPr>
            <a:xfrm>
              <a:off x="0" y="0"/>
              <a:ext cx="812800" cy="812800"/>
            </a:xfrm>
            <a:custGeom>
              <a:avLst/>
              <a:gdLst/>
              <a:ahLst/>
              <a:cxnLst/>
              <a:rect l="l" t="t" r="r" b="b"/>
              <a:pathLst>
                <a:path w="812800" h="812800">
                  <a:moveTo>
                    <a:pt x="173867" y="0"/>
                  </a:moveTo>
                  <a:lnTo>
                    <a:pt x="638933" y="0"/>
                  </a:lnTo>
                  <a:cubicBezTo>
                    <a:pt x="685045" y="0"/>
                    <a:pt x="729269" y="18318"/>
                    <a:pt x="761875" y="50925"/>
                  </a:cubicBezTo>
                  <a:cubicBezTo>
                    <a:pt x="794482" y="83531"/>
                    <a:pt x="812800" y="127755"/>
                    <a:pt x="812800" y="173867"/>
                  </a:cubicBezTo>
                  <a:lnTo>
                    <a:pt x="812800" y="638933"/>
                  </a:lnTo>
                  <a:cubicBezTo>
                    <a:pt x="812800" y="685045"/>
                    <a:pt x="794482" y="729269"/>
                    <a:pt x="761875" y="761875"/>
                  </a:cubicBezTo>
                  <a:cubicBezTo>
                    <a:pt x="729269" y="794482"/>
                    <a:pt x="685045" y="812800"/>
                    <a:pt x="638933" y="812800"/>
                  </a:cubicBezTo>
                  <a:lnTo>
                    <a:pt x="173867" y="812800"/>
                  </a:lnTo>
                  <a:cubicBezTo>
                    <a:pt x="127755" y="812800"/>
                    <a:pt x="83531" y="794482"/>
                    <a:pt x="50925" y="761875"/>
                  </a:cubicBezTo>
                  <a:cubicBezTo>
                    <a:pt x="18318" y="729269"/>
                    <a:pt x="0" y="685045"/>
                    <a:pt x="0" y="638933"/>
                  </a:cubicBezTo>
                  <a:lnTo>
                    <a:pt x="0" y="173867"/>
                  </a:lnTo>
                  <a:cubicBezTo>
                    <a:pt x="0" y="127755"/>
                    <a:pt x="18318" y="83531"/>
                    <a:pt x="50925" y="50925"/>
                  </a:cubicBezTo>
                  <a:cubicBezTo>
                    <a:pt x="83531" y="18318"/>
                    <a:pt x="127755" y="0"/>
                    <a:pt x="173867" y="0"/>
                  </a:cubicBezTo>
                  <a:close/>
                </a:path>
              </a:pathLst>
            </a:custGeom>
            <a:solidFill>
              <a:srgbClr val="F6F6E6"/>
            </a:solidFill>
            <a:ln w="142875" cap="rnd">
              <a:solidFill>
                <a:srgbClr val="FFFFFF"/>
              </a:solidFill>
              <a:prstDash val="solid"/>
              <a:round/>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rot="612183">
            <a:off x="865064" y="1576569"/>
            <a:ext cx="2215217" cy="221521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Freeform 26"/>
          <p:cNvSpPr/>
          <p:nvPr/>
        </p:nvSpPr>
        <p:spPr>
          <a:xfrm>
            <a:off x="1324126" y="2063193"/>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15655209" y="6988037"/>
            <a:ext cx="1492827" cy="1296894"/>
          </a:xfrm>
          <a:custGeom>
            <a:avLst/>
            <a:gdLst/>
            <a:ahLst/>
            <a:cxnLst/>
            <a:rect l="l" t="t" r="r" b="b"/>
            <a:pathLst>
              <a:path w="1492827" h="1296894">
                <a:moveTo>
                  <a:pt x="0" y="0"/>
                </a:moveTo>
                <a:lnTo>
                  <a:pt x="1492828" y="0"/>
                </a:lnTo>
                <a:lnTo>
                  <a:pt x="1492828" y="1296893"/>
                </a:lnTo>
                <a:lnTo>
                  <a:pt x="0" y="12968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4314074" y="3027077"/>
            <a:ext cx="10110710" cy="2954655"/>
          </a:xfrm>
          <a:prstGeom prst="rect">
            <a:avLst/>
          </a:prstGeom>
        </p:spPr>
        <p:txBody>
          <a:bodyPr lIns="0" tIns="0" rIns="0" bIns="0" rtlCol="0" anchor="t">
            <a:spAutoFit/>
          </a:bodyPr>
          <a:lstStyle/>
          <a:p>
            <a:pPr algn="ct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4 VẬN DỤNG</a:t>
            </a:r>
            <a:endParaRPr lang="en-US" sz="17135">
              <a:solidFill>
                <a:srgbClr val="86707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29" name="Group 29"/>
          <p:cNvGrpSpPr/>
          <p:nvPr/>
        </p:nvGrpSpPr>
        <p:grpSpPr>
          <a:xfrm>
            <a:off x="14523987" y="1705161"/>
            <a:ext cx="2983670" cy="1958033"/>
            <a:chOff x="0" y="0"/>
            <a:chExt cx="812800" cy="533400"/>
          </a:xfrm>
        </p:grpSpPr>
        <p:sp>
          <p:nvSpPr>
            <p:cNvPr id="30" name="Freeform 3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1" name="TextBox 3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2" name="Group 32"/>
          <p:cNvGrpSpPr/>
          <p:nvPr/>
        </p:nvGrpSpPr>
        <p:grpSpPr>
          <a:xfrm>
            <a:off x="716493" y="6603482"/>
            <a:ext cx="2961812" cy="1943689"/>
            <a:chOff x="0" y="0"/>
            <a:chExt cx="812800" cy="533400"/>
          </a:xfrm>
        </p:grpSpPr>
        <p:sp>
          <p:nvSpPr>
            <p:cNvPr id="33" name="Freeform 3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34" name="TextBox 3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3079708" y="1591091"/>
            <a:ext cx="1871143" cy="1244310"/>
          </a:xfrm>
          <a:custGeom>
            <a:avLst/>
            <a:gdLst/>
            <a:ahLst/>
            <a:cxnLst/>
            <a:rect l="l" t="t" r="r" b="b"/>
            <a:pathLst>
              <a:path w="1871143" h="1244310">
                <a:moveTo>
                  <a:pt x="0" y="0"/>
                </a:moveTo>
                <a:lnTo>
                  <a:pt x="1871143" y="0"/>
                </a:lnTo>
                <a:lnTo>
                  <a:pt x="1871143" y="1244310"/>
                </a:lnTo>
                <a:lnTo>
                  <a:pt x="0" y="1244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Freeform 36"/>
          <p:cNvSpPr/>
          <p:nvPr/>
        </p:nvSpPr>
        <p:spPr>
          <a:xfrm rot="-178423" flipH="1">
            <a:off x="12369951" y="5915124"/>
            <a:ext cx="1871143" cy="1244310"/>
          </a:xfrm>
          <a:custGeom>
            <a:avLst/>
            <a:gdLst/>
            <a:ahLst/>
            <a:cxnLst/>
            <a:rect l="l" t="t" r="r" b="b"/>
            <a:pathLst>
              <a:path w="1871143" h="1244310">
                <a:moveTo>
                  <a:pt x="1871143" y="0"/>
                </a:moveTo>
                <a:lnTo>
                  <a:pt x="0" y="0"/>
                </a:lnTo>
                <a:lnTo>
                  <a:pt x="0" y="1244310"/>
                </a:lnTo>
                <a:lnTo>
                  <a:pt x="1871143" y="1244310"/>
                </a:lnTo>
                <a:lnTo>
                  <a:pt x="187114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Freeform 37"/>
          <p:cNvSpPr/>
          <p:nvPr/>
        </p:nvSpPr>
        <p:spPr>
          <a:xfrm>
            <a:off x="15239328" y="2315019"/>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8" name="Freeform 38"/>
          <p:cNvSpPr/>
          <p:nvPr/>
        </p:nvSpPr>
        <p:spPr>
          <a:xfrm>
            <a:off x="4553600" y="7430671"/>
            <a:ext cx="1477533" cy="1333474"/>
          </a:xfrm>
          <a:custGeom>
            <a:avLst/>
            <a:gdLst/>
            <a:ahLst/>
            <a:cxnLst/>
            <a:rect l="l" t="t" r="r" b="b"/>
            <a:pathLst>
              <a:path w="1477533" h="1333474">
                <a:moveTo>
                  <a:pt x="0" y="0"/>
                </a:moveTo>
                <a:lnTo>
                  <a:pt x="1477533" y="0"/>
                </a:lnTo>
                <a:lnTo>
                  <a:pt x="1477533" y="1333474"/>
                </a:lnTo>
                <a:lnTo>
                  <a:pt x="0" y="133347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9" name="Freeform 39"/>
          <p:cNvSpPr/>
          <p:nvPr/>
        </p:nvSpPr>
        <p:spPr>
          <a:xfrm>
            <a:off x="12794577" y="1779529"/>
            <a:ext cx="1477533" cy="1333474"/>
          </a:xfrm>
          <a:custGeom>
            <a:avLst/>
            <a:gdLst/>
            <a:ahLst/>
            <a:cxnLst/>
            <a:rect l="l" t="t" r="r" b="b"/>
            <a:pathLst>
              <a:path w="1477533" h="1333474">
                <a:moveTo>
                  <a:pt x="0" y="0"/>
                </a:moveTo>
                <a:lnTo>
                  <a:pt x="1477533" y="0"/>
                </a:lnTo>
                <a:lnTo>
                  <a:pt x="1477533" y="1333474"/>
                </a:lnTo>
                <a:lnTo>
                  <a:pt x="0" y="13334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extLst>
      <p:ext uri="{BB962C8B-B14F-4D97-AF65-F5344CB8AC3E}">
        <p14:creationId xmlns:p14="http://schemas.microsoft.com/office/powerpoint/2010/main" val="39828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3050742" y="2235010"/>
            <a:ext cx="12432837" cy="5816977"/>
          </a:xfrm>
          <a:prstGeom prst="rect">
            <a:avLst/>
          </a:prstGeom>
        </p:spPr>
        <p:txBody>
          <a:bodyPr lIns="0" tIns="0" rIns="0" bIns="0" rtlCol="0" anchor="t">
            <a:spAutoFit/>
          </a:bodyPr>
          <a:lstStyle/>
          <a:p>
            <a:pPr algn="just"/>
            <a:r>
              <a:rPr lang="vi-VN" sz="5400">
                <a:latin typeface="Times New Roman" panose="02020603050405020304" pitchFamily="18" charset="0"/>
                <a:cs typeface="Times New Roman" panose="02020603050405020304" pitchFamily="18" charset="0"/>
              </a:rPr>
              <a:t>- Dựa vào những góp ý của bạn theo nhóm đôi, hãy tự chỉnh sửa đoạn văn của bản thân.</a:t>
            </a:r>
            <a:endParaRPr lang="en-GB" sz="5400">
              <a:latin typeface="Times New Roman" panose="02020603050405020304" pitchFamily="18" charset="0"/>
              <a:cs typeface="Times New Roman" panose="02020603050405020304" pitchFamily="18" charset="0"/>
            </a:endParaRPr>
          </a:p>
          <a:p>
            <a:pPr algn="just"/>
            <a:r>
              <a:rPr lang="en-US" sz="540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Nhậ</a:t>
            </a:r>
            <a:r>
              <a:rPr lang="en-US" sz="5400">
                <a:latin typeface="Times New Roman" panose="02020603050405020304" pitchFamily="18" charset="0"/>
                <a:cs typeface="Times New Roman" panose="02020603050405020304" pitchFamily="18" charset="0"/>
              </a:rPr>
              <a:t>n đoạn văn của một bạn khác trong lớp, đọc, góp ý dựa trên bảng kiểm GV cung cấp.</a:t>
            </a:r>
            <a:endParaRPr lang="en-GB" sz="5400">
              <a:latin typeface="Times New Roman" panose="02020603050405020304" pitchFamily="18" charset="0"/>
              <a:cs typeface="Times New Roman" panose="02020603050405020304" pitchFamily="18" charset="0"/>
            </a:endParaRPr>
          </a:p>
          <a:p>
            <a:pPr algn="just"/>
            <a:r>
              <a:rPr lang="en-US" sz="5400">
                <a:latin typeface="Times New Roman" panose="02020603050405020304" pitchFamily="18" charset="0"/>
                <a:cs typeface="Times New Roman" panose="02020603050405020304" pitchFamily="18" charset="0"/>
              </a:rPr>
              <a:t>- Tự thực hiện các bước chuẩn bị, tìm ý, lập dàn ý rồi viết viết đoạn văn ghi lại cảm nghĩ về một bài thơ tự do khác.</a:t>
            </a:r>
            <a:endParaRPr lang="en-GB" sz="54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4D0D0"/>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997597" y="717314"/>
            <a:ext cx="14292807" cy="8852372"/>
            <a:chOff x="0" y="0"/>
            <a:chExt cx="3764361" cy="2331489"/>
          </a:xfrm>
        </p:grpSpPr>
        <p:sp>
          <p:nvSpPr>
            <p:cNvPr id="18" name="Freeform 18"/>
            <p:cNvSpPr/>
            <p:nvPr/>
          </p:nvSpPr>
          <p:spPr>
            <a:xfrm>
              <a:off x="0" y="0"/>
              <a:ext cx="3764361" cy="2331489"/>
            </a:xfrm>
            <a:custGeom>
              <a:avLst/>
              <a:gdLst/>
              <a:ahLst/>
              <a:cxnLst/>
              <a:rect l="l" t="t" r="r" b="b"/>
              <a:pathLst>
                <a:path w="3764361" h="2331489">
                  <a:moveTo>
                    <a:pt x="27625" y="0"/>
                  </a:moveTo>
                  <a:lnTo>
                    <a:pt x="3736735" y="0"/>
                  </a:lnTo>
                  <a:cubicBezTo>
                    <a:pt x="3751992" y="0"/>
                    <a:pt x="3764361" y="12368"/>
                    <a:pt x="3764361" y="27625"/>
                  </a:cubicBezTo>
                  <a:lnTo>
                    <a:pt x="3764361" y="2303864"/>
                  </a:lnTo>
                  <a:cubicBezTo>
                    <a:pt x="3764361" y="2311191"/>
                    <a:pt x="3761450" y="2318217"/>
                    <a:pt x="3756270" y="2323398"/>
                  </a:cubicBezTo>
                  <a:cubicBezTo>
                    <a:pt x="3751089" y="2328578"/>
                    <a:pt x="3744062" y="2331489"/>
                    <a:pt x="3736735" y="2331489"/>
                  </a:cubicBezTo>
                  <a:lnTo>
                    <a:pt x="27625" y="2331489"/>
                  </a:lnTo>
                  <a:cubicBezTo>
                    <a:pt x="12368" y="2331489"/>
                    <a:pt x="0" y="2319121"/>
                    <a:pt x="0" y="2303864"/>
                  </a:cubicBezTo>
                  <a:lnTo>
                    <a:pt x="0" y="27625"/>
                  </a:lnTo>
                  <a:cubicBezTo>
                    <a:pt x="0" y="12368"/>
                    <a:pt x="12368" y="0"/>
                    <a:pt x="27625" y="0"/>
                  </a:cubicBezTo>
                  <a:close/>
                </a:path>
              </a:pathLst>
            </a:custGeom>
            <a:solidFill>
              <a:srgbClr val="F6F6E6"/>
            </a:solidFill>
            <a:ln w="114300" cap="rnd">
              <a:solidFill>
                <a:srgbClr val="FFFFFF"/>
              </a:solidFill>
              <a:prstDash val="solid"/>
              <a:round/>
            </a:ln>
          </p:spPr>
        </p:sp>
        <p:sp>
          <p:nvSpPr>
            <p:cNvPr id="19" name="TextBox 19"/>
            <p:cNvSpPr txBox="1"/>
            <p:nvPr/>
          </p:nvSpPr>
          <p:spPr>
            <a:xfrm>
              <a:off x="0" y="-38100"/>
              <a:ext cx="3764361" cy="2369589"/>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697901">
            <a:off x="15266166" y="6561158"/>
            <a:ext cx="2270914" cy="2270914"/>
            <a:chOff x="0" y="0"/>
            <a:chExt cx="812800" cy="812800"/>
          </a:xfrm>
        </p:grpSpPr>
        <p:sp>
          <p:nvSpPr>
            <p:cNvPr id="21" name="Freeform 21"/>
            <p:cNvSpPr/>
            <p:nvPr/>
          </p:nvSpPr>
          <p:spPr>
            <a:xfrm>
              <a:off x="0" y="0"/>
              <a:ext cx="812800" cy="812800"/>
            </a:xfrm>
            <a:custGeom>
              <a:avLst/>
              <a:gdLst/>
              <a:ahLst/>
              <a:cxnLst/>
              <a:rect l="l" t="t" r="r" b="b"/>
              <a:pathLst>
                <a:path w="812800" h="812800">
                  <a:moveTo>
                    <a:pt x="173867" y="0"/>
                  </a:moveTo>
                  <a:lnTo>
                    <a:pt x="638933" y="0"/>
                  </a:lnTo>
                  <a:cubicBezTo>
                    <a:pt x="685045" y="0"/>
                    <a:pt x="729269" y="18318"/>
                    <a:pt x="761875" y="50925"/>
                  </a:cubicBezTo>
                  <a:cubicBezTo>
                    <a:pt x="794482" y="83531"/>
                    <a:pt x="812800" y="127755"/>
                    <a:pt x="812800" y="173867"/>
                  </a:cubicBezTo>
                  <a:lnTo>
                    <a:pt x="812800" y="638933"/>
                  </a:lnTo>
                  <a:cubicBezTo>
                    <a:pt x="812800" y="685045"/>
                    <a:pt x="794482" y="729269"/>
                    <a:pt x="761875" y="761875"/>
                  </a:cubicBezTo>
                  <a:cubicBezTo>
                    <a:pt x="729269" y="794482"/>
                    <a:pt x="685045" y="812800"/>
                    <a:pt x="638933" y="812800"/>
                  </a:cubicBezTo>
                  <a:lnTo>
                    <a:pt x="173867" y="812800"/>
                  </a:lnTo>
                  <a:cubicBezTo>
                    <a:pt x="127755" y="812800"/>
                    <a:pt x="83531" y="794482"/>
                    <a:pt x="50925" y="761875"/>
                  </a:cubicBezTo>
                  <a:cubicBezTo>
                    <a:pt x="18318" y="729269"/>
                    <a:pt x="0" y="685045"/>
                    <a:pt x="0" y="638933"/>
                  </a:cubicBezTo>
                  <a:lnTo>
                    <a:pt x="0" y="173867"/>
                  </a:lnTo>
                  <a:cubicBezTo>
                    <a:pt x="0" y="127755"/>
                    <a:pt x="18318" y="83531"/>
                    <a:pt x="50925" y="50925"/>
                  </a:cubicBezTo>
                  <a:cubicBezTo>
                    <a:pt x="83531" y="18318"/>
                    <a:pt x="127755" y="0"/>
                    <a:pt x="173867" y="0"/>
                  </a:cubicBezTo>
                  <a:close/>
                </a:path>
              </a:pathLst>
            </a:custGeom>
            <a:solidFill>
              <a:srgbClr val="F6F6E6"/>
            </a:solidFill>
            <a:ln w="142875" cap="rnd">
              <a:solidFill>
                <a:srgbClr val="FFFFFF"/>
              </a:solidFill>
              <a:prstDash val="solid"/>
              <a:round/>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612183">
            <a:off x="865064" y="1576569"/>
            <a:ext cx="2215217" cy="221521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324126" y="2063193"/>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15655209" y="6988037"/>
            <a:ext cx="1492827" cy="1296894"/>
          </a:xfrm>
          <a:custGeom>
            <a:avLst/>
            <a:gdLst/>
            <a:ahLst/>
            <a:cxnLst/>
            <a:rect l="l" t="t" r="r" b="b"/>
            <a:pathLst>
              <a:path w="1492827" h="1296894">
                <a:moveTo>
                  <a:pt x="0" y="0"/>
                </a:moveTo>
                <a:lnTo>
                  <a:pt x="1492828" y="0"/>
                </a:lnTo>
                <a:lnTo>
                  <a:pt x="1492828" y="1296893"/>
                </a:lnTo>
                <a:lnTo>
                  <a:pt x="0" y="12968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4314074" y="3027077"/>
            <a:ext cx="10110710" cy="4403594"/>
          </a:xfrm>
          <a:prstGeom prst="rect">
            <a:avLst/>
          </a:prstGeom>
        </p:spPr>
        <p:txBody>
          <a:bodyPr lIns="0" tIns="0" rIns="0" bIns="0" rtlCol="0" anchor="t">
            <a:spAutoFit/>
          </a:bodyPr>
          <a:lstStyle/>
          <a:p>
            <a:pPr algn="ctr">
              <a:lnSpc>
                <a:spcPts val="16963"/>
              </a:lnSpc>
            </a:pPr>
            <a:r>
              <a:rPr lang="en-US" sz="17135">
                <a:solidFill>
                  <a:srgbClr val="867070"/>
                </a:solidFill>
                <a:latin typeface="Happy Font TH"/>
              </a:rPr>
              <a:t>THANK</a:t>
            </a:r>
          </a:p>
          <a:p>
            <a:pPr algn="ctr">
              <a:lnSpc>
                <a:spcPts val="16963"/>
              </a:lnSpc>
            </a:pPr>
            <a:r>
              <a:rPr lang="en-US" sz="17135">
                <a:solidFill>
                  <a:srgbClr val="867070"/>
                </a:solidFill>
                <a:latin typeface="Happy Font TH"/>
              </a:rPr>
              <a:t>YOU</a:t>
            </a:r>
          </a:p>
        </p:txBody>
      </p:sp>
      <p:grpSp>
        <p:nvGrpSpPr>
          <p:cNvPr id="29" name="Group 29"/>
          <p:cNvGrpSpPr/>
          <p:nvPr/>
        </p:nvGrpSpPr>
        <p:grpSpPr>
          <a:xfrm>
            <a:off x="14523987" y="1705161"/>
            <a:ext cx="2983670" cy="1958033"/>
            <a:chOff x="0" y="0"/>
            <a:chExt cx="812800" cy="533400"/>
          </a:xfrm>
        </p:grpSpPr>
        <p:sp>
          <p:nvSpPr>
            <p:cNvPr id="30" name="Freeform 3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1" name="TextBox 3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716493" y="6603482"/>
            <a:ext cx="2961812" cy="1943689"/>
            <a:chOff x="0" y="0"/>
            <a:chExt cx="812800" cy="533400"/>
          </a:xfrm>
        </p:grpSpPr>
        <p:sp>
          <p:nvSpPr>
            <p:cNvPr id="33" name="Freeform 3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34" name="TextBox 3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4356795" y="3113003"/>
            <a:ext cx="1871143" cy="1244310"/>
          </a:xfrm>
          <a:custGeom>
            <a:avLst/>
            <a:gdLst/>
            <a:ahLst/>
            <a:cxnLst/>
            <a:rect l="l" t="t" r="r" b="b"/>
            <a:pathLst>
              <a:path w="1871143" h="1244310">
                <a:moveTo>
                  <a:pt x="0" y="0"/>
                </a:moveTo>
                <a:lnTo>
                  <a:pt x="1871143" y="0"/>
                </a:lnTo>
                <a:lnTo>
                  <a:pt x="1871143" y="1244310"/>
                </a:lnTo>
                <a:lnTo>
                  <a:pt x="0" y="1244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Freeform 36"/>
          <p:cNvSpPr/>
          <p:nvPr/>
        </p:nvSpPr>
        <p:spPr>
          <a:xfrm rot="-178423" flipH="1">
            <a:off x="12369951" y="5915124"/>
            <a:ext cx="1871143" cy="1244310"/>
          </a:xfrm>
          <a:custGeom>
            <a:avLst/>
            <a:gdLst/>
            <a:ahLst/>
            <a:cxnLst/>
            <a:rect l="l" t="t" r="r" b="b"/>
            <a:pathLst>
              <a:path w="1871143" h="1244310">
                <a:moveTo>
                  <a:pt x="1871143" y="0"/>
                </a:moveTo>
                <a:lnTo>
                  <a:pt x="0" y="0"/>
                </a:lnTo>
                <a:lnTo>
                  <a:pt x="0" y="1244310"/>
                </a:lnTo>
                <a:lnTo>
                  <a:pt x="1871143" y="1244310"/>
                </a:lnTo>
                <a:lnTo>
                  <a:pt x="187114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Freeform 37"/>
          <p:cNvSpPr/>
          <p:nvPr/>
        </p:nvSpPr>
        <p:spPr>
          <a:xfrm>
            <a:off x="15239328" y="2315019"/>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8" name="Freeform 38"/>
          <p:cNvSpPr/>
          <p:nvPr/>
        </p:nvSpPr>
        <p:spPr>
          <a:xfrm>
            <a:off x="4553600" y="7430671"/>
            <a:ext cx="1477533" cy="1333474"/>
          </a:xfrm>
          <a:custGeom>
            <a:avLst/>
            <a:gdLst/>
            <a:ahLst/>
            <a:cxnLst/>
            <a:rect l="l" t="t" r="r" b="b"/>
            <a:pathLst>
              <a:path w="1477533" h="1333474">
                <a:moveTo>
                  <a:pt x="0" y="0"/>
                </a:moveTo>
                <a:lnTo>
                  <a:pt x="1477533" y="0"/>
                </a:lnTo>
                <a:lnTo>
                  <a:pt x="1477533" y="1333474"/>
                </a:lnTo>
                <a:lnTo>
                  <a:pt x="0" y="133347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9" name="Freeform 39"/>
          <p:cNvSpPr/>
          <p:nvPr/>
        </p:nvSpPr>
        <p:spPr>
          <a:xfrm>
            <a:off x="12794577" y="1779529"/>
            <a:ext cx="1477533" cy="1333474"/>
          </a:xfrm>
          <a:custGeom>
            <a:avLst/>
            <a:gdLst/>
            <a:ahLst/>
            <a:cxnLst/>
            <a:rect l="l" t="t" r="r" b="b"/>
            <a:pathLst>
              <a:path w="1477533" h="1333474">
                <a:moveTo>
                  <a:pt x="0" y="0"/>
                </a:moveTo>
                <a:lnTo>
                  <a:pt x="1477533" y="0"/>
                </a:lnTo>
                <a:lnTo>
                  <a:pt x="1477533" y="1333474"/>
                </a:lnTo>
                <a:lnTo>
                  <a:pt x="0" y="13334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a:grpSpLocks noChangeAspect="1"/>
          </p:cNvGrpSpPr>
          <p:nvPr/>
        </p:nvGrpSpPr>
        <p:grpSpPr>
          <a:xfrm>
            <a:off x="2734006" y="3847741"/>
            <a:ext cx="3478721" cy="4674870"/>
            <a:chOff x="0" y="0"/>
            <a:chExt cx="3663950" cy="4923790"/>
          </a:xfrm>
        </p:grpSpPr>
        <p:sp>
          <p:nvSpPr>
            <p:cNvPr id="24" name="Freeform 2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970" r="-39970"/>
              </a:stretch>
            </a:blipFill>
          </p:spPr>
        </p:sp>
        <p:sp>
          <p:nvSpPr>
            <p:cNvPr id="25" name="Freeform 2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sp>
        <p:nvSpPr>
          <p:cNvPr id="26" name="TextBox 26"/>
          <p:cNvSpPr txBox="1"/>
          <p:nvPr/>
        </p:nvSpPr>
        <p:spPr>
          <a:xfrm>
            <a:off x="1967018" y="1315638"/>
            <a:ext cx="13356579" cy="2462213"/>
          </a:xfrm>
          <a:prstGeom prst="rect">
            <a:avLst/>
          </a:prstGeom>
        </p:spPr>
        <p:txBody>
          <a:bodyPr wrap="square" lIns="0" tIns="0" rIns="0" bIns="0" rtlCol="0" anchor="t">
            <a:spAutoFit/>
          </a:bodyPr>
          <a:lstStyle/>
          <a:p>
            <a:pPr algn="ctr"/>
            <a:r>
              <a:rPr lang="vi-VN"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2</a:t>
            </a:r>
          </a:p>
          <a:p>
            <a:pPr algn="ctr"/>
            <a:r>
              <a:rPr lang="vi-VN"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 HÌNH THÀNH KIẾN THỨC</a:t>
            </a:r>
            <a:endParaRPr lang="en-US" sz="8000">
              <a:solidFill>
                <a:srgbClr val="86707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27" name="Group 27"/>
          <p:cNvGrpSpPr>
            <a:grpSpLocks noChangeAspect="1"/>
          </p:cNvGrpSpPr>
          <p:nvPr/>
        </p:nvGrpSpPr>
        <p:grpSpPr>
          <a:xfrm>
            <a:off x="7122889" y="3847741"/>
            <a:ext cx="3478721" cy="4674870"/>
            <a:chOff x="0" y="0"/>
            <a:chExt cx="3663950" cy="4923790"/>
          </a:xfrm>
        </p:grpSpPr>
        <p:sp>
          <p:nvSpPr>
            <p:cNvPr id="28" name="Freeform 2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69960" r="-69960"/>
              </a:stretch>
            </a:blipFill>
          </p:spPr>
        </p:sp>
        <p:sp>
          <p:nvSpPr>
            <p:cNvPr id="29" name="Freeform 2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0" name="Group 30"/>
          <p:cNvGrpSpPr>
            <a:grpSpLocks noChangeAspect="1"/>
          </p:cNvGrpSpPr>
          <p:nvPr/>
        </p:nvGrpSpPr>
        <p:grpSpPr>
          <a:xfrm>
            <a:off x="11511771" y="3847741"/>
            <a:ext cx="3478721" cy="4674870"/>
            <a:chOff x="0" y="0"/>
            <a:chExt cx="3663950" cy="4923790"/>
          </a:xfrm>
        </p:grpSpPr>
        <p:sp>
          <p:nvSpPr>
            <p:cNvPr id="31" name="Freeform 3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t="-15865" b="-15865"/>
              </a:stretch>
            </a:blipFill>
          </p:spPr>
        </p:sp>
        <p:sp>
          <p:nvSpPr>
            <p:cNvPr id="32" name="Freeform 3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sp>
      </p:grpSp>
      <p:grpSp>
        <p:nvGrpSpPr>
          <p:cNvPr id="33" name="Group 33"/>
          <p:cNvGrpSpPr/>
          <p:nvPr/>
        </p:nvGrpSpPr>
        <p:grpSpPr>
          <a:xfrm>
            <a:off x="15803147" y="726144"/>
            <a:ext cx="2540941" cy="1667493"/>
            <a:chOff x="0" y="0"/>
            <a:chExt cx="812800" cy="533400"/>
          </a:xfrm>
        </p:grpSpPr>
        <p:sp>
          <p:nvSpPr>
            <p:cNvPr id="34" name="Freeform 3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5" name="TextBox 3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12343" y="1245509"/>
            <a:ext cx="1310026" cy="679576"/>
          </a:xfrm>
          <a:custGeom>
            <a:avLst/>
            <a:gdLst/>
            <a:ahLst/>
            <a:cxnLst/>
            <a:rect l="l" t="t" r="r" b="b"/>
            <a:pathLst>
              <a:path w="1310026" h="679576">
                <a:moveTo>
                  <a:pt x="0" y="0"/>
                </a:moveTo>
                <a:lnTo>
                  <a:pt x="1310026" y="0"/>
                </a:lnTo>
                <a:lnTo>
                  <a:pt x="1310026" y="679576"/>
                </a:lnTo>
                <a:lnTo>
                  <a:pt x="0" y="679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7" name="Group 37"/>
          <p:cNvGrpSpPr/>
          <p:nvPr/>
        </p:nvGrpSpPr>
        <p:grpSpPr>
          <a:xfrm rot="612183">
            <a:off x="119426" y="7941625"/>
            <a:ext cx="1818548" cy="181854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496285" y="8341112"/>
            <a:ext cx="1064830" cy="1019574"/>
          </a:xfrm>
          <a:custGeom>
            <a:avLst/>
            <a:gdLst/>
            <a:ahLst/>
            <a:cxnLst/>
            <a:rect l="l" t="t" r="r" b="b"/>
            <a:pathLst>
              <a:path w="1064830" h="1019574">
                <a:moveTo>
                  <a:pt x="0" y="0"/>
                </a:moveTo>
                <a:lnTo>
                  <a:pt x="1064830" y="0"/>
                </a:lnTo>
                <a:lnTo>
                  <a:pt x="1064830" y="1019574"/>
                </a:lnTo>
                <a:lnTo>
                  <a:pt x="0" y="1019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1" name="Group 41"/>
          <p:cNvGrpSpPr/>
          <p:nvPr/>
        </p:nvGrpSpPr>
        <p:grpSpPr>
          <a:xfrm rot="-852157">
            <a:off x="16190115" y="7753936"/>
            <a:ext cx="1921037" cy="1680907"/>
            <a:chOff x="0" y="0"/>
            <a:chExt cx="812800" cy="711200"/>
          </a:xfrm>
        </p:grpSpPr>
        <p:sp>
          <p:nvSpPr>
            <p:cNvPr id="42" name="Freeform 4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3" name="TextBox 4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rot="525999">
            <a:off x="116479" y="378608"/>
            <a:ext cx="1914566" cy="1675245"/>
            <a:chOff x="0" y="0"/>
            <a:chExt cx="812800" cy="711200"/>
          </a:xfrm>
        </p:grpSpPr>
        <p:sp>
          <p:nvSpPr>
            <p:cNvPr id="45" name="Freeform 4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46" name="TextBox 4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7" name="Freeform 47"/>
          <p:cNvSpPr/>
          <p:nvPr/>
        </p:nvSpPr>
        <p:spPr>
          <a:xfrm rot="267107">
            <a:off x="664535" y="1082835"/>
            <a:ext cx="619805" cy="1018160"/>
          </a:xfrm>
          <a:custGeom>
            <a:avLst/>
            <a:gdLst/>
            <a:ahLst/>
            <a:cxnLst/>
            <a:rect l="l" t="t" r="r" b="b"/>
            <a:pathLst>
              <a:path w="619805" h="1018160">
                <a:moveTo>
                  <a:pt x="0" y="0"/>
                </a:moveTo>
                <a:lnTo>
                  <a:pt x="619805" y="0"/>
                </a:lnTo>
                <a:lnTo>
                  <a:pt x="619805" y="1018160"/>
                </a:lnTo>
                <a:lnTo>
                  <a:pt x="0" y="10181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8" name="Freeform 48"/>
          <p:cNvSpPr/>
          <p:nvPr/>
        </p:nvSpPr>
        <p:spPr>
          <a:xfrm rot="267107">
            <a:off x="16903731" y="8422269"/>
            <a:ext cx="621900" cy="1021601"/>
          </a:xfrm>
          <a:custGeom>
            <a:avLst/>
            <a:gdLst/>
            <a:ahLst/>
            <a:cxnLst/>
            <a:rect l="l" t="t" r="r" b="b"/>
            <a:pathLst>
              <a:path w="621900" h="1021601">
                <a:moveTo>
                  <a:pt x="0" y="0"/>
                </a:moveTo>
                <a:lnTo>
                  <a:pt x="621900" y="0"/>
                </a:lnTo>
                <a:lnTo>
                  <a:pt x="621900" y="1021601"/>
                </a:lnTo>
                <a:lnTo>
                  <a:pt x="0" y="10216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41390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4486213" y="787405"/>
            <a:ext cx="9315575" cy="1964681"/>
            <a:chOff x="0" y="0"/>
            <a:chExt cx="2453485" cy="631108"/>
          </a:xfrm>
        </p:grpSpPr>
        <p:sp>
          <p:nvSpPr>
            <p:cNvPr id="18" name="Freeform 18"/>
            <p:cNvSpPr/>
            <p:nvPr/>
          </p:nvSpPr>
          <p:spPr>
            <a:xfrm>
              <a:off x="0" y="0"/>
              <a:ext cx="2453485" cy="631108"/>
            </a:xfrm>
            <a:custGeom>
              <a:avLst/>
              <a:gdLst/>
              <a:ahLst/>
              <a:cxnLst/>
              <a:rect l="l" t="t" r="r" b="b"/>
              <a:pathLst>
                <a:path w="2453485" h="631108">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id="19" name="TextBox 19"/>
            <p:cNvSpPr txBox="1"/>
            <p:nvPr/>
          </p:nvSpPr>
          <p:spPr>
            <a:xfrm>
              <a:off x="0" y="-38100"/>
              <a:ext cx="2453485" cy="669208"/>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4742325" y="972257"/>
            <a:ext cx="8888721" cy="1566178"/>
            <a:chOff x="0" y="0"/>
            <a:chExt cx="2341062" cy="518686"/>
          </a:xfrm>
        </p:grpSpPr>
        <p:sp>
          <p:nvSpPr>
            <p:cNvPr id="21" name="Freeform 21"/>
            <p:cNvSpPr/>
            <p:nvPr/>
          </p:nvSpPr>
          <p:spPr>
            <a:xfrm>
              <a:off x="0" y="0"/>
              <a:ext cx="2341062" cy="518686"/>
            </a:xfrm>
            <a:custGeom>
              <a:avLst/>
              <a:gdLst/>
              <a:ahLst/>
              <a:cxnLst/>
              <a:rect l="l" t="t" r="r" b="b"/>
              <a:pathLst>
                <a:path w="2341062" h="518686">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2341062" cy="556786"/>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976568" y="3990494"/>
            <a:ext cx="7709377" cy="5267806"/>
            <a:chOff x="0" y="0"/>
            <a:chExt cx="2293204" cy="1566943"/>
          </a:xfrm>
        </p:grpSpPr>
        <p:sp>
          <p:nvSpPr>
            <p:cNvPr id="24" name="Freeform 24"/>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25" name="TextBox 25"/>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231760" y="4211396"/>
            <a:ext cx="7223261" cy="4618078"/>
            <a:chOff x="0" y="0"/>
            <a:chExt cx="2148605" cy="1373677"/>
          </a:xfrm>
        </p:grpSpPr>
        <p:sp>
          <p:nvSpPr>
            <p:cNvPr id="27" name="Freeform 27"/>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id="28" name="TextBox 28"/>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29"/>
          <p:cNvGrpSpPr/>
          <p:nvPr/>
        </p:nvGrpSpPr>
        <p:grpSpPr>
          <a:xfrm>
            <a:off x="9113486" y="2935370"/>
            <a:ext cx="8869713" cy="6280624"/>
            <a:chOff x="0" y="0"/>
            <a:chExt cx="2293204" cy="1566943"/>
          </a:xfrm>
        </p:grpSpPr>
        <p:sp>
          <p:nvSpPr>
            <p:cNvPr id="30" name="Freeform 30"/>
            <p:cNvSpPr/>
            <p:nvPr/>
          </p:nvSpPr>
          <p:spPr>
            <a:xfrm>
              <a:off x="0" y="0"/>
              <a:ext cx="2293204" cy="1566943"/>
            </a:xfrm>
            <a:custGeom>
              <a:avLst/>
              <a:gdLst/>
              <a:ahLst/>
              <a:cxnLst/>
              <a:rect l="l" t="t" r="r" b="b"/>
              <a:pathLst>
                <a:path w="2293204" h="1566943">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id="31" name="TextBox 31"/>
            <p:cNvSpPr txBox="1"/>
            <p:nvPr/>
          </p:nvSpPr>
          <p:spPr>
            <a:xfrm>
              <a:off x="0" y="-38100"/>
              <a:ext cx="2293204" cy="160504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2" name="Group 32"/>
          <p:cNvGrpSpPr/>
          <p:nvPr/>
        </p:nvGrpSpPr>
        <p:grpSpPr>
          <a:xfrm>
            <a:off x="9406593" y="3157929"/>
            <a:ext cx="8424207" cy="5913402"/>
            <a:chOff x="0" y="0"/>
            <a:chExt cx="2148605" cy="1373677"/>
          </a:xfrm>
        </p:grpSpPr>
        <p:sp>
          <p:nvSpPr>
            <p:cNvPr id="33" name="Freeform 33"/>
            <p:cNvSpPr/>
            <p:nvPr/>
          </p:nvSpPr>
          <p:spPr>
            <a:xfrm>
              <a:off x="0" y="0"/>
              <a:ext cx="2148605" cy="1373677"/>
            </a:xfrm>
            <a:custGeom>
              <a:avLst/>
              <a:gdLst/>
              <a:ahLst/>
              <a:cxnLst/>
              <a:rect l="l" t="t" r="r" b="b"/>
              <a:pathLst>
                <a:path w="2148605" h="1373677">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id="34" name="TextBox 34"/>
            <p:cNvSpPr txBox="1"/>
            <p:nvPr/>
          </p:nvSpPr>
          <p:spPr>
            <a:xfrm>
              <a:off x="0" y="-38100"/>
              <a:ext cx="2148605" cy="141177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TextBox 35"/>
          <p:cNvSpPr txBox="1"/>
          <p:nvPr/>
        </p:nvSpPr>
        <p:spPr>
          <a:xfrm>
            <a:off x="10675565" y="3300293"/>
            <a:ext cx="6107800" cy="677108"/>
          </a:xfrm>
          <a:prstGeom prst="rect">
            <a:avLst/>
          </a:prstGeom>
        </p:spPr>
        <p:txBody>
          <a:bodyPr lIns="0" tIns="0" rIns="0" bIns="0" rtlCol="0" anchor="t">
            <a:spAutoFit/>
          </a:bodyPr>
          <a:lstStyle/>
          <a:p>
            <a:r>
              <a:rPr lang="vi-VN" sz="4400" b="1">
                <a:latin typeface="Times New Roman" panose="02020603050405020304" pitchFamily="18" charset="0"/>
                <a:cs typeface="Times New Roman" panose="02020603050405020304" pitchFamily="18" charset="0"/>
              </a:rPr>
              <a:t>2. Yêu cầu của kiểu bài</a:t>
            </a:r>
            <a:endParaRPr lang="en-GB" sz="4400">
              <a:latin typeface="Times New Roman" panose="02020603050405020304" pitchFamily="18" charset="0"/>
              <a:cs typeface="Times New Roman" panose="02020603050405020304" pitchFamily="18" charset="0"/>
            </a:endParaRPr>
          </a:p>
        </p:txBody>
      </p:sp>
      <p:grpSp>
        <p:nvGrpSpPr>
          <p:cNvPr id="36" name="Group 36"/>
          <p:cNvGrpSpPr/>
          <p:nvPr/>
        </p:nvGrpSpPr>
        <p:grpSpPr>
          <a:xfrm>
            <a:off x="15263652" y="938962"/>
            <a:ext cx="2983670" cy="1958033"/>
            <a:chOff x="0" y="0"/>
            <a:chExt cx="812800" cy="533400"/>
          </a:xfrm>
        </p:grpSpPr>
        <p:sp>
          <p:nvSpPr>
            <p:cNvPr id="37" name="Freeform 3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38" name="TextBox 38"/>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549027" y="2798948"/>
            <a:ext cx="2983670" cy="1958033"/>
            <a:chOff x="0" y="0"/>
            <a:chExt cx="812800" cy="533400"/>
          </a:xfrm>
        </p:grpSpPr>
        <p:sp>
          <p:nvSpPr>
            <p:cNvPr id="40" name="Freeform 4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41" name="TextBox 41"/>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2" name="Freeform 42"/>
          <p:cNvSpPr/>
          <p:nvPr/>
        </p:nvSpPr>
        <p:spPr>
          <a:xfrm flipH="1">
            <a:off x="15986346" y="1518986"/>
            <a:ext cx="1538282" cy="797984"/>
          </a:xfrm>
          <a:custGeom>
            <a:avLst/>
            <a:gdLst/>
            <a:ahLst/>
            <a:cxnLst/>
            <a:rect l="l" t="t" r="r" b="b"/>
            <a:pathLst>
              <a:path w="1538282" h="797984">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3" name="Freeform 43"/>
          <p:cNvSpPr/>
          <p:nvPr/>
        </p:nvSpPr>
        <p:spPr>
          <a:xfrm>
            <a:off x="1409535" y="3413412"/>
            <a:ext cx="1538282" cy="797984"/>
          </a:xfrm>
          <a:custGeom>
            <a:avLst/>
            <a:gdLst/>
            <a:ahLst/>
            <a:cxnLst/>
            <a:rect l="l" t="t" r="r" b="b"/>
            <a:pathLst>
              <a:path w="1538282" h="797984">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4" name="TextBox 44"/>
          <p:cNvSpPr txBox="1"/>
          <p:nvPr/>
        </p:nvSpPr>
        <p:spPr>
          <a:xfrm>
            <a:off x="5410200" y="1184339"/>
            <a:ext cx="12049465" cy="1354217"/>
          </a:xfrm>
          <a:prstGeom prst="rect">
            <a:avLst/>
          </a:prstGeom>
        </p:spPr>
        <p:txBody>
          <a:bodyPr lIns="0" tIns="0" rIns="0" bIns="0" rtlCol="0" anchor="t">
            <a:spAutoFit/>
          </a:bodyPr>
          <a:lstStyle/>
          <a:p>
            <a:r>
              <a:rPr lang="en-US" sz="88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I. LÝ THUYẾT</a:t>
            </a:r>
            <a:endParaRPr lang="en-GB" sz="88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5" name="TextBox 45"/>
          <p:cNvSpPr txBox="1"/>
          <p:nvPr/>
        </p:nvSpPr>
        <p:spPr>
          <a:xfrm>
            <a:off x="2613953" y="4504465"/>
            <a:ext cx="6107800" cy="738664"/>
          </a:xfrm>
          <a:prstGeom prst="rect">
            <a:avLst/>
          </a:prstGeom>
        </p:spPr>
        <p:txBody>
          <a:bodyPr lIns="0" tIns="0" rIns="0" bIns="0" rtlCol="0" anchor="t">
            <a:spAutoFit/>
          </a:bodyPr>
          <a:lstStyle/>
          <a:p>
            <a:r>
              <a:rPr lang="en-GB" sz="4800" b="1">
                <a:latin typeface="Times New Roman" panose="02020603050405020304" pitchFamily="18" charset="0"/>
                <a:cs typeface="Times New Roman" panose="02020603050405020304" pitchFamily="18" charset="0"/>
              </a:rPr>
              <a:t>1</a:t>
            </a:r>
            <a:r>
              <a:rPr lang="en-GB" sz="4800">
                <a:latin typeface="Times New Roman" panose="02020603050405020304" pitchFamily="18" charset="0"/>
                <a:cs typeface="Times New Roman" panose="02020603050405020304" pitchFamily="18" charset="0"/>
              </a:rPr>
              <a:t>. </a:t>
            </a:r>
            <a:r>
              <a:rPr lang="en-GB" sz="4800" b="1">
                <a:latin typeface="Times New Roman" panose="02020603050405020304" pitchFamily="18" charset="0"/>
                <a:cs typeface="Times New Roman" panose="02020603050405020304" pitchFamily="18" charset="0"/>
              </a:rPr>
              <a:t>Khái niệm</a:t>
            </a:r>
            <a:endParaRPr lang="en-GB" sz="4800">
              <a:latin typeface="Times New Roman" panose="02020603050405020304" pitchFamily="18" charset="0"/>
              <a:cs typeface="Times New Roman" panose="02020603050405020304" pitchFamily="18" charset="0"/>
            </a:endParaRPr>
          </a:p>
        </p:txBody>
      </p:sp>
      <p:sp>
        <p:nvSpPr>
          <p:cNvPr id="46" name="Rectangle 45"/>
          <p:cNvSpPr/>
          <p:nvPr/>
        </p:nvSpPr>
        <p:spPr>
          <a:xfrm>
            <a:off x="1454013" y="5468563"/>
            <a:ext cx="6754485" cy="3170099"/>
          </a:xfrm>
          <a:prstGeom prst="rect">
            <a:avLst/>
          </a:prstGeom>
        </p:spPr>
        <p:txBody>
          <a:bodyPr wrap="square">
            <a:spAutoFit/>
          </a:bodyPr>
          <a:lstStyle/>
          <a:p>
            <a:pPr algn="just"/>
            <a:r>
              <a:rPr lang="en-US" sz="4000">
                <a:latin typeface="Times New Roman" panose="02020603050405020304" pitchFamily="18" charset="0"/>
                <a:ea typeface="Calibri" panose="020F0502020204030204" pitchFamily="34" charset="0"/>
                <a:cs typeface="Times New Roman" panose="02020603050405020304" pitchFamily="18" charset="0"/>
              </a:rPr>
              <a:t>Đoạn văn ghi lại cảm </a:t>
            </a:r>
            <a:r>
              <a:rPr lang="vi-VN" sz="4000">
                <a:latin typeface="Times New Roman" panose="02020603050405020304" pitchFamily="18" charset="0"/>
                <a:ea typeface="Calibri" panose="020F0502020204030204" pitchFamily="34" charset="0"/>
                <a:cs typeface="Times New Roman" panose="02020603050405020304" pitchFamily="18" charset="0"/>
              </a:rPr>
              <a:t>nghĩ</a:t>
            </a:r>
            <a:r>
              <a:rPr lang="en-US" sz="4000">
                <a:latin typeface="Times New Roman" panose="02020603050405020304" pitchFamily="18" charset="0"/>
                <a:ea typeface="Calibri" panose="020F0502020204030204" pitchFamily="34" charset="0"/>
                <a:cs typeface="Times New Roman" panose="02020603050405020304" pitchFamily="18" charset="0"/>
              </a:rPr>
              <a:t> về một bài thơ </a:t>
            </a:r>
            <a:r>
              <a:rPr lang="vi-VN" sz="4000">
                <a:latin typeface="Times New Roman" panose="02020603050405020304" pitchFamily="18" charset="0"/>
                <a:ea typeface="Calibri" panose="020F0502020204030204" pitchFamily="34" charset="0"/>
                <a:cs typeface="Times New Roman" panose="02020603050405020304" pitchFamily="18" charset="0"/>
              </a:rPr>
              <a:t>tự do </a:t>
            </a:r>
            <a:r>
              <a:rPr lang="en-US" sz="4000">
                <a:latin typeface="Times New Roman" panose="02020603050405020304" pitchFamily="18" charset="0"/>
                <a:ea typeface="Calibri" panose="020F0502020204030204" pitchFamily="34" charset="0"/>
                <a:cs typeface="Times New Roman" panose="02020603050405020304" pitchFamily="18" charset="0"/>
              </a:rPr>
              <a:t>thuộc kiểu văn biểu cảm, </a:t>
            </a:r>
            <a:r>
              <a:rPr lang="vi-VN" sz="4000">
                <a:latin typeface="Times New Roman" panose="02020603050405020304" pitchFamily="18" charset="0"/>
                <a:ea typeface="Calibri" panose="020F0502020204030204" pitchFamily="34" charset="0"/>
                <a:cs typeface="Times New Roman" panose="02020603050405020304" pitchFamily="18" charset="0"/>
              </a:rPr>
              <a:t>là đoạn văn </a:t>
            </a:r>
            <a:r>
              <a:rPr lang="en-US" sz="4000">
                <a:latin typeface="Times New Roman" panose="02020603050405020304" pitchFamily="18" charset="0"/>
                <a:ea typeface="Calibri" panose="020F0502020204030204" pitchFamily="34" charset="0"/>
                <a:cs typeface="Times New Roman" panose="02020603050405020304" pitchFamily="18" charset="0"/>
              </a:rPr>
              <a:t>thể hiện cảm </a:t>
            </a:r>
            <a:r>
              <a:rPr lang="vi-VN" sz="4000">
                <a:latin typeface="Times New Roman" panose="02020603050405020304" pitchFamily="18" charset="0"/>
                <a:ea typeface="Calibri" panose="020F0502020204030204" pitchFamily="34" charset="0"/>
                <a:cs typeface="Times New Roman" panose="02020603050405020304" pitchFamily="18" charset="0"/>
              </a:rPr>
              <a:t>xúc, suy nghĩ </a:t>
            </a:r>
            <a:r>
              <a:rPr lang="en-US" sz="4000">
                <a:latin typeface="Times New Roman" panose="02020603050405020304" pitchFamily="18" charset="0"/>
                <a:ea typeface="Calibri" panose="020F0502020204030204" pitchFamily="34" charset="0"/>
                <a:cs typeface="Times New Roman" panose="02020603050405020304" pitchFamily="18" charset="0"/>
              </a:rPr>
              <a:t>của người viết về một bài thơ</a:t>
            </a:r>
            <a:r>
              <a:rPr lang="vi-VN" sz="4000">
                <a:latin typeface="Times New Roman" panose="02020603050405020304" pitchFamily="18" charset="0"/>
                <a:ea typeface="Calibri" panose="020F0502020204030204" pitchFamily="34" charset="0"/>
                <a:cs typeface="Times New Roman" panose="02020603050405020304" pitchFamily="18" charset="0"/>
              </a:rPr>
              <a:t> tự do.</a:t>
            </a:r>
            <a:endParaRPr lang="en-GB" sz="4000">
              <a:latin typeface="Times New Roman" panose="02020603050405020304" pitchFamily="18" charset="0"/>
              <a:cs typeface="Times New Roman" panose="02020603050405020304" pitchFamily="18" charset="0"/>
            </a:endParaRPr>
          </a:p>
        </p:txBody>
      </p:sp>
      <p:sp>
        <p:nvSpPr>
          <p:cNvPr id="47" name="Rectangle 46"/>
          <p:cNvSpPr/>
          <p:nvPr/>
        </p:nvSpPr>
        <p:spPr>
          <a:xfrm>
            <a:off x="9745466" y="4137750"/>
            <a:ext cx="7746460" cy="4745915"/>
          </a:xfrm>
          <a:prstGeom prst="rect">
            <a:avLst/>
          </a:prstGeom>
        </p:spPr>
        <p:txBody>
          <a:bodyPr wrap="square">
            <a:spAutoFit/>
          </a:bodyPr>
          <a:lstStyle/>
          <a:p>
            <a:pPr algn="just">
              <a:lnSpc>
                <a:spcPct val="115000"/>
              </a:lnSpc>
              <a:spcAft>
                <a:spcPts val="0"/>
              </a:spcAft>
            </a:pPr>
            <a:r>
              <a:rPr lang="vi-VN" sz="3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Giới thiệu được bài thơ, tác giả; nêu được cảm nghĩ chung về bài thơ.</a:t>
            </a:r>
            <a:endParaRPr lang="en-GB" sz="3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3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Nêu được cảm nghĩ về nội dung và nghệ thuật; nêu được tác dụng của thể thơ tự do trong việc thể hiện mạch cảm xúc, tạo nên nét độc đáo của bài thơ.</a:t>
            </a:r>
            <a:endParaRPr lang="en-GB" sz="3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3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Khái quát được cảm nghĩ về bài thơ</a:t>
            </a:r>
            <a:r>
              <a:rPr lang="vi-VN" sz="36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67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ircle(in)">
                                      <p:cBhvr>
                                        <p:cTn id="3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741928"/>
            <a:ext cx="16653942" cy="8843952"/>
            <a:chOff x="0" y="-38100"/>
            <a:chExt cx="4386224" cy="2329271"/>
          </a:xfrm>
        </p:grpSpPr>
        <p:sp>
          <p:nvSpPr>
            <p:cNvPr id="18" name="Freeform 18"/>
            <p:cNvSpPr/>
            <p:nvPr/>
          </p:nvSpPr>
          <p:spPr>
            <a:xfrm>
              <a:off x="0" y="0"/>
              <a:ext cx="4386223" cy="2291171"/>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88639" y="1029019"/>
            <a:ext cx="16230600" cy="8186974"/>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2588307" y="2395721"/>
            <a:ext cx="13698145" cy="641201"/>
          </a:xfrm>
          <a:prstGeom prst="rect">
            <a:avLst/>
          </a:prstGeom>
        </p:spPr>
        <p:txBody>
          <a:bodyPr wrap="square" lIns="0" tIns="0" rIns="0" bIns="0" rtlCol="0" anchor="t">
            <a:spAutoFit/>
          </a:bodyPr>
          <a:lstStyle/>
          <a:p>
            <a:pPr algn="ctr">
              <a:lnSpc>
                <a:spcPts val="5013"/>
              </a:lnSpc>
            </a:pPr>
            <a:r>
              <a:rPr lang="en-US" sz="5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Lá </a:t>
            </a:r>
            <a:r>
              <a:rPr lang="vi-VN" sz="5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đỏ</a:t>
            </a:r>
            <a:r>
              <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niềm tin và hi vọng ngày chiến thắng</a:t>
            </a:r>
            <a:endParaRPr lang="en-US" sz="5064">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4" name="Group 24"/>
          <p:cNvGrpSpPr/>
          <p:nvPr/>
        </p:nvGrpSpPr>
        <p:grpSpPr>
          <a:xfrm rot="-697901">
            <a:off x="527945" y="548735"/>
            <a:ext cx="1626249" cy="1626249"/>
            <a:chOff x="0" y="0"/>
            <a:chExt cx="812800" cy="812800"/>
          </a:xfrm>
        </p:grpSpPr>
        <p:sp>
          <p:nvSpPr>
            <p:cNvPr id="25" name="Freeform 25"/>
            <p:cNvSpPr/>
            <p:nvPr/>
          </p:nvSpPr>
          <p:spPr>
            <a:xfrm>
              <a:off x="0" y="0"/>
              <a:ext cx="812800" cy="812800"/>
            </a:xfrm>
            <a:custGeom>
              <a:avLst/>
              <a:gdLst/>
              <a:ahLst/>
              <a:cxnLst/>
              <a:rect l="l" t="t" r="r" b="b"/>
              <a:pathLst>
                <a:path w="812800" h="812800">
                  <a:moveTo>
                    <a:pt x="242791" y="0"/>
                  </a:moveTo>
                  <a:lnTo>
                    <a:pt x="570009" y="0"/>
                  </a:lnTo>
                  <a:cubicBezTo>
                    <a:pt x="634401" y="0"/>
                    <a:pt x="696156" y="25580"/>
                    <a:pt x="741688" y="71112"/>
                  </a:cubicBezTo>
                  <a:cubicBezTo>
                    <a:pt x="787220" y="116644"/>
                    <a:pt x="812800" y="178399"/>
                    <a:pt x="812800" y="242791"/>
                  </a:cubicBezTo>
                  <a:lnTo>
                    <a:pt x="812800" y="570009"/>
                  </a:lnTo>
                  <a:cubicBezTo>
                    <a:pt x="812800" y="634401"/>
                    <a:pt x="787220" y="696156"/>
                    <a:pt x="741688" y="741688"/>
                  </a:cubicBezTo>
                  <a:cubicBezTo>
                    <a:pt x="696156" y="787220"/>
                    <a:pt x="634401" y="812800"/>
                    <a:pt x="570009" y="812800"/>
                  </a:cubicBezTo>
                  <a:lnTo>
                    <a:pt x="242791" y="812800"/>
                  </a:lnTo>
                  <a:cubicBezTo>
                    <a:pt x="178399" y="812800"/>
                    <a:pt x="116644" y="787220"/>
                    <a:pt x="71112" y="741688"/>
                  </a:cubicBezTo>
                  <a:cubicBezTo>
                    <a:pt x="25580" y="696156"/>
                    <a:pt x="0" y="634401"/>
                    <a:pt x="0" y="570009"/>
                  </a:cubicBezTo>
                  <a:lnTo>
                    <a:pt x="0" y="242791"/>
                  </a:lnTo>
                  <a:cubicBezTo>
                    <a:pt x="0" y="178399"/>
                    <a:pt x="25580" y="116644"/>
                    <a:pt x="71112" y="71112"/>
                  </a:cubicBezTo>
                  <a:cubicBezTo>
                    <a:pt x="116644" y="25580"/>
                    <a:pt x="178399" y="0"/>
                    <a:pt x="242791"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rot="612183">
            <a:off x="15995634" y="7686576"/>
            <a:ext cx="1914063" cy="19140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392287" y="8107045"/>
            <a:ext cx="1120757" cy="1073125"/>
          </a:xfrm>
          <a:custGeom>
            <a:avLst/>
            <a:gdLst/>
            <a:ahLst/>
            <a:cxnLst/>
            <a:rect l="l" t="t" r="r" b="b"/>
            <a:pathLst>
              <a:path w="1120757" h="1073125">
                <a:moveTo>
                  <a:pt x="0" y="0"/>
                </a:moveTo>
                <a:lnTo>
                  <a:pt x="1120757" y="0"/>
                </a:lnTo>
                <a:lnTo>
                  <a:pt x="1120757" y="1073125"/>
                </a:lnTo>
                <a:lnTo>
                  <a:pt x="0" y="1073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974756" y="753052"/>
            <a:ext cx="741222" cy="1217614"/>
          </a:xfrm>
          <a:custGeom>
            <a:avLst/>
            <a:gdLst/>
            <a:ahLst/>
            <a:cxnLst/>
            <a:rect l="l" t="t" r="r" b="b"/>
            <a:pathLst>
              <a:path w="741222" h="1217614">
                <a:moveTo>
                  <a:pt x="0" y="0"/>
                </a:moveTo>
                <a:lnTo>
                  <a:pt x="741223" y="0"/>
                </a:lnTo>
                <a:lnTo>
                  <a:pt x="741223" y="1217614"/>
                </a:lnTo>
                <a:lnTo>
                  <a:pt x="0" y="1217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2" name="Group 32"/>
          <p:cNvGrpSpPr/>
          <p:nvPr/>
        </p:nvGrpSpPr>
        <p:grpSpPr>
          <a:xfrm rot="-852157">
            <a:off x="16360389" y="429684"/>
            <a:ext cx="1797822" cy="1573095"/>
            <a:chOff x="0" y="0"/>
            <a:chExt cx="812800" cy="711200"/>
          </a:xfrm>
        </p:grpSpPr>
        <p:sp>
          <p:nvSpPr>
            <p:cNvPr id="33" name="Freeform 3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34" name="TextBox 3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5" name="Group 35"/>
          <p:cNvGrpSpPr/>
          <p:nvPr/>
        </p:nvGrpSpPr>
        <p:grpSpPr>
          <a:xfrm rot="525999">
            <a:off x="352850" y="7885133"/>
            <a:ext cx="1976440" cy="1729385"/>
            <a:chOff x="0" y="0"/>
            <a:chExt cx="812800" cy="711200"/>
          </a:xfrm>
        </p:grpSpPr>
        <p:sp>
          <p:nvSpPr>
            <p:cNvPr id="36" name="Freeform 3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37" name="TextBox 3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8" name="Freeform 38"/>
          <p:cNvSpPr/>
          <p:nvPr/>
        </p:nvSpPr>
        <p:spPr>
          <a:xfrm rot="267107">
            <a:off x="918618" y="8612118"/>
            <a:ext cx="639835" cy="1051064"/>
          </a:xfrm>
          <a:custGeom>
            <a:avLst/>
            <a:gdLst/>
            <a:ahLst/>
            <a:cxnLst/>
            <a:rect l="l" t="t" r="r" b="b"/>
            <a:pathLst>
              <a:path w="639835" h="1051064">
                <a:moveTo>
                  <a:pt x="0" y="0"/>
                </a:moveTo>
                <a:lnTo>
                  <a:pt x="639835" y="0"/>
                </a:lnTo>
                <a:lnTo>
                  <a:pt x="639835" y="1051064"/>
                </a:lnTo>
                <a:lnTo>
                  <a:pt x="0" y="1051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9"/>
          <p:cNvSpPr txBox="1"/>
          <p:nvPr/>
        </p:nvSpPr>
        <p:spPr>
          <a:xfrm>
            <a:off x="2778082" y="1203030"/>
            <a:ext cx="13661071" cy="923330"/>
          </a:xfrm>
          <a:prstGeom prst="rect">
            <a:avLst/>
          </a:prstGeom>
        </p:spPr>
        <p:txBody>
          <a:bodyPr wrap="square" lIns="0" tIns="0" rIns="0" bIns="0" rtlCol="0" anchor="t">
            <a:spAutoFit/>
          </a:bodyPr>
          <a:lstStyle/>
          <a:p>
            <a:r>
              <a:rPr lang="en-US" sz="6000" b="1">
                <a:latin typeface="Times New Roman" panose="02020603050405020304" pitchFamily="18" charset="0"/>
                <a:cs typeface="Times New Roman" panose="02020603050405020304" pitchFamily="18" charset="0"/>
              </a:rPr>
              <a:t>3. Đọc và phân tích đoạn văn tham khảo</a:t>
            </a:r>
            <a:endParaRPr lang="en-GB" sz="6000">
              <a:latin typeface="Times New Roman" panose="02020603050405020304" pitchFamily="18" charset="0"/>
              <a:cs typeface="Times New Roman" panose="02020603050405020304" pitchFamily="18" charset="0"/>
            </a:endParaRPr>
          </a:p>
        </p:txBody>
      </p:sp>
      <p:sp>
        <p:nvSpPr>
          <p:cNvPr id="40" name="Freeform 40"/>
          <p:cNvSpPr/>
          <p:nvPr/>
        </p:nvSpPr>
        <p:spPr>
          <a:xfrm rot="267107">
            <a:off x="17028234" y="1055150"/>
            <a:ext cx="582011" cy="956076"/>
          </a:xfrm>
          <a:custGeom>
            <a:avLst/>
            <a:gdLst/>
            <a:ahLst/>
            <a:cxnLst/>
            <a:rect l="l" t="t" r="r" b="b"/>
            <a:pathLst>
              <a:path w="582011" h="956076">
                <a:moveTo>
                  <a:pt x="0" y="0"/>
                </a:moveTo>
                <a:lnTo>
                  <a:pt x="582011" y="0"/>
                </a:lnTo>
                <a:lnTo>
                  <a:pt x="582011" y="956076"/>
                </a:lnTo>
                <a:lnTo>
                  <a:pt x="0" y="9560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41" name="Table 40"/>
          <p:cNvGraphicFramePr>
            <a:graphicFrameLocks noGrp="1"/>
          </p:cNvGraphicFramePr>
          <p:nvPr>
            <p:extLst>
              <p:ext uri="{D42A27DB-BD31-4B8C-83A1-F6EECF244321}">
                <p14:modId xmlns:p14="http://schemas.microsoft.com/office/powerpoint/2010/main" val="34406684"/>
              </p:ext>
            </p:extLst>
          </p:nvPr>
        </p:nvGraphicFramePr>
        <p:xfrm>
          <a:off x="2205066" y="3361352"/>
          <a:ext cx="14051416" cy="5577206"/>
        </p:xfrm>
        <a:graphic>
          <a:graphicData uri="http://schemas.openxmlformats.org/drawingml/2006/table">
            <a:tbl>
              <a:tblPr firstRow="1" firstCol="1" bandRow="1">
                <a:effectLst>
                  <a:outerShdw blurRad="50800" dist="38100" algn="l" rotWithShape="0">
                    <a:prstClr val="black">
                      <a:alpha val="40000"/>
                    </a:prstClr>
                  </a:outerShdw>
                </a:effectLst>
              </a:tblPr>
              <a:tblGrid>
                <a:gridCol w="14051416">
                  <a:extLst>
                    <a:ext uri="{9D8B030D-6E8A-4147-A177-3AD203B41FA5}">
                      <a16:colId xmlns:a16="http://schemas.microsoft.com/office/drawing/2014/main" val="20000"/>
                    </a:ext>
                  </a:extLst>
                </a:gridCol>
              </a:tblGrid>
              <a:tr h="469462">
                <a:tc>
                  <a:txBody>
                    <a:bodyPr/>
                    <a:lstStyle/>
                    <a:p>
                      <a:pPr algn="ctr">
                        <a:lnSpc>
                          <a:spcPct val="115000"/>
                        </a:lnSpc>
                        <a:spcAft>
                          <a:spcPts val="0"/>
                        </a:spcAft>
                        <a:tabLst>
                          <a:tab pos="1386840" algn="l"/>
                        </a:tabLst>
                      </a:pPr>
                      <a:r>
                        <a:rPr lang="vi-VN" sz="3600" b="1">
                          <a:solidFill>
                            <a:srgbClr val="FF0000"/>
                          </a:solidFill>
                          <a:effectLst/>
                          <a:latin typeface="Times New Roman" panose="02020603050405020304" pitchFamily="18" charset="0"/>
                          <a:ea typeface="Calibri" panose="020F0502020204030204" pitchFamily="34" charset="0"/>
                        </a:rPr>
                        <a:t>PHIẾU HT  01:</a:t>
                      </a:r>
                      <a:r>
                        <a:rPr lang="vi-VN" sz="3600">
                          <a:solidFill>
                            <a:srgbClr val="000000"/>
                          </a:solidFill>
                          <a:effectLst/>
                          <a:latin typeface="Times New Roman" panose="02020603050405020304" pitchFamily="18" charset="0"/>
                          <a:ea typeface="Calibri" panose="020F0502020204030204" pitchFamily="34" charset="0"/>
                        </a:rPr>
                        <a:t> </a:t>
                      </a:r>
                      <a:r>
                        <a:rPr lang="vi-VN" sz="3600" b="1">
                          <a:solidFill>
                            <a:srgbClr val="000000"/>
                          </a:solidFill>
                          <a:effectLst/>
                          <a:latin typeface="Times New Roman" panose="02020603050405020304" pitchFamily="18" charset="0"/>
                          <a:ea typeface="Calibri" panose="020F0502020204030204" pitchFamily="34" charset="0"/>
                        </a:rPr>
                        <a:t>Phân tích đoạn văn tham khảo</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indent="254000" algn="just">
                        <a:lnSpc>
                          <a:spcPct val="115000"/>
                        </a:lnSpc>
                        <a:spcAft>
                          <a:spcPts val="0"/>
                        </a:spcAft>
                      </a:pPr>
                      <a:r>
                        <a:rPr lang="vi-VN" sz="3600">
                          <a:effectLst/>
                          <a:latin typeface="Times New Roman" panose="02020603050405020304" pitchFamily="18" charset="0"/>
                          <a:ea typeface="Times New Roman" panose="02020603050405020304" pitchFamily="18" charset="0"/>
                        </a:rPr>
                        <a:t>1. Tìm câu văn, từ ngữ giới thiệu bài thơ, tác giả.</a:t>
                      </a:r>
                      <a:endParaRPr lang="en-GB" sz="3600">
                        <a:effectLst/>
                        <a:latin typeface="Times New Roman" panose="02020603050405020304" pitchFamily="18" charset="0"/>
                        <a:ea typeface="Times New Roman" panose="02020603050405020304" pitchFamily="18" charset="0"/>
                      </a:endParaRPr>
                    </a:p>
                    <a:p>
                      <a:pPr indent="254000" algn="just">
                        <a:lnSpc>
                          <a:spcPct val="115000"/>
                        </a:lnSpc>
                        <a:spcAft>
                          <a:spcPts val="0"/>
                        </a:spcAft>
                      </a:pPr>
                      <a:r>
                        <a:rPr lang="vi-VN" sz="3600">
                          <a:effectLst/>
                          <a:latin typeface="Times New Roman" panose="02020603050405020304" pitchFamily="18" charset="0"/>
                          <a:ea typeface="Times New Roman" panose="02020603050405020304" pitchFamily="18" charset="0"/>
                        </a:rPr>
                        <a:t>2. Xác định câu văn, từ ngữ diễn tả cảm nghĩ chung về nét đặc sắc của bài thơ.</a:t>
                      </a:r>
                      <a:endParaRPr lang="en-GB" sz="3600">
                        <a:effectLst/>
                        <a:latin typeface="Times New Roman" panose="02020603050405020304" pitchFamily="18" charset="0"/>
                        <a:ea typeface="Times New Roman" panose="02020603050405020304" pitchFamily="18" charset="0"/>
                      </a:endParaRPr>
                    </a:p>
                    <a:p>
                      <a:pPr indent="254000" algn="just">
                        <a:lnSpc>
                          <a:spcPct val="115000"/>
                        </a:lnSpc>
                        <a:spcAft>
                          <a:spcPts val="0"/>
                        </a:spcAft>
                      </a:pPr>
                      <a:r>
                        <a:rPr lang="vi-VN" sz="3600">
                          <a:effectLst/>
                          <a:latin typeface="Times New Roman" panose="02020603050405020304" pitchFamily="18" charset="0"/>
                          <a:ea typeface="Times New Roman" panose="02020603050405020304" pitchFamily="18" charset="0"/>
                        </a:rPr>
                        <a:t>3. Chỉ ra những câu văn, từ ngữ nêu cảm nghĩ về nội dung và nghệ thuật của bài thơ.</a:t>
                      </a:r>
                      <a:endParaRPr lang="en-GB" sz="3600">
                        <a:effectLst/>
                        <a:latin typeface="Times New Roman" panose="02020603050405020304" pitchFamily="18" charset="0"/>
                        <a:ea typeface="Times New Roman" panose="02020603050405020304" pitchFamily="18" charset="0"/>
                      </a:endParaRPr>
                    </a:p>
                    <a:p>
                      <a:pPr indent="254000" algn="just">
                        <a:lnSpc>
                          <a:spcPct val="115000"/>
                        </a:lnSpc>
                        <a:spcAft>
                          <a:spcPts val="0"/>
                        </a:spcAft>
                      </a:pPr>
                      <a:r>
                        <a:rPr lang="vi-VN" sz="3600">
                          <a:effectLst/>
                          <a:latin typeface="Times New Roman" panose="02020603050405020304" pitchFamily="18" charset="0"/>
                          <a:ea typeface="Times New Roman" panose="02020603050405020304" pitchFamily="18" charset="0"/>
                        </a:rPr>
                        <a:t>4. Nhận diện câu văn đánh giá tác dụng của thể thơ tự do trong việc tạo nên nét đặc sắc của bài thơ.</a:t>
                      </a:r>
                      <a:endParaRPr lang="en-GB" sz="3600">
                        <a:effectLst/>
                        <a:latin typeface="Times New Roman" panose="02020603050405020304" pitchFamily="18" charset="0"/>
                        <a:ea typeface="Times New Roman" panose="02020603050405020304" pitchFamily="18" charset="0"/>
                      </a:endParaRPr>
                    </a:p>
                    <a:p>
                      <a:pPr indent="254000" algn="just">
                        <a:lnSpc>
                          <a:spcPct val="115000"/>
                        </a:lnSpc>
                        <a:spcAft>
                          <a:spcPts val="0"/>
                        </a:spcAft>
                      </a:pPr>
                      <a:r>
                        <a:rPr lang="vi-VN" sz="3600">
                          <a:effectLst/>
                          <a:latin typeface="Times New Roman" panose="02020603050405020304" pitchFamily="18" charset="0"/>
                          <a:ea typeface="Times New Roman" panose="02020603050405020304" pitchFamily="18" charset="0"/>
                        </a:rPr>
                        <a:t>5. Xác định câu văn, từ ngữ nêu khái quát cảm nghĩ về bài thơ.</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43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1934839" y="2970761"/>
            <a:ext cx="13914761" cy="2215991"/>
          </a:xfrm>
          <a:prstGeom prst="rect">
            <a:avLst/>
          </a:prstGeom>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 Câu giới thiệu bài thơ, tác giả: “</a:t>
            </a:r>
            <a:r>
              <a:rPr lang="en-US" sz="4800" i="1">
                <a:latin typeface="Times New Roman" panose="02020603050405020304" pitchFamily="18" charset="0"/>
                <a:cs typeface="Times New Roman" panose="02020603050405020304" pitchFamily="18" charset="0"/>
              </a:rPr>
              <a:t>Bài thơ Lá đỏ được viết năm 1974, trong thời gian nhà thơ Nguyễn Đình Thi đến với chiến trường Tây Nguyên.</a:t>
            </a:r>
            <a:r>
              <a:rPr lang="en-US"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15360418" y="726144"/>
            <a:ext cx="2983670" cy="1958033"/>
            <a:chOff x="0" y="0"/>
            <a:chExt cx="812800" cy="533400"/>
          </a:xfrm>
        </p:grpSpPr>
        <p:sp>
          <p:nvSpPr>
            <p:cNvPr id="25" name="Freeform 2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id="26" name="TextBox 2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0" y="6989166"/>
            <a:ext cx="2961812" cy="1943689"/>
            <a:chOff x="0" y="0"/>
            <a:chExt cx="812800" cy="533400"/>
          </a:xfrm>
        </p:grpSpPr>
        <p:sp>
          <p:nvSpPr>
            <p:cNvPr id="28" name="Freeform 2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id="29" name="TextBox 2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075760" y="1336002"/>
            <a:ext cx="1538282" cy="797984"/>
          </a:xfrm>
          <a:custGeom>
            <a:avLst/>
            <a:gdLst/>
            <a:ahLst/>
            <a:cxnLst/>
            <a:rect l="l" t="t" r="r" b="b"/>
            <a:pathLst>
              <a:path w="1538282" h="797984">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817029" y="7422046"/>
            <a:ext cx="1240782" cy="1077929"/>
          </a:xfrm>
          <a:custGeom>
            <a:avLst/>
            <a:gdLst/>
            <a:ahLst/>
            <a:cxnLst/>
            <a:rect l="l" t="t" r="r" b="b"/>
            <a:pathLst>
              <a:path w="1240782" h="1077929">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TextBox 32"/>
          <p:cNvSpPr txBox="1"/>
          <p:nvPr/>
        </p:nvSpPr>
        <p:spPr>
          <a:xfrm>
            <a:off x="2510321" y="1578797"/>
            <a:ext cx="12049465" cy="1171475"/>
          </a:xfrm>
          <a:prstGeom prst="rect">
            <a:avLst/>
          </a:prstGeom>
        </p:spPr>
        <p:txBody>
          <a:bodyPr lIns="0" tIns="0" rIns="0" bIns="0" rtlCol="0" anchor="t">
            <a:spAutoFit/>
          </a:bodyPr>
          <a:lstStyle/>
          <a:p>
            <a:pPr algn="ctr">
              <a:lnSpc>
                <a:spcPts val="8894"/>
              </a:lnSpc>
            </a:pPr>
            <a:r>
              <a:rPr lang="en-US" sz="7200" b="1">
                <a:latin typeface="Times New Roman" panose="02020603050405020304" pitchFamily="18" charset="0"/>
                <a:cs typeface="Times New Roman" panose="02020603050405020304" pitchFamily="18" charset="0"/>
              </a:rPr>
              <a:t>* Mở đoạn</a:t>
            </a:r>
            <a:endParaRPr lang="en-US" sz="7200">
              <a:solidFill>
                <a:srgbClr val="549D54"/>
              </a:solidFill>
              <a:latin typeface="Times New Roman" panose="02020603050405020304" pitchFamily="18" charset="0"/>
              <a:cs typeface="Times New Roman" panose="02020603050405020304" pitchFamily="18" charset="0"/>
            </a:endParaRPr>
          </a:p>
        </p:txBody>
      </p:sp>
      <p:grpSp>
        <p:nvGrpSpPr>
          <p:cNvPr id="33" name="Group 33"/>
          <p:cNvGrpSpPr/>
          <p:nvPr/>
        </p:nvGrpSpPr>
        <p:grpSpPr>
          <a:xfrm rot="612183">
            <a:off x="15950188" y="7006510"/>
            <a:ext cx="2215217" cy="22152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16409249" y="7493135"/>
            <a:ext cx="1297095" cy="1241968"/>
          </a:xfrm>
          <a:custGeom>
            <a:avLst/>
            <a:gdLst/>
            <a:ahLst/>
            <a:cxnLst/>
            <a:rect l="l" t="t" r="r" b="b"/>
            <a:pathLst>
              <a:path w="1297095" h="1241968">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7" name="Group 37"/>
          <p:cNvGrpSpPr/>
          <p:nvPr/>
        </p:nvGrpSpPr>
        <p:grpSpPr>
          <a:xfrm rot="612183">
            <a:off x="178683" y="597552"/>
            <a:ext cx="2215217" cy="221521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0" name="Freeform 40"/>
          <p:cNvSpPr/>
          <p:nvPr/>
        </p:nvSpPr>
        <p:spPr>
          <a:xfrm>
            <a:off x="637744" y="1084177"/>
            <a:ext cx="1297095" cy="1241968"/>
          </a:xfrm>
          <a:custGeom>
            <a:avLst/>
            <a:gdLst/>
            <a:ahLst/>
            <a:cxnLst/>
            <a:rect l="l" t="t" r="r" b="b"/>
            <a:pathLst>
              <a:path w="1297095" h="1241968">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Rectangle 40"/>
          <p:cNvSpPr/>
          <p:nvPr/>
        </p:nvSpPr>
        <p:spPr>
          <a:xfrm>
            <a:off x="1359430" y="5628611"/>
            <a:ext cx="14351246" cy="2308324"/>
          </a:xfrm>
          <a:prstGeom prst="rect">
            <a:avLst/>
          </a:prstGeom>
        </p:spPr>
        <p:txBody>
          <a:bodyPr wrap="square">
            <a:spAutoFit/>
          </a:bodyPr>
          <a:lstStyle/>
          <a:p>
            <a:pPr marL="457200" algn="just">
              <a:spcAft>
                <a:spcPts val="0"/>
              </a:spcAft>
              <a:tabLst>
                <a:tab pos="424815" algn="l"/>
              </a:tabLst>
            </a:pP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bom</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rơi</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đạn</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nổ</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vẫn</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ngời</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niềm</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niềm</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hi </a:t>
            </a:r>
            <a:r>
              <a:rPr lang="en-US" sz="4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9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EC3AE"/>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381000" y="358581"/>
            <a:ext cx="17588499" cy="9041830"/>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609600" y="664316"/>
            <a:ext cx="17145000" cy="9127384"/>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1890862" y="3040580"/>
            <a:ext cx="7420052" cy="2215991"/>
          </a:xfrm>
          <a:prstGeom prst="rect">
            <a:avLst/>
          </a:prstGeom>
        </p:spPr>
        <p:txBody>
          <a:bodyPr wrap="square" lIns="0" tIns="0" rIns="0" bIns="0" rtlCol="0" anchor="t">
            <a:spAutoFit/>
          </a:bodyPr>
          <a:lstStyle/>
          <a:p>
            <a:pPr algn="just"/>
            <a:r>
              <a:rPr lang="en-GB" sz="3600" b="1" i="1" dirty="0" err="1">
                <a:latin typeface="Times New Roman" panose="02020603050405020304" pitchFamily="18" charset="0"/>
                <a:cs typeface="Times New Roman" panose="02020603050405020304" pitchFamily="18" charset="0"/>
              </a:rPr>
              <a:t>Khái</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quát</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mạch</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cảm</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xúc</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của</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bài</a:t>
            </a:r>
            <a:r>
              <a:rPr lang="en-GB" sz="3600" b="1" i="1" dirty="0">
                <a:latin typeface="Times New Roman" panose="02020603050405020304" pitchFamily="18" charset="0"/>
                <a:cs typeface="Times New Roman" panose="02020603050405020304" pitchFamily="18" charset="0"/>
              </a:rPr>
              <a:t> </a:t>
            </a:r>
            <a:r>
              <a:rPr lang="en-GB" sz="3600" b="1" i="1" dirty="0" err="1">
                <a:latin typeface="Times New Roman" panose="02020603050405020304" pitchFamily="18" charset="0"/>
                <a:cs typeface="Times New Roman" panose="02020603050405020304" pitchFamily="18" charset="0"/>
              </a:rPr>
              <a:t>thơ</a:t>
            </a:r>
            <a:r>
              <a:rPr lang="en-GB" sz="3600"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Mạch</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cảm</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xúc</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bài</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thơ</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phát</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triển</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từ</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cuộc</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gặp</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gỡ</a:t>
            </a:r>
            <a:r>
              <a:rPr lang="en-GB" sz="3600" i="1" dirty="0">
                <a:latin typeface="Times New Roman" panose="02020603050405020304" pitchFamily="18" charset="0"/>
                <a:cs typeface="Times New Roman" panose="02020603050405020304" pitchFamily="18" charset="0"/>
              </a:rPr>
              <a:t>...</a:t>
            </a:r>
            <a:r>
              <a:rPr lang="en-GB" sz="3600" i="1" dirty="0" err="1">
                <a:latin typeface="Times New Roman" panose="02020603050405020304" pitchFamily="18" charset="0"/>
                <a:cs typeface="Times New Roman" panose="02020603050405020304" pitchFamily="18" charset="0"/>
              </a:rPr>
              <a:t>trên</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đường</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Trường</a:t>
            </a:r>
            <a:r>
              <a:rPr lang="en-GB" sz="3600" i="1" dirty="0">
                <a:latin typeface="Times New Roman" panose="02020603050405020304" pitchFamily="18" charset="0"/>
                <a:cs typeface="Times New Roman" panose="02020603050405020304" pitchFamily="18" charset="0"/>
              </a:rPr>
              <a:t> </a:t>
            </a:r>
            <a:r>
              <a:rPr lang="en-GB" sz="3600" i="1" dirty="0" err="1">
                <a:latin typeface="Times New Roman" panose="02020603050405020304" pitchFamily="18" charset="0"/>
                <a:cs typeface="Times New Roman" panose="02020603050405020304" pitchFamily="18" charset="0"/>
              </a:rPr>
              <a:t>Sơn</a:t>
            </a:r>
            <a:r>
              <a:rPr lang="en-GB" sz="3600" dirty="0">
                <a:latin typeface="Times New Roman" panose="02020603050405020304" pitchFamily="18" charset="0"/>
                <a:cs typeface="Times New Roman" panose="02020603050405020304" pitchFamily="18" charset="0"/>
              </a:rPr>
              <a:t>”…</a:t>
            </a:r>
            <a:endParaRPr lang="en-US" sz="3600" dirty="0">
              <a:solidFill>
                <a:srgbClr val="549D54"/>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3157367" y="723232"/>
            <a:ext cx="12049465" cy="1036374"/>
          </a:xfrm>
          <a:prstGeom prst="rect">
            <a:avLst/>
          </a:prstGeom>
        </p:spPr>
        <p:txBody>
          <a:bodyPr lIns="0" tIns="0" rIns="0" bIns="0" rtlCol="0" anchor="t">
            <a:spAutoFit/>
          </a:bodyPr>
          <a:lstStyle/>
          <a:p>
            <a:pPr algn="ctr">
              <a:lnSpc>
                <a:spcPts val="8894"/>
              </a:lnSpc>
            </a:pPr>
            <a:r>
              <a:rPr lang="en-US" sz="6000" b="1">
                <a:latin typeface="Times New Roman" panose="02020603050405020304" pitchFamily="18" charset="0"/>
                <a:cs typeface="Times New Roman" panose="02020603050405020304" pitchFamily="18" charset="0"/>
              </a:rPr>
              <a:t>* Thân đoạn</a:t>
            </a:r>
            <a:endParaRPr lang="en-US" sz="6000">
              <a:solidFill>
                <a:srgbClr val="549D54"/>
              </a:solidFill>
              <a:latin typeface="Times New Roman" panose="02020603050405020304" pitchFamily="18" charset="0"/>
              <a:cs typeface="Times New Roman" panose="02020603050405020304" pitchFamily="18" charset="0"/>
            </a:endParaRPr>
          </a:p>
        </p:txBody>
      </p:sp>
      <p:grpSp>
        <p:nvGrpSpPr>
          <p:cNvPr id="25" name="Group 25"/>
          <p:cNvGrpSpPr/>
          <p:nvPr/>
        </p:nvGrpSpPr>
        <p:grpSpPr>
          <a:xfrm rot="612183">
            <a:off x="810506" y="3202800"/>
            <a:ext cx="902065" cy="90206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8" name="TextBox 28"/>
          <p:cNvSpPr txBox="1"/>
          <p:nvPr/>
        </p:nvSpPr>
        <p:spPr>
          <a:xfrm>
            <a:off x="1833333" y="5171301"/>
            <a:ext cx="7333158" cy="2215991"/>
          </a:xfrm>
          <a:prstGeom prst="rect">
            <a:avLst/>
          </a:prstGeom>
        </p:spPr>
        <p:txBody>
          <a:bodyPr wrap="square" lIns="0" tIns="0" rIns="0" bIns="0" rtlCol="0" anchor="t">
            <a:spAutoFit/>
          </a:bodyPr>
          <a:lstStyle/>
          <a:p>
            <a:pPr algn="just"/>
            <a:r>
              <a:rPr lang="en-US" sz="3600" b="1" i="1">
                <a:latin typeface="Times New Roman" panose="02020603050405020304" pitchFamily="18" charset="0"/>
                <a:cs typeface="Times New Roman" panose="02020603050405020304" pitchFamily="18" charset="0"/>
              </a:rPr>
              <a:t>Nói về bối cảnh không gian gặp gỡ của người lính và cô gái thanh niên xung phong</a:t>
            </a:r>
            <a:r>
              <a:rPr lang="en-US" sz="3600">
                <a:latin typeface="Times New Roman" panose="02020603050405020304" pitchFamily="18" charset="0"/>
                <a:cs typeface="Times New Roman" panose="02020603050405020304" pitchFamily="18" charset="0"/>
              </a:rPr>
              <a:t>: “</a:t>
            </a:r>
            <a:r>
              <a:rPr lang="en-US" sz="3600" i="1">
                <a:latin typeface="Times New Roman" panose="02020603050405020304" pitchFamily="18" charset="0"/>
                <a:cs typeface="Times New Roman" panose="02020603050405020304" pitchFamily="18" charset="0"/>
              </a:rPr>
              <a:t>Cuộc gặp gỡ diễn ra...trời lửa</a:t>
            </a:r>
            <a:r>
              <a:rPr lang="en-US" sz="3600">
                <a:latin typeface="Times New Roman" panose="02020603050405020304" pitchFamily="18" charset="0"/>
                <a:cs typeface="Times New Roman" panose="02020603050405020304" pitchFamily="18" charset="0"/>
              </a:rPr>
              <a:t>”.</a:t>
            </a:r>
            <a:r>
              <a:rPr lang="en-US" sz="3600">
                <a:solidFill>
                  <a:srgbClr val="549D54"/>
                </a:solidFill>
                <a:latin typeface="Times New Roman" panose="02020603050405020304" pitchFamily="18" charset="0"/>
                <a:cs typeface="Times New Roman" panose="02020603050405020304" pitchFamily="18" charset="0"/>
              </a:rPr>
              <a:t>.</a:t>
            </a:r>
          </a:p>
        </p:txBody>
      </p:sp>
      <p:grpSp>
        <p:nvGrpSpPr>
          <p:cNvPr id="29" name="Group 29"/>
          <p:cNvGrpSpPr/>
          <p:nvPr/>
        </p:nvGrpSpPr>
        <p:grpSpPr>
          <a:xfrm rot="612183">
            <a:off x="795974" y="5891342"/>
            <a:ext cx="902065" cy="90206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TextBox 32"/>
          <p:cNvSpPr txBox="1"/>
          <p:nvPr/>
        </p:nvSpPr>
        <p:spPr>
          <a:xfrm>
            <a:off x="10627269" y="3063428"/>
            <a:ext cx="6593931" cy="2769989"/>
          </a:xfrm>
          <a:prstGeom prst="rect">
            <a:avLst/>
          </a:prstGeom>
        </p:spPr>
        <p:txBody>
          <a:bodyPr wrap="square" lIns="0" tIns="0" rIns="0" bIns="0" rtlCol="0" anchor="t">
            <a:spAutoFit/>
          </a:bodyPr>
          <a:lstStyle/>
          <a:p>
            <a:pPr algn="just"/>
            <a:r>
              <a:rPr lang="en-US" sz="3600" b="1" i="1" dirty="0">
                <a:latin typeface="Times New Roman" panose="02020603050405020304" pitchFamily="18" charset="0"/>
                <a:cs typeface="Times New Roman" panose="02020603050405020304" pitchFamily="18" charset="0"/>
              </a:rPr>
              <a:t>Ý </a:t>
            </a:r>
            <a:r>
              <a:rPr lang="en-US" sz="3600" b="1" i="1" dirty="0" err="1">
                <a:latin typeface="Times New Roman" panose="02020603050405020304" pitchFamily="18" charset="0"/>
                <a:cs typeface="Times New Roman" panose="02020603050405020304" pitchFamily="18" charset="0"/>
              </a:rPr>
              <a:t>nghĩa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của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lời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chào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lời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hẹn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dòng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thơ</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hẹn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trong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dòng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cuối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niềm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tưởng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lợi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cuối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a:t>
            </a:r>
            <a:endParaRPr lang="en-US" sz="3600" dirty="0">
              <a:solidFill>
                <a:srgbClr val="549D54"/>
              </a:solidFill>
              <a:latin typeface="Times New Roman" panose="02020603050405020304" pitchFamily="18" charset="0"/>
              <a:cs typeface="Times New Roman" panose="02020603050405020304" pitchFamily="18" charset="0"/>
            </a:endParaRPr>
          </a:p>
        </p:txBody>
      </p:sp>
      <p:grpSp>
        <p:nvGrpSpPr>
          <p:cNvPr id="33" name="Group 33"/>
          <p:cNvGrpSpPr/>
          <p:nvPr/>
        </p:nvGrpSpPr>
        <p:grpSpPr>
          <a:xfrm rot="612183">
            <a:off x="9557518" y="3778282"/>
            <a:ext cx="902065" cy="902065"/>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TextBox 36"/>
          <p:cNvSpPr txBox="1"/>
          <p:nvPr/>
        </p:nvSpPr>
        <p:spPr>
          <a:xfrm>
            <a:off x="10608142" y="6250103"/>
            <a:ext cx="6526614" cy="2215991"/>
          </a:xfrm>
          <a:prstGeom prst="rect">
            <a:avLst/>
          </a:prstGeom>
        </p:spPr>
        <p:txBody>
          <a:bodyPr wrap="square" lIns="0" tIns="0" rIns="0" bIns="0" rtlCol="0" anchor="t">
            <a:spAutoFit/>
          </a:bodyPr>
          <a:lstStyle/>
          <a:p>
            <a:pPr algn="just"/>
            <a:r>
              <a:rPr lang="en-US" sz="3600" b="1" i="1">
                <a:latin typeface="Times New Roman" panose="02020603050405020304" pitchFamily="18" charset="0"/>
                <a:cs typeface="Times New Roman" panose="02020603050405020304" pitchFamily="18" charset="0"/>
              </a:rPr>
              <a:t>Ý nghĩa của nhan đề</a:t>
            </a:r>
            <a:r>
              <a:rPr lang="en-US" sz="3600">
                <a:latin typeface="Times New Roman" panose="02020603050405020304" pitchFamily="18" charset="0"/>
                <a:cs typeface="Times New Roman" panose="02020603050405020304" pitchFamily="18" charset="0"/>
              </a:rPr>
              <a:t>: “</a:t>
            </a:r>
            <a:r>
              <a:rPr lang="en-US" sz="3600" i="1">
                <a:latin typeface="Times New Roman" panose="02020603050405020304" pitchFamily="18" charset="0"/>
                <a:cs typeface="Times New Roman" panose="02020603050405020304" pitchFamily="18" charset="0"/>
              </a:rPr>
              <a:t>Hình ảnh lá đỏ mang ý nghĩa biểu trưng cho niềm tin và hi vọng về thắng lợi tất yếu của cuộc kháng chiến</a:t>
            </a:r>
            <a:r>
              <a:rPr lang="en-US" sz="3600">
                <a:latin typeface="Times New Roman" panose="02020603050405020304" pitchFamily="18" charset="0"/>
                <a:cs typeface="Times New Roman" panose="02020603050405020304" pitchFamily="18" charset="0"/>
              </a:rPr>
              <a:t>”.</a:t>
            </a:r>
            <a:r>
              <a:rPr lang="en-US" sz="3600">
                <a:solidFill>
                  <a:srgbClr val="549D54"/>
                </a:solidFill>
                <a:latin typeface="Times New Roman" panose="02020603050405020304" pitchFamily="18" charset="0"/>
                <a:cs typeface="Times New Roman" panose="02020603050405020304" pitchFamily="18" charset="0"/>
              </a:rPr>
              <a:t>.</a:t>
            </a:r>
          </a:p>
        </p:txBody>
      </p:sp>
      <p:grpSp>
        <p:nvGrpSpPr>
          <p:cNvPr id="37" name="Group 37"/>
          <p:cNvGrpSpPr/>
          <p:nvPr/>
        </p:nvGrpSpPr>
        <p:grpSpPr>
          <a:xfrm rot="612183">
            <a:off x="9557518" y="5966042"/>
            <a:ext cx="902065" cy="902065"/>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0" name="Group 40"/>
          <p:cNvGrpSpPr/>
          <p:nvPr/>
        </p:nvGrpSpPr>
        <p:grpSpPr>
          <a:xfrm rot="-697901">
            <a:off x="392576" y="921551"/>
            <a:ext cx="1809337" cy="1950913"/>
            <a:chOff x="0" y="0"/>
            <a:chExt cx="711734" cy="767425"/>
          </a:xfrm>
        </p:grpSpPr>
        <p:sp>
          <p:nvSpPr>
            <p:cNvPr id="41" name="Freeform 41"/>
            <p:cNvSpPr/>
            <p:nvPr/>
          </p:nvSpPr>
          <p:spPr>
            <a:xfrm>
              <a:off x="0" y="0"/>
              <a:ext cx="711734" cy="767425"/>
            </a:xfrm>
            <a:custGeom>
              <a:avLst/>
              <a:gdLst/>
              <a:ahLst/>
              <a:cxnLst/>
              <a:rect l="l" t="t" r="r" b="b"/>
              <a:pathLst>
                <a:path w="711734" h="767425">
                  <a:moveTo>
                    <a:pt x="218222" y="0"/>
                  </a:moveTo>
                  <a:lnTo>
                    <a:pt x="493512" y="0"/>
                  </a:lnTo>
                  <a:cubicBezTo>
                    <a:pt x="551388" y="0"/>
                    <a:pt x="606894" y="22991"/>
                    <a:pt x="647818" y="63916"/>
                  </a:cubicBezTo>
                  <a:cubicBezTo>
                    <a:pt x="688743" y="104840"/>
                    <a:pt x="711734" y="160346"/>
                    <a:pt x="711734" y="218222"/>
                  </a:cubicBezTo>
                  <a:lnTo>
                    <a:pt x="711734" y="549203"/>
                  </a:lnTo>
                  <a:cubicBezTo>
                    <a:pt x="711734" y="669724"/>
                    <a:pt x="614033" y="767425"/>
                    <a:pt x="493512" y="767425"/>
                  </a:cubicBezTo>
                  <a:lnTo>
                    <a:pt x="218222" y="767425"/>
                  </a:lnTo>
                  <a:cubicBezTo>
                    <a:pt x="97702" y="767425"/>
                    <a:pt x="0" y="669724"/>
                    <a:pt x="0" y="549203"/>
                  </a:cubicBezTo>
                  <a:lnTo>
                    <a:pt x="0" y="218222"/>
                  </a:lnTo>
                  <a:cubicBezTo>
                    <a:pt x="0" y="97702"/>
                    <a:pt x="97702" y="0"/>
                    <a:pt x="218222" y="0"/>
                  </a:cubicBezTo>
                  <a:close/>
                </a:path>
              </a:pathLst>
            </a:custGeom>
            <a:solidFill>
              <a:srgbClr val="F6F6E6"/>
            </a:solidFill>
            <a:ln w="142875" cap="rnd">
              <a:solidFill>
                <a:srgbClr val="FFFFFF"/>
              </a:solidFill>
              <a:prstDash val="solid"/>
              <a:round/>
            </a:ln>
          </p:spPr>
        </p:sp>
        <p:sp>
          <p:nvSpPr>
            <p:cNvPr id="42" name="TextBox 42"/>
            <p:cNvSpPr txBox="1"/>
            <p:nvPr/>
          </p:nvSpPr>
          <p:spPr>
            <a:xfrm>
              <a:off x="0" y="-38100"/>
              <a:ext cx="711734" cy="8055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3" name="Group 43"/>
          <p:cNvGrpSpPr/>
          <p:nvPr/>
        </p:nvGrpSpPr>
        <p:grpSpPr>
          <a:xfrm rot="612183">
            <a:off x="16796877" y="7512959"/>
            <a:ext cx="2215217" cy="2215217"/>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6" name="Freeform 46"/>
          <p:cNvSpPr/>
          <p:nvPr/>
        </p:nvSpPr>
        <p:spPr>
          <a:xfrm>
            <a:off x="723213" y="1401460"/>
            <a:ext cx="1180202" cy="1130043"/>
          </a:xfrm>
          <a:custGeom>
            <a:avLst/>
            <a:gdLst/>
            <a:ahLst/>
            <a:cxnLst/>
            <a:rect l="l" t="t" r="r" b="b"/>
            <a:pathLst>
              <a:path w="1180202" h="1130043">
                <a:moveTo>
                  <a:pt x="0" y="0"/>
                </a:moveTo>
                <a:lnTo>
                  <a:pt x="1180202" y="0"/>
                </a:lnTo>
                <a:lnTo>
                  <a:pt x="1180202" y="1130044"/>
                </a:lnTo>
                <a:lnTo>
                  <a:pt x="0" y="11300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7" name="Group 47"/>
          <p:cNvGrpSpPr/>
          <p:nvPr/>
        </p:nvGrpSpPr>
        <p:grpSpPr>
          <a:xfrm rot="-852157">
            <a:off x="16117939" y="421241"/>
            <a:ext cx="2240500" cy="1960438"/>
            <a:chOff x="0" y="0"/>
            <a:chExt cx="812800" cy="711200"/>
          </a:xfrm>
        </p:grpSpPr>
        <p:sp>
          <p:nvSpPr>
            <p:cNvPr id="48" name="Freeform 4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id="49" name="TextBox 49"/>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0" name="Group 50"/>
          <p:cNvGrpSpPr/>
          <p:nvPr/>
        </p:nvGrpSpPr>
        <p:grpSpPr>
          <a:xfrm rot="525999">
            <a:off x="3198" y="7493563"/>
            <a:ext cx="2240500" cy="1960438"/>
            <a:chOff x="0" y="0"/>
            <a:chExt cx="812800" cy="711200"/>
          </a:xfrm>
        </p:grpSpPr>
        <p:sp>
          <p:nvSpPr>
            <p:cNvPr id="51" name="Freeform 5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id="52" name="TextBox 52"/>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3" name="Freeform 53"/>
          <p:cNvSpPr/>
          <p:nvPr/>
        </p:nvSpPr>
        <p:spPr>
          <a:xfrm rot="267107">
            <a:off x="17545628" y="8065087"/>
            <a:ext cx="725320" cy="1191491"/>
          </a:xfrm>
          <a:custGeom>
            <a:avLst/>
            <a:gdLst/>
            <a:ahLst/>
            <a:cxnLst/>
            <a:rect l="l" t="t" r="r" b="b"/>
            <a:pathLst>
              <a:path w="725320" h="1191491">
                <a:moveTo>
                  <a:pt x="0" y="0"/>
                </a:moveTo>
                <a:lnTo>
                  <a:pt x="725320" y="0"/>
                </a:lnTo>
                <a:lnTo>
                  <a:pt x="725320" y="1191491"/>
                </a:lnTo>
                <a:lnTo>
                  <a:pt x="0" y="1191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4" name="Rectangle 53"/>
          <p:cNvSpPr/>
          <p:nvPr/>
        </p:nvSpPr>
        <p:spPr>
          <a:xfrm>
            <a:off x="2076858" y="1875499"/>
            <a:ext cx="14746345" cy="729430"/>
          </a:xfrm>
          <a:prstGeom prst="rect">
            <a:avLst/>
          </a:prstGeom>
        </p:spPr>
        <p:txBody>
          <a:bodyPr wrap="none">
            <a:spAutoFit/>
          </a:bodyPr>
          <a:lstStyle/>
          <a:p>
            <a:pPr indent="254000" algn="just">
              <a:lnSpc>
                <a:spcPct val="115000"/>
              </a:lnSpc>
              <a:spcAft>
                <a:spcPts val="0"/>
              </a:spcAft>
            </a:pPr>
            <a:r>
              <a:rPr lang="en-GB" sz="3600">
                <a:latin typeface="Times New Roman" panose="02020603050405020304" pitchFamily="18" charset="0"/>
                <a:ea typeface="Times New Roman" panose="02020603050405020304" pitchFamily="18" charset="0"/>
                <a:cs typeface="Times New Roman" panose="02020603050405020304" pitchFamily="18" charset="0"/>
              </a:rPr>
              <a:t>- Những câu văn, từ ngữ nêu cảm nghĩ về nội dung và nghệ thuật của bài thơ</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roup 29"/>
          <p:cNvGrpSpPr/>
          <p:nvPr/>
        </p:nvGrpSpPr>
        <p:grpSpPr>
          <a:xfrm rot="612183">
            <a:off x="731270" y="7844488"/>
            <a:ext cx="902065" cy="902065"/>
            <a:chOff x="0" y="0"/>
            <a:chExt cx="812800" cy="812800"/>
          </a:xfrm>
        </p:grpSpPr>
        <p:sp>
          <p:nvSpPr>
            <p:cNvPr id="56"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9680"/>
            </a:solidFill>
            <a:ln w="142875" cap="sq">
              <a:solidFill>
                <a:srgbClr val="FFFFFF"/>
              </a:solidFill>
              <a:prstDash val="solid"/>
              <a:miter/>
            </a:ln>
          </p:spPr>
        </p:sp>
        <p:sp>
          <p:nvSpPr>
            <p:cNvPr id="57"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8" name="Rectangle 57"/>
          <p:cNvSpPr/>
          <p:nvPr/>
        </p:nvSpPr>
        <p:spPr>
          <a:xfrm>
            <a:off x="1717960" y="7539378"/>
            <a:ext cx="7765856" cy="2308324"/>
          </a:xfrm>
          <a:prstGeom prst="rect">
            <a:avLst/>
          </a:prstGeom>
        </p:spPr>
        <p:txBody>
          <a:bodyPr wrap="square">
            <a:spAutoFit/>
          </a:bodyPr>
          <a:lstStyle/>
          <a:p>
            <a:pPr algn="just"/>
            <a:r>
              <a:rPr lang="en-US" sz="3600" b="1" i="1">
                <a:latin typeface="Times New Roman" panose="02020603050405020304" pitchFamily="18" charset="0"/>
                <a:ea typeface="Calibri" panose="020F0502020204030204" pitchFamily="34" charset="0"/>
                <a:cs typeface="Times New Roman" panose="02020603050405020304" pitchFamily="18" charset="0"/>
              </a:rPr>
              <a:t>Cảm nhận về vẻ đẹp của hình ảnh người em gái tiền phương</a:t>
            </a:r>
            <a:r>
              <a:rPr lang="en-US" sz="3600">
                <a:latin typeface="Times New Roman" panose="02020603050405020304" pitchFamily="18" charset="0"/>
                <a:ea typeface="Calibri" panose="020F0502020204030204" pitchFamily="34" charset="0"/>
                <a:cs typeface="Times New Roman" panose="02020603050405020304" pitchFamily="18" charset="0"/>
              </a:rPr>
              <a:t>: “</a:t>
            </a:r>
            <a:r>
              <a:rPr lang="en-US" sz="3600" i="1">
                <a:latin typeface="Times New Roman" panose="02020603050405020304" pitchFamily="18" charset="0"/>
                <a:ea typeface="Calibri" panose="020F0502020204030204" pitchFamily="34" charset="0"/>
                <a:cs typeface="Times New Roman" panose="02020603050405020304" pitchFamily="18" charset="0"/>
              </a:rPr>
              <a:t>Trong bối cảnh lãng mạn và hào hùng ...”em gái tiền phương</a:t>
            </a:r>
            <a:r>
              <a:rPr lang="en-US" sz="3600">
                <a:latin typeface="Times New Roman" panose="02020603050405020304" pitchFamily="18" charset="0"/>
                <a:ea typeface="Calibri" panose="020F0502020204030204" pitchFamily="34"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4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barn(inVertical)">
                                      <p:cBhvr>
                                        <p:cTn id="33" dur="500"/>
                                        <p:tgtEl>
                                          <p:spTgt spid="5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arn(inVertical)">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ircle(in)">
                                      <p:cBhvr>
                                        <p:cTn id="49" dur="2000"/>
                                        <p:tgtEl>
                                          <p:spTgt spid="3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ircle(in)">
                                      <p:cBhvr>
                                        <p:cTn id="5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32" grpId="0"/>
      <p:bldP spid="36" grpId="0"/>
      <p:bldP spid="54"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B4B4"/>
        </a:solidFill>
        <a:effectLst/>
      </p:bgPr>
    </p:bg>
    <p:spTree>
      <p:nvGrpSpPr>
        <p:cNvPr id="1" name=""/>
        <p:cNvGrpSpPr/>
        <p:nvPr/>
      </p:nvGrpSpPr>
      <p:grpSpPr>
        <a:xfrm>
          <a:off x="0" y="0"/>
          <a:ext cx="0" cy="0"/>
          <a:chOff x="0" y="0"/>
          <a:chExt cx="0" cy="0"/>
        </a:xfrm>
      </p:grpSpPr>
      <p:grpSp>
        <p:nvGrpSpPr>
          <p:cNvPr id="2" name="Group 2"/>
          <p:cNvGrpSpPr/>
          <p:nvPr/>
        </p:nvGrpSpPr>
        <p:grpSpPr>
          <a:xfrm>
            <a:off x="-442179" y="358580"/>
            <a:ext cx="19477158" cy="857651"/>
            <a:chOff x="0" y="0"/>
            <a:chExt cx="5129786" cy="225883"/>
          </a:xfrm>
        </p:grpSpPr>
        <p:sp>
          <p:nvSpPr>
            <p:cNvPr id="3" name="Freeform 3"/>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4" name="TextBox 4"/>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442179" y="2684177"/>
            <a:ext cx="19477158" cy="857651"/>
            <a:chOff x="0" y="0"/>
            <a:chExt cx="5129786" cy="225883"/>
          </a:xfrm>
        </p:grpSpPr>
        <p:sp>
          <p:nvSpPr>
            <p:cNvPr id="6" name="Freeform 6"/>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7" name="TextBox 7"/>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442179" y="5009775"/>
            <a:ext cx="19477158" cy="857651"/>
            <a:chOff x="0" y="0"/>
            <a:chExt cx="5129786" cy="225883"/>
          </a:xfrm>
        </p:grpSpPr>
        <p:sp>
          <p:nvSpPr>
            <p:cNvPr id="9" name="Freeform 9"/>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0" name="TextBox 10"/>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1" name="Group 11"/>
          <p:cNvGrpSpPr/>
          <p:nvPr/>
        </p:nvGrpSpPr>
        <p:grpSpPr>
          <a:xfrm>
            <a:off x="-442179" y="9215993"/>
            <a:ext cx="19477158" cy="857651"/>
            <a:chOff x="0" y="0"/>
            <a:chExt cx="5129786" cy="225883"/>
          </a:xfrm>
        </p:grpSpPr>
        <p:sp>
          <p:nvSpPr>
            <p:cNvPr id="12" name="Freeform 12"/>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3" name="TextBox 13"/>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42179" y="7103359"/>
            <a:ext cx="19477158" cy="857651"/>
            <a:chOff x="0" y="0"/>
            <a:chExt cx="5129786" cy="225883"/>
          </a:xfrm>
        </p:grpSpPr>
        <p:sp>
          <p:nvSpPr>
            <p:cNvPr id="15" name="Freeform 15"/>
            <p:cNvSpPr/>
            <p:nvPr/>
          </p:nvSpPr>
          <p:spPr>
            <a:xfrm>
              <a:off x="0" y="0"/>
              <a:ext cx="5129786" cy="225883"/>
            </a:xfrm>
            <a:custGeom>
              <a:avLst/>
              <a:gdLst/>
              <a:ahLst/>
              <a:cxnLst/>
              <a:rect l="l" t="t" r="r" b="b"/>
              <a:pathLst>
                <a:path w="5129786" h="225883">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id="16" name="TextBox 16"/>
            <p:cNvSpPr txBox="1"/>
            <p:nvPr/>
          </p:nvSpPr>
          <p:spPr>
            <a:xfrm>
              <a:off x="0" y="-38100"/>
              <a:ext cx="5129786" cy="263983"/>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817029" y="886589"/>
            <a:ext cx="16653942" cy="8513821"/>
            <a:chOff x="0" y="0"/>
            <a:chExt cx="4386224" cy="2242323"/>
          </a:xfrm>
        </p:grpSpPr>
        <p:sp>
          <p:nvSpPr>
            <p:cNvPr id="18" name="Freeform 18"/>
            <p:cNvSpPr/>
            <p:nvPr/>
          </p:nvSpPr>
          <p:spPr>
            <a:xfrm>
              <a:off x="0" y="0"/>
              <a:ext cx="4386223" cy="2242323"/>
            </a:xfrm>
            <a:custGeom>
              <a:avLst/>
              <a:gdLst/>
              <a:ahLst/>
              <a:cxnLst/>
              <a:rect l="l" t="t" r="r" b="b"/>
              <a:pathLst>
                <a:path w="4386223" h="22423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id="19" name="TextBox 19"/>
            <p:cNvSpPr txBox="1"/>
            <p:nvPr/>
          </p:nvSpPr>
          <p:spPr>
            <a:xfrm>
              <a:off x="0" y="-38100"/>
              <a:ext cx="4386224" cy="228042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028700" y="1143619"/>
            <a:ext cx="16230600" cy="7999762"/>
            <a:chOff x="0" y="0"/>
            <a:chExt cx="4274726" cy="2106933"/>
          </a:xfrm>
        </p:grpSpPr>
        <p:sp>
          <p:nvSpPr>
            <p:cNvPr id="21" name="Freeform 21"/>
            <p:cNvSpPr/>
            <p:nvPr/>
          </p:nvSpPr>
          <p:spPr>
            <a:xfrm>
              <a:off x="0" y="0"/>
              <a:ext cx="4274726" cy="2106933"/>
            </a:xfrm>
            <a:custGeom>
              <a:avLst/>
              <a:gdLst/>
              <a:ahLst/>
              <a:cxnLst/>
              <a:rect l="l" t="t" r="r" b="b"/>
              <a:pathLst>
                <a:path w="4274726" h="2106933">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id="22" name="TextBox 22"/>
            <p:cNvSpPr txBox="1"/>
            <p:nvPr/>
          </p:nvSpPr>
          <p:spPr>
            <a:xfrm>
              <a:off x="0" y="-38100"/>
              <a:ext cx="4274726" cy="21450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1830411" y="1988523"/>
            <a:ext cx="7988463" cy="6093976"/>
          </a:xfrm>
          <a:prstGeom prst="rect">
            <a:avLst/>
          </a:prstGeom>
        </p:spPr>
        <p:txBody>
          <a:bodyPr wrap="square" lIns="0" tIns="0" rIns="0" bIns="0" rtlCol="0" anchor="t">
            <a:spAutoFit/>
          </a:bodyPr>
          <a:lstStyle/>
          <a:p>
            <a:pPr algn="just"/>
            <a:r>
              <a:rPr lang="en-GB" sz="4400">
                <a:latin typeface="Times New Roman" panose="02020603050405020304" pitchFamily="18" charset="0"/>
                <a:cs typeface="Times New Roman" panose="02020603050405020304" pitchFamily="18" charset="0"/>
              </a:rPr>
              <a:t>Câu văn đánh giá tác dụng của thể thơ tự do trong việc tạo nên nét đặc sắc của bài thơ:</a:t>
            </a:r>
          </a:p>
          <a:p>
            <a:pPr algn="just"/>
            <a:r>
              <a:rPr lang="en-GB" sz="4400">
                <a:latin typeface="Times New Roman" panose="02020603050405020304" pitchFamily="18" charset="0"/>
                <a:cs typeface="Times New Roman" panose="02020603050405020304" pitchFamily="18" charset="0"/>
              </a:rPr>
              <a:t>“</a:t>
            </a:r>
            <a:r>
              <a:rPr lang="en-GB" sz="4400" i="1">
                <a:latin typeface="Times New Roman" panose="02020603050405020304" pitchFamily="18" charset="0"/>
                <a:cs typeface="Times New Roman" panose="02020603050405020304" pitchFamily="18" charset="0"/>
              </a:rPr>
              <a:t>Thể thơ với hình thức phóng khoáng, vần, nhíp linh hoạt giúp nhà thơ khắc họa được bối cảnh Trường Sơn hùng vĩ, khí thế hào hùng, tâm hồn lạc quan phơi phới của đoàn quân ra trận”</a:t>
            </a:r>
            <a:endParaRPr lang="en-GB" sz="4400">
              <a:latin typeface="Times New Roman" panose="02020603050405020304" pitchFamily="18" charset="0"/>
              <a:cs typeface="Times New Roman" panose="02020603050405020304" pitchFamily="18" charset="0"/>
            </a:endParaRPr>
          </a:p>
        </p:txBody>
      </p:sp>
      <p:grpSp>
        <p:nvGrpSpPr>
          <p:cNvPr id="24" name="Group 24"/>
          <p:cNvGrpSpPr/>
          <p:nvPr/>
        </p:nvGrpSpPr>
        <p:grpSpPr>
          <a:xfrm rot="-697901">
            <a:off x="107188" y="288144"/>
            <a:ext cx="1843017" cy="1843017"/>
            <a:chOff x="0" y="0"/>
            <a:chExt cx="812800" cy="812800"/>
          </a:xfrm>
        </p:grpSpPr>
        <p:sp>
          <p:nvSpPr>
            <p:cNvPr id="25" name="Freeform 25"/>
            <p:cNvSpPr/>
            <p:nvPr/>
          </p:nvSpPr>
          <p:spPr>
            <a:xfrm>
              <a:off x="0" y="0"/>
              <a:ext cx="812800" cy="812800"/>
            </a:xfrm>
            <a:custGeom>
              <a:avLst/>
              <a:gdLst/>
              <a:ahLst/>
              <a:cxnLst/>
              <a:rect l="l" t="t" r="r" b="b"/>
              <a:pathLst>
                <a:path w="812800" h="812800">
                  <a:moveTo>
                    <a:pt x="214235" y="0"/>
                  </a:moveTo>
                  <a:lnTo>
                    <a:pt x="598565" y="0"/>
                  </a:lnTo>
                  <a:cubicBezTo>
                    <a:pt x="655384" y="0"/>
                    <a:pt x="709875" y="22571"/>
                    <a:pt x="750052" y="62748"/>
                  </a:cubicBezTo>
                  <a:cubicBezTo>
                    <a:pt x="790229" y="102925"/>
                    <a:pt x="812800" y="157416"/>
                    <a:pt x="812800" y="214235"/>
                  </a:cubicBezTo>
                  <a:lnTo>
                    <a:pt x="812800" y="598565"/>
                  </a:lnTo>
                  <a:cubicBezTo>
                    <a:pt x="812800" y="655384"/>
                    <a:pt x="790229" y="709875"/>
                    <a:pt x="750052" y="750052"/>
                  </a:cubicBezTo>
                  <a:cubicBezTo>
                    <a:pt x="709875" y="790229"/>
                    <a:pt x="655384" y="812800"/>
                    <a:pt x="598565" y="812800"/>
                  </a:cubicBezTo>
                  <a:lnTo>
                    <a:pt x="214235" y="812800"/>
                  </a:lnTo>
                  <a:cubicBezTo>
                    <a:pt x="157416" y="812800"/>
                    <a:pt x="102925" y="790229"/>
                    <a:pt x="62748" y="750052"/>
                  </a:cubicBezTo>
                  <a:cubicBezTo>
                    <a:pt x="22571" y="709875"/>
                    <a:pt x="0" y="655384"/>
                    <a:pt x="0" y="598565"/>
                  </a:cubicBezTo>
                  <a:lnTo>
                    <a:pt x="0" y="214235"/>
                  </a:lnTo>
                  <a:cubicBezTo>
                    <a:pt x="0" y="157416"/>
                    <a:pt x="22571" y="102925"/>
                    <a:pt x="62748" y="62748"/>
                  </a:cubicBezTo>
                  <a:cubicBezTo>
                    <a:pt x="102925" y="22571"/>
                    <a:pt x="157416" y="0"/>
                    <a:pt x="214235" y="0"/>
                  </a:cubicBezTo>
                  <a:close/>
                </a:path>
              </a:pathLst>
            </a:custGeom>
            <a:solidFill>
              <a:srgbClr val="F6F6E6"/>
            </a:solidFill>
            <a:ln w="142875" cap="rnd">
              <a:solidFill>
                <a:srgbClr val="FFFFFF"/>
              </a:solidFill>
              <a:prstDash val="solid"/>
              <a:round/>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rot="612183">
            <a:off x="16310681" y="7667500"/>
            <a:ext cx="1829730" cy="182973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Freeform 30"/>
          <p:cNvSpPr/>
          <p:nvPr/>
        </p:nvSpPr>
        <p:spPr>
          <a:xfrm>
            <a:off x="16689857" y="8069443"/>
            <a:ext cx="1071377" cy="1025844"/>
          </a:xfrm>
          <a:custGeom>
            <a:avLst/>
            <a:gdLst/>
            <a:ahLst/>
            <a:cxnLst/>
            <a:rect l="l" t="t" r="r" b="b"/>
            <a:pathLst>
              <a:path w="1071377" h="1025844">
                <a:moveTo>
                  <a:pt x="0" y="0"/>
                </a:moveTo>
                <a:lnTo>
                  <a:pt x="1071377" y="0"/>
                </a:lnTo>
                <a:lnTo>
                  <a:pt x="1071377" y="1025844"/>
                </a:lnTo>
                <a:lnTo>
                  <a:pt x="0" y="1025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218462">
            <a:off x="613556" y="519696"/>
            <a:ext cx="840022" cy="1379913"/>
          </a:xfrm>
          <a:custGeom>
            <a:avLst/>
            <a:gdLst/>
            <a:ahLst/>
            <a:cxnLst/>
            <a:rect l="l" t="t" r="r" b="b"/>
            <a:pathLst>
              <a:path w="840022" h="1379913">
                <a:moveTo>
                  <a:pt x="0" y="0"/>
                </a:moveTo>
                <a:lnTo>
                  <a:pt x="840022" y="0"/>
                </a:lnTo>
                <a:lnTo>
                  <a:pt x="840022" y="1379913"/>
                </a:lnTo>
                <a:lnTo>
                  <a:pt x="0" y="1379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Freeform 6"/>
          <p:cNvSpPr/>
          <p:nvPr/>
        </p:nvSpPr>
        <p:spPr>
          <a:xfrm>
            <a:off x="10172152" y="2232311"/>
            <a:ext cx="7192982" cy="7886700"/>
          </a:xfrm>
          <a:custGeom>
            <a:avLst/>
            <a:gdLst/>
            <a:ahLst/>
            <a:cxnLst/>
            <a:rect l="l" t="t" r="r" b="b"/>
            <a:pathLst>
              <a:path w="6309529" h="6309529">
                <a:moveTo>
                  <a:pt x="0" y="0"/>
                </a:moveTo>
                <a:lnTo>
                  <a:pt x="6309529" y="0"/>
                </a:lnTo>
                <a:lnTo>
                  <a:pt x="6309529" y="6309528"/>
                </a:lnTo>
                <a:lnTo>
                  <a:pt x="0" y="6309528"/>
                </a:lnTo>
                <a:lnTo>
                  <a:pt x="0" y="0"/>
                </a:lnTo>
                <a:close/>
              </a:path>
            </a:pathLst>
          </a:custGeom>
          <a:blipFill>
            <a:blip r:embed="rId6"/>
            <a:stretch>
              <a:fillRect/>
            </a:stretch>
          </a:blipFill>
        </p:spPr>
      </p:sp>
      <p:sp>
        <p:nvSpPr>
          <p:cNvPr id="35" name="Freeform 10"/>
          <p:cNvSpPr/>
          <p:nvPr/>
        </p:nvSpPr>
        <p:spPr>
          <a:xfrm>
            <a:off x="13906569" y="332318"/>
            <a:ext cx="1338246" cy="645704"/>
          </a:xfrm>
          <a:custGeom>
            <a:avLst/>
            <a:gdLst/>
            <a:ahLst/>
            <a:cxnLst/>
            <a:rect l="l" t="t" r="r" b="b"/>
            <a:pathLst>
              <a:path w="1338246" h="645704">
                <a:moveTo>
                  <a:pt x="0" y="0"/>
                </a:moveTo>
                <a:lnTo>
                  <a:pt x="1338246" y="0"/>
                </a:lnTo>
                <a:lnTo>
                  <a:pt x="1338246" y="645704"/>
                </a:lnTo>
                <a:lnTo>
                  <a:pt x="0" y="645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6" name="Freeform 11"/>
          <p:cNvSpPr/>
          <p:nvPr/>
        </p:nvSpPr>
        <p:spPr>
          <a:xfrm>
            <a:off x="15273457" y="1189549"/>
            <a:ext cx="4114800" cy="3101531"/>
          </a:xfrm>
          <a:custGeom>
            <a:avLst/>
            <a:gdLst/>
            <a:ahLst/>
            <a:cxnLst/>
            <a:rect l="l" t="t" r="r" b="b"/>
            <a:pathLst>
              <a:path w="4114800" h="3101531">
                <a:moveTo>
                  <a:pt x="0" y="0"/>
                </a:moveTo>
                <a:lnTo>
                  <a:pt x="4114800" y="0"/>
                </a:lnTo>
                <a:lnTo>
                  <a:pt x="4114800" y="3101530"/>
                </a:lnTo>
                <a:lnTo>
                  <a:pt x="0" y="31015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7" name="Freeform 14"/>
          <p:cNvSpPr/>
          <p:nvPr/>
        </p:nvSpPr>
        <p:spPr>
          <a:xfrm>
            <a:off x="11549143" y="1676272"/>
            <a:ext cx="4114800" cy="1658102"/>
          </a:xfrm>
          <a:custGeom>
            <a:avLst/>
            <a:gdLst/>
            <a:ahLst/>
            <a:cxnLst/>
            <a:rect l="l" t="t" r="r" b="b"/>
            <a:pathLst>
              <a:path w="4114800" h="1658102">
                <a:moveTo>
                  <a:pt x="0" y="0"/>
                </a:moveTo>
                <a:lnTo>
                  <a:pt x="4114800" y="0"/>
                </a:lnTo>
                <a:lnTo>
                  <a:pt x="4114800" y="1658102"/>
                </a:lnTo>
                <a:lnTo>
                  <a:pt x="0" y="16581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41836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2886</Words>
  <Application>Microsoft Office PowerPoint</Application>
  <PresentationFormat>Custom</PresentationFormat>
  <Paragraphs>200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Happy Font 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THANH UT-THSC TD</cp:lastModifiedBy>
  <cp:revision>75</cp:revision>
  <dcterms:created xsi:type="dcterms:W3CDTF">2006-08-16T00:00:00Z</dcterms:created>
  <dcterms:modified xsi:type="dcterms:W3CDTF">2024-02-28T01:46:28Z</dcterms:modified>
  <dc:identifier>DAFo_5PLMrQ</dc:identifier>
</cp:coreProperties>
</file>