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69" r:id="rId2"/>
    <p:sldId id="256" r:id="rId3"/>
    <p:sldId id="356" r:id="rId4"/>
    <p:sldId id="363" r:id="rId5"/>
    <p:sldId id="370" r:id="rId6"/>
    <p:sldId id="359" r:id="rId7"/>
    <p:sldId id="340" r:id="rId8"/>
    <p:sldId id="313" r:id="rId9"/>
    <p:sldId id="333" r:id="rId10"/>
    <p:sldId id="365" r:id="rId11"/>
    <p:sldId id="344" r:id="rId12"/>
    <p:sldId id="372" r:id="rId13"/>
    <p:sldId id="314" r:id="rId14"/>
    <p:sldId id="3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800000"/>
    <a:srgbClr val="00A9A5"/>
    <a:srgbClr val="F7941E"/>
    <a:srgbClr val="0000FF"/>
    <a:srgbClr val="CC3300"/>
    <a:srgbClr val="D60093"/>
    <a:srgbClr val="CC0066"/>
    <a:srgbClr val="FF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97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17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97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9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AF1ED4-DB74-06AF-EB91-20300443BA87}"/>
              </a:ext>
            </a:extLst>
          </p:cNvPr>
          <p:cNvSpPr txBox="1"/>
          <p:nvPr/>
        </p:nvSpPr>
        <p:spPr>
          <a:xfrm>
            <a:off x="294257" y="0"/>
            <a:ext cx="25580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3" name="Rectangle 2"/>
          <p:cNvSpPr/>
          <p:nvPr/>
        </p:nvSpPr>
        <p:spPr>
          <a:xfrm>
            <a:off x="3778324" y="108409"/>
            <a:ext cx="49135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Game: </a:t>
            </a: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 puzzling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462" y="1192814"/>
            <a:ext cx="8229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dinner / I / having / yesterday./ was / at 6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9987" y="2382559"/>
            <a:ext cx="10870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sister / at home/ at this time / wasn’t staying /last week./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1582" y="1884543"/>
            <a:ext cx="7462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i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3200" b="1" i="1" dirty="0">
                <a:solidFill>
                  <a:srgbClr val="0070C0"/>
                </a:solidFill>
              </a:rPr>
              <a:t>I was having dinner at 6 p.m. yesterday.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34989" y="3069140"/>
            <a:ext cx="10535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My sister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wasn’t staying at home at this time last week</a:t>
            </a:r>
            <a:endParaRPr lang="en-US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0885" y="3843879"/>
            <a:ext cx="10300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/ Were / the shipper /cooking dinner/ when / arrived /?/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1582" y="4530460"/>
            <a:ext cx="9548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you cooking dinner when the shipper arrived ?</a:t>
            </a:r>
          </a:p>
        </p:txBody>
      </p:sp>
    </p:spTree>
    <p:extLst>
      <p:ext uri="{BB962C8B-B14F-4D97-AF65-F5344CB8AC3E}">
        <p14:creationId xmlns:p14="http://schemas.microsoft.com/office/powerpoint/2010/main" val="302813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202" y="1134210"/>
            <a:ext cx="113166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7941E"/>
                </a:solidFill>
              </a:rPr>
              <a:t>1. </a:t>
            </a:r>
            <a:r>
              <a:rPr lang="en-US" sz="3200" dirty="0"/>
              <a:t>you / have dinner / 7 o’clock yesterday evening?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</a:rPr>
              <a:t>=&gt; Were you having dinner at 7 o’clock yesterday evening?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7941E"/>
                </a:solidFill>
              </a:rPr>
              <a:t>2. </a:t>
            </a:r>
            <a:r>
              <a:rPr lang="en-US" sz="3200" dirty="0"/>
              <a:t>you / do / homework / 8 o’clock yesterday evening?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</a:rPr>
              <a:t>=&gt; Were you doing your homework at 8 o’clock yesterday evening?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7941E"/>
                </a:solidFill>
              </a:rPr>
              <a:t>3. </a:t>
            </a:r>
            <a:r>
              <a:rPr lang="en-US" sz="3200" dirty="0"/>
              <a:t>you / watch / film / 9 o’clock yesterday evening?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</a:rPr>
              <a:t>=&gt; Were you watching a film at 9 o’clock yesterday evening?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635" y="453916"/>
            <a:ext cx="113117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Form questions using the past continuous. Then in pairs, ask and answer the 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0702" y="43344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487" y="3308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5293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93435" y="733956"/>
            <a:ext cx="101753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groups. Take turns to say a sentence that describes what each person in the picture was doing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2676" y="8586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461" y="7560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0199" y="93679"/>
            <a:ext cx="3278240" cy="584775"/>
          </a:xfrm>
          <a:prstGeom prst="rect">
            <a:avLst/>
          </a:prstGeom>
          <a:solidFill>
            <a:srgbClr val="7192A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95" t="876" r="816" b="1082"/>
          <a:stretch/>
        </p:blipFill>
        <p:spPr>
          <a:xfrm>
            <a:off x="5879689" y="1463920"/>
            <a:ext cx="4768645" cy="50843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22608" t="11880" r="22608" b="11880"/>
          <a:stretch/>
        </p:blipFill>
        <p:spPr>
          <a:xfrm>
            <a:off x="662675" y="1956619"/>
            <a:ext cx="3987983" cy="3942735"/>
          </a:xfrm>
          <a:prstGeom prst="ellipse">
            <a:avLst/>
          </a:prstGeom>
        </p:spPr>
      </p:pic>
      <p:sp>
        <p:nvSpPr>
          <p:cNvPr id="21" name="Flowchart: Off-page Connector 20"/>
          <p:cNvSpPr/>
          <p:nvPr/>
        </p:nvSpPr>
        <p:spPr>
          <a:xfrm rot="16200000">
            <a:off x="260247" y="3428528"/>
            <a:ext cx="205842" cy="704586"/>
          </a:xfrm>
          <a:prstGeom prst="flowChartOffpageConnector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07417" y="3630498"/>
            <a:ext cx="498497" cy="50649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8467" y="842264"/>
            <a:ext cx="101753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groups. Take turns to say a sentence that describes what each person in the picture was doing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5862" y="9468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647" y="8442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0199" y="93679"/>
            <a:ext cx="3278240" cy="584775"/>
          </a:xfrm>
          <a:prstGeom prst="rect">
            <a:avLst/>
          </a:prstGeom>
          <a:solidFill>
            <a:srgbClr val="7192A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152471" y="1837071"/>
            <a:ext cx="6762239" cy="370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Mai was reading.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and Nick were playing chess.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Lan and Ann were singing.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Nam was cleaning the board.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and Ha were talking.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95" t="876" r="816" b="1082"/>
          <a:stretch/>
        </p:blipFill>
        <p:spPr>
          <a:xfrm>
            <a:off x="330199" y="1775901"/>
            <a:ext cx="4536830" cy="46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407246" y="266659"/>
            <a:ext cx="4006275" cy="584775"/>
          </a:xfrm>
          <a:prstGeom prst="rect">
            <a:avLst/>
          </a:prstGeom>
          <a:solidFill>
            <a:srgbClr val="7192A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4031"/>
              </p:ext>
            </p:extLst>
          </p:nvPr>
        </p:nvGraphicFramePr>
        <p:xfrm>
          <a:off x="1639834" y="1157915"/>
          <a:ext cx="7263324" cy="33007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63324">
                  <a:extLst>
                    <a:ext uri="{9D8B030D-6E8A-4147-A177-3AD203B41FA5}">
                      <a16:colId xmlns:a16="http://schemas.microsoft.com/office/drawing/2014/main" val="4026173448"/>
                    </a:ext>
                  </a:extLst>
                </a:gridCol>
              </a:tblGrid>
              <a:tr h="7636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Structures: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450243"/>
                  </a:ext>
                </a:extLst>
              </a:tr>
              <a:tr h="781457">
                <a:tc>
                  <a:txBody>
                    <a:bodyPr/>
                    <a:lstStyle/>
                    <a:p>
                      <a:pPr marL="107950" indent="-107950"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(+)</a:t>
                      </a:r>
                      <a:r>
                        <a:rPr lang="en-US" sz="3200">
                          <a:solidFill>
                            <a:srgbClr val="00B050"/>
                          </a:solidFill>
                          <a:effectLst/>
                        </a:rPr>
                        <a:t>	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S 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+ was/ were 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+ V-ing …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17688"/>
                  </a:ext>
                </a:extLst>
              </a:tr>
              <a:tr h="1092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(-)	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S 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+ was/ were not 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+ V-ing 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…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1052241"/>
                  </a:ext>
                </a:extLst>
              </a:tr>
              <a:tr h="662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(?)	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Was/ were + S + V-</a:t>
                      </a:r>
                      <a:r>
                        <a:rPr lang="en-US" sz="3600" b="1" dirty="0" err="1">
                          <a:solidFill>
                            <a:srgbClr val="00B050"/>
                          </a:solidFill>
                          <a:effectLst/>
                        </a:rPr>
                        <a:t>ing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 …?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5036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13260" y="112576"/>
            <a:ext cx="4026692" cy="923330"/>
          </a:xfrm>
          <a:prstGeom prst="rect">
            <a:avLst/>
          </a:prstGeom>
          <a:solidFill>
            <a:srgbClr val="7192A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9688" y="1191132"/>
            <a:ext cx="10987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Remember the structures and the use of the past continuous.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Do exercises in the workbook.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Prepare for Lesson 4 -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440" y="2916018"/>
            <a:ext cx="3332570" cy="33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390132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33" y="2412231"/>
            <a:ext cx="6093197" cy="406213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7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  <a:solidFill>
            <a:srgbClr val="7192A9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96843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369913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719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201517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63699" y="204903"/>
            <a:ext cx="43043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past continuous:</a:t>
            </a:r>
          </a:p>
          <a:p>
            <a:pPr algn="ctr"/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quá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khứ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tiếp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1049" y="1386799"/>
            <a:ext cx="67896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(+)	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+ was/ were + V-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(-)	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+ was/ were not + V-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(?)	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Was/ were + S + V-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8" y="97182"/>
            <a:ext cx="2804773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4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949647" y="957434"/>
            <a:ext cx="1728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Form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8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3071" y="135002"/>
            <a:ext cx="5876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Usage of the past continuous: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139" y="847123"/>
            <a:ext cx="107666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We use the past continuous to describe:</a:t>
            </a:r>
          </a:p>
          <a:p>
            <a:r>
              <a:rPr lang="en-US" sz="2800" dirty="0"/>
              <a:t>- an action that was happening at a particular time in the past.</a:t>
            </a:r>
          </a:p>
          <a:p>
            <a:r>
              <a:rPr lang="en-US" sz="2800" b="1" i="1" dirty="0">
                <a:solidFill>
                  <a:srgbClr val="00B0F0"/>
                </a:solidFill>
              </a:rPr>
              <a:t>Example:</a:t>
            </a:r>
            <a:r>
              <a:rPr lang="en-US" sz="2800" dirty="0"/>
              <a:t> I </a:t>
            </a:r>
            <a:r>
              <a:rPr lang="en-US" sz="2800" b="1" dirty="0"/>
              <a:t>was having </a:t>
            </a:r>
            <a:r>
              <a:rPr lang="en-US" sz="2800" dirty="0"/>
              <a:t>dinner at 6 p.m. yesterday.</a:t>
            </a:r>
          </a:p>
          <a:p>
            <a:r>
              <a:rPr lang="en-US" sz="2800" dirty="0"/>
              <a:t>                  </a:t>
            </a:r>
            <a:r>
              <a:rPr lang="en-US" sz="2800" b="1" dirty="0"/>
              <a:t>Were</a:t>
            </a:r>
            <a:r>
              <a:rPr lang="en-US" sz="2800" dirty="0"/>
              <a:t> you </a:t>
            </a:r>
            <a:r>
              <a:rPr lang="en-US" sz="2800" b="1" dirty="0"/>
              <a:t>having</a:t>
            </a:r>
            <a:r>
              <a:rPr lang="en-US" sz="2800" dirty="0"/>
              <a:t> dinner at 6 p.m. yesterday? – Yes, I was.</a:t>
            </a:r>
          </a:p>
          <a:p>
            <a:endParaRPr lang="en-US" sz="600" dirty="0"/>
          </a:p>
          <a:p>
            <a:r>
              <a:rPr lang="en-US" sz="2800" dirty="0"/>
              <a:t>- a past action that was happening when another action interrupted it. We use the past simple for the action that interrupted it.</a:t>
            </a:r>
          </a:p>
          <a:p>
            <a:r>
              <a:rPr lang="en-US" sz="2800" b="1" i="1" dirty="0">
                <a:solidFill>
                  <a:srgbClr val="00B0F0"/>
                </a:solidFill>
              </a:rPr>
              <a:t>Example:</a:t>
            </a:r>
            <a:r>
              <a:rPr lang="en-US" sz="2800" dirty="0"/>
              <a:t> When / While we </a:t>
            </a:r>
            <a:r>
              <a:rPr lang="en-US" sz="2800" b="1" dirty="0"/>
              <a:t>were watching </a:t>
            </a:r>
            <a:r>
              <a:rPr lang="en-US" sz="2800" dirty="0"/>
              <a:t>TV, we felt the earthquake.</a:t>
            </a:r>
          </a:p>
          <a:p>
            <a:r>
              <a:rPr lang="en-US" sz="2800" dirty="0"/>
              <a:t>                  What </a:t>
            </a:r>
            <a:r>
              <a:rPr lang="en-US" sz="2800" b="1" dirty="0"/>
              <a:t>were</a:t>
            </a:r>
            <a:r>
              <a:rPr lang="en-US" sz="2800" dirty="0"/>
              <a:t> they </a:t>
            </a:r>
            <a:r>
              <a:rPr lang="en-US" sz="2800" b="1" dirty="0"/>
              <a:t>doing</a:t>
            </a:r>
            <a:r>
              <a:rPr lang="en-US" sz="2800" dirty="0"/>
              <a:t> when they felt the earthquake? – They</a:t>
            </a:r>
            <a:br>
              <a:rPr lang="en-US" sz="2800" dirty="0"/>
            </a:br>
            <a:r>
              <a:rPr lang="en-US" sz="2800" dirty="0"/>
              <a:t>                  </a:t>
            </a:r>
            <a:r>
              <a:rPr lang="en-US" sz="2800" b="1" dirty="0"/>
              <a:t>were watching </a:t>
            </a:r>
            <a:r>
              <a:rPr lang="en-US" sz="2800" dirty="0"/>
              <a:t>TV.</a:t>
            </a:r>
          </a:p>
          <a:p>
            <a:r>
              <a:rPr lang="en-US" sz="2800" dirty="0">
                <a:solidFill>
                  <a:srgbClr val="00B050"/>
                </a:solidFill>
              </a:rPr>
              <a:t>Notes:   </a:t>
            </a:r>
            <a:r>
              <a:rPr lang="en-US" sz="2800" dirty="0"/>
              <a:t>- We can use </a:t>
            </a:r>
            <a:r>
              <a:rPr lang="en-US" sz="2800" i="1" dirty="0">
                <a:solidFill>
                  <a:srgbClr val="F7941E"/>
                </a:solidFill>
              </a:rPr>
              <a:t>when</a:t>
            </a:r>
            <a:r>
              <a:rPr lang="en-US" sz="2800" dirty="0"/>
              <a:t> or </a:t>
            </a:r>
            <a:r>
              <a:rPr lang="en-US" sz="2800" i="1" dirty="0">
                <a:solidFill>
                  <a:srgbClr val="F7941E"/>
                </a:solidFill>
              </a:rPr>
              <a:t>while</a:t>
            </a:r>
            <a:r>
              <a:rPr lang="en-US" sz="2800" dirty="0"/>
              <a:t> before the past continuous. </a:t>
            </a:r>
          </a:p>
          <a:p>
            <a:r>
              <a:rPr lang="en-US" sz="2800" dirty="0"/>
              <a:t>               - We can only use </a:t>
            </a:r>
            <a:r>
              <a:rPr lang="en-US" sz="2800" i="1" dirty="0">
                <a:solidFill>
                  <a:srgbClr val="F7941E"/>
                </a:solidFill>
              </a:rPr>
              <a:t>when</a:t>
            </a:r>
            <a:r>
              <a:rPr lang="en-US" sz="2800" dirty="0"/>
              <a:t> before the past simple.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6258" y="76008"/>
            <a:ext cx="1798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Usage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139" y="689810"/>
            <a:ext cx="107666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dirty="0" err="1"/>
              <a:t>Chúng</a:t>
            </a:r>
            <a:r>
              <a:rPr lang="en-US" sz="2800" i="1" dirty="0"/>
              <a:t> ta </a:t>
            </a:r>
            <a:r>
              <a:rPr lang="en-US" sz="2800" i="1" dirty="0" err="1"/>
              <a:t>sử</a:t>
            </a:r>
            <a:r>
              <a:rPr lang="en-US" sz="2800" i="1" dirty="0"/>
              <a:t> </a:t>
            </a:r>
            <a:r>
              <a:rPr lang="en-US" sz="2800" i="1" dirty="0" err="1"/>
              <a:t>dụng</a:t>
            </a:r>
            <a:r>
              <a:rPr lang="en-US" sz="2800" i="1" dirty="0"/>
              <a:t> </a:t>
            </a:r>
            <a:r>
              <a:rPr lang="en-US" sz="2800" i="1" dirty="0" err="1"/>
              <a:t>thì</a:t>
            </a:r>
            <a:r>
              <a:rPr lang="en-US" sz="2800" i="1" dirty="0"/>
              <a:t> </a:t>
            </a:r>
            <a:r>
              <a:rPr lang="en-US" sz="2800" i="1" dirty="0" err="1"/>
              <a:t>quá</a:t>
            </a:r>
            <a:r>
              <a:rPr lang="en-US" sz="2800" i="1" dirty="0"/>
              <a:t> </a:t>
            </a:r>
            <a:r>
              <a:rPr lang="en-US" sz="2800" i="1" dirty="0" err="1"/>
              <a:t>khứ</a:t>
            </a:r>
            <a:r>
              <a:rPr lang="en-US" sz="2800" i="1" dirty="0"/>
              <a:t> </a:t>
            </a:r>
            <a:r>
              <a:rPr lang="en-US" sz="2800" i="1" dirty="0" err="1"/>
              <a:t>tiếp</a:t>
            </a:r>
            <a:r>
              <a:rPr lang="en-US" sz="2800" i="1" dirty="0"/>
              <a:t> </a:t>
            </a:r>
            <a:r>
              <a:rPr lang="en-US" sz="2800" i="1" dirty="0" err="1"/>
              <a:t>diễn</a:t>
            </a:r>
            <a:r>
              <a:rPr lang="en-US" sz="2800" i="1" dirty="0"/>
              <a:t> </a:t>
            </a:r>
            <a:r>
              <a:rPr lang="en-US" sz="2800" i="1" dirty="0" err="1"/>
              <a:t>để</a:t>
            </a:r>
            <a:r>
              <a:rPr lang="en-US" sz="2800" i="1" dirty="0"/>
              <a:t> </a:t>
            </a:r>
            <a:r>
              <a:rPr lang="en-US" sz="2800" i="1" dirty="0" err="1"/>
              <a:t>mô</a:t>
            </a:r>
            <a:r>
              <a:rPr lang="en-US" sz="2800" i="1" dirty="0"/>
              <a:t> </a:t>
            </a:r>
            <a:r>
              <a:rPr lang="en-US" sz="2800" i="1" dirty="0" err="1"/>
              <a:t>tả</a:t>
            </a:r>
            <a:r>
              <a:rPr lang="en-US" sz="2800" i="1" dirty="0"/>
              <a:t>:</a:t>
            </a:r>
          </a:p>
          <a:p>
            <a:r>
              <a:rPr lang="en-US" sz="2800" i="1" dirty="0"/>
              <a:t>- </a:t>
            </a:r>
            <a:r>
              <a:rPr lang="en-US" sz="2800" i="1" dirty="0" err="1"/>
              <a:t>Một</a:t>
            </a:r>
            <a:r>
              <a:rPr lang="en-US" sz="2800" i="1" dirty="0"/>
              <a:t> </a:t>
            </a:r>
            <a:r>
              <a:rPr lang="en-US" sz="2800" i="1" dirty="0" err="1"/>
              <a:t>hành</a:t>
            </a:r>
            <a:r>
              <a:rPr lang="en-US" sz="2800" i="1" dirty="0"/>
              <a:t> </a:t>
            </a:r>
            <a:r>
              <a:rPr lang="en-US" sz="2800" i="1" dirty="0" err="1"/>
              <a:t>động</a:t>
            </a:r>
            <a:r>
              <a:rPr lang="en-US" sz="2800" i="1" dirty="0"/>
              <a:t> </a:t>
            </a:r>
            <a:r>
              <a:rPr lang="en-US" sz="2800" i="1" dirty="0" err="1"/>
              <a:t>đang</a:t>
            </a:r>
            <a:r>
              <a:rPr lang="en-US" sz="2800" i="1" dirty="0"/>
              <a:t> </a:t>
            </a:r>
            <a:r>
              <a:rPr lang="en-US" sz="2800" i="1" dirty="0" err="1"/>
              <a:t>xảy</a:t>
            </a:r>
            <a:r>
              <a:rPr lang="en-US" sz="2800" i="1" dirty="0"/>
              <a:t> </a:t>
            </a:r>
            <a:r>
              <a:rPr lang="en-US" sz="2800" i="1" dirty="0" err="1"/>
              <a:t>ra</a:t>
            </a:r>
            <a:r>
              <a:rPr lang="en-US" sz="2800" i="1" dirty="0"/>
              <a:t> </a:t>
            </a:r>
            <a:r>
              <a:rPr lang="en-US" sz="2800" i="1" dirty="0" err="1"/>
              <a:t>tại</a:t>
            </a:r>
            <a:r>
              <a:rPr lang="en-US" sz="2800" i="1" dirty="0"/>
              <a:t> </a:t>
            </a:r>
            <a:r>
              <a:rPr lang="en-US" sz="2800" i="1" dirty="0" err="1"/>
              <a:t>một</a:t>
            </a:r>
            <a:r>
              <a:rPr lang="en-US" sz="2800" i="1" dirty="0"/>
              <a:t> </a:t>
            </a:r>
            <a:r>
              <a:rPr lang="en-US" sz="2800" i="1" dirty="0" err="1"/>
              <a:t>thời</a:t>
            </a:r>
            <a:r>
              <a:rPr lang="en-US" sz="2800" i="1" dirty="0"/>
              <a:t> </a:t>
            </a:r>
            <a:r>
              <a:rPr lang="en-US" sz="2800" i="1" dirty="0" err="1"/>
              <a:t>điểm</a:t>
            </a:r>
            <a:r>
              <a:rPr lang="en-US" sz="2800" i="1" dirty="0"/>
              <a:t> </a:t>
            </a:r>
            <a:r>
              <a:rPr lang="en-US" sz="2800" i="1" dirty="0" err="1"/>
              <a:t>cụ</a:t>
            </a:r>
            <a:r>
              <a:rPr lang="en-US" sz="2800" i="1" dirty="0"/>
              <a:t> </a:t>
            </a:r>
            <a:r>
              <a:rPr lang="en-US" sz="2800" i="1" dirty="0" err="1"/>
              <a:t>thể</a:t>
            </a:r>
            <a:r>
              <a:rPr lang="en-US" sz="2800" i="1" dirty="0"/>
              <a:t> </a:t>
            </a:r>
            <a:r>
              <a:rPr lang="en-US" sz="2800" i="1" dirty="0" err="1"/>
              <a:t>trong</a:t>
            </a:r>
            <a:r>
              <a:rPr lang="en-US" sz="2800" i="1" dirty="0"/>
              <a:t> </a:t>
            </a:r>
            <a:r>
              <a:rPr lang="en-US" sz="2800" i="1" dirty="0" err="1"/>
              <a:t>quá</a:t>
            </a:r>
            <a:r>
              <a:rPr lang="en-US" sz="2800" i="1" dirty="0"/>
              <a:t> </a:t>
            </a:r>
            <a:r>
              <a:rPr lang="en-US" sz="2800" i="1" dirty="0" err="1"/>
              <a:t>khứ</a:t>
            </a:r>
            <a:r>
              <a:rPr lang="en-US" sz="2800" dirty="0"/>
              <a:t>.</a:t>
            </a:r>
          </a:p>
          <a:p>
            <a:r>
              <a:rPr lang="en-US" sz="2800" b="1" i="1" dirty="0">
                <a:solidFill>
                  <a:srgbClr val="00B0F0"/>
                </a:solidFill>
              </a:rPr>
              <a:t>Example:</a:t>
            </a:r>
            <a:r>
              <a:rPr lang="en-US" sz="2800" dirty="0"/>
              <a:t> I </a:t>
            </a:r>
            <a:r>
              <a:rPr lang="en-US" sz="2800" b="1" dirty="0"/>
              <a:t>was having </a:t>
            </a:r>
            <a:r>
              <a:rPr lang="en-US" sz="2800" dirty="0"/>
              <a:t>dinner at 6 p.m. yesterday.</a:t>
            </a:r>
          </a:p>
          <a:p>
            <a:r>
              <a:rPr lang="en-US" sz="2800" dirty="0"/>
              <a:t>                  </a:t>
            </a:r>
            <a:r>
              <a:rPr lang="en-US" sz="2800" b="1" dirty="0"/>
              <a:t>Were</a:t>
            </a:r>
            <a:r>
              <a:rPr lang="en-US" sz="2800" dirty="0"/>
              <a:t> you </a:t>
            </a:r>
            <a:r>
              <a:rPr lang="en-US" sz="2800" b="1" dirty="0"/>
              <a:t>having</a:t>
            </a:r>
            <a:r>
              <a:rPr lang="en-US" sz="2800" dirty="0"/>
              <a:t> dinner at 6 p.m. yesterday? – Yes, I was.</a:t>
            </a:r>
          </a:p>
          <a:p>
            <a:endParaRPr lang="en-US" sz="6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hành động đang diễn ra thì có một hành động khác xen vào. Chúng ta sử dụng thì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 khứ đơn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hành động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gián đoạn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solidFill>
                  <a:srgbClr val="00B0F0"/>
                </a:solidFill>
              </a:rPr>
              <a:t>Example:</a:t>
            </a:r>
            <a:r>
              <a:rPr lang="en-US" sz="2800" dirty="0"/>
              <a:t> When / While we </a:t>
            </a:r>
            <a:r>
              <a:rPr lang="en-US" sz="2800" b="1" dirty="0"/>
              <a:t>were watching </a:t>
            </a:r>
            <a:r>
              <a:rPr lang="en-US" sz="2800" dirty="0"/>
              <a:t>TV, we felt the earthquake.</a:t>
            </a:r>
          </a:p>
          <a:p>
            <a:r>
              <a:rPr lang="en-US" sz="2800" dirty="0"/>
              <a:t>                  What </a:t>
            </a:r>
            <a:r>
              <a:rPr lang="en-US" sz="2800" b="1" dirty="0"/>
              <a:t>were</a:t>
            </a:r>
            <a:r>
              <a:rPr lang="en-US" sz="2800" dirty="0"/>
              <a:t> they </a:t>
            </a:r>
            <a:r>
              <a:rPr lang="en-US" sz="2800" b="1" dirty="0"/>
              <a:t>doing</a:t>
            </a:r>
            <a:r>
              <a:rPr lang="en-US" sz="2800" dirty="0"/>
              <a:t> when they felt the earthquake? – They</a:t>
            </a:r>
            <a:br>
              <a:rPr lang="en-US" sz="2800" dirty="0"/>
            </a:br>
            <a:r>
              <a:rPr lang="en-US" sz="2800" dirty="0"/>
              <a:t>                  </a:t>
            </a:r>
            <a:r>
              <a:rPr lang="en-US" sz="2800" b="1" dirty="0"/>
              <a:t>were watching </a:t>
            </a:r>
            <a:r>
              <a:rPr lang="en-US" sz="2800" dirty="0"/>
              <a:t>TV.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258" y="4585834"/>
            <a:ext cx="113019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B050"/>
                </a:solidFill>
              </a:rPr>
              <a:t>* Notes:</a:t>
            </a:r>
          </a:p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Chúng ta có thể sử dụng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trước thì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 khứ tiếp diễn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Chúng ta chỉ có thể dùng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trước thì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 khứ đơn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7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219" y="632299"/>
            <a:ext cx="1053336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Complete the sentences by putting the verbs in brackets into the past continuous.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7438" y="11732"/>
            <a:ext cx="2665375" cy="584775"/>
          </a:xfrm>
          <a:prstGeom prst="rect">
            <a:avLst/>
          </a:prstGeom>
          <a:solidFill>
            <a:srgbClr val="7192A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37828" y="74447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613" y="6418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350" y="1566991"/>
            <a:ext cx="116953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1. </a:t>
            </a:r>
            <a:r>
              <a:rPr lang="en-US" sz="3200" dirty="0"/>
              <a:t>They </a:t>
            </a:r>
            <a:r>
              <a:rPr lang="en-US" sz="3200" dirty="0">
                <a:solidFill>
                  <a:srgbClr val="00B0F0"/>
                </a:solidFill>
              </a:rPr>
              <a:t>(help) </a:t>
            </a:r>
            <a:r>
              <a:rPr lang="en-US" sz="3200" dirty="0"/>
              <a:t>____________ the flood victims at 10 o’clock last night.</a:t>
            </a:r>
          </a:p>
          <a:p>
            <a:r>
              <a:rPr lang="en-US" sz="1500" dirty="0"/>
              <a:t>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2. </a:t>
            </a:r>
            <a:r>
              <a:rPr lang="en-US" sz="3200" dirty="0"/>
              <a:t>It </a:t>
            </a:r>
            <a:r>
              <a:rPr lang="en-US" sz="3200" dirty="0">
                <a:solidFill>
                  <a:srgbClr val="00B0F0"/>
                </a:solidFill>
              </a:rPr>
              <a:t>(not snow)</a:t>
            </a:r>
            <a:r>
              <a:rPr lang="en-US" sz="3200" dirty="0"/>
              <a:t> ______________ when I left home this afternoon. 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3. </a:t>
            </a:r>
            <a:r>
              <a:rPr lang="en-US" sz="3200" dirty="0"/>
              <a:t>While she </a:t>
            </a:r>
            <a:r>
              <a:rPr lang="en-US" sz="3200" dirty="0">
                <a:solidFill>
                  <a:srgbClr val="00B0F0"/>
                </a:solidFill>
              </a:rPr>
              <a:t>(work) </a:t>
            </a:r>
            <a:r>
              <a:rPr lang="en-US" sz="3200" dirty="0"/>
              <a:t>____________ in the field, the tornado came. 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4. </a:t>
            </a:r>
            <a:r>
              <a:rPr lang="en-US" sz="3200" dirty="0"/>
              <a:t>– What you ______ </a:t>
            </a:r>
            <a:r>
              <a:rPr lang="en-US" sz="3200" dirty="0">
                <a:solidFill>
                  <a:srgbClr val="00B0F0"/>
                </a:solidFill>
              </a:rPr>
              <a:t>(do) </a:t>
            </a:r>
            <a:r>
              <a:rPr lang="en-US" sz="3200" dirty="0"/>
              <a:t>______ at 9 o’clock yesterday morning? </a:t>
            </a:r>
            <a:br>
              <a:rPr lang="en-US" sz="3200" dirty="0"/>
            </a:br>
            <a:r>
              <a:rPr lang="en-US" sz="3200" dirty="0"/>
              <a:t>    – I </a:t>
            </a:r>
            <a:r>
              <a:rPr lang="en-US" sz="3200" dirty="0">
                <a:solidFill>
                  <a:srgbClr val="00B0F0"/>
                </a:solidFill>
              </a:rPr>
              <a:t>(watch) </a:t>
            </a:r>
            <a:r>
              <a:rPr lang="en-US" sz="3200" dirty="0"/>
              <a:t>____________ the news about a volcanic eruption. 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5. </a:t>
            </a:r>
            <a:r>
              <a:rPr lang="en-US" sz="3200" dirty="0"/>
              <a:t>– ______ you </a:t>
            </a:r>
            <a:r>
              <a:rPr lang="en-US" sz="3200" dirty="0">
                <a:solidFill>
                  <a:srgbClr val="00B0F0"/>
                </a:solidFill>
              </a:rPr>
              <a:t>(cry) </a:t>
            </a:r>
            <a:r>
              <a:rPr lang="en-US" sz="3200" dirty="0"/>
              <a:t>______ when I saw you two days ago? </a:t>
            </a:r>
            <a:br>
              <a:rPr lang="en-US" sz="3200" dirty="0"/>
            </a:br>
            <a:r>
              <a:rPr lang="en-US" sz="3200" dirty="0"/>
              <a:t>    – No, I wasn’t.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5086" y="1566991"/>
            <a:ext cx="24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were helping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7084" y="2304815"/>
            <a:ext cx="2900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wasn’t snowing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01667" y="2977166"/>
            <a:ext cx="246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was working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67346" y="3714990"/>
            <a:ext cx="1077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81063" y="4218301"/>
            <a:ext cx="256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was watching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44811" y="4918970"/>
            <a:ext cx="135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crying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6718" y="3721979"/>
            <a:ext cx="114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doing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8348" y="4917783"/>
            <a:ext cx="119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Were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8" grpId="0"/>
      <p:bldP spid="29" grpId="0"/>
      <p:bldP spid="17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9554" y="139587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Circle the correct answer to complete each sentence.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6948" y="14989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5409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595987" y="801160"/>
            <a:ext cx="1121734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1. </a:t>
            </a:r>
            <a:r>
              <a:rPr lang="en-US" sz="3200" dirty="0"/>
              <a:t>We </a:t>
            </a:r>
            <a:r>
              <a:rPr lang="en-US" sz="3200" dirty="0">
                <a:solidFill>
                  <a:srgbClr val="C00000"/>
                </a:solidFill>
              </a:rPr>
              <a:t>donated / were donating</a:t>
            </a:r>
            <a:r>
              <a:rPr lang="en-US" sz="3200" dirty="0">
                <a:solidFill>
                  <a:srgbClr val="F7941E"/>
                </a:solidFill>
              </a:rPr>
              <a:t> </a:t>
            </a:r>
            <a:r>
              <a:rPr lang="en-US" sz="3200" dirty="0"/>
              <a:t>money to help the earthquake victims last month. </a:t>
            </a:r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2. </a:t>
            </a:r>
            <a:r>
              <a:rPr lang="en-US" sz="3200" dirty="0"/>
              <a:t>– What </a:t>
            </a:r>
            <a:r>
              <a:rPr lang="en-US" sz="3200" dirty="0">
                <a:solidFill>
                  <a:srgbClr val="C00000"/>
                </a:solidFill>
              </a:rPr>
              <a:t>did you do / were you doing </a:t>
            </a:r>
            <a:r>
              <a:rPr lang="en-US" sz="3200" dirty="0"/>
              <a:t>when the volcano erupted?    – I </a:t>
            </a:r>
            <a:r>
              <a:rPr lang="en-US" sz="3200" dirty="0">
                <a:solidFill>
                  <a:srgbClr val="C00000"/>
                </a:solidFill>
              </a:rPr>
              <a:t>slept / was sleeping </a:t>
            </a:r>
            <a:r>
              <a:rPr lang="en-US" sz="3200" dirty="0"/>
              <a:t>in my bed. 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3. </a:t>
            </a:r>
            <a:r>
              <a:rPr lang="en-US" sz="3200" dirty="0"/>
              <a:t>While they </a:t>
            </a:r>
            <a:r>
              <a:rPr lang="en-US" sz="3200" dirty="0">
                <a:solidFill>
                  <a:srgbClr val="C00000"/>
                </a:solidFill>
              </a:rPr>
              <a:t>camped / were camping </a:t>
            </a:r>
            <a:r>
              <a:rPr lang="en-US" sz="3200" dirty="0"/>
              <a:t>near the river, the flood </a:t>
            </a:r>
            <a:br>
              <a:rPr lang="en-US" sz="3200" dirty="0"/>
            </a:br>
            <a:r>
              <a:rPr lang="en-US" sz="3200" dirty="0">
                <a:solidFill>
                  <a:srgbClr val="C00000"/>
                </a:solidFill>
              </a:rPr>
              <a:t>was coming / came </a:t>
            </a:r>
            <a:r>
              <a:rPr lang="en-US" sz="3200" dirty="0"/>
              <a:t>suddenly. </a:t>
            </a:r>
          </a:p>
          <a:p>
            <a:endParaRPr lang="en-US" sz="5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701392" y="1280161"/>
            <a:ext cx="1475434" cy="13538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97933" y="2287541"/>
            <a:ext cx="2519466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12771" y="2779909"/>
            <a:ext cx="2076033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08451" y="3522216"/>
            <a:ext cx="229839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53102" y="3910715"/>
            <a:ext cx="879741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46948" y="4014584"/>
            <a:ext cx="1121734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" dirty="0"/>
          </a:p>
          <a:p>
            <a:r>
              <a:rPr lang="en-US" sz="3200" b="1" dirty="0">
                <a:solidFill>
                  <a:srgbClr val="F7941E"/>
                </a:solidFill>
              </a:rPr>
              <a:t>4. </a:t>
            </a:r>
            <a:r>
              <a:rPr lang="en-US" sz="3200" dirty="0"/>
              <a:t>After Tom </a:t>
            </a:r>
            <a:r>
              <a:rPr lang="en-US" sz="3200" dirty="0">
                <a:solidFill>
                  <a:srgbClr val="C00000"/>
                </a:solidFill>
              </a:rPr>
              <a:t>ran / was running </a:t>
            </a:r>
            <a:r>
              <a:rPr lang="en-US" sz="3200" dirty="0"/>
              <a:t>out of his house, he </a:t>
            </a:r>
            <a:r>
              <a:rPr lang="en-US" sz="3200" dirty="0">
                <a:solidFill>
                  <a:srgbClr val="C00000"/>
                </a:solidFill>
              </a:rPr>
              <a:t>moved / was moving </a:t>
            </a:r>
            <a:r>
              <a:rPr lang="en-US" sz="3200" dirty="0"/>
              <a:t>quickly to a safer place. </a:t>
            </a:r>
            <a:endParaRPr lang="en-US" sz="1500" dirty="0"/>
          </a:p>
          <a:p>
            <a:endParaRPr lang="en-US" sz="500" dirty="0"/>
          </a:p>
          <a:p>
            <a:r>
              <a:rPr lang="en-US" sz="3200" b="1" dirty="0">
                <a:solidFill>
                  <a:srgbClr val="F7941E"/>
                </a:solidFill>
              </a:rPr>
              <a:t>5. </a:t>
            </a:r>
            <a:r>
              <a:rPr lang="en-US" sz="3200" dirty="0"/>
              <a:t>I </a:t>
            </a:r>
            <a:r>
              <a:rPr lang="en-US" sz="3200" dirty="0">
                <a:solidFill>
                  <a:srgbClr val="C00000"/>
                </a:solidFill>
              </a:rPr>
              <a:t>didn’t read / wasn’t reading </a:t>
            </a:r>
            <a:r>
              <a:rPr lang="en-US" sz="3200" dirty="0"/>
              <a:t>a newspaper at 9 a.m. yesterday, but I </a:t>
            </a:r>
            <a:r>
              <a:rPr lang="en-US" sz="3200" dirty="0">
                <a:solidFill>
                  <a:srgbClr val="C00000"/>
                </a:solidFill>
              </a:rPr>
              <a:t>watched / was watching </a:t>
            </a:r>
            <a:r>
              <a:rPr lang="en-US" sz="3200" dirty="0"/>
              <a:t>the news about the tornado.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739080" y="4572406"/>
            <a:ext cx="610188" cy="5599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01688" y="4572406"/>
            <a:ext cx="1143979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74187" y="5611589"/>
            <a:ext cx="2447491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49268" y="6106038"/>
            <a:ext cx="2298390" cy="0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3465" y="243547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Look at the picture and write what each person in Lan’s family was doing when the earthquake happened. Use the given word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8074" y="37987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859" y="2665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975291" y="3069359"/>
            <a:ext cx="72836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1. Lan’s grandparents were watching TV.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Lan’s/ Her mother was reading a book.</a:t>
            </a: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Lan’s/ Her father was drinking tea.</a:t>
            </a: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Lan was talking on the phone.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Lan’s/ Her brother was drawing.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92" t="8638" r="5225" b="7125"/>
          <a:stretch/>
        </p:blipFill>
        <p:spPr>
          <a:xfrm>
            <a:off x="5161935" y="1292398"/>
            <a:ext cx="6014296" cy="1598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47" t="3846" r="6303" b="4362"/>
          <a:stretch/>
        </p:blipFill>
        <p:spPr>
          <a:xfrm>
            <a:off x="127818" y="1402247"/>
            <a:ext cx="4698003" cy="44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1614" y="851880"/>
            <a:ext cx="1068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00B0F0"/>
                </a:solidFill>
              </a:rPr>
              <a:t>Example</a:t>
            </a:r>
            <a:r>
              <a:rPr lang="en-US" sz="3200" dirty="0">
                <a:solidFill>
                  <a:srgbClr val="00B0F0"/>
                </a:solidFill>
              </a:rPr>
              <a:t>: </a:t>
            </a:r>
            <a:r>
              <a:rPr lang="en-US" sz="3200" dirty="0"/>
              <a:t>you / play / football / 5 o’clock yesterday afternoon? </a:t>
            </a:r>
          </a:p>
          <a:p>
            <a:pPr marL="285750" indent="-285750">
              <a:lnSpc>
                <a:spcPct val="250000"/>
              </a:lnSpc>
              <a:buFont typeface="Symbol" panose="05050102010706020507" pitchFamily="18" charset="2"/>
              <a:buChar char="Þ"/>
            </a:pPr>
            <a:r>
              <a:rPr lang="en-US" sz="3200" dirty="0"/>
              <a:t> Were you playing football at 5 o’clock yesterday afternoon? </a:t>
            </a:r>
          </a:p>
          <a:p>
            <a:pPr marL="285750" indent="-285750">
              <a:lnSpc>
                <a:spcPct val="250000"/>
              </a:lnSpc>
              <a:buFont typeface="Symbol" panose="05050102010706020507" pitchFamily="18" charset="2"/>
              <a:buChar char="Þ"/>
            </a:pPr>
            <a:r>
              <a:rPr lang="en-US" sz="3200" dirty="0"/>
              <a:t> Yes, I was. / No, I wasn’t. I was doing my 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245" y="267104"/>
            <a:ext cx="113117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Form questions using the past continuous. Then in pairs, ask and answer the 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0312" y="24663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097" y="1439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3827</TotalTime>
  <Words>1120</Words>
  <Application>Microsoft Office PowerPoint</Application>
  <PresentationFormat>Widescreen</PresentationFormat>
  <Paragraphs>130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Myriad Pro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444</cp:revision>
  <dcterms:created xsi:type="dcterms:W3CDTF">2020-12-09T02:04:09Z</dcterms:created>
  <dcterms:modified xsi:type="dcterms:W3CDTF">2026-02-08T14:34:14Z</dcterms:modified>
</cp:coreProperties>
</file>