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9" r:id="rId2"/>
    <p:sldId id="373" r:id="rId3"/>
    <p:sldId id="376" r:id="rId4"/>
    <p:sldId id="377" r:id="rId5"/>
    <p:sldId id="378" r:id="rId6"/>
    <p:sldId id="379" r:id="rId7"/>
    <p:sldId id="406" r:id="rId8"/>
    <p:sldId id="347" r:id="rId9"/>
    <p:sldId id="383" r:id="rId10"/>
    <p:sldId id="408" r:id="rId11"/>
    <p:sldId id="407" r:id="rId12"/>
    <p:sldId id="384" r:id="rId13"/>
    <p:sldId id="392" r:id="rId14"/>
    <p:sldId id="404" r:id="rId15"/>
    <p:sldId id="403" r:id="rId16"/>
    <p:sldId id="314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677"/>
    <a:srgbClr val="0000FF"/>
    <a:srgbClr val="7192A9"/>
    <a:srgbClr val="037487"/>
    <a:srgbClr val="D0E39A"/>
    <a:srgbClr val="E0DFEF"/>
    <a:srgbClr val="FBC6B0"/>
    <a:srgbClr val="048DA4"/>
    <a:srgbClr val="CC3300"/>
    <a:srgbClr val="FFD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97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5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1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91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3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1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3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tile tx="63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0114" y="103916"/>
            <a:ext cx="2630234" cy="584775"/>
          </a:xfrm>
          <a:prstGeom prst="rect">
            <a:avLst/>
          </a:prstGeom>
          <a:solidFill>
            <a:srgbClr val="7192A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83" y="1390101"/>
            <a:ext cx="7506118" cy="4955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86888" y="189772"/>
            <a:ext cx="7912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What do you see in the picture?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How do you feel?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9032469" y="3535423"/>
            <a:ext cx="23938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i="1" dirty="0"/>
              <a:t>scared, sad,</a:t>
            </a:r>
          </a:p>
          <a:p>
            <a:r>
              <a:rPr lang="en-US" sz="2800" b="1" i="1" dirty="0"/>
              <a:t> worried</a:t>
            </a:r>
          </a:p>
        </p:txBody>
      </p:sp>
      <p:sp>
        <p:nvSpPr>
          <p:cNvPr id="5" name="Rectangle 4"/>
          <p:cNvSpPr/>
          <p:nvPr/>
        </p:nvSpPr>
        <p:spPr>
          <a:xfrm>
            <a:off x="8731201" y="2873826"/>
            <a:ext cx="3229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7030A0"/>
                </a:solidFill>
              </a:rPr>
              <a:t>It’s an earthquake</a:t>
            </a:r>
          </a:p>
        </p:txBody>
      </p:sp>
      <p:sp>
        <p:nvSpPr>
          <p:cNvPr id="6" name="Rectangle 5"/>
          <p:cNvSpPr/>
          <p:nvPr/>
        </p:nvSpPr>
        <p:spPr>
          <a:xfrm>
            <a:off x="8969545" y="1888819"/>
            <a:ext cx="25971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i="1" dirty="0"/>
              <a:t>many houses</a:t>
            </a:r>
          </a:p>
          <a:p>
            <a:r>
              <a:rPr lang="en-US" sz="2800" b="1" i="1" dirty="0"/>
              <a:t> collapsed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2279" y="729309"/>
            <a:ext cx="110468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Practice giving and responding to bad news in the following situations.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9674" y="71931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459" y="5847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0975" y="1335508"/>
            <a:ext cx="10508135" cy="1569660"/>
          </a:xfrm>
          <a:prstGeom prst="rect">
            <a:avLst/>
          </a:prstGeom>
          <a:solidFill>
            <a:srgbClr val="036677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You have a friend in a mountainous area. A landslide destroyed his family’s garden yesterday. You share this news with your classmate.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443" y="3049702"/>
            <a:ext cx="4532671" cy="3087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5806" y="3049702"/>
            <a:ext cx="7639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A: </a:t>
            </a:r>
            <a:r>
              <a:rPr lang="en-US" sz="2800" i="1" dirty="0"/>
              <a:t>Do you know my friend who lives in the mountainous area? A landslide destroyed his family's garden yesterday.</a:t>
            </a:r>
          </a:p>
          <a:p>
            <a:r>
              <a:rPr lang="en-US" sz="2800" b="1" dirty="0">
                <a:solidFill>
                  <a:srgbClr val="00B0F0"/>
                </a:solidFill>
              </a:rPr>
              <a:t>B: </a:t>
            </a:r>
            <a:r>
              <a:rPr lang="en-US" sz="2800" i="1" dirty="0"/>
              <a:t>Oh no, that's terrible! Is everyone okay?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A: </a:t>
            </a:r>
            <a:r>
              <a:rPr lang="en-US" sz="2800" i="1" dirty="0"/>
              <a:t>Thankfully, they're all safe. I hope they aren’t too upset.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053" y="-28007"/>
            <a:ext cx="478156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3876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0937" y="768580"/>
            <a:ext cx="110468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</a:t>
            </a:r>
            <a:r>
              <a:rPr lang="en-US" sz="2400" b="1" dirty="0" err="1"/>
              <a:t>Practise</a:t>
            </a:r>
            <a:r>
              <a:rPr lang="en-US" sz="2400" b="1" dirty="0"/>
              <a:t> giving and responding to bad news in the following situations.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7585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6240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4" y="1634398"/>
            <a:ext cx="10808597" cy="1077218"/>
          </a:xfrm>
          <a:prstGeom prst="rect">
            <a:avLst/>
          </a:prstGeom>
          <a:solidFill>
            <a:srgbClr val="036677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You hear that a big earthquake hit a city. You share this news with your classmate.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053" y="-28007"/>
            <a:ext cx="478156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</a:t>
            </a:r>
            <a:r>
              <a:rPr lang="en-US" sz="3200" b="1" i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ENGLISH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760" y="2911592"/>
            <a:ext cx="4326193" cy="3181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033" y="2911592"/>
            <a:ext cx="6974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i="1" dirty="0"/>
              <a:t>Have you heard about the big earthquake that hit the city?</a:t>
            </a:r>
          </a:p>
          <a:p>
            <a:r>
              <a:rPr lang="en-US" sz="2800" b="1" i="1" dirty="0">
                <a:solidFill>
                  <a:srgbClr val="C00000"/>
                </a:solidFill>
              </a:rPr>
              <a:t>B: </a:t>
            </a:r>
            <a:r>
              <a:rPr lang="en-US" sz="2800" i="1" dirty="0"/>
              <a:t>No, what happened?</a:t>
            </a:r>
          </a:p>
          <a:p>
            <a:r>
              <a:rPr lang="en-US" sz="2800" i="1" dirty="0"/>
              <a:t>A: It was quite serious. Many buildings were damaged, and there was a lot of chaos in the nearby areas.</a:t>
            </a:r>
          </a:p>
          <a:p>
            <a:r>
              <a:rPr lang="en-US" sz="2800" b="1" i="1" dirty="0">
                <a:solidFill>
                  <a:srgbClr val="C00000"/>
                </a:solidFill>
              </a:rPr>
              <a:t>B: </a:t>
            </a:r>
            <a:r>
              <a:rPr lang="en-US" sz="2800" i="1" dirty="0"/>
              <a:t>I’m sorry to hear that. I hope everyone affected by the earthquake is safe and gets the help they need.</a:t>
            </a:r>
          </a:p>
        </p:txBody>
      </p:sp>
    </p:spTree>
    <p:extLst>
      <p:ext uri="{BB962C8B-B14F-4D97-AF65-F5344CB8AC3E}">
        <p14:creationId xmlns:p14="http://schemas.microsoft.com/office/powerpoint/2010/main" val="386717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8332" y="117176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10709"/>
            <a:ext cx="101532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short passages below. Decide which natural disaster each person below is talking about.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117" y="10372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2" y="1912412"/>
            <a:ext cx="6364253" cy="49076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928179" y="232408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>
                <a:solidFill>
                  <a:srgbClr val="0000FF"/>
                </a:solidFill>
              </a:rPr>
              <a:t>landslide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28179" y="39290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>
                <a:solidFill>
                  <a:srgbClr val="0000FF"/>
                </a:solidFill>
              </a:rPr>
              <a:t>tornado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29695" y="54769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>
                <a:solidFill>
                  <a:srgbClr val="0000FF"/>
                </a:solidFill>
              </a:rPr>
              <a:t>earthquake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715125" y="2680262"/>
            <a:ext cx="1213054" cy="170072"/>
          </a:xfrm>
          <a:prstGeom prst="rightArrow">
            <a:avLst/>
          </a:prstGeom>
          <a:solidFill>
            <a:srgbClr val="FBC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6715125" y="4314543"/>
            <a:ext cx="1213054" cy="170072"/>
          </a:xfrm>
          <a:prstGeom prst="rightArrow">
            <a:avLst/>
          </a:prstGeom>
          <a:solidFill>
            <a:srgbClr val="E0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6715125" y="5863788"/>
            <a:ext cx="1213054" cy="170072"/>
          </a:xfrm>
          <a:prstGeom prst="rightArrow">
            <a:avLst/>
          </a:prstGeom>
          <a:solidFill>
            <a:srgbClr val="D0E3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6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6575" y="157638"/>
            <a:ext cx="107490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to each question to see how much you know about natural disasters.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3969" y="3171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229" y="1921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393969" y="1145934"/>
            <a:ext cx="114237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Question 1: </a:t>
            </a:r>
            <a:r>
              <a:rPr lang="en-US" sz="3200" dirty="0"/>
              <a:t>Which of these may cause landslides? </a:t>
            </a:r>
          </a:p>
          <a:p>
            <a:r>
              <a:rPr lang="en-US" sz="3200">
                <a:solidFill>
                  <a:srgbClr val="00B0F0"/>
                </a:solidFill>
              </a:rPr>
              <a:t>A. </a:t>
            </a:r>
            <a:r>
              <a:rPr lang="en-US" sz="3200"/>
              <a:t>Heavy rain.	        </a:t>
            </a:r>
            <a:r>
              <a:rPr lang="en-US" sz="320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/>
              <a:t>Wind.			   </a:t>
            </a:r>
            <a:r>
              <a:rPr lang="en-US" sz="320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Lightning</a:t>
            </a:r>
            <a:r>
              <a:rPr lang="en-US" sz="3200"/>
              <a:t>. </a:t>
            </a:r>
          </a:p>
          <a:p>
            <a:endParaRPr lang="en-US" sz="3200" dirty="0"/>
          </a:p>
          <a:p>
            <a:r>
              <a:rPr lang="en-US" sz="3200" b="1" dirty="0"/>
              <a:t>Question 2: </a:t>
            </a:r>
            <a:r>
              <a:rPr lang="en-US" sz="3200" dirty="0"/>
              <a:t>Which of these activities may cause landslides? </a:t>
            </a:r>
          </a:p>
          <a:p>
            <a:r>
              <a:rPr lang="en-US" sz="3200">
                <a:solidFill>
                  <a:srgbClr val="00B0F0"/>
                </a:solidFill>
              </a:rPr>
              <a:t>A. </a:t>
            </a:r>
            <a:r>
              <a:rPr lang="en-US" sz="3200"/>
              <a:t>Littering.	        </a:t>
            </a:r>
            <a:r>
              <a:rPr lang="en-US" sz="320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Cutting down trees.     </a:t>
            </a:r>
            <a:r>
              <a:rPr lang="en-US" sz="3200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Polluting the air</a:t>
            </a:r>
            <a:r>
              <a:rPr lang="en-US" sz="3200"/>
              <a:t>. </a:t>
            </a:r>
          </a:p>
          <a:p>
            <a:endParaRPr lang="en-US" sz="3200" dirty="0"/>
          </a:p>
          <a:p>
            <a:r>
              <a:rPr lang="en-US" sz="3200" b="1" dirty="0"/>
              <a:t>Question 3: </a:t>
            </a:r>
            <a:r>
              <a:rPr lang="en-US" sz="3200" dirty="0"/>
              <a:t>What scale is used for measuring earthquakes</a:t>
            </a:r>
            <a:r>
              <a:rPr lang="en-US" sz="3200"/>
              <a:t>? </a:t>
            </a:r>
            <a:endParaRPr lang="en-US" sz="3200" dirty="0"/>
          </a:p>
          <a:p>
            <a:r>
              <a:rPr lang="en-US" sz="320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Fahrenheit scale.   </a:t>
            </a:r>
            <a:r>
              <a:rPr lang="en-US" sz="3200" dirty="0">
                <a:solidFill>
                  <a:srgbClr val="00B0F0"/>
                </a:solidFill>
              </a:rPr>
              <a:t>B. </a:t>
            </a:r>
            <a:r>
              <a:rPr lang="en-US" sz="3200" dirty="0"/>
              <a:t>Celsius scale.                 </a:t>
            </a:r>
            <a:r>
              <a:rPr lang="en-US" sz="3200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Richter </a:t>
            </a:r>
            <a:r>
              <a:rPr lang="en-US" sz="3200"/>
              <a:t>scale.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389604" y="1703184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3871324" y="3161870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8029761" y="462614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3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042541"/>
            <a:ext cx="107490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to each question to see how much you know about natural disasters.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1117" y="12020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377" y="10770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17" y="2130713"/>
            <a:ext cx="116319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/>
              <a:t>Question </a:t>
            </a:r>
            <a:r>
              <a:rPr lang="en-US" sz="3200" b="1" dirty="0"/>
              <a:t>4: </a:t>
            </a:r>
            <a:r>
              <a:rPr lang="en-US" sz="3200" dirty="0"/>
              <a:t>What natural disaster can an earthquake cause? </a:t>
            </a:r>
          </a:p>
          <a:p>
            <a:r>
              <a:rPr lang="en-US" sz="3200">
                <a:solidFill>
                  <a:srgbClr val="00B0F0"/>
                </a:solidFill>
              </a:rPr>
              <a:t>A. </a:t>
            </a:r>
            <a:r>
              <a:rPr lang="en-US" sz="3200"/>
              <a:t>A flood.			</a:t>
            </a:r>
            <a:r>
              <a:rPr lang="en-US" sz="320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</a:t>
            </a:r>
            <a:r>
              <a:rPr lang="en-US" sz="3200"/>
              <a:t>landslide.		</a:t>
            </a:r>
            <a:r>
              <a:rPr lang="en-US" sz="320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tornado</a:t>
            </a:r>
            <a:r>
              <a:rPr lang="en-US" sz="3200"/>
              <a:t>. </a:t>
            </a:r>
          </a:p>
          <a:p>
            <a:endParaRPr lang="en-US" sz="3200" dirty="0"/>
          </a:p>
          <a:p>
            <a:r>
              <a:rPr lang="en-US" sz="3200" b="1" dirty="0"/>
              <a:t>Question 5: </a:t>
            </a:r>
            <a:r>
              <a:rPr lang="en-US" sz="3200" dirty="0"/>
              <a:t>What do tornadoes form from? </a:t>
            </a:r>
          </a:p>
          <a:p>
            <a:r>
              <a:rPr lang="en-US" sz="3200">
                <a:solidFill>
                  <a:srgbClr val="00B0F0"/>
                </a:solidFill>
              </a:rPr>
              <a:t>A. </a:t>
            </a:r>
            <a:r>
              <a:rPr lang="en-US" sz="3200"/>
              <a:t>An earthquake.	</a:t>
            </a:r>
            <a:r>
              <a:rPr lang="en-US" sz="320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</a:t>
            </a:r>
            <a:r>
              <a:rPr lang="en-US" sz="3200"/>
              <a:t>flood.			</a:t>
            </a:r>
            <a:r>
              <a:rPr lang="en-US" sz="320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/>
              <a:t>A thunderstorm.</a:t>
            </a:r>
          </a:p>
          <a:p>
            <a:r>
              <a:rPr lang="en-US" sz="3200"/>
              <a:t> </a:t>
            </a:r>
            <a:endParaRPr lang="en-US" sz="3200" dirty="0"/>
          </a:p>
          <a:p>
            <a:r>
              <a:rPr lang="en-US" sz="3200" b="1" dirty="0"/>
              <a:t>Question 6: </a:t>
            </a:r>
            <a:r>
              <a:rPr lang="en-US" sz="3200" dirty="0"/>
              <a:t>Where do tornadoes mostly happen? </a:t>
            </a:r>
          </a:p>
          <a:p>
            <a:r>
              <a:rPr lang="en-US" sz="320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In the </a:t>
            </a:r>
            <a:r>
              <a:rPr lang="en-US" sz="3200"/>
              <a:t>USA.		</a:t>
            </a:r>
            <a:r>
              <a:rPr lang="en-US" sz="320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In the </a:t>
            </a:r>
            <a:r>
              <a:rPr lang="en-US" sz="3200"/>
              <a:t>UK.		</a:t>
            </a:r>
            <a:r>
              <a:rPr lang="en-US" sz="320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In </a:t>
            </a:r>
            <a:r>
              <a:rPr lang="en-US" sz="3200"/>
              <a:t>Viet Nam.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sp>
        <p:nvSpPr>
          <p:cNvPr id="16" name="Oval 15"/>
          <p:cNvSpPr/>
          <p:nvPr/>
        </p:nvSpPr>
        <p:spPr>
          <a:xfrm>
            <a:off x="4195302" y="266402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7857997" y="414664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567724" y="5606302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73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1347" y="1083458"/>
            <a:ext cx="1021387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Compare your answers. Then check your answers with the key below. How many points did each of you get?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8087" y="111161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872" y="10056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500"/>
          <a:stretch/>
        </p:blipFill>
        <p:spPr>
          <a:xfrm>
            <a:off x="81967" y="2653466"/>
            <a:ext cx="4804665" cy="3131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92" t="1090" r="2591" b="1090"/>
          <a:stretch/>
        </p:blipFill>
        <p:spPr>
          <a:xfrm>
            <a:off x="5152248" y="2169887"/>
            <a:ext cx="6500712" cy="409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7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89027" y="119174"/>
            <a:ext cx="3986611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471837" y="1449828"/>
            <a:ext cx="96288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In this lesson, you have: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learnt new words related to natural disasters.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 learnt how to give and respond to bad news. 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11561"/>
            <a:ext cx="2330929" cy="23309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567" y="119174"/>
            <a:ext cx="11958159" cy="67056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30439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514668"/>
            <a:ext cx="6957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/>
              <a:t> Learn the new words by heart .</a:t>
            </a: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/>
              <a:t> Do </a:t>
            </a:r>
            <a:r>
              <a:rPr lang="en-US" sz="3600" dirty="0"/>
              <a:t>exercises in the 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/>
              <a:t> Prepare </a:t>
            </a:r>
            <a:r>
              <a:rPr lang="en-US" sz="3600" dirty="0"/>
              <a:t>for Lesson 5 – Skills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765" y="99785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6752" y="122865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87571" y="160338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NATURAL DISASTERS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25616" y="105526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9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808659" y="97763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719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65" y="809241"/>
            <a:ext cx="964452" cy="9164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12428" r="6693" b="6404"/>
          <a:stretch>
            <a:fillRect/>
          </a:stretch>
        </p:blipFill>
        <p:spPr bwMode="auto">
          <a:xfrm>
            <a:off x="2746083" y="1978481"/>
            <a:ext cx="7164833" cy="420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162639" y="5334532"/>
            <a:ext cx="480215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4400" dirty="0"/>
              <a:t>shake (v):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29701" y="5401075"/>
            <a:ext cx="2681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rung, </a:t>
            </a:r>
            <a:r>
              <a:rPr lang="en-US" sz="4800" dirty="0" err="1"/>
              <a:t>lắc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3600106" y="6059219"/>
            <a:ext cx="1268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ʃeɪk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726" y="75122"/>
            <a:ext cx="3444380" cy="584775"/>
          </a:xfrm>
          <a:prstGeom prst="rect">
            <a:avLst/>
          </a:prstGeom>
          <a:solidFill>
            <a:srgbClr val="036677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45" y="1039765"/>
            <a:ext cx="6341549" cy="3955022"/>
          </a:xfrm>
          <a:prstGeom prst="rect">
            <a:avLst/>
          </a:prstGeom>
        </p:spPr>
      </p:pic>
      <p:pic>
        <p:nvPicPr>
          <p:cNvPr id="3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7590" y="5511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92016" y="5134637"/>
            <a:ext cx="6858375" cy="76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4400" dirty="0"/>
              <a:t>Fahrenheit 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44510" y="5318689"/>
            <a:ext cx="5652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độ</a:t>
            </a:r>
            <a:r>
              <a:rPr lang="en-US" sz="3600" dirty="0"/>
              <a:t> F (</a:t>
            </a:r>
            <a:r>
              <a:rPr lang="en-US" sz="3600" dirty="0" err="1"/>
              <a:t>đo</a:t>
            </a:r>
            <a:r>
              <a:rPr lang="en-US" sz="3600" dirty="0"/>
              <a:t> </a:t>
            </a:r>
            <a:r>
              <a:rPr lang="en-US" sz="3600" dirty="0" err="1"/>
              <a:t>nhiệt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9588" y="5847036"/>
            <a:ext cx="246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færənhaɪt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26" y="195474"/>
            <a:ext cx="3953096" cy="4785327"/>
          </a:xfrm>
          <a:prstGeom prst="rect">
            <a:avLst/>
          </a:prstGeom>
        </p:spPr>
      </p:pic>
      <p:pic>
        <p:nvPicPr>
          <p:cNvPr id="4" name="fahrenhei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731" y="5281416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726" y="75122"/>
            <a:ext cx="3444380" cy="584775"/>
          </a:xfrm>
          <a:prstGeom prst="rect">
            <a:avLst/>
          </a:prstGeom>
          <a:solidFill>
            <a:srgbClr val="036677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12113" y="5288340"/>
            <a:ext cx="437694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400" dirty="0"/>
              <a:t>Richter scale 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90673" y="5411450"/>
            <a:ext cx="52031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/>
              <a:t>Độ</a:t>
            </a:r>
            <a:r>
              <a:rPr lang="en-US" sz="4400" dirty="0"/>
              <a:t> </a:t>
            </a:r>
            <a:r>
              <a:rPr lang="en-US" sz="4400" dirty="0" err="1"/>
              <a:t>rích</a:t>
            </a:r>
            <a:r>
              <a:rPr lang="en-US" sz="4400" dirty="0"/>
              <a:t> </a:t>
            </a:r>
            <a:r>
              <a:rPr lang="en-US" sz="4400" dirty="0" err="1"/>
              <a:t>te</a:t>
            </a:r>
            <a:r>
              <a:rPr lang="en-US" sz="4400" dirty="0"/>
              <a:t> (</a:t>
            </a:r>
            <a:r>
              <a:rPr lang="en-US" sz="4400" dirty="0" err="1"/>
              <a:t>đo</a:t>
            </a:r>
            <a:r>
              <a:rPr lang="en-US" sz="4400" dirty="0"/>
              <a:t> </a:t>
            </a:r>
            <a:r>
              <a:rPr lang="en-US" sz="4400" dirty="0" err="1"/>
              <a:t>độ</a:t>
            </a:r>
            <a:r>
              <a:rPr lang="en-US" sz="4400" dirty="0"/>
              <a:t> </a:t>
            </a:r>
            <a:r>
              <a:rPr lang="en-US" sz="4400" dirty="0" err="1"/>
              <a:t>mạnh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động</a:t>
            </a:r>
            <a:r>
              <a:rPr lang="en-US" sz="4400" dirty="0"/>
              <a:t> </a:t>
            </a:r>
            <a:r>
              <a:rPr lang="en-US" sz="4400" dirty="0" err="1"/>
              <a:t>đất</a:t>
            </a:r>
            <a:r>
              <a:rPr lang="en-US" sz="44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0035" y="6011615"/>
            <a:ext cx="2365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rɪktə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skeɪl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37" y="889225"/>
            <a:ext cx="6368440" cy="4331704"/>
          </a:xfrm>
          <a:prstGeom prst="rect">
            <a:avLst/>
          </a:prstGeom>
        </p:spPr>
      </p:pic>
      <p:pic>
        <p:nvPicPr>
          <p:cNvPr id="4" name="Richter scal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325" y="5220929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726" y="75122"/>
            <a:ext cx="3444380" cy="584775"/>
          </a:xfrm>
          <a:prstGeom prst="rect">
            <a:avLst/>
          </a:prstGeom>
          <a:solidFill>
            <a:srgbClr val="036677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994953"/>
              </p:ext>
            </p:extLst>
          </p:nvPr>
        </p:nvGraphicFramePr>
        <p:xfrm>
          <a:off x="1175845" y="1108846"/>
          <a:ext cx="10153650" cy="45197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78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51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</a:t>
                      </a:r>
                      <a:r>
                        <a:rPr lang="en-US" sz="3200">
                          <a:effectLst/>
                          <a:latin typeface="+mn-lt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shake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ʃeɪk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rung, lắc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Fahrenheit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færənhaɪt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F (đo nhiệt độ)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Richter scale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rɪktə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skeɪl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rích te (đo độ mạnh của động đất)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12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0872" y="2139216"/>
            <a:ext cx="609600" cy="609600"/>
          </a:xfrm>
          <a:prstGeom prst="rect">
            <a:avLst/>
          </a:prstGeom>
        </p:spPr>
      </p:pic>
      <p:pic>
        <p:nvPicPr>
          <p:cNvPr id="14" name="fahrenhei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0872" y="3368732"/>
            <a:ext cx="609600" cy="609600"/>
          </a:xfrm>
          <a:prstGeom prst="rect">
            <a:avLst/>
          </a:prstGeom>
        </p:spPr>
      </p:pic>
      <p:pic>
        <p:nvPicPr>
          <p:cNvPr id="15" name="Richter scal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0872" y="4598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001238"/>
              </p:ext>
            </p:extLst>
          </p:nvPr>
        </p:nvGraphicFramePr>
        <p:xfrm>
          <a:off x="1303389" y="1325156"/>
          <a:ext cx="10153650" cy="45197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78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51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ʃeɪk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rung, lắc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færənhaɪt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F (đo nhiệt độ)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rɪktə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skeɪl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rích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đo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mạnh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8416" y="2355526"/>
            <a:ext cx="609600" cy="609600"/>
          </a:xfrm>
          <a:prstGeom prst="rect">
            <a:avLst/>
          </a:prstGeom>
        </p:spPr>
      </p:pic>
      <p:pic>
        <p:nvPicPr>
          <p:cNvPr id="14" name="fahrenhei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8416" y="3585042"/>
            <a:ext cx="609600" cy="609600"/>
          </a:xfrm>
          <a:prstGeom prst="rect">
            <a:avLst/>
          </a:prstGeom>
        </p:spPr>
      </p:pic>
      <p:pic>
        <p:nvPicPr>
          <p:cNvPr id="15" name="Richter scal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8416" y="4814558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Checking 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1848" y="2380351"/>
            <a:ext cx="2069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/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</a:rPr>
              <a:t>1. </a:t>
            </a:r>
            <a:r>
              <a:rPr lang="en-US" sz="3200" dirty="0">
                <a:solidFill>
                  <a:prstClr val="black"/>
                </a:solidFill>
              </a:rPr>
              <a:t>shake (v)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3389" y="3727933"/>
            <a:ext cx="2951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/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</a:rPr>
              <a:t>2. </a:t>
            </a:r>
            <a:r>
              <a:rPr lang="en-US" sz="3200" dirty="0">
                <a:solidFill>
                  <a:prstClr val="black"/>
                </a:solidFill>
              </a:rPr>
              <a:t>Fahrenheit (n)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3389" y="4994910"/>
            <a:ext cx="3250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/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</a:rPr>
              <a:t>3. </a:t>
            </a:r>
            <a:r>
              <a:rPr lang="en-US" sz="3200" dirty="0">
                <a:solidFill>
                  <a:prstClr val="black"/>
                </a:solidFill>
              </a:rPr>
              <a:t>Richter scale (n)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05776" y="2993090"/>
            <a:ext cx="3048000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1137" y="1092992"/>
            <a:ext cx="98541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read the dialogue below. Pay attention to the highlighted sentences.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5679" y="115260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67454" y="4458253"/>
            <a:ext cx="357129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61118" y="3742398"/>
            <a:ext cx="1924908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76714" y="5189407"/>
            <a:ext cx="541943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67455" y="5890719"/>
            <a:ext cx="204729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8332" y="2026629"/>
            <a:ext cx="11378868" cy="4524315"/>
          </a:xfrm>
          <a:prstGeom prst="rect">
            <a:avLst/>
          </a:prstGeom>
          <a:ln>
            <a:solidFill>
              <a:srgbClr val="048DA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Mark: </a:t>
            </a:r>
            <a:r>
              <a:rPr lang="en-US" sz="3200" dirty="0" err="1"/>
              <a:t>Phong</a:t>
            </a:r>
            <a:r>
              <a:rPr lang="en-US" sz="3200" dirty="0"/>
              <a:t>, why are you so sad? </a:t>
            </a:r>
          </a:p>
          <a:p>
            <a:pPr>
              <a:lnSpc>
                <a:spcPct val="150000"/>
              </a:lnSpc>
            </a:pPr>
            <a:r>
              <a:rPr lang="en-US" sz="3200" b="1" i="1" dirty="0" err="1"/>
              <a:t>Phong</a:t>
            </a:r>
            <a:r>
              <a:rPr lang="en-US" sz="3200" b="1" i="1" dirty="0"/>
              <a:t>: </a:t>
            </a:r>
            <a:r>
              <a:rPr lang="en-US" sz="3200" dirty="0"/>
              <a:t>My grandparents called this morning. A flood destroyed their house. 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Mark: </a:t>
            </a:r>
            <a:r>
              <a:rPr lang="en-US" sz="3200" dirty="0"/>
              <a:t>I’m sorry to hear that. </a:t>
            </a:r>
          </a:p>
          <a:p>
            <a:pPr>
              <a:lnSpc>
                <a:spcPct val="150000"/>
              </a:lnSpc>
            </a:pPr>
            <a:r>
              <a:rPr lang="en-US" sz="3200" b="1" i="1" dirty="0" err="1"/>
              <a:t>Phong</a:t>
            </a:r>
            <a:r>
              <a:rPr lang="en-US" sz="3200" b="1" i="1" dirty="0"/>
              <a:t>: </a:t>
            </a:r>
            <a:r>
              <a:rPr lang="en-US" sz="3200" dirty="0"/>
              <a:t>It also damaged all of their crops. 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Mark: </a:t>
            </a:r>
            <a:r>
              <a:rPr lang="en-US" sz="3200" dirty="0"/>
              <a:t>That’s awful. I hope your grandparents are safe.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7" t="13866" r="1567" b="9664"/>
          <a:stretch/>
        </p:blipFill>
        <p:spPr>
          <a:xfrm>
            <a:off x="7376696" y="2020330"/>
            <a:ext cx="4638612" cy="341515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6245" y="1096320"/>
            <a:ext cx="110468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Practice giving and responding to bad news in the following situations.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3640" y="10863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425" y="9517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2298" y="2028036"/>
            <a:ext cx="6801021" cy="2062103"/>
          </a:xfrm>
          <a:prstGeom prst="rect">
            <a:avLst/>
          </a:prstGeom>
          <a:solidFill>
            <a:srgbClr val="037487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You have a friend in a mountainous area. A landslide destroyed his family’s garden yesterday. You share this news with your classmate.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5349" y="4552484"/>
            <a:ext cx="5950340" cy="1569660"/>
          </a:xfrm>
          <a:prstGeom prst="rect">
            <a:avLst/>
          </a:prstGeom>
          <a:solidFill>
            <a:srgbClr val="036677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You hear that a big earthquake hit a city. You share this news with your classmate.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3856</TotalTime>
  <Words>898</Words>
  <Application>Microsoft Office PowerPoint</Application>
  <PresentationFormat>Widescreen</PresentationFormat>
  <Paragraphs>136</Paragraphs>
  <Slides>17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439</cp:revision>
  <dcterms:created xsi:type="dcterms:W3CDTF">2020-12-09T02:04:09Z</dcterms:created>
  <dcterms:modified xsi:type="dcterms:W3CDTF">2026-02-08T14:34:36Z</dcterms:modified>
</cp:coreProperties>
</file>