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9" r:id="rId2"/>
    <p:sldId id="373" r:id="rId3"/>
    <p:sldId id="376" r:id="rId4"/>
    <p:sldId id="377" r:id="rId5"/>
    <p:sldId id="378" r:id="rId6"/>
    <p:sldId id="379" r:id="rId7"/>
    <p:sldId id="380" r:id="rId8"/>
    <p:sldId id="347" r:id="rId9"/>
    <p:sldId id="402" r:id="rId10"/>
    <p:sldId id="407" r:id="rId11"/>
    <p:sldId id="397" r:id="rId12"/>
    <p:sldId id="412" r:id="rId13"/>
    <p:sldId id="408" r:id="rId14"/>
    <p:sldId id="314" r:id="rId15"/>
    <p:sldId id="3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941E"/>
    <a:srgbClr val="7192A9"/>
    <a:srgbClr val="037183"/>
    <a:srgbClr val="006462"/>
    <a:srgbClr val="00A9A5"/>
    <a:srgbClr val="048DA4"/>
    <a:srgbClr val="CC3300"/>
    <a:srgbClr val="FFDAAB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94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32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7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55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6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71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3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4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3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5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0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9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1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7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8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40022" y="68826"/>
            <a:ext cx="258333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pic>
        <p:nvPicPr>
          <p:cNvPr id="1026" name="Picture 2" descr="St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653601"/>
            <a:ext cx="4640826" cy="3316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4838" y="1644368"/>
            <a:ext cx="4916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What should people do before, during and after a storm?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3161" y="721259"/>
            <a:ext cx="3916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What’s natural disaster?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4838" y="1244479"/>
            <a:ext cx="2294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storm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6180" y="2741495"/>
            <a:ext cx="6744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Before:</a:t>
            </a:r>
          </a:p>
          <a:p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Listen to the local radio or watch TV for </a:t>
            </a:r>
          </a:p>
          <a:p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warnings and information</a:t>
            </a:r>
          </a:p>
          <a:p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Prepare an emergency kit.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 food, drink and some necessary things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7418440" y="4335142"/>
            <a:ext cx="4434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After:</a:t>
            </a:r>
          </a:p>
          <a:p>
            <a:pPr marL="285750" lvl="0" indent="-285750"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moving water.</a:t>
            </a:r>
          </a:p>
          <a:p>
            <a:pPr marL="285750" lvl="0" indent="-285750"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important instructions from local authorities</a:t>
            </a:r>
          </a:p>
          <a:p>
            <a:pPr marL="285750" lvl="0" indent="-285750"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away from damaged areas.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4838" y="48235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During:</a:t>
            </a:r>
          </a:p>
          <a:p>
            <a:pPr marL="285750" lvl="0" indent="-285750" algn="just"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inside a safe and high place</a:t>
            </a:r>
          </a:p>
          <a:p>
            <a:pPr marL="285750" lvl="0" indent="-285750" algn="just"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the routes specified by officials.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35559" y="7118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344" y="6091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3820" y="651394"/>
            <a:ext cx="1033254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again and tick T (True) or F (False) for each sentence. </a:t>
            </a:r>
          </a:p>
        </p:txBody>
      </p:sp>
      <p:pic>
        <p:nvPicPr>
          <p:cNvPr id="2" name="Track 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490" y="658339"/>
            <a:ext cx="609600" cy="60960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302854"/>
              </p:ext>
            </p:extLst>
          </p:nvPr>
        </p:nvGraphicFramePr>
        <p:xfrm>
          <a:off x="788344" y="1419722"/>
          <a:ext cx="1087290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359">
                  <a:extLst>
                    <a:ext uri="{9D8B030D-6E8A-4147-A177-3AD203B41FA5}">
                      <a16:colId xmlns:a16="http://schemas.microsoft.com/office/drawing/2014/main" val="279635567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840795758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0901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3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rgbClr val="FF98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broadcast is on TV.</a:t>
                      </a:r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2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98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You should bring flowerpots and rubbish bins into </a:t>
                      </a:r>
                      <a:b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house.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rgbClr val="FF98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Right after the storm, you can leave your home.</a:t>
                      </a:r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1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rgbClr val="FF98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local authority may warn you about dangerous places.</a:t>
                      </a:r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9350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59" y="1980062"/>
            <a:ext cx="586216" cy="5862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16" y="2768986"/>
            <a:ext cx="586216" cy="5862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59" y="3540511"/>
            <a:ext cx="586216" cy="5862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16" y="4411358"/>
            <a:ext cx="586216" cy="5862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83173" y="29678"/>
            <a:ext cx="290229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LISTENING</a:t>
            </a:r>
          </a:p>
        </p:txBody>
      </p:sp>
    </p:spTree>
    <p:extLst>
      <p:ext uri="{BB962C8B-B14F-4D97-AF65-F5344CB8AC3E}">
        <p14:creationId xmlns:p14="http://schemas.microsoft.com/office/powerpoint/2010/main" val="24298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2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0640" y="593898"/>
            <a:ext cx="97947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Work in pairs. Discuss what you should do before, during, and after a flood. Write your ideas in the columns.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9611" y="60726"/>
            <a:ext cx="24283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98035" y="72843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0820" y="5938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93293"/>
              </p:ext>
            </p:extLst>
          </p:nvPr>
        </p:nvGraphicFramePr>
        <p:xfrm>
          <a:off x="983840" y="1827597"/>
          <a:ext cx="11463226" cy="286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286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14333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Before a storm</a:t>
                      </a:r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During a storm</a:t>
                      </a:r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After a storm</a:t>
                      </a:r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1433382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75602" y="3233037"/>
            <a:ext cx="420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-Prepare an emergency 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kit.</a:t>
            </a:r>
          </a:p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2335" y="3242989"/>
            <a:ext cx="367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-Stay inside a safe and high place.</a:t>
            </a:r>
          </a:p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57125" y="3283293"/>
            <a:ext cx="3789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-Avoid moving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2656" y="0"/>
            <a:ext cx="7728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Roboto"/>
              </a:rPr>
              <a:t>* </a:t>
            </a:r>
            <a:r>
              <a:rPr lang="vi-VN" sz="2000" b="1" dirty="0">
                <a:solidFill>
                  <a:srgbClr val="0000FF"/>
                </a:solidFill>
                <a:latin typeface="Roboto"/>
              </a:rPr>
              <a:t>Before a flood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(trước trận lũ lụt):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Stay informed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(cập nhật thông tin)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Prepare an emergency plan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(chuẩn bị kế hoạch cấp)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Install check valves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(gắn van một chiều)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Move your properties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(di chuyển đồ đạc)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Construct barriers around your house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(dựng rào chắn quanh nhà)</a:t>
            </a:r>
            <a:endParaRPr lang="vi-VN" sz="2000" b="0" i="0" dirty="0">
              <a:solidFill>
                <a:srgbClr val="01051C"/>
              </a:solidFill>
              <a:effectLst/>
              <a:latin typeface="Robot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2656" y="2046779"/>
            <a:ext cx="8957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Roboto"/>
              </a:rPr>
              <a:t>* </a:t>
            </a:r>
            <a:r>
              <a:rPr lang="vi-VN" sz="2000" b="1" dirty="0">
                <a:solidFill>
                  <a:srgbClr val="0000FF"/>
                </a:solidFill>
                <a:latin typeface="Roboto"/>
              </a:rPr>
              <a:t>During a flood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(trong trận lũ lụt):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Follow evacuation orders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(thực hiện theo yêu cầu sơ tán)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Avoid walking through deep floodwaters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(tránh đi vào vùng nước lụt sâu)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Disconnect electrical devices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(ngắt kết nối thiết điện)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Be aware of flash flooding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(cảnh giác những cơn lũ bất ngờ)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Seek shelter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(tìm chỗ trú ẩn)</a:t>
            </a:r>
            <a:endParaRPr lang="vi-VN" sz="2000" b="0" i="0" dirty="0">
              <a:solidFill>
                <a:srgbClr val="01051C"/>
              </a:solidFill>
              <a:effectLst/>
              <a:latin typeface="Robot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2656" y="4199039"/>
            <a:ext cx="10402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Roboto"/>
              </a:rPr>
              <a:t>* </a:t>
            </a:r>
            <a:r>
              <a:rPr lang="vi-VN" sz="2000" b="1" dirty="0">
                <a:solidFill>
                  <a:srgbClr val="0000FF"/>
                </a:solidFill>
                <a:latin typeface="Roboto"/>
              </a:rPr>
              <a:t>After a flood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(sau trận lũ lụt):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Do not return to your home right away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(không về nhà ngay)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Clean and disinfect your house and the surrounding areas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(dọn dẹp và khử khuẩn nhà cửa và khu vực xung quanh)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Report damages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(báo cáo tổn thất)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Stay away from damaged areas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(tránh xa những khu vực bị hư hại)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Stay on firm ground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(ở lại trên những khu vực đất vững chắc).</a:t>
            </a:r>
            <a:endParaRPr lang="vi-VN" sz="2000" b="0" i="0" dirty="0">
              <a:solidFill>
                <a:srgbClr val="01051C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9698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9877" y="467027"/>
            <a:ext cx="10701867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Write instructions (80 - 100 words) about things to do before, during, and after a flood.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6990" y="7113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775" y="6054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7332" y="1456334"/>
            <a:ext cx="110244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Suggested answer: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things you should do before, during, and after a ﬂood.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Prepare an emergency kit with necessary things.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Build barriers to stop ﬂoodwater from entering the house.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Move to a higher place if necessary.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Listen to the radio or television for warnings and information.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Be careful with ﬂash ﬂooding.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Avoid moving water.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Stay away from damaged areas unless the local authority needs your help.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Listen for local warnings of ﬂash ﬂoods.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615053" y="1705588"/>
            <a:ext cx="93689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lesson, you have: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learnt new words related to natural disasters.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more about things to do before, during, and after a storm.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instructions about things to do before, during, and after a flood.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1071" y="0"/>
            <a:ext cx="2330929" cy="23309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3597" y="182570"/>
            <a:ext cx="396694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68867" y="116113"/>
            <a:ext cx="374563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601" y="1477717"/>
            <a:ext cx="8433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 by heart all the words.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exercises in the workbook.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Lesson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78" y="3232043"/>
            <a:ext cx="3020335" cy="30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1954" y="1287511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904848" y="1267292"/>
            <a:ext cx="4472574" cy="625641"/>
          </a:xfrm>
          <a:prstGeom prst="roundRect">
            <a:avLst>
              <a:gd name="adj" fmla="val 4266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75" y="1121867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38" y="2183782"/>
            <a:ext cx="7470125" cy="39709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0572" y="1356095"/>
            <a:ext cx="263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LESSON 6: SKILLS 2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73956" y="5205203"/>
            <a:ext cx="66329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/>
              <a:t>- authority 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08735" y="5279314"/>
            <a:ext cx="5011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0640" y="6093282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/ɔːˈ</a:t>
            </a:r>
            <a:r>
              <a:rPr lang="en-US" sz="2800" b="1" dirty="0" err="1">
                <a:solidFill>
                  <a:srgbClr val="0070C0"/>
                </a:solidFill>
              </a:rPr>
              <a:t>θɒrəti</a:t>
            </a:r>
            <a:r>
              <a:rPr lang="en-US" sz="2800" b="1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849284"/>
            <a:ext cx="7532037" cy="443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190435" y="0"/>
            <a:ext cx="3206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" name="auth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0442" y="5279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87910" y="5140936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/>
              <a:t>warn 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69609" y="5257001"/>
            <a:ext cx="3776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/>
              <a:t>cảnh</a:t>
            </a:r>
            <a:r>
              <a:rPr lang="en-US" sz="4400" b="1" dirty="0"/>
              <a:t> </a:t>
            </a:r>
            <a:r>
              <a:rPr lang="en-US" sz="4400" b="1" dirty="0" err="1"/>
              <a:t>báo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3595955" y="5860769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 /</a:t>
            </a:r>
            <a:r>
              <a:rPr lang="en-US" sz="3200" b="1" dirty="0" err="1">
                <a:solidFill>
                  <a:srgbClr val="0070C0"/>
                </a:solidFill>
              </a:rPr>
              <a:t>wɔːn</a:t>
            </a:r>
            <a:r>
              <a:rPr lang="en-US" sz="3200" b="1" dirty="0">
                <a:solidFill>
                  <a:srgbClr val="0070C0"/>
                </a:solidFill>
              </a:rPr>
              <a:t>/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t="26366" r="59270" b="14907"/>
          <a:stretch/>
        </p:blipFill>
        <p:spPr bwMode="auto">
          <a:xfrm>
            <a:off x="3595955" y="581383"/>
            <a:ext cx="5116530" cy="467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arn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779" y="554355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0435" y="0"/>
            <a:ext cx="3206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83434" y="5070373"/>
            <a:ext cx="525994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/>
              <a:t>- avoid 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0029" y="5243442"/>
            <a:ext cx="47209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/>
              <a:t>tránh</a:t>
            </a:r>
            <a:r>
              <a:rPr lang="en-US" sz="4400" b="1" dirty="0"/>
              <a:t>, </a:t>
            </a:r>
            <a:r>
              <a:rPr lang="en-US" sz="4400" b="1" dirty="0" err="1"/>
              <a:t>tránh</a:t>
            </a:r>
            <a:r>
              <a:rPr lang="en-US" sz="4400" b="1" dirty="0"/>
              <a:t> </a:t>
            </a:r>
            <a:r>
              <a:rPr lang="en-US" sz="4400" b="1" dirty="0" err="1"/>
              <a:t>xa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4116394" y="5992335"/>
            <a:ext cx="1936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 /</a:t>
            </a:r>
            <a:r>
              <a:rPr lang="en-US" sz="3200" b="1" dirty="0" err="1">
                <a:solidFill>
                  <a:srgbClr val="0070C0"/>
                </a:solidFill>
              </a:rPr>
              <a:t>əˈvɔɪd</a:t>
            </a:r>
            <a:r>
              <a:rPr lang="en-US" sz="3200" b="1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34" y="583717"/>
            <a:ext cx="7698593" cy="453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void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390" y="339978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0435" y="0"/>
            <a:ext cx="3206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26600"/>
              </p:ext>
            </p:extLst>
          </p:nvPr>
        </p:nvGraphicFramePr>
        <p:xfrm>
          <a:off x="1321375" y="1735701"/>
          <a:ext cx="10215858" cy="30765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2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13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authority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/ɔːˈθɒrəti/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 quyền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/wɔːn/ 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 báo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/əˈvɔɪd/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tránh, tránh xa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auth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0662" y="2390840"/>
            <a:ext cx="609600" cy="609600"/>
          </a:xfrm>
          <a:prstGeom prst="rect">
            <a:avLst/>
          </a:prstGeom>
        </p:spPr>
      </p:pic>
      <p:pic>
        <p:nvPicPr>
          <p:cNvPr id="14" name="warn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0662" y="3273988"/>
            <a:ext cx="609600" cy="609600"/>
          </a:xfrm>
          <a:prstGeom prst="rect">
            <a:avLst/>
          </a:prstGeom>
        </p:spPr>
      </p:pic>
      <p:pic>
        <p:nvPicPr>
          <p:cNvPr id="15" name="avoid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0662" y="4081144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90435" y="0"/>
            <a:ext cx="3206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16138"/>
              </p:ext>
            </p:extLst>
          </p:nvPr>
        </p:nvGraphicFramePr>
        <p:xfrm>
          <a:off x="936008" y="1556586"/>
          <a:ext cx="10951191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2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8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authority (n)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9431" y="4625793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rgbClr val="7030A0"/>
                </a:solidFill>
              </a:rPr>
              <a:t>chính quyền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9431" y="2660892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rgbClr val="7030A0"/>
                </a:solidFill>
              </a:rPr>
              <a:t>cảnh báo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9431" y="3692604"/>
            <a:ext cx="408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rgbClr val="7030A0"/>
                </a:solidFill>
              </a:rPr>
              <a:t>tránh, tránh xa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254" y="355213"/>
            <a:ext cx="51825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Checking vocabulary</a:t>
            </a: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8867 -0.2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8945 0.15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29388 0.15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942" y="671212"/>
            <a:ext cx="1075968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/>
              <a:t>     Work in pairs. Look at the picture and answer the questions.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5816" y="73610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01" y="6015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9731" y="1127952"/>
            <a:ext cx="67412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3173" y="29678"/>
            <a:ext cx="290229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LISTENING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285" t="1417" r="5285" b="3350"/>
          <a:stretch/>
        </p:blipFill>
        <p:spPr>
          <a:xfrm>
            <a:off x="732641" y="1443991"/>
            <a:ext cx="4476623" cy="4917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25729" y="2078179"/>
            <a:ext cx="66662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1051C"/>
                </a:solidFill>
                <a:latin typeface="Roboto"/>
              </a:rPr>
              <a:t>A torch, a mask, a lamp, a whistle, a bottle of water, some medicine, matches, a radio, some plasters, a candle, a multi-purpose knife, some batteries, a blanket.</a:t>
            </a:r>
          </a:p>
          <a:p>
            <a:r>
              <a:rPr lang="en-US" sz="2800" i="1" dirty="0">
                <a:solidFill>
                  <a:srgbClr val="01051C"/>
                </a:solidFill>
                <a:latin typeface="Roboto"/>
                <a:sym typeface="Wingdings" panose="05000000000000000000" pitchFamily="2" charset="2"/>
              </a:rPr>
              <a:t> 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5525729" y="4056485"/>
            <a:ext cx="6096000" cy="9271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do we need these things?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6494" y="3794875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Modern No. 20" panose="02070704070505020303" pitchFamily="18" charset="0"/>
              </a:rPr>
              <a:t>An emergency kit.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27406" y="4983662"/>
            <a:ext cx="66613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these things when there are natural disasters because natural disasters can cause damage to buildings and properties and injure people.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85481" y="742529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a broadcast. Put the activities (1 – 6) in the correct column.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6654" y="74899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439" y="6144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27611"/>
              </p:ext>
            </p:extLst>
          </p:nvPr>
        </p:nvGraphicFramePr>
        <p:xfrm>
          <a:off x="2213245" y="1538083"/>
          <a:ext cx="896206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355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4861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Before a storm</a:t>
                      </a: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During a storm</a:t>
                      </a: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After a storm</a:t>
                      </a:r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13245" y="2881707"/>
            <a:ext cx="9457645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Listen to instructions from local authorities </a:t>
            </a:r>
          </a:p>
          <a:p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Prepare an emergency kit </a:t>
            </a:r>
          </a:p>
          <a:p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Stay inside the house </a:t>
            </a:r>
          </a:p>
          <a:p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Keep away from dangerous areas </a:t>
            </a:r>
          </a:p>
          <a:p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Avoid windows and glass doors </a:t>
            </a:r>
          </a:p>
          <a:p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Strengthen houses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1794" y="2076313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2,6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44610" y="2086152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3,5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19955" y="2076313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1,4</a:t>
            </a:r>
          </a:p>
        </p:txBody>
      </p:sp>
      <p:pic>
        <p:nvPicPr>
          <p:cNvPr id="3" name="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090" y="322065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83173" y="29678"/>
            <a:ext cx="290229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LISTENING</a:t>
            </a: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9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4710</TotalTime>
  <Words>980</Words>
  <Application>Microsoft Office PowerPoint</Application>
  <PresentationFormat>Widescreen</PresentationFormat>
  <Paragraphs>160</Paragraphs>
  <Slides>15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Modern No. 20</vt:lpstr>
      <vt:lpstr>Myriad Pro</vt:lpstr>
      <vt:lpstr>Roboto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640</cp:revision>
  <dcterms:created xsi:type="dcterms:W3CDTF">2020-12-09T02:04:09Z</dcterms:created>
  <dcterms:modified xsi:type="dcterms:W3CDTF">2026-02-08T14:40:35Z</dcterms:modified>
</cp:coreProperties>
</file>