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0"/>
  </p:notesMasterIdLst>
  <p:sldIdLst>
    <p:sldId id="797" r:id="rId3"/>
    <p:sldId id="382" r:id="rId4"/>
    <p:sldId id="383" r:id="rId5"/>
    <p:sldId id="386" r:id="rId6"/>
    <p:sldId id="411" r:id="rId7"/>
    <p:sldId id="394" r:id="rId8"/>
    <p:sldId id="400" r:id="rId9"/>
    <p:sldId id="799" r:id="rId10"/>
    <p:sldId id="750" r:id="rId11"/>
    <p:sldId id="622" r:id="rId12"/>
    <p:sldId id="751" r:id="rId13"/>
    <p:sldId id="599" r:id="rId14"/>
    <p:sldId id="776" r:id="rId15"/>
    <p:sldId id="777" r:id="rId16"/>
    <p:sldId id="456" r:id="rId17"/>
    <p:sldId id="779" r:id="rId18"/>
    <p:sldId id="725" r:id="rId19"/>
    <p:sldId id="780" r:id="rId20"/>
    <p:sldId id="781" r:id="rId21"/>
    <p:sldId id="668" r:id="rId22"/>
    <p:sldId id="782" r:id="rId23"/>
    <p:sldId id="783" r:id="rId24"/>
    <p:sldId id="298" r:id="rId25"/>
    <p:sldId id="742" r:id="rId26"/>
    <p:sldId id="314" r:id="rId27"/>
    <p:sldId id="330" r:id="rId28"/>
    <p:sldId id="79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2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FDC"/>
    <a:srgbClr val="D0F5BE"/>
    <a:srgbClr val="98EECC"/>
    <a:srgbClr val="FFCCCC"/>
    <a:srgbClr val="FFEECC"/>
    <a:srgbClr val="9ED2BE"/>
    <a:srgbClr val="C8E4B2"/>
    <a:srgbClr val="CAEDFF"/>
    <a:srgbClr val="FFC7EA"/>
    <a:srgbClr val="FBF0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0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907" y="72"/>
      </p:cViewPr>
      <p:guideLst>
        <p:guide orient="horz" pos="2122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01-Feb-25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A83A8-8CC9-4A9D-85F2-D1AD5AA274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169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A83A8-8CC9-4A9D-85F2-D1AD5AA274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9315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A83A8-8CC9-4A9D-85F2-D1AD5AA274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426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A83A8-8CC9-4A9D-85F2-D1AD5AA274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751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A83A8-8CC9-4A9D-85F2-D1AD5AA274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508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A83A8-8CC9-4A9D-85F2-D1AD5AA274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751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A83A8-8CC9-4A9D-85F2-D1AD5AA274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533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01-Feb-25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01-Feb-25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01-Feb-25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42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67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50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27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01-Feb-25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76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01-Feb-25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04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01-Feb-25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72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46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01-Feb-25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58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84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01-Feb-25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01-Feb-25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01-Feb-25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01-Feb-25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01-Feb-25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01-Feb-25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01-Feb-25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01-Feb-25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A8FEA9-052C-4B40-2B56-BB923D01F8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75" t="782" b="4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5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57BD48-66BA-0288-902B-DDCD806C0031}"/>
              </a:ext>
            </a:extLst>
          </p:cNvPr>
          <p:cNvSpPr txBox="1"/>
          <p:nvPr/>
        </p:nvSpPr>
        <p:spPr>
          <a:xfrm>
            <a:off x="1253612" y="934064"/>
            <a:ext cx="968477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atin typeface="Fira Sans ExtraBold" panose="020B0903050000020004" pitchFamily="34" charset="0"/>
              </a:rPr>
              <a:t>Welcome </a:t>
            </a:r>
            <a:r>
              <a:rPr lang="en-US" sz="11500" dirty="0">
                <a:latin typeface="Fira Sans ExtraBold" panose="020B0903050000020004" pitchFamily="34" charset="0"/>
              </a:rPr>
              <a:t>to our class!</a:t>
            </a:r>
          </a:p>
        </p:txBody>
      </p:sp>
      <p:sp>
        <p:nvSpPr>
          <p:cNvPr id="3" name="c">
            <a:extLst>
              <a:ext uri="{FF2B5EF4-FFF2-40B4-BE49-F238E27FC236}">
                <a16:creationId xmlns:a16="http://schemas.microsoft.com/office/drawing/2014/main" id="{CEC1D021-6352-777D-7A78-6F051B779D8C}"/>
              </a:ext>
            </a:extLst>
          </p:cNvPr>
          <p:cNvSpPr/>
          <p:nvPr/>
        </p:nvSpPr>
        <p:spPr>
          <a:xfrm>
            <a:off x="2949677" y="4945941"/>
            <a:ext cx="6489290" cy="793905"/>
          </a:xfrm>
          <a:prstGeom prst="roundRect">
            <a:avLst/>
          </a:prstGeom>
          <a:solidFill>
            <a:srgbClr val="FF66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/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</a:rPr>
              <a:t>Presented by: …..</a:t>
            </a:r>
          </a:p>
        </p:txBody>
      </p:sp>
    </p:spTree>
    <p:extLst>
      <p:ext uri="{BB962C8B-B14F-4D97-AF65-F5344CB8AC3E}">
        <p14:creationId xmlns:p14="http://schemas.microsoft.com/office/powerpoint/2010/main" val="347773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graph paper&#10;&#10;Description automatically generated">
            <a:extLst>
              <a:ext uri="{FF2B5EF4-FFF2-40B4-BE49-F238E27FC236}">
                <a16:creationId xmlns:a16="http://schemas.microsoft.com/office/drawing/2014/main" id="{BF56C79E-50B4-6A66-7013-E2AACC77C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8569" cy="68580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73626" y="1223297"/>
            <a:ext cx="11639550" cy="5029835"/>
          </a:xfrm>
          <a:prstGeom prst="rect">
            <a:avLst/>
          </a:prstGeom>
          <a:solidFill>
            <a:srgbClr val="FEE3AF"/>
          </a:solidFill>
        </p:spPr>
        <p:txBody>
          <a:bodyPr wrap="square" rtlCol="0" anchor="t">
            <a:noAutofit/>
          </a:bodyPr>
          <a:lstStyle/>
          <a:p>
            <a:pPr algn="just"/>
            <a:r>
              <a:rPr lang="en-US" sz="3500" dirty="0">
                <a:latin typeface="Dotum" panose="020B0600000101010101" pitchFamily="34" charset="-127"/>
                <a:ea typeface="Dotum" panose="020B0600000101010101" pitchFamily="34" charset="-127"/>
              </a:rPr>
              <a:t>A relative clause tells us more about people and things. It usually starts with a relative pronoun.</a:t>
            </a:r>
          </a:p>
          <a:p>
            <a:pPr algn="just"/>
            <a:r>
              <a:rPr lang="en-US" sz="3500" dirty="0">
                <a:latin typeface="Dotum" panose="020B0600000101010101" pitchFamily="34" charset="-127"/>
                <a:ea typeface="Dotum" panose="020B0600000101010101" pitchFamily="34" charset="-127"/>
              </a:rPr>
              <a:t>Defining relative clauses give us essential information. Without this information, people are not clear which person(s) or thing(s) we are talking about.</a:t>
            </a:r>
          </a:p>
          <a:p>
            <a:pPr algn="just"/>
            <a:r>
              <a:rPr lang="en-US" sz="3500" b="1" dirty="0">
                <a:latin typeface="Dotum" panose="020B0600000101010101" pitchFamily="34" charset="-127"/>
                <a:ea typeface="Dotum" panose="020B0600000101010101" pitchFamily="34" charset="-127"/>
              </a:rPr>
              <a:t>Example:</a:t>
            </a:r>
          </a:p>
          <a:p>
            <a:pPr algn="just"/>
            <a:r>
              <a:rPr lang="en-US" sz="3500" dirty="0">
                <a:latin typeface="Dotum" panose="020B0600000101010101" pitchFamily="34" charset="-127"/>
                <a:ea typeface="Dotum" panose="020B0600000101010101" pitchFamily="34" charset="-127"/>
              </a:rPr>
              <a:t>– The teacher </a:t>
            </a:r>
            <a:r>
              <a:rPr lang="en-US" sz="3500" dirty="0">
                <a:highlight>
                  <a:srgbClr val="FFFF00"/>
                </a:highlight>
                <a:latin typeface="Dotum" panose="020B0600000101010101" pitchFamily="34" charset="-127"/>
                <a:ea typeface="Dotum" panose="020B0600000101010101" pitchFamily="34" charset="-127"/>
              </a:rPr>
              <a:t>who taught me my first words in English </a:t>
            </a:r>
            <a:r>
              <a:rPr lang="en-US" sz="3500" dirty="0">
                <a:latin typeface="Dotum" panose="020B0600000101010101" pitchFamily="34" charset="-127"/>
                <a:ea typeface="Dotum" panose="020B0600000101010101" pitchFamily="34" charset="-127"/>
              </a:rPr>
              <a:t>is </a:t>
            </a:r>
            <a:r>
              <a:rPr lang="en-US" sz="3500" dirty="0" err="1">
                <a:latin typeface="Dotum" panose="020B0600000101010101" pitchFamily="34" charset="-127"/>
                <a:ea typeface="Dotum" panose="020B0600000101010101" pitchFamily="34" charset="-127"/>
              </a:rPr>
              <a:t>Mr</a:t>
            </a:r>
            <a:r>
              <a:rPr lang="en-US" sz="3500" dirty="0">
                <a:latin typeface="Dotum" panose="020B0600000101010101" pitchFamily="34" charset="-127"/>
                <a:ea typeface="Dotum" panose="020B0600000101010101" pitchFamily="34" charset="-127"/>
              </a:rPr>
              <a:t> Vinh.</a:t>
            </a:r>
          </a:p>
          <a:p>
            <a:pPr algn="just"/>
            <a:r>
              <a:rPr lang="en-US" sz="3500" dirty="0">
                <a:latin typeface="Dotum" panose="020B0600000101010101" pitchFamily="34" charset="-127"/>
                <a:ea typeface="Dotum" panose="020B0600000101010101" pitchFamily="34" charset="-127"/>
              </a:rPr>
              <a:t>– He gave me the dictionary </a:t>
            </a:r>
            <a:r>
              <a:rPr lang="en-US" sz="3500" dirty="0">
                <a:highlight>
                  <a:srgbClr val="FFFF00"/>
                </a:highlight>
                <a:latin typeface="Dotum" panose="020B0600000101010101" pitchFamily="34" charset="-127"/>
                <a:ea typeface="Dotum" panose="020B0600000101010101" pitchFamily="34" charset="-127"/>
              </a:rPr>
              <a:t>which you suggested.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9221" y="295562"/>
            <a:ext cx="3148330" cy="927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graph paper&#10;&#10;Description automatically generated">
            <a:extLst>
              <a:ext uri="{FF2B5EF4-FFF2-40B4-BE49-F238E27FC236}">
                <a16:creationId xmlns:a16="http://schemas.microsoft.com/office/drawing/2014/main" id="{12AE59EB-20AE-2804-2A37-5EA16B404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8569" cy="68580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04800" y="1675765"/>
            <a:ext cx="11639550" cy="5029835"/>
          </a:xfrm>
          <a:prstGeom prst="rect">
            <a:avLst/>
          </a:prstGeom>
          <a:solidFill>
            <a:srgbClr val="FEE3AF"/>
          </a:solidFill>
        </p:spPr>
        <p:txBody>
          <a:bodyPr wrap="square" rtlCol="0" anchor="t">
            <a:noAutofit/>
          </a:bodyPr>
          <a:lstStyle/>
          <a:p>
            <a:pPr algn="just"/>
            <a:r>
              <a:rPr lang="en-US" sz="3200" dirty="0"/>
              <a:t>The relative pronoun who or which can be the subject or the object of the relative clause. We must </a:t>
            </a:r>
            <a:r>
              <a:rPr lang="en-US" sz="3200" dirty="0">
                <a:highlight>
                  <a:srgbClr val="FFFF00"/>
                </a:highlight>
              </a:rPr>
              <a:t>use it when it is the subject</a:t>
            </a:r>
            <a:r>
              <a:rPr lang="en-US" sz="3200" dirty="0"/>
              <a:t> of the relative clause. We</a:t>
            </a:r>
            <a:r>
              <a:rPr lang="en-US" sz="3200" dirty="0">
                <a:highlight>
                  <a:srgbClr val="FFFF00"/>
                </a:highlight>
              </a:rPr>
              <a:t> can omit it if it is the object.</a:t>
            </a:r>
            <a:endParaRPr lang="en-US" sz="3200" dirty="0"/>
          </a:p>
          <a:p>
            <a:pPr algn="just"/>
            <a:r>
              <a:rPr lang="en-US" sz="3200" b="1" dirty="0"/>
              <a:t>Example: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– The man who is talking to the girl is bilingual in English and French.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                                                      →must use who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– The man who you met this morning is bilingual in English and French.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                                                       →can omit who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130" y="708660"/>
            <a:ext cx="3148330" cy="92773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289810" y="4262755"/>
            <a:ext cx="6521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442210" y="5414010"/>
            <a:ext cx="6521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Text Box 8"/>
          <p:cNvSpPr txBox="1"/>
          <p:nvPr/>
        </p:nvSpPr>
        <p:spPr>
          <a:xfrm>
            <a:off x="2353310" y="4262755"/>
            <a:ext cx="8293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sym typeface="+mn-ea"/>
              </a:rPr>
              <a:t>S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2442210" y="5414010"/>
            <a:ext cx="8293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sym typeface="+mn-ea"/>
              </a:rPr>
              <a:t>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graph paper&#10;&#10;Description automatically generated">
            <a:extLst>
              <a:ext uri="{FF2B5EF4-FFF2-40B4-BE49-F238E27FC236}">
                <a16:creationId xmlns:a16="http://schemas.microsoft.com/office/drawing/2014/main" id="{17879947-EE5C-BDDB-E409-D0D572957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8569" cy="68580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106805" y="3019425"/>
            <a:ext cx="3918585" cy="1198880"/>
          </a:xfrm>
          <a:prstGeom prst="rect">
            <a:avLst/>
          </a:prstGeom>
          <a:noFill/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600" b="1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A.</a:t>
            </a:r>
            <a:r>
              <a:rPr lang="en-US" sz="360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who                      </a:t>
            </a:r>
          </a:p>
          <a:p>
            <a:r>
              <a:rPr lang="en-US" sz="3600" b="1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C.</a:t>
            </a:r>
            <a:r>
              <a:rPr lang="en-US" sz="360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whose 	</a:t>
            </a:r>
            <a:r>
              <a:rPr lang="en-US" sz="3600">
                <a:latin typeface="Dotum" panose="020B0600000101010101" pitchFamily="34" charset="-127"/>
                <a:ea typeface="Dotum" panose="020B0600000101010101" pitchFamily="34" charset="-127"/>
              </a:rPr>
              <a:t>                   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953250" y="3019425"/>
            <a:ext cx="3928110" cy="1198880"/>
          </a:xfrm>
          <a:prstGeom prst="rect">
            <a:avLst/>
          </a:prstGeom>
          <a:noFill/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600" b="1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B. </a:t>
            </a:r>
            <a:r>
              <a:rPr lang="en-US" sz="360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which                        </a:t>
            </a:r>
          </a:p>
          <a:p>
            <a:r>
              <a:rPr lang="en-US" sz="3600" b="1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D. </a:t>
            </a:r>
            <a:r>
              <a:rPr lang="en-US" sz="360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that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70840" y="1738630"/>
            <a:ext cx="1150048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 dirty="0">
                <a:latin typeface="Dotum" panose="020B0600000101010101" pitchFamily="34" charset="-127"/>
                <a:ea typeface="Dotum" panose="020B0600000101010101" pitchFamily="34" charset="-127"/>
              </a:rPr>
              <a:t>1. </a:t>
            </a:r>
            <a:r>
              <a:rPr lang="en-US" sz="3600" dirty="0">
                <a:latin typeface="Dotum" panose="020B0600000101010101" pitchFamily="34" charset="-127"/>
                <a:ea typeface="Dotum" panose="020B0600000101010101" pitchFamily="34" charset="-127"/>
              </a:rPr>
              <a:t>English is the language ______ is known as a global language.</a:t>
            </a:r>
          </a:p>
        </p:txBody>
      </p:sp>
      <p:sp>
        <p:nvSpPr>
          <p:cNvPr id="10" name="Oval 9"/>
          <p:cNvSpPr/>
          <p:nvPr/>
        </p:nvSpPr>
        <p:spPr>
          <a:xfrm>
            <a:off x="6953250" y="3042920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27" name="Text Box 26"/>
          <p:cNvSpPr txBox="1"/>
          <p:nvPr/>
        </p:nvSpPr>
        <p:spPr>
          <a:xfrm>
            <a:off x="370840" y="4272280"/>
            <a:ext cx="1150048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>
                <a:latin typeface="Dotum" panose="020B0600000101010101" pitchFamily="34" charset="-127"/>
                <a:ea typeface="Dotum" panose="020B0600000101010101" pitchFamily="34" charset="-127"/>
              </a:rPr>
              <a:t>2. </a:t>
            </a:r>
            <a:r>
              <a:rPr lang="en-US" sz="3600">
                <a:latin typeface="Dotum" panose="020B0600000101010101" pitchFamily="34" charset="-127"/>
                <a:ea typeface="Dotum" panose="020B0600000101010101" pitchFamily="34" charset="-127"/>
              </a:rPr>
              <a:t>People ______ speak English well can find jobs in international companies more easily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1106805" y="5536565"/>
            <a:ext cx="3918585" cy="1198880"/>
          </a:xfrm>
          <a:prstGeom prst="rect">
            <a:avLst/>
          </a:prstGeom>
          <a:noFill/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600" b="1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A. </a:t>
            </a:r>
            <a:r>
              <a:rPr lang="en-US" sz="360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who                    </a:t>
            </a:r>
          </a:p>
          <a:p>
            <a:r>
              <a:rPr lang="en-US" sz="3600" b="1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C.</a:t>
            </a:r>
            <a:r>
              <a:rPr lang="en-US" sz="360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whose </a:t>
            </a:r>
            <a:r>
              <a:rPr lang="en-US" sz="3600">
                <a:latin typeface="Dotum" panose="020B0600000101010101" pitchFamily="34" charset="-127"/>
                <a:ea typeface="Dotum" panose="020B0600000101010101" pitchFamily="34" charset="-127"/>
              </a:rPr>
              <a:t>                    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6953250" y="5536565"/>
            <a:ext cx="3928110" cy="1198880"/>
          </a:xfrm>
          <a:prstGeom prst="rect">
            <a:avLst/>
          </a:prstGeom>
          <a:noFill/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600" b="1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B. </a:t>
            </a:r>
            <a:r>
              <a:rPr lang="en-US" sz="360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which                      </a:t>
            </a:r>
          </a:p>
          <a:p>
            <a:r>
              <a:rPr lang="en-US" sz="3600" b="1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D. </a:t>
            </a:r>
            <a:r>
              <a:rPr lang="en-US" sz="360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why</a:t>
            </a:r>
          </a:p>
        </p:txBody>
      </p:sp>
      <p:sp>
        <p:nvSpPr>
          <p:cNvPr id="30" name="Oval 29"/>
          <p:cNvSpPr/>
          <p:nvPr/>
        </p:nvSpPr>
        <p:spPr>
          <a:xfrm>
            <a:off x="1106805" y="5615305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8D0513-6D08-2751-2E9F-61A79D90940A}"/>
              </a:ext>
            </a:extLst>
          </p:cNvPr>
          <p:cNvSpPr txBox="1"/>
          <p:nvPr/>
        </p:nvSpPr>
        <p:spPr>
          <a:xfrm>
            <a:off x="451761" y="492314"/>
            <a:ext cx="11101144" cy="132343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1. Choose the correct answer A, B, C, or D to complete each question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74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8" grpId="0" animBg="1"/>
      <p:bldP spid="8" grpId="1" animBg="1"/>
      <p:bldP spid="10" grpId="0" bldLvl="0" animBg="1"/>
      <p:bldP spid="10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bldLvl="0" animBg="1"/>
      <p:bldP spid="3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graph paper&#10;&#10;Description automatically generated">
            <a:extLst>
              <a:ext uri="{FF2B5EF4-FFF2-40B4-BE49-F238E27FC236}">
                <a16:creationId xmlns:a16="http://schemas.microsoft.com/office/drawing/2014/main" id="{4EE653E2-F088-883F-34DF-CC892E7D4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8569" cy="68580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106804" y="3209449"/>
            <a:ext cx="3918585" cy="1198880"/>
          </a:xfrm>
          <a:prstGeom prst="rect">
            <a:avLst/>
          </a:prstGeom>
          <a:noFill/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A.</a:t>
            </a:r>
            <a:r>
              <a:rPr lang="en-US" sz="3600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who                      </a:t>
            </a:r>
          </a:p>
          <a:p>
            <a:r>
              <a:rPr lang="en-US" sz="3600" b="1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C.</a:t>
            </a:r>
            <a:r>
              <a:rPr lang="en-US" sz="3600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whose 	</a:t>
            </a:r>
            <a:r>
              <a:rPr lang="en-US" sz="3600" dirty="0">
                <a:latin typeface="Dotum" panose="020B0600000101010101" pitchFamily="34" charset="-127"/>
                <a:ea typeface="Dotum" panose="020B0600000101010101" pitchFamily="34" charset="-127"/>
              </a:rPr>
              <a:t>                   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953250" y="3209449"/>
            <a:ext cx="3928110" cy="1198880"/>
          </a:xfrm>
          <a:prstGeom prst="rect">
            <a:avLst/>
          </a:prstGeom>
          <a:noFill/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B. </a:t>
            </a:r>
            <a:r>
              <a:rPr lang="en-US" sz="3600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which                        </a:t>
            </a:r>
          </a:p>
          <a:p>
            <a:r>
              <a:rPr lang="en-US" sz="3600" b="1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D. </a:t>
            </a:r>
            <a:r>
              <a:rPr lang="en-US" sz="3600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where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70840" y="1751330"/>
            <a:ext cx="11259185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 dirty="0">
                <a:latin typeface="Dotum" panose="020B0600000101010101" pitchFamily="34" charset="-127"/>
                <a:ea typeface="Dotum" panose="020B0600000101010101" pitchFamily="34" charset="-127"/>
              </a:rPr>
              <a:t>3. </a:t>
            </a:r>
            <a:r>
              <a:rPr lang="en-US" sz="3600" dirty="0">
                <a:latin typeface="Dotum" panose="020B0600000101010101" pitchFamily="34" charset="-127"/>
                <a:ea typeface="Dotum" panose="020B0600000101010101" pitchFamily="34" charset="-127"/>
              </a:rPr>
              <a:t>People from countries ______ do not share a common language use English to work together effectively.</a:t>
            </a:r>
          </a:p>
        </p:txBody>
      </p:sp>
      <p:sp>
        <p:nvSpPr>
          <p:cNvPr id="10" name="Oval 9"/>
          <p:cNvSpPr/>
          <p:nvPr/>
        </p:nvSpPr>
        <p:spPr>
          <a:xfrm>
            <a:off x="6953250" y="3225324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27" name="Text Box 26"/>
          <p:cNvSpPr txBox="1"/>
          <p:nvPr/>
        </p:nvSpPr>
        <p:spPr>
          <a:xfrm>
            <a:off x="370840" y="4272280"/>
            <a:ext cx="1125918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>
                <a:latin typeface="Dotum" panose="020B0600000101010101" pitchFamily="34" charset="-127"/>
                <a:ea typeface="Dotum" panose="020B0600000101010101" pitchFamily="34" charset="-127"/>
              </a:rPr>
              <a:t>4. </a:t>
            </a:r>
            <a:r>
              <a:rPr lang="en-US" sz="3600">
                <a:latin typeface="Dotum" panose="020B0600000101010101" pitchFamily="34" charset="-127"/>
                <a:ea typeface="Dotum" panose="020B0600000101010101" pitchFamily="34" charset="-127"/>
              </a:rPr>
              <a:t>The woman ______ son won the English speaking contest felt very proud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1106805" y="5536565"/>
            <a:ext cx="3918585" cy="1198880"/>
          </a:xfrm>
          <a:prstGeom prst="rect">
            <a:avLst/>
          </a:prstGeom>
          <a:noFill/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A. </a:t>
            </a:r>
            <a:r>
              <a:rPr lang="en-US" sz="3600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who                    </a:t>
            </a:r>
          </a:p>
          <a:p>
            <a:r>
              <a:rPr lang="en-US" sz="3600" b="1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C.</a:t>
            </a:r>
            <a:r>
              <a:rPr lang="en-US" sz="3600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whose </a:t>
            </a:r>
            <a:r>
              <a:rPr lang="en-US" sz="3600" dirty="0">
                <a:latin typeface="Dotum" panose="020B0600000101010101" pitchFamily="34" charset="-127"/>
                <a:ea typeface="Dotum" panose="020B0600000101010101" pitchFamily="34" charset="-127"/>
              </a:rPr>
              <a:t>                    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6953250" y="5536565"/>
            <a:ext cx="3928110" cy="1198880"/>
          </a:xfrm>
          <a:prstGeom prst="rect">
            <a:avLst/>
          </a:prstGeom>
          <a:noFill/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600" b="1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B. </a:t>
            </a:r>
            <a:r>
              <a:rPr lang="en-US" sz="360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which                      </a:t>
            </a:r>
          </a:p>
          <a:p>
            <a:r>
              <a:rPr lang="en-US" sz="3600" b="1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D. </a:t>
            </a:r>
            <a:r>
              <a:rPr lang="en-US" sz="360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when</a:t>
            </a:r>
          </a:p>
        </p:txBody>
      </p:sp>
      <p:sp>
        <p:nvSpPr>
          <p:cNvPr id="30" name="Oval 29"/>
          <p:cNvSpPr/>
          <p:nvPr/>
        </p:nvSpPr>
        <p:spPr>
          <a:xfrm>
            <a:off x="1106805" y="6123305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AD2F7F-49DD-8354-73E6-33CE4040F5EB}"/>
              </a:ext>
            </a:extLst>
          </p:cNvPr>
          <p:cNvSpPr txBox="1"/>
          <p:nvPr/>
        </p:nvSpPr>
        <p:spPr>
          <a:xfrm>
            <a:off x="451761" y="492314"/>
            <a:ext cx="11101144" cy="132343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1. Choose the correct answer A, B, C, or D to complete each question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75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8" grpId="0" animBg="1"/>
      <p:bldP spid="8" grpId="1" animBg="1"/>
      <p:bldP spid="10" grpId="0" bldLvl="0" animBg="1"/>
      <p:bldP spid="10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bldLvl="0" animBg="1"/>
      <p:bldP spid="3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graph paper&#10;&#10;Description automatically generated">
            <a:extLst>
              <a:ext uri="{FF2B5EF4-FFF2-40B4-BE49-F238E27FC236}">
                <a16:creationId xmlns:a16="http://schemas.microsoft.com/office/drawing/2014/main" id="{5E48FDC4-73F5-8D6D-E3A6-7FA3E690D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856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1761" y="492314"/>
            <a:ext cx="11101144" cy="132343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1. Choose the correct answer A, B, C, or D to complete each question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106805" y="3476625"/>
            <a:ext cx="3918585" cy="1198880"/>
          </a:xfrm>
          <a:prstGeom prst="rect">
            <a:avLst/>
          </a:prstGeom>
          <a:noFill/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600" b="1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A.</a:t>
            </a:r>
            <a:r>
              <a:rPr lang="en-US" sz="360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who                      </a:t>
            </a:r>
          </a:p>
          <a:p>
            <a:r>
              <a:rPr lang="en-US" sz="3600" b="1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C.</a:t>
            </a:r>
            <a:r>
              <a:rPr lang="en-US" sz="360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what 	</a:t>
            </a:r>
            <a:r>
              <a:rPr lang="en-US" sz="3600">
                <a:latin typeface="Dotum" panose="020B0600000101010101" pitchFamily="34" charset="-127"/>
                <a:ea typeface="Dotum" panose="020B0600000101010101" pitchFamily="34" charset="-127"/>
              </a:rPr>
              <a:t>                   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953250" y="3476625"/>
            <a:ext cx="3928110" cy="1198880"/>
          </a:xfrm>
          <a:prstGeom prst="rect">
            <a:avLst/>
          </a:prstGeom>
          <a:noFill/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600" b="1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B. </a:t>
            </a:r>
            <a:r>
              <a:rPr lang="en-US" sz="360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which                        </a:t>
            </a:r>
          </a:p>
          <a:p>
            <a:r>
              <a:rPr lang="en-US" sz="3600" b="1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D. </a:t>
            </a:r>
            <a:r>
              <a:rPr lang="en-US" sz="360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whose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70840" y="2061845"/>
            <a:ext cx="1155065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 dirty="0">
                <a:latin typeface="Dotum" panose="020B0600000101010101" pitchFamily="34" charset="-127"/>
                <a:ea typeface="Dotum" panose="020B0600000101010101" pitchFamily="34" charset="-127"/>
              </a:rPr>
              <a:t>5. </a:t>
            </a:r>
            <a:r>
              <a:rPr lang="en-US" sz="3600" dirty="0">
                <a:latin typeface="Dotum" panose="020B0600000101010101" pitchFamily="34" charset="-127"/>
                <a:ea typeface="Dotum" panose="020B0600000101010101" pitchFamily="34" charset="-127"/>
              </a:rPr>
              <a:t>I met a man ______ first language is Arabic at the conference.</a:t>
            </a:r>
          </a:p>
        </p:txBody>
      </p:sp>
      <p:sp>
        <p:nvSpPr>
          <p:cNvPr id="10" name="Oval 9"/>
          <p:cNvSpPr/>
          <p:nvPr/>
        </p:nvSpPr>
        <p:spPr>
          <a:xfrm>
            <a:off x="6953250" y="4052570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8" grpId="0" animBg="1"/>
      <p:bldP spid="8" grpId="1" animBg="1"/>
      <p:bldP spid="10" grpId="0" bldLvl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graph paper&#10;&#10;Description automatically generated">
            <a:extLst>
              <a:ext uri="{FF2B5EF4-FFF2-40B4-BE49-F238E27FC236}">
                <a16:creationId xmlns:a16="http://schemas.microsoft.com/office/drawing/2014/main" id="{3FAC32E9-F47A-0DDA-4FF3-257D05B3E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8569" cy="685800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396240" y="1965008"/>
            <a:ext cx="1155065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 dirty="0"/>
              <a:t>1. </a:t>
            </a:r>
            <a:r>
              <a:rPr lang="en-US" sz="3600" dirty="0"/>
              <a:t>The new vocabulary items which we learnt yesterday are difficult to remember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24180" y="3712405"/>
            <a:ext cx="115506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 dirty="0"/>
              <a:t>2. </a:t>
            </a:r>
            <a:r>
              <a:rPr lang="en-US" sz="3600" dirty="0"/>
              <a:t>I don’t like the grammar exercises which are in this book.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56565" y="5371465"/>
            <a:ext cx="1155065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/>
              <a:t>3. </a:t>
            </a:r>
            <a:r>
              <a:rPr lang="en-US" sz="3600"/>
              <a:t>The man who translated this novel into Vietnamese must be proficient in English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199505" y="2568893"/>
            <a:ext cx="4978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283460" y="4289681"/>
            <a:ext cx="41833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727325" y="5966460"/>
            <a:ext cx="80695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Text Box 18"/>
          <p:cNvSpPr txBox="1"/>
          <p:nvPr/>
        </p:nvSpPr>
        <p:spPr>
          <a:xfrm>
            <a:off x="7738110" y="2503488"/>
            <a:ext cx="210375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4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-&gt; omit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9058285" y="4226181"/>
            <a:ext cx="210375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48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8058150" y="5965825"/>
            <a:ext cx="210375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48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BB26D6-5C6C-9F37-3510-A93A7614F1D4}"/>
              </a:ext>
            </a:extLst>
          </p:cNvPr>
          <p:cNvSpPr txBox="1"/>
          <p:nvPr/>
        </p:nvSpPr>
        <p:spPr>
          <a:xfrm>
            <a:off x="396240" y="333058"/>
            <a:ext cx="11283151" cy="15684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2. Underline the relative clause in each sentence. Decide if the relative pronoun is the subject (S) object (o) of the relative clause and if we can or cannot omit it.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3" grpId="0" animBg="1"/>
      <p:bldP spid="3" grpId="1" animBg="1"/>
      <p:bldP spid="5" grpId="0" animBg="1"/>
      <p:bldP spid="5" grpId="1" animBg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graph paper&#10;&#10;Description automatically generated">
            <a:extLst>
              <a:ext uri="{FF2B5EF4-FFF2-40B4-BE49-F238E27FC236}">
                <a16:creationId xmlns:a16="http://schemas.microsoft.com/office/drawing/2014/main" id="{CDEFD142-CA21-4792-F362-972F7F1BC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856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5295" y="400368"/>
            <a:ext cx="11761409" cy="15684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2. Underline the relative clause in each sentence. Decide if the relative pronoun is the subject (S) object (o) of the relative clause and if we can or cannot omit it.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34010" y="2441734"/>
            <a:ext cx="1155065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 dirty="0">
                <a:latin typeface="Dotum" panose="020B0600000101010101" pitchFamily="34" charset="-127"/>
                <a:ea typeface="Dotum" panose="020B0600000101010101" pitchFamily="34" charset="-127"/>
              </a:rPr>
              <a:t>4. </a:t>
            </a:r>
            <a:r>
              <a:rPr lang="en-US" sz="3600" dirty="0">
                <a:latin typeface="Dotum" panose="020B0600000101010101" pitchFamily="34" charset="-127"/>
                <a:ea typeface="Dotum" panose="020B0600000101010101" pitchFamily="34" charset="-127"/>
              </a:rPr>
              <a:t>The students who love languages can join our Reading Club.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396240" y="4540885"/>
            <a:ext cx="1155065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 dirty="0">
                <a:latin typeface="Dotum" panose="020B0600000101010101" pitchFamily="34" charset="-127"/>
                <a:ea typeface="Dotum" panose="020B0600000101010101" pitchFamily="34" charset="-127"/>
              </a:rPr>
              <a:t>5. </a:t>
            </a:r>
            <a:r>
              <a:rPr lang="en-US" sz="3600" dirty="0">
                <a:latin typeface="Dotum" panose="020B0600000101010101" pitchFamily="34" charset="-127"/>
                <a:ea typeface="Dotum" panose="020B0600000101010101" pitchFamily="34" charset="-127"/>
              </a:rPr>
              <a:t>The teacher who we admire can speak three languages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453255" y="3049111"/>
            <a:ext cx="39408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385627" y="5101651"/>
            <a:ext cx="33031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Text Box 18"/>
          <p:cNvSpPr txBox="1"/>
          <p:nvPr/>
        </p:nvSpPr>
        <p:spPr>
          <a:xfrm>
            <a:off x="6019165" y="3049111"/>
            <a:ext cx="8089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4000" b="1">
                <a:ln>
                  <a:noFill/>
                </a:ln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967287" y="5139751"/>
            <a:ext cx="210375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4000" b="1">
                <a:ln>
                  <a:noFill/>
                </a:ln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Calibri" panose="020F0502020204030204" pitchFamily="34" charset="0"/>
              </a:rPr>
              <a:t>O -&gt; omit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173720" y="6611779"/>
            <a:ext cx="11737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1000" dirty="0" smtClean="0">
                <a:solidFill>
                  <a:schemeClr val="accent6">
                    <a:lumMod val="65000"/>
                  </a:schemeClr>
                </a:solidFill>
              </a:rPr>
              <a:t>Zalo 0793833272</a:t>
            </a:r>
            <a:endParaRPr lang="en-US" sz="1000" dirty="0">
              <a:solidFill>
                <a:schemeClr val="accent6">
                  <a:lumMod val="6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3" grpId="0" animBg="1"/>
      <p:bldP spid="3" grpId="1" animBg="1"/>
      <p:bldP spid="19" grpId="0"/>
      <p:bldP spid="19" grpId="1"/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graph paper&#10;&#10;Description automatically generated">
            <a:extLst>
              <a:ext uri="{FF2B5EF4-FFF2-40B4-BE49-F238E27FC236}">
                <a16:creationId xmlns:a16="http://schemas.microsoft.com/office/drawing/2014/main" id="{ED17D692-4C7F-3C75-CF28-9CA057049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8569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29264" y="402548"/>
            <a:ext cx="1169258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3. Are these sentences right or wrong? Correct them if necessary.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03200" y="2695575"/>
            <a:ext cx="1106614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b="1"/>
              <a:t>1.</a:t>
            </a:r>
            <a:r>
              <a:rPr lang="en-US" sz="4000"/>
              <a:t> My sister doesn’t like films have unhappy endings.</a:t>
            </a:r>
          </a:p>
        </p:txBody>
      </p:sp>
      <p:sp>
        <p:nvSpPr>
          <p:cNvPr id="36" name="Text Box 35"/>
          <p:cNvSpPr txBox="1"/>
          <p:nvPr/>
        </p:nvSpPr>
        <p:spPr>
          <a:xfrm>
            <a:off x="5997575" y="3402330"/>
            <a:ext cx="241046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just"/>
            <a:r>
              <a:rPr lang="en-US" sz="4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have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203200" y="1672549"/>
            <a:ext cx="1998345" cy="10147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Ex: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379210" y="3315335"/>
            <a:ext cx="10521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6" grpId="0"/>
      <p:bldP spid="3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graph paper&#10;&#10;Description automatically generated">
            <a:extLst>
              <a:ext uri="{FF2B5EF4-FFF2-40B4-BE49-F238E27FC236}">
                <a16:creationId xmlns:a16="http://schemas.microsoft.com/office/drawing/2014/main" id="{2DA9268D-7614-E8D1-6C6B-08217991F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856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8770" y="377567"/>
            <a:ext cx="1168844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3. Are these sentences right or wrong? Correct them if necessary.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18770" y="1924685"/>
            <a:ext cx="1168844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 dirty="0"/>
              <a:t>2.</a:t>
            </a:r>
            <a:r>
              <a:rPr lang="en-US" sz="4000" dirty="0"/>
              <a:t> What is the name of the man who is the director of the language </a:t>
            </a:r>
            <a:r>
              <a:rPr lang="en-US" sz="4000" dirty="0" err="1"/>
              <a:t>centre</a:t>
            </a:r>
            <a:r>
              <a:rPr lang="en-US" sz="4000" dirty="0"/>
              <a:t>?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318770" y="3867785"/>
            <a:ext cx="1168844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/>
              <a:t>3.</a:t>
            </a:r>
            <a:r>
              <a:rPr lang="en-US" sz="4000"/>
              <a:t> One of the four official languages people use in Singapore is English.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081270" y="2339975"/>
            <a:ext cx="932180" cy="92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ED2BE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algn="just"/>
            <a:r>
              <a:rPr lang="en-US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081270" y="4410075"/>
            <a:ext cx="932180" cy="92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ED2BE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algn="just"/>
            <a:r>
              <a:rPr lang="en-US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graph paper&#10;&#10;Description automatically generated">
            <a:extLst>
              <a:ext uri="{FF2B5EF4-FFF2-40B4-BE49-F238E27FC236}">
                <a16:creationId xmlns:a16="http://schemas.microsoft.com/office/drawing/2014/main" id="{7386E5D0-FA1F-642C-410C-D13DD9D7C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856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0123" y="462362"/>
            <a:ext cx="1168844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3. Are these sentences right or wrong? Correct them if necessary.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18770" y="1924685"/>
            <a:ext cx="1168844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 dirty="0"/>
              <a:t>4.</a:t>
            </a:r>
            <a:r>
              <a:rPr lang="en-US" sz="4000" dirty="0"/>
              <a:t> I like the English lesson which </a:t>
            </a:r>
            <a:r>
              <a:rPr lang="en-US" sz="4000" dirty="0" err="1"/>
              <a:t>Ms</a:t>
            </a:r>
            <a:r>
              <a:rPr lang="en-US" sz="4000" dirty="0"/>
              <a:t> Oanh taught yesterday.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318770" y="3867785"/>
            <a:ext cx="1168844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/>
              <a:t>5.</a:t>
            </a:r>
            <a:r>
              <a:rPr lang="en-US" sz="4000"/>
              <a:t> Students who grades are high can compete in this contest.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227070" y="2506980"/>
            <a:ext cx="932180" cy="92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ED2BE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algn="just"/>
            <a:r>
              <a:rPr lang="en-US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36" name="Text Box 35"/>
          <p:cNvSpPr txBox="1"/>
          <p:nvPr/>
        </p:nvSpPr>
        <p:spPr>
          <a:xfrm>
            <a:off x="2782570" y="4479290"/>
            <a:ext cx="241046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just"/>
            <a:r>
              <a:rPr lang="en-US" sz="40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whose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011805" y="4549140"/>
            <a:ext cx="10521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7" grpId="0" animBg="1"/>
      <p:bldP spid="7" grpId="1" animBg="1"/>
      <p:bldP spid="36" grpId="0"/>
      <p:bldP spid="3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">
            <a:extLst>
              <a:ext uri="{FF2B5EF4-FFF2-40B4-BE49-F238E27FC236}">
                <a16:creationId xmlns:a16="http://schemas.microsoft.com/office/drawing/2014/main" id="{651CC930-01FC-63BF-98B8-18E9F2C4F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200" y="2565400"/>
            <a:ext cx="5080440" cy="3974937"/>
          </a:xfrm>
          <a:prstGeom prst="rect">
            <a:avLst/>
          </a:prstGeom>
        </p:spPr>
      </p:pic>
      <p:sp>
        <p:nvSpPr>
          <p:cNvPr id="27" name="c">
            <a:extLst>
              <a:ext uri="{FF2B5EF4-FFF2-40B4-BE49-F238E27FC236}">
                <a16:creationId xmlns:a16="http://schemas.microsoft.com/office/drawing/2014/main" id="{08544A7C-EB96-42E8-94D9-6A6AF5B7014A}"/>
              </a:ext>
            </a:extLst>
          </p:cNvPr>
          <p:cNvSpPr/>
          <p:nvPr/>
        </p:nvSpPr>
        <p:spPr>
          <a:xfrm>
            <a:off x="1016000" y="1368424"/>
            <a:ext cx="9804400" cy="587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2889" defTabSz="609630"/>
            <a:r>
              <a:rPr lang="fr-FR" sz="26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1: 		This </a:t>
            </a:r>
            <a:r>
              <a:rPr lang="fr-FR" sz="2667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26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67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sz="2667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</a:t>
            </a:r>
            <a:r>
              <a:rPr lang="fr-FR" sz="26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2667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r-FR" sz="26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67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fr-FR" sz="26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67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robbed</a:t>
            </a:r>
            <a:r>
              <a:rPr lang="fr-FR" sz="26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67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yesterday</a:t>
            </a:r>
            <a:r>
              <a:rPr lang="fr-FR" sz="26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c">
            <a:extLst>
              <a:ext uri="{FF2B5EF4-FFF2-40B4-BE49-F238E27FC236}">
                <a16:creationId xmlns:a16="http://schemas.microsoft.com/office/drawing/2014/main" id="{9C015757-FC4A-3E75-9453-3B52927E33EC}"/>
              </a:ext>
            </a:extLst>
          </p:cNvPr>
          <p:cNvSpPr/>
          <p:nvPr/>
        </p:nvSpPr>
        <p:spPr>
          <a:xfrm>
            <a:off x="914400" y="482097"/>
            <a:ext cx="2590800" cy="793905"/>
          </a:xfrm>
          <a:prstGeom prst="roundRect">
            <a:avLst/>
          </a:prstGeom>
          <a:solidFill>
            <a:srgbClr val="FF66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/>
            <a:r>
              <a:rPr lang="en-SG" sz="3600" b="1" dirty="0">
                <a:solidFill>
                  <a:prstClr val="white"/>
                </a:solidFill>
                <a:latin typeface="Arial" panose="020B0604020202020204" pitchFamily="34" charset="0"/>
              </a:rPr>
              <a:t>  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</a:rPr>
              <a:t>Example</a:t>
            </a:r>
          </a:p>
        </p:txBody>
      </p:sp>
      <p:sp>
        <p:nvSpPr>
          <p:cNvPr id="9" name="c">
            <a:extLst>
              <a:ext uri="{FF2B5EF4-FFF2-40B4-BE49-F238E27FC236}">
                <a16:creationId xmlns:a16="http://schemas.microsoft.com/office/drawing/2014/main" id="{45DFB6EB-00CF-3D35-E75A-DC77AED8E4A8}"/>
              </a:ext>
            </a:extLst>
          </p:cNvPr>
          <p:cNvSpPr/>
          <p:nvPr/>
        </p:nvSpPr>
        <p:spPr>
          <a:xfrm>
            <a:off x="2235200" y="2048223"/>
            <a:ext cx="8585200" cy="587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63908" indent="-381019" defTabSz="609630">
              <a:buFont typeface="Wingdings" panose="05000000000000000000" pitchFamily="2" charset="2"/>
              <a:buChar char="Ø"/>
            </a:pPr>
            <a:r>
              <a:rPr lang="fr-FR" sz="2667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This is the bank </a:t>
            </a:r>
            <a:r>
              <a:rPr lang="fr-FR" sz="2667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fr-FR" sz="2667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robbed yesterday</a:t>
            </a:r>
            <a:r>
              <a:rPr lang="fr-FR" sz="2667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154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6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graph paper&#10;&#10;Description automatically generated">
            <a:extLst>
              <a:ext uri="{FF2B5EF4-FFF2-40B4-BE49-F238E27FC236}">
                <a16:creationId xmlns:a16="http://schemas.microsoft.com/office/drawing/2014/main" id="{5A1CD631-9A6D-81B4-9A08-EF731F0F7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8569" cy="68580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-15560675" y="226822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1.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The guide said to them: “Is it your first time here?”</a:t>
            </a:r>
            <a:endParaRPr lang="en-US" sz="3200"/>
          </a:p>
        </p:txBody>
      </p:sp>
      <p:sp>
        <p:nvSpPr>
          <p:cNvPr id="6" name="Text Box 5"/>
          <p:cNvSpPr txBox="1"/>
          <p:nvPr/>
        </p:nvSpPr>
        <p:spPr>
          <a:xfrm>
            <a:off x="-15603855" y="369824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2.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Olivia asked the guide: “Do the people live on fishing?”</a:t>
            </a:r>
            <a:endParaRPr lang="en-US" sz="3200"/>
          </a:p>
        </p:txBody>
      </p:sp>
      <p:sp>
        <p:nvSpPr>
          <p:cNvPr id="18" name="Text Box 17"/>
          <p:cNvSpPr txBox="1"/>
          <p:nvPr/>
        </p:nvSpPr>
        <p:spPr>
          <a:xfrm>
            <a:off x="18418810" y="2851785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______________________________________________________________________________________________________.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18418810" y="5048885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______________________________________________________________________________________________________.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44651" y="1585831"/>
            <a:ext cx="1168844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 dirty="0"/>
              <a:t>1</a:t>
            </a:r>
            <a:r>
              <a:rPr lang="en-US" sz="4000" dirty="0"/>
              <a:t>. I met a woman. Her husband is a famous linguist</a:t>
            </a:r>
          </a:p>
        </p:txBody>
      </p:sp>
      <p:sp>
        <p:nvSpPr>
          <p:cNvPr id="3" name="TextBox 11"/>
          <p:cNvSpPr txBox="1"/>
          <p:nvPr/>
        </p:nvSpPr>
        <p:spPr>
          <a:xfrm>
            <a:off x="344651" y="893762"/>
            <a:ext cx="1998345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Ex: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44651" y="2558016"/>
            <a:ext cx="1165034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/>
              <a:t>=&gt;................................................................................</a:t>
            </a:r>
            <a:endParaRPr lang="en-US" sz="4000"/>
          </a:p>
        </p:txBody>
      </p:sp>
      <p:sp>
        <p:nvSpPr>
          <p:cNvPr id="24" name="Text Box 23"/>
          <p:cNvSpPr txBox="1"/>
          <p:nvPr/>
        </p:nvSpPr>
        <p:spPr>
          <a:xfrm>
            <a:off x="2257906" y="2452606"/>
            <a:ext cx="744918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ctr"/>
            <a:r>
              <a:rPr lang="en-US" sz="36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met a woman</a:t>
            </a:r>
            <a:r>
              <a:rPr lang="en-US" sz="3600" b="1">
                <a:ln>
                  <a:noFill/>
                </a:ln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whose husband i</a:t>
            </a:r>
            <a:r>
              <a:rPr lang="en-US" sz="36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a famous linguist. 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280670" y="4311650"/>
            <a:ext cx="1168844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 dirty="0"/>
              <a:t>2</a:t>
            </a:r>
            <a:r>
              <a:rPr lang="en-US" sz="4000" dirty="0"/>
              <a:t>. My friend’s father gave us the tickets. He owns a travel agency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280670" y="5709285"/>
            <a:ext cx="1165034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/>
              <a:t>=&gt;................................................................................</a:t>
            </a:r>
            <a:endParaRPr lang="en-US" sz="4000"/>
          </a:p>
        </p:txBody>
      </p:sp>
      <p:cxnSp>
        <p:nvCxnSpPr>
          <p:cNvPr id="9" name="Straight Connector 8"/>
          <p:cNvCxnSpPr/>
          <p:nvPr/>
        </p:nvCxnSpPr>
        <p:spPr>
          <a:xfrm>
            <a:off x="1028065" y="4932680"/>
            <a:ext cx="38233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681210" y="4932680"/>
            <a:ext cx="656590" cy="88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Text Box 29"/>
          <p:cNvSpPr txBox="1"/>
          <p:nvPr/>
        </p:nvSpPr>
        <p:spPr>
          <a:xfrm>
            <a:off x="2861310" y="5625465"/>
            <a:ext cx="56222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ctr"/>
            <a:endParaRPr lang="en-US" sz="3600" b="1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30"/>
          <p:cNvSpPr txBox="1"/>
          <p:nvPr/>
        </p:nvSpPr>
        <p:spPr>
          <a:xfrm>
            <a:off x="1080770" y="5494020"/>
            <a:ext cx="1071880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My friend's father </a:t>
            </a:r>
            <a:r>
              <a:rPr lang="en-US" sz="4000" b="1">
                <a:ln>
                  <a:noFill/>
                </a:ln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who owns</a:t>
            </a:r>
            <a:r>
              <a:rPr lang="en-US" sz="40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a travel agency gave us the tickets.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257906" y="2232261"/>
            <a:ext cx="18738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334991" y="2185906"/>
            <a:ext cx="656590" cy="88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C439405-C301-9D11-BC14-D753DD415347}"/>
              </a:ext>
            </a:extLst>
          </p:cNvPr>
          <p:cNvSpPr txBox="1"/>
          <p:nvPr/>
        </p:nvSpPr>
        <p:spPr>
          <a:xfrm>
            <a:off x="331470" y="458530"/>
            <a:ext cx="1165034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4. Combine the two sentences into one, using a relative pronoun.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24" grpId="0"/>
      <p:bldP spid="24" grpId="1"/>
      <p:bldP spid="21" grpId="0" animBg="1"/>
      <p:bldP spid="21" grpId="1" animBg="1"/>
      <p:bldP spid="22" grpId="0" animBg="1"/>
      <p:bldP spid="22" grpId="1" animBg="1"/>
      <p:bldP spid="30" grpId="1"/>
      <p:bldP spid="31" grpId="0"/>
      <p:bldP spid="3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graph paper&#10;&#10;Description automatically generated">
            <a:extLst>
              <a:ext uri="{FF2B5EF4-FFF2-40B4-BE49-F238E27FC236}">
                <a16:creationId xmlns:a16="http://schemas.microsoft.com/office/drawing/2014/main" id="{84038612-C175-9A38-7384-522F5128F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8569" cy="68580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-15560675" y="226822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1.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The guide said to them: “Is it your first time here?”</a:t>
            </a:r>
            <a:endParaRPr lang="en-US" sz="3200"/>
          </a:p>
        </p:txBody>
      </p:sp>
      <p:sp>
        <p:nvSpPr>
          <p:cNvPr id="6" name="Text Box 5"/>
          <p:cNvSpPr txBox="1"/>
          <p:nvPr/>
        </p:nvSpPr>
        <p:spPr>
          <a:xfrm>
            <a:off x="-15603855" y="369824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2.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Olivia asked the guide: “Do the people live on fishing?”</a:t>
            </a:r>
            <a:endParaRPr lang="en-US" sz="3200"/>
          </a:p>
        </p:txBody>
      </p:sp>
      <p:sp>
        <p:nvSpPr>
          <p:cNvPr id="18" name="Text Box 17"/>
          <p:cNvSpPr txBox="1"/>
          <p:nvPr/>
        </p:nvSpPr>
        <p:spPr>
          <a:xfrm>
            <a:off x="18418810" y="2851785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______________________________________________________________________________________________________.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18418810" y="5048885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______________________________________________________________________________________________________.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93370" y="1900555"/>
            <a:ext cx="1168844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 dirty="0"/>
              <a:t>3</a:t>
            </a:r>
            <a:r>
              <a:rPr lang="en-US" sz="4000" dirty="0"/>
              <a:t>. The grammar exercise was very complicated. Nobody could do it.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18770" y="3342640"/>
            <a:ext cx="1165034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/>
              <a:t>=&gt;................................................................................</a:t>
            </a:r>
            <a:endParaRPr lang="en-US" sz="4000"/>
          </a:p>
        </p:txBody>
      </p:sp>
      <p:sp>
        <p:nvSpPr>
          <p:cNvPr id="24" name="Text Box 23"/>
          <p:cNvSpPr txBox="1"/>
          <p:nvPr/>
        </p:nvSpPr>
        <p:spPr>
          <a:xfrm>
            <a:off x="5559425" y="3319145"/>
            <a:ext cx="76898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ctr"/>
            <a:endParaRPr lang="en-US" sz="3600" b="1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 Box 20"/>
          <p:cNvSpPr txBox="1"/>
          <p:nvPr/>
        </p:nvSpPr>
        <p:spPr>
          <a:xfrm>
            <a:off x="280670" y="4311650"/>
            <a:ext cx="1168844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/>
              <a:t>4</a:t>
            </a:r>
            <a:r>
              <a:rPr lang="en-US" sz="4000"/>
              <a:t>. I study English in a language school. It is in the centre of the city.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280670" y="5709285"/>
            <a:ext cx="1165034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/>
              <a:t>=&gt;................................................................................</a:t>
            </a:r>
            <a:endParaRPr lang="en-US" sz="4000"/>
          </a:p>
        </p:txBody>
      </p:sp>
      <p:cxnSp>
        <p:nvCxnSpPr>
          <p:cNvPr id="9" name="Straight Connector 8"/>
          <p:cNvCxnSpPr/>
          <p:nvPr/>
        </p:nvCxnSpPr>
        <p:spPr>
          <a:xfrm>
            <a:off x="4284345" y="4941570"/>
            <a:ext cx="38233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195310" y="4923790"/>
            <a:ext cx="656590" cy="88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Text Box 29"/>
          <p:cNvSpPr txBox="1"/>
          <p:nvPr/>
        </p:nvSpPr>
        <p:spPr>
          <a:xfrm>
            <a:off x="2861310" y="5625465"/>
            <a:ext cx="56222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ctr"/>
            <a:endParaRPr lang="en-US" sz="3600" b="1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30"/>
          <p:cNvSpPr txBox="1"/>
          <p:nvPr/>
        </p:nvSpPr>
        <p:spPr>
          <a:xfrm>
            <a:off x="1080770" y="5494020"/>
            <a:ext cx="1071880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I study English in a language centre </a:t>
            </a:r>
            <a:r>
              <a:rPr lang="en-US" sz="4000" b="1">
                <a:ln>
                  <a:noFill/>
                </a:ln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which is</a:t>
            </a:r>
            <a:r>
              <a:rPr lang="en-US" sz="40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in the centre of the city.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911225" y="2574290"/>
            <a:ext cx="46043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086610" y="3152140"/>
            <a:ext cx="656590" cy="88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Text Box 6"/>
          <p:cNvSpPr txBox="1"/>
          <p:nvPr/>
        </p:nvSpPr>
        <p:spPr>
          <a:xfrm>
            <a:off x="911225" y="3046730"/>
            <a:ext cx="1071880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The grammar exercise </a:t>
            </a:r>
            <a:r>
              <a:rPr lang="en-US" sz="4000" b="1">
                <a:ln>
                  <a:noFill/>
                </a:ln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(which) </a:t>
            </a:r>
            <a:r>
              <a:rPr lang="en-US" sz="40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nobody could do was very complicated.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03635E-4742-E597-FC6D-82617983188F}"/>
              </a:ext>
            </a:extLst>
          </p:cNvPr>
          <p:cNvSpPr txBox="1"/>
          <p:nvPr/>
        </p:nvSpPr>
        <p:spPr>
          <a:xfrm>
            <a:off x="331470" y="458530"/>
            <a:ext cx="1165034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4. Combine the two sentences into one, using a relative pronoun.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24" grpId="1"/>
      <p:bldP spid="21" grpId="0" animBg="1"/>
      <p:bldP spid="21" grpId="1" animBg="1"/>
      <p:bldP spid="22" grpId="0" animBg="1"/>
      <p:bldP spid="22" grpId="1" animBg="1"/>
      <p:bldP spid="30" grpId="1"/>
      <p:bldP spid="31" grpId="0"/>
      <p:bldP spid="31" grpId="1"/>
      <p:bldP spid="7" grpId="0"/>
      <p:bldP spid="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graph paper&#10;&#10;Description automatically generated">
            <a:extLst>
              <a:ext uri="{FF2B5EF4-FFF2-40B4-BE49-F238E27FC236}">
                <a16:creationId xmlns:a16="http://schemas.microsoft.com/office/drawing/2014/main" id="{8980F9AC-C721-689D-B818-7EE0796E5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69" y="0"/>
            <a:ext cx="1219856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1470" y="458530"/>
            <a:ext cx="1165034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4. Combine the two sentences into one, using a relative pronoun. 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-15560675" y="226822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1.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The guide said to them: “Is it your first time here?”</a:t>
            </a:r>
            <a:endParaRPr lang="en-US" sz="3200"/>
          </a:p>
        </p:txBody>
      </p:sp>
      <p:sp>
        <p:nvSpPr>
          <p:cNvPr id="6" name="Text Box 5"/>
          <p:cNvSpPr txBox="1"/>
          <p:nvPr/>
        </p:nvSpPr>
        <p:spPr>
          <a:xfrm>
            <a:off x="-15603855" y="369824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2.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Olivia asked the guide: “Do the people live on fishing?”</a:t>
            </a:r>
            <a:endParaRPr lang="en-US" sz="3200"/>
          </a:p>
        </p:txBody>
      </p:sp>
      <p:sp>
        <p:nvSpPr>
          <p:cNvPr id="18" name="Text Box 17"/>
          <p:cNvSpPr txBox="1"/>
          <p:nvPr/>
        </p:nvSpPr>
        <p:spPr>
          <a:xfrm>
            <a:off x="18418810" y="2851785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______________________________________________________________________________________________________.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18418810" y="5048885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______________________________________________________________________________________________________.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93370" y="1900555"/>
            <a:ext cx="1168844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 dirty="0"/>
              <a:t>5.</a:t>
            </a:r>
            <a:r>
              <a:rPr lang="en-US" sz="4000" dirty="0"/>
              <a:t> The student completed the quiz the fastest. The teacher praised him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18770" y="3736340"/>
            <a:ext cx="1165034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/>
              <a:t>=&gt;................................................................................</a:t>
            </a:r>
            <a:endParaRPr lang="en-US" sz="4000"/>
          </a:p>
        </p:txBody>
      </p:sp>
      <p:sp>
        <p:nvSpPr>
          <p:cNvPr id="24" name="Text Box 23"/>
          <p:cNvSpPr txBox="1"/>
          <p:nvPr/>
        </p:nvSpPr>
        <p:spPr>
          <a:xfrm>
            <a:off x="5559425" y="3712845"/>
            <a:ext cx="76898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ctr"/>
            <a:endParaRPr lang="en-US" sz="3600" b="1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Straight Connector 31"/>
          <p:cNvCxnSpPr>
            <a:cxnSpLocks/>
          </p:cNvCxnSpPr>
          <p:nvPr/>
        </p:nvCxnSpPr>
        <p:spPr>
          <a:xfrm flipV="1">
            <a:off x="911225" y="2560002"/>
            <a:ext cx="2766472" cy="14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788410" y="3150870"/>
            <a:ext cx="656590" cy="88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Text Box 6"/>
          <p:cNvSpPr txBox="1"/>
          <p:nvPr/>
        </p:nvSpPr>
        <p:spPr>
          <a:xfrm>
            <a:off x="911225" y="3635376"/>
            <a:ext cx="10718800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The teacher praised the student </a:t>
            </a:r>
            <a:r>
              <a:rPr lang="en-US" sz="4000" b="1" dirty="0">
                <a:ln>
                  <a:noFill/>
                </a:ln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who completed </a:t>
            </a:r>
            <a:r>
              <a:rPr lang="en-US" sz="4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the quiz the fastest. / </a:t>
            </a:r>
          </a:p>
          <a:p>
            <a:r>
              <a:rPr lang="en-US" sz="4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The student </a:t>
            </a:r>
            <a:r>
              <a:rPr lang="en-US" sz="4000" b="1" dirty="0">
                <a:ln>
                  <a:noFill/>
                </a:ln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(who) the teacher praised</a:t>
            </a:r>
            <a:r>
              <a:rPr lang="en-US" sz="4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completed the quiz the fastest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24" grpId="1"/>
      <p:bldP spid="7" grpId="0"/>
      <p:bldP spid="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graph paper&#10;&#10;Description automatically generated">
            <a:extLst>
              <a:ext uri="{FF2B5EF4-FFF2-40B4-BE49-F238E27FC236}">
                <a16:creationId xmlns:a16="http://schemas.microsoft.com/office/drawing/2014/main" id="{70A2A689-9B8A-D978-9FE3-2BF7B3317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856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6585" y="450533"/>
            <a:ext cx="11062084" cy="19380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5. Game: Clues for you. Work in two teams. A student from each team gives clues about an object or a person in class, using a relative clause. Students from the other team guess which object or person it is.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613727" y="2465069"/>
            <a:ext cx="70408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vi-VN" altLang="en-US" sz="3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</a:t>
            </a:r>
            <a:r>
              <a:rPr lang="en-US" sz="3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ork in teams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01027" y="3105784"/>
            <a:ext cx="1098994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vi-VN" altLang="en-US" sz="3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sz="3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student from each team gives clues about an object or a person in class, using relative clauses. 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63562" y="4250689"/>
            <a:ext cx="109899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vi-VN" altLang="en-US" sz="3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sz="3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from the other team guess which object or person it is. </a:t>
            </a:r>
          </a:p>
        </p:txBody>
      </p:sp>
      <p:pic>
        <p:nvPicPr>
          <p:cNvPr id="2" name="Content Placeholder 1" descr="female-student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3089890" y="2991485"/>
            <a:ext cx="1304925" cy="1304925"/>
          </a:xfrm>
          <a:prstGeom prst="rect">
            <a:avLst/>
          </a:prstGeom>
        </p:spPr>
      </p:pic>
      <p:pic>
        <p:nvPicPr>
          <p:cNvPr id="4" name="Content Placeholder 3" descr="student (2)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-1261110" y="2141855"/>
            <a:ext cx="1157605" cy="1157605"/>
          </a:xfrm>
          <a:prstGeom prst="rect">
            <a:avLst/>
          </a:prstGeom>
        </p:spPr>
      </p:pic>
      <p:pic>
        <p:nvPicPr>
          <p:cNvPr id="7" name="Content Placeholder 4" descr="student (2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69695" y="4490085"/>
            <a:ext cx="1157605" cy="1157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3" grpId="0"/>
      <p:bldP spid="3" grpId="1"/>
      <p:bldP spid="5" grpId="0"/>
      <p:bldP spid="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graph paper&#10;&#10;Description automatically generated">
            <a:extLst>
              <a:ext uri="{FF2B5EF4-FFF2-40B4-BE49-F238E27FC236}">
                <a16:creationId xmlns:a16="http://schemas.microsoft.com/office/drawing/2014/main" id="{4D558ED8-069E-D239-0AF7-D090EBC3B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69" y="0"/>
            <a:ext cx="1219856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1937" y="1029653"/>
            <a:ext cx="103382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Example: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1531620" y="1789430"/>
            <a:ext cx="6261100" cy="1257300"/>
          </a:xfrm>
          <a:prstGeom prst="wedgeEllipseCallout">
            <a:avLst/>
          </a:prstGeom>
          <a:solidFill>
            <a:srgbClr val="98EECC"/>
          </a:solidFill>
          <a:ln>
            <a:solidFill>
              <a:srgbClr val="D0F5BE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This is something which we write with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5941060" y="2940050"/>
            <a:ext cx="4054475" cy="1257300"/>
          </a:xfrm>
          <a:prstGeom prst="wedgeEllipseCallout">
            <a:avLst>
              <a:gd name="adj1" fmla="val 41237"/>
              <a:gd name="adj2" fmla="val 83737"/>
            </a:avLst>
          </a:prstGeom>
          <a:solidFill>
            <a:srgbClr val="FBFFDC"/>
          </a:solidFill>
          <a:ln>
            <a:solidFill>
              <a:srgbClr val="D0F5BE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Is it a pen? 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2823210" y="4426585"/>
            <a:ext cx="3117850" cy="626110"/>
          </a:xfrm>
          <a:prstGeom prst="wedgeEllipseCallout">
            <a:avLst/>
          </a:prstGeom>
          <a:solidFill>
            <a:srgbClr val="98EECC"/>
          </a:solidFill>
          <a:ln>
            <a:solidFill>
              <a:srgbClr val="D0F5BE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Yes, it is.</a:t>
            </a:r>
          </a:p>
        </p:txBody>
      </p:sp>
      <p:pic>
        <p:nvPicPr>
          <p:cNvPr id="2" name="Content Placeholder 1" descr="female-student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9432290" y="4197350"/>
            <a:ext cx="1304925" cy="1304925"/>
          </a:xfrm>
          <a:prstGeom prst="rect">
            <a:avLst/>
          </a:prstGeom>
        </p:spPr>
      </p:pic>
      <p:pic>
        <p:nvPicPr>
          <p:cNvPr id="5" name="Content Placeholder 4" descr="student (2)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831975" y="2940050"/>
            <a:ext cx="1157605" cy="1157605"/>
          </a:xfrm>
          <a:prstGeom prst="rect">
            <a:avLst/>
          </a:prstGeom>
        </p:spPr>
      </p:pic>
      <p:pic>
        <p:nvPicPr>
          <p:cNvPr id="7" name="Content Placeholder 4" descr="student (2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1975" y="5137785"/>
            <a:ext cx="1157605" cy="1157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graph paper&#10;&#10;Description automatically generated">
            <a:extLst>
              <a:ext uri="{FF2B5EF4-FFF2-40B4-BE49-F238E27FC236}">
                <a16:creationId xmlns:a16="http://schemas.microsoft.com/office/drawing/2014/main" id="{613AB73E-CD16-B873-20E9-61D405405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856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76653" y="895940"/>
            <a:ext cx="3582444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0835" y="2104405"/>
            <a:ext cx="11445622" cy="184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000" dirty="0">
                <a:sym typeface="+mn-ea"/>
              </a:rPr>
              <a:t>Defining relative clauses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graph paper&#10;&#10;Description automatically generated">
            <a:extLst>
              <a:ext uri="{FF2B5EF4-FFF2-40B4-BE49-F238E27FC236}">
                <a16:creationId xmlns:a16="http://schemas.microsoft.com/office/drawing/2014/main" id="{90240EE6-AC2D-146E-6A90-B573E5E8A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856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5010" y="1072283"/>
            <a:ext cx="4348602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3872" y="2238438"/>
            <a:ext cx="11184255" cy="184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/>
              <a:t>- Do exercises in the workbook.</a:t>
            </a:r>
          </a:p>
          <a:p>
            <a:pPr algn="just">
              <a:lnSpc>
                <a:spcPct val="150000"/>
              </a:lnSpc>
            </a:pPr>
            <a:r>
              <a:rPr lang="en-US" sz="4000" dirty="0"/>
              <a:t>- Make 5 sentences by using defining relative clauses.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55FF9-1130-E412-37D6-353198DE9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C0EE6-F7D2-E5F9-9413-575A33095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blue and white graph paper&#10;&#10;Description automatically generated">
            <a:extLst>
              <a:ext uri="{FF2B5EF4-FFF2-40B4-BE49-F238E27FC236}">
                <a16:creationId xmlns:a16="http://schemas.microsoft.com/office/drawing/2014/main" id="{05F70C9F-8A0C-FAB5-30BE-693B2BCAE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856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7EADF5-20AA-A66C-C994-C21F34E79AE0}"/>
              </a:ext>
            </a:extLst>
          </p:cNvPr>
          <p:cNvSpPr txBox="1"/>
          <p:nvPr/>
        </p:nvSpPr>
        <p:spPr>
          <a:xfrm>
            <a:off x="1759974" y="2249944"/>
            <a:ext cx="95938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/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135265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">
            <a:extLst>
              <a:ext uri="{FF2B5EF4-FFF2-40B4-BE49-F238E27FC236}">
                <a16:creationId xmlns:a16="http://schemas.microsoft.com/office/drawing/2014/main" id="{08544A7C-EB96-42E8-94D9-6A6AF5B7014A}"/>
              </a:ext>
            </a:extLst>
          </p:cNvPr>
          <p:cNvSpPr/>
          <p:nvPr/>
        </p:nvSpPr>
        <p:spPr>
          <a:xfrm>
            <a:off x="1016000" y="1368424"/>
            <a:ext cx="9804400" cy="587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2889" defTabSz="609630"/>
            <a:r>
              <a:rPr lang="fr-FR" sz="2667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2: 		This is </a:t>
            </a:r>
            <a:r>
              <a:rPr lang="fr-FR" sz="2667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girl</a:t>
            </a:r>
            <a:r>
              <a:rPr lang="fr-FR" sz="2667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2667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fr-FR" sz="2667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called the police.</a:t>
            </a:r>
          </a:p>
          <a:p>
            <a:pPr marL="182889" defTabSz="609630"/>
            <a:endParaRPr lang="fr-FR" sz="2667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">
            <a:extLst>
              <a:ext uri="{FF2B5EF4-FFF2-40B4-BE49-F238E27FC236}">
                <a16:creationId xmlns:a16="http://schemas.microsoft.com/office/drawing/2014/main" id="{9C015757-FC4A-3E75-9453-3B52927E33EC}"/>
              </a:ext>
            </a:extLst>
          </p:cNvPr>
          <p:cNvSpPr/>
          <p:nvPr/>
        </p:nvSpPr>
        <p:spPr>
          <a:xfrm>
            <a:off x="914400" y="482097"/>
            <a:ext cx="2590800" cy="793905"/>
          </a:xfrm>
          <a:prstGeom prst="roundRect">
            <a:avLst/>
          </a:prstGeom>
          <a:solidFill>
            <a:srgbClr val="FF66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/>
            <a:r>
              <a:rPr lang="en-SG" sz="3600" b="1">
                <a:solidFill>
                  <a:prstClr val="white"/>
                </a:solidFill>
                <a:latin typeface="Arial" panose="020B0604020202020204" pitchFamily="34" charset="0"/>
              </a:rPr>
              <a:t>  </a:t>
            </a:r>
            <a:r>
              <a:rPr lang="en-US" sz="3600" b="1">
                <a:solidFill>
                  <a:prstClr val="white"/>
                </a:solidFill>
                <a:latin typeface="Arial" panose="020B0604020202020204" pitchFamily="34" charset="0"/>
              </a:rPr>
              <a:t>Example</a:t>
            </a:r>
          </a:p>
        </p:txBody>
      </p:sp>
      <p:sp>
        <p:nvSpPr>
          <p:cNvPr id="9" name="c">
            <a:extLst>
              <a:ext uri="{FF2B5EF4-FFF2-40B4-BE49-F238E27FC236}">
                <a16:creationId xmlns:a16="http://schemas.microsoft.com/office/drawing/2014/main" id="{45DFB6EB-00CF-3D35-E75A-DC77AED8E4A8}"/>
              </a:ext>
            </a:extLst>
          </p:cNvPr>
          <p:cNvSpPr/>
          <p:nvPr/>
        </p:nvSpPr>
        <p:spPr>
          <a:xfrm>
            <a:off x="2235200" y="2048223"/>
            <a:ext cx="8585200" cy="587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63908" indent="-381019" defTabSz="609630">
              <a:buFont typeface="Wingdings" panose="05000000000000000000" pitchFamily="2" charset="2"/>
              <a:buChar char="Ø"/>
            </a:pPr>
            <a:r>
              <a:rPr lang="fr-FR" sz="2667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This is the girl </a:t>
            </a:r>
            <a:r>
              <a:rPr lang="fr-FR" sz="2667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fr-FR" sz="2667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67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called the police</a:t>
            </a:r>
            <a:r>
              <a:rPr lang="fr-FR" sz="2667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3CDAFB-27CA-1DCB-037F-BAD7B4B60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801" y="2594191"/>
            <a:ext cx="4724400" cy="423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A8D6E62-6BCB-EE0C-9952-6F2C7291BF69}"/>
              </a:ext>
            </a:extLst>
          </p:cNvPr>
          <p:cNvGrpSpPr/>
          <p:nvPr/>
        </p:nvGrpSpPr>
        <p:grpSpPr>
          <a:xfrm>
            <a:off x="2997200" y="2351088"/>
            <a:ext cx="6027007" cy="4477558"/>
            <a:chOff x="5715000" y="3570663"/>
            <a:chExt cx="5846425" cy="4343401"/>
          </a:xfrm>
        </p:grpSpPr>
        <p:pic>
          <p:nvPicPr>
            <p:cNvPr id="15" name="Picture 14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BD145554-537F-4404-7695-87FD4868AA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380"/>
            <a:stretch/>
          </p:blipFill>
          <p:spPr>
            <a:xfrm>
              <a:off x="5715000" y="3570663"/>
              <a:ext cx="5846425" cy="3858838"/>
            </a:xfrm>
            <a:prstGeom prst="rect">
              <a:avLst/>
            </a:prstGeom>
          </p:spPr>
        </p:pic>
        <p:pic>
          <p:nvPicPr>
            <p:cNvPr id="17" name="Picture 16" descr="A picture containing text, toy, doll&#10;&#10;Description automatically generated">
              <a:extLst>
                <a:ext uri="{FF2B5EF4-FFF2-40B4-BE49-F238E27FC236}">
                  <a16:creationId xmlns:a16="http://schemas.microsoft.com/office/drawing/2014/main" id="{7980F5D8-BA8A-48AF-9021-F46C063BE8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06"/>
            <a:stretch/>
          </p:blipFill>
          <p:spPr>
            <a:xfrm flipH="1">
              <a:off x="7696200" y="5850191"/>
              <a:ext cx="1447800" cy="2063873"/>
            </a:xfrm>
            <a:prstGeom prst="rect">
              <a:avLst/>
            </a:prstGeom>
          </p:spPr>
        </p:pic>
      </p:grpSp>
      <p:sp>
        <p:nvSpPr>
          <p:cNvPr id="27" name="a">
            <a:extLst>
              <a:ext uri="{FF2B5EF4-FFF2-40B4-BE49-F238E27FC236}">
                <a16:creationId xmlns:a16="http://schemas.microsoft.com/office/drawing/2014/main" id="{08544A7C-EB96-42E8-94D9-6A6AF5B7014A}"/>
              </a:ext>
            </a:extLst>
          </p:cNvPr>
          <p:cNvSpPr/>
          <p:nvPr/>
        </p:nvSpPr>
        <p:spPr>
          <a:xfrm>
            <a:off x="635000" y="1397000"/>
            <a:ext cx="10922000" cy="587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09630"/>
            <a:r>
              <a:rPr lang="fr-FR" sz="2667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3: 	</a:t>
            </a:r>
            <a:r>
              <a:rPr lang="en-US" sz="2667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woman is phoning. </a:t>
            </a:r>
            <a:r>
              <a:rPr lang="fr-FR" sz="2667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lang="fr-FR" sz="2667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 is in the garage.</a:t>
            </a:r>
          </a:p>
          <a:p>
            <a:pPr algn="ctr" defTabSz="609630"/>
            <a:endParaRPr lang="fr-FR" sz="2667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">
            <a:extLst>
              <a:ext uri="{FF2B5EF4-FFF2-40B4-BE49-F238E27FC236}">
                <a16:creationId xmlns:a16="http://schemas.microsoft.com/office/drawing/2014/main" id="{9C015757-FC4A-3E75-9453-3B52927E33EC}"/>
              </a:ext>
            </a:extLst>
          </p:cNvPr>
          <p:cNvSpPr/>
          <p:nvPr/>
        </p:nvSpPr>
        <p:spPr>
          <a:xfrm>
            <a:off x="914400" y="482097"/>
            <a:ext cx="2590800" cy="793905"/>
          </a:xfrm>
          <a:prstGeom prst="roundRect">
            <a:avLst/>
          </a:prstGeom>
          <a:solidFill>
            <a:srgbClr val="FF66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/>
            <a:r>
              <a:rPr lang="en-SG" sz="3600" b="1">
                <a:solidFill>
                  <a:prstClr val="white"/>
                </a:solidFill>
                <a:latin typeface="Arial" panose="020B0604020202020204" pitchFamily="34" charset="0"/>
              </a:rPr>
              <a:t>  </a:t>
            </a:r>
            <a:r>
              <a:rPr lang="en-US" sz="3600" b="1">
                <a:solidFill>
                  <a:prstClr val="white"/>
                </a:solidFill>
                <a:latin typeface="Arial" panose="020B0604020202020204" pitchFamily="34" charset="0"/>
              </a:rPr>
              <a:t>Example</a:t>
            </a: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45DFB6EB-00CF-3D35-E75A-DC77AED8E4A8}"/>
              </a:ext>
            </a:extLst>
          </p:cNvPr>
          <p:cNvSpPr/>
          <p:nvPr/>
        </p:nvSpPr>
        <p:spPr>
          <a:xfrm>
            <a:off x="2082800" y="2057400"/>
            <a:ext cx="10769600" cy="587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63908" indent="-381019" defTabSz="609630">
              <a:buFont typeface="Wingdings" panose="05000000000000000000" pitchFamily="2" charset="2"/>
              <a:buChar char="Ø"/>
            </a:pPr>
            <a:r>
              <a:rPr lang="fr-FR" sz="2667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67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woman </a:t>
            </a:r>
            <a:r>
              <a:rPr lang="en-US" sz="2667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whose</a:t>
            </a:r>
            <a:r>
              <a:rPr lang="en-US" sz="2667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67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 is in the garage </a:t>
            </a:r>
            <a:r>
              <a:rPr lang="en-US" sz="2667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phoning</a:t>
            </a:r>
            <a:r>
              <a:rPr lang="fr-FR" sz="2667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159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">
            <a:extLst>
              <a:ext uri="{FF2B5EF4-FFF2-40B4-BE49-F238E27FC236}">
                <a16:creationId xmlns:a16="http://schemas.microsoft.com/office/drawing/2014/main" id="{4EA6C76D-3A62-43EB-9AE8-24A40C1BF959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978511113"/>
              </p:ext>
            </p:extLst>
          </p:nvPr>
        </p:nvGraphicFramePr>
        <p:xfrm>
          <a:off x="711200" y="1214844"/>
          <a:ext cx="11074400" cy="5414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0">
                  <a:extLst>
                    <a:ext uri="{9D8B030D-6E8A-4147-A177-3AD203B41FA5}">
                      <a16:colId xmlns:a16="http://schemas.microsoft.com/office/drawing/2014/main" val="1300113120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val="1932643788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4057220516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503003252"/>
                    </a:ext>
                  </a:extLst>
                </a:gridCol>
              </a:tblGrid>
              <a:tr h="902426">
                <a:tc>
                  <a:txBody>
                    <a:bodyPr/>
                    <a:lstStyle/>
                    <a:p>
                      <a:pPr algn="ctr"/>
                      <a:r>
                        <a:rPr lang="en-US" sz="29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ĐTQH</a:t>
                      </a: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Thay thế cho</a:t>
                      </a: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Chức năng</a:t>
                      </a: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</a:t>
                      </a: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502210"/>
                  </a:ext>
                </a:extLst>
              </a:tr>
              <a:tr h="902426">
                <a:tc>
                  <a:txBody>
                    <a:bodyPr/>
                    <a:lstStyle/>
                    <a:p>
                      <a:pPr algn="ctr"/>
                      <a:endParaRPr lang="en-US" sz="29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9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417883"/>
                  </a:ext>
                </a:extLst>
              </a:tr>
              <a:tr h="902426">
                <a:tc>
                  <a:txBody>
                    <a:bodyPr/>
                    <a:lstStyle/>
                    <a:p>
                      <a:pPr algn="ctr"/>
                      <a:endParaRPr lang="en-US" sz="29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604789"/>
                  </a:ext>
                </a:extLst>
              </a:tr>
              <a:tr h="902426">
                <a:tc>
                  <a:txBody>
                    <a:bodyPr/>
                    <a:lstStyle/>
                    <a:p>
                      <a:pPr algn="ctr"/>
                      <a:endParaRPr lang="en-US" sz="29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725106"/>
                  </a:ext>
                </a:extLst>
              </a:tr>
              <a:tr h="902426">
                <a:tc>
                  <a:txBody>
                    <a:bodyPr/>
                    <a:lstStyle/>
                    <a:p>
                      <a:pPr algn="ctr"/>
                      <a:endParaRPr lang="en-US" sz="29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752547"/>
                  </a:ext>
                </a:extLst>
              </a:tr>
              <a:tr h="902426">
                <a:tc>
                  <a:txBody>
                    <a:bodyPr/>
                    <a:lstStyle/>
                    <a:p>
                      <a:pPr algn="ctr"/>
                      <a:endParaRPr lang="en-US" sz="29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031936"/>
                  </a:ext>
                </a:extLst>
              </a:tr>
            </a:tbl>
          </a:graphicData>
        </a:graphic>
      </p:graphicFrame>
      <p:sp>
        <p:nvSpPr>
          <p:cNvPr id="3" name="c">
            <a:extLst>
              <a:ext uri="{FF2B5EF4-FFF2-40B4-BE49-F238E27FC236}">
                <a16:creationId xmlns:a16="http://schemas.microsoft.com/office/drawing/2014/main" id="{807DAE64-A40C-C4D9-9F52-64EB541DE3C0}"/>
              </a:ext>
            </a:extLst>
          </p:cNvPr>
          <p:cNvSpPr>
            <a:spLocks/>
          </p:cNvSpPr>
          <p:nvPr/>
        </p:nvSpPr>
        <p:spPr>
          <a:xfrm>
            <a:off x="832152" y="2229152"/>
            <a:ext cx="1828800" cy="66548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SG" sz="3600" b="1">
                <a:solidFill>
                  <a:prstClr val="white"/>
                </a:solidFill>
                <a:latin typeface="Arial" panose="020B0604020202020204" pitchFamily="34" charset="0"/>
              </a:rPr>
              <a:t>Who</a:t>
            </a:r>
            <a:endParaRPr lang="en-US" sz="36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" name="c">
            <a:extLst>
              <a:ext uri="{FF2B5EF4-FFF2-40B4-BE49-F238E27FC236}">
                <a16:creationId xmlns:a16="http://schemas.microsoft.com/office/drawing/2014/main" id="{13D648A7-14E4-B956-AD27-07E74A8DD32B}"/>
              </a:ext>
            </a:extLst>
          </p:cNvPr>
          <p:cNvSpPr/>
          <p:nvPr/>
        </p:nvSpPr>
        <p:spPr>
          <a:xfrm>
            <a:off x="832152" y="3132394"/>
            <a:ext cx="1828800" cy="66548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SG" sz="3600" b="1">
                <a:solidFill>
                  <a:prstClr val="white"/>
                </a:solidFill>
                <a:latin typeface="Arial" panose="020B0604020202020204" pitchFamily="34" charset="0"/>
              </a:rPr>
              <a:t>Whom</a:t>
            </a:r>
            <a:endParaRPr lang="en-US" sz="36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" name="c">
            <a:extLst>
              <a:ext uri="{FF2B5EF4-FFF2-40B4-BE49-F238E27FC236}">
                <a16:creationId xmlns:a16="http://schemas.microsoft.com/office/drawing/2014/main" id="{7936A1EB-B819-0435-547C-22588D3C3248}"/>
              </a:ext>
            </a:extLst>
          </p:cNvPr>
          <p:cNvSpPr/>
          <p:nvPr/>
        </p:nvSpPr>
        <p:spPr>
          <a:xfrm>
            <a:off x="832152" y="4035636"/>
            <a:ext cx="1828800" cy="66548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SG" sz="3600" b="1">
                <a:solidFill>
                  <a:prstClr val="white"/>
                </a:solidFill>
                <a:latin typeface="Arial" panose="020B0604020202020204" pitchFamily="34" charset="0"/>
              </a:rPr>
              <a:t>Which</a:t>
            </a:r>
            <a:endParaRPr lang="en-US" sz="36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c">
            <a:extLst>
              <a:ext uri="{FF2B5EF4-FFF2-40B4-BE49-F238E27FC236}">
                <a16:creationId xmlns:a16="http://schemas.microsoft.com/office/drawing/2014/main" id="{E290F34D-9438-B756-A3AC-C0758CC7A525}"/>
              </a:ext>
            </a:extLst>
          </p:cNvPr>
          <p:cNvSpPr/>
          <p:nvPr/>
        </p:nvSpPr>
        <p:spPr>
          <a:xfrm>
            <a:off x="832152" y="5842119"/>
            <a:ext cx="1828800" cy="66548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SG" sz="3600" b="1">
                <a:solidFill>
                  <a:prstClr val="white"/>
                </a:solidFill>
                <a:latin typeface="Arial" panose="020B0604020202020204" pitchFamily="34" charset="0"/>
              </a:rPr>
              <a:t>Whose</a:t>
            </a:r>
            <a:endParaRPr lang="en-US" sz="36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7" name="c">
            <a:extLst>
              <a:ext uri="{FF2B5EF4-FFF2-40B4-BE49-F238E27FC236}">
                <a16:creationId xmlns:a16="http://schemas.microsoft.com/office/drawing/2014/main" id="{5FFF37DC-7762-D058-F13C-27DA51C5F5A0}"/>
              </a:ext>
            </a:extLst>
          </p:cNvPr>
          <p:cNvSpPr/>
          <p:nvPr/>
        </p:nvSpPr>
        <p:spPr>
          <a:xfrm>
            <a:off x="832152" y="4938878"/>
            <a:ext cx="1828800" cy="66548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SG" sz="3600" b="1">
                <a:solidFill>
                  <a:prstClr val="white"/>
                </a:solidFill>
                <a:latin typeface="Arial" panose="020B0604020202020204" pitchFamily="34" charset="0"/>
              </a:rPr>
              <a:t>That</a:t>
            </a:r>
            <a:endParaRPr lang="en-US" sz="36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2" name="c">
            <a:extLst>
              <a:ext uri="{FF2B5EF4-FFF2-40B4-BE49-F238E27FC236}">
                <a16:creationId xmlns:a16="http://schemas.microsoft.com/office/drawing/2014/main" id="{C652E8BE-7562-233E-0180-E66D34F18376}"/>
              </a:ext>
            </a:extLst>
          </p:cNvPr>
          <p:cNvSpPr/>
          <p:nvPr/>
        </p:nvSpPr>
        <p:spPr>
          <a:xfrm>
            <a:off x="2946401" y="2667000"/>
            <a:ext cx="3149599" cy="665480"/>
          </a:xfrm>
          <a:prstGeom prst="round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/>
            <a:r>
              <a:rPr lang="en-SG" sz="2667">
                <a:solidFill>
                  <a:srgbClr val="002060"/>
                </a:solidFill>
                <a:latin typeface="Arial" panose="020B0604020202020204" pitchFamily="34" charset="0"/>
              </a:rPr>
              <a:t>N chỉ người</a:t>
            </a:r>
            <a:endParaRPr lang="en-US" sz="2667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3" name="c">
            <a:extLst>
              <a:ext uri="{FF2B5EF4-FFF2-40B4-BE49-F238E27FC236}">
                <a16:creationId xmlns:a16="http://schemas.microsoft.com/office/drawing/2014/main" id="{F6D5C92C-4921-A1F4-5F64-C1D37E4A2AF7}"/>
              </a:ext>
            </a:extLst>
          </p:cNvPr>
          <p:cNvSpPr/>
          <p:nvPr/>
        </p:nvSpPr>
        <p:spPr>
          <a:xfrm>
            <a:off x="6045200" y="2069220"/>
            <a:ext cx="2438400" cy="59778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/>
            <a:r>
              <a:rPr lang="en-SG" sz="2667">
                <a:solidFill>
                  <a:srgbClr val="002060"/>
                </a:solidFill>
                <a:latin typeface="Arial" panose="020B0604020202020204" pitchFamily="34" charset="0"/>
              </a:rPr>
              <a:t>Làm S</a:t>
            </a:r>
            <a:endParaRPr lang="en-US" sz="2667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4" name="c">
            <a:extLst>
              <a:ext uri="{FF2B5EF4-FFF2-40B4-BE49-F238E27FC236}">
                <a16:creationId xmlns:a16="http://schemas.microsoft.com/office/drawing/2014/main" id="{AA37D433-6164-8587-AA0D-E7E7A722BDDD}"/>
              </a:ext>
            </a:extLst>
          </p:cNvPr>
          <p:cNvSpPr/>
          <p:nvPr/>
        </p:nvSpPr>
        <p:spPr>
          <a:xfrm>
            <a:off x="6045200" y="3022254"/>
            <a:ext cx="2438400" cy="47116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/>
            <a:r>
              <a:rPr lang="en-SG" sz="2667">
                <a:solidFill>
                  <a:srgbClr val="002060"/>
                </a:solidFill>
                <a:latin typeface="Arial" panose="020B0604020202020204" pitchFamily="34" charset="0"/>
              </a:rPr>
              <a:t>Làm O</a:t>
            </a:r>
            <a:endParaRPr lang="en-US" sz="2667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1" name="c">
            <a:extLst>
              <a:ext uri="{FF2B5EF4-FFF2-40B4-BE49-F238E27FC236}">
                <a16:creationId xmlns:a16="http://schemas.microsoft.com/office/drawing/2014/main" id="{963D8CCC-9656-51C4-420D-23C606DE93AE}"/>
              </a:ext>
            </a:extLst>
          </p:cNvPr>
          <p:cNvSpPr/>
          <p:nvPr/>
        </p:nvSpPr>
        <p:spPr>
          <a:xfrm>
            <a:off x="2946401" y="4035636"/>
            <a:ext cx="3149599" cy="665480"/>
          </a:xfrm>
          <a:prstGeom prst="round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/>
            <a:r>
              <a:rPr lang="en-SG" sz="2667">
                <a:solidFill>
                  <a:srgbClr val="002060"/>
                </a:solidFill>
                <a:latin typeface="Arial" panose="020B0604020202020204" pitchFamily="34" charset="0"/>
              </a:rPr>
              <a:t>N chỉ vật / sự việc</a:t>
            </a:r>
            <a:endParaRPr lang="en-US" sz="2667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2" name="c">
            <a:extLst>
              <a:ext uri="{FF2B5EF4-FFF2-40B4-BE49-F238E27FC236}">
                <a16:creationId xmlns:a16="http://schemas.microsoft.com/office/drawing/2014/main" id="{6AAE6066-716B-3110-25D6-1A89AEA3316D}"/>
              </a:ext>
            </a:extLst>
          </p:cNvPr>
          <p:cNvSpPr/>
          <p:nvPr/>
        </p:nvSpPr>
        <p:spPr>
          <a:xfrm>
            <a:off x="6045200" y="3874698"/>
            <a:ext cx="2438400" cy="53518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/>
            <a:r>
              <a:rPr lang="en-SG" sz="2667">
                <a:solidFill>
                  <a:srgbClr val="002060"/>
                </a:solidFill>
                <a:latin typeface="Arial" panose="020B0604020202020204" pitchFamily="34" charset="0"/>
              </a:rPr>
              <a:t>Làm S &amp; O</a:t>
            </a:r>
            <a:endParaRPr lang="en-US" sz="2667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C122A98C-629B-668C-E6A2-876B40F0510D}"/>
              </a:ext>
            </a:extLst>
          </p:cNvPr>
          <p:cNvSpPr/>
          <p:nvPr/>
        </p:nvSpPr>
        <p:spPr>
          <a:xfrm>
            <a:off x="914400" y="330200"/>
            <a:ext cx="7315200" cy="793905"/>
          </a:xfrm>
          <a:prstGeom prst="roundRect">
            <a:avLst/>
          </a:prstGeom>
          <a:solidFill>
            <a:srgbClr val="FF66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/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</a:rPr>
              <a:t>Cách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</a:rPr>
              <a:t>dùng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</a:rPr>
              <a:t>đại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</a:rPr>
              <a:t>từ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</a:rPr>
              <a:t>quan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</a:rPr>
              <a:t>hệ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" name="c">
            <a:extLst>
              <a:ext uri="{FF2B5EF4-FFF2-40B4-BE49-F238E27FC236}">
                <a16:creationId xmlns:a16="http://schemas.microsoft.com/office/drawing/2014/main" id="{A693DEA2-233B-5EDB-934C-62433389FF39}"/>
              </a:ext>
            </a:extLst>
          </p:cNvPr>
          <p:cNvSpPr/>
          <p:nvPr/>
        </p:nvSpPr>
        <p:spPr>
          <a:xfrm>
            <a:off x="2946401" y="4927355"/>
            <a:ext cx="3149599" cy="665480"/>
          </a:xfrm>
          <a:prstGeom prst="round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/>
            <a:r>
              <a:rPr lang="en-SG" sz="2667">
                <a:solidFill>
                  <a:srgbClr val="002060"/>
                </a:solidFill>
                <a:latin typeface="Arial" panose="020B0604020202020204" pitchFamily="34" charset="0"/>
              </a:rPr>
              <a:t>N chỉ người và vật</a:t>
            </a:r>
            <a:endParaRPr lang="en-US" sz="2667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9" name="c">
            <a:extLst>
              <a:ext uri="{FF2B5EF4-FFF2-40B4-BE49-F238E27FC236}">
                <a16:creationId xmlns:a16="http://schemas.microsoft.com/office/drawing/2014/main" id="{5AB3C8F9-9BAA-4C66-6DF3-E8340DC9F037}"/>
              </a:ext>
            </a:extLst>
          </p:cNvPr>
          <p:cNvSpPr/>
          <p:nvPr/>
        </p:nvSpPr>
        <p:spPr>
          <a:xfrm>
            <a:off x="2946401" y="5683574"/>
            <a:ext cx="3246575" cy="103656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/>
            <a:r>
              <a:rPr lang="en-SG" sz="2667">
                <a:solidFill>
                  <a:srgbClr val="002060"/>
                </a:solidFill>
                <a:latin typeface="Arial" panose="020B0604020202020204" pitchFamily="34" charset="0"/>
              </a:rPr>
              <a:t>TTSH (my, her …)</a:t>
            </a:r>
          </a:p>
          <a:p>
            <a:pPr defTabSz="609630"/>
            <a:r>
              <a:rPr lang="en-SG" sz="2667">
                <a:solidFill>
                  <a:srgbClr val="002060"/>
                </a:solidFill>
                <a:latin typeface="Arial" panose="020B0604020202020204" pitchFamily="34" charset="0"/>
              </a:rPr>
              <a:t>Sở hữu cách (’s)</a:t>
            </a:r>
            <a:endParaRPr lang="en-US" sz="2667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3" name="c">
            <a:extLst>
              <a:ext uri="{FF2B5EF4-FFF2-40B4-BE49-F238E27FC236}">
                <a16:creationId xmlns:a16="http://schemas.microsoft.com/office/drawing/2014/main" id="{56BEA149-F46F-837C-0F72-B5F9A2BD453A}"/>
              </a:ext>
            </a:extLst>
          </p:cNvPr>
          <p:cNvSpPr/>
          <p:nvPr/>
        </p:nvSpPr>
        <p:spPr>
          <a:xfrm>
            <a:off x="6045200" y="5683574"/>
            <a:ext cx="2438400" cy="46839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/>
            <a:r>
              <a:rPr lang="en-SG" sz="2667">
                <a:solidFill>
                  <a:srgbClr val="002060"/>
                </a:solidFill>
                <a:latin typeface="Arial" panose="020B0604020202020204" pitchFamily="34" charset="0"/>
              </a:rPr>
              <a:t>Chỉ sự sở hữu</a:t>
            </a:r>
            <a:endParaRPr lang="en-US" sz="2667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4" name="c">
            <a:extLst>
              <a:ext uri="{FF2B5EF4-FFF2-40B4-BE49-F238E27FC236}">
                <a16:creationId xmlns:a16="http://schemas.microsoft.com/office/drawing/2014/main" id="{874C3BD0-6DE8-82A1-2BD6-A799A5E68A79}"/>
              </a:ext>
            </a:extLst>
          </p:cNvPr>
          <p:cNvSpPr/>
          <p:nvPr/>
        </p:nvSpPr>
        <p:spPr>
          <a:xfrm>
            <a:off x="8559801" y="2149139"/>
            <a:ext cx="3225799" cy="670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09630"/>
            <a:r>
              <a:rPr lang="fr-FR" sz="2133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the girl </a:t>
            </a:r>
            <a:r>
              <a:rPr lang="fr-FR" sz="2133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fr-FR" sz="2133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133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called the police</a:t>
            </a:r>
            <a:r>
              <a:rPr lang="fr-FR" sz="2133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c">
            <a:extLst>
              <a:ext uri="{FF2B5EF4-FFF2-40B4-BE49-F238E27FC236}">
                <a16:creationId xmlns:a16="http://schemas.microsoft.com/office/drawing/2014/main" id="{C875774C-D1B6-5BC5-DCA0-FA46ED030B0A}"/>
              </a:ext>
            </a:extLst>
          </p:cNvPr>
          <p:cNvSpPr/>
          <p:nvPr/>
        </p:nvSpPr>
        <p:spPr>
          <a:xfrm>
            <a:off x="8503474" y="3017174"/>
            <a:ext cx="3149599" cy="587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09630"/>
            <a:r>
              <a:rPr lang="fr-FR" sz="18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man </a:t>
            </a:r>
            <a:r>
              <a:rPr lang="fr-FR" sz="1867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whom </a:t>
            </a:r>
            <a:r>
              <a:rPr lang="fr-FR" sz="1867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talked to</a:t>
            </a:r>
            <a:r>
              <a:rPr lang="fr-FR" sz="18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works in the post office.</a:t>
            </a:r>
          </a:p>
        </p:txBody>
      </p:sp>
      <p:sp>
        <p:nvSpPr>
          <p:cNvPr id="26" name="c">
            <a:extLst>
              <a:ext uri="{FF2B5EF4-FFF2-40B4-BE49-F238E27FC236}">
                <a16:creationId xmlns:a16="http://schemas.microsoft.com/office/drawing/2014/main" id="{DB42B185-A8EA-59B7-9EEB-837835D61AC6}"/>
              </a:ext>
            </a:extLst>
          </p:cNvPr>
          <p:cNvSpPr/>
          <p:nvPr/>
        </p:nvSpPr>
        <p:spPr>
          <a:xfrm>
            <a:off x="8447594" y="3971107"/>
            <a:ext cx="3225799" cy="350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11" indent="-228611" defTabSz="60963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the bank </a:t>
            </a:r>
            <a:r>
              <a:rPr lang="fr-FR" sz="16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fr-FR" sz="16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robbed yesterday</a:t>
            </a:r>
            <a:r>
              <a:rPr lang="fr-F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c">
            <a:extLst>
              <a:ext uri="{FF2B5EF4-FFF2-40B4-BE49-F238E27FC236}">
                <a16:creationId xmlns:a16="http://schemas.microsoft.com/office/drawing/2014/main" id="{F7D5A8FE-B611-5BC7-0C21-E146BA87C98E}"/>
              </a:ext>
            </a:extLst>
          </p:cNvPr>
          <p:cNvSpPr/>
          <p:nvPr/>
        </p:nvSpPr>
        <p:spPr>
          <a:xfrm>
            <a:off x="8549641" y="5868367"/>
            <a:ext cx="3149599" cy="587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09630"/>
            <a:r>
              <a:rPr lang="en-US" sz="18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woman </a:t>
            </a:r>
            <a:r>
              <a:rPr lang="en-US" sz="1867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whose</a:t>
            </a:r>
            <a:r>
              <a:rPr lang="en-US" sz="1867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67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 is in the garage </a:t>
            </a:r>
            <a:r>
              <a:rPr lang="en-US" sz="18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phoning</a:t>
            </a:r>
            <a:r>
              <a:rPr lang="fr-FR" sz="18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c">
            <a:extLst>
              <a:ext uri="{FF2B5EF4-FFF2-40B4-BE49-F238E27FC236}">
                <a16:creationId xmlns:a16="http://schemas.microsoft.com/office/drawing/2014/main" id="{21E53422-1217-ADF1-42BC-CD27D97A7A1A}"/>
              </a:ext>
            </a:extLst>
          </p:cNvPr>
          <p:cNvSpPr/>
          <p:nvPr/>
        </p:nvSpPr>
        <p:spPr>
          <a:xfrm>
            <a:off x="8438848" y="4445968"/>
            <a:ext cx="3632200" cy="3196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11" indent="-228611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the book </a:t>
            </a:r>
            <a:r>
              <a:rPr lang="en-US" sz="16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en-US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like best.</a:t>
            </a:r>
          </a:p>
        </p:txBody>
      </p:sp>
      <p:pic>
        <p:nvPicPr>
          <p:cNvPr id="29" name="c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E53A50A-8019-F034-7E01-9053B758BD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6" t="6693" r="8148" b="75200"/>
          <a:stretch/>
        </p:blipFill>
        <p:spPr>
          <a:xfrm>
            <a:off x="6756400" y="4862054"/>
            <a:ext cx="775546" cy="8636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1" name="c">
            <a:extLst>
              <a:ext uri="{FF2B5EF4-FFF2-40B4-BE49-F238E27FC236}">
                <a16:creationId xmlns:a16="http://schemas.microsoft.com/office/drawing/2014/main" id="{8FBD2073-C126-881F-F175-3D6DD05B680A}"/>
              </a:ext>
            </a:extLst>
          </p:cNvPr>
          <p:cNvSpPr/>
          <p:nvPr/>
        </p:nvSpPr>
        <p:spPr>
          <a:xfrm>
            <a:off x="5943600" y="2602471"/>
            <a:ext cx="2438400" cy="41978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SG" sz="2133" b="1">
                <a:solidFill>
                  <a:srgbClr val="FF6600"/>
                </a:solidFill>
                <a:latin typeface="Arial" panose="020B0604020202020204" pitchFamily="34" charset="0"/>
              </a:rPr>
              <a:t>N + who + V</a:t>
            </a:r>
            <a:endParaRPr lang="en-US" sz="2133" b="1" dirty="0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  <p:sp>
        <p:nvSpPr>
          <p:cNvPr id="32" name="c">
            <a:extLst>
              <a:ext uri="{FF2B5EF4-FFF2-40B4-BE49-F238E27FC236}">
                <a16:creationId xmlns:a16="http://schemas.microsoft.com/office/drawing/2014/main" id="{648F16E6-2EC2-174E-3B14-C6736D70CB60}"/>
              </a:ext>
            </a:extLst>
          </p:cNvPr>
          <p:cNvSpPr/>
          <p:nvPr/>
        </p:nvSpPr>
        <p:spPr>
          <a:xfrm>
            <a:off x="5952866" y="3454915"/>
            <a:ext cx="2438400" cy="41978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SG" sz="2133" b="1">
                <a:solidFill>
                  <a:srgbClr val="FF6600"/>
                </a:solidFill>
                <a:latin typeface="Arial" panose="020B0604020202020204" pitchFamily="34" charset="0"/>
              </a:rPr>
              <a:t>N + whom + S + V</a:t>
            </a:r>
            <a:endParaRPr lang="en-US" sz="2133" b="1" dirty="0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  <p:sp>
        <p:nvSpPr>
          <p:cNvPr id="33" name="c">
            <a:extLst>
              <a:ext uri="{FF2B5EF4-FFF2-40B4-BE49-F238E27FC236}">
                <a16:creationId xmlns:a16="http://schemas.microsoft.com/office/drawing/2014/main" id="{31E43602-FF98-133A-C2D3-531248B2806E}"/>
              </a:ext>
            </a:extLst>
          </p:cNvPr>
          <p:cNvSpPr/>
          <p:nvPr/>
        </p:nvSpPr>
        <p:spPr>
          <a:xfrm>
            <a:off x="5952866" y="4394051"/>
            <a:ext cx="2438400" cy="41978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SG" sz="1867" b="1">
                <a:solidFill>
                  <a:srgbClr val="FF6600"/>
                </a:solidFill>
                <a:latin typeface="Arial" panose="020B0604020202020204" pitchFamily="34" charset="0"/>
              </a:rPr>
              <a:t>N + which (+ S) + V</a:t>
            </a:r>
            <a:endParaRPr lang="en-US" sz="1867" b="1" dirty="0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  <p:sp>
        <p:nvSpPr>
          <p:cNvPr id="34" name="c">
            <a:extLst>
              <a:ext uri="{FF2B5EF4-FFF2-40B4-BE49-F238E27FC236}">
                <a16:creationId xmlns:a16="http://schemas.microsoft.com/office/drawing/2014/main" id="{09481FD0-481B-5A2B-0ECD-8BFDA444375E}"/>
              </a:ext>
            </a:extLst>
          </p:cNvPr>
          <p:cNvSpPr/>
          <p:nvPr/>
        </p:nvSpPr>
        <p:spPr>
          <a:xfrm>
            <a:off x="5979160" y="6151965"/>
            <a:ext cx="2438400" cy="41978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SG" sz="1867" b="1">
                <a:solidFill>
                  <a:srgbClr val="FF6600"/>
                </a:solidFill>
                <a:latin typeface="Arial" panose="020B0604020202020204" pitchFamily="34" charset="0"/>
              </a:rPr>
              <a:t>N + whose + N + V</a:t>
            </a:r>
            <a:endParaRPr lang="en-US" sz="1867" b="1" dirty="0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93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2" grpId="0"/>
      <p:bldP spid="13" grpId="0"/>
      <p:bldP spid="14" grpId="0"/>
      <p:bldP spid="21" grpId="0"/>
      <p:bldP spid="22" grpId="0"/>
      <p:bldP spid="8" grpId="0" animBg="1"/>
      <p:bldP spid="17" grpId="0"/>
      <p:bldP spid="19" grpId="0"/>
      <p:bldP spid="23" grpId="0"/>
      <p:bldP spid="24" grpId="0"/>
      <p:bldP spid="25" grpId="0"/>
      <p:bldP spid="26" grpId="0"/>
      <p:bldP spid="27" grpId="0"/>
      <p:bldP spid="28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">
            <a:extLst>
              <a:ext uri="{FF2B5EF4-FFF2-40B4-BE49-F238E27FC236}">
                <a16:creationId xmlns:a16="http://schemas.microsoft.com/office/drawing/2014/main" id="{08544A7C-EB96-42E8-94D9-6A6AF5B7014A}"/>
              </a:ext>
            </a:extLst>
          </p:cNvPr>
          <p:cNvSpPr/>
          <p:nvPr/>
        </p:nvSpPr>
        <p:spPr>
          <a:xfrm>
            <a:off x="3302000" y="890617"/>
            <a:ext cx="8483600" cy="2604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25471" indent="-381019" defTabSz="60963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26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trường hợp thường dùng “that”:</a:t>
            </a:r>
            <a:endParaRPr lang="en-US" sz="2667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5471" indent="-381019" defTabSz="60963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6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vi-VN" sz="26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các so sánh nhất</a:t>
            </a:r>
            <a:r>
              <a:rPr lang="en-US" sz="26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25471" indent="-381019" defTabSz="60963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6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vi-VN" sz="26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các từ: the only, the first, the last, ...</a:t>
            </a:r>
            <a:endParaRPr lang="en-US" sz="2667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5471" indent="-381019" defTabSz="60963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6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 N chỉ cả </a:t>
            </a:r>
            <a:r>
              <a:rPr lang="vi-VN" sz="26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</a:t>
            </a:r>
            <a:r>
              <a:rPr lang="en-US" sz="26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26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vật</a:t>
            </a:r>
            <a:r>
              <a:rPr lang="en-US" sz="26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b">
            <a:extLst>
              <a:ext uri="{FF2B5EF4-FFF2-40B4-BE49-F238E27FC236}">
                <a16:creationId xmlns:a16="http://schemas.microsoft.com/office/drawing/2014/main" id="{69F34674-91EC-7CC1-5DBA-DF3AAB69ED30}"/>
              </a:ext>
            </a:extLst>
          </p:cNvPr>
          <p:cNvSpPr/>
          <p:nvPr/>
        </p:nvSpPr>
        <p:spPr>
          <a:xfrm>
            <a:off x="923637" y="685800"/>
            <a:ext cx="2184400" cy="66548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SG" sz="3600" b="1">
                <a:solidFill>
                  <a:prstClr val="white"/>
                </a:solidFill>
                <a:latin typeface="Arial" panose="020B0604020202020204" pitchFamily="34" charset="0"/>
              </a:rPr>
              <a:t>That</a:t>
            </a:r>
            <a:endParaRPr lang="en-US" sz="36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" name="b">
            <a:extLst>
              <a:ext uri="{FF2B5EF4-FFF2-40B4-BE49-F238E27FC236}">
                <a16:creationId xmlns:a16="http://schemas.microsoft.com/office/drawing/2014/main" id="{684EDBF7-BBA0-5A7A-CE6F-159F243D19AD}"/>
              </a:ext>
            </a:extLst>
          </p:cNvPr>
          <p:cNvSpPr/>
          <p:nvPr/>
        </p:nvSpPr>
        <p:spPr>
          <a:xfrm>
            <a:off x="1524000" y="3429000"/>
            <a:ext cx="97028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4452" defTabSz="609630">
              <a:spcBef>
                <a:spcPts val="800"/>
              </a:spcBef>
              <a:spcAft>
                <a:spcPts val="400"/>
              </a:spcAft>
            </a:pPr>
            <a:r>
              <a:rPr lang="vi-VN" sz="26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6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vi-VN" sz="26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667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2" defTabSz="609630">
              <a:spcBef>
                <a:spcPts val="800"/>
              </a:spcBef>
              <a:spcAft>
                <a:spcPts val="400"/>
              </a:spcAft>
            </a:pPr>
            <a:r>
              <a:rPr lang="en-US" sz="26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6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is the most interesting person that I have ever met.</a:t>
            </a:r>
          </a:p>
        </p:txBody>
      </p:sp>
      <p:sp>
        <p:nvSpPr>
          <p:cNvPr id="3" name="b">
            <a:extLst>
              <a:ext uri="{FF2B5EF4-FFF2-40B4-BE49-F238E27FC236}">
                <a16:creationId xmlns:a16="http://schemas.microsoft.com/office/drawing/2014/main" id="{F6903FD2-F594-2840-04E4-7D7952CA6123}"/>
              </a:ext>
            </a:extLst>
          </p:cNvPr>
          <p:cNvSpPr/>
          <p:nvPr/>
        </p:nvSpPr>
        <p:spPr>
          <a:xfrm>
            <a:off x="1016000" y="4948412"/>
            <a:ext cx="9702800" cy="1248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25471" indent="-381019" defTabSz="609630">
              <a:lnSpc>
                <a:spcPct val="150000"/>
              </a:lnSpc>
              <a:spcBef>
                <a:spcPts val="147"/>
              </a:spcBef>
              <a:buFont typeface="Wingdings" panose="05000000000000000000" pitchFamily="2" charset="2"/>
              <a:buChar char="q"/>
            </a:pPr>
            <a:r>
              <a:rPr lang="en-US" sz="2667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lang="en-US" sz="26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“That” </a:t>
            </a:r>
            <a:r>
              <a:rPr lang="en-US" sz="2667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dùng</a:t>
            </a:r>
            <a:r>
              <a:rPr lang="vi-VN" sz="2667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6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mệnh đề quan hệ không xác định, hoặc sau giới từ</a:t>
            </a:r>
            <a:r>
              <a:rPr lang="en-US" sz="26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b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554DE1C-41B0-49FC-7F8C-0A80536986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6" t="6693" r="8148" b="75200"/>
          <a:stretch/>
        </p:blipFill>
        <p:spPr>
          <a:xfrm>
            <a:off x="11023600" y="5809344"/>
            <a:ext cx="927946" cy="10334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076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">
            <a:extLst>
              <a:ext uri="{FF2B5EF4-FFF2-40B4-BE49-F238E27FC236}">
                <a16:creationId xmlns:a16="http://schemas.microsoft.com/office/drawing/2014/main" id="{9C015757-FC4A-3E75-9453-3B52927E33EC}"/>
              </a:ext>
            </a:extLst>
          </p:cNvPr>
          <p:cNvSpPr/>
          <p:nvPr/>
        </p:nvSpPr>
        <p:spPr>
          <a:xfrm>
            <a:off x="863600" y="257446"/>
            <a:ext cx="7315200" cy="793905"/>
          </a:xfrm>
          <a:prstGeom prst="roundRect">
            <a:avLst/>
          </a:prstGeom>
          <a:solidFill>
            <a:srgbClr val="FF66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/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</a:rPr>
              <a:t>loại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</a:rPr>
              <a:t>mệnh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</a:rPr>
              <a:t>đề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</a:rPr>
              <a:t>quan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</a:rPr>
              <a:t>hệ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" name="v">
            <a:extLst>
              <a:ext uri="{FF2B5EF4-FFF2-40B4-BE49-F238E27FC236}">
                <a16:creationId xmlns:a16="http://schemas.microsoft.com/office/drawing/2014/main" id="{EF8CE251-1C71-1A06-6EE0-69522FBD6F66}"/>
              </a:ext>
            </a:extLst>
          </p:cNvPr>
          <p:cNvSpPr/>
          <p:nvPr/>
        </p:nvSpPr>
        <p:spPr>
          <a:xfrm>
            <a:off x="203200" y="2908705"/>
            <a:ext cx="2228273" cy="18323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600" b="1">
                <a:solidFill>
                  <a:prstClr val="white"/>
                </a:solidFill>
                <a:latin typeface="Arial" panose="020B0604020202020204" pitchFamily="34" charset="0"/>
              </a:rPr>
              <a:t>Relative clauses</a:t>
            </a:r>
            <a:endParaRPr lang="en-US" sz="36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v">
            <a:extLst>
              <a:ext uri="{FF2B5EF4-FFF2-40B4-BE49-F238E27FC236}">
                <a16:creationId xmlns:a16="http://schemas.microsoft.com/office/drawing/2014/main" id="{501DD2EF-DCEB-8836-DA92-A112576DEA37}"/>
              </a:ext>
            </a:extLst>
          </p:cNvPr>
          <p:cNvSpPr/>
          <p:nvPr/>
        </p:nvSpPr>
        <p:spPr>
          <a:xfrm>
            <a:off x="3403600" y="1375988"/>
            <a:ext cx="3606801" cy="146304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vi-VN" sz="3200" b="1">
                <a:solidFill>
                  <a:prstClr val="white"/>
                </a:solidFill>
                <a:latin typeface="Arial" panose="020B0604020202020204" pitchFamily="34" charset="0"/>
              </a:rPr>
              <a:t>Defining </a:t>
            </a:r>
            <a:endParaRPr lang="en-US" sz="3200" b="1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algn="ctr" defTabSz="609630"/>
            <a:r>
              <a:rPr lang="vi-VN" sz="3200" b="1">
                <a:solidFill>
                  <a:prstClr val="white"/>
                </a:solidFill>
                <a:latin typeface="Arial" panose="020B0604020202020204" pitchFamily="34" charset="0"/>
              </a:rPr>
              <a:t>relative clauses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4" name="v">
            <a:extLst>
              <a:ext uri="{FF2B5EF4-FFF2-40B4-BE49-F238E27FC236}">
                <a16:creationId xmlns:a16="http://schemas.microsoft.com/office/drawing/2014/main" id="{B6D51EDF-AC2A-EAA2-445C-9A547946BFC4}"/>
              </a:ext>
            </a:extLst>
          </p:cNvPr>
          <p:cNvSpPr/>
          <p:nvPr/>
        </p:nvSpPr>
        <p:spPr>
          <a:xfrm>
            <a:off x="3403600" y="3093374"/>
            <a:ext cx="3606801" cy="146304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vi-VN" sz="3200" b="1">
                <a:solidFill>
                  <a:prstClr val="white"/>
                </a:solidFill>
                <a:latin typeface="Arial" panose="020B0604020202020204" pitchFamily="34" charset="0"/>
              </a:rPr>
              <a:t>Non-defining </a:t>
            </a:r>
            <a:endParaRPr lang="en-US" sz="3200" b="1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algn="ctr" defTabSz="609630"/>
            <a:r>
              <a:rPr lang="vi-VN" sz="3200" b="1">
                <a:solidFill>
                  <a:prstClr val="white"/>
                </a:solidFill>
                <a:latin typeface="Arial" panose="020B0604020202020204" pitchFamily="34" charset="0"/>
              </a:rPr>
              <a:t>relative clauses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" name="v">
            <a:extLst>
              <a:ext uri="{FF2B5EF4-FFF2-40B4-BE49-F238E27FC236}">
                <a16:creationId xmlns:a16="http://schemas.microsoft.com/office/drawing/2014/main" id="{000B2D41-8395-9952-3F07-F7639472A932}"/>
              </a:ext>
            </a:extLst>
          </p:cNvPr>
          <p:cNvSpPr txBox="1"/>
          <p:nvPr/>
        </p:nvSpPr>
        <p:spPr>
          <a:xfrm>
            <a:off x="7185676" y="1234290"/>
            <a:ext cx="4705680" cy="601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>
              <a:lnSpc>
                <a:spcPct val="150000"/>
              </a:lnSpc>
              <a:spcAft>
                <a:spcPts val="600"/>
              </a:spcAft>
              <a:defRPr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09630">
              <a:spcAft>
                <a:spcPts val="400"/>
              </a:spcAft>
            </a:pPr>
            <a:r>
              <a:rPr lang="en-US" sz="2400">
                <a:solidFill>
                  <a:srgbClr val="FF0000"/>
                </a:solidFill>
              </a:rPr>
              <a:t>(</a:t>
            </a:r>
            <a:r>
              <a:rPr lang="vi-VN" sz="2400">
                <a:solidFill>
                  <a:srgbClr val="FF0000"/>
                </a:solidFill>
              </a:rPr>
              <a:t>M</a:t>
            </a:r>
            <a:r>
              <a:rPr lang="en-US" sz="2400">
                <a:solidFill>
                  <a:srgbClr val="FF0000"/>
                </a:solidFill>
              </a:rPr>
              <a:t>ĐQH </a:t>
            </a:r>
            <a:r>
              <a:rPr lang="vi-VN" sz="2400">
                <a:solidFill>
                  <a:srgbClr val="FF0000"/>
                </a:solidFill>
              </a:rPr>
              <a:t>hạn định</a:t>
            </a:r>
            <a:r>
              <a:rPr lang="en-US" sz="240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5" name="v">
            <a:extLst>
              <a:ext uri="{FF2B5EF4-FFF2-40B4-BE49-F238E27FC236}">
                <a16:creationId xmlns:a16="http://schemas.microsoft.com/office/drawing/2014/main" id="{0E0644E3-0879-859E-2D9A-37BADF8DFD20}"/>
              </a:ext>
            </a:extLst>
          </p:cNvPr>
          <p:cNvSpPr txBox="1"/>
          <p:nvPr/>
        </p:nvSpPr>
        <p:spPr>
          <a:xfrm>
            <a:off x="7185676" y="2846016"/>
            <a:ext cx="4705680" cy="601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>
              <a:lnSpc>
                <a:spcPct val="150000"/>
              </a:lnSpc>
              <a:spcAft>
                <a:spcPts val="600"/>
              </a:spcAft>
              <a:defRPr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09630">
              <a:spcAft>
                <a:spcPts val="400"/>
              </a:spcAft>
            </a:pPr>
            <a:r>
              <a:rPr lang="en-US" sz="2667">
                <a:solidFill>
                  <a:srgbClr val="FF0000"/>
                </a:solidFill>
              </a:rPr>
              <a:t>(</a:t>
            </a:r>
            <a:r>
              <a:rPr lang="vi-VN" sz="2667">
                <a:solidFill>
                  <a:srgbClr val="FF0000"/>
                </a:solidFill>
              </a:rPr>
              <a:t>M</a:t>
            </a:r>
            <a:r>
              <a:rPr lang="en-US" sz="2667">
                <a:solidFill>
                  <a:srgbClr val="FF0000"/>
                </a:solidFill>
              </a:rPr>
              <a:t>ĐQH không </a:t>
            </a:r>
            <a:r>
              <a:rPr lang="vi-VN" sz="2667">
                <a:solidFill>
                  <a:srgbClr val="FF0000"/>
                </a:solidFill>
              </a:rPr>
              <a:t>hạn định</a:t>
            </a:r>
            <a:r>
              <a:rPr lang="en-US" sz="2667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AFB87FF-5413-CE49-A48A-3B0DC111EFE4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 flipV="1">
            <a:off x="2431473" y="2107508"/>
            <a:ext cx="972127" cy="1717386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CD40975-EDBC-5033-E000-C84BF757D366}"/>
              </a:ext>
            </a:extLst>
          </p:cNvPr>
          <p:cNvCxnSpPr>
            <a:cxnSpLocks/>
            <a:stCxn id="12" idx="3"/>
            <a:endCxn id="14" idx="1"/>
          </p:cNvCxnSpPr>
          <p:nvPr/>
        </p:nvCxnSpPr>
        <p:spPr>
          <a:xfrm>
            <a:off x="2431473" y="3824894"/>
            <a:ext cx="972127" cy="0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61E31DE-BD65-A7F8-542C-4ABEE0462106}"/>
              </a:ext>
            </a:extLst>
          </p:cNvPr>
          <p:cNvSpPr txBox="1"/>
          <p:nvPr/>
        </p:nvSpPr>
        <p:spPr>
          <a:xfrm>
            <a:off x="7162801" y="3357595"/>
            <a:ext cx="5537199" cy="1216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algn="ctr">
              <a:lnSpc>
                <a:spcPct val="150000"/>
              </a:lnSpc>
              <a:spcAft>
                <a:spcPts val="600"/>
              </a:spcAft>
              <a:defRPr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81019" indent="-381019" algn="l" defTabSz="609630">
              <a:lnSpc>
                <a:spcPct val="100000"/>
              </a:lnSpc>
              <a:spcAft>
                <a:spcPts val="400"/>
              </a:spcAft>
              <a:buFontTx/>
              <a:buChar char="-"/>
            </a:pPr>
            <a:r>
              <a:rPr lang="en-US" sz="2133"/>
              <a:t>Không c</a:t>
            </a:r>
            <a:r>
              <a:rPr lang="vi-VN" sz="2133"/>
              <a:t>ần thiết</a:t>
            </a:r>
            <a:r>
              <a:rPr lang="en-US" sz="2133"/>
              <a:t>, có thể có </a:t>
            </a:r>
          </a:p>
          <a:p>
            <a:pPr algn="l" defTabSz="609630">
              <a:lnSpc>
                <a:spcPct val="100000"/>
              </a:lnSpc>
              <a:spcAft>
                <a:spcPts val="400"/>
              </a:spcAft>
            </a:pPr>
            <a:r>
              <a:rPr lang="en-US" sz="2133"/>
              <a:t>hoặc không.</a:t>
            </a:r>
          </a:p>
          <a:p>
            <a:pPr marL="381019" indent="-381019" algn="l" defTabSz="609630">
              <a:lnSpc>
                <a:spcPct val="100000"/>
              </a:lnSpc>
              <a:spcAft>
                <a:spcPts val="400"/>
              </a:spcAft>
              <a:buFontTx/>
              <a:buChar char="-"/>
            </a:pPr>
            <a:r>
              <a:rPr lang="en-US" sz="2133"/>
              <a:t>Có dấu (,) ngăn cách với MĐ chính.</a:t>
            </a:r>
          </a:p>
          <a:p>
            <a:pPr algn="l" defTabSz="609630">
              <a:lnSpc>
                <a:spcPct val="100000"/>
              </a:lnSpc>
              <a:spcAft>
                <a:spcPts val="400"/>
              </a:spcAft>
            </a:pPr>
            <a:endParaRPr lang="en-US" sz="2133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115E0F-2EC4-1AF1-453D-9550056482A3}"/>
              </a:ext>
            </a:extLst>
          </p:cNvPr>
          <p:cNvSpPr txBox="1"/>
          <p:nvPr/>
        </p:nvSpPr>
        <p:spPr>
          <a:xfrm>
            <a:off x="7185675" y="1825339"/>
            <a:ext cx="4705680" cy="1216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algn="ctr">
              <a:lnSpc>
                <a:spcPct val="150000"/>
              </a:lnSpc>
              <a:spcAft>
                <a:spcPts val="600"/>
              </a:spcAft>
              <a:defRPr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81019" indent="-381019" algn="l" defTabSz="609630">
              <a:lnSpc>
                <a:spcPct val="100000"/>
              </a:lnSpc>
              <a:spcAft>
                <a:spcPts val="400"/>
              </a:spcAft>
              <a:buFontTx/>
              <a:buChar char="-"/>
            </a:pPr>
            <a:r>
              <a:rPr lang="en-US" sz="2133"/>
              <a:t>C</a:t>
            </a:r>
            <a:r>
              <a:rPr lang="vi-VN" sz="2133"/>
              <a:t>ần thiết</a:t>
            </a:r>
            <a:r>
              <a:rPr lang="en-US" sz="2133"/>
              <a:t>, không thể thiếu.</a:t>
            </a:r>
          </a:p>
          <a:p>
            <a:pPr marL="381019" indent="-381019" algn="l" defTabSz="609630">
              <a:lnSpc>
                <a:spcPct val="100000"/>
              </a:lnSpc>
              <a:spcAft>
                <a:spcPts val="400"/>
              </a:spcAft>
              <a:buFontTx/>
              <a:buChar char="-"/>
            </a:pPr>
            <a:r>
              <a:rPr lang="en-US" sz="2133"/>
              <a:t>Không có dấu (,)</a:t>
            </a:r>
          </a:p>
        </p:txBody>
      </p:sp>
      <p:sp>
        <p:nvSpPr>
          <p:cNvPr id="3" name="v">
            <a:extLst>
              <a:ext uri="{FF2B5EF4-FFF2-40B4-BE49-F238E27FC236}">
                <a16:creationId xmlns:a16="http://schemas.microsoft.com/office/drawing/2014/main" id="{D2D2FDF5-5C22-25C8-A92A-DEA1440C6BF4}"/>
              </a:ext>
            </a:extLst>
          </p:cNvPr>
          <p:cNvSpPr/>
          <p:nvPr/>
        </p:nvSpPr>
        <p:spPr>
          <a:xfrm>
            <a:off x="3403600" y="4810760"/>
            <a:ext cx="3606801" cy="146304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200" b="1">
                <a:solidFill>
                  <a:prstClr val="white"/>
                </a:solidFill>
                <a:latin typeface="Arial" panose="020B0604020202020204" pitchFamily="34" charset="0"/>
              </a:rPr>
              <a:t>MĐQH nối tiếp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9774BD7-E904-70A9-F063-F33A20E12ABB}"/>
              </a:ext>
            </a:extLst>
          </p:cNvPr>
          <p:cNvCxnSpPr>
            <a:cxnSpLocks/>
            <a:stCxn id="12" idx="3"/>
            <a:endCxn id="3" idx="1"/>
          </p:cNvCxnSpPr>
          <p:nvPr/>
        </p:nvCxnSpPr>
        <p:spPr>
          <a:xfrm>
            <a:off x="2431473" y="3824894"/>
            <a:ext cx="972127" cy="1717386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ABDA3D1-7416-33FD-55E0-1449F63BABB3}"/>
              </a:ext>
            </a:extLst>
          </p:cNvPr>
          <p:cNvSpPr txBox="1"/>
          <p:nvPr/>
        </p:nvSpPr>
        <p:spPr>
          <a:xfrm>
            <a:off x="7162800" y="4790154"/>
            <a:ext cx="5029200" cy="1463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algn="ctr">
              <a:lnSpc>
                <a:spcPct val="150000"/>
              </a:lnSpc>
              <a:spcAft>
                <a:spcPts val="600"/>
              </a:spcAft>
              <a:defRPr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81019" indent="-381019" algn="l" defTabSz="609630">
              <a:lnSpc>
                <a:spcPct val="100000"/>
              </a:lnSpc>
              <a:spcAft>
                <a:spcPts val="400"/>
              </a:spcAft>
              <a:buFontTx/>
              <a:buChar char="-"/>
            </a:pPr>
            <a:r>
              <a:rPr lang="en-US" sz="2400">
                <a:solidFill>
                  <a:srgbClr val="FF0000"/>
                </a:solidFill>
              </a:rPr>
              <a:t>Bắt đầu với “which” </a:t>
            </a:r>
            <a:r>
              <a:rPr lang="en-US" sz="2133"/>
              <a:t>để bổ sung nghĩa cho cả mệnh đề trước.</a:t>
            </a:r>
          </a:p>
          <a:p>
            <a:pPr marL="381019" indent="-381019" algn="l" defTabSz="609630">
              <a:lnSpc>
                <a:spcPct val="100000"/>
              </a:lnSpc>
              <a:spcAft>
                <a:spcPts val="400"/>
              </a:spcAft>
              <a:buFontTx/>
              <a:buChar char="-"/>
            </a:pPr>
            <a:r>
              <a:rPr lang="en-US" sz="2133"/>
              <a:t>Có dấu (,)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F3F3F2A-FE8F-6A91-138A-215005E34A9A}"/>
              </a:ext>
            </a:extLst>
          </p:cNvPr>
          <p:cNvSpPr txBox="1"/>
          <p:nvPr/>
        </p:nvSpPr>
        <p:spPr>
          <a:xfrm>
            <a:off x="7315200" y="5942529"/>
            <a:ext cx="6451600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630"/>
            <a:r>
              <a:rPr lang="en-US" sz="1867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   Jack did really well in his exams</a:t>
            </a:r>
            <a:r>
              <a:rPr lang="en-US" sz="1867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867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defTabSz="609630"/>
            <a:r>
              <a:rPr lang="en-US" sz="1867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en-US" sz="1867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quite a surprise.</a:t>
            </a:r>
          </a:p>
        </p:txBody>
      </p:sp>
    </p:spTree>
    <p:extLst>
      <p:ext uri="{BB962C8B-B14F-4D97-AF65-F5344CB8AC3E}">
        <p14:creationId xmlns:p14="http://schemas.microsoft.com/office/powerpoint/2010/main" val="261028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4" grpId="0"/>
      <p:bldP spid="15" grpId="0"/>
      <p:bldP spid="3" grpId="0" animBg="1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57BD48-66BA-0288-902B-DDCD806C0031}"/>
              </a:ext>
            </a:extLst>
          </p:cNvPr>
          <p:cNvSpPr txBox="1"/>
          <p:nvPr/>
        </p:nvSpPr>
        <p:spPr>
          <a:xfrm>
            <a:off x="1351933" y="1474838"/>
            <a:ext cx="968477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dirty="0">
                <a:solidFill>
                  <a:prstClr val="black"/>
                </a:solidFill>
                <a:latin typeface="Fira Sans ExtraBold" panose="020B0903050000020004" pitchFamily="34" charset="0"/>
              </a:rPr>
              <a:t>WORLD ENGLISHES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 Sans ExtraBold" panose="020B0903050000020004" pitchFamily="34" charset="0"/>
              <a:ea typeface="+mn-ea"/>
              <a:cs typeface="+mn-cs"/>
            </a:endParaRPr>
          </a:p>
        </p:txBody>
      </p:sp>
      <p:sp>
        <p:nvSpPr>
          <p:cNvPr id="3" name="c">
            <a:extLst>
              <a:ext uri="{FF2B5EF4-FFF2-40B4-BE49-F238E27FC236}">
                <a16:creationId xmlns:a16="http://schemas.microsoft.com/office/drawing/2014/main" id="{CEC1D021-6352-777D-7A78-6F051B779D8C}"/>
              </a:ext>
            </a:extLst>
          </p:cNvPr>
          <p:cNvSpPr/>
          <p:nvPr/>
        </p:nvSpPr>
        <p:spPr>
          <a:xfrm>
            <a:off x="2949677" y="4945941"/>
            <a:ext cx="6489290" cy="793905"/>
          </a:xfrm>
          <a:prstGeom prst="roundRect">
            <a:avLst/>
          </a:prstGeom>
          <a:solidFill>
            <a:srgbClr val="FF66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Lesson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3: A Closer Look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">
            <a:extLst>
              <a:ext uri="{FF2B5EF4-FFF2-40B4-BE49-F238E27FC236}">
                <a16:creationId xmlns:a16="http://schemas.microsoft.com/office/drawing/2014/main" id="{9020F0D0-F35C-D74D-F251-0B366A334609}"/>
              </a:ext>
            </a:extLst>
          </p:cNvPr>
          <p:cNvSpPr/>
          <p:nvPr/>
        </p:nvSpPr>
        <p:spPr>
          <a:xfrm>
            <a:off x="4463844" y="537111"/>
            <a:ext cx="3460955" cy="793905"/>
          </a:xfrm>
          <a:prstGeom prst="roundRect">
            <a:avLst/>
          </a:prstGeom>
          <a:solidFill>
            <a:srgbClr val="FF66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Unit 9: </a:t>
            </a:r>
          </a:p>
        </p:txBody>
      </p:sp>
    </p:spTree>
    <p:extLst>
      <p:ext uri="{BB962C8B-B14F-4D97-AF65-F5344CB8AC3E}">
        <p14:creationId xmlns:p14="http://schemas.microsoft.com/office/powerpoint/2010/main" val="44078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graph paper&#10;&#10;Description automatically generated">
            <a:extLst>
              <a:ext uri="{FF2B5EF4-FFF2-40B4-BE49-F238E27FC236}">
                <a16:creationId xmlns:a16="http://schemas.microsoft.com/office/drawing/2014/main" id="{4EAF8B7B-D0F9-38F4-3E98-17E23B878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856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0385" y="1374140"/>
            <a:ext cx="3015615" cy="70675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Questions:</a:t>
            </a:r>
          </a:p>
        </p:txBody>
      </p:sp>
      <p:sp>
        <p:nvSpPr>
          <p:cNvPr id="2" name="TextBox 11"/>
          <p:cNvSpPr txBox="1"/>
          <p:nvPr/>
        </p:nvSpPr>
        <p:spPr>
          <a:xfrm>
            <a:off x="609600" y="2309495"/>
            <a:ext cx="10149840" cy="25545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4000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+ What is a relative clause?</a:t>
            </a:r>
          </a:p>
          <a:p>
            <a:r>
              <a:rPr lang="en-US" sz="4000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+ What does it usually start with?</a:t>
            </a:r>
          </a:p>
          <a:p>
            <a:r>
              <a:rPr lang="en-US" sz="4000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+ Why is a defining relative clause important?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1538</Words>
  <Application>Microsoft Office PowerPoint</Application>
  <PresentationFormat>Widescreen</PresentationFormat>
  <Paragraphs>212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Dotum</vt:lpstr>
      <vt:lpstr>Fira Sans ExtraBold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321</cp:revision>
  <dcterms:created xsi:type="dcterms:W3CDTF">2020-12-09T02:04:00Z</dcterms:created>
  <dcterms:modified xsi:type="dcterms:W3CDTF">2025-02-01T15:01:19Z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823C590716E34869B370A41AA84A4474_13</vt:lpwstr>
  </property>
  <property fmtid="{D5CDD505-2E9C-101B-9397-08002B2CF9AE}" pid="3" name="KSOProductBuildVer">
    <vt:lpwstr>1033-12.2.0.13489</vt:lpwstr>
  </property>
</Properties>
</file>