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33" r:id="rId2"/>
    <p:sldId id="335" r:id="rId3"/>
    <p:sldId id="357" r:id="rId4"/>
    <p:sldId id="257" r:id="rId5"/>
    <p:sldId id="373" r:id="rId6"/>
    <p:sldId id="403" r:id="rId7"/>
    <p:sldId id="404" r:id="rId8"/>
    <p:sldId id="392" r:id="rId9"/>
    <p:sldId id="334" r:id="rId10"/>
    <p:sldId id="440" r:id="rId11"/>
    <p:sldId id="441"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21" r:id="rId31"/>
    <p:sldId id="461" r:id="rId32"/>
    <p:sldId id="4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ạm Thị Phương Thảo" initials="PTPT" lastIdx="1" clrIdx="0">
    <p:extLst>
      <p:ext uri="{19B8F6BF-5375-455C-9EA6-DF929625EA0E}">
        <p15:presenceInfo xmlns:p15="http://schemas.microsoft.com/office/powerpoint/2012/main" userId="S-1-5-21-1557008406-2530411289-1494901278-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8566" autoAdjust="0"/>
  </p:normalViewPr>
  <p:slideViewPr>
    <p:cSldViewPr snapToGrid="0">
      <p:cViewPr varScale="1">
        <p:scale>
          <a:sx n="85" d="100"/>
          <a:sy n="85" d="100"/>
        </p:scale>
        <p:origin x="39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12T21:51:15.18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93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c60ef54b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1c60ef54b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7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57623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2730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2514327" y="1818395"/>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0" name="Google Shape;140;p13"/>
          <p:cNvSpPr txBox="1">
            <a:spLocks noGrp="1"/>
          </p:cNvSpPr>
          <p:nvPr>
            <p:ph type="subTitle" idx="1"/>
          </p:nvPr>
        </p:nvSpPr>
        <p:spPr>
          <a:xfrm>
            <a:off x="2514327" y="227082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1" name="Google Shape;141;p13"/>
          <p:cNvSpPr txBox="1">
            <a:spLocks noGrp="1"/>
          </p:cNvSpPr>
          <p:nvPr>
            <p:ph type="title" idx="2"/>
          </p:nvPr>
        </p:nvSpPr>
        <p:spPr>
          <a:xfrm>
            <a:off x="7910497" y="1818395"/>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 name="Google Shape;142;p13"/>
          <p:cNvSpPr txBox="1">
            <a:spLocks noGrp="1"/>
          </p:cNvSpPr>
          <p:nvPr>
            <p:ph type="subTitle" idx="3"/>
          </p:nvPr>
        </p:nvSpPr>
        <p:spPr>
          <a:xfrm>
            <a:off x="7910500" y="227082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3" name="Google Shape;143;p13"/>
          <p:cNvSpPr txBox="1">
            <a:spLocks noGrp="1"/>
          </p:cNvSpPr>
          <p:nvPr>
            <p:ph type="title" idx="4"/>
          </p:nvPr>
        </p:nvSpPr>
        <p:spPr>
          <a:xfrm>
            <a:off x="2514327" y="3195207"/>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4" name="Google Shape;144;p13"/>
          <p:cNvSpPr txBox="1">
            <a:spLocks noGrp="1"/>
          </p:cNvSpPr>
          <p:nvPr>
            <p:ph type="subTitle" idx="5"/>
          </p:nvPr>
        </p:nvSpPr>
        <p:spPr>
          <a:xfrm>
            <a:off x="2514327" y="3647665"/>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5" name="Google Shape;145;p13"/>
          <p:cNvSpPr txBox="1">
            <a:spLocks noGrp="1"/>
          </p:cNvSpPr>
          <p:nvPr>
            <p:ph type="title" idx="6"/>
          </p:nvPr>
        </p:nvSpPr>
        <p:spPr>
          <a:xfrm>
            <a:off x="7910497" y="3195207"/>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6" name="Google Shape;146;p13"/>
          <p:cNvSpPr txBox="1">
            <a:spLocks noGrp="1"/>
          </p:cNvSpPr>
          <p:nvPr>
            <p:ph type="subTitle" idx="7"/>
          </p:nvPr>
        </p:nvSpPr>
        <p:spPr>
          <a:xfrm>
            <a:off x="7910500" y="3647665"/>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7" name="Google Shape;147;p13"/>
          <p:cNvSpPr txBox="1">
            <a:spLocks noGrp="1"/>
          </p:cNvSpPr>
          <p:nvPr>
            <p:ph type="title" idx="8" hasCustomPrompt="1"/>
          </p:nvPr>
        </p:nvSpPr>
        <p:spPr>
          <a:xfrm>
            <a:off x="973800" y="21469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8" name="Google Shape;148;p13"/>
          <p:cNvSpPr txBox="1">
            <a:spLocks noGrp="1"/>
          </p:cNvSpPr>
          <p:nvPr>
            <p:ph type="title" idx="9" hasCustomPrompt="1"/>
          </p:nvPr>
        </p:nvSpPr>
        <p:spPr>
          <a:xfrm>
            <a:off x="973800" y="3523832"/>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9" name="Google Shape;149;p13"/>
          <p:cNvSpPr txBox="1">
            <a:spLocks noGrp="1"/>
          </p:cNvSpPr>
          <p:nvPr>
            <p:ph type="title" idx="13" hasCustomPrompt="1"/>
          </p:nvPr>
        </p:nvSpPr>
        <p:spPr>
          <a:xfrm>
            <a:off x="6365740" y="21469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0" name="Google Shape;150;p13"/>
          <p:cNvSpPr txBox="1">
            <a:spLocks noGrp="1"/>
          </p:cNvSpPr>
          <p:nvPr>
            <p:ph type="title" idx="14" hasCustomPrompt="1"/>
          </p:nvPr>
        </p:nvSpPr>
        <p:spPr>
          <a:xfrm>
            <a:off x="6365740" y="3523832"/>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1" name="Google Shape;151;p13"/>
          <p:cNvSpPr txBox="1">
            <a:spLocks noGrp="1"/>
          </p:cNvSpPr>
          <p:nvPr>
            <p:ph type="title" idx="15"/>
          </p:nvPr>
        </p:nvSpPr>
        <p:spPr>
          <a:xfrm>
            <a:off x="2514327" y="4572040"/>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13"/>
          <p:cNvSpPr txBox="1">
            <a:spLocks noGrp="1"/>
          </p:cNvSpPr>
          <p:nvPr>
            <p:ph type="subTitle" idx="16"/>
          </p:nvPr>
        </p:nvSpPr>
        <p:spPr>
          <a:xfrm>
            <a:off x="2514327" y="502449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13"/>
          <p:cNvSpPr txBox="1">
            <a:spLocks noGrp="1"/>
          </p:cNvSpPr>
          <p:nvPr>
            <p:ph type="title" idx="17"/>
          </p:nvPr>
        </p:nvSpPr>
        <p:spPr>
          <a:xfrm>
            <a:off x="7910497" y="4572040"/>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13"/>
          <p:cNvSpPr txBox="1">
            <a:spLocks noGrp="1"/>
          </p:cNvSpPr>
          <p:nvPr>
            <p:ph type="subTitle" idx="18"/>
          </p:nvPr>
        </p:nvSpPr>
        <p:spPr>
          <a:xfrm>
            <a:off x="7910500" y="502449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13"/>
          <p:cNvSpPr txBox="1">
            <a:spLocks noGrp="1"/>
          </p:cNvSpPr>
          <p:nvPr>
            <p:ph type="title" idx="19" hasCustomPrompt="1"/>
          </p:nvPr>
        </p:nvSpPr>
        <p:spPr>
          <a:xfrm>
            <a:off x="973800" y="49004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6" name="Google Shape;156;p13"/>
          <p:cNvSpPr txBox="1">
            <a:spLocks noGrp="1"/>
          </p:cNvSpPr>
          <p:nvPr>
            <p:ph type="title" idx="20" hasCustomPrompt="1"/>
          </p:nvPr>
        </p:nvSpPr>
        <p:spPr>
          <a:xfrm>
            <a:off x="6365740" y="49004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13"/>
          <p:cNvSpPr txBox="1">
            <a:spLocks noGrp="1"/>
          </p:cNvSpPr>
          <p:nvPr>
            <p:ph type="title" idx="21"/>
          </p:nvPr>
        </p:nvSpPr>
        <p:spPr>
          <a:xfrm>
            <a:off x="960000" y="65051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82935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712600" y="3321213"/>
            <a:ext cx="5469200" cy="129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0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title" idx="2" hasCustomPrompt="1"/>
          </p:nvPr>
        </p:nvSpPr>
        <p:spPr>
          <a:xfrm>
            <a:off x="7742600" y="1844033"/>
            <a:ext cx="1409200" cy="115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0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 name="Google Shape;25;p3"/>
          <p:cNvSpPr txBox="1">
            <a:spLocks noGrp="1"/>
          </p:cNvSpPr>
          <p:nvPr>
            <p:ph type="subTitle" idx="1"/>
          </p:nvPr>
        </p:nvSpPr>
        <p:spPr>
          <a:xfrm>
            <a:off x="5888800" y="4719984"/>
            <a:ext cx="5116800" cy="6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 name="Google Shape;26;p3"/>
          <p:cNvSpPr/>
          <p:nvPr/>
        </p:nvSpPr>
        <p:spPr>
          <a:xfrm>
            <a:off x="0" y="6018000"/>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3"/>
          <p:cNvGrpSpPr/>
          <p:nvPr/>
        </p:nvGrpSpPr>
        <p:grpSpPr>
          <a:xfrm>
            <a:off x="120572" y="4093227"/>
            <a:ext cx="506453" cy="506453"/>
            <a:chOff x="7205551" y="2358983"/>
            <a:chExt cx="327703" cy="327703"/>
          </a:xfrm>
        </p:grpSpPr>
        <p:sp>
          <p:nvSpPr>
            <p:cNvPr id="28" name="Google Shape;28;p3"/>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3"/>
          <p:cNvGrpSpPr/>
          <p:nvPr/>
        </p:nvGrpSpPr>
        <p:grpSpPr>
          <a:xfrm>
            <a:off x="1063601" y="1048564"/>
            <a:ext cx="10802900" cy="4711933"/>
            <a:chOff x="797700" y="786423"/>
            <a:chExt cx="8102175" cy="3533950"/>
          </a:xfrm>
        </p:grpSpPr>
        <p:sp>
          <p:nvSpPr>
            <p:cNvPr id="31" name="Google Shape;31;p3"/>
            <p:cNvSpPr/>
            <p:nvPr/>
          </p:nvSpPr>
          <p:spPr>
            <a:xfrm>
              <a:off x="797700" y="424777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8827275" y="25354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1591850" y="7864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3"/>
          <p:cNvSpPr/>
          <p:nvPr/>
        </p:nvSpPr>
        <p:spPr>
          <a:xfrm>
            <a:off x="0" y="-33"/>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433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2"/>
        <p:cNvGrpSpPr/>
        <p:nvPr/>
      </p:nvGrpSpPr>
      <p:grpSpPr>
        <a:xfrm>
          <a:off x="0" y="0"/>
          <a:ext cx="0" cy="0"/>
          <a:chOff x="0" y="0"/>
          <a:chExt cx="0" cy="0"/>
        </a:xfrm>
      </p:grpSpPr>
      <p:sp>
        <p:nvSpPr>
          <p:cNvPr id="413" name="Google Shape;413;p28"/>
          <p:cNvSpPr/>
          <p:nvPr/>
        </p:nvSpPr>
        <p:spPr>
          <a:xfrm>
            <a:off x="0" y="6415100"/>
            <a:ext cx="12192000" cy="44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4" name="Google Shape;414;p28"/>
          <p:cNvGrpSpPr/>
          <p:nvPr/>
        </p:nvGrpSpPr>
        <p:grpSpPr>
          <a:xfrm>
            <a:off x="244256" y="2467933"/>
            <a:ext cx="506449" cy="506449"/>
            <a:chOff x="183191" y="1850949"/>
            <a:chExt cx="379837" cy="379837"/>
          </a:xfrm>
        </p:grpSpPr>
        <p:sp>
          <p:nvSpPr>
            <p:cNvPr id="415" name="Google Shape;415;p28"/>
            <p:cNvSpPr/>
            <p:nvPr/>
          </p:nvSpPr>
          <p:spPr>
            <a:xfrm rot="10800000" flipH="1">
              <a:off x="194766" y="1859589"/>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8"/>
            <p:cNvSpPr/>
            <p:nvPr/>
          </p:nvSpPr>
          <p:spPr>
            <a:xfrm rot="10800000" flipH="1">
              <a:off x="183191" y="1850949"/>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28"/>
          <p:cNvGrpSpPr/>
          <p:nvPr/>
        </p:nvGrpSpPr>
        <p:grpSpPr>
          <a:xfrm>
            <a:off x="11377056" y="513633"/>
            <a:ext cx="506449" cy="506449"/>
            <a:chOff x="8532791" y="385224"/>
            <a:chExt cx="379837" cy="379837"/>
          </a:xfrm>
        </p:grpSpPr>
        <p:sp>
          <p:nvSpPr>
            <p:cNvPr id="418" name="Google Shape;418;p28"/>
            <p:cNvSpPr/>
            <p:nvPr/>
          </p:nvSpPr>
          <p:spPr>
            <a:xfrm rot="10800000" flipH="1">
              <a:off x="8544366" y="39386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8"/>
            <p:cNvSpPr/>
            <p:nvPr/>
          </p:nvSpPr>
          <p:spPr>
            <a:xfrm rot="10800000" flipH="1">
              <a:off x="8532791" y="38522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28"/>
          <p:cNvGrpSpPr/>
          <p:nvPr/>
        </p:nvGrpSpPr>
        <p:grpSpPr>
          <a:xfrm>
            <a:off x="352401" y="235764"/>
            <a:ext cx="11514100" cy="4915133"/>
            <a:chOff x="264300" y="176823"/>
            <a:chExt cx="8635575" cy="3686350"/>
          </a:xfrm>
        </p:grpSpPr>
        <p:sp>
          <p:nvSpPr>
            <p:cNvPr id="421" name="Google Shape;421;p28"/>
            <p:cNvSpPr/>
            <p:nvPr/>
          </p:nvSpPr>
          <p:spPr>
            <a:xfrm>
              <a:off x="264300" y="379057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8"/>
            <p:cNvSpPr/>
            <p:nvPr/>
          </p:nvSpPr>
          <p:spPr>
            <a:xfrm>
              <a:off x="8827275" y="25354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8"/>
            <p:cNvSpPr/>
            <p:nvPr/>
          </p:nvSpPr>
          <p:spPr>
            <a:xfrm>
              <a:off x="6234100" y="1768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8"/>
            <p:cNvSpPr/>
            <p:nvPr/>
          </p:nvSpPr>
          <p:spPr>
            <a:xfrm>
              <a:off x="296450" y="10150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5" name="Google Shape;425;p28"/>
          <p:cNvGrpSpPr/>
          <p:nvPr/>
        </p:nvGrpSpPr>
        <p:grpSpPr>
          <a:xfrm>
            <a:off x="11441256" y="5511566"/>
            <a:ext cx="506449" cy="506449"/>
            <a:chOff x="8580941" y="4133674"/>
            <a:chExt cx="379837" cy="379837"/>
          </a:xfrm>
        </p:grpSpPr>
        <p:sp>
          <p:nvSpPr>
            <p:cNvPr id="426" name="Google Shape;426;p28"/>
            <p:cNvSpPr/>
            <p:nvPr/>
          </p:nvSpPr>
          <p:spPr>
            <a:xfrm rot="10800000" flipH="1">
              <a:off x="8592516" y="414231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8"/>
            <p:cNvSpPr/>
            <p:nvPr/>
          </p:nvSpPr>
          <p:spPr>
            <a:xfrm rot="10800000" flipH="1">
              <a:off x="8580941" y="413367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4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7/1/2025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7/1/2025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Ph&#7843;n%20&#7913;ng%20&#273;&#7889;t%20ch&#225;y%20ethanol%20-%20B&#224;i%2016%20-%20Ho&#225;%20h&#7885;c%2011%20-%20Ch&#226;n%20tr&#7901;i%20s&#225;ng%20t&#7841;o.mp4"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C2H5OH%20+%20Na.%20Ethanol%20t&#225;c%20d&#7909;ng%20v&#7899;i%20sodium.mp4"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oleObject" Target="../embeddings/oleObject1.bin"/><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32229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72143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cay, tan </a:t>
            </a:r>
            <a:r>
              <a:rPr lang="en-US" sz="2800" dirty="0" err="1">
                <a:solidFill>
                  <a:srgbClr val="0000FF"/>
                </a:solidFill>
                <a:latin typeface="Times New Roman" pitchFamily="18" charset="0"/>
                <a:cs typeface="Times New Roman" pitchFamily="18" charset="0"/>
              </a:rPr>
              <a:t>vô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tan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iodine, benzene, </a:t>
            </a:r>
            <a:r>
              <a:rPr lang="en-US" sz="2800" dirty="0" err="1">
                <a:solidFill>
                  <a:srgbClr val="0000FF"/>
                </a:solidFill>
                <a:latin typeface="Times New Roman" pitchFamily="18" charset="0"/>
                <a:cs typeface="Times New Roman" pitchFamily="18" charset="0"/>
              </a:rPr>
              <a:t>xăng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155601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ở 78,3</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0,789 </a:t>
            </a:r>
            <a:r>
              <a:rPr lang="en-US" sz="2800" dirty="0" err="1">
                <a:solidFill>
                  <a:srgbClr val="0000FF"/>
                </a:solidFill>
                <a:latin typeface="Times New Roman" pitchFamily="18" charset="0"/>
                <a:cs typeface="Times New Roman" pitchFamily="18" charset="0"/>
              </a:rPr>
              <a:t>gam</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cm</a:t>
            </a:r>
            <a:r>
              <a:rPr lang="en-US" sz="2800" baseline="30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ở 20</a:t>
            </a:r>
            <a:r>
              <a:rPr lang="en-US" sz="2800" baseline="30000" dirty="0">
                <a:solidFill>
                  <a:srgbClr val="0000FF"/>
                </a:solidFill>
                <a:latin typeface="Times New Roman" pitchFamily="18" charset="0"/>
                <a:cs typeface="Times New Roman" pitchFamily="18" charset="0"/>
              </a:rPr>
              <a:t>0</a:t>
            </a:r>
            <a:r>
              <a:rPr lang="en-US" sz="2800" dirty="0">
                <a:solidFill>
                  <a:srgbClr val="0000FF"/>
                </a:solidFill>
                <a:latin typeface="Times New Roman" pitchFamily="18" charset="0"/>
                <a:cs typeface="Times New Roman"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Righ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90280" y="-1"/>
            <a:ext cx="2678502" cy="6858001"/>
          </a:xfrm>
          <a:prstGeom prst="rect">
            <a:avLst/>
          </a:prstGeom>
          <a:noFill/>
          <a:ln w="9525">
            <a:noFill/>
            <a:miter lim="800000"/>
            <a:headEnd/>
            <a:tailEnd/>
          </a:ln>
          <a:effectLst/>
        </p:spPr>
      </p:pic>
      <p:sp>
        <p:nvSpPr>
          <p:cNvPr id="7" name="Oval 6"/>
          <p:cNvSpPr/>
          <p:nvPr/>
        </p:nvSpPr>
        <p:spPr>
          <a:xfrm>
            <a:off x="667657" y="4717143"/>
            <a:ext cx="391886" cy="319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6057" y="392740"/>
            <a:ext cx="8316686" cy="1569660"/>
          </a:xfrm>
          <a:prstGeom prst="rect">
            <a:avLst/>
          </a:prstGeom>
          <a:noFill/>
        </p:spPr>
        <p:txBody>
          <a:bodyPr wrap="square" rtlCol="0">
            <a:spAutoFit/>
          </a:bodyPr>
          <a:lstStyle/>
          <a:p>
            <a:pPr algn="just"/>
            <a:r>
              <a:rPr lang="en-US" sz="3200" dirty="0" err="1">
                <a:solidFill>
                  <a:srgbClr val="FF00FF"/>
                </a:solidFill>
                <a:latin typeface="Times New Roman" pitchFamily="18" charset="0"/>
                <a:cs typeface="Times New Roman" pitchFamily="18" charset="0"/>
              </a:rPr>
              <a:t>Rượu</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nghĩa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100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45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3171372" y="2074262"/>
            <a:ext cx="8316686" cy="584775"/>
          </a:xfrm>
          <a:prstGeom prst="rect">
            <a:avLst/>
          </a:prstGeom>
          <a:noFill/>
        </p:spPr>
        <p:txBody>
          <a:bodyPr wrap="square" rtlCol="0">
            <a:spAutoFit/>
          </a:bodyPr>
          <a:lstStyle/>
          <a:p>
            <a:pPr algn="just"/>
            <a:r>
              <a:rPr lang="en-US" sz="3200" dirty="0" err="1">
                <a:solidFill>
                  <a:srgbClr val="FF0000"/>
                </a:solidFill>
                <a:latin typeface="Times New Roman" pitchFamily="18" charset="0"/>
                <a:cs typeface="Times New Roman" pitchFamily="18" charset="0"/>
              </a:rPr>
              <a:t>Độ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rượu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6E92D6A2-62BB-4F52-87B9-6976CCB0C59F}"/>
              </a:ext>
            </a:extLst>
          </p:cNvPr>
          <p:cNvSpPr txBox="1"/>
          <p:nvPr/>
        </p:nvSpPr>
        <p:spPr>
          <a:xfrm>
            <a:off x="3171372" y="3418535"/>
            <a:ext cx="8527569"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mililít</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100 </a:t>
            </a:r>
            <a:r>
              <a:rPr lang="en-US" sz="2800" b="1" dirty="0" err="1">
                <a:solidFill>
                  <a:srgbClr val="0000FF"/>
                </a:solidFill>
                <a:latin typeface="Times New Roman" pitchFamily="18" charset="0"/>
                <a:cs typeface="Times New Roman" pitchFamily="18" charset="0"/>
              </a:rPr>
              <a:t>mL</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dịch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20</a:t>
            </a:r>
            <a:r>
              <a:rPr lang="en-US" sz="2800" b="1" baseline="30000" dirty="0" err="1">
                <a:solidFill>
                  <a:srgbClr val="0000FF"/>
                </a:solidFill>
                <a:latin typeface="Times New Roman" pitchFamily="18" charset="0"/>
                <a:cs typeface="Times New Roman" pitchFamily="18" charset="0"/>
              </a:rPr>
              <a:t>0</a:t>
            </a:r>
            <a:r>
              <a:rPr lang="en-US" sz="2800" b="1" dirty="0" err="1">
                <a:solidFill>
                  <a:srgbClr val="0000FF"/>
                </a:solidFill>
                <a:latin typeface="Times New Roman" pitchFamily="18" charset="0"/>
                <a:cs typeface="Times New Roman" pitchFamily="18" charset="0"/>
              </a:rPr>
              <a:t>C</a:t>
            </a:r>
            <a:r>
              <a:rPr lang="en-US" sz="28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par>
                                <p:cTn id="29" presetID="18" presetClass="entr" presetSubtype="3"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upRight)">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8971" y="1872343"/>
            <a:ext cx="6247547" cy="1569660"/>
          </a:xfrm>
          <a:prstGeom prst="rect">
            <a:avLst/>
          </a:prstGeom>
          <a:noFill/>
        </p:spPr>
        <p:txBody>
          <a:bodyPr wrap="square" rtlCol="0">
            <a:spAutoFit/>
          </a:bodyPr>
          <a:lstStyle/>
          <a:p>
            <a:pPr algn="just"/>
            <a:r>
              <a:rPr lang="vi-VN" sz="3200" b="1" dirty="0">
                <a:solidFill>
                  <a:srgbClr val="FF00FF"/>
                </a:solidFill>
                <a:latin typeface="Times New Roman" pitchFamily="18" charset="0"/>
                <a:cs typeface="Times New Roman" pitchFamily="18" charset="0"/>
              </a:rPr>
              <a:t>- Ống nghiệm 1: Xăng không tan trong nước, hỗn hợp phân thành 2 lớp, xăng nổi lên trên.</a:t>
            </a:r>
          </a:p>
        </p:txBody>
      </p:sp>
      <p:pic>
        <p:nvPicPr>
          <p:cNvPr id="4098" name="Picture 2"/>
          <p:cNvPicPr>
            <a:picLocks noChangeAspect="1" noChangeArrowheads="1"/>
          </p:cNvPicPr>
          <p:nvPr/>
        </p:nvPicPr>
        <p:blipFill rotWithShape="1">
          <a:blip r:embed="rId2"/>
          <a:srcRect t="3660"/>
          <a:stretch/>
        </p:blipFill>
        <p:spPr bwMode="auto">
          <a:xfrm>
            <a:off x="0" y="251012"/>
            <a:ext cx="5276799" cy="6606988"/>
          </a:xfrm>
          <a:prstGeom prst="rect">
            <a:avLst/>
          </a:prstGeom>
          <a:noFill/>
          <a:ln w="9525">
            <a:noFill/>
            <a:miter lim="800000"/>
            <a:headEnd/>
            <a:tailEnd/>
          </a:ln>
          <a:effectLst/>
        </p:spPr>
      </p:pic>
      <p:sp>
        <p:nvSpPr>
          <p:cNvPr id="10" name="TextBox 9"/>
          <p:cNvSpPr txBox="1"/>
          <p:nvPr/>
        </p:nvSpPr>
        <p:spPr>
          <a:xfrm>
            <a:off x="5558971" y="3897086"/>
            <a:ext cx="6328229" cy="1569660"/>
          </a:xfrm>
          <a:prstGeom prst="rect">
            <a:avLst/>
          </a:prstGeom>
          <a:noFill/>
        </p:spPr>
        <p:txBody>
          <a:bodyPr wrap="square" rtlCol="0">
            <a:spAutoFit/>
          </a:bodyPr>
          <a:lstStyle/>
          <a:p>
            <a:pPr algn="just"/>
            <a:r>
              <a:rPr lang="vi-VN" sz="3200" b="1" dirty="0">
                <a:solidFill>
                  <a:srgbClr val="FF00FF"/>
                </a:solidFill>
                <a:latin typeface="Times New Roman" pitchFamily="18" charset="0"/>
                <a:cs typeface="Times New Roman" pitchFamily="18" charset="0"/>
              </a:rPr>
              <a:t>- Ống nghiệm 2: Xăng tan trong C</a:t>
            </a:r>
            <a:r>
              <a:rPr lang="vi-VN" sz="3200" b="1" baseline="-25000" dirty="0">
                <a:solidFill>
                  <a:srgbClr val="FF00FF"/>
                </a:solidFill>
                <a:latin typeface="Times New Roman" pitchFamily="18" charset="0"/>
                <a:cs typeface="Times New Roman" pitchFamily="18" charset="0"/>
              </a:rPr>
              <a:t>2</a:t>
            </a:r>
            <a:r>
              <a:rPr lang="vi-VN" sz="3200" b="1" dirty="0">
                <a:solidFill>
                  <a:srgbClr val="FF00FF"/>
                </a:solidFill>
                <a:latin typeface="Times New Roman" pitchFamily="18" charset="0"/>
                <a:cs typeface="Times New Roman" pitchFamily="18" charset="0"/>
              </a:rPr>
              <a:t>H</a:t>
            </a:r>
            <a:r>
              <a:rPr lang="vi-VN" sz="3200" b="1" baseline="-25000" dirty="0">
                <a:solidFill>
                  <a:srgbClr val="FF00FF"/>
                </a:solidFill>
                <a:latin typeface="Times New Roman" pitchFamily="18" charset="0"/>
                <a:cs typeface="Times New Roman" pitchFamily="18" charset="0"/>
              </a:rPr>
              <a:t>5</a:t>
            </a:r>
            <a:r>
              <a:rPr lang="vi-VN" sz="3200" b="1" dirty="0">
                <a:solidFill>
                  <a:srgbClr val="FF00FF"/>
                </a:solidFill>
                <a:latin typeface="Times New Roman" pitchFamily="18" charset="0"/>
                <a:cs typeface="Times New Roman" pitchFamily="18" charset="0"/>
              </a:rPr>
              <a:t>OH, thu được dung dịch đồng nhất.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a:solidFill>
                  <a:srgbClr val="FF00FF"/>
                </a:solidFill>
                <a:latin typeface="Times New Roman" pitchFamily="18" charset="0"/>
                <a:cs typeface="Times New Roman" pitchFamily="18" charset="0"/>
              </a:rPr>
              <a:t>a)</a:t>
            </a:r>
          </a:p>
          <a:p>
            <a:pPr algn="just"/>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100mL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30</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30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a:t>
            </a:r>
          </a:p>
          <a:p>
            <a:pPr algn="just"/>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50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30</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a:t>
            </a:r>
            <a:r>
              <a:rPr lang="en-US" sz="3200" u="sng" dirty="0">
                <a:solidFill>
                  <a:srgbClr val="FF00FF"/>
                </a:solidFill>
                <a:latin typeface="Times New Roman" pitchFamily="18" charset="0"/>
                <a:cs typeface="Times New Roman" pitchFamily="18" charset="0"/>
              </a:rPr>
              <a:t>50.30</a:t>
            </a:r>
            <a:r>
              <a:rPr lang="en-US" sz="3200" dirty="0">
                <a:solidFill>
                  <a:srgbClr val="FF00FF"/>
                </a:solidFill>
                <a:latin typeface="Times New Roman" pitchFamily="18" charset="0"/>
                <a:cs typeface="Times New Roman" pitchFamily="18" charset="0"/>
              </a:rPr>
              <a:t> =15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100</a:t>
            </a:r>
          </a:p>
        </p:txBody>
      </p:sp>
      <p:pic>
        <p:nvPicPr>
          <p:cNvPr id="5122" name="Picture 2"/>
          <p:cNvPicPr>
            <a:picLocks noChangeAspect="1" noChangeArrowheads="1"/>
          </p:cNvPicPr>
          <p:nvPr/>
        </p:nvPicPr>
        <p:blipFill rotWithShape="1">
          <a:blip r:embed="rId2"/>
          <a:srcRect t="10537"/>
          <a:stretch/>
        </p:blipFill>
        <p:spPr bwMode="auto">
          <a:xfrm>
            <a:off x="2754725" y="161365"/>
            <a:ext cx="3715657" cy="372982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a:solidFill>
                  <a:srgbClr val="FF00FF"/>
                </a:solidFill>
                <a:latin typeface="Times New Roman" pitchFamily="18" charset="0"/>
                <a:cs typeface="Times New Roman" pitchFamily="18" charset="0"/>
              </a:rPr>
              <a:t>b)</a:t>
            </a:r>
          </a:p>
          <a:p>
            <a:pPr algn="just"/>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100mL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45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a:t>
            </a:r>
          </a:p>
          <a:p>
            <a:pPr algn="just"/>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40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dung </a:t>
            </a:r>
            <a:r>
              <a:rPr lang="en-US" sz="3200" dirty="0" err="1">
                <a:solidFill>
                  <a:srgbClr val="FF00FF"/>
                </a:solidFill>
                <a:latin typeface="Times New Roman" pitchFamily="18" charset="0"/>
                <a:cs typeface="Times New Roman" pitchFamily="18" charset="0"/>
              </a:rPr>
              <a:t>dịch</a:t>
            </a:r>
            <a:r>
              <a:rPr lang="en-US" sz="3200" dirty="0">
                <a:solidFill>
                  <a:srgbClr val="FF00FF"/>
                </a:solidFill>
                <a:latin typeface="Times New Roman" pitchFamily="18" charset="0"/>
                <a:cs typeface="Times New Roman" pitchFamily="18" charset="0"/>
              </a:rPr>
              <a:t> ethylic </a:t>
            </a:r>
            <a:r>
              <a:rPr lang="en-US" sz="3200" dirty="0" err="1">
                <a:solidFill>
                  <a:srgbClr val="FF00FF"/>
                </a:solidFill>
                <a:latin typeface="Times New Roman" pitchFamily="18" charset="0"/>
                <a:cs typeface="Times New Roman" pitchFamily="18" charset="0"/>
              </a:rPr>
              <a:t>alcolhol</a:t>
            </a:r>
            <a:r>
              <a:rPr lang="en-US" sz="3200" dirty="0">
                <a:solidFill>
                  <a:srgbClr val="FF00FF"/>
                </a:solidFill>
                <a:latin typeface="Times New Roman" pitchFamily="18" charset="0"/>
                <a:cs typeface="Times New Roman" pitchFamily="18" charset="0"/>
              </a:rPr>
              <a:t> 45</a:t>
            </a:r>
            <a:r>
              <a:rPr lang="en-US" sz="3200" baseline="30000" dirty="0">
                <a:solidFill>
                  <a:srgbClr val="FF00FF"/>
                </a:solidFill>
                <a:latin typeface="Times New Roman" pitchFamily="18" charset="0"/>
                <a:cs typeface="Times New Roman" pitchFamily="18" charset="0"/>
              </a:rPr>
              <a:t>0</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có</a:t>
            </a:r>
            <a:r>
              <a:rPr lang="en-US" sz="3200" dirty="0">
                <a:solidFill>
                  <a:srgbClr val="FF00FF"/>
                </a:solidFill>
                <a:latin typeface="Times New Roman" pitchFamily="18" charset="0"/>
                <a:cs typeface="Times New Roman" pitchFamily="18" charset="0"/>
              </a:rPr>
              <a:t>  </a:t>
            </a:r>
            <a:r>
              <a:rPr lang="en-US" sz="3200" u="sng" dirty="0">
                <a:solidFill>
                  <a:srgbClr val="FF00FF"/>
                </a:solidFill>
                <a:latin typeface="Times New Roman" pitchFamily="18" charset="0"/>
                <a:cs typeface="Times New Roman" pitchFamily="18" charset="0"/>
              </a:rPr>
              <a:t>40.45</a:t>
            </a:r>
            <a:r>
              <a:rPr lang="en-US" sz="3200" dirty="0">
                <a:solidFill>
                  <a:srgbClr val="FF00FF"/>
                </a:solidFill>
                <a:latin typeface="Times New Roman" pitchFamily="18" charset="0"/>
                <a:cs typeface="Times New Roman" pitchFamily="18" charset="0"/>
              </a:rPr>
              <a:t> =18 </a:t>
            </a:r>
            <a:r>
              <a:rPr lang="en-US" sz="3200" dirty="0" err="1">
                <a:solidFill>
                  <a:srgbClr val="FF00FF"/>
                </a:solidFill>
                <a:latin typeface="Times New Roman" pitchFamily="18" charset="0"/>
                <a:cs typeface="Times New Roman" pitchFamily="18" charset="0"/>
              </a:rPr>
              <a:t>mL</a:t>
            </a:r>
            <a:r>
              <a:rPr lang="en-US" sz="3200" dirty="0">
                <a:solidFill>
                  <a:srgbClr val="FF00FF"/>
                </a:solidFill>
                <a:latin typeface="Times New Roman" pitchFamily="18" charset="0"/>
                <a:cs typeface="Times New Roman" pitchFamily="18" charset="0"/>
              </a:rPr>
              <a:t> ethylic alcohol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100</a:t>
            </a: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143435" y="512699"/>
            <a:ext cx="62484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116541" y="1233138"/>
            <a:ext cx="6678706"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0" y="0"/>
            <a:ext cx="6784595" cy="4876800"/>
          </a:xfrm>
          <a:prstGeom prst="rect">
            <a:avLst/>
          </a:prstGeom>
          <a:noFill/>
          <a:ln w="9525">
            <a:noFill/>
            <a:miter lim="800000"/>
            <a:headEnd/>
            <a:tailEnd/>
          </a:ln>
          <a:effectLst/>
        </p:spPr>
      </p:pic>
      <p:sp>
        <p:nvSpPr>
          <p:cNvPr id="8" name="TextBox 7"/>
          <p:cNvSpPr txBox="1"/>
          <p:nvPr/>
        </p:nvSpPr>
        <p:spPr>
          <a:xfrm>
            <a:off x="6618515" y="0"/>
            <a:ext cx="5573486" cy="4832092"/>
          </a:xfrm>
          <a:prstGeom prst="rect">
            <a:avLst/>
          </a:prstGeom>
          <a:noFill/>
        </p:spPr>
        <p:txBody>
          <a:bodyPr wrap="square" rtlCol="0">
            <a:spAutoFit/>
          </a:bodyPr>
          <a:lstStyle/>
          <a:p>
            <a:pPr algn="just">
              <a:buFontTx/>
              <a:buChar char="-"/>
            </a:pPr>
            <a:r>
              <a:rPr lang="vi-VN" sz="2800" dirty="0">
                <a:solidFill>
                  <a:srgbClr val="FF00FF"/>
                </a:solidFill>
                <a:latin typeface="+mj-lt"/>
              </a:rPr>
              <a:t>Khi châm lửa 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cháy với ngọn lửa màu xanh mờ, tỏa nhiều nhiệt. </a:t>
            </a:r>
            <a:endParaRPr lang="en-US" sz="2800" dirty="0">
              <a:solidFill>
                <a:srgbClr val="FF00FF"/>
              </a:solidFill>
              <a:latin typeface="+mj-lt"/>
            </a:endParaRPr>
          </a:p>
          <a:p>
            <a:pPr algn="ctr"/>
            <a:r>
              <a:rPr lang="vi-VN" sz="2800" dirty="0">
                <a:solidFill>
                  <a:srgbClr val="FF00FF"/>
                </a:solidFill>
                <a:latin typeface="+mj-lt"/>
              </a:rPr>
              <a:t>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+ 3O</a:t>
            </a:r>
            <a:r>
              <a:rPr lang="vi-VN" sz="2800" baseline="-25000" dirty="0">
                <a:solidFill>
                  <a:srgbClr val="FF00FF"/>
                </a:solidFill>
                <a:latin typeface="+mj-lt"/>
              </a:rPr>
              <a:t>2</a:t>
            </a:r>
            <a:r>
              <a:rPr lang="vi-VN" sz="2800" dirty="0">
                <a:solidFill>
                  <a:srgbClr val="FF00FF"/>
                </a:solidFill>
                <a:latin typeface="+mj-lt"/>
              </a:rPr>
              <a:t> → 2CO</a:t>
            </a:r>
            <a:r>
              <a:rPr lang="vi-VN" sz="2800" baseline="-25000" dirty="0">
                <a:solidFill>
                  <a:srgbClr val="FF00FF"/>
                </a:solidFill>
                <a:latin typeface="+mj-lt"/>
              </a:rPr>
              <a:t>2</a:t>
            </a:r>
            <a:r>
              <a:rPr lang="vi-VN" sz="2800" dirty="0">
                <a:solidFill>
                  <a:srgbClr val="FF00FF"/>
                </a:solidFill>
                <a:latin typeface="+mj-lt"/>
              </a:rPr>
              <a:t> + 3H</a:t>
            </a:r>
            <a:r>
              <a:rPr lang="vi-VN" sz="2800" baseline="-25000" dirty="0">
                <a:solidFill>
                  <a:srgbClr val="FF00FF"/>
                </a:solidFill>
                <a:latin typeface="+mj-lt"/>
              </a:rPr>
              <a:t>2</a:t>
            </a:r>
            <a:r>
              <a:rPr lang="vi-VN" sz="2800" dirty="0">
                <a:solidFill>
                  <a:srgbClr val="FF00FF"/>
                </a:solidFill>
                <a:latin typeface="+mj-lt"/>
              </a:rPr>
              <a:t>O</a:t>
            </a:r>
          </a:p>
          <a:p>
            <a:pPr algn="just">
              <a:buFontTx/>
              <a:buChar char="-"/>
            </a:pPr>
            <a:r>
              <a:rPr lang="vi-VN" sz="2800" dirty="0">
                <a:solidFill>
                  <a:srgbClr val="FF00FF"/>
                </a:solidFill>
                <a:latin typeface="+mj-lt"/>
              </a:rPr>
              <a:t>Khi úp ống nghiệm lên phía trên ngọn lửa, ta thu được sản phẩm cháy (CO</a:t>
            </a:r>
            <a:r>
              <a:rPr lang="vi-VN" sz="2800" baseline="-25000" dirty="0">
                <a:solidFill>
                  <a:srgbClr val="FF00FF"/>
                </a:solidFill>
                <a:latin typeface="+mj-lt"/>
              </a:rPr>
              <a:t>2</a:t>
            </a:r>
            <a:r>
              <a:rPr lang="vi-VN" sz="2800" dirty="0">
                <a:solidFill>
                  <a:srgbClr val="FF00FF"/>
                </a:solidFill>
                <a:latin typeface="+mj-lt"/>
              </a:rPr>
              <a:t> + hơi nước), rót nước vôi trong vào ống nghiệm và lắc đều thấy dung dịch vẩn đục do CO</a:t>
            </a:r>
            <a:r>
              <a:rPr lang="vi-VN" sz="2800" baseline="-25000" dirty="0">
                <a:solidFill>
                  <a:srgbClr val="FF00FF"/>
                </a:solidFill>
                <a:latin typeface="+mj-lt"/>
              </a:rPr>
              <a:t>2</a:t>
            </a:r>
            <a:r>
              <a:rPr lang="vi-VN" sz="2800" dirty="0">
                <a:solidFill>
                  <a:srgbClr val="FF00FF"/>
                </a:solidFill>
                <a:latin typeface="+mj-lt"/>
              </a:rPr>
              <a:t> phản ứng với Ca(OH)</a:t>
            </a:r>
            <a:r>
              <a:rPr lang="vi-VN" sz="2800" baseline="-25000" dirty="0">
                <a:solidFill>
                  <a:srgbClr val="FF00FF"/>
                </a:solidFill>
                <a:latin typeface="+mj-lt"/>
              </a:rPr>
              <a:t>2</a:t>
            </a:r>
            <a:r>
              <a:rPr lang="vi-VN" sz="2800" dirty="0">
                <a:solidFill>
                  <a:srgbClr val="FF00FF"/>
                </a:solidFill>
                <a:latin typeface="+mj-lt"/>
              </a:rPr>
              <a:t> sinh ra CaCO</a:t>
            </a:r>
            <a:r>
              <a:rPr lang="vi-VN" sz="2800" baseline="-25000" dirty="0">
                <a:solidFill>
                  <a:srgbClr val="FF00FF"/>
                </a:solidFill>
                <a:latin typeface="+mj-lt"/>
              </a:rPr>
              <a:t>3</a:t>
            </a:r>
            <a:r>
              <a:rPr lang="vi-VN" sz="2800" dirty="0">
                <a:solidFill>
                  <a:srgbClr val="FF00FF"/>
                </a:solidFill>
                <a:latin typeface="+mj-lt"/>
              </a:rPr>
              <a:t>.</a:t>
            </a:r>
          </a:p>
          <a:p>
            <a:pPr algn="ctr"/>
            <a:r>
              <a:rPr lang="vi-VN" sz="2800" dirty="0">
                <a:solidFill>
                  <a:srgbClr val="FF00FF"/>
                </a:solidFill>
                <a:latin typeface="+mj-lt"/>
              </a:rPr>
              <a:t>CO</a:t>
            </a:r>
            <a:r>
              <a:rPr lang="vi-VN" sz="2800" baseline="-25000" dirty="0">
                <a:solidFill>
                  <a:srgbClr val="FF00FF"/>
                </a:solidFill>
                <a:latin typeface="+mj-lt"/>
              </a:rPr>
              <a:t>2</a:t>
            </a:r>
            <a:r>
              <a:rPr lang="vi-VN" sz="2800" dirty="0">
                <a:solidFill>
                  <a:srgbClr val="FF00FF"/>
                </a:solidFill>
                <a:latin typeface="+mj-lt"/>
              </a:rPr>
              <a:t> + Ca(OH)</a:t>
            </a:r>
            <a:r>
              <a:rPr lang="vi-VN" sz="2800" baseline="-25000" dirty="0">
                <a:solidFill>
                  <a:srgbClr val="FF00FF"/>
                </a:solidFill>
                <a:latin typeface="+mj-lt"/>
              </a:rPr>
              <a:t>2</a:t>
            </a:r>
            <a:r>
              <a:rPr lang="vi-VN" sz="2800" dirty="0">
                <a:solidFill>
                  <a:srgbClr val="FF00FF"/>
                </a:solidFill>
                <a:latin typeface="+mj-lt"/>
              </a:rPr>
              <a:t> → CaCO</a:t>
            </a:r>
            <a:r>
              <a:rPr lang="vi-VN" sz="2800" baseline="-25000" dirty="0">
                <a:solidFill>
                  <a:srgbClr val="FF00FF"/>
                </a:solidFill>
                <a:latin typeface="+mj-lt"/>
              </a:rPr>
              <a:t>3</a:t>
            </a:r>
            <a:r>
              <a:rPr lang="vi-VN" sz="2800" dirty="0">
                <a:solidFill>
                  <a:srgbClr val="FF00FF"/>
                </a:solidFill>
                <a:latin typeface="+mj-lt"/>
              </a:rPr>
              <a:t>↓ + H</a:t>
            </a:r>
            <a:r>
              <a:rPr lang="vi-VN" sz="2800" baseline="-25000" dirty="0">
                <a:solidFill>
                  <a:srgbClr val="FF00FF"/>
                </a:solidFill>
                <a:latin typeface="+mj-lt"/>
              </a:rPr>
              <a:t>2</a:t>
            </a:r>
            <a:r>
              <a:rPr lang="vi-VN" sz="2800" dirty="0">
                <a:solidFill>
                  <a:srgbClr val="FF00FF"/>
                </a:solidFill>
                <a:latin typeface="+mj-lt"/>
              </a:rPr>
              <a:t>O</a:t>
            </a:r>
          </a:p>
        </p:txBody>
      </p:sp>
      <p:pic>
        <p:nvPicPr>
          <p:cNvPr id="1027" name="Picture 3"/>
          <p:cNvPicPr>
            <a:picLocks noChangeAspect="1" noChangeArrowheads="1"/>
          </p:cNvPicPr>
          <p:nvPr/>
        </p:nvPicPr>
        <p:blipFill>
          <a:blip r:embed="rId4"/>
          <a:srcRect/>
          <a:stretch>
            <a:fillRect/>
          </a:stretch>
        </p:blipFill>
        <p:spPr bwMode="auto">
          <a:xfrm>
            <a:off x="0" y="4585292"/>
            <a:ext cx="2917371" cy="2272708"/>
          </a:xfrm>
          <a:prstGeom prst="rect">
            <a:avLst/>
          </a:prstGeom>
          <a:noFill/>
          <a:ln w="9525">
            <a:noFill/>
            <a:miter lim="800000"/>
            <a:headEnd/>
            <a:tailEnd/>
          </a:ln>
          <a:effectLst/>
        </p:spPr>
      </p:pic>
      <p:sp>
        <p:nvSpPr>
          <p:cNvPr id="6" name="Rectangle 5"/>
          <p:cNvSpPr/>
          <p:nvPr/>
        </p:nvSpPr>
        <p:spPr>
          <a:xfrm>
            <a:off x="3062514" y="4860844"/>
            <a:ext cx="9129485" cy="1815882"/>
          </a:xfrm>
          <a:prstGeom prst="rect">
            <a:avLst/>
          </a:prstGeom>
        </p:spPr>
        <p:txBody>
          <a:bodyPr wrap="square">
            <a:spAutoFit/>
          </a:bodyPr>
          <a:lstStyle/>
          <a:p>
            <a:pPr algn="just"/>
            <a:r>
              <a:rPr lang="vi-VN" sz="2800" dirty="0">
                <a:solidFill>
                  <a:srgbClr val="FF00FF"/>
                </a:solidFill>
                <a:latin typeface="+mj-lt"/>
              </a:rPr>
              <a:t>Hiện tượng trong thí nghiệm 1 chứng tỏ ethylic alcohol có carbon là khi rót nước vôi trong vào ống thí nghiệm thấy xuất hiện vẩn đục.</a:t>
            </a:r>
          </a:p>
          <a:p>
            <a:pPr algn="ctr"/>
            <a:r>
              <a:rPr lang="vi-VN" sz="2800" dirty="0">
                <a:solidFill>
                  <a:srgbClr val="FF00FF"/>
                </a:solidFill>
                <a:latin typeface="+mj-lt"/>
              </a:rPr>
              <a:t>CO</a:t>
            </a:r>
            <a:r>
              <a:rPr lang="vi-VN" sz="2800" baseline="-25000" dirty="0">
                <a:solidFill>
                  <a:srgbClr val="FF00FF"/>
                </a:solidFill>
                <a:latin typeface="+mj-lt"/>
              </a:rPr>
              <a:t>2</a:t>
            </a:r>
            <a:r>
              <a:rPr lang="vi-VN" sz="2800" dirty="0">
                <a:solidFill>
                  <a:srgbClr val="FF00FF"/>
                </a:solidFill>
                <a:latin typeface="+mj-lt"/>
              </a:rPr>
              <a:t> + Ca(OH)</a:t>
            </a:r>
            <a:r>
              <a:rPr lang="vi-VN" sz="2800" baseline="-25000" dirty="0">
                <a:solidFill>
                  <a:srgbClr val="FF00FF"/>
                </a:solidFill>
                <a:latin typeface="+mj-lt"/>
              </a:rPr>
              <a:t>2</a:t>
            </a:r>
            <a:r>
              <a:rPr lang="vi-VN" sz="2800" dirty="0">
                <a:solidFill>
                  <a:srgbClr val="FF00FF"/>
                </a:solidFill>
                <a:latin typeface="+mj-lt"/>
              </a:rPr>
              <a:t> → CaCO</a:t>
            </a:r>
            <a:r>
              <a:rPr lang="vi-VN" sz="2800" baseline="-25000" dirty="0">
                <a:solidFill>
                  <a:srgbClr val="FF00FF"/>
                </a:solidFill>
                <a:latin typeface="+mj-lt"/>
              </a:rPr>
              <a:t>3</a:t>
            </a:r>
            <a:r>
              <a:rPr lang="vi-VN" sz="2800" dirty="0">
                <a:solidFill>
                  <a:srgbClr val="FF00FF"/>
                </a:solidFill>
                <a:latin typeface="+mj-lt"/>
              </a:rPr>
              <a:t>↓ + H</a:t>
            </a:r>
            <a:r>
              <a:rPr lang="vi-VN" sz="2800" baseline="-25000" dirty="0">
                <a:solidFill>
                  <a:srgbClr val="FF00FF"/>
                </a:solidFill>
                <a:latin typeface="+mj-lt"/>
              </a:rPr>
              <a:t>2</a:t>
            </a:r>
            <a:r>
              <a:rPr lang="vi-VN" sz="2800" dirty="0">
                <a:solidFill>
                  <a:srgbClr val="FF00FF"/>
                </a:solidFill>
                <a:latin typeface="+mj-lt"/>
              </a:rPr>
              <a:t>O</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heel(4)">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heel(4)">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heel(4)">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heel(4)">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601083"/>
            <a:ext cx="11923059" cy="524475"/>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1021997"/>
            <a:ext cx="11923059" cy="524475"/>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1692216"/>
            <a:ext cx="11923059" cy="52447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4" name="Group 23"/>
          <p:cNvGrpSpPr/>
          <p:nvPr/>
        </p:nvGrpSpPr>
        <p:grpSpPr>
          <a:xfrm>
            <a:off x="0" y="2271936"/>
            <a:ext cx="11923059" cy="646612"/>
            <a:chOff x="0" y="5203974"/>
            <a:chExt cx="12192000" cy="645062"/>
          </a:xfrm>
        </p:grpSpPr>
        <p:sp>
          <p:nvSpPr>
            <p:cNvPr id="20" name="TextBox 19"/>
            <p:cNvSpPr txBox="1"/>
            <p:nvPr/>
          </p:nvSpPr>
          <p:spPr>
            <a:xfrm>
              <a:off x="0" y="532581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5203974"/>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62488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3439886" cy="6850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5821" y="1303320"/>
            <a:ext cx="8906179" cy="438626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8: ETHYLIC ALCOHOL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ACETIC ACID</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29761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23: ETHYLIC ALCOHOL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83348"/>
            <a:ext cx="12191999" cy="1384995"/>
          </a:xfrm>
          <a:prstGeom prst="rect">
            <a:avLst/>
          </a:prstGeom>
        </p:spPr>
        <p:txBody>
          <a:bodyPr wrap="square">
            <a:spAutoFit/>
          </a:bodyPr>
          <a:lstStyle/>
          <a:p>
            <a:pPr algn="just">
              <a:buFontTx/>
              <a:buChar char="-"/>
            </a:pPr>
            <a:r>
              <a:rPr lang="vi-VN" sz="2800" dirty="0">
                <a:solidFill>
                  <a:srgbClr val="FF00FF"/>
                </a:solidFill>
                <a:latin typeface="+mj-lt"/>
              </a:rPr>
              <a:t>Hiện tượng: Mẩu Na tan dần và có sủi bọt khí.</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thích</a:t>
            </a:r>
            <a:r>
              <a:rPr lang="en-US" sz="2800" dirty="0">
                <a:solidFill>
                  <a:srgbClr val="FF00FF"/>
                </a:solidFill>
                <a:latin typeface="Times New Roman" pitchFamily="18" charset="0"/>
                <a:cs typeface="Times New Roman" pitchFamily="18" charset="0"/>
              </a:rPr>
              <a:t>: Sodium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ethylic alcohol </a:t>
            </a:r>
            <a:r>
              <a:rPr lang="en-US" sz="2800" dirty="0" err="1">
                <a:solidFill>
                  <a:srgbClr val="FF00FF"/>
                </a:solidFill>
                <a:latin typeface="Times New Roman" pitchFamily="18" charset="0"/>
                <a:cs typeface="Times New Roman" pitchFamily="18" charset="0"/>
              </a:rPr>
              <a:t>sinh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hydrogen</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mj-lt"/>
              </a:rPr>
              <a:t>Phương trình hóa học:</a:t>
            </a:r>
            <a:r>
              <a:rPr lang="en-US" sz="2800" dirty="0">
                <a:solidFill>
                  <a:srgbClr val="FF00FF"/>
                </a:solidFill>
                <a:latin typeface="+mj-lt"/>
              </a:rPr>
              <a:t> </a:t>
            </a:r>
            <a:r>
              <a:rPr lang="vi-VN" sz="2800" dirty="0">
                <a:solidFill>
                  <a:srgbClr val="FF00FF"/>
                </a:solidFill>
                <a:latin typeface="+mj-lt"/>
              </a:rPr>
              <a:t>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+ 2Na → 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654595" y="0"/>
            <a:ext cx="8752133" cy="54651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cháy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3H</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sodium (</a:t>
            </a:r>
            <a:r>
              <a:rPr lang="en-US" sz="2800" b="1" dirty="0" err="1">
                <a:solidFill>
                  <a:srgbClr val="0000FF"/>
                </a:solidFill>
                <a:latin typeface="Times New Roman" pitchFamily="18" charset="0"/>
                <a:cs typeface="Times New Roman" pitchFamily="18" charset="0"/>
              </a:rPr>
              <a:t>natri</a:t>
            </a:r>
            <a:r>
              <a:rPr lang="en-US" sz="2800" b="1" dirty="0">
                <a:solidFill>
                  <a:srgbClr val="0000FF"/>
                </a:solidFill>
                <a:latin typeface="Times New Roman" pitchFamily="18" charset="0"/>
                <a:cs typeface="Times New Roman" pitchFamily="18" charset="0"/>
              </a:rPr>
              <a:t>)</a:t>
            </a:r>
          </a:p>
        </p:txBody>
      </p:sp>
      <p:sp>
        <p:nvSpPr>
          <p:cNvPr id="24" name="TextBox 23"/>
          <p:cNvSpPr txBox="1"/>
          <p:nvPr/>
        </p:nvSpPr>
        <p:spPr>
          <a:xfrm>
            <a:off x="0" y="545736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Ethylic alcohol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sodium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5" name="TextBox 24"/>
          <p:cNvSpPr txBox="1"/>
          <p:nvPr/>
        </p:nvSpPr>
        <p:spPr>
          <a:xfrm>
            <a:off x="0" y="5900051"/>
            <a:ext cx="121920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rPr>
              <a:t>2C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5</a:t>
            </a:r>
            <a:r>
              <a:rPr lang="en-US" sz="2800" dirty="0" err="1">
                <a:solidFill>
                  <a:srgbClr val="0000FF"/>
                </a:solidFill>
                <a:latin typeface="Times New Roman" pitchFamily="18" charset="0"/>
                <a:cs typeface="Times New Roman" pitchFamily="18" charset="0"/>
              </a:rPr>
              <a:t>ONa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109029" cy="6889179"/>
          </a:xfrm>
          <a:prstGeom prst="rect">
            <a:avLst/>
          </a:prstGeom>
          <a:noFill/>
          <a:ln w="9525">
            <a:noFill/>
            <a:miter lim="800000"/>
            <a:headEnd/>
            <a:tailEnd/>
          </a:ln>
          <a:effectLst/>
        </p:spPr>
      </p:pic>
      <p:sp>
        <p:nvSpPr>
          <p:cNvPr id="6" name="Rectangle 5"/>
          <p:cNvSpPr/>
          <p:nvPr/>
        </p:nvSpPr>
        <p:spPr>
          <a:xfrm>
            <a:off x="4746171" y="2436948"/>
            <a:ext cx="7445829" cy="523220"/>
          </a:xfrm>
          <a:prstGeom prst="rect">
            <a:avLst/>
          </a:prstGeom>
        </p:spPr>
        <p:txBody>
          <a:bodyPr wrap="square">
            <a:spAutoFit/>
          </a:bodyPr>
          <a:lstStyle/>
          <a:p>
            <a:pPr algn="ctr"/>
            <a:r>
              <a:rPr lang="vi-VN" sz="2800" dirty="0">
                <a:solidFill>
                  <a:srgbClr val="FF00FF"/>
                </a:solidFill>
                <a:latin typeface="+mj-lt"/>
              </a:rPr>
              <a:t>2CH</a:t>
            </a:r>
            <a:r>
              <a:rPr lang="en-US" sz="2800" baseline="-25000" dirty="0">
                <a:solidFill>
                  <a:srgbClr val="FF00FF"/>
                </a:solidFill>
                <a:latin typeface="+mj-lt"/>
              </a:rPr>
              <a:t>3</a:t>
            </a:r>
            <a:r>
              <a:rPr lang="vi-VN" sz="2800" dirty="0">
                <a:solidFill>
                  <a:srgbClr val="FF00FF"/>
                </a:solidFill>
                <a:latin typeface="+mj-lt"/>
              </a:rPr>
              <a:t>OH + 2Na → 2CH</a:t>
            </a:r>
            <a:r>
              <a:rPr lang="en-US" sz="2800" baseline="-25000" dirty="0">
                <a:solidFill>
                  <a:srgbClr val="FF00FF"/>
                </a:solidFill>
                <a:latin typeface="+mj-lt"/>
              </a:rPr>
              <a:t>3</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sp>
        <p:nvSpPr>
          <p:cNvPr id="5" name="Rectangle 4"/>
          <p:cNvSpPr/>
          <p:nvPr/>
        </p:nvSpPr>
        <p:spPr>
          <a:xfrm>
            <a:off x="4746171" y="3227975"/>
            <a:ext cx="7445829" cy="523220"/>
          </a:xfrm>
          <a:prstGeom prst="rect">
            <a:avLst/>
          </a:prstGeom>
        </p:spPr>
        <p:txBody>
          <a:bodyPr wrap="square">
            <a:spAutoFit/>
          </a:bodyPr>
          <a:lstStyle/>
          <a:p>
            <a:pPr algn="ctr"/>
            <a:r>
              <a:rPr lang="vi-VN" sz="2800" dirty="0">
                <a:solidFill>
                  <a:srgbClr val="FF00FF"/>
                </a:solidFill>
                <a:latin typeface="+mj-lt"/>
              </a:rPr>
              <a:t>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OH + 2Na → 2C</a:t>
            </a:r>
            <a:r>
              <a:rPr lang="vi-VN" sz="2800" baseline="-25000" dirty="0">
                <a:solidFill>
                  <a:srgbClr val="FF00FF"/>
                </a:solidFill>
                <a:latin typeface="+mj-lt"/>
              </a:rPr>
              <a:t>2</a:t>
            </a:r>
            <a:r>
              <a:rPr lang="vi-VN" sz="2800" dirty="0">
                <a:solidFill>
                  <a:srgbClr val="FF00FF"/>
                </a:solidFill>
                <a:latin typeface="+mj-lt"/>
              </a:rPr>
              <a:t>H</a:t>
            </a:r>
            <a:r>
              <a:rPr lang="vi-VN" sz="2800" baseline="-25000" dirty="0">
                <a:solidFill>
                  <a:srgbClr val="FF00FF"/>
                </a:solidFill>
                <a:latin typeface="+mj-lt"/>
              </a:rPr>
              <a:t>5</a:t>
            </a:r>
            <a:r>
              <a:rPr lang="vi-VN" sz="2800" dirty="0">
                <a:solidFill>
                  <a:srgbClr val="FF00FF"/>
                </a:solidFill>
                <a:latin typeface="+mj-lt"/>
              </a:rPr>
              <a:t>ONa + H</a:t>
            </a:r>
            <a:r>
              <a:rPr lang="vi-VN" sz="2800" baseline="-25000" dirty="0">
                <a:solidFill>
                  <a:srgbClr val="FF00FF"/>
                </a:solidFill>
                <a:latin typeface="+mj-lt"/>
              </a:rPr>
              <a:t>2</a:t>
            </a:r>
            <a:endParaRPr lang="vi-VN" sz="2800" dirty="0">
              <a:solidFill>
                <a:srgbClr val="FF00FF"/>
              </a:solidFill>
              <a:latin typeface="+mj-lt"/>
            </a:endParaRPr>
          </a:p>
        </p:txBody>
      </p:sp>
      <p:sp>
        <p:nvSpPr>
          <p:cNvPr id="7" name="Oval 6"/>
          <p:cNvSpPr/>
          <p:nvPr/>
        </p:nvSpPr>
        <p:spPr>
          <a:xfrm>
            <a:off x="522514" y="297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71" y="424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6" y="4884056"/>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171" y="4091576"/>
            <a:ext cx="7445829" cy="523220"/>
          </a:xfrm>
          <a:prstGeom prst="rect">
            <a:avLst/>
          </a:prstGeom>
        </p:spPr>
        <p:txBody>
          <a:bodyPr wrap="square">
            <a:spAutoFit/>
          </a:bodyPr>
          <a:lstStyle/>
          <a:p>
            <a:pPr algn="ctr"/>
            <a:r>
              <a:rPr lang="vi-VN" sz="2800" dirty="0">
                <a:solidFill>
                  <a:srgbClr val="FF00FF"/>
                </a:solidFill>
                <a:latin typeface="Times New Roman" pitchFamily="18" charset="0"/>
                <a:cs typeface="Times New Roman" pitchFamily="18" charset="0"/>
              </a:rPr>
              <a:t>2H</a:t>
            </a:r>
            <a:r>
              <a:rPr lang="en-US"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O + 2Na → 2Na</a:t>
            </a:r>
            <a:r>
              <a:rPr lang="en-US" sz="2800" dirty="0">
                <a:solidFill>
                  <a:srgbClr val="FF00FF"/>
                </a:solidFill>
                <a:latin typeface="Times New Roman" pitchFamily="18" charset="0"/>
                <a:cs typeface="Times New Roman" pitchFamily="18" charset="0"/>
              </a:rPr>
              <a:t>OH</a:t>
            </a:r>
            <a:r>
              <a:rPr lang="vi-VN" sz="2800" dirty="0">
                <a:solidFill>
                  <a:srgbClr val="FF00FF"/>
                </a:solidFill>
                <a:latin typeface="Times New Roman" pitchFamily="18" charset="0"/>
                <a:cs typeface="Times New Roman" pitchFamily="18" charset="0"/>
              </a:rPr>
              <a:t> + H</a:t>
            </a:r>
            <a:r>
              <a:rPr lang="vi-VN" sz="2800" baseline="-250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endParaRPr lang="en-US" sz="2800" b="1" baseline="-25000" dirty="0">
              <a:solidFill>
                <a:srgbClr val="0000FF"/>
              </a:solidFill>
              <a:latin typeface="Times New Roman" pitchFamily="18" charset="0"/>
              <a:cs typeface="Times New Roman" pitchFamily="18" charset="0"/>
            </a:endParaRPr>
          </a:p>
        </p:txBody>
      </p:sp>
      <p:grpSp>
        <p:nvGrpSpPr>
          <p:cNvPr id="35" name="Group 34"/>
          <p:cNvGrpSpPr/>
          <p:nvPr/>
        </p:nvGrpSpPr>
        <p:grpSpPr>
          <a:xfrm>
            <a:off x="0" y="3882606"/>
            <a:ext cx="12192000" cy="537746"/>
            <a:chOff x="0" y="5159838"/>
            <a:chExt cx="12192000" cy="537746"/>
          </a:xfrm>
        </p:grpSpPr>
        <p:grpSp>
          <p:nvGrpSpPr>
            <p:cNvPr id="29"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5"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a:solidFill>
                    <a:srgbClr val="0000FF"/>
                  </a:solidFill>
                  <a:latin typeface="Times New Roman" pitchFamily="18" charset="0"/>
                  <a:cs typeface="Times New Roman" pitchFamily="18" charset="0"/>
                </a:rPr>
                <a:t>CH</a:t>
              </a:r>
              <a:r>
                <a:rPr lang="en-US" sz="2800" baseline="-25000">
                  <a:solidFill>
                    <a:srgbClr val="0000FF"/>
                  </a:solidFill>
                  <a:latin typeface="Times New Roman" pitchFamily="18" charset="0"/>
                  <a:cs typeface="Times New Roman" pitchFamily="18" charset="0"/>
                </a:rPr>
                <a:t>2</a:t>
              </a:r>
              <a:r>
                <a:rPr lang="en-US" sz="2800">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upRight)">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fltVal val="0"/>
                                          </p:val>
                                        </p:tav>
                                        <p:tav tm="100000">
                                          <p:val>
                                            <p:strVal val="#ppt_w"/>
                                          </p:val>
                                        </p:tav>
                                      </p:tavLst>
                                    </p:anim>
                                    <p:anim calcmode="lin" valueType="num">
                                      <p:cBhvr>
                                        <p:cTn id="18" dur="1000" fill="hold"/>
                                        <p:tgtEl>
                                          <p:spTgt spid="35"/>
                                        </p:tgtEl>
                                        <p:attrNameLst>
                                          <p:attrName>ppt_h</p:attrName>
                                        </p:attrNameLst>
                                      </p:cBhvr>
                                      <p:tavLst>
                                        <p:tav tm="0">
                                          <p:val>
                                            <p:fltVal val="0"/>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strips(upRight)">
                                      <p:cBhvr>
                                        <p:cTn id="2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77144"/>
            <a:ext cx="6865257" cy="2246769"/>
          </a:xfrm>
          <a:prstGeom prst="rect">
            <a:avLst/>
          </a:prstGeom>
        </p:spPr>
        <p:txBody>
          <a:bodyPr wrap="square">
            <a:spAutoFit/>
          </a:bodyPr>
          <a:lstStyle/>
          <a:p>
            <a:r>
              <a:rPr lang="vi-VN" sz="2800" dirty="0">
                <a:solidFill>
                  <a:srgbClr val="FF00FF"/>
                </a:solidFill>
                <a:latin typeface="+mj-lt"/>
              </a:rPr>
              <a:t>Bước 1: Nấu cơm rượu</a:t>
            </a:r>
          </a:p>
          <a:p>
            <a:r>
              <a:rPr lang="vi-VN" sz="2800" dirty="0">
                <a:solidFill>
                  <a:srgbClr val="FF00FF"/>
                </a:solidFill>
                <a:latin typeface="+mj-lt"/>
              </a:rPr>
              <a:t>Bước 2: Phối trộn men</a:t>
            </a:r>
          </a:p>
          <a:p>
            <a:r>
              <a:rPr lang="vi-VN" sz="2800" dirty="0">
                <a:solidFill>
                  <a:srgbClr val="FF00FF"/>
                </a:solidFill>
                <a:latin typeface="+mj-lt"/>
              </a:rPr>
              <a:t>Bước 3: Lên men, ủ cơm</a:t>
            </a:r>
          </a:p>
          <a:p>
            <a:r>
              <a:rPr lang="vi-VN" sz="2800" dirty="0">
                <a:solidFill>
                  <a:srgbClr val="FF00FF"/>
                </a:solidFill>
                <a:latin typeface="+mj-lt"/>
              </a:rPr>
              <a:t>Bước 4: Chưng cất rượu</a:t>
            </a:r>
          </a:p>
          <a:p>
            <a:r>
              <a:rPr lang="vi-VN" sz="2800" dirty="0">
                <a:solidFill>
                  <a:srgbClr val="FF00FF"/>
                </a:solidFill>
                <a:latin typeface="+mj-lt"/>
              </a:rPr>
              <a:t>Bước 5: Khử độc tố và lão hóa rượu</a:t>
            </a:r>
          </a:p>
        </p:txBody>
      </p:sp>
      <p:pic>
        <p:nvPicPr>
          <p:cNvPr id="1026" name="Picture 2"/>
          <p:cNvPicPr>
            <a:picLocks noChangeAspect="1" noChangeArrowheads="1"/>
          </p:cNvPicPr>
          <p:nvPr/>
        </p:nvPicPr>
        <p:blipFill>
          <a:blip r:embed="rId2"/>
          <a:srcRect/>
          <a:stretch>
            <a:fillRect/>
          </a:stretch>
        </p:blipFill>
        <p:spPr bwMode="auto">
          <a:xfrm>
            <a:off x="0" y="856344"/>
            <a:ext cx="5207581" cy="51525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endParaRPr lang="en-US" sz="2800" b="1" baseline="-25000" dirty="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a:solidFill>
                    <a:srgbClr val="0000FF"/>
                  </a:solidFill>
                  <a:latin typeface="Times New Roman" pitchFamily="18" charset="0"/>
                  <a:cs typeface="Times New Roman" pitchFamily="18" charset="0"/>
                </a:rPr>
                <a:t>enzyme</a:t>
              </a: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a:t>
              </a:r>
              <a:r>
                <a:rPr lang="en-US" sz="2800">
                  <a:solidFill>
                    <a:srgbClr val="0000FF"/>
                  </a:solidFill>
                  <a:latin typeface="Times New Roman" pitchFamily="18" charset="0"/>
                  <a:cs typeface="Times New Roman" pitchFamily="18" charset="0"/>
                </a:rPr>
                <a:t>CH</a:t>
              </a:r>
              <a:r>
                <a:rPr lang="en-US" sz="2800" baseline="-25000">
                  <a:solidFill>
                    <a:srgbClr val="0000FF"/>
                  </a:solidFill>
                  <a:latin typeface="Times New Roman" pitchFamily="18" charset="0"/>
                  <a:cs typeface="Times New Roman" pitchFamily="18" charset="0"/>
                </a:rPr>
                <a:t>2</a:t>
              </a:r>
              <a:r>
                <a:rPr lang="en-US" sz="2800">
                  <a:solidFill>
                    <a:srgbClr val="0000FF"/>
                  </a:solidFill>
                  <a:latin typeface="Times New Roman" pitchFamily="18" charset="0"/>
                  <a:cs typeface="Times New Roman" pitchFamily="18" charset="0"/>
                </a:rPr>
                <a:t>-OH</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64229" y="8754"/>
            <a:ext cx="7673352" cy="68492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t>
            </a:r>
            <a:r>
              <a:rPr lang="en-US" sz="2800" b="1" baseline="-25000" dirty="0" err="1">
                <a:solidFill>
                  <a:srgbClr val="0000FF"/>
                </a:solidFill>
                <a:latin typeface="Times New Roman" pitchFamily="18" charset="0"/>
                <a:cs typeface="Times New Roman" pitchFamily="18" charset="0"/>
              </a:rPr>
              <a:t>2</a:t>
            </a:r>
            <a:r>
              <a:rPr lang="en-US" sz="2800" b="1" dirty="0" err="1">
                <a:solidFill>
                  <a:srgbClr val="0000FF"/>
                </a:solidFill>
                <a:latin typeface="Times New Roman" pitchFamily="18" charset="0"/>
                <a:cs typeface="Times New Roman" pitchFamily="18" charset="0"/>
              </a:rPr>
              <a:t>H</a:t>
            </a:r>
            <a:r>
              <a:rPr lang="en-US" sz="2800" b="1" baseline="-25000" dirty="0" err="1">
                <a:solidFill>
                  <a:srgbClr val="0000FF"/>
                </a:solidFill>
                <a:latin typeface="Times New Roman" pitchFamily="18" charset="0"/>
                <a:cs typeface="Times New Roman" pitchFamily="18" charset="0"/>
              </a:rPr>
              <a:t>4</a:t>
            </a:r>
            <a:endParaRPr lang="en-US" sz="2800" b="1" baseline="-25000" dirty="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CH</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=CH</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HOH			    CH</a:t>
              </a:r>
              <a:r>
                <a:rPr lang="en-US" sz="2800" baseline="-25000" dirty="0">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-CH</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-OH</a:t>
              </a: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xúc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tác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nhiệt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ETHYLIC ALCOHOL</a:t>
            </a:r>
            <a:endParaRPr lang="en-US" sz="2800" b="1" baseline="-25000" dirty="0">
              <a:solidFill>
                <a:srgbClr val="0000FF"/>
              </a:solidFill>
              <a:latin typeface="Times New Roman" pitchFamily="18" charset="0"/>
              <a:cs typeface="Times New Roman" pitchFamily="18" charset="0"/>
            </a:endParaRPr>
          </a:p>
        </p:txBody>
      </p:sp>
      <p:sp>
        <p:nvSpPr>
          <p:cNvPr id="35" name="TextBox 34"/>
          <p:cNvSpPr txBox="1"/>
          <p:nvPr/>
        </p:nvSpPr>
        <p:spPr>
          <a:xfrm>
            <a:off x="0" y="580229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Ethylic alcohol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dung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endParaRPr lang="en-US" sz="2800" baseline="-25000" dirty="0">
              <a:solidFill>
                <a:srgbClr val="0000FF"/>
              </a:solidFill>
              <a:latin typeface="Times New Roman" pitchFamily="18" charset="0"/>
              <a:cs typeface="Times New Roman" pitchFamily="18" charset="0"/>
            </a:endParaRPr>
          </a:p>
        </p:txBody>
      </p:sp>
      <p:sp>
        <p:nvSpPr>
          <p:cNvPr id="37" name="TextBox 36"/>
          <p:cNvSpPr txBox="1"/>
          <p:nvPr/>
        </p:nvSpPr>
        <p:spPr>
          <a:xfrm>
            <a:off x="0" y="63347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a:t>
            </a:r>
            <a:endParaRPr lang="en-US" sz="2800"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48115"/>
            <a:ext cx="6865257" cy="2554545"/>
          </a:xfrm>
          <a:prstGeom prst="rect">
            <a:avLst/>
          </a:prstGeom>
        </p:spPr>
        <p:txBody>
          <a:bodyPr wrap="square">
            <a:spAutoFit/>
          </a:bodyPr>
          <a:lstStyle/>
          <a:p>
            <a:pPr algn="just">
              <a:buFontTx/>
              <a:buChar char="-"/>
            </a:pP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mol </a:t>
            </a:r>
            <a:r>
              <a:rPr lang="vi-VN" sz="3200" dirty="0">
                <a:solidFill>
                  <a:srgbClr val="FF00FF"/>
                </a:solidFill>
                <a:latin typeface="Times New Roman" pitchFamily="18" charset="0"/>
                <a:cs typeface="Times New Roman" pitchFamily="18" charset="0"/>
              </a:rPr>
              <a:t>ethylic  alcohol</a:t>
            </a:r>
            <a:r>
              <a:rPr lang="en-US" sz="3200" dirty="0">
                <a:solidFill>
                  <a:srgbClr val="FF00FF"/>
                </a:solidFill>
                <a:latin typeface="Times New Roman" pitchFamily="18" charset="0"/>
                <a:cs typeface="Times New Roman" pitchFamily="18" charset="0"/>
              </a:rPr>
              <a:t>: </a:t>
            </a:r>
          </a:p>
          <a:p>
            <a:pPr algn="ctr"/>
            <a:r>
              <a:rPr lang="vi-VN" sz="3200" dirty="0">
                <a:solidFill>
                  <a:srgbClr val="FF00FF"/>
                </a:solidFill>
                <a:latin typeface="Times New Roman" pitchFamily="18" charset="0"/>
                <a:cs typeface="Times New Roman" pitchFamily="18" charset="0"/>
              </a:rPr>
              <a:t>9,2</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46=0,2 mol</a:t>
            </a:r>
          </a:p>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Nhiệt lượng tỏa ra khi đốt cháy 9,2 gam ethylic alcohol là:</a:t>
            </a:r>
          </a:p>
          <a:p>
            <a:pPr algn="ctr"/>
            <a:r>
              <a:rPr lang="vi-VN" sz="3200" dirty="0">
                <a:solidFill>
                  <a:srgbClr val="FF00FF"/>
                </a:solidFill>
                <a:latin typeface="Times New Roman" pitchFamily="18" charset="0"/>
                <a:cs typeface="Times New Roman" pitchFamily="18" charset="0"/>
              </a:rPr>
              <a:t>Q = 0,2.1368 = 273,6 kJ</a:t>
            </a:r>
          </a:p>
        </p:txBody>
      </p:sp>
      <p:pic>
        <p:nvPicPr>
          <p:cNvPr id="1027" name="Picture 3"/>
          <p:cNvPicPr>
            <a:picLocks noChangeAspect="1" noChangeArrowheads="1"/>
          </p:cNvPicPr>
          <p:nvPr/>
        </p:nvPicPr>
        <p:blipFill>
          <a:blip r:embed="rId2"/>
          <a:srcRect/>
          <a:stretch>
            <a:fillRect/>
          </a:stretch>
        </p:blipFill>
        <p:spPr bwMode="auto">
          <a:xfrm>
            <a:off x="0" y="0"/>
            <a:ext cx="5234697"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19199"/>
            <a:ext cx="4652103" cy="43397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025564" y="143434"/>
            <a:ext cx="9682342" cy="649402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074"/>
                                        </p:tgtEl>
                                        <p:attrNameLst>
                                          <p:attrName>ppt_w</p:attrName>
                                        </p:attrNameLst>
                                      </p:cBhvr>
                                      <p:tavLst>
                                        <p:tav tm="0">
                                          <p:val>
                                            <p:strVal val="ppt_w"/>
                                          </p:val>
                                        </p:tav>
                                        <p:tav tm="100000">
                                          <p:val>
                                            <p:fltVal val="0"/>
                                          </p:val>
                                        </p:tav>
                                      </p:tavLst>
                                    </p:anim>
                                    <p:anim calcmode="lin" valueType="num">
                                      <p:cBhvr>
                                        <p:cTn id="14" dur="1000"/>
                                        <p:tgtEl>
                                          <p:spTgt spid="3074"/>
                                        </p:tgtEl>
                                        <p:attrNameLst>
                                          <p:attrName>ppt_h</p:attrName>
                                        </p:attrNameLst>
                                      </p:cBhvr>
                                      <p:tavLst>
                                        <p:tav tm="0">
                                          <p:val>
                                            <p:strVal val="ppt_h"/>
                                          </p:val>
                                        </p:tav>
                                        <p:tav tm="100000">
                                          <p:val>
                                            <p:fltVal val="0"/>
                                          </p:val>
                                        </p:tav>
                                      </p:tavLst>
                                    </p:anim>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t="13930"/>
          <a:stretch/>
        </p:blipFill>
        <p:spPr bwMode="auto">
          <a:xfrm>
            <a:off x="313765" y="1595718"/>
            <a:ext cx="11546541" cy="261339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1:</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Ethylic alcohol tác dụng được với Na còn ethane không tác dụng được với</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Na v</a:t>
            </a:r>
            <a:r>
              <a:rPr lang="en-US" sz="2800" dirty="0">
                <a:solidFill>
                  <a:srgbClr val="FF0000"/>
                </a:solidFill>
                <a:latin typeface="Times New Roman" pitchFamily="18" charset="0"/>
                <a:cs typeface="Times New Roman" pitchFamily="18" charset="0"/>
              </a:rPr>
              <a:t>ì:</a:t>
            </a:r>
            <a:endParaRPr lang="vi-VN"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A. khối lượng phân tử của ethylic alcohol lớn hơn khối lượng phân tử của ethane.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trong phân tử ethylic alcohol có nguyên tử oxygen còn trong phân ethane không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có nguyên tử oxygen.</a:t>
            </a:r>
          </a:p>
          <a:p>
            <a:pPr algn="just"/>
            <a:r>
              <a:rPr lang="vi-VN" sz="2800" dirty="0">
                <a:solidFill>
                  <a:srgbClr val="FF0000"/>
                </a:solidFill>
                <a:latin typeface="Times New Roman" pitchFamily="18" charset="0"/>
                <a:cs typeface="Times New Roman" pitchFamily="18" charset="0"/>
              </a:rPr>
              <a:t>C. ethylic alcohol là chất lỏng còn ethane là chất khí.</a:t>
            </a:r>
          </a:p>
          <a:p>
            <a:pPr algn="just"/>
            <a:r>
              <a:rPr lang="vi-VN" sz="2800" dirty="0">
                <a:solidFill>
                  <a:srgbClr val="FF0000"/>
                </a:solidFill>
                <a:latin typeface="Times New Roman" pitchFamily="18" charset="0"/>
                <a:cs typeface="Times New Roman" pitchFamily="18" charset="0"/>
              </a:rPr>
              <a:t>D. trong phân tử ethylic alcohol có nhóm –OH còn trong phân tử ethane không có</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nhóm –OH.</a:t>
            </a:r>
            <a:endParaRPr lang="en-US" sz="2800" dirty="0">
              <a:solidFill>
                <a:srgbClr val="FF0000"/>
              </a:solidFill>
              <a:latin typeface="Times New Roman" pitchFamily="18" charset="0"/>
              <a:cs typeface="Times New Roman" pitchFamily="18" charset="0"/>
            </a:endParaRP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2:</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Trong số các chất sau: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OH,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O –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 CH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CH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OH, CH</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-O-CH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 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-CH-CH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-CH</a:t>
            </a:r>
            <a:r>
              <a:rPr lang="vi-VN"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OH</a:t>
            </a:r>
          </a:p>
          <a:p>
            <a:pPr algn="just"/>
            <a:r>
              <a:rPr lang="vi-VN" sz="2800" dirty="0">
                <a:solidFill>
                  <a:srgbClr val="FF0000"/>
                </a:solidFill>
                <a:latin typeface="Times New Roman" pitchFamily="18" charset="0"/>
                <a:cs typeface="Times New Roman" pitchFamily="18" charset="0"/>
              </a:rPr>
              <a:t>Số chất có tính chất hoá học tương tự ethylic alcohol là:</a:t>
            </a:r>
          </a:p>
          <a:p>
            <a:pPr algn="just"/>
            <a:r>
              <a:rPr lang="vi-VN" sz="2800" dirty="0">
                <a:solidFill>
                  <a:srgbClr val="FF0000"/>
                </a:solidFill>
                <a:latin typeface="Times New Roman" pitchFamily="18" charset="0"/>
                <a:cs typeface="Times New Roman" pitchFamily="18" charset="0"/>
              </a:rPr>
              <a:t>A. 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3:</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Thêm một lượng nước cất thích hợp vào cồn 96° sẽ thu được cồn 70° thường được sử dụng trong y tế. Bằng cách trên, từ 3,5 L cồn 96° sẽ thu được lượng cồn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70° là:</a:t>
            </a:r>
          </a:p>
          <a:p>
            <a:pPr algn="just"/>
            <a:r>
              <a:rPr lang="vi-VN" sz="2800" dirty="0">
                <a:solidFill>
                  <a:srgbClr val="FF0000"/>
                </a:solidFill>
                <a:latin typeface="Times New Roman" pitchFamily="18" charset="0"/>
                <a:cs typeface="Times New Roman" pitchFamily="18" charset="0"/>
              </a:rPr>
              <a:t>A. 5,0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2,55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4,8 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7,43 L.</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4:</a:t>
            </a:r>
            <a:r>
              <a:rPr lang="vi-VN" sz="2800" dirty="0">
                <a:solidFill>
                  <a:srgbClr val="FF0000"/>
                </a:solidFill>
                <a:latin typeface="Times New Roman" pitchFamily="18" charset="0"/>
                <a:cs typeface="Times New Roman" pitchFamily="18" charset="0"/>
              </a:rPr>
              <a:t> Trên nhãn của một chai rượu có ghi 700 mL; 40% Alc/Vol có nghĩa là thể tích rượu trong chai là 700 mL và độ rượu là 40°. Số mL ethylic alcohol nguyên chất có trong chai rượu trên là:</a:t>
            </a:r>
          </a:p>
          <a:p>
            <a:pPr algn="just"/>
            <a:r>
              <a:rPr lang="vi-VN" sz="2800" dirty="0">
                <a:solidFill>
                  <a:srgbClr val="FF0000"/>
                </a:solidFill>
                <a:latin typeface="Times New Roman" pitchFamily="18" charset="0"/>
                <a:cs typeface="Times New Roman" pitchFamily="18" charset="0"/>
              </a:rPr>
              <a:t>A. 280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400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420 mL.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700 mL.</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5:</a:t>
            </a:r>
            <a:r>
              <a:rPr lang="vi-VN" sz="2800" dirty="0">
                <a:solidFill>
                  <a:srgbClr val="FF0000"/>
                </a:solidFill>
                <a:latin typeface="Times New Roman" pitchFamily="18" charset="0"/>
                <a:cs typeface="Times New Roman" pitchFamily="18" charset="0"/>
              </a:rPr>
              <a:t> Có thể bảo quản Na bằng cách ngâm vào chất lỏng nào sau đây: dầu hoả, nước cất, cồn 70°, cồn 96°. Giải thích và viết phương trình hoá học của các phản ứng xảy ra (nếu có) khi cho Na vào các dung dịch trên.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0" y="0"/>
            <a:ext cx="11663083" cy="6555641"/>
          </a:xfrm>
          <a:prstGeom prst="rect">
            <a:avLst/>
          </a:prstGeom>
        </p:spPr>
        <p:txBody>
          <a:bodyPr wrap="square">
            <a:spAutoFit/>
          </a:bodyPr>
          <a:lstStyle/>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6:</a:t>
            </a:r>
            <a:r>
              <a:rPr lang="en-US" sz="2800" dirty="0">
                <a:solidFill>
                  <a:srgbClr val="FF0000"/>
                </a:solidFill>
                <a:latin typeface="Times New Roman" pitchFamily="18" charset="0"/>
                <a:ea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Hai chất hữu cơ A, B có cùng công thức phân tử C</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H</a:t>
            </a:r>
            <a:r>
              <a:rPr lang="en-US" sz="2800" baseline="-25000" dirty="0">
                <a:solidFill>
                  <a:srgbClr val="FF0000"/>
                </a:solidFill>
                <a:latin typeface="Times New Roman" pitchFamily="18" charset="0"/>
                <a:cs typeface="Times New Roman" pitchFamily="18" charset="0"/>
              </a:rPr>
              <a:t>6</a:t>
            </a:r>
            <a:r>
              <a:rPr lang="vi-VN" sz="2800" dirty="0">
                <a:solidFill>
                  <a:srgbClr val="FF0000"/>
                </a:solidFill>
                <a:latin typeface="Times New Roman" pitchFamily="18" charset="0"/>
                <a:cs typeface="Times New Roman" pitchFamily="18" charset="0"/>
              </a:rPr>
              <a:t>O. Ở điều kiện thường, A là chất khí không tan trong nước, B là chất lỏng tan trong nước theo bất kì tỉ lệ nào. Trong hai chất A, B, chỉ có một chất tác dụng được với Na, chất còn lại không tác dụng. Hãy xác định công thức cấu tạo của A, B.</a:t>
            </a:r>
          </a:p>
          <a:p>
            <a:pPr algn="just"/>
            <a:r>
              <a:rPr lang="vi-VN"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7:</a:t>
            </a:r>
            <a:r>
              <a:rPr lang="vi-VN" sz="2800" dirty="0">
                <a:solidFill>
                  <a:srgbClr val="FF0000"/>
                </a:solidFill>
                <a:latin typeface="Times New Roman" pitchFamily="18" charset="0"/>
                <a:cs typeface="Times New Roman" pitchFamily="18" charset="0"/>
              </a:rPr>
              <a:t> Chọn các chất thích hợp với các chữ cái A, B, D trong các phương trình hoá học sau:</a:t>
            </a:r>
          </a:p>
          <a:p>
            <a:pPr algn="just"/>
            <a:r>
              <a:rPr lang="vi-VN" sz="2800" dirty="0">
                <a:solidFill>
                  <a:srgbClr val="FF0000"/>
                </a:solidFill>
                <a:latin typeface="Times New Roman" pitchFamily="18" charset="0"/>
                <a:cs typeface="Times New Roman" pitchFamily="18" charset="0"/>
              </a:rPr>
              <a:t>a) A</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H</a:t>
            </a:r>
            <a:r>
              <a:rPr lang="en-US"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B</a:t>
            </a:r>
          </a:p>
          <a:p>
            <a:pPr algn="just"/>
            <a:r>
              <a:rPr lang="vi-VN" sz="2800" dirty="0">
                <a:solidFill>
                  <a:srgbClr val="FF0000"/>
                </a:solidFill>
                <a:latin typeface="Times New Roman" pitchFamily="18" charset="0"/>
                <a:cs typeface="Times New Roman" pitchFamily="18" charset="0"/>
              </a:rPr>
              <a:t>b) B</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O</a:t>
            </a:r>
            <a:r>
              <a:rPr lang="vi-VN" sz="2800" baseline="-25000"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2CO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+ 3H</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p>
          <a:p>
            <a:pPr algn="just"/>
            <a:r>
              <a:rPr lang="vi-VN" sz="2800" dirty="0">
                <a:solidFill>
                  <a:srgbClr val="FF0000"/>
                </a:solidFill>
                <a:latin typeface="Times New Roman" pitchFamily="18" charset="0"/>
                <a:cs typeface="Times New Roman" pitchFamily="18" charset="0"/>
              </a:rPr>
              <a:t>c) B</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Na</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sym typeface="Symbol"/>
              </a:rPr>
              <a:t></a:t>
            </a:r>
            <a:r>
              <a:rPr lang="vi-VN" sz="2800" dirty="0">
                <a:solidFill>
                  <a:srgbClr val="FF0000"/>
                </a:solidFill>
                <a:latin typeface="Times New Roman" pitchFamily="18" charset="0"/>
                <a:cs typeface="Times New Roman" pitchFamily="18" charset="0"/>
              </a:rPr>
              <a:t> D + H</a:t>
            </a:r>
            <a:r>
              <a:rPr lang="vi-VN" sz="2800" baseline="-25000" dirty="0">
                <a:solidFill>
                  <a:srgbClr val="FF0000"/>
                </a:solidFill>
                <a:latin typeface="Times New Roman" pitchFamily="18" charset="0"/>
                <a:cs typeface="Times New Roman" pitchFamily="18" charset="0"/>
              </a:rPr>
              <a:t>2</a:t>
            </a:r>
          </a:p>
          <a:p>
            <a:pPr algn="just"/>
            <a:r>
              <a:rPr lang="vi-VN" sz="2800" dirty="0">
                <a:solidFill>
                  <a:srgbClr val="FF0000"/>
                </a:solidFill>
                <a:latin typeface="Times New Roman" pitchFamily="18" charset="0"/>
                <a:cs typeface="Times New Roman" pitchFamily="18" charset="0"/>
              </a:rPr>
              <a:t>Viết công thức cấu tạo của A, B, D.</a:t>
            </a:r>
          </a:p>
          <a:p>
            <a:pPr algn="just"/>
            <a:r>
              <a:rPr lang="en-US" sz="2800" b="1" dirty="0" err="1">
                <a:solidFill>
                  <a:srgbClr val="FF0000"/>
                </a:solidFill>
                <a:latin typeface="Times New Roman" pitchFamily="18" charset="0"/>
                <a:ea typeface="Times New Roman" pitchFamily="18" charset="0"/>
                <a:cs typeface="Times New Roman" pitchFamily="18" charset="0"/>
              </a:rPr>
              <a:t>Bài</a:t>
            </a:r>
            <a:r>
              <a:rPr lang="en-US" sz="2800" b="1" dirty="0">
                <a:solidFill>
                  <a:srgbClr val="FF0000"/>
                </a:solidFill>
                <a:latin typeface="Times New Roman" pitchFamily="18" charset="0"/>
                <a:ea typeface="Times New Roman" pitchFamily="18" charset="0"/>
                <a:cs typeface="Times New Roman" pitchFamily="18" charset="0"/>
              </a:rPr>
              <a:t> 8:</a:t>
            </a:r>
            <a:r>
              <a:rPr lang="vi-VN" sz="2800" dirty="0">
                <a:solidFill>
                  <a:srgbClr val="FF0000"/>
                </a:solidFill>
                <a:latin typeface="Times New Roman" pitchFamily="18" charset="0"/>
                <a:cs typeface="Times New Roman" pitchFamily="18" charset="0"/>
              </a:rPr>
              <a:t> Ba chất hữu cơ X, Y, Z có cùng công thức phân tử C</a:t>
            </a:r>
            <a:r>
              <a:rPr lang="en-US" sz="2800" baseline="-25000" dirty="0">
                <a:solidFill>
                  <a:srgbClr val="FF0000"/>
                </a:solidFill>
                <a:latin typeface="Times New Roman" pitchFamily="18" charset="0"/>
                <a:cs typeface="Times New Roman" pitchFamily="18" charset="0"/>
              </a:rPr>
              <a:t>3</a:t>
            </a:r>
            <a:r>
              <a:rPr lang="vi-VN" sz="2800" dirty="0">
                <a:solidFill>
                  <a:srgbClr val="FF0000"/>
                </a:solidFill>
                <a:latin typeface="Times New Roman" pitchFamily="18" charset="0"/>
                <a:cs typeface="Times New Roman" pitchFamily="18" charset="0"/>
              </a:rPr>
              <a:t>H</a:t>
            </a:r>
            <a:r>
              <a:rPr lang="en-US" sz="2800" baseline="-25000" dirty="0">
                <a:solidFill>
                  <a:srgbClr val="FF0000"/>
                </a:solidFill>
                <a:latin typeface="Times New Roman" pitchFamily="18" charset="0"/>
                <a:cs typeface="Times New Roman" pitchFamily="18" charset="0"/>
              </a:rPr>
              <a:t>8</a:t>
            </a:r>
            <a:r>
              <a:rPr lang="vi-VN" sz="2800" dirty="0">
                <a:solidFill>
                  <a:srgbClr val="FF0000"/>
                </a:solidFill>
                <a:latin typeface="Times New Roman" pitchFamily="18" charset="0"/>
                <a:cs typeface="Times New Roman" pitchFamily="18" charset="0"/>
              </a:rPr>
              <a:t>O. Biết:</a:t>
            </a:r>
          </a:p>
          <a:p>
            <a:pPr algn="just"/>
            <a:r>
              <a:rPr lang="vi-VN" sz="2800" dirty="0">
                <a:solidFill>
                  <a:srgbClr val="FF0000"/>
                </a:solidFill>
                <a:latin typeface="Times New Roman" pitchFamily="18" charset="0"/>
                <a:cs typeface="Times New Roman" pitchFamily="18" charset="0"/>
              </a:rPr>
              <a:t>• X, Z là chất lỏng tác dụng được với Na, còn Y là chất khí không tác dụng với Na.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 Trong phân tử X có một nguyên tử C chỉ liên kết trực tiếp với một nguyên tử H.</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Hãy xác định công thức cấu tạo của X, Y, 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18" name="Title 17"/>
          <p:cNvSpPr>
            <a:spLocks noGrp="1"/>
          </p:cNvSpPr>
          <p:nvPr>
            <p:ph type="title" idx="21"/>
          </p:nvPr>
        </p:nvSpPr>
        <p:spPr>
          <a:xfrm>
            <a:off x="960001" y="470807"/>
            <a:ext cx="10272000" cy="763600"/>
          </a:xfrm>
        </p:spPr>
        <p:txBody>
          <a:bodyPr/>
          <a:lstStyle/>
          <a:p>
            <a:r>
              <a:rPr lang="vi-VN" b="1">
                <a:solidFill>
                  <a:schemeClr val="accent1">
                    <a:lumMod val="50000"/>
                  </a:schemeClr>
                </a:solidFill>
                <a:latin typeface="Arial" panose="020B0604020202020204" pitchFamily="34" charset="0"/>
                <a:cs typeface="Arial" panose="020B0604020202020204" pitchFamily="34" charset="0"/>
              </a:rPr>
              <a:t>KHỞI ĐỘNG</a:t>
            </a:r>
            <a:endParaRPr lang="en-US" b="1">
              <a:solidFill>
                <a:schemeClr val="accent1">
                  <a:lumMod val="50000"/>
                </a:schemeClr>
              </a:solidFill>
              <a:latin typeface="Arial" panose="020B0604020202020204" pitchFamily="34" charset="0"/>
              <a:cs typeface="Arial" panose="020B0604020202020204" pitchFamily="34" charset="0"/>
            </a:endParaRPr>
          </a:p>
        </p:txBody>
      </p:sp>
      <p:grpSp>
        <p:nvGrpSpPr>
          <p:cNvPr id="28" name="Group 27"/>
          <p:cNvGrpSpPr/>
          <p:nvPr/>
        </p:nvGrpSpPr>
        <p:grpSpPr>
          <a:xfrm>
            <a:off x="1142471" y="1234407"/>
            <a:ext cx="10089531" cy="901543"/>
            <a:chOff x="665740" y="925805"/>
            <a:chExt cx="7567148" cy="676157"/>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40" y="925805"/>
              <a:ext cx="676157" cy="676157"/>
            </a:xfrm>
            <a:prstGeom prst="rect">
              <a:avLst/>
            </a:prstGeom>
          </p:spPr>
        </p:pic>
        <p:sp>
          <p:nvSpPr>
            <p:cNvPr id="23" name="TextBox 22"/>
            <p:cNvSpPr txBox="1"/>
            <p:nvPr/>
          </p:nvSpPr>
          <p:spPr>
            <a:xfrm>
              <a:off x="1369751" y="1057432"/>
              <a:ext cx="6863137" cy="481334"/>
            </a:xfrm>
            <a:prstGeom prst="rect">
              <a:avLst/>
            </a:prstGeom>
            <a:noFill/>
          </p:spPr>
          <p:txBody>
            <a:bodyPr wrap="square" rtlCol="0">
              <a:spAutoFit/>
            </a:bodyPr>
            <a:lstStyle/>
            <a:p>
              <a:pPr algn="just">
                <a:lnSpc>
                  <a:spcPct val="150000"/>
                </a:lnSpc>
              </a:pPr>
              <a:r>
                <a:rPr lang="vi-VN" sz="2667" i="1">
                  <a:solidFill>
                    <a:srgbClr val="002060"/>
                  </a:solidFill>
                </a:rPr>
                <a:t>Những hình ảnh sau đây cho em liên tưởng đến chất nào?</a:t>
              </a:r>
              <a:endParaRPr lang="en-US" sz="2667" i="1">
                <a:solidFill>
                  <a:srgbClr val="002060"/>
                </a:solidFill>
              </a:endParaRP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19" y="2511171"/>
            <a:ext cx="4018052" cy="4018052"/>
          </a:xfrm>
          <a:prstGeom prst="rect">
            <a:avLst/>
          </a:prstGeom>
        </p:spPr>
      </p:pic>
      <p:sp>
        <p:nvSpPr>
          <p:cNvPr id="26" name="Right Arrow 25"/>
          <p:cNvSpPr/>
          <p:nvPr/>
        </p:nvSpPr>
        <p:spPr>
          <a:xfrm>
            <a:off x="5057566" y="4225670"/>
            <a:ext cx="863029" cy="589052"/>
          </a:xfrm>
          <a:prstGeom prst="rightArrow">
            <a:avLst/>
          </a:prstGeom>
          <a:solidFill>
            <a:schemeClr val="accent2">
              <a:lumMod val="7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19014" r="4355"/>
          <a:stretch/>
        </p:blipFill>
        <p:spPr>
          <a:xfrm>
            <a:off x="6219290" y="2511174"/>
            <a:ext cx="5465852" cy="401805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47" name="Google Shape;547;p35"/>
          <p:cNvSpPr txBox="1">
            <a:spLocks noGrp="1"/>
          </p:cNvSpPr>
          <p:nvPr>
            <p:ph type="title" idx="21"/>
          </p:nvPr>
        </p:nvSpPr>
        <p:spPr>
          <a:xfrm>
            <a:off x="960000" y="607541"/>
            <a:ext cx="10272000" cy="763600"/>
          </a:xfrm>
          <a:prstGeom prst="rect">
            <a:avLst/>
          </a:prstGeom>
        </p:spPr>
        <p:txBody>
          <a:bodyPr spcFirstLastPara="1" vert="horz" wrap="square" lIns="121900" tIns="121900" rIns="121900" bIns="121900" rtlCol="0" anchor="t" anchorCtr="0">
            <a:noAutofit/>
          </a:bodyPr>
          <a:lstStyle/>
          <a:p>
            <a:r>
              <a:rPr lang="vi-VN" b="1">
                <a:solidFill>
                  <a:schemeClr val="tx2">
                    <a:lumMod val="50000"/>
                  </a:schemeClr>
                </a:solidFill>
                <a:latin typeface="Arial" panose="020B0604020202020204" pitchFamily="34" charset="0"/>
                <a:cs typeface="Arial" panose="020B0604020202020204" pitchFamily="34" charset="0"/>
              </a:rPr>
              <a:t>NỘI DUNG BÀI HỌC</a:t>
            </a:r>
            <a:endParaRPr b="1">
              <a:solidFill>
                <a:schemeClr val="tx2">
                  <a:lumMod val="50000"/>
                </a:schemeClr>
              </a:solidFill>
              <a:latin typeface="Arial" panose="020B0604020202020204" pitchFamily="34" charset="0"/>
              <a:cs typeface="Arial" panose="020B0604020202020204" pitchFamily="34" charset="0"/>
            </a:endParaRPr>
          </a:p>
        </p:txBody>
      </p:sp>
      <p:sp>
        <p:nvSpPr>
          <p:cNvPr id="562" name="Google Shape;562;p35"/>
          <p:cNvSpPr/>
          <p:nvPr/>
        </p:nvSpPr>
        <p:spPr>
          <a:xfrm>
            <a:off x="0" y="6415100"/>
            <a:ext cx="12192000" cy="4428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grpSp>
        <p:nvGrpSpPr>
          <p:cNvPr id="563" name="Google Shape;563;p35"/>
          <p:cNvGrpSpPr/>
          <p:nvPr/>
        </p:nvGrpSpPr>
        <p:grpSpPr>
          <a:xfrm flipH="1">
            <a:off x="11464839" y="2298760"/>
            <a:ext cx="506453" cy="506453"/>
            <a:chOff x="7205551" y="2358983"/>
            <a:chExt cx="327703" cy="327703"/>
          </a:xfrm>
        </p:grpSpPr>
        <p:sp>
          <p:nvSpPr>
            <p:cNvPr id="564" name="Google Shape;564;p35"/>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5" name="Google Shape;565;p35"/>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566" name="Google Shape;566;p35"/>
          <p:cNvGrpSpPr/>
          <p:nvPr/>
        </p:nvGrpSpPr>
        <p:grpSpPr>
          <a:xfrm flipH="1">
            <a:off x="268231" y="337364"/>
            <a:ext cx="11412500" cy="5423133"/>
            <a:chOff x="340500" y="253023"/>
            <a:chExt cx="8559375" cy="4067350"/>
          </a:xfrm>
        </p:grpSpPr>
        <p:sp>
          <p:nvSpPr>
            <p:cNvPr id="567" name="Google Shape;567;p35"/>
            <p:cNvSpPr/>
            <p:nvPr/>
          </p:nvSpPr>
          <p:spPr>
            <a:xfrm>
              <a:off x="340500" y="4247773"/>
              <a:ext cx="72600" cy="726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68" name="Google Shape;568;p35"/>
            <p:cNvSpPr/>
            <p:nvPr/>
          </p:nvSpPr>
          <p:spPr>
            <a:xfrm>
              <a:off x="8827275" y="2535448"/>
              <a:ext cx="72600" cy="726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69" name="Google Shape;569;p35"/>
            <p:cNvSpPr/>
            <p:nvPr/>
          </p:nvSpPr>
          <p:spPr>
            <a:xfrm>
              <a:off x="7605700" y="253023"/>
              <a:ext cx="72600" cy="726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70" name="Google Shape;570;p35"/>
            <p:cNvSpPr/>
            <p:nvPr/>
          </p:nvSpPr>
          <p:spPr>
            <a:xfrm>
              <a:off x="1058450" y="253023"/>
              <a:ext cx="72600" cy="726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grpSp>
      <p:grpSp>
        <p:nvGrpSpPr>
          <p:cNvPr id="571" name="Google Shape;571;p35"/>
          <p:cNvGrpSpPr/>
          <p:nvPr/>
        </p:nvGrpSpPr>
        <p:grpSpPr>
          <a:xfrm flipH="1">
            <a:off x="163439" y="498560"/>
            <a:ext cx="506453" cy="506453"/>
            <a:chOff x="7205551" y="2358983"/>
            <a:chExt cx="327703" cy="327703"/>
          </a:xfrm>
        </p:grpSpPr>
        <p:sp>
          <p:nvSpPr>
            <p:cNvPr id="572" name="Google Shape;572;p35"/>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3" name="Google Shape;573;p35"/>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575" name="Google Shape;575;p35"/>
          <p:cNvGrpSpPr/>
          <p:nvPr/>
        </p:nvGrpSpPr>
        <p:grpSpPr>
          <a:xfrm flipH="1">
            <a:off x="268239" y="5764778"/>
            <a:ext cx="506453" cy="506453"/>
            <a:chOff x="7205551" y="2358983"/>
            <a:chExt cx="327703" cy="327703"/>
          </a:xfrm>
        </p:grpSpPr>
        <p:sp>
          <p:nvSpPr>
            <p:cNvPr id="576" name="Google Shape;576;p35"/>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7" name="Google Shape;577;p35"/>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21" name="Picture 20"/>
          <p:cNvPicPr>
            <a:picLocks noChangeAspect="1"/>
          </p:cNvPicPr>
          <p:nvPr/>
        </p:nvPicPr>
        <p:blipFill>
          <a:blip r:embed="rId3"/>
          <a:stretch>
            <a:fillRect/>
          </a:stretch>
        </p:blipFill>
        <p:spPr>
          <a:xfrm>
            <a:off x="11182836" y="4773687"/>
            <a:ext cx="898989" cy="1641413"/>
          </a:xfrm>
          <a:prstGeom prst="rect">
            <a:avLst/>
          </a:prstGeom>
        </p:spPr>
      </p:pic>
      <p:grpSp>
        <p:nvGrpSpPr>
          <p:cNvPr id="31" name="Group 30"/>
          <p:cNvGrpSpPr/>
          <p:nvPr/>
        </p:nvGrpSpPr>
        <p:grpSpPr>
          <a:xfrm>
            <a:off x="821071" y="1490463"/>
            <a:ext cx="4707860" cy="1303232"/>
            <a:chOff x="615803" y="1679564"/>
            <a:chExt cx="3530895" cy="978195"/>
          </a:xfrm>
        </p:grpSpPr>
        <p:sp>
          <p:nvSpPr>
            <p:cNvPr id="32" name="Rounded Rectangle 31"/>
            <p:cNvSpPr/>
            <p:nvPr/>
          </p:nvSpPr>
          <p:spPr>
            <a:xfrm>
              <a:off x="967564" y="1679564"/>
              <a:ext cx="3179134" cy="978195"/>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sp>
          <p:nvSpPr>
            <p:cNvPr id="33" name="Oval 32"/>
            <p:cNvSpPr/>
            <p:nvPr/>
          </p:nvSpPr>
          <p:spPr>
            <a:xfrm>
              <a:off x="615803" y="1833731"/>
              <a:ext cx="703521" cy="703521"/>
            </a:xfrm>
            <a:prstGeom prst="ellipse">
              <a:avLst/>
            </a:prstGeom>
            <a:solidFill>
              <a:srgbClr val="FF2749"/>
            </a:solidFill>
            <a:ln w="19050">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933" b="1" dirty="0">
                  <a:solidFill>
                    <a:schemeClr val="bg2"/>
                  </a:solidFill>
                  <a:latin typeface="Arial" panose="020B0604020202020204" pitchFamily="34" charset="0"/>
                  <a:cs typeface="Arial" panose="020B0604020202020204" pitchFamily="34" charset="0"/>
                </a:rPr>
                <a:t>I</a:t>
              </a:r>
            </a:p>
          </p:txBody>
        </p:sp>
        <p:sp>
          <p:nvSpPr>
            <p:cNvPr id="34" name="TextBox 33"/>
            <p:cNvSpPr txBox="1"/>
            <p:nvPr/>
          </p:nvSpPr>
          <p:spPr>
            <a:xfrm>
              <a:off x="1400176" y="1715971"/>
              <a:ext cx="2339163" cy="474157"/>
            </a:xfrm>
            <a:prstGeom prst="rect">
              <a:avLst/>
            </a:prstGeom>
            <a:noFill/>
          </p:spPr>
          <p:txBody>
            <a:bodyPr wrap="square" rtlCol="0">
              <a:spAutoFit/>
            </a:bodyPr>
            <a:lstStyle/>
            <a:p>
              <a:pPr>
                <a:lnSpc>
                  <a:spcPct val="130000"/>
                </a:lnSpc>
              </a:pPr>
              <a:r>
                <a:rPr lang="en-US" sz="2933" dirty="0" err="1"/>
                <a:t>Cấu</a:t>
              </a:r>
              <a:r>
                <a:rPr lang="en-US" sz="2933" dirty="0"/>
                <a:t> </a:t>
              </a:r>
              <a:r>
                <a:rPr lang="en-US" sz="2933" dirty="0" err="1"/>
                <a:t>tạo</a:t>
              </a:r>
              <a:r>
                <a:rPr lang="en-US" sz="2933" dirty="0"/>
                <a:t> </a:t>
              </a:r>
              <a:r>
                <a:rPr lang="en-US" sz="2933" dirty="0" err="1"/>
                <a:t>phân</a:t>
              </a:r>
              <a:r>
                <a:rPr lang="en-US" sz="2933" dirty="0"/>
                <a:t> </a:t>
              </a:r>
              <a:r>
                <a:rPr lang="en-US" sz="2933" dirty="0" err="1"/>
                <a:t>tử</a:t>
              </a:r>
              <a:endParaRPr lang="en-US" sz="2933" dirty="0"/>
            </a:p>
          </p:txBody>
        </p:sp>
      </p:grpSp>
      <p:grpSp>
        <p:nvGrpSpPr>
          <p:cNvPr id="35" name="Group 34"/>
          <p:cNvGrpSpPr/>
          <p:nvPr/>
        </p:nvGrpSpPr>
        <p:grpSpPr>
          <a:xfrm>
            <a:off x="6397258" y="1329788"/>
            <a:ext cx="4707860" cy="1312998"/>
            <a:chOff x="4797943" y="1679563"/>
            <a:chExt cx="3530895" cy="978195"/>
          </a:xfrm>
        </p:grpSpPr>
        <p:sp>
          <p:nvSpPr>
            <p:cNvPr id="36" name="Rounded Rectangle 35"/>
            <p:cNvSpPr/>
            <p:nvPr/>
          </p:nvSpPr>
          <p:spPr>
            <a:xfrm>
              <a:off x="5149704" y="1679563"/>
              <a:ext cx="3179134" cy="978195"/>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sp>
          <p:nvSpPr>
            <p:cNvPr id="37" name="Oval 36"/>
            <p:cNvSpPr/>
            <p:nvPr/>
          </p:nvSpPr>
          <p:spPr>
            <a:xfrm>
              <a:off x="4797943" y="1833730"/>
              <a:ext cx="703521" cy="703521"/>
            </a:xfrm>
            <a:prstGeom prst="ellipse">
              <a:avLst/>
            </a:prstGeom>
            <a:solidFill>
              <a:srgbClr val="8AA712"/>
            </a:solidFill>
            <a:ln w="19050">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933" b="1" dirty="0">
                  <a:solidFill>
                    <a:schemeClr val="bg2"/>
                  </a:solidFill>
                  <a:latin typeface="Arial" panose="020B0604020202020204" pitchFamily="34" charset="0"/>
                  <a:cs typeface="Arial" panose="020B0604020202020204" pitchFamily="34" charset="0"/>
                </a:rPr>
                <a:t>II</a:t>
              </a:r>
            </a:p>
          </p:txBody>
        </p:sp>
        <p:sp>
          <p:nvSpPr>
            <p:cNvPr id="38" name="TextBox 37"/>
            <p:cNvSpPr txBox="1"/>
            <p:nvPr/>
          </p:nvSpPr>
          <p:spPr>
            <a:xfrm>
              <a:off x="5569689" y="1953215"/>
              <a:ext cx="2339163" cy="405043"/>
            </a:xfrm>
            <a:prstGeom prst="rect">
              <a:avLst/>
            </a:prstGeom>
            <a:noFill/>
          </p:spPr>
          <p:txBody>
            <a:bodyPr wrap="square" rtlCol="0">
              <a:spAutoFit/>
            </a:bodyPr>
            <a:lstStyle/>
            <a:p>
              <a:r>
                <a:rPr lang="en-US" sz="2933" dirty="0" err="1"/>
                <a:t>Tính</a:t>
              </a:r>
              <a:r>
                <a:rPr lang="en-US" sz="2933" dirty="0"/>
                <a:t> </a:t>
              </a:r>
              <a:r>
                <a:rPr lang="en-US" sz="2933" dirty="0" err="1"/>
                <a:t>chất</a:t>
              </a:r>
              <a:r>
                <a:rPr lang="en-US" sz="2933" dirty="0"/>
                <a:t> </a:t>
              </a:r>
              <a:r>
                <a:rPr lang="en-US" sz="2933" dirty="0" err="1"/>
                <a:t>vật</a:t>
              </a:r>
              <a:r>
                <a:rPr lang="en-US" sz="2933" dirty="0"/>
                <a:t> </a:t>
              </a:r>
              <a:r>
                <a:rPr lang="en-US" sz="2933" dirty="0" err="1"/>
                <a:t>lí</a:t>
              </a:r>
              <a:endParaRPr lang="en-US" sz="2933" dirty="0"/>
            </a:p>
          </p:txBody>
        </p:sp>
      </p:grpSp>
      <p:grpSp>
        <p:nvGrpSpPr>
          <p:cNvPr id="39" name="Group 38"/>
          <p:cNvGrpSpPr/>
          <p:nvPr/>
        </p:nvGrpSpPr>
        <p:grpSpPr>
          <a:xfrm>
            <a:off x="821071" y="2999091"/>
            <a:ext cx="4707860" cy="1065219"/>
            <a:chOff x="615803" y="3161414"/>
            <a:chExt cx="3530895" cy="978195"/>
          </a:xfrm>
        </p:grpSpPr>
        <p:sp>
          <p:nvSpPr>
            <p:cNvPr id="40" name="Rounded Rectangle 39"/>
            <p:cNvSpPr/>
            <p:nvPr/>
          </p:nvSpPr>
          <p:spPr>
            <a:xfrm>
              <a:off x="967564" y="3161414"/>
              <a:ext cx="3179134" cy="978195"/>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sp>
          <p:nvSpPr>
            <p:cNvPr id="41" name="Oval 40"/>
            <p:cNvSpPr/>
            <p:nvPr/>
          </p:nvSpPr>
          <p:spPr>
            <a:xfrm>
              <a:off x="615803" y="3315581"/>
              <a:ext cx="703521" cy="703521"/>
            </a:xfrm>
            <a:prstGeom prst="ellipse">
              <a:avLst/>
            </a:prstGeom>
            <a:solidFill>
              <a:srgbClr val="0EABCE"/>
            </a:solidFill>
            <a:ln w="19050">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933" b="1" dirty="0">
                  <a:solidFill>
                    <a:schemeClr val="bg2"/>
                  </a:solidFill>
                  <a:latin typeface="Arial" panose="020B0604020202020204" pitchFamily="34" charset="0"/>
                  <a:cs typeface="Arial" panose="020B0604020202020204" pitchFamily="34" charset="0"/>
                </a:rPr>
                <a:t>III</a:t>
              </a:r>
            </a:p>
          </p:txBody>
        </p:sp>
        <p:sp>
          <p:nvSpPr>
            <p:cNvPr id="42" name="TextBox 41"/>
            <p:cNvSpPr txBox="1"/>
            <p:nvPr/>
          </p:nvSpPr>
          <p:spPr>
            <a:xfrm>
              <a:off x="1400176" y="3451896"/>
              <a:ext cx="2468968" cy="499259"/>
            </a:xfrm>
            <a:prstGeom prst="rect">
              <a:avLst/>
            </a:prstGeom>
            <a:noFill/>
          </p:spPr>
          <p:txBody>
            <a:bodyPr wrap="square" rtlCol="0">
              <a:spAutoFit/>
            </a:bodyPr>
            <a:lstStyle/>
            <a:p>
              <a:r>
                <a:rPr lang="vi-VN" sz="2933" dirty="0"/>
                <a:t>Tính chất hóa học</a:t>
              </a:r>
              <a:endParaRPr lang="en-US" sz="2933" dirty="0"/>
            </a:p>
          </p:txBody>
        </p:sp>
      </p:grpSp>
      <p:grpSp>
        <p:nvGrpSpPr>
          <p:cNvPr id="43" name="Group 42"/>
          <p:cNvGrpSpPr/>
          <p:nvPr/>
        </p:nvGrpSpPr>
        <p:grpSpPr>
          <a:xfrm>
            <a:off x="6397258" y="2773633"/>
            <a:ext cx="4707860" cy="1159448"/>
            <a:chOff x="4797943" y="3161413"/>
            <a:chExt cx="3530895" cy="978195"/>
          </a:xfrm>
        </p:grpSpPr>
        <p:sp>
          <p:nvSpPr>
            <p:cNvPr id="44" name="Rounded Rectangle 43"/>
            <p:cNvSpPr/>
            <p:nvPr/>
          </p:nvSpPr>
          <p:spPr>
            <a:xfrm>
              <a:off x="5149704" y="3161413"/>
              <a:ext cx="3179134" cy="978195"/>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sp>
          <p:nvSpPr>
            <p:cNvPr id="45" name="Oval 44"/>
            <p:cNvSpPr/>
            <p:nvPr/>
          </p:nvSpPr>
          <p:spPr>
            <a:xfrm>
              <a:off x="4797943" y="3315580"/>
              <a:ext cx="703521" cy="703521"/>
            </a:xfrm>
            <a:prstGeom prst="ellipse">
              <a:avLst/>
            </a:prstGeom>
            <a:solidFill>
              <a:srgbClr val="FBA700"/>
            </a:solidFill>
            <a:ln w="19050">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933" b="1" dirty="0">
                  <a:solidFill>
                    <a:srgbClr val="000000"/>
                  </a:solidFill>
                  <a:latin typeface="Arial" panose="020B0604020202020204" pitchFamily="34" charset="0"/>
                  <a:cs typeface="Arial" panose="020B0604020202020204" pitchFamily="34" charset="0"/>
                </a:rPr>
                <a:t>IV</a:t>
              </a:r>
            </a:p>
          </p:txBody>
        </p:sp>
        <p:sp>
          <p:nvSpPr>
            <p:cNvPr id="46" name="TextBox 45"/>
            <p:cNvSpPr txBox="1"/>
            <p:nvPr/>
          </p:nvSpPr>
          <p:spPr>
            <a:xfrm>
              <a:off x="5569689" y="3161413"/>
              <a:ext cx="2339163" cy="530524"/>
            </a:xfrm>
            <a:prstGeom prst="rect">
              <a:avLst/>
            </a:prstGeom>
            <a:noFill/>
          </p:spPr>
          <p:txBody>
            <a:bodyPr wrap="square" rtlCol="0">
              <a:spAutoFit/>
            </a:bodyPr>
            <a:lstStyle/>
            <a:p>
              <a:pPr>
                <a:lnSpc>
                  <a:spcPct val="130000"/>
                </a:lnSpc>
              </a:pPr>
              <a:r>
                <a:rPr lang="en-US" sz="2933" dirty="0"/>
                <a:t>Đ</a:t>
              </a:r>
              <a:r>
                <a:rPr lang="vi-VN" sz="2933" dirty="0"/>
                <a:t>iều chế</a:t>
              </a:r>
              <a:endParaRPr lang="en-US" sz="2933" dirty="0"/>
            </a:p>
          </p:txBody>
        </p:sp>
      </p:grpSp>
      <p:grpSp>
        <p:nvGrpSpPr>
          <p:cNvPr id="47" name="Group 46">
            <a:extLst>
              <a:ext uri="{FF2B5EF4-FFF2-40B4-BE49-F238E27FC236}">
                <a16:creationId xmlns:a16="http://schemas.microsoft.com/office/drawing/2014/main" id="{56BC3F68-58C3-40FB-BAAF-C327A81313DF}"/>
              </a:ext>
            </a:extLst>
          </p:cNvPr>
          <p:cNvGrpSpPr/>
          <p:nvPr/>
        </p:nvGrpSpPr>
        <p:grpSpPr>
          <a:xfrm>
            <a:off x="1024271" y="4466910"/>
            <a:ext cx="4707860" cy="1377340"/>
            <a:chOff x="615803" y="3161414"/>
            <a:chExt cx="3530895" cy="978195"/>
          </a:xfrm>
        </p:grpSpPr>
        <p:sp>
          <p:nvSpPr>
            <p:cNvPr id="48" name="Rounded Rectangle 39">
              <a:extLst>
                <a:ext uri="{FF2B5EF4-FFF2-40B4-BE49-F238E27FC236}">
                  <a16:creationId xmlns:a16="http://schemas.microsoft.com/office/drawing/2014/main" id="{BCEB1CD9-B9CA-4EE0-87F3-1BA58DF4F086}"/>
                </a:ext>
              </a:extLst>
            </p:cNvPr>
            <p:cNvSpPr/>
            <p:nvPr/>
          </p:nvSpPr>
          <p:spPr>
            <a:xfrm>
              <a:off x="967564" y="3161414"/>
              <a:ext cx="3179134" cy="978195"/>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a:p>
          </p:txBody>
        </p:sp>
        <p:sp>
          <p:nvSpPr>
            <p:cNvPr id="49" name="Oval 48">
              <a:extLst>
                <a:ext uri="{FF2B5EF4-FFF2-40B4-BE49-F238E27FC236}">
                  <a16:creationId xmlns:a16="http://schemas.microsoft.com/office/drawing/2014/main" id="{12B4A900-7B96-46DA-AE9D-87398E090E90}"/>
                </a:ext>
              </a:extLst>
            </p:cNvPr>
            <p:cNvSpPr/>
            <p:nvPr/>
          </p:nvSpPr>
          <p:spPr>
            <a:xfrm>
              <a:off x="615803" y="3315581"/>
              <a:ext cx="703521" cy="703521"/>
            </a:xfrm>
            <a:prstGeom prst="ellipse">
              <a:avLst/>
            </a:prstGeom>
            <a:solidFill>
              <a:srgbClr val="0EABCE"/>
            </a:solidFill>
            <a:ln w="19050">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933" b="1" dirty="0">
                  <a:solidFill>
                    <a:schemeClr val="bg2"/>
                  </a:solidFill>
                  <a:latin typeface="Arial" panose="020B0604020202020204" pitchFamily="34" charset="0"/>
                  <a:cs typeface="Arial" panose="020B0604020202020204" pitchFamily="34" charset="0"/>
                </a:rPr>
                <a:t>V</a:t>
              </a:r>
            </a:p>
          </p:txBody>
        </p:sp>
        <p:sp>
          <p:nvSpPr>
            <p:cNvPr id="50" name="TextBox 49">
              <a:extLst>
                <a:ext uri="{FF2B5EF4-FFF2-40B4-BE49-F238E27FC236}">
                  <a16:creationId xmlns:a16="http://schemas.microsoft.com/office/drawing/2014/main" id="{9905875E-7AEA-4803-AFC6-2F56330B3D21}"/>
                </a:ext>
              </a:extLst>
            </p:cNvPr>
            <p:cNvSpPr txBox="1"/>
            <p:nvPr/>
          </p:nvSpPr>
          <p:spPr>
            <a:xfrm>
              <a:off x="1400176" y="3451896"/>
              <a:ext cx="2468968" cy="386121"/>
            </a:xfrm>
            <a:prstGeom prst="rect">
              <a:avLst/>
            </a:prstGeom>
            <a:noFill/>
          </p:spPr>
          <p:txBody>
            <a:bodyPr wrap="square" rtlCol="0">
              <a:spAutoFit/>
            </a:bodyPr>
            <a:lstStyle/>
            <a:p>
              <a:r>
                <a:rPr lang="en-US" sz="2933" dirty="0" err="1"/>
                <a:t>Ứng</a:t>
              </a:r>
              <a:r>
                <a:rPr lang="en-US" sz="2933" dirty="0"/>
                <a:t> </a:t>
              </a:r>
              <a:r>
                <a:rPr lang="en-US" sz="2933" dirty="0" err="1"/>
                <a:t>dụng</a:t>
              </a:r>
              <a:endParaRPr lang="en-US" sz="2933" dirty="0"/>
            </a:p>
          </p:txBody>
        </p:sp>
      </p:grpSp>
    </p:spTree>
    <p:extLst>
      <p:ext uri="{BB962C8B-B14F-4D97-AF65-F5344CB8AC3E}">
        <p14:creationId xmlns:p14="http://schemas.microsoft.com/office/powerpoint/2010/main" val="2011446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strVal val="#ppt_x"/>
                                          </p:val>
                                        </p:tav>
                                        <p:tav tm="100000">
                                          <p:val>
                                            <p:strVal val="#ppt_x"/>
                                          </p:val>
                                        </p:tav>
                                      </p:tavLst>
                                    </p:anim>
                                    <p:anim calcmode="lin" valueType="num">
                                      <p:cBhvr>
                                        <p:cTn id="3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777739-57F6-4360-9F27-02231E567479}"/>
              </a:ext>
            </a:extLst>
          </p:cNvPr>
          <p:cNvSpPr/>
          <p:nvPr/>
        </p:nvSpPr>
        <p:spPr>
          <a:xfrm>
            <a:off x="71719" y="844861"/>
            <a:ext cx="12120282" cy="4031873"/>
          </a:xfrm>
          <a:prstGeom prst="rect">
            <a:avLst/>
          </a:prstGeom>
        </p:spPr>
        <p:txBody>
          <a:bodyPr wrap="square">
            <a:spAutoFit/>
          </a:bodyPr>
          <a:lstStyle/>
          <a:p>
            <a:r>
              <a:rPr lang="vi-VN" sz="3200" dirty="0">
                <a:latin typeface="Times New Roman" panose="02020603050405020304" pitchFamily="18" charset="0"/>
                <a:ea typeface="Courier New" panose="02070309020205020404" pitchFamily="49" charset="0"/>
                <a:cs typeface="Times New Roman" panose="02020603050405020304" pitchFamily="18" charset="0"/>
              </a:rPr>
              <a:t>Dựa vào mô hình phân t</a:t>
            </a:r>
            <a:r>
              <a:rPr lang="en-US" sz="3200" dirty="0">
                <a:latin typeface="Times New Roman" panose="02020603050405020304" pitchFamily="18" charset="0"/>
                <a:ea typeface="Courier New" panose="02070309020205020404" pitchFamily="49" charset="0"/>
                <a:cs typeface="Times New Roman" panose="02020603050405020304" pitchFamily="18" charset="0"/>
              </a:rPr>
              <a:t>ử</a:t>
            </a:r>
            <a:r>
              <a:rPr lang="vi-VN" sz="3200" dirty="0">
                <a:latin typeface="Times New Roman" panose="02020603050405020304" pitchFamily="18" charset="0"/>
                <a:ea typeface="Courier New" panose="02070309020205020404" pitchFamily="49" charset="0"/>
                <a:cs typeface="Times New Roman" panose="02020603050405020304" pitchFamily="18" charset="0"/>
              </a:rPr>
              <a:t> ethylic alcohol (Hình 26.1), hãy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lắp</a:t>
            </a:r>
            <a:r>
              <a:rPr lang="en-US" sz="3200" dirty="0">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mô</a:t>
            </a:r>
            <a:r>
              <a:rPr lang="en-US" sz="3200" dirty="0">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hình</a:t>
            </a:r>
            <a:r>
              <a:rPr lang="en-US" sz="3200" dirty="0">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latin typeface="Times New Roman" panose="02020603050405020304" pitchFamily="18" charset="0"/>
                <a:ea typeface="Courier New" panose="02070309020205020404" pitchFamily="49" charset="0"/>
                <a:cs typeface="Times New Roman" panose="02020603050405020304" pitchFamily="18" charset="0"/>
              </a:rPr>
              <a:t>viết công thức phân tử, công thức cấu tạo thu gọn của ethylic alcohol (ethanol)</a:t>
            </a:r>
            <a:r>
              <a:rPr lang="en-US" sz="3200" dirty="0">
                <a:latin typeface="Times New Roman" panose="02020603050405020304" pitchFamily="18" charset="0"/>
                <a:ea typeface="Courier New" panose="02070309020205020404" pitchFamily="49"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C</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O</a:t>
            </a:r>
          </a:p>
        </p:txBody>
      </p:sp>
      <p:pic>
        <p:nvPicPr>
          <p:cNvPr id="14" name="Shape 1470">
            <a:extLst>
              <a:ext uri="{FF2B5EF4-FFF2-40B4-BE49-F238E27FC236}">
                <a16:creationId xmlns:a16="http://schemas.microsoft.com/office/drawing/2014/main" id="{EC063CE8-709C-4A04-8536-BE8837E7F634}"/>
              </a:ext>
            </a:extLst>
          </p:cNvPr>
          <p:cNvPicPr/>
          <p:nvPr/>
        </p:nvPicPr>
        <p:blipFill>
          <a:blip r:embed="rId3"/>
          <a:stretch/>
        </p:blipFill>
        <p:spPr>
          <a:xfrm>
            <a:off x="-1" y="2983149"/>
            <a:ext cx="7963711" cy="3874852"/>
          </a:xfrm>
          <a:prstGeom prst="rect">
            <a:avLst/>
          </a:prstGeom>
        </p:spPr>
      </p:pic>
      <p:pic>
        <p:nvPicPr>
          <p:cNvPr id="15" name="Shape 1472">
            <a:extLst>
              <a:ext uri="{FF2B5EF4-FFF2-40B4-BE49-F238E27FC236}">
                <a16:creationId xmlns:a16="http://schemas.microsoft.com/office/drawing/2014/main" id="{9235A334-6752-46AE-BB9E-C9950A3ADF4F}"/>
              </a:ext>
            </a:extLst>
          </p:cNvPr>
          <p:cNvPicPr/>
          <p:nvPr/>
        </p:nvPicPr>
        <p:blipFill>
          <a:blip r:embed="rId4"/>
          <a:stretch/>
        </p:blipFill>
        <p:spPr>
          <a:xfrm>
            <a:off x="8352817" y="2983149"/>
            <a:ext cx="1245140" cy="1686127"/>
          </a:xfrm>
          <a:prstGeom prst="rect">
            <a:avLst/>
          </a:prstGeom>
        </p:spPr>
      </p:pic>
      <p:pic>
        <p:nvPicPr>
          <p:cNvPr id="16" name="Shape 1476">
            <a:extLst>
              <a:ext uri="{FF2B5EF4-FFF2-40B4-BE49-F238E27FC236}">
                <a16:creationId xmlns:a16="http://schemas.microsoft.com/office/drawing/2014/main" id="{A4440D42-0C5F-41CF-B772-F0B99835F608}"/>
              </a:ext>
            </a:extLst>
          </p:cNvPr>
          <p:cNvPicPr/>
          <p:nvPr/>
        </p:nvPicPr>
        <p:blipFill>
          <a:blip r:embed="rId5"/>
          <a:stretch/>
        </p:blipFill>
        <p:spPr>
          <a:xfrm>
            <a:off x="8512396" y="4920574"/>
            <a:ext cx="1085561" cy="1438421"/>
          </a:xfrm>
          <a:prstGeom prst="rect">
            <a:avLst/>
          </a:prstGeom>
        </p:spPr>
      </p:pic>
      <p:sp>
        <p:nvSpPr>
          <p:cNvPr id="7" name="TextBox 6">
            <a:extLst>
              <a:ext uri="{FF2B5EF4-FFF2-40B4-BE49-F238E27FC236}">
                <a16:creationId xmlns:a16="http://schemas.microsoft.com/office/drawing/2014/main" id="{975A95FC-2EA2-476F-862B-C273B9926172}"/>
              </a:ext>
            </a:extLst>
          </p:cNvPr>
          <p:cNvSpPr txBox="1"/>
          <p:nvPr/>
        </p:nvSpPr>
        <p:spPr>
          <a:xfrm>
            <a:off x="251012" y="190595"/>
            <a:ext cx="4589929" cy="523220"/>
          </a:xfrm>
          <a:prstGeom prst="rect">
            <a:avLst/>
          </a:prstGeom>
          <a:noFill/>
        </p:spPr>
        <p:txBody>
          <a:bodyPr wrap="square" rtlCol="0">
            <a:spAutoFit/>
          </a:bodyPr>
          <a:lstStyle/>
          <a:p>
            <a:r>
              <a:rPr lang="en-US" sz="2800" b="1" dirty="0">
                <a:solidFill>
                  <a:schemeClr val="bg1"/>
                </a:solidFill>
                <a:latin typeface="Times New Roman" pitchFamily="18" charset="0"/>
                <a:cs typeface="Times New Roman" pitchFamily="18" charset="0"/>
              </a:rPr>
              <a:t>I. </a:t>
            </a:r>
            <a:r>
              <a:rPr lang="en-US" sz="2800" b="1" dirty="0" err="1">
                <a:solidFill>
                  <a:schemeClr val="bg1"/>
                </a:solidFill>
                <a:latin typeface="Times New Roman" pitchFamily="18" charset="0"/>
                <a:cs typeface="Times New Roman" pitchFamily="18" charset="0"/>
              </a:rPr>
              <a:t>CẤU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TẠO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PHÂN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TỬ</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648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3">
            <a:extLst>
              <a:ext uri="{FF2B5EF4-FFF2-40B4-BE49-F238E27FC236}">
                <a16:creationId xmlns:a16="http://schemas.microsoft.com/office/drawing/2014/main" id="{622C79CA-E6A4-47F4-BAE6-71A4975527E8}"/>
              </a:ext>
            </a:extLst>
          </p:cNvPr>
          <p:cNvSpPr txBox="1">
            <a:spLocks noChangeArrowheads="1"/>
          </p:cNvSpPr>
          <p:nvPr/>
        </p:nvSpPr>
        <p:spPr bwMode="auto">
          <a:xfrm>
            <a:off x="508000" y="3251200"/>
            <a:ext cx="4684485" cy="239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sz="3733" b="1" dirty="0">
                <a:solidFill>
                  <a:srgbClr val="FFFF66"/>
                </a:solidFill>
                <a:cs typeface="Arial" pitchFamily="34" charset="0"/>
              </a:rPr>
              <a:t>       </a:t>
            </a:r>
            <a:r>
              <a:rPr lang="en-US" sz="3733" b="1" dirty="0">
                <a:solidFill>
                  <a:schemeClr val="tx2"/>
                </a:solidFill>
                <a:cs typeface="Arial" pitchFamily="34" charset="0"/>
              </a:rPr>
              <a:t>H     </a:t>
            </a:r>
            <a:r>
              <a:rPr lang="en-US" sz="3733" b="1" dirty="0" err="1">
                <a:solidFill>
                  <a:schemeClr val="tx2"/>
                </a:solidFill>
                <a:cs typeface="Arial" pitchFamily="34" charset="0"/>
              </a:rPr>
              <a:t>H</a:t>
            </a:r>
            <a:endParaRPr lang="en-US" sz="3733" b="1" dirty="0">
              <a:solidFill>
                <a:schemeClr val="tx2"/>
              </a:solidFill>
              <a:cs typeface="Arial" pitchFamily="34" charset="0"/>
            </a:endParaRPr>
          </a:p>
          <a:p>
            <a:pPr eaLnBrk="1" hangingPunct="1">
              <a:spcBef>
                <a:spcPct val="50000"/>
              </a:spcBef>
            </a:pPr>
            <a:r>
              <a:rPr lang="en-US" sz="3733" b="1" dirty="0">
                <a:solidFill>
                  <a:schemeClr val="tx2"/>
                </a:solidFill>
                <a:cs typeface="Arial" pitchFamily="34" charset="0"/>
              </a:rPr>
              <a:t>H – C  – C – </a:t>
            </a:r>
            <a:r>
              <a:rPr lang="en-US" sz="3733" b="1" dirty="0">
                <a:solidFill>
                  <a:srgbClr val="CC3300"/>
                </a:solidFill>
                <a:cs typeface="Arial" pitchFamily="34" charset="0"/>
              </a:rPr>
              <a:t>O – H</a:t>
            </a:r>
            <a:r>
              <a:rPr lang="en-US" sz="3733" b="1" dirty="0">
                <a:solidFill>
                  <a:schemeClr val="tx2"/>
                </a:solidFill>
                <a:cs typeface="Arial" pitchFamily="34" charset="0"/>
              </a:rPr>
              <a:t>       </a:t>
            </a:r>
          </a:p>
          <a:p>
            <a:pPr eaLnBrk="1" hangingPunct="1">
              <a:spcBef>
                <a:spcPct val="50000"/>
              </a:spcBef>
            </a:pPr>
            <a:r>
              <a:rPr lang="en-US" sz="3733" b="1" dirty="0">
                <a:solidFill>
                  <a:schemeClr val="tx2"/>
                </a:solidFill>
                <a:cs typeface="Arial" pitchFamily="34" charset="0"/>
              </a:rPr>
              <a:t>       H    </a:t>
            </a:r>
            <a:r>
              <a:rPr lang="en-US" sz="3733" b="1" dirty="0" err="1">
                <a:solidFill>
                  <a:schemeClr val="tx2"/>
                </a:solidFill>
                <a:cs typeface="Arial" pitchFamily="34" charset="0"/>
              </a:rPr>
              <a:t>H</a:t>
            </a:r>
            <a:endParaRPr lang="en-US" sz="3733" b="1" dirty="0">
              <a:solidFill>
                <a:schemeClr val="tx2"/>
              </a:solidFill>
              <a:cs typeface="Arial" pitchFamily="34" charset="0"/>
            </a:endParaRPr>
          </a:p>
        </p:txBody>
      </p:sp>
      <p:sp>
        <p:nvSpPr>
          <p:cNvPr id="6" name="Text Box 53">
            <a:extLst>
              <a:ext uri="{FF2B5EF4-FFF2-40B4-BE49-F238E27FC236}">
                <a16:creationId xmlns:a16="http://schemas.microsoft.com/office/drawing/2014/main" id="{8FC0E59D-BC8B-456F-9BA1-A827BFE1E2F2}"/>
              </a:ext>
            </a:extLst>
          </p:cNvPr>
          <p:cNvSpPr txBox="1">
            <a:spLocks noChangeArrowheads="1"/>
          </p:cNvSpPr>
          <p:nvPr/>
        </p:nvSpPr>
        <p:spPr bwMode="auto">
          <a:xfrm>
            <a:off x="6675278" y="3722004"/>
            <a:ext cx="544274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sz="3733" b="1" dirty="0">
                <a:solidFill>
                  <a:schemeClr val="bg1"/>
                </a:solidFill>
                <a:cs typeface="Arial" pitchFamily="34" charset="0"/>
              </a:rPr>
              <a:t> </a:t>
            </a:r>
            <a:r>
              <a:rPr lang="en-US" sz="5333" b="1" dirty="0">
                <a:solidFill>
                  <a:schemeClr val="tx2"/>
                </a:solidFill>
                <a:cs typeface="Arial" pitchFamily="34" charset="0"/>
              </a:rPr>
              <a:t>CH</a:t>
            </a:r>
            <a:r>
              <a:rPr lang="en-US" sz="5333" b="1" baseline="-25000" dirty="0">
                <a:solidFill>
                  <a:schemeClr val="tx2"/>
                </a:solidFill>
                <a:cs typeface="Arial" pitchFamily="34" charset="0"/>
              </a:rPr>
              <a:t>3</a:t>
            </a:r>
            <a:r>
              <a:rPr lang="en-US" sz="5333" b="1" dirty="0">
                <a:solidFill>
                  <a:schemeClr val="tx2"/>
                </a:solidFill>
                <a:cs typeface="Arial" pitchFamily="34" charset="0"/>
              </a:rPr>
              <a:t> – CH</a:t>
            </a:r>
            <a:r>
              <a:rPr lang="en-US" sz="5333" b="1" baseline="-25000" dirty="0">
                <a:solidFill>
                  <a:schemeClr val="tx2"/>
                </a:solidFill>
                <a:cs typeface="Arial" pitchFamily="34" charset="0"/>
              </a:rPr>
              <a:t>2</a:t>
            </a:r>
            <a:r>
              <a:rPr lang="en-US" sz="5333" b="1" dirty="0">
                <a:solidFill>
                  <a:schemeClr val="tx2"/>
                </a:solidFill>
                <a:cs typeface="Arial" pitchFamily="34" charset="0"/>
              </a:rPr>
              <a:t> – </a:t>
            </a:r>
            <a:r>
              <a:rPr lang="en-US" sz="5333" b="1" dirty="0">
                <a:solidFill>
                  <a:srgbClr val="CC3300"/>
                </a:solidFill>
                <a:cs typeface="Arial" pitchFamily="34" charset="0"/>
              </a:rPr>
              <a:t>OH</a:t>
            </a:r>
            <a:r>
              <a:rPr lang="en-US" sz="4800" dirty="0">
                <a:solidFill>
                  <a:schemeClr val="tx2"/>
                </a:solidFill>
                <a:cs typeface="Arial" pitchFamily="34" charset="0"/>
              </a:rPr>
              <a:t> </a:t>
            </a:r>
            <a:endParaRPr lang="en-US" sz="3200" dirty="0">
              <a:solidFill>
                <a:schemeClr val="tx2"/>
              </a:solidFill>
              <a:cs typeface="Arial" pitchFamily="34" charset="0"/>
            </a:endParaRPr>
          </a:p>
        </p:txBody>
      </p:sp>
      <p:sp>
        <p:nvSpPr>
          <p:cNvPr id="2" name="Rectangle 1">
            <a:extLst>
              <a:ext uri="{FF2B5EF4-FFF2-40B4-BE49-F238E27FC236}">
                <a16:creationId xmlns:a16="http://schemas.microsoft.com/office/drawing/2014/main" id="{A2B8E698-7022-4462-8F96-F51CC6071951}"/>
              </a:ext>
            </a:extLst>
          </p:cNvPr>
          <p:cNvSpPr/>
          <p:nvPr/>
        </p:nvSpPr>
        <p:spPr>
          <a:xfrm>
            <a:off x="1574533" y="407305"/>
            <a:ext cx="5100745" cy="666786"/>
          </a:xfrm>
          <a:prstGeom prst="rect">
            <a:avLst/>
          </a:prstGeom>
        </p:spPr>
        <p:txBody>
          <a:bodyPr wrap="square">
            <a:spAutoFit/>
          </a:bodyPr>
          <a:lstStyle/>
          <a:p>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thức</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phân</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tử</a:t>
            </a:r>
            <a:r>
              <a:rPr lang="en-US" sz="3733" dirty="0">
                <a:latin typeface="Times New Roman" panose="02020603050405020304" pitchFamily="18" charset="0"/>
                <a:cs typeface="Times New Roman" panose="02020603050405020304" pitchFamily="18" charset="0"/>
              </a:rPr>
              <a:t> :  </a:t>
            </a:r>
          </a:p>
        </p:txBody>
      </p:sp>
      <p:graphicFrame>
        <p:nvGraphicFramePr>
          <p:cNvPr id="3" name="Object 2">
            <a:extLst>
              <a:ext uri="{FF2B5EF4-FFF2-40B4-BE49-F238E27FC236}">
                <a16:creationId xmlns:a16="http://schemas.microsoft.com/office/drawing/2014/main" id="{33B61BA0-7B7E-42C0-A92B-BE5140D52718}"/>
              </a:ext>
            </a:extLst>
          </p:cNvPr>
          <p:cNvGraphicFramePr>
            <a:graphicFrameLocks noChangeAspect="1"/>
          </p:cNvGraphicFramePr>
          <p:nvPr/>
        </p:nvGraphicFramePr>
        <p:xfrm>
          <a:off x="5486400" y="2946400"/>
          <a:ext cx="1219200" cy="264584"/>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33B61BA0-7B7E-42C0-A92B-BE5140D52718}"/>
                          </a:ext>
                        </a:extLst>
                      </p:cNvPr>
                      <p:cNvPicPr/>
                      <p:nvPr/>
                    </p:nvPicPr>
                    <p:blipFill>
                      <a:blip r:embed="rId4"/>
                      <a:stretch>
                        <a:fillRect/>
                      </a:stretch>
                    </p:blipFill>
                    <p:spPr>
                      <a:xfrm>
                        <a:off x="5486400" y="2946400"/>
                        <a:ext cx="1219200" cy="26458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02C89DA-8DD5-4331-9C72-8BB797142DBD}"/>
              </a:ext>
            </a:extLst>
          </p:cNvPr>
          <p:cNvGraphicFramePr>
            <a:graphicFrameLocks noChangeAspect="1"/>
          </p:cNvGraphicFramePr>
          <p:nvPr/>
        </p:nvGraphicFramePr>
        <p:xfrm>
          <a:off x="6019800" y="2959100"/>
          <a:ext cx="152400" cy="237067"/>
        </p:xfrm>
        <a:graphic>
          <a:graphicData uri="http://schemas.openxmlformats.org/presentationml/2006/ole">
            <mc:AlternateContent xmlns:mc="http://schemas.openxmlformats.org/markup-compatibility/2006">
              <mc:Choice xmlns:v="urn:schemas-microsoft-com:vml" Requires="v">
                <p:oleObj name="Equation" r:id="rId5" imgW="114120" imgH="177480" progId="Equation.DSMT4">
                  <p:embed/>
                </p:oleObj>
              </mc:Choice>
              <mc:Fallback>
                <p:oleObj name="Equation" r:id="rId5" imgW="114120" imgH="177480" progId="Equation.DSMT4">
                  <p:embed/>
                  <p:pic>
                    <p:nvPicPr>
                      <p:cNvPr id="4" name="Object 3">
                        <a:extLst>
                          <a:ext uri="{FF2B5EF4-FFF2-40B4-BE49-F238E27FC236}">
                            <a16:creationId xmlns:a16="http://schemas.microsoft.com/office/drawing/2014/main" id="{702C89DA-8DD5-4331-9C72-8BB797142DBD}"/>
                          </a:ext>
                        </a:extLst>
                      </p:cNvPr>
                      <p:cNvPicPr/>
                      <p:nvPr/>
                    </p:nvPicPr>
                    <p:blipFill>
                      <a:blip r:embed="rId4"/>
                      <a:stretch>
                        <a:fillRect/>
                      </a:stretch>
                    </p:blipFill>
                    <p:spPr>
                      <a:xfrm>
                        <a:off x="6019800" y="2959100"/>
                        <a:ext cx="152400" cy="2370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84CC62C-90E3-4B20-B4D9-9A95ABAAEC95}"/>
              </a:ext>
            </a:extLst>
          </p:cNvPr>
          <p:cNvGraphicFramePr>
            <a:graphicFrameLocks noChangeAspect="1"/>
          </p:cNvGraphicFramePr>
          <p:nvPr/>
        </p:nvGraphicFramePr>
        <p:xfrm>
          <a:off x="6270173" y="348344"/>
          <a:ext cx="2743199" cy="1023257"/>
        </p:xfrm>
        <a:graphic>
          <a:graphicData uri="http://schemas.openxmlformats.org/presentationml/2006/ole">
            <mc:AlternateContent xmlns:mc="http://schemas.openxmlformats.org/markup-compatibility/2006">
              <mc:Choice xmlns:v="urn:schemas-microsoft-com:vml" Requires="v">
                <p:oleObj name="Equation" r:id="rId6" imgW="482400" imgH="228600" progId="Equation.DSMT4">
                  <p:embed/>
                </p:oleObj>
              </mc:Choice>
              <mc:Fallback>
                <p:oleObj name="Equation" r:id="rId6" imgW="482400" imgH="228600" progId="Equation.DSMT4">
                  <p:embed/>
                  <p:pic>
                    <p:nvPicPr>
                      <p:cNvPr id="7" name="Object 6">
                        <a:extLst>
                          <a:ext uri="{FF2B5EF4-FFF2-40B4-BE49-F238E27FC236}">
                            <a16:creationId xmlns:a16="http://schemas.microsoft.com/office/drawing/2014/main" id="{D84CC62C-90E3-4B20-B4D9-9A95ABAAEC95}"/>
                          </a:ext>
                        </a:extLst>
                      </p:cNvPr>
                      <p:cNvPicPr/>
                      <p:nvPr/>
                    </p:nvPicPr>
                    <p:blipFill>
                      <a:blip r:embed="rId7"/>
                      <a:stretch>
                        <a:fillRect/>
                      </a:stretch>
                    </p:blipFill>
                    <p:spPr>
                      <a:xfrm>
                        <a:off x="6270173" y="348344"/>
                        <a:ext cx="2743199" cy="102325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3C1937A-1F25-4EF7-A8C0-8AFF1A9486AF}"/>
              </a:ext>
            </a:extLst>
          </p:cNvPr>
          <p:cNvSpPr/>
          <p:nvPr/>
        </p:nvSpPr>
        <p:spPr>
          <a:xfrm>
            <a:off x="1604856" y="2165867"/>
            <a:ext cx="5100745" cy="666786"/>
          </a:xfrm>
          <a:prstGeom prst="rect">
            <a:avLst/>
          </a:prstGeom>
        </p:spPr>
        <p:txBody>
          <a:bodyPr wrap="square">
            <a:spAutoFit/>
          </a:bodyPr>
          <a:lstStyle/>
          <a:p>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thức</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cấu</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tạo</a:t>
            </a:r>
            <a:endParaRPr lang="en-US" sz="3733"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65B07A9-C268-4E29-87AA-E61785BEC875}"/>
              </a:ext>
            </a:extLst>
          </p:cNvPr>
          <p:cNvSpPr/>
          <p:nvPr/>
        </p:nvSpPr>
        <p:spPr>
          <a:xfrm>
            <a:off x="5174730" y="3622495"/>
            <a:ext cx="1500548" cy="830997"/>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Hay</a:t>
            </a:r>
          </a:p>
        </p:txBody>
      </p:sp>
      <p:cxnSp>
        <p:nvCxnSpPr>
          <p:cNvPr id="11" name="Straight Connector 10">
            <a:extLst>
              <a:ext uri="{FF2B5EF4-FFF2-40B4-BE49-F238E27FC236}">
                <a16:creationId xmlns:a16="http://schemas.microsoft.com/office/drawing/2014/main" id="{62E7129D-C30D-2956-3715-E960DB1DEC0E}"/>
              </a:ext>
            </a:extLst>
          </p:cNvPr>
          <p:cNvCxnSpPr/>
          <p:nvPr/>
        </p:nvCxnSpPr>
        <p:spPr>
          <a:xfrm>
            <a:off x="1647217" y="3917916"/>
            <a:ext cx="0" cy="195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A61755-0DDD-D6EB-36DC-755ADC7D9D5B}"/>
              </a:ext>
            </a:extLst>
          </p:cNvPr>
          <p:cNvCxnSpPr/>
          <p:nvPr/>
        </p:nvCxnSpPr>
        <p:spPr>
          <a:xfrm>
            <a:off x="2594043" y="3917916"/>
            <a:ext cx="0" cy="195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227400-9A13-63AE-A7D2-DB382BCF7A18}"/>
              </a:ext>
            </a:extLst>
          </p:cNvPr>
          <p:cNvCxnSpPr/>
          <p:nvPr/>
        </p:nvCxnSpPr>
        <p:spPr>
          <a:xfrm>
            <a:off x="1647217" y="4695218"/>
            <a:ext cx="0" cy="27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5D28D4-6930-96C3-A125-B6D7C1A0770E}"/>
              </a:ext>
            </a:extLst>
          </p:cNvPr>
          <p:cNvCxnSpPr/>
          <p:nvPr/>
        </p:nvCxnSpPr>
        <p:spPr>
          <a:xfrm>
            <a:off x="2594043" y="4695218"/>
            <a:ext cx="0" cy="311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7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l="6993" t="13175" r="5528"/>
          <a:stretch/>
        </p:blipFill>
        <p:spPr bwMode="auto">
          <a:xfrm>
            <a:off x="0" y="0"/>
            <a:ext cx="3523129" cy="4903694"/>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3630706" y="421151"/>
            <a:ext cx="8408463" cy="4392895"/>
          </a:xfrm>
          <a:prstGeom prst="rect">
            <a:avLst/>
          </a:prstGeom>
          <a:noFill/>
          <a:ln w="9525">
            <a:solidFill>
              <a:srgbClr val="FF00FF"/>
            </a:solidFill>
            <a:miter lim="800000"/>
            <a:headEnd/>
            <a:tailEnd/>
          </a:ln>
          <a:effectLst/>
        </p:spPr>
      </p:pic>
      <p:sp>
        <p:nvSpPr>
          <p:cNvPr id="4" name="TextBox 3">
            <a:extLst>
              <a:ext uri="{FF2B5EF4-FFF2-40B4-BE49-F238E27FC236}">
                <a16:creationId xmlns:a16="http://schemas.microsoft.com/office/drawing/2014/main" id="{F8406DF0-E9E0-40AC-B361-2F408384FFDA}"/>
              </a:ext>
            </a:extLst>
          </p:cNvPr>
          <p:cNvSpPr txBox="1"/>
          <p:nvPr/>
        </p:nvSpPr>
        <p:spPr>
          <a:xfrm>
            <a:off x="251012" y="5180314"/>
            <a:ext cx="11546541" cy="1384995"/>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ethylic alcohol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H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C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O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–OH =&gt; ethylic alcohol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trưng</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upRigh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4" name="Picture 2">
            <a:extLst>
              <a:ext uri="{FF2B5EF4-FFF2-40B4-BE49-F238E27FC236}">
                <a16:creationId xmlns:a16="http://schemas.microsoft.com/office/drawing/2014/main" id="{1F774D2A-F4CB-46D4-9E15-1485AA8E201D}"/>
              </a:ext>
            </a:extLst>
          </p:cNvPr>
          <p:cNvPicPr>
            <a:picLocks noChangeAspect="1" noChangeArrowheads="1"/>
          </p:cNvPicPr>
          <p:nvPr/>
        </p:nvPicPr>
        <p:blipFill>
          <a:blip r:embed="rId2"/>
          <a:srcRect/>
          <a:stretch>
            <a:fillRect/>
          </a:stretch>
        </p:blipFill>
        <p:spPr bwMode="auto">
          <a:xfrm>
            <a:off x="179293" y="-116542"/>
            <a:ext cx="11600329" cy="51307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53" presetClass="exit" presetSubtype="0" fill="hold" nodeType="withEffect">
                                  <p:stCondLst>
                                    <p:cond delay="0"/>
                                  </p:stCondLst>
                                  <p:childTnLst>
                                    <p:anim calcmode="lin" valueType="num">
                                      <p:cBhvr>
                                        <p:cTn id="9" dur="1000"/>
                                        <p:tgtEl>
                                          <p:spTgt spid="14"/>
                                        </p:tgtEl>
                                        <p:attrNameLst>
                                          <p:attrName>ppt_w</p:attrName>
                                        </p:attrNameLst>
                                      </p:cBhvr>
                                      <p:tavLst>
                                        <p:tav tm="0">
                                          <p:val>
                                            <p:strVal val="ppt_w"/>
                                          </p:val>
                                        </p:tav>
                                        <p:tav tm="100000">
                                          <p:val>
                                            <p:fltVal val="0"/>
                                          </p:val>
                                        </p:tav>
                                      </p:tavLst>
                                    </p:anim>
                                    <p:anim calcmode="lin" valueType="num">
                                      <p:cBhvr>
                                        <p:cTn id="10" dur="1000"/>
                                        <p:tgtEl>
                                          <p:spTgt spid="14"/>
                                        </p:tgtEl>
                                        <p:attrNameLst>
                                          <p:attrName>ppt_h</p:attrName>
                                        </p:attrNameLst>
                                      </p:cBhvr>
                                      <p:tavLst>
                                        <p:tav tm="0">
                                          <p:val>
                                            <p:strVal val="ppt_h"/>
                                          </p:val>
                                        </p:tav>
                                        <p:tav tm="100000">
                                          <p:val>
                                            <p:fltVal val="0"/>
                                          </p:val>
                                        </p:tav>
                                      </p:tavLst>
                                    </p:anim>
                                    <p:animEffect transition="out" filter="fade">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2513</TotalTime>
  <Words>1674</Words>
  <Application>Microsoft Office PowerPoint</Application>
  <PresentationFormat>Widescreen</PresentationFormat>
  <Paragraphs>143</Paragraphs>
  <Slides>32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MỞ ĐẦU KHTN 7-HIỀN</vt:lpstr>
      <vt:lpstr>Equation</vt:lpstr>
      <vt:lpstr>PowerPoint Presentation</vt:lpstr>
      <vt:lpstr>PowerPoint Presentation</vt:lpstr>
      <vt:lpstr>PowerPoint Presentation</vt:lpstr>
      <vt:lpstr>KHỞI ĐỘNG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519</cp:revision>
  <dcterms:created xsi:type="dcterms:W3CDTF">2022-07-11T10:05:56Z</dcterms:created>
  <dcterms:modified xsi:type="dcterms:W3CDTF">2025-01-07T16:03:31Z</dcterms:modified>
</cp:coreProperties>
</file>