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5"/>
  </p:notesMasterIdLst>
  <p:sldIdLst>
    <p:sldId id="282" r:id="rId4"/>
    <p:sldId id="301" r:id="rId5"/>
    <p:sldId id="262" r:id="rId6"/>
    <p:sldId id="263" r:id="rId7"/>
    <p:sldId id="259" r:id="rId8"/>
    <p:sldId id="295" r:id="rId9"/>
    <p:sldId id="296" r:id="rId10"/>
    <p:sldId id="297" r:id="rId11"/>
    <p:sldId id="298" r:id="rId12"/>
    <p:sldId id="299" r:id="rId13"/>
    <p:sldId id="264" r:id="rId14"/>
    <p:sldId id="283" r:id="rId15"/>
    <p:sldId id="302" r:id="rId16"/>
    <p:sldId id="265" r:id="rId17"/>
    <p:sldId id="266" r:id="rId18"/>
    <p:sldId id="267" r:id="rId19"/>
    <p:sldId id="268" r:id="rId20"/>
    <p:sldId id="269" r:id="rId21"/>
    <p:sldId id="270" r:id="rId22"/>
    <p:sldId id="272" r:id="rId23"/>
    <p:sldId id="305" r:id="rId24"/>
    <p:sldId id="304" r:id="rId25"/>
    <p:sldId id="303" r:id="rId26"/>
    <p:sldId id="273" r:id="rId27"/>
    <p:sldId id="306" r:id="rId28"/>
    <p:sldId id="279" r:id="rId29"/>
    <p:sldId id="286" r:id="rId30"/>
    <p:sldId id="280" r:id="rId31"/>
    <p:sldId id="281" r:id="rId32"/>
    <p:sldId id="276" r:id="rId33"/>
    <p:sldId id="271" r:id="rId34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ambria Math" panose="02040503050406030204" pitchFamily="18" charset="0"/>
      <p:regular r:id="rId42"/>
    </p:embeddedFont>
    <p:embeddedFont>
      <p:font typeface="Tahoma" panose="020B0604030504040204" pitchFamily="34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huOq727N7oir6qwH9CuUgt5iBuK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>
    <p:extLst>
      <p:ext uri="{19B8F6BF-5375-455C-9EA6-DF929625EA0E}">
        <p15:presenceInfo xmlns:p15="http://schemas.microsoft.com/office/powerpoint/2012/main" userId="LENOV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7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6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56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6-30T13:25:35.978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60500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9185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459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8641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0575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495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07100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2467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1404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0248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2476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0607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6393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6905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4547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7212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7618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4305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202197-A489-8C8B-9517-0B835385A4B9}"/>
              </a:ext>
            </a:extLst>
          </p:cNvPr>
          <p:cNvSpPr txBox="1"/>
          <p:nvPr userDrawn="1"/>
        </p:nvSpPr>
        <p:spPr>
          <a:xfrm>
            <a:off x="-179375" y="6858000"/>
            <a:ext cx="189649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rgbClr val="EAEAEA"/>
                </a:solidFill>
              </a:rPr>
              <a:t>TÀI LIỆU NHÓM SOẠN GIÁO ÁN - MAI NGỌC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8D91EA-9585-9F5A-556E-8BBDCBB87AEB}"/>
              </a:ext>
            </a:extLst>
          </p:cNvPr>
          <p:cNvSpPr txBox="1"/>
          <p:nvPr userDrawn="1"/>
        </p:nvSpPr>
        <p:spPr>
          <a:xfrm>
            <a:off x="-6873" y="-123111"/>
            <a:ext cx="775746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">
                <a:solidFill>
                  <a:schemeClr val="accent3">
                    <a:lumMod val="20000"/>
                    <a:lumOff val="80000"/>
                  </a:schemeClr>
                </a:solidFill>
              </a:rPr>
              <a:t>TÀI LIỆU NHÓM SOẠN GIÁO ÁN - MAI NGỌC</a:t>
            </a:r>
          </a:p>
        </p:txBody>
      </p:sp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871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298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287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6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755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164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55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708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406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144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5167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226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636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417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5164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0545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7153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768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860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6847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688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241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  <a:defRPr sz="4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" name="Google Shape;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0" name="Google Shape;1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81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17/06/2025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82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5" Type="http://schemas.openxmlformats.org/officeDocument/2006/relationships/slide" Target="slide6.xml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29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jpg"/><Relationship Id="rId7" Type="http://schemas.openxmlformats.org/officeDocument/2006/relationships/image" Target="../media/image3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2.wmf"/><Relationship Id="rId4" Type="http://schemas.openxmlformats.org/officeDocument/2006/relationships/oleObject" Target="../embeddings/oleObject5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23.jpg"/><Relationship Id="rId7" Type="http://schemas.openxmlformats.org/officeDocument/2006/relationships/image" Target="../media/image36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38.wmf"/><Relationship Id="rId5" Type="http://schemas.openxmlformats.org/officeDocument/2006/relationships/image" Target="../media/image35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37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44.wmf"/><Relationship Id="rId4" Type="http://schemas.openxmlformats.org/officeDocument/2006/relationships/image" Target="../media/image41.wmf"/><Relationship Id="rId9" Type="http://schemas.openxmlformats.org/officeDocument/2006/relationships/oleObject" Target="../embeddings/oleObject14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13" Type="http://schemas.openxmlformats.org/officeDocument/2006/relationships/oleObject" Target="../embeddings/oleObject20.bin"/><Relationship Id="rId18" Type="http://schemas.openxmlformats.org/officeDocument/2006/relationships/oleObject" Target="../embeddings/oleObject23.bin"/><Relationship Id="rId3" Type="http://schemas.openxmlformats.org/officeDocument/2006/relationships/oleObject" Target="../embeddings/oleObject15.bin"/><Relationship Id="rId21" Type="http://schemas.openxmlformats.org/officeDocument/2006/relationships/image" Target="../media/image34.png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49.wmf"/><Relationship Id="rId17" Type="http://schemas.openxmlformats.org/officeDocument/2006/relationships/oleObject" Target="../embeddings/oleObject22.bin"/><Relationship Id="rId25" Type="http://schemas.openxmlformats.org/officeDocument/2006/relationships/image" Target="../media/image54.wmf"/><Relationship Id="rId2" Type="http://schemas.openxmlformats.org/officeDocument/2006/relationships/image" Target="../media/image22.jpg"/><Relationship Id="rId16" Type="http://schemas.openxmlformats.org/officeDocument/2006/relationships/image" Target="../media/image51.wmf"/><Relationship Id="rId20" Type="http://schemas.openxmlformats.org/officeDocument/2006/relationships/image" Target="../media/image5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wmf"/><Relationship Id="rId11" Type="http://schemas.openxmlformats.org/officeDocument/2006/relationships/oleObject" Target="../embeddings/oleObject19.bin"/><Relationship Id="rId24" Type="http://schemas.openxmlformats.org/officeDocument/2006/relationships/oleObject" Target="../embeddings/oleObject26.bin"/><Relationship Id="rId5" Type="http://schemas.openxmlformats.org/officeDocument/2006/relationships/oleObject" Target="../embeddings/oleObject16.bin"/><Relationship Id="rId15" Type="http://schemas.openxmlformats.org/officeDocument/2006/relationships/oleObject" Target="../embeddings/oleObject21.bin"/><Relationship Id="rId23" Type="http://schemas.openxmlformats.org/officeDocument/2006/relationships/image" Target="../media/image53.wmf"/><Relationship Id="rId10" Type="http://schemas.openxmlformats.org/officeDocument/2006/relationships/image" Target="../media/image48.wmf"/><Relationship Id="rId19" Type="http://schemas.openxmlformats.org/officeDocument/2006/relationships/oleObject" Target="../embeddings/oleObject24.bin"/><Relationship Id="rId4" Type="http://schemas.openxmlformats.org/officeDocument/2006/relationships/image" Target="../media/image45.wmf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50.wmf"/><Relationship Id="rId22" Type="http://schemas.openxmlformats.org/officeDocument/2006/relationships/oleObject" Target="../embeddings/oleObject25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image" Target="../media/image55.png"/><Relationship Id="rId7" Type="http://schemas.openxmlformats.org/officeDocument/2006/relationships/image" Target="../media/image56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27.bin"/><Relationship Id="rId9" Type="http://schemas.openxmlformats.org/officeDocument/2006/relationships/image" Target="../media/image57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comments" Target="../comments/comment1.xm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wmf"/><Relationship Id="rId4" Type="http://schemas.openxmlformats.org/officeDocument/2006/relationships/oleObject" Target="../embeddings/oleObject30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31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gif"/><Relationship Id="rId4" Type="http://schemas.openxmlformats.org/officeDocument/2006/relationships/image" Target="../media/image66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70.png"/><Relationship Id="rId10" Type="http://schemas.openxmlformats.org/officeDocument/2006/relationships/image" Target="../media/image34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8.xml"/><Relationship Id="rId12" Type="http://schemas.openxmlformats.org/officeDocument/2006/relationships/image" Target="../media/image10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7.xml"/><Relationship Id="rId11" Type="http://schemas.openxmlformats.org/officeDocument/2006/relationships/image" Target="../media/image9.gif"/><Relationship Id="rId5" Type="http://schemas.openxmlformats.org/officeDocument/2006/relationships/image" Target="../media/image7.png"/><Relationship Id="rId10" Type="http://schemas.openxmlformats.org/officeDocument/2006/relationships/image" Target="../media/image8.gif"/><Relationship Id="rId4" Type="http://schemas.openxmlformats.org/officeDocument/2006/relationships/image" Target="../media/image6.png"/><Relationship Id="rId9" Type="http://schemas.openxmlformats.org/officeDocument/2006/relationships/slide" Target="slide10.xml"/><Relationship Id="rId14" Type="http://schemas.openxmlformats.org/officeDocument/2006/relationships/slide" Target="slide2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1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20.png"/><Relationship Id="rId17" Type="http://schemas.openxmlformats.org/officeDocument/2006/relationships/image" Target="../media/image17.png"/><Relationship Id="rId2" Type="http://schemas.openxmlformats.org/officeDocument/2006/relationships/audio" Target="../media/audio1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483"/>
          </a:xfrm>
          <a:prstGeom prst="rect">
            <a:avLst/>
          </a:prstGeom>
        </p:spPr>
      </p:pic>
      <p:sp>
        <p:nvSpPr>
          <p:cNvPr id="6" name="Google Shape;91;p2"/>
          <p:cNvSpPr/>
          <p:nvPr/>
        </p:nvSpPr>
        <p:spPr>
          <a:xfrm>
            <a:off x="1633928" y="1336536"/>
            <a:ext cx="8149367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Chào</a:t>
            </a:r>
            <a:r>
              <a:rPr lang="en-US" sz="6000" b="1" i="0" u="none" strike="noStrike" cap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mừng</a:t>
            </a:r>
            <a:r>
              <a:rPr lang="en-US" sz="6000" b="1" i="0" u="none" strike="noStrike" cap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6000" b="1" i="0" u="none" strike="noStrike" cap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thầy</a:t>
            </a:r>
            <a:r>
              <a:rPr lang="en-US" sz="6000" b="1" i="0" u="none" strike="noStrike" cap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6000" b="1" i="0" u="none" strike="noStrike" cap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6000" dirty="0">
              <a:solidFill>
                <a:srgbClr val="FFFF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6000" b="1" i="0" u="none" strike="noStrike" cap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dự</a:t>
            </a:r>
            <a:r>
              <a:rPr lang="en-US" sz="6000" b="1" i="0" u="none" strike="noStrike" cap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giờ</a:t>
            </a:r>
            <a:r>
              <a:rPr lang="en-US" sz="6000" b="1" i="0" u="none" strike="noStrike" cap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thăm</a:t>
            </a:r>
            <a:r>
              <a:rPr lang="en-US" sz="6000" b="1" i="0" u="none" strike="noStrike" cap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lớp</a:t>
            </a:r>
            <a:r>
              <a:rPr lang="en-US" sz="6000" b="1" i="0" u="none" strike="noStrike" cap="none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sz="6000" dirty="0">
              <a:solidFill>
                <a:srgbClr val="FFFF00"/>
              </a:solidFill>
            </a:endParaRPr>
          </a:p>
        </p:txBody>
      </p:sp>
      <p:sp>
        <p:nvSpPr>
          <p:cNvPr id="8" name="Google Shape;92;p2"/>
          <p:cNvSpPr txBox="1"/>
          <p:nvPr/>
        </p:nvSpPr>
        <p:spPr>
          <a:xfrm flipH="1">
            <a:off x="2937071" y="3874697"/>
            <a:ext cx="554307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Giáo</a:t>
            </a:r>
            <a:r>
              <a:rPr lang="en-US" sz="2400" b="1" i="0" u="none" strike="noStrike" cap="none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400" b="1" i="0" u="none" strike="noStrike" cap="none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viên</a:t>
            </a:r>
            <a:r>
              <a:rPr lang="en-US" sz="2400" b="1" i="0" u="none" strike="noStrike" cap="none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: </a:t>
            </a: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Trường</a:t>
            </a:r>
            <a:r>
              <a:rPr lang="en-US" sz="2400" b="1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: THCS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95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243923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200" kern="1200" dirty="0" err="1">
                <a:solidFill>
                  <a:prstClr val="black"/>
                </a:solidFill>
              </a:rPr>
              <a:t>Bác</a:t>
            </a:r>
            <a:r>
              <a:rPr lang="en-US" sz="3200" kern="1200" dirty="0">
                <a:solidFill>
                  <a:prstClr val="black"/>
                </a:solidFill>
              </a:rPr>
              <a:t> An </a:t>
            </a:r>
            <a:r>
              <a:rPr lang="en-US" sz="3200" kern="1200" dirty="0" err="1">
                <a:solidFill>
                  <a:prstClr val="black"/>
                </a:solidFill>
              </a:rPr>
              <a:t>gửi</a:t>
            </a:r>
            <a:r>
              <a:rPr lang="en-US" sz="3200" kern="1200" dirty="0">
                <a:solidFill>
                  <a:prstClr val="black"/>
                </a:solidFill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</a:rPr>
              <a:t>tiết</a:t>
            </a:r>
            <a:r>
              <a:rPr lang="en-US" sz="3200" kern="1200" dirty="0">
                <a:solidFill>
                  <a:prstClr val="black"/>
                </a:solidFill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</a:rPr>
              <a:t>kiệm</a:t>
            </a:r>
            <a:r>
              <a:rPr lang="en-US" sz="3200" kern="1200" dirty="0">
                <a:solidFill>
                  <a:prstClr val="black"/>
                </a:solidFill>
              </a:rPr>
              <a:t> 150 </a:t>
            </a:r>
            <a:r>
              <a:rPr lang="en-US" sz="3200" dirty="0" err="1">
                <a:solidFill>
                  <a:schemeClr val="tx1"/>
                </a:solidFill>
              </a:rPr>
              <a:t>triệu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đồng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với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kì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hạn</a:t>
            </a:r>
            <a:r>
              <a:rPr lang="en-US" sz="3200" dirty="0">
                <a:solidFill>
                  <a:schemeClr val="tx1"/>
                </a:solidFill>
              </a:rPr>
              <a:t> 12 </a:t>
            </a:r>
            <a:r>
              <a:rPr lang="en-US" sz="3200" dirty="0" err="1">
                <a:solidFill>
                  <a:schemeClr val="tx1"/>
                </a:solidFill>
              </a:rPr>
              <a:t>tháng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lãi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suất</a:t>
            </a:r>
            <a:r>
              <a:rPr lang="en-US" sz="3200" dirty="0">
                <a:solidFill>
                  <a:schemeClr val="tx1"/>
                </a:solidFill>
              </a:rPr>
              <a:t> x </a:t>
            </a:r>
            <a:r>
              <a:rPr lang="vi-VN" sz="3200" dirty="0">
                <a:solidFill>
                  <a:schemeClr val="tx1"/>
                </a:solidFill>
              </a:rPr>
              <a:t>(viết dưới dạng số thập phân)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  <a:r>
              <a:rPr lang="vi-VN" sz="3200" dirty="0">
                <a:solidFill>
                  <a:schemeClr val="tx1"/>
                </a:solidFill>
              </a:rPr>
              <a:t> Đến cuối kì (tức là sau 1 năm), hãy viết biểu thức biểu thị số tiền bác An thu được</a:t>
            </a:r>
            <a:r>
              <a:rPr lang="en-US" sz="3200" dirty="0">
                <a:solidFill>
                  <a:schemeClr val="tx1"/>
                </a:solidFill>
              </a:rPr>
              <a:t> 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41149" y="3973628"/>
                <a:ext cx="4906798" cy="1002210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buClrTx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. </a:t>
                </a:r>
                <a:r>
                  <a:rPr lang="en-US" sz="3200" kern="12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150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4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149" y="3973628"/>
                <a:ext cx="4906798" cy="1002210"/>
              </a:xfrm>
              <a:prstGeom prst="rect">
                <a:avLst/>
              </a:prstGeom>
              <a:blipFill>
                <a:blip r:embed="rId11"/>
                <a:stretch>
                  <a:fillRect l="-3230" b="-61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6096000" y="2911979"/>
                <a:ext cx="4906798" cy="91568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B.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150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911979"/>
                <a:ext cx="4906798" cy="915686"/>
              </a:xfrm>
              <a:prstGeom prst="rect">
                <a:avLst/>
              </a:prstGeom>
              <a:blipFill>
                <a:blip r:embed="rId12"/>
                <a:stretch>
                  <a:fillRect l="-3106" b="-533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/>
          <p:cNvSpPr/>
          <p:nvPr/>
        </p:nvSpPr>
        <p:spPr>
          <a:xfrm>
            <a:off x="1075605" y="2908153"/>
            <a:ext cx="4906798" cy="9062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</a:rPr>
              <a:t>150 + 150x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96000" y="3946020"/>
            <a:ext cx="4906798" cy="101166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150x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163" y="3977399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11" y="3107186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056" y="3986793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206" y="3129807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5116907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0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"/>
          <p:cNvSpPr/>
          <p:nvPr/>
        </p:nvSpPr>
        <p:spPr>
          <a:xfrm>
            <a:off x="2699112" y="3854353"/>
            <a:ext cx="907274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 THÀNH KIẾN THỨC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E26718-FF8C-8663-2439-166440D88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5892"/>
            <a:ext cx="12192001" cy="68638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9D1677-9CCD-9013-344A-031A89F5988D}"/>
              </a:ext>
            </a:extLst>
          </p:cNvPr>
          <p:cNvSpPr txBox="1"/>
          <p:nvPr/>
        </p:nvSpPr>
        <p:spPr>
          <a:xfrm>
            <a:off x="-205033" y="72149"/>
            <a:ext cx="9575275" cy="659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25000"/>
              </a:lnSpc>
            </a:pP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PHƯƠNG TRÌNH MỘT ẨN</a:t>
            </a:r>
            <a:endParaRPr lang="en-US" sz="32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50BEB-7A0F-7F76-E61F-CE71775431E0}"/>
              </a:ext>
            </a:extLst>
          </p:cNvPr>
          <p:cNvSpPr txBox="1"/>
          <p:nvPr/>
        </p:nvSpPr>
        <p:spPr>
          <a:xfrm>
            <a:off x="-205033" y="725062"/>
            <a:ext cx="9153428" cy="659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25000"/>
              </a:lnSpc>
              <a:spcAft>
                <a:spcPts val="800"/>
              </a:spcAft>
            </a:pPr>
            <a:r>
              <a:rPr lang="en-US" sz="32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endParaRPr lang="en-US" sz="32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DDE6B0-3DF5-3628-12B9-8E14C47B55EB}"/>
              </a:ext>
            </a:extLst>
          </p:cNvPr>
          <p:cNvSpPr/>
          <p:nvPr/>
        </p:nvSpPr>
        <p:spPr>
          <a:xfrm>
            <a:off x="766916" y="1784555"/>
            <a:ext cx="10604090" cy="164444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150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159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A3C8F4F-2169-4E7D-A603-53240C8D7615}"/>
              </a:ext>
            </a:extLst>
          </p:cNvPr>
          <p:cNvSpPr/>
          <p:nvPr/>
        </p:nvSpPr>
        <p:spPr>
          <a:xfrm>
            <a:off x="1185421" y="1467998"/>
            <a:ext cx="3186260" cy="44457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TOÁN MỞ ĐẦU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69D01B-2096-77B2-2DC3-C95AA98AAF5E}"/>
              </a:ext>
            </a:extLst>
          </p:cNvPr>
          <p:cNvSpPr txBox="1"/>
          <p:nvPr/>
        </p:nvSpPr>
        <p:spPr>
          <a:xfrm>
            <a:off x="337008" y="4004620"/>
            <a:ext cx="118047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(viết dưới dạng số thập phân) là lãi suất gửi tiết kiệm (theo năm của bác An. Viết biểu thức tính số tiền lãi mà bác An nhận được sau 1 năm theo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9F1D85-FDEC-96F9-11DE-52B1A1D88951}"/>
              </a:ext>
            </a:extLst>
          </p:cNvPr>
          <p:cNvSpPr txBox="1"/>
          <p:nvPr/>
        </p:nvSpPr>
        <p:spPr>
          <a:xfrm>
            <a:off x="337008" y="5106964"/>
            <a:ext cx="115973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tiền bác An thu được sau 1 năm gồm cả số tiền vốn và tiền lãi. Dựa vào kết quả của HĐ1, viết hệ thức chứa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biểu thị số tiền bác An thu được 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159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triệu đồng.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19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9DC52-FFD5-91EA-947F-761E7C077B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3CC63E-0F4B-93E2-4566-50BE1E0849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59222C-5287-8D13-0DA6-599DC9251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0" t="7096" r="8791" b="7742"/>
          <a:stretch/>
        </p:blipFill>
        <p:spPr>
          <a:xfrm>
            <a:off x="0" y="0"/>
            <a:ext cx="12192000" cy="68486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40F8A8-1040-6C58-8E1A-B432A4EE760C}"/>
              </a:ext>
            </a:extLst>
          </p:cNvPr>
          <p:cNvSpPr txBox="1"/>
          <p:nvPr/>
        </p:nvSpPr>
        <p:spPr>
          <a:xfrm>
            <a:off x="2196446" y="2489513"/>
            <a:ext cx="75320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A(x) = B(x),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A(x)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B(x)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</a:p>
        </p:txBody>
      </p:sp>
    </p:spTree>
    <p:extLst>
      <p:ext uri="{BB962C8B-B14F-4D97-AF65-F5344CB8AC3E}">
        <p14:creationId xmlns:p14="http://schemas.microsoft.com/office/powerpoint/2010/main" val="4266408565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685261-CCEB-8A88-8FFC-A0043EA5E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8" y="0"/>
            <a:ext cx="12164992" cy="69475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9FCF8E-9B55-38F6-26DD-A6546A282F68}"/>
              </a:ext>
            </a:extLst>
          </p:cNvPr>
          <p:cNvSpPr txBox="1"/>
          <p:nvPr/>
        </p:nvSpPr>
        <p:spPr>
          <a:xfrm>
            <a:off x="-125055" y="206801"/>
            <a:ext cx="9957211" cy="659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25000"/>
              </a:lnSpc>
              <a:spcAft>
                <a:spcPts val="800"/>
              </a:spcAft>
            </a:pP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endParaRPr lang="en-US" sz="32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5FEAB7-1364-725C-7865-36DF9DF2DEC4}"/>
              </a:ext>
            </a:extLst>
          </p:cNvPr>
          <p:cNvSpPr txBox="1"/>
          <p:nvPr/>
        </p:nvSpPr>
        <p:spPr>
          <a:xfrm>
            <a:off x="243769" y="1229388"/>
            <a:ext cx="11677453" cy="3892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Xét phương trình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2x + 9 = 3 – x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(1)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Chứng minh rằng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- 2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thoả mãn phương trình (1) (tức là hai vế của phương trình cùng nhận một giá trị khi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- 2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).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đó, ta nói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- 2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là một nghiệm của phương trình (1).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Bằng cách thay trực tiếp vào hai vế của phương trình, hãy kiểm tra 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= 1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có phải là một nghiệm của phương trình (1) 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B54A47-8632-E677-6CED-6600982F2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21D650-DA1B-F7CA-BB7B-E0F46887C766}"/>
              </a:ext>
            </a:extLst>
          </p:cNvPr>
          <p:cNvSpPr txBox="1"/>
          <p:nvPr/>
        </p:nvSpPr>
        <p:spPr>
          <a:xfrm>
            <a:off x="1583248" y="1540265"/>
            <a:ext cx="9172736" cy="3408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  <a:p>
            <a:pPr>
              <a:lnSpc>
                <a:spcPct val="20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A(x) = B(x)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A(x)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B(x)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C25B671-AC86-4E64-07D4-E9FF548089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6197886"/>
              </p:ext>
            </p:extLst>
          </p:nvPr>
        </p:nvGraphicFramePr>
        <p:xfrm>
          <a:off x="2090786" y="2668195"/>
          <a:ext cx="454451" cy="584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7480" imgH="228600" progId="Equation.DSMT4">
                  <p:embed/>
                </p:oleObj>
              </mc:Choice>
              <mc:Fallback>
                <p:oleObj name="Equation" r:id="rId4" imgW="1774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90786" y="2668195"/>
                        <a:ext cx="454451" cy="584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238D596-7477-E082-F360-58720C2793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2487934"/>
              </p:ext>
            </p:extLst>
          </p:nvPr>
        </p:nvGraphicFramePr>
        <p:xfrm>
          <a:off x="4601887" y="3540667"/>
          <a:ext cx="454025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54110" imgH="583676" progId="Equation.DSMT4">
                  <p:embed/>
                </p:oleObj>
              </mc:Choice>
              <mc:Fallback>
                <p:oleObj name="Equation" r:id="rId6" imgW="454110" imgH="5836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01887" y="3540667"/>
                        <a:ext cx="454025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4575B1-82CB-2F86-4783-2161D4C46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15" y="-1"/>
            <a:ext cx="11969085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C87982-C95A-69D6-BA7E-1962441D02E0}"/>
              </a:ext>
            </a:extLst>
          </p:cNvPr>
          <p:cNvSpPr txBox="1"/>
          <p:nvPr/>
        </p:nvSpPr>
        <p:spPr>
          <a:xfrm>
            <a:off x="2001346" y="2164362"/>
            <a:ext cx="8189308" cy="195386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</p:txBody>
      </p:sp>
    </p:spTree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E9BE25-1577-6F96-C155-947CD19A4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039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2B2E42-ECA4-4DEC-7A7A-5910ED3BC88B}"/>
              </a:ext>
            </a:extLst>
          </p:cNvPr>
          <p:cNvSpPr txBox="1"/>
          <p:nvPr/>
        </p:nvSpPr>
        <p:spPr>
          <a:xfrm>
            <a:off x="3012776" y="740307"/>
            <a:ext cx="86701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2x – 5 = 4 – x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–1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1FAC104-80A1-1739-25B1-A4B500815C5C}"/>
              </a:ext>
            </a:extLst>
          </p:cNvPr>
          <p:cNvSpPr/>
          <p:nvPr/>
        </p:nvSpPr>
        <p:spPr>
          <a:xfrm>
            <a:off x="1508290" y="716439"/>
            <a:ext cx="1385740" cy="57503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8C5ED1-8C9A-D0B0-3E67-826910B5449B}"/>
              </a:ext>
            </a:extLst>
          </p:cNvPr>
          <p:cNvSpPr txBox="1"/>
          <p:nvPr/>
        </p:nvSpPr>
        <p:spPr>
          <a:xfrm>
            <a:off x="5530106" y="2371614"/>
            <a:ext cx="9144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F2373D-1510-ABC9-DFFE-E080AFCDA6E4}"/>
              </a:ext>
            </a:extLst>
          </p:cNvPr>
          <p:cNvSpPr txBox="1"/>
          <p:nvPr/>
        </p:nvSpPr>
        <p:spPr>
          <a:xfrm>
            <a:off x="718149" y="4031995"/>
            <a:ext cx="6734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229B403-3361-D3E2-6C7B-94C5EA9AD260}"/>
              </a:ext>
            </a:extLst>
          </p:cNvPr>
          <p:cNvGrpSpPr/>
          <p:nvPr/>
        </p:nvGrpSpPr>
        <p:grpSpPr>
          <a:xfrm>
            <a:off x="370687" y="5104022"/>
            <a:ext cx="9292824" cy="461665"/>
            <a:chOff x="530942" y="5104022"/>
            <a:chExt cx="9292824" cy="46166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9DE219-66CA-CCFF-7588-93AE0F52EBAF}"/>
                </a:ext>
              </a:extLst>
            </p:cNvPr>
            <p:cNvSpPr txBox="1"/>
            <p:nvPr/>
          </p:nvSpPr>
          <p:spPr>
            <a:xfrm>
              <a:off x="530942" y="5104022"/>
              <a:ext cx="69958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 = – 1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vế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2B7AC4DF-1DCD-9FA7-F535-EB29695A9DF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20692586"/>
                </p:ext>
              </p:extLst>
            </p:nvPr>
          </p:nvGraphicFramePr>
          <p:xfrm>
            <a:off x="7337243" y="5156462"/>
            <a:ext cx="2486523" cy="3987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346040" imgH="215640" progId="Equation.DSMT4">
                    <p:embed/>
                  </p:oleObj>
                </mc:Choice>
                <mc:Fallback>
                  <p:oleObj name="Equation" r:id="rId4" imgW="1346040" imgH="215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337243" y="5156462"/>
                          <a:ext cx="2486523" cy="39878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ED8ED38-79FC-9529-E518-F6612E820296}"/>
              </a:ext>
            </a:extLst>
          </p:cNvPr>
          <p:cNvSpPr txBox="1"/>
          <p:nvPr/>
        </p:nvSpPr>
        <p:spPr>
          <a:xfrm>
            <a:off x="718149" y="5900143"/>
            <a:ext cx="7442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– 1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80753B-CC12-EBE6-9880-B5D7477FCBC3}"/>
              </a:ext>
            </a:extLst>
          </p:cNvPr>
          <p:cNvGrpSpPr/>
          <p:nvPr/>
        </p:nvGrpSpPr>
        <p:grpSpPr>
          <a:xfrm>
            <a:off x="408351" y="3198167"/>
            <a:ext cx="10243510" cy="461665"/>
            <a:chOff x="408351" y="3198167"/>
            <a:chExt cx="10243510" cy="4616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8166C1-FE28-BCF2-629D-5296B3488644}"/>
                </a:ext>
              </a:extLst>
            </p:cNvPr>
            <p:cNvSpPr txBox="1"/>
            <p:nvPr/>
          </p:nvSpPr>
          <p:spPr>
            <a:xfrm>
              <a:off x="408351" y="3198167"/>
              <a:ext cx="102435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 = 3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vế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               (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1).</a:t>
              </a:r>
            </a:p>
          </p:txBody>
        </p:sp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19E4BDD6-A2D4-9966-9DD4-32401AFBD8D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7168459"/>
                </p:ext>
              </p:extLst>
            </p:nvPr>
          </p:nvGraphicFramePr>
          <p:xfrm>
            <a:off x="7046913" y="3287713"/>
            <a:ext cx="1709737" cy="320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952200" imgH="177480" progId="Equation.DSMT4">
                    <p:embed/>
                  </p:oleObj>
                </mc:Choice>
                <mc:Fallback>
                  <p:oleObj name="Equation" r:id="rId6" imgW="95220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046913" y="3287713"/>
                          <a:ext cx="1709737" cy="3206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952780-128C-0185-3C54-F4E535F7F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26"/>
            <a:ext cx="12192000" cy="68674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917660-D702-071B-D0E6-161E14EF1E07}"/>
              </a:ext>
            </a:extLst>
          </p:cNvPr>
          <p:cNvSpPr txBox="1"/>
          <p:nvPr/>
        </p:nvSpPr>
        <p:spPr>
          <a:xfrm>
            <a:off x="1187777" y="1359800"/>
            <a:ext cx="8653806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cho ví dụ về một phương trình với ẩn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kiểm tra 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là một nghiệm của phương trình đó không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334F0A-D71A-CAC3-D1D9-076F9DE51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7" y="-25810"/>
            <a:ext cx="12283767" cy="69096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6E2504-BE50-BD52-7E9B-2BC5DF543F52}"/>
              </a:ext>
            </a:extLst>
          </p:cNvPr>
          <p:cNvSpPr txBox="1"/>
          <p:nvPr/>
        </p:nvSpPr>
        <p:spPr>
          <a:xfrm>
            <a:off x="-1" y="358755"/>
            <a:ext cx="11916697" cy="1275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25000"/>
              </a:lnSpc>
            </a:pP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PHƯƠNG TRÌNH BẬC NHẤT MỘT ẨN VÀ CÁCH GIẢI.</a:t>
            </a:r>
            <a:endParaRPr lang="en-US" sz="32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25000"/>
              </a:lnSpc>
              <a:spcAft>
                <a:spcPts val="800"/>
              </a:spcAft>
            </a:pP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endParaRPr lang="en-US" sz="32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2E266B2-3493-899A-7101-C59D9DEE6C0D}"/>
              </a:ext>
            </a:extLst>
          </p:cNvPr>
          <p:cNvGrpSpPr/>
          <p:nvPr/>
        </p:nvGrpSpPr>
        <p:grpSpPr>
          <a:xfrm>
            <a:off x="480550" y="1778381"/>
            <a:ext cx="11230899" cy="954107"/>
            <a:chOff x="644014" y="2616528"/>
            <a:chExt cx="11230899" cy="9541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8575FDA-58D1-6FAA-C405-C7AE4127E74D}"/>
                </a:ext>
              </a:extLst>
            </p:cNvPr>
            <p:cNvSpPr txBox="1"/>
            <p:nvPr/>
          </p:nvSpPr>
          <p:spPr>
            <a:xfrm>
              <a:off x="644014" y="2616528"/>
              <a:ext cx="11230899" cy="95410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a, b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</a:p>
          </p:txBody>
        </p:sp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E6AAE40C-C8B2-2FE2-81EA-DFC681869FC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01866600"/>
                </p:ext>
              </p:extLst>
            </p:nvPr>
          </p:nvGraphicFramePr>
          <p:xfrm>
            <a:off x="3542318" y="2719388"/>
            <a:ext cx="12065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206360" imgH="317160" progId="Equation.DSMT4">
                    <p:embed/>
                  </p:oleObj>
                </mc:Choice>
                <mc:Fallback>
                  <p:oleObj name="Equation" r:id="rId4" imgW="12063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542318" y="2719388"/>
                          <a:ext cx="12065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3CCBED70-419A-CB04-6E4C-1A530EC54DD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91831939"/>
                </p:ext>
              </p:extLst>
            </p:nvPr>
          </p:nvGraphicFramePr>
          <p:xfrm>
            <a:off x="8752984" y="2719388"/>
            <a:ext cx="6477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647640" imgH="317160" progId="Equation.DSMT4">
                    <p:embed/>
                  </p:oleObj>
                </mc:Choice>
                <mc:Fallback>
                  <p:oleObj name="Equation" r:id="rId6" imgW="64764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752984" y="2719388"/>
                          <a:ext cx="6477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8" name="Google Shape;242;p25">
            <a:extLst>
              <a:ext uri="{FF2B5EF4-FFF2-40B4-BE49-F238E27FC236}">
                <a16:creationId xmlns:a16="http://schemas.microsoft.com/office/drawing/2014/main" id="{DA4CA5E6-DE9F-3310-A50F-C8E0E429A39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10704047" y="5081409"/>
            <a:ext cx="1592827" cy="177659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9A5BEE6D-78A4-5BF1-058E-3963DB4E01A0}"/>
              </a:ext>
            </a:extLst>
          </p:cNvPr>
          <p:cNvSpPr/>
          <p:nvPr/>
        </p:nvSpPr>
        <p:spPr>
          <a:xfrm>
            <a:off x="7541307" y="3428999"/>
            <a:ext cx="3391826" cy="1444372"/>
          </a:xfrm>
          <a:prstGeom prst="wedgeRectCallout">
            <a:avLst>
              <a:gd name="adj1" fmla="val 53680"/>
              <a:gd name="adj2" fmla="val 8116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F8AACC-8B3E-B24B-40AF-2C01046F2D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CFD72B-CF44-5CB9-EF46-B4F8D876CD2F}"/>
              </a:ext>
            </a:extLst>
          </p:cNvPr>
          <p:cNvSpPr txBox="1"/>
          <p:nvPr/>
        </p:nvSpPr>
        <p:spPr>
          <a:xfrm>
            <a:off x="1744564" y="2139868"/>
            <a:ext cx="89851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7: PHƯƠNG TRÌNH BẬC NHẤT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HÀM SỐ BẬC NHẤT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25: PHƯƠNG TRÌNH BẬC NHẤT MỘT ẨN</a:t>
            </a:r>
          </a:p>
        </p:txBody>
      </p:sp>
    </p:spTree>
    <p:extLst>
      <p:ext uri="{BB962C8B-B14F-4D97-AF65-F5344CB8AC3E}">
        <p14:creationId xmlns:p14="http://schemas.microsoft.com/office/powerpoint/2010/main" val="1282896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F62460-6663-B793-DBDD-6FF4D76BB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816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9CC0FE-6860-318B-89B4-83F0D93DC791}"/>
              </a:ext>
            </a:extLst>
          </p:cNvPr>
          <p:cNvSpPr txBox="1"/>
          <p:nvPr/>
        </p:nvSpPr>
        <p:spPr>
          <a:xfrm>
            <a:off x="1965602" y="1438964"/>
            <a:ext cx="7923115" cy="1119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25000"/>
              </a:lnSpc>
              <a:spcAft>
                <a:spcPts val="8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97507B0-E458-D409-7ACF-E5BB8E13AC46}"/>
              </a:ext>
            </a:extLst>
          </p:cNvPr>
          <p:cNvGrpSpPr/>
          <p:nvPr/>
        </p:nvGrpSpPr>
        <p:grpSpPr>
          <a:xfrm>
            <a:off x="2788054" y="2668415"/>
            <a:ext cx="1723342" cy="2600199"/>
            <a:chOff x="2788054" y="2668415"/>
            <a:chExt cx="1723342" cy="260019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EEFBC8-D28B-4043-EF00-F0B6F4E3EF58}"/>
                </a:ext>
              </a:extLst>
            </p:cNvPr>
            <p:cNvSpPr txBox="1"/>
            <p:nvPr/>
          </p:nvSpPr>
          <p:spPr>
            <a:xfrm>
              <a:off x="2788054" y="2668415"/>
              <a:ext cx="553357" cy="2600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c)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d)</a:t>
              </a:r>
            </a:p>
          </p:txBody>
        </p:sp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544B8AB8-F8C1-A20B-CC2D-52D3F1A64A4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96782458"/>
                </p:ext>
              </p:extLst>
            </p:nvPr>
          </p:nvGraphicFramePr>
          <p:xfrm>
            <a:off x="3250301" y="2911544"/>
            <a:ext cx="11557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155600" imgH="317160" progId="Equation.DSMT4">
                    <p:embed/>
                  </p:oleObj>
                </mc:Choice>
                <mc:Fallback>
                  <p:oleObj name="Equation" r:id="rId4" imgW="115560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250301" y="2911544"/>
                          <a:ext cx="11557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12E3C7E2-BB48-7076-5D98-00CC96D872B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15729977"/>
                </p:ext>
              </p:extLst>
            </p:nvPr>
          </p:nvGraphicFramePr>
          <p:xfrm>
            <a:off x="3257550" y="3545516"/>
            <a:ext cx="11811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180800" imgH="317160" progId="Equation.DSMT4">
                    <p:embed/>
                  </p:oleObj>
                </mc:Choice>
                <mc:Fallback>
                  <p:oleObj name="Equation" r:id="rId6" imgW="118080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257550" y="3545516"/>
                          <a:ext cx="11811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E6A261D3-AC0F-5525-86B4-050D434D0C1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17832269"/>
                </p:ext>
              </p:extLst>
            </p:nvPr>
          </p:nvGraphicFramePr>
          <p:xfrm>
            <a:off x="3213100" y="4203700"/>
            <a:ext cx="12954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295280" imgH="317160" progId="Equation.DSMT4">
                    <p:embed/>
                  </p:oleObj>
                </mc:Choice>
                <mc:Fallback>
                  <p:oleObj name="Equation" r:id="rId8" imgW="129528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213100" y="4203700"/>
                          <a:ext cx="12954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44231981-8A69-F933-41A0-8C71DDD1843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63024551"/>
                </p:ext>
              </p:extLst>
            </p:nvPr>
          </p:nvGraphicFramePr>
          <p:xfrm>
            <a:off x="3228696" y="4814888"/>
            <a:ext cx="12827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282680" imgH="393480" progId="Equation.DSMT4">
                    <p:embed/>
                  </p:oleObj>
                </mc:Choice>
                <mc:Fallback>
                  <p:oleObj name="Equation" r:id="rId10" imgW="128268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228696" y="4814888"/>
                          <a:ext cx="1282700" cy="393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0DC67359-4654-EF25-430C-EFF088726717}"/>
              </a:ext>
            </a:extLst>
          </p:cNvPr>
          <p:cNvSpPr/>
          <p:nvPr/>
        </p:nvSpPr>
        <p:spPr>
          <a:xfrm rot="5717346">
            <a:off x="4801897" y="4775804"/>
            <a:ext cx="484632" cy="380937"/>
          </a:xfrm>
          <a:custGeom>
            <a:avLst/>
            <a:gdLst>
              <a:gd name="connsiteX0" fmla="*/ 0 w 484632"/>
              <a:gd name="connsiteY0" fmla="*/ 0 h 484632"/>
              <a:gd name="connsiteX1" fmla="*/ 100915 w 484632"/>
              <a:gd name="connsiteY1" fmla="*/ 0 h 484632"/>
              <a:gd name="connsiteX2" fmla="*/ 484632 w 484632"/>
              <a:gd name="connsiteY2" fmla="*/ 242316 h 484632"/>
              <a:gd name="connsiteX3" fmla="*/ 100915 w 484632"/>
              <a:gd name="connsiteY3" fmla="*/ 484632 h 484632"/>
              <a:gd name="connsiteX4" fmla="*/ 0 w 484632"/>
              <a:gd name="connsiteY4" fmla="*/ 484632 h 484632"/>
              <a:gd name="connsiteX5" fmla="*/ 383717 w 484632"/>
              <a:gd name="connsiteY5" fmla="*/ 242316 h 484632"/>
              <a:gd name="connsiteX6" fmla="*/ 0 w 484632"/>
              <a:gd name="connsiteY6" fmla="*/ 0 h 484632"/>
              <a:gd name="connsiteX0" fmla="*/ 0 w 484632"/>
              <a:gd name="connsiteY0" fmla="*/ 0 h 484632"/>
              <a:gd name="connsiteX1" fmla="*/ 100915 w 484632"/>
              <a:gd name="connsiteY1" fmla="*/ 0 h 484632"/>
              <a:gd name="connsiteX2" fmla="*/ 484632 w 484632"/>
              <a:gd name="connsiteY2" fmla="*/ 242316 h 484632"/>
              <a:gd name="connsiteX3" fmla="*/ 317731 w 484632"/>
              <a:gd name="connsiteY3" fmla="*/ 371510 h 484632"/>
              <a:gd name="connsiteX4" fmla="*/ 0 w 484632"/>
              <a:gd name="connsiteY4" fmla="*/ 484632 h 484632"/>
              <a:gd name="connsiteX5" fmla="*/ 383717 w 484632"/>
              <a:gd name="connsiteY5" fmla="*/ 242316 h 484632"/>
              <a:gd name="connsiteX6" fmla="*/ 0 w 484632"/>
              <a:gd name="connsiteY6" fmla="*/ 0 h 484632"/>
              <a:gd name="connsiteX0" fmla="*/ 0 w 484632"/>
              <a:gd name="connsiteY0" fmla="*/ 0 h 428071"/>
              <a:gd name="connsiteX1" fmla="*/ 100915 w 484632"/>
              <a:gd name="connsiteY1" fmla="*/ 0 h 428071"/>
              <a:gd name="connsiteX2" fmla="*/ 484632 w 484632"/>
              <a:gd name="connsiteY2" fmla="*/ 242316 h 428071"/>
              <a:gd name="connsiteX3" fmla="*/ 317731 w 484632"/>
              <a:gd name="connsiteY3" fmla="*/ 371510 h 428071"/>
              <a:gd name="connsiteX4" fmla="*/ 179109 w 484632"/>
              <a:gd name="connsiteY4" fmla="*/ 428071 h 428071"/>
              <a:gd name="connsiteX5" fmla="*/ 383717 w 484632"/>
              <a:gd name="connsiteY5" fmla="*/ 242316 h 428071"/>
              <a:gd name="connsiteX6" fmla="*/ 0 w 484632"/>
              <a:gd name="connsiteY6" fmla="*/ 0 h 428071"/>
              <a:gd name="connsiteX0" fmla="*/ 0 w 484632"/>
              <a:gd name="connsiteY0" fmla="*/ 0 h 428071"/>
              <a:gd name="connsiteX1" fmla="*/ 176332 w 484632"/>
              <a:gd name="connsiteY1" fmla="*/ 28281 h 428071"/>
              <a:gd name="connsiteX2" fmla="*/ 484632 w 484632"/>
              <a:gd name="connsiteY2" fmla="*/ 242316 h 428071"/>
              <a:gd name="connsiteX3" fmla="*/ 317731 w 484632"/>
              <a:gd name="connsiteY3" fmla="*/ 371510 h 428071"/>
              <a:gd name="connsiteX4" fmla="*/ 179109 w 484632"/>
              <a:gd name="connsiteY4" fmla="*/ 428071 h 428071"/>
              <a:gd name="connsiteX5" fmla="*/ 383717 w 484632"/>
              <a:gd name="connsiteY5" fmla="*/ 242316 h 428071"/>
              <a:gd name="connsiteX6" fmla="*/ 0 w 484632"/>
              <a:gd name="connsiteY6" fmla="*/ 0 h 428071"/>
              <a:gd name="connsiteX0" fmla="*/ 0 w 484632"/>
              <a:gd name="connsiteY0" fmla="*/ 0 h 428071"/>
              <a:gd name="connsiteX1" fmla="*/ 166908 w 484632"/>
              <a:gd name="connsiteY1" fmla="*/ 94268 h 428071"/>
              <a:gd name="connsiteX2" fmla="*/ 484632 w 484632"/>
              <a:gd name="connsiteY2" fmla="*/ 242316 h 428071"/>
              <a:gd name="connsiteX3" fmla="*/ 317731 w 484632"/>
              <a:gd name="connsiteY3" fmla="*/ 371510 h 428071"/>
              <a:gd name="connsiteX4" fmla="*/ 179109 w 484632"/>
              <a:gd name="connsiteY4" fmla="*/ 428071 h 428071"/>
              <a:gd name="connsiteX5" fmla="*/ 383717 w 484632"/>
              <a:gd name="connsiteY5" fmla="*/ 242316 h 428071"/>
              <a:gd name="connsiteX6" fmla="*/ 0 w 484632"/>
              <a:gd name="connsiteY6" fmla="*/ 0 h 428071"/>
              <a:gd name="connsiteX0" fmla="*/ 0 w 484632"/>
              <a:gd name="connsiteY0" fmla="*/ 0 h 380937"/>
              <a:gd name="connsiteX1" fmla="*/ 166908 w 484632"/>
              <a:gd name="connsiteY1" fmla="*/ 94268 h 380937"/>
              <a:gd name="connsiteX2" fmla="*/ 484632 w 484632"/>
              <a:gd name="connsiteY2" fmla="*/ 242316 h 380937"/>
              <a:gd name="connsiteX3" fmla="*/ 317731 w 484632"/>
              <a:gd name="connsiteY3" fmla="*/ 371510 h 380937"/>
              <a:gd name="connsiteX4" fmla="*/ 169686 w 484632"/>
              <a:gd name="connsiteY4" fmla="*/ 380937 h 380937"/>
              <a:gd name="connsiteX5" fmla="*/ 383717 w 484632"/>
              <a:gd name="connsiteY5" fmla="*/ 242316 h 380937"/>
              <a:gd name="connsiteX6" fmla="*/ 0 w 484632"/>
              <a:gd name="connsiteY6" fmla="*/ 0 h 380937"/>
              <a:gd name="connsiteX0" fmla="*/ 0 w 484632"/>
              <a:gd name="connsiteY0" fmla="*/ 0 h 380937"/>
              <a:gd name="connsiteX1" fmla="*/ 166908 w 484632"/>
              <a:gd name="connsiteY1" fmla="*/ 94268 h 380937"/>
              <a:gd name="connsiteX2" fmla="*/ 484632 w 484632"/>
              <a:gd name="connsiteY2" fmla="*/ 242316 h 380937"/>
              <a:gd name="connsiteX3" fmla="*/ 270600 w 484632"/>
              <a:gd name="connsiteY3" fmla="*/ 314949 h 380937"/>
              <a:gd name="connsiteX4" fmla="*/ 169686 w 484632"/>
              <a:gd name="connsiteY4" fmla="*/ 380937 h 380937"/>
              <a:gd name="connsiteX5" fmla="*/ 383717 w 484632"/>
              <a:gd name="connsiteY5" fmla="*/ 242316 h 380937"/>
              <a:gd name="connsiteX6" fmla="*/ 0 w 484632"/>
              <a:gd name="connsiteY6" fmla="*/ 0 h 380937"/>
              <a:gd name="connsiteX0" fmla="*/ 0 w 484632"/>
              <a:gd name="connsiteY0" fmla="*/ 0 h 380937"/>
              <a:gd name="connsiteX1" fmla="*/ 166908 w 484632"/>
              <a:gd name="connsiteY1" fmla="*/ 94268 h 380937"/>
              <a:gd name="connsiteX2" fmla="*/ 484632 w 484632"/>
              <a:gd name="connsiteY2" fmla="*/ 242316 h 380937"/>
              <a:gd name="connsiteX3" fmla="*/ 289457 w 484632"/>
              <a:gd name="connsiteY3" fmla="*/ 371510 h 380937"/>
              <a:gd name="connsiteX4" fmla="*/ 169686 w 484632"/>
              <a:gd name="connsiteY4" fmla="*/ 380937 h 380937"/>
              <a:gd name="connsiteX5" fmla="*/ 383717 w 484632"/>
              <a:gd name="connsiteY5" fmla="*/ 242316 h 380937"/>
              <a:gd name="connsiteX6" fmla="*/ 0 w 484632"/>
              <a:gd name="connsiteY6" fmla="*/ 0 h 380937"/>
              <a:gd name="connsiteX0" fmla="*/ 0 w 484632"/>
              <a:gd name="connsiteY0" fmla="*/ 0 h 380937"/>
              <a:gd name="connsiteX1" fmla="*/ 166911 w 484632"/>
              <a:gd name="connsiteY1" fmla="*/ 56561 h 380937"/>
              <a:gd name="connsiteX2" fmla="*/ 484632 w 484632"/>
              <a:gd name="connsiteY2" fmla="*/ 242316 h 380937"/>
              <a:gd name="connsiteX3" fmla="*/ 289457 w 484632"/>
              <a:gd name="connsiteY3" fmla="*/ 371510 h 380937"/>
              <a:gd name="connsiteX4" fmla="*/ 169686 w 484632"/>
              <a:gd name="connsiteY4" fmla="*/ 380937 h 380937"/>
              <a:gd name="connsiteX5" fmla="*/ 383717 w 484632"/>
              <a:gd name="connsiteY5" fmla="*/ 242316 h 380937"/>
              <a:gd name="connsiteX6" fmla="*/ 0 w 484632"/>
              <a:gd name="connsiteY6" fmla="*/ 0 h 38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632" h="380937">
                <a:moveTo>
                  <a:pt x="0" y="0"/>
                </a:moveTo>
                <a:lnTo>
                  <a:pt x="166911" y="56561"/>
                </a:lnTo>
                <a:lnTo>
                  <a:pt x="484632" y="242316"/>
                </a:lnTo>
                <a:lnTo>
                  <a:pt x="289457" y="371510"/>
                </a:lnTo>
                <a:lnTo>
                  <a:pt x="169686" y="380937"/>
                </a:lnTo>
                <a:lnTo>
                  <a:pt x="383717" y="24231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Chevron 17">
            <a:extLst>
              <a:ext uri="{FF2B5EF4-FFF2-40B4-BE49-F238E27FC236}">
                <a16:creationId xmlns:a16="http://schemas.microsoft.com/office/drawing/2014/main" id="{F6373D94-85DA-E82A-FD24-F9C58AC1894A}"/>
              </a:ext>
            </a:extLst>
          </p:cNvPr>
          <p:cNvSpPr/>
          <p:nvPr/>
        </p:nvSpPr>
        <p:spPr>
          <a:xfrm rot="5568342">
            <a:off x="4801897" y="2831392"/>
            <a:ext cx="484632" cy="380937"/>
          </a:xfrm>
          <a:custGeom>
            <a:avLst/>
            <a:gdLst>
              <a:gd name="connsiteX0" fmla="*/ 0 w 484632"/>
              <a:gd name="connsiteY0" fmla="*/ 0 h 484632"/>
              <a:gd name="connsiteX1" fmla="*/ 100915 w 484632"/>
              <a:gd name="connsiteY1" fmla="*/ 0 h 484632"/>
              <a:gd name="connsiteX2" fmla="*/ 484632 w 484632"/>
              <a:gd name="connsiteY2" fmla="*/ 242316 h 484632"/>
              <a:gd name="connsiteX3" fmla="*/ 100915 w 484632"/>
              <a:gd name="connsiteY3" fmla="*/ 484632 h 484632"/>
              <a:gd name="connsiteX4" fmla="*/ 0 w 484632"/>
              <a:gd name="connsiteY4" fmla="*/ 484632 h 484632"/>
              <a:gd name="connsiteX5" fmla="*/ 383717 w 484632"/>
              <a:gd name="connsiteY5" fmla="*/ 242316 h 484632"/>
              <a:gd name="connsiteX6" fmla="*/ 0 w 484632"/>
              <a:gd name="connsiteY6" fmla="*/ 0 h 484632"/>
              <a:gd name="connsiteX0" fmla="*/ 0 w 484632"/>
              <a:gd name="connsiteY0" fmla="*/ 0 h 484632"/>
              <a:gd name="connsiteX1" fmla="*/ 100915 w 484632"/>
              <a:gd name="connsiteY1" fmla="*/ 0 h 484632"/>
              <a:gd name="connsiteX2" fmla="*/ 484632 w 484632"/>
              <a:gd name="connsiteY2" fmla="*/ 242316 h 484632"/>
              <a:gd name="connsiteX3" fmla="*/ 317731 w 484632"/>
              <a:gd name="connsiteY3" fmla="*/ 371510 h 484632"/>
              <a:gd name="connsiteX4" fmla="*/ 0 w 484632"/>
              <a:gd name="connsiteY4" fmla="*/ 484632 h 484632"/>
              <a:gd name="connsiteX5" fmla="*/ 383717 w 484632"/>
              <a:gd name="connsiteY5" fmla="*/ 242316 h 484632"/>
              <a:gd name="connsiteX6" fmla="*/ 0 w 484632"/>
              <a:gd name="connsiteY6" fmla="*/ 0 h 484632"/>
              <a:gd name="connsiteX0" fmla="*/ 0 w 484632"/>
              <a:gd name="connsiteY0" fmla="*/ 0 h 428071"/>
              <a:gd name="connsiteX1" fmla="*/ 100915 w 484632"/>
              <a:gd name="connsiteY1" fmla="*/ 0 h 428071"/>
              <a:gd name="connsiteX2" fmla="*/ 484632 w 484632"/>
              <a:gd name="connsiteY2" fmla="*/ 242316 h 428071"/>
              <a:gd name="connsiteX3" fmla="*/ 317731 w 484632"/>
              <a:gd name="connsiteY3" fmla="*/ 371510 h 428071"/>
              <a:gd name="connsiteX4" fmla="*/ 179109 w 484632"/>
              <a:gd name="connsiteY4" fmla="*/ 428071 h 428071"/>
              <a:gd name="connsiteX5" fmla="*/ 383717 w 484632"/>
              <a:gd name="connsiteY5" fmla="*/ 242316 h 428071"/>
              <a:gd name="connsiteX6" fmla="*/ 0 w 484632"/>
              <a:gd name="connsiteY6" fmla="*/ 0 h 428071"/>
              <a:gd name="connsiteX0" fmla="*/ 0 w 484632"/>
              <a:gd name="connsiteY0" fmla="*/ 0 h 428071"/>
              <a:gd name="connsiteX1" fmla="*/ 176332 w 484632"/>
              <a:gd name="connsiteY1" fmla="*/ 28281 h 428071"/>
              <a:gd name="connsiteX2" fmla="*/ 484632 w 484632"/>
              <a:gd name="connsiteY2" fmla="*/ 242316 h 428071"/>
              <a:gd name="connsiteX3" fmla="*/ 317731 w 484632"/>
              <a:gd name="connsiteY3" fmla="*/ 371510 h 428071"/>
              <a:gd name="connsiteX4" fmla="*/ 179109 w 484632"/>
              <a:gd name="connsiteY4" fmla="*/ 428071 h 428071"/>
              <a:gd name="connsiteX5" fmla="*/ 383717 w 484632"/>
              <a:gd name="connsiteY5" fmla="*/ 242316 h 428071"/>
              <a:gd name="connsiteX6" fmla="*/ 0 w 484632"/>
              <a:gd name="connsiteY6" fmla="*/ 0 h 428071"/>
              <a:gd name="connsiteX0" fmla="*/ 0 w 484632"/>
              <a:gd name="connsiteY0" fmla="*/ 0 h 428071"/>
              <a:gd name="connsiteX1" fmla="*/ 166908 w 484632"/>
              <a:gd name="connsiteY1" fmla="*/ 94268 h 428071"/>
              <a:gd name="connsiteX2" fmla="*/ 484632 w 484632"/>
              <a:gd name="connsiteY2" fmla="*/ 242316 h 428071"/>
              <a:gd name="connsiteX3" fmla="*/ 317731 w 484632"/>
              <a:gd name="connsiteY3" fmla="*/ 371510 h 428071"/>
              <a:gd name="connsiteX4" fmla="*/ 179109 w 484632"/>
              <a:gd name="connsiteY4" fmla="*/ 428071 h 428071"/>
              <a:gd name="connsiteX5" fmla="*/ 383717 w 484632"/>
              <a:gd name="connsiteY5" fmla="*/ 242316 h 428071"/>
              <a:gd name="connsiteX6" fmla="*/ 0 w 484632"/>
              <a:gd name="connsiteY6" fmla="*/ 0 h 428071"/>
              <a:gd name="connsiteX0" fmla="*/ 0 w 484632"/>
              <a:gd name="connsiteY0" fmla="*/ 0 h 380937"/>
              <a:gd name="connsiteX1" fmla="*/ 166908 w 484632"/>
              <a:gd name="connsiteY1" fmla="*/ 94268 h 380937"/>
              <a:gd name="connsiteX2" fmla="*/ 484632 w 484632"/>
              <a:gd name="connsiteY2" fmla="*/ 242316 h 380937"/>
              <a:gd name="connsiteX3" fmla="*/ 317731 w 484632"/>
              <a:gd name="connsiteY3" fmla="*/ 371510 h 380937"/>
              <a:gd name="connsiteX4" fmla="*/ 169686 w 484632"/>
              <a:gd name="connsiteY4" fmla="*/ 380937 h 380937"/>
              <a:gd name="connsiteX5" fmla="*/ 383717 w 484632"/>
              <a:gd name="connsiteY5" fmla="*/ 242316 h 380937"/>
              <a:gd name="connsiteX6" fmla="*/ 0 w 484632"/>
              <a:gd name="connsiteY6" fmla="*/ 0 h 380937"/>
              <a:gd name="connsiteX0" fmla="*/ 0 w 484632"/>
              <a:gd name="connsiteY0" fmla="*/ 0 h 380937"/>
              <a:gd name="connsiteX1" fmla="*/ 166908 w 484632"/>
              <a:gd name="connsiteY1" fmla="*/ 94268 h 380937"/>
              <a:gd name="connsiteX2" fmla="*/ 484632 w 484632"/>
              <a:gd name="connsiteY2" fmla="*/ 242316 h 380937"/>
              <a:gd name="connsiteX3" fmla="*/ 270600 w 484632"/>
              <a:gd name="connsiteY3" fmla="*/ 314949 h 380937"/>
              <a:gd name="connsiteX4" fmla="*/ 169686 w 484632"/>
              <a:gd name="connsiteY4" fmla="*/ 380937 h 380937"/>
              <a:gd name="connsiteX5" fmla="*/ 383717 w 484632"/>
              <a:gd name="connsiteY5" fmla="*/ 242316 h 380937"/>
              <a:gd name="connsiteX6" fmla="*/ 0 w 484632"/>
              <a:gd name="connsiteY6" fmla="*/ 0 h 380937"/>
              <a:gd name="connsiteX0" fmla="*/ 0 w 484632"/>
              <a:gd name="connsiteY0" fmla="*/ 0 h 380937"/>
              <a:gd name="connsiteX1" fmla="*/ 166908 w 484632"/>
              <a:gd name="connsiteY1" fmla="*/ 94268 h 380937"/>
              <a:gd name="connsiteX2" fmla="*/ 484632 w 484632"/>
              <a:gd name="connsiteY2" fmla="*/ 242316 h 380937"/>
              <a:gd name="connsiteX3" fmla="*/ 289457 w 484632"/>
              <a:gd name="connsiteY3" fmla="*/ 371510 h 380937"/>
              <a:gd name="connsiteX4" fmla="*/ 169686 w 484632"/>
              <a:gd name="connsiteY4" fmla="*/ 380937 h 380937"/>
              <a:gd name="connsiteX5" fmla="*/ 383717 w 484632"/>
              <a:gd name="connsiteY5" fmla="*/ 242316 h 380937"/>
              <a:gd name="connsiteX6" fmla="*/ 0 w 484632"/>
              <a:gd name="connsiteY6" fmla="*/ 0 h 380937"/>
              <a:gd name="connsiteX0" fmla="*/ 0 w 484632"/>
              <a:gd name="connsiteY0" fmla="*/ 0 h 380937"/>
              <a:gd name="connsiteX1" fmla="*/ 166911 w 484632"/>
              <a:gd name="connsiteY1" fmla="*/ 56561 h 380937"/>
              <a:gd name="connsiteX2" fmla="*/ 484632 w 484632"/>
              <a:gd name="connsiteY2" fmla="*/ 242316 h 380937"/>
              <a:gd name="connsiteX3" fmla="*/ 289457 w 484632"/>
              <a:gd name="connsiteY3" fmla="*/ 371510 h 380937"/>
              <a:gd name="connsiteX4" fmla="*/ 169686 w 484632"/>
              <a:gd name="connsiteY4" fmla="*/ 380937 h 380937"/>
              <a:gd name="connsiteX5" fmla="*/ 383717 w 484632"/>
              <a:gd name="connsiteY5" fmla="*/ 242316 h 380937"/>
              <a:gd name="connsiteX6" fmla="*/ 0 w 484632"/>
              <a:gd name="connsiteY6" fmla="*/ 0 h 38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632" h="380937">
                <a:moveTo>
                  <a:pt x="0" y="0"/>
                </a:moveTo>
                <a:lnTo>
                  <a:pt x="166911" y="56561"/>
                </a:lnTo>
                <a:lnTo>
                  <a:pt x="484632" y="242316"/>
                </a:lnTo>
                <a:lnTo>
                  <a:pt x="289457" y="371510"/>
                </a:lnTo>
                <a:lnTo>
                  <a:pt x="169686" y="380937"/>
                </a:lnTo>
                <a:lnTo>
                  <a:pt x="383717" y="24231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Arrow: Chevron 17">
            <a:extLst>
              <a:ext uri="{FF2B5EF4-FFF2-40B4-BE49-F238E27FC236}">
                <a16:creationId xmlns:a16="http://schemas.microsoft.com/office/drawing/2014/main" id="{AE19A2C7-2DE5-DA8D-B724-FA2B253E470C}"/>
              </a:ext>
            </a:extLst>
          </p:cNvPr>
          <p:cNvSpPr/>
          <p:nvPr/>
        </p:nvSpPr>
        <p:spPr>
          <a:xfrm rot="5741789">
            <a:off x="4801898" y="3460675"/>
            <a:ext cx="484632" cy="380937"/>
          </a:xfrm>
          <a:custGeom>
            <a:avLst/>
            <a:gdLst>
              <a:gd name="connsiteX0" fmla="*/ 0 w 484632"/>
              <a:gd name="connsiteY0" fmla="*/ 0 h 484632"/>
              <a:gd name="connsiteX1" fmla="*/ 100915 w 484632"/>
              <a:gd name="connsiteY1" fmla="*/ 0 h 484632"/>
              <a:gd name="connsiteX2" fmla="*/ 484632 w 484632"/>
              <a:gd name="connsiteY2" fmla="*/ 242316 h 484632"/>
              <a:gd name="connsiteX3" fmla="*/ 100915 w 484632"/>
              <a:gd name="connsiteY3" fmla="*/ 484632 h 484632"/>
              <a:gd name="connsiteX4" fmla="*/ 0 w 484632"/>
              <a:gd name="connsiteY4" fmla="*/ 484632 h 484632"/>
              <a:gd name="connsiteX5" fmla="*/ 383717 w 484632"/>
              <a:gd name="connsiteY5" fmla="*/ 242316 h 484632"/>
              <a:gd name="connsiteX6" fmla="*/ 0 w 484632"/>
              <a:gd name="connsiteY6" fmla="*/ 0 h 484632"/>
              <a:gd name="connsiteX0" fmla="*/ 0 w 484632"/>
              <a:gd name="connsiteY0" fmla="*/ 0 h 484632"/>
              <a:gd name="connsiteX1" fmla="*/ 100915 w 484632"/>
              <a:gd name="connsiteY1" fmla="*/ 0 h 484632"/>
              <a:gd name="connsiteX2" fmla="*/ 484632 w 484632"/>
              <a:gd name="connsiteY2" fmla="*/ 242316 h 484632"/>
              <a:gd name="connsiteX3" fmla="*/ 317731 w 484632"/>
              <a:gd name="connsiteY3" fmla="*/ 371510 h 484632"/>
              <a:gd name="connsiteX4" fmla="*/ 0 w 484632"/>
              <a:gd name="connsiteY4" fmla="*/ 484632 h 484632"/>
              <a:gd name="connsiteX5" fmla="*/ 383717 w 484632"/>
              <a:gd name="connsiteY5" fmla="*/ 242316 h 484632"/>
              <a:gd name="connsiteX6" fmla="*/ 0 w 484632"/>
              <a:gd name="connsiteY6" fmla="*/ 0 h 484632"/>
              <a:gd name="connsiteX0" fmla="*/ 0 w 484632"/>
              <a:gd name="connsiteY0" fmla="*/ 0 h 428071"/>
              <a:gd name="connsiteX1" fmla="*/ 100915 w 484632"/>
              <a:gd name="connsiteY1" fmla="*/ 0 h 428071"/>
              <a:gd name="connsiteX2" fmla="*/ 484632 w 484632"/>
              <a:gd name="connsiteY2" fmla="*/ 242316 h 428071"/>
              <a:gd name="connsiteX3" fmla="*/ 317731 w 484632"/>
              <a:gd name="connsiteY3" fmla="*/ 371510 h 428071"/>
              <a:gd name="connsiteX4" fmla="*/ 179109 w 484632"/>
              <a:gd name="connsiteY4" fmla="*/ 428071 h 428071"/>
              <a:gd name="connsiteX5" fmla="*/ 383717 w 484632"/>
              <a:gd name="connsiteY5" fmla="*/ 242316 h 428071"/>
              <a:gd name="connsiteX6" fmla="*/ 0 w 484632"/>
              <a:gd name="connsiteY6" fmla="*/ 0 h 428071"/>
              <a:gd name="connsiteX0" fmla="*/ 0 w 484632"/>
              <a:gd name="connsiteY0" fmla="*/ 0 h 428071"/>
              <a:gd name="connsiteX1" fmla="*/ 176332 w 484632"/>
              <a:gd name="connsiteY1" fmla="*/ 28281 h 428071"/>
              <a:gd name="connsiteX2" fmla="*/ 484632 w 484632"/>
              <a:gd name="connsiteY2" fmla="*/ 242316 h 428071"/>
              <a:gd name="connsiteX3" fmla="*/ 317731 w 484632"/>
              <a:gd name="connsiteY3" fmla="*/ 371510 h 428071"/>
              <a:gd name="connsiteX4" fmla="*/ 179109 w 484632"/>
              <a:gd name="connsiteY4" fmla="*/ 428071 h 428071"/>
              <a:gd name="connsiteX5" fmla="*/ 383717 w 484632"/>
              <a:gd name="connsiteY5" fmla="*/ 242316 h 428071"/>
              <a:gd name="connsiteX6" fmla="*/ 0 w 484632"/>
              <a:gd name="connsiteY6" fmla="*/ 0 h 428071"/>
              <a:gd name="connsiteX0" fmla="*/ 0 w 484632"/>
              <a:gd name="connsiteY0" fmla="*/ 0 h 428071"/>
              <a:gd name="connsiteX1" fmla="*/ 166908 w 484632"/>
              <a:gd name="connsiteY1" fmla="*/ 94268 h 428071"/>
              <a:gd name="connsiteX2" fmla="*/ 484632 w 484632"/>
              <a:gd name="connsiteY2" fmla="*/ 242316 h 428071"/>
              <a:gd name="connsiteX3" fmla="*/ 317731 w 484632"/>
              <a:gd name="connsiteY3" fmla="*/ 371510 h 428071"/>
              <a:gd name="connsiteX4" fmla="*/ 179109 w 484632"/>
              <a:gd name="connsiteY4" fmla="*/ 428071 h 428071"/>
              <a:gd name="connsiteX5" fmla="*/ 383717 w 484632"/>
              <a:gd name="connsiteY5" fmla="*/ 242316 h 428071"/>
              <a:gd name="connsiteX6" fmla="*/ 0 w 484632"/>
              <a:gd name="connsiteY6" fmla="*/ 0 h 428071"/>
              <a:gd name="connsiteX0" fmla="*/ 0 w 484632"/>
              <a:gd name="connsiteY0" fmla="*/ 0 h 380937"/>
              <a:gd name="connsiteX1" fmla="*/ 166908 w 484632"/>
              <a:gd name="connsiteY1" fmla="*/ 94268 h 380937"/>
              <a:gd name="connsiteX2" fmla="*/ 484632 w 484632"/>
              <a:gd name="connsiteY2" fmla="*/ 242316 h 380937"/>
              <a:gd name="connsiteX3" fmla="*/ 317731 w 484632"/>
              <a:gd name="connsiteY3" fmla="*/ 371510 h 380937"/>
              <a:gd name="connsiteX4" fmla="*/ 169686 w 484632"/>
              <a:gd name="connsiteY4" fmla="*/ 380937 h 380937"/>
              <a:gd name="connsiteX5" fmla="*/ 383717 w 484632"/>
              <a:gd name="connsiteY5" fmla="*/ 242316 h 380937"/>
              <a:gd name="connsiteX6" fmla="*/ 0 w 484632"/>
              <a:gd name="connsiteY6" fmla="*/ 0 h 380937"/>
              <a:gd name="connsiteX0" fmla="*/ 0 w 484632"/>
              <a:gd name="connsiteY0" fmla="*/ 0 h 380937"/>
              <a:gd name="connsiteX1" fmla="*/ 166908 w 484632"/>
              <a:gd name="connsiteY1" fmla="*/ 94268 h 380937"/>
              <a:gd name="connsiteX2" fmla="*/ 484632 w 484632"/>
              <a:gd name="connsiteY2" fmla="*/ 242316 h 380937"/>
              <a:gd name="connsiteX3" fmla="*/ 270600 w 484632"/>
              <a:gd name="connsiteY3" fmla="*/ 314949 h 380937"/>
              <a:gd name="connsiteX4" fmla="*/ 169686 w 484632"/>
              <a:gd name="connsiteY4" fmla="*/ 380937 h 380937"/>
              <a:gd name="connsiteX5" fmla="*/ 383717 w 484632"/>
              <a:gd name="connsiteY5" fmla="*/ 242316 h 380937"/>
              <a:gd name="connsiteX6" fmla="*/ 0 w 484632"/>
              <a:gd name="connsiteY6" fmla="*/ 0 h 380937"/>
              <a:gd name="connsiteX0" fmla="*/ 0 w 484632"/>
              <a:gd name="connsiteY0" fmla="*/ 0 h 380937"/>
              <a:gd name="connsiteX1" fmla="*/ 166908 w 484632"/>
              <a:gd name="connsiteY1" fmla="*/ 94268 h 380937"/>
              <a:gd name="connsiteX2" fmla="*/ 484632 w 484632"/>
              <a:gd name="connsiteY2" fmla="*/ 242316 h 380937"/>
              <a:gd name="connsiteX3" fmla="*/ 289457 w 484632"/>
              <a:gd name="connsiteY3" fmla="*/ 371510 h 380937"/>
              <a:gd name="connsiteX4" fmla="*/ 169686 w 484632"/>
              <a:gd name="connsiteY4" fmla="*/ 380937 h 380937"/>
              <a:gd name="connsiteX5" fmla="*/ 383717 w 484632"/>
              <a:gd name="connsiteY5" fmla="*/ 242316 h 380937"/>
              <a:gd name="connsiteX6" fmla="*/ 0 w 484632"/>
              <a:gd name="connsiteY6" fmla="*/ 0 h 380937"/>
              <a:gd name="connsiteX0" fmla="*/ 0 w 484632"/>
              <a:gd name="connsiteY0" fmla="*/ 0 h 380937"/>
              <a:gd name="connsiteX1" fmla="*/ 166911 w 484632"/>
              <a:gd name="connsiteY1" fmla="*/ 56561 h 380937"/>
              <a:gd name="connsiteX2" fmla="*/ 484632 w 484632"/>
              <a:gd name="connsiteY2" fmla="*/ 242316 h 380937"/>
              <a:gd name="connsiteX3" fmla="*/ 289457 w 484632"/>
              <a:gd name="connsiteY3" fmla="*/ 371510 h 380937"/>
              <a:gd name="connsiteX4" fmla="*/ 169686 w 484632"/>
              <a:gd name="connsiteY4" fmla="*/ 380937 h 380937"/>
              <a:gd name="connsiteX5" fmla="*/ 383717 w 484632"/>
              <a:gd name="connsiteY5" fmla="*/ 242316 h 380937"/>
              <a:gd name="connsiteX6" fmla="*/ 0 w 484632"/>
              <a:gd name="connsiteY6" fmla="*/ 0 h 38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632" h="380937">
                <a:moveTo>
                  <a:pt x="0" y="0"/>
                </a:moveTo>
                <a:lnTo>
                  <a:pt x="166911" y="56561"/>
                </a:lnTo>
                <a:lnTo>
                  <a:pt x="484632" y="242316"/>
                </a:lnTo>
                <a:lnTo>
                  <a:pt x="289457" y="371510"/>
                </a:lnTo>
                <a:lnTo>
                  <a:pt x="169686" y="380937"/>
                </a:lnTo>
                <a:lnTo>
                  <a:pt x="383717" y="24231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392EC4-EC3D-3C12-59DF-3767B6F9B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825DD1-EC8E-BCB0-DE30-61BBCCDB6B34}"/>
              </a:ext>
            </a:extLst>
          </p:cNvPr>
          <p:cNvSpPr txBox="1"/>
          <p:nvPr/>
        </p:nvSpPr>
        <p:spPr>
          <a:xfrm>
            <a:off x="659990" y="207864"/>
            <a:ext cx="8498757" cy="650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1000"/>
              </a:spcAft>
            </a:pP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b)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bậc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ẩn</a:t>
            </a:r>
            <a:endParaRPr lang="en-US" sz="3200" u="sng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2D32F1-4DE3-D0A3-8A49-D9F27837F61D}"/>
                  </a:ext>
                </a:extLst>
              </p:cNvPr>
              <p:cNvSpPr txBox="1"/>
              <p:nvPr/>
            </p:nvSpPr>
            <p:spPr>
              <a:xfrm>
                <a:off x="763229" y="1065906"/>
                <a:ext cx="11020732" cy="3029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HĐ4. 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 phương trình bậc nhất một ẩn 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6 = 0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(2)</a:t>
                </a:r>
              </a:p>
              <a:p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thực hiện các yêu cầu sau để giải phương trình (2) (tức là tìm nghiệm của phương trình đó)</a:t>
                </a:r>
              </a:p>
              <a:p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Sử dụng quy tắc chuyển vế, hãy chuyển hạng tử tự d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 – 6  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sang vế phải</a:t>
                </a:r>
              </a:p>
              <a:p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Sử dụng quy tắc nhân, nhân cả hai vế của phương trình với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(tức là chia cả hai vế của phương trình cho hệ số của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 để tìm nghiệm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2D32F1-4DE3-D0A3-8A49-D9F27837F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29" y="1065906"/>
                <a:ext cx="11020732" cy="3029099"/>
              </a:xfrm>
              <a:prstGeom prst="rect">
                <a:avLst/>
              </a:prstGeom>
              <a:blipFill>
                <a:blip r:embed="rId3"/>
                <a:stretch>
                  <a:fillRect l="-1106" t="-2213" r="-1825" b="-4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48111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1EA797-4F94-DDB0-C1D5-DE16CB5FB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18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B5AC55-F9F1-8AAD-C0D5-7EFB203C83A8}"/>
              </a:ext>
            </a:extLst>
          </p:cNvPr>
          <p:cNvSpPr txBox="1"/>
          <p:nvPr/>
        </p:nvSpPr>
        <p:spPr>
          <a:xfrm>
            <a:off x="1028460" y="129350"/>
            <a:ext cx="5875326" cy="5232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E6ADB3-605C-E15C-AD1A-665F886B8F98}"/>
              </a:ext>
            </a:extLst>
          </p:cNvPr>
          <p:cNvGrpSpPr/>
          <p:nvPr/>
        </p:nvGrpSpPr>
        <p:grpSpPr>
          <a:xfrm>
            <a:off x="748851" y="1300905"/>
            <a:ext cx="5971507" cy="954107"/>
            <a:chOff x="748851" y="825275"/>
            <a:chExt cx="5971507" cy="95410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2387AE-40C0-F6E3-88FE-046003ACA342}"/>
                </a:ext>
              </a:extLst>
            </p:cNvPr>
            <p:cNvSpPr txBox="1"/>
            <p:nvPr/>
          </p:nvSpPr>
          <p:spPr>
            <a:xfrm>
              <a:off x="748851" y="825275"/>
              <a:ext cx="597150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</a:t>
              </a: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BA894E76-F472-57F3-B93A-83528462746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4813971"/>
                </p:ext>
              </p:extLst>
            </p:nvPr>
          </p:nvGraphicFramePr>
          <p:xfrm>
            <a:off x="4144760" y="915828"/>
            <a:ext cx="19685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968480" imgH="393480" progId="Equation.DSMT4">
                    <p:embed/>
                  </p:oleObj>
                </mc:Choice>
                <mc:Fallback>
                  <p:oleObj name="Equation" r:id="rId3" imgW="196848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144760" y="915828"/>
                          <a:ext cx="1968500" cy="393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1DF7D50-8CCE-B4D4-7E16-3F80220452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653594"/>
              </p:ext>
            </p:extLst>
          </p:nvPr>
        </p:nvGraphicFramePr>
        <p:xfrm>
          <a:off x="2974714" y="2436135"/>
          <a:ext cx="12065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06360" imgH="1295280" progId="Equation.DSMT4">
                  <p:embed/>
                </p:oleObj>
              </mc:Choice>
              <mc:Fallback>
                <p:oleObj name="Equation" r:id="rId5" imgW="1206360" imgH="1295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74714" y="2436135"/>
                        <a:ext cx="1206500" cy="1295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5E03C41B-B193-DFC8-4E4E-34F33D06043E}"/>
              </a:ext>
            </a:extLst>
          </p:cNvPr>
          <p:cNvGrpSpPr/>
          <p:nvPr/>
        </p:nvGrpSpPr>
        <p:grpSpPr>
          <a:xfrm>
            <a:off x="748851" y="3816492"/>
            <a:ext cx="6420347" cy="1004398"/>
            <a:chOff x="573057" y="3967437"/>
            <a:chExt cx="6420347" cy="100439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652477-C3E5-91B3-E8B3-CF867BD30449}"/>
                </a:ext>
              </a:extLst>
            </p:cNvPr>
            <p:cNvSpPr txBox="1"/>
            <p:nvPr/>
          </p:nvSpPr>
          <p:spPr>
            <a:xfrm>
              <a:off x="573057" y="3967437"/>
              <a:ext cx="642034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</a:t>
              </a: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luôn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duy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81142006-BCFC-7DCA-B19D-728A8CC9803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85798589"/>
                </p:ext>
              </p:extLst>
            </p:nvPr>
          </p:nvGraphicFramePr>
          <p:xfrm>
            <a:off x="3966123" y="4050790"/>
            <a:ext cx="20828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2082600" imgH="393480" progId="Equation.DSMT4">
                    <p:embed/>
                  </p:oleObj>
                </mc:Choice>
                <mc:Fallback>
                  <p:oleObj name="Equation" r:id="rId7" imgW="2082600" imgH="393480" progId="Equation.DSMT4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BA894E76-F472-57F3-B93A-83528462746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966123" y="4050790"/>
                          <a:ext cx="2082800" cy="393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675F0EED-7D5C-B557-39F4-F91DF73BF40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58790262"/>
                </p:ext>
              </p:extLst>
            </p:nvPr>
          </p:nvGraphicFramePr>
          <p:xfrm>
            <a:off x="5007523" y="4413035"/>
            <a:ext cx="889000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888840" imgH="558720" progId="Equation.DSMT4">
                    <p:embed/>
                  </p:oleObj>
                </mc:Choice>
                <mc:Fallback>
                  <p:oleObj name="Equation" r:id="rId9" imgW="888840" imgH="558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007523" y="4413035"/>
                          <a:ext cx="889000" cy="558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24825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60F617-60A3-3BA8-F7C7-57D9EEFA8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" y="-17084"/>
            <a:ext cx="12211006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6B1B1A-EDDC-D657-BBDF-846699B2053F}"/>
              </a:ext>
            </a:extLst>
          </p:cNvPr>
          <p:cNvSpPr/>
          <p:nvPr/>
        </p:nvSpPr>
        <p:spPr>
          <a:xfrm>
            <a:off x="152648" y="115040"/>
            <a:ext cx="1362872" cy="5232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BB7671-4248-EA8C-AEAC-89FC6E5F0C1F}"/>
              </a:ext>
            </a:extLst>
          </p:cNvPr>
          <p:cNvSpPr txBox="1"/>
          <p:nvPr/>
        </p:nvSpPr>
        <p:spPr>
          <a:xfrm>
            <a:off x="1668168" y="173155"/>
            <a:ext cx="3993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F9FE62-4AB9-D36D-8034-676FEFDFA3DC}"/>
              </a:ext>
            </a:extLst>
          </p:cNvPr>
          <p:cNvCxnSpPr/>
          <p:nvPr/>
        </p:nvCxnSpPr>
        <p:spPr>
          <a:xfrm>
            <a:off x="6105503" y="1076632"/>
            <a:ext cx="0" cy="5486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AF523D0-932B-39A8-C71F-83D5133991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884637"/>
              </p:ext>
            </p:extLst>
          </p:nvPr>
        </p:nvGraphicFramePr>
        <p:xfrm>
          <a:off x="1092200" y="1204913"/>
          <a:ext cx="16510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50960" imgH="393480" progId="Equation.DSMT4">
                  <p:embed/>
                </p:oleObj>
              </mc:Choice>
              <mc:Fallback>
                <p:oleObj name="Equation" r:id="rId3" imgW="1650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92200" y="1204913"/>
                        <a:ext cx="16510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F089522F-7EF9-DAFE-9FD6-DCDC6A9C73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193698"/>
              </p:ext>
            </p:extLst>
          </p:nvPr>
        </p:nvGraphicFramePr>
        <p:xfrm>
          <a:off x="6721475" y="1198563"/>
          <a:ext cx="15621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62040" imgH="634680" progId="Equation.DSMT4">
                  <p:embed/>
                </p:oleObj>
              </mc:Choice>
              <mc:Fallback>
                <p:oleObj name="Equation" r:id="rId5" imgW="156204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21475" y="1198563"/>
                        <a:ext cx="1562100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6FA14292-AF5C-C703-E7B4-F230EC6A2B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1584379"/>
              </p:ext>
            </p:extLst>
          </p:nvPr>
        </p:nvGraphicFramePr>
        <p:xfrm>
          <a:off x="1363119" y="2026418"/>
          <a:ext cx="1143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43000" imgH="317160" progId="Equation.DSMT4">
                  <p:embed/>
                </p:oleObj>
              </mc:Choice>
              <mc:Fallback>
                <p:oleObj name="Equation" r:id="rId7" imgW="11430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63119" y="2026418"/>
                        <a:ext cx="11430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14460093-F7F6-65AF-9871-97106345BC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9174110"/>
              </p:ext>
            </p:extLst>
          </p:nvPr>
        </p:nvGraphicFramePr>
        <p:xfrm>
          <a:off x="1486023" y="2765728"/>
          <a:ext cx="9906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90360" imgH="634680" progId="Equation.DSMT4">
                  <p:embed/>
                </p:oleObj>
              </mc:Choice>
              <mc:Fallback>
                <p:oleObj name="Equation" r:id="rId9" imgW="99036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86023" y="2765728"/>
                        <a:ext cx="990600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D8D96A62-2E05-3C24-EC31-49C91CFFF8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087940"/>
              </p:ext>
            </p:extLst>
          </p:nvPr>
        </p:nvGraphicFramePr>
        <p:xfrm>
          <a:off x="7280909" y="2130728"/>
          <a:ext cx="12319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231560" imgH="634680" progId="Equation.DSMT4">
                  <p:embed/>
                </p:oleObj>
              </mc:Choice>
              <mc:Fallback>
                <p:oleObj name="Equation" r:id="rId11" imgW="123156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280909" y="2130728"/>
                        <a:ext cx="1231900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EB3C5ACF-8DA3-C48F-2405-5DE133DCC2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3679322"/>
              </p:ext>
            </p:extLst>
          </p:nvPr>
        </p:nvGraphicFramePr>
        <p:xfrm>
          <a:off x="7713159" y="2793849"/>
          <a:ext cx="17399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739880" imgH="723600" progId="Equation.DSMT4">
                  <p:embed/>
                </p:oleObj>
              </mc:Choice>
              <mc:Fallback>
                <p:oleObj name="Equation" r:id="rId13" imgW="1739880" imgH="72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713159" y="2793849"/>
                        <a:ext cx="17399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431C0E33-DC3C-F9A8-668A-087C01256B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4988298"/>
              </p:ext>
            </p:extLst>
          </p:nvPr>
        </p:nvGraphicFramePr>
        <p:xfrm>
          <a:off x="7741655" y="3562141"/>
          <a:ext cx="697414" cy="348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634680" imgH="317160" progId="Equation.DSMT4">
                  <p:embed/>
                </p:oleObj>
              </mc:Choice>
              <mc:Fallback>
                <p:oleObj name="Equation" r:id="rId15" imgW="63468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741655" y="3562141"/>
                        <a:ext cx="697414" cy="3489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EC4C9C18-9305-A911-7BDF-1143109B8870}"/>
              </a:ext>
            </a:extLst>
          </p:cNvPr>
          <p:cNvGrpSpPr/>
          <p:nvPr/>
        </p:nvGrpSpPr>
        <p:grpSpPr>
          <a:xfrm>
            <a:off x="-7596" y="3324535"/>
            <a:ext cx="5855116" cy="635000"/>
            <a:chOff x="63074" y="3736616"/>
            <a:chExt cx="5855116" cy="63500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5DBADA-FE00-F862-07A5-9F60A7203F0A}"/>
                </a:ext>
              </a:extLst>
            </p:cNvPr>
            <p:cNvSpPr txBox="1"/>
            <p:nvPr/>
          </p:nvSpPr>
          <p:spPr>
            <a:xfrm>
              <a:off x="63074" y="3736616"/>
              <a:ext cx="49311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C4152876-B137-5526-1B3C-ACE6E4EC0BF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82339459"/>
                </p:ext>
              </p:extLst>
            </p:nvPr>
          </p:nvGraphicFramePr>
          <p:xfrm>
            <a:off x="4927590" y="3736616"/>
            <a:ext cx="990600" cy="635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990360" imgH="634680" progId="Equation.DSMT4">
                    <p:embed/>
                  </p:oleObj>
                </mc:Choice>
                <mc:Fallback>
                  <p:oleObj name="Equation" r:id="rId17" imgW="990360" imgH="634680" progId="Equation.DSMT4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:a16="http://schemas.microsoft.com/office/drawing/2014/main" id="{14460093-F7F6-65AF-9871-97106345BC7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927590" y="3736616"/>
                          <a:ext cx="990600" cy="635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8F9FD7B-4515-A26F-3791-DD408D48072C}"/>
              </a:ext>
            </a:extLst>
          </p:cNvPr>
          <p:cNvGrpSpPr/>
          <p:nvPr/>
        </p:nvGrpSpPr>
        <p:grpSpPr>
          <a:xfrm>
            <a:off x="6340847" y="3977907"/>
            <a:ext cx="5534723" cy="523220"/>
            <a:chOff x="6421233" y="4172702"/>
            <a:chExt cx="5534723" cy="52322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8D7DB0-19E9-D3D0-E44F-627571A29379}"/>
                </a:ext>
              </a:extLst>
            </p:cNvPr>
            <p:cNvSpPr txBox="1"/>
            <p:nvPr/>
          </p:nvSpPr>
          <p:spPr>
            <a:xfrm>
              <a:off x="6421233" y="4172702"/>
              <a:ext cx="49311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F3FDD718-6217-240B-18BB-0CF5F893693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8638920"/>
                </p:ext>
              </p:extLst>
            </p:nvPr>
          </p:nvGraphicFramePr>
          <p:xfrm>
            <a:off x="11258542" y="4259836"/>
            <a:ext cx="697414" cy="3489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634680" imgH="317160" progId="Equation.DSMT4">
                    <p:embed/>
                  </p:oleObj>
                </mc:Choice>
                <mc:Fallback>
                  <p:oleObj name="Equation" r:id="rId18" imgW="634680" imgH="317160" progId="Equation.DSMT4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431C0E33-DC3C-F9A8-668A-087C01256B0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11258542" y="4259836"/>
                          <a:ext cx="697414" cy="34895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347CBD30-933E-BEE9-6A13-187F09D1BB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2399606"/>
              </p:ext>
            </p:extLst>
          </p:nvPr>
        </p:nvGraphicFramePr>
        <p:xfrm>
          <a:off x="2679700" y="2590800"/>
          <a:ext cx="914400" cy="20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914400" imgH="207360" progId="Equation.DSMT4">
                  <p:embed/>
                </p:oleObj>
              </mc:Choice>
              <mc:Fallback>
                <p:oleObj name="Equation" r:id="rId19" imgW="914400" imgH="207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679700" y="2590800"/>
                        <a:ext cx="914400" cy="207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Google Shape;242;p25">
            <a:extLst>
              <a:ext uri="{FF2B5EF4-FFF2-40B4-BE49-F238E27FC236}">
                <a16:creationId xmlns:a16="http://schemas.microsoft.com/office/drawing/2014/main" id="{1770745A-D9AB-B363-3401-E9513E4E0554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4582" y="5064325"/>
            <a:ext cx="1493619" cy="17765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5044082-61B8-423B-74A5-A3E0BFB16C2D}"/>
              </a:ext>
            </a:extLst>
          </p:cNvPr>
          <p:cNvGrpSpPr/>
          <p:nvPr/>
        </p:nvGrpSpPr>
        <p:grpSpPr>
          <a:xfrm>
            <a:off x="1528201" y="3969293"/>
            <a:ext cx="3837753" cy="1838403"/>
            <a:chOff x="2096869" y="4083044"/>
            <a:chExt cx="3837753" cy="176923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27F1BBFF-05BB-D580-8C83-6F56C712CD7F}"/>
                </a:ext>
              </a:extLst>
            </p:cNvPr>
            <p:cNvSpPr/>
            <p:nvPr/>
          </p:nvSpPr>
          <p:spPr>
            <a:xfrm>
              <a:off x="2096869" y="4083044"/>
              <a:ext cx="3837753" cy="1490633"/>
            </a:xfrm>
            <a:prstGeom prst="wedgeRoundRectCallout">
              <a:avLst>
                <a:gd name="adj1" fmla="val -52943"/>
                <a:gd name="adj2" fmla="val 80336"/>
                <a:gd name="adj3" fmla="val 16667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</a:t>
              </a:r>
            </a:p>
            <a:p>
              <a:pPr>
                <a:lnSpc>
                  <a:spcPct val="150000"/>
                </a:lnSpc>
              </a:pP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212DAA2B-E42C-0438-A8A1-148AB126F7E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6751164"/>
                </p:ext>
              </p:extLst>
            </p:nvPr>
          </p:nvGraphicFramePr>
          <p:xfrm>
            <a:off x="4013281" y="4769371"/>
            <a:ext cx="1193800" cy="2918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1193760" imgH="291960" progId="Equation.DSMT4">
                    <p:embed/>
                  </p:oleObj>
                </mc:Choice>
                <mc:Fallback>
                  <p:oleObj name="Equation" r:id="rId22" imgW="1193760" imgH="291960" progId="Equation.DSMT4">
                    <p:embed/>
                    <p:pic>
                      <p:nvPicPr>
                        <p:cNvPr id="26" name="Object 25">
                          <a:extLst>
                            <a:ext uri="{FF2B5EF4-FFF2-40B4-BE49-F238E27FC236}">
                              <a16:creationId xmlns:a16="http://schemas.microsoft.com/office/drawing/2014/main" id="{6D706401-C02C-8078-0391-9E1E7497FEE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4013281" y="4769371"/>
                          <a:ext cx="1193800" cy="2918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DFCC63C4-95EC-558B-9C13-BDB51560F7E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21078718"/>
                </p:ext>
              </p:extLst>
            </p:nvPr>
          </p:nvGraphicFramePr>
          <p:xfrm>
            <a:off x="2542024" y="5180062"/>
            <a:ext cx="1143000" cy="6722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1143000" imgH="672840" progId="Equation.DSMT4">
                    <p:embed/>
                  </p:oleObj>
                </mc:Choice>
                <mc:Fallback>
                  <p:oleObj name="Equation" r:id="rId24" imgW="1143000" imgH="672840" progId="Equation.DSMT4">
                    <p:embed/>
                    <p:pic>
                      <p:nvPicPr>
                        <p:cNvPr id="28" name="Object 27">
                          <a:extLst>
                            <a:ext uri="{FF2B5EF4-FFF2-40B4-BE49-F238E27FC236}">
                              <a16:creationId xmlns:a16="http://schemas.microsoft.com/office/drawing/2014/main" id="{FA246ED6-0442-3DDC-1D76-7A005225456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2542024" y="5180062"/>
                          <a:ext cx="1143000" cy="67222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91052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B63C4-A536-E360-5821-5E0413D53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476" cy="6857143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E41D953-E039-A6AF-A017-EEED1BDDAD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225323"/>
              </p:ext>
            </p:extLst>
          </p:nvPr>
        </p:nvGraphicFramePr>
        <p:xfrm>
          <a:off x="2705100" y="2581275"/>
          <a:ext cx="914400" cy="20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207360" progId="Equation.DSMT4">
                  <p:embed/>
                </p:oleObj>
              </mc:Choice>
              <mc:Fallback>
                <p:oleObj name="Equation" r:id="rId4" imgW="914400" imgH="207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05100" y="2581275"/>
                        <a:ext cx="914400" cy="207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BCB4CDB3-D40C-37DF-203C-346D1AA6F8DC}"/>
              </a:ext>
            </a:extLst>
          </p:cNvPr>
          <p:cNvGrpSpPr/>
          <p:nvPr/>
        </p:nvGrpSpPr>
        <p:grpSpPr>
          <a:xfrm>
            <a:off x="1827205" y="857962"/>
            <a:ext cx="8098520" cy="1491984"/>
            <a:chOff x="1689199" y="320604"/>
            <a:chExt cx="8098520" cy="149198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0B9FBA-B8D2-3A30-5574-BE79436417AC}"/>
                </a:ext>
              </a:extLst>
            </p:cNvPr>
            <p:cNvSpPr txBox="1"/>
            <p:nvPr/>
          </p:nvSpPr>
          <p:spPr>
            <a:xfrm>
              <a:off x="1689199" y="320604"/>
              <a:ext cx="2281394" cy="58477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725902-FDC5-1067-970F-63C634A4B4B7}"/>
                </a:ext>
              </a:extLst>
            </p:cNvPr>
            <p:cNvSpPr txBox="1"/>
            <p:nvPr/>
          </p:nvSpPr>
          <p:spPr>
            <a:xfrm>
              <a:off x="3963030" y="382159"/>
              <a:ext cx="39934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D8E06304-CC79-C836-9924-E1DA45E0FEE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7176233"/>
                </p:ext>
              </p:extLst>
            </p:nvPr>
          </p:nvGraphicFramePr>
          <p:xfrm>
            <a:off x="2421193" y="1279188"/>
            <a:ext cx="15494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549080" imgH="393480" progId="Equation.DSMT4">
                    <p:embed/>
                  </p:oleObj>
                </mc:Choice>
                <mc:Fallback>
                  <p:oleObj name="Equation" r:id="rId6" imgW="154908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421193" y="1279188"/>
                          <a:ext cx="1549400" cy="393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B78A841D-4AA4-A3E9-4C73-8EB16C0B4C9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38308520"/>
                </p:ext>
              </p:extLst>
            </p:nvPr>
          </p:nvGraphicFramePr>
          <p:xfrm>
            <a:off x="8276419" y="1139488"/>
            <a:ext cx="1511300" cy="673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511280" imgH="672840" progId="Equation.DSMT4">
                    <p:embed/>
                  </p:oleObj>
                </mc:Choice>
                <mc:Fallback>
                  <p:oleObj name="Equation" r:id="rId8" imgW="1511280" imgH="6728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276419" y="1139488"/>
                          <a:ext cx="1511300" cy="673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E6D278-56AD-0E7F-F3B5-658437F1E2B4}"/>
              </a:ext>
            </a:extLst>
          </p:cNvPr>
          <p:cNvGrpSpPr/>
          <p:nvPr/>
        </p:nvGrpSpPr>
        <p:grpSpPr>
          <a:xfrm>
            <a:off x="1882541" y="3414453"/>
            <a:ext cx="8690870" cy="584775"/>
            <a:chOff x="1750565" y="2857363"/>
            <a:chExt cx="8690870" cy="5847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1F4703-6BD8-6356-1074-55AEAD4C3149}"/>
                </a:ext>
              </a:extLst>
            </p:cNvPr>
            <p:cNvSpPr txBox="1"/>
            <p:nvPr/>
          </p:nvSpPr>
          <p:spPr>
            <a:xfrm>
              <a:off x="1750565" y="2857363"/>
              <a:ext cx="2212465" cy="584775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65EE65-9205-F099-2530-943D79E70FB2}"/>
                </a:ext>
              </a:extLst>
            </p:cNvPr>
            <p:cNvSpPr txBox="1"/>
            <p:nvPr/>
          </p:nvSpPr>
          <p:spPr>
            <a:xfrm>
              <a:off x="4054750" y="2859706"/>
              <a:ext cx="63866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D83F5C-E2C0-9826-057E-AECB03751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oogle Shape;238;p25">
            <a:extLst>
              <a:ext uri="{FF2B5EF4-FFF2-40B4-BE49-F238E27FC236}">
                <a16:creationId xmlns:a16="http://schemas.microsoft.com/office/drawing/2014/main" id="{77F692C5-47DE-1E58-8FC2-6B01AE5361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5982" y="103667"/>
            <a:ext cx="838200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8C271D-1FAD-C4A3-38CF-A8E002A62EB6}"/>
              </a:ext>
            </a:extLst>
          </p:cNvPr>
          <p:cNvSpPr txBox="1"/>
          <p:nvPr/>
        </p:nvSpPr>
        <p:spPr>
          <a:xfrm>
            <a:off x="2679308" y="342447"/>
            <a:ext cx="9105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2E2BAE8D-B900-A7B4-BA6A-978B06961B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9791691"/>
              </p:ext>
            </p:extLst>
          </p:nvPr>
        </p:nvGraphicFramePr>
        <p:xfrm>
          <a:off x="8833242" y="442429"/>
          <a:ext cx="1358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58640" imgH="317160" progId="Equation.DSMT4">
                  <p:embed/>
                </p:oleObj>
              </mc:Choice>
              <mc:Fallback>
                <p:oleObj name="Equation" r:id="rId4" imgW="13586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833242" y="442429"/>
                        <a:ext cx="13589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C242CB1-94EA-4823-1336-00EBF9E41BF8}"/>
              </a:ext>
            </a:extLst>
          </p:cNvPr>
          <p:cNvSpPr txBox="1"/>
          <p:nvPr/>
        </p:nvSpPr>
        <p:spPr>
          <a:xfrm>
            <a:off x="1396391" y="5277435"/>
            <a:ext cx="8369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3D5762-7D18-1A65-A9B7-C0BBF13DB1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3167" y="1208114"/>
            <a:ext cx="9825665" cy="393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3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3" descr="Ngôi nhà hoạt hình, phim hoạt hình png | Klipartz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851" y="2263515"/>
            <a:ext cx="4109199" cy="401817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3"/>
          <p:cNvSpPr txBox="1"/>
          <p:nvPr/>
        </p:nvSpPr>
        <p:spPr>
          <a:xfrm>
            <a:off x="5274514" y="756030"/>
            <a:ext cx="443801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DẪN VỀ NHÀ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053EEF-BA8B-3ACD-417C-106F8E0D7A96}"/>
              </a:ext>
            </a:extLst>
          </p:cNvPr>
          <p:cNvSpPr txBox="1"/>
          <p:nvPr/>
        </p:nvSpPr>
        <p:spPr>
          <a:xfrm>
            <a:off x="5037523" y="2263515"/>
            <a:ext cx="643489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Học thuộc khái niệm, cách giải phương trình bậc nhất một ẩn</a:t>
            </a:r>
          </a:p>
          <a:p>
            <a:r>
              <a:rPr lang="vi-VN" sz="2800" dirty="0">
                <a:latin typeface="+mj-lt"/>
              </a:rPr>
              <a:t>- Xem trước phần 3. Phương trình đưa được về dạng  </a:t>
            </a:r>
          </a:p>
          <a:p>
            <a:r>
              <a:rPr lang="vi-VN" sz="2800" dirty="0">
                <a:latin typeface="+mj-lt"/>
              </a:rPr>
              <a:t>- BTVN: 7.1 ; 7.2 ; 7.4 SGK trang 32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91D4D4F-8C94-EED5-B237-4066438A7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4B6A2C7-8142-2D92-7015-7F390F7954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0653807"/>
              </p:ext>
            </p:extLst>
          </p:nvPr>
        </p:nvGraphicFramePr>
        <p:xfrm>
          <a:off x="7142608" y="3632600"/>
          <a:ext cx="12065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06360" imgH="317160" progId="Equation.DSMT4">
                  <p:embed/>
                </p:oleObj>
              </mc:Choice>
              <mc:Fallback>
                <p:oleObj name="Equation" r:id="rId4" imgW="1206360" imgH="3171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2608" y="3632600"/>
                        <a:ext cx="12065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0505"/>
          </a:xfrm>
          <a:prstGeom prst="rect">
            <a:avLst/>
          </a:prstGeom>
        </p:spPr>
      </p:pic>
      <p:sp>
        <p:nvSpPr>
          <p:cNvPr id="5" name="Google Shape;227;p24"/>
          <p:cNvSpPr/>
          <p:nvPr/>
        </p:nvSpPr>
        <p:spPr>
          <a:xfrm>
            <a:off x="1685054" y="2337031"/>
            <a:ext cx="966642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Cảm</a:t>
            </a:r>
            <a:r>
              <a:rPr lang="en-US" sz="5400" b="1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ơn</a:t>
            </a:r>
            <a:r>
              <a:rPr lang="en-US" sz="5400" b="1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thầy</a:t>
            </a:r>
            <a:r>
              <a:rPr lang="en-US" sz="5400" b="1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5400" b="1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5400" b="1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5400" b="1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5400" b="1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5400" b="1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391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4"/>
          <p:cNvSpPr/>
          <p:nvPr/>
        </p:nvSpPr>
        <p:spPr>
          <a:xfrm>
            <a:off x="995506" y="1799717"/>
            <a:ext cx="966642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Cảm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ơn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thầy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dirty="0"/>
          </a:p>
        </p:txBody>
      </p:sp>
      <p:sp>
        <p:nvSpPr>
          <p:cNvPr id="228" name="Google Shape;228;p24"/>
          <p:cNvSpPr/>
          <p:nvPr/>
        </p:nvSpPr>
        <p:spPr>
          <a:xfrm>
            <a:off x="2374450" y="2966387"/>
            <a:ext cx="280076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Chúc</a:t>
            </a:r>
            <a:r>
              <a:rPr lang="en-US" sz="5400" b="1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….</a:t>
            </a:r>
            <a:endParaRPr dirty="0"/>
          </a:p>
        </p:txBody>
      </p:sp>
      <p:pic>
        <p:nvPicPr>
          <p:cNvPr id="229" name="Google Shape;229;p24" descr="https://lh3.googleusercontent.com/-ZEG6AmUlTpE/WsOIcBL3nwI/AAAAAAAACXM/wa4kqWY_ZzoWOQwhUdu_n4BCpzGBB09CACHMYCw/h136/2-ctu.vn_anh_dong_mau_slide_powerpoint_dep_(19)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090" y="260977"/>
            <a:ext cx="5143500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4" descr="https://lh3.googleusercontent.com/-pdjmI0guhoI/WsOKKvIORNI/AAAAAAAACe4/2w9xoJp1uAIMMyCEXg8RzbupS6Phi1WYACHMYCw/h136/4-ctu.vn_anh_dong_mau_slide_powerpoint_dep_(113)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28720" y="4766497"/>
            <a:ext cx="1524000" cy="1295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419" y="1713870"/>
            <a:ext cx="858983" cy="751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3843" y="1665380"/>
            <a:ext cx="608926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4792" y="3053195"/>
            <a:ext cx="751609" cy="75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17918" y="1665380"/>
            <a:ext cx="8382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35661" y="3588327"/>
            <a:ext cx="1167159" cy="915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321944" y="1127650"/>
            <a:ext cx="752475" cy="9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507681" y="3007812"/>
            <a:ext cx="1133475" cy="103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640906" y="4900096"/>
            <a:ext cx="866775" cy="96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5"/>
          <p:cNvSpPr txBox="1"/>
          <p:nvPr/>
        </p:nvSpPr>
        <p:spPr>
          <a:xfrm flipH="1">
            <a:off x="1676400" y="637309"/>
            <a:ext cx="60191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 số biểu tượng trong sách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6"/>
          <p:cNvGrpSpPr/>
          <p:nvPr/>
        </p:nvGrpSpPr>
        <p:grpSpPr>
          <a:xfrm>
            <a:off x="1274618" y="1079885"/>
            <a:ext cx="9785925" cy="5415579"/>
            <a:chOff x="1" y="0"/>
            <a:chExt cx="9785925" cy="5415579"/>
          </a:xfrm>
        </p:grpSpPr>
        <p:sp>
          <p:nvSpPr>
            <p:cNvPr id="122" name="Google Shape;122;p6"/>
            <p:cNvSpPr/>
            <p:nvPr/>
          </p:nvSpPr>
          <p:spPr>
            <a:xfrm rot="5400000">
              <a:off x="-289718" y="292805"/>
              <a:ext cx="1931458" cy="1352020"/>
            </a:xfrm>
            <a:prstGeom prst="chevron">
              <a:avLst>
                <a:gd name="adj" fmla="val 50000"/>
              </a:avLst>
            </a:prstGeom>
            <a:solidFill>
              <a:schemeClr val="accent5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6"/>
            <p:cNvSpPr txBox="1"/>
            <p:nvPr/>
          </p:nvSpPr>
          <p:spPr>
            <a:xfrm>
              <a:off x="1" y="679096"/>
              <a:ext cx="1352020" cy="5794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Times New Roman"/>
                <a:buNone/>
              </a:pPr>
              <a:endParaRPr sz="4000" b="0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4" name="Google Shape;124;p6"/>
            <p:cNvSpPr/>
            <p:nvPr/>
          </p:nvSpPr>
          <p:spPr>
            <a:xfrm rot="5400000">
              <a:off x="4941249" y="-3589229"/>
              <a:ext cx="1255447" cy="843390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 w="12700" cap="flat" cmpd="sng">
              <a:solidFill>
                <a:srgbClr val="BA8C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6"/>
            <p:cNvSpPr txBox="1"/>
            <p:nvPr/>
          </p:nvSpPr>
          <p:spPr>
            <a:xfrm>
              <a:off x="1352020" y="61286"/>
              <a:ext cx="8372620" cy="1132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250" tIns="24125" rIns="24125" bIns="24125" anchor="ctr" anchorCtr="0">
              <a:noAutofit/>
            </a:bodyPr>
            <a:lstStyle/>
            <a:p>
              <a:pPr marL="285750" marR="0" lvl="1" indent="-44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800"/>
                <a:buFont typeface="Times New Roman"/>
                <a:buNone/>
              </a:pPr>
              <a:endParaRPr sz="3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285750" marR="0" lvl="1" indent="-44450" algn="l" rtl="0">
                <a:lnSpc>
                  <a:spcPct val="90000"/>
                </a:lnSpc>
                <a:spcBef>
                  <a:spcPts val="570"/>
                </a:spcBef>
                <a:spcAft>
                  <a:spcPts val="0"/>
                </a:spcAft>
                <a:buClr>
                  <a:schemeClr val="dk1"/>
                </a:buClr>
                <a:buSzPts val="3800"/>
                <a:buFont typeface="Times New Roman"/>
                <a:buNone/>
              </a:pPr>
              <a:endParaRPr sz="3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6" name="Google Shape;126;p6"/>
            <p:cNvSpPr/>
            <p:nvPr/>
          </p:nvSpPr>
          <p:spPr>
            <a:xfrm rot="5400000">
              <a:off x="-289718" y="2033323"/>
              <a:ext cx="1931458" cy="1352020"/>
            </a:xfrm>
            <a:prstGeom prst="chevron">
              <a:avLst>
                <a:gd name="adj" fmla="val 50000"/>
              </a:avLst>
            </a:prstGeom>
            <a:solidFill>
              <a:schemeClr val="accent2"/>
            </a:solidFill>
            <a:ln w="12700" cap="flat" cmpd="sng">
              <a:solidFill>
                <a:srgbClr val="AC5B2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6"/>
            <p:cNvSpPr txBox="1"/>
            <p:nvPr/>
          </p:nvSpPr>
          <p:spPr>
            <a:xfrm>
              <a:off x="1" y="2419614"/>
              <a:ext cx="1352020" cy="5794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Times New Roman"/>
                <a:buNone/>
              </a:pPr>
              <a:endParaRPr sz="4000" b="0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8" name="Google Shape;128;p6"/>
            <p:cNvSpPr/>
            <p:nvPr/>
          </p:nvSpPr>
          <p:spPr>
            <a:xfrm rot="5400000">
              <a:off x="4941249" y="-1845624"/>
              <a:ext cx="1255447" cy="843390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6"/>
            </a:solidFill>
            <a:ln w="12700" cap="flat" cmpd="sng">
              <a:solidFill>
                <a:srgbClr val="517E3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6"/>
            <p:cNvSpPr txBox="1"/>
            <p:nvPr/>
          </p:nvSpPr>
          <p:spPr>
            <a:xfrm>
              <a:off x="1352020" y="1804891"/>
              <a:ext cx="8372620" cy="1132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250" tIns="24125" rIns="24125" bIns="24125" anchor="ctr" anchorCtr="0">
              <a:noAutofit/>
            </a:bodyPr>
            <a:lstStyle/>
            <a:p>
              <a:pPr marL="285750" marR="0" lvl="1" indent="-44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800"/>
                <a:buFont typeface="Times New Roman"/>
                <a:buNone/>
              </a:pPr>
              <a:endParaRPr sz="3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285750" marR="0" lvl="1" indent="-44450" algn="l" rtl="0">
                <a:lnSpc>
                  <a:spcPct val="90000"/>
                </a:lnSpc>
                <a:spcBef>
                  <a:spcPts val="570"/>
                </a:spcBef>
                <a:spcAft>
                  <a:spcPts val="0"/>
                </a:spcAft>
                <a:buClr>
                  <a:schemeClr val="dk1"/>
                </a:buClr>
                <a:buSzPts val="3800"/>
                <a:buFont typeface="Times New Roman"/>
                <a:buNone/>
              </a:pPr>
              <a:endParaRPr sz="3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0" name="Google Shape;130;p6"/>
            <p:cNvSpPr/>
            <p:nvPr/>
          </p:nvSpPr>
          <p:spPr>
            <a:xfrm rot="5400000">
              <a:off x="-289718" y="3773840"/>
              <a:ext cx="1931458" cy="1352020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7FB75F"/>
                </a:gs>
                <a:gs pos="50000">
                  <a:srgbClr val="6EB141"/>
                </a:gs>
                <a:gs pos="100000">
                  <a:srgbClr val="5FA134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6"/>
            <p:cNvSpPr txBox="1"/>
            <p:nvPr/>
          </p:nvSpPr>
          <p:spPr>
            <a:xfrm>
              <a:off x="1" y="4160131"/>
              <a:ext cx="1352020" cy="5794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Times New Roman"/>
                <a:buNone/>
              </a:pPr>
              <a:endParaRPr sz="4000" b="0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2" name="Google Shape;132;p6"/>
            <p:cNvSpPr/>
            <p:nvPr/>
          </p:nvSpPr>
          <p:spPr>
            <a:xfrm rot="5400000">
              <a:off x="4941249" y="-105106"/>
              <a:ext cx="1255447" cy="8433906"/>
            </a:xfrm>
            <a:prstGeom prst="round2SameRect">
              <a:avLst>
                <a:gd name="adj1" fmla="val 16667"/>
                <a:gd name="adj2" fmla="val 0"/>
              </a:avLst>
            </a:prstGeom>
            <a:gradFill>
              <a:gsLst>
                <a:gs pos="0">
                  <a:srgbClr val="70A5DA"/>
                </a:gs>
                <a:gs pos="50000">
                  <a:srgbClr val="539BDB"/>
                </a:gs>
                <a:gs pos="100000">
                  <a:srgbClr val="4288C8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6"/>
            <p:cNvSpPr txBox="1"/>
            <p:nvPr/>
          </p:nvSpPr>
          <p:spPr>
            <a:xfrm>
              <a:off x="1352020" y="3545409"/>
              <a:ext cx="8372620" cy="1132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250" tIns="24125" rIns="24125" bIns="24125" anchor="ctr" anchorCtr="0">
              <a:noAutofit/>
            </a:bodyPr>
            <a:lstStyle/>
            <a:p>
              <a:pPr marL="285750" marR="0" lvl="1" indent="-44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800"/>
                <a:buFont typeface="Times New Roman"/>
                <a:buNone/>
              </a:pPr>
              <a:endParaRPr lang="en-US" sz="2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285750" lvl="1" indent="-44450">
                <a:lnSpc>
                  <a:spcPct val="90000"/>
                </a:lnSpc>
                <a:spcBef>
                  <a:spcPts val="570"/>
                </a:spcBef>
                <a:buClr>
                  <a:schemeClr val="dk1"/>
                </a:buClr>
                <a:buSzPts val="3800"/>
              </a:pP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-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Giải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quyết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một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số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vấn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đề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thực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tiễn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liên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quan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đến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phương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trình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bậc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nhất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một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ẩn</a:t>
              </a:r>
              <a:endPara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 marL="285750" marR="0" lvl="1" indent="-44450" algn="l" rtl="0">
                <a:lnSpc>
                  <a:spcPct val="90000"/>
                </a:lnSpc>
                <a:spcBef>
                  <a:spcPts val="570"/>
                </a:spcBef>
                <a:spcAft>
                  <a:spcPts val="0"/>
                </a:spcAft>
                <a:buClr>
                  <a:schemeClr val="dk1"/>
                </a:buClr>
                <a:buSzPts val="3800"/>
                <a:buFont typeface="Times New Roman"/>
                <a:buNone/>
              </a:pPr>
              <a:endParaRPr sz="2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34" name="Google Shape;134;p6"/>
          <p:cNvSpPr txBox="1"/>
          <p:nvPr/>
        </p:nvSpPr>
        <p:spPr>
          <a:xfrm>
            <a:off x="3089564" y="137776"/>
            <a:ext cx="226594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MỤC TIÊU</a:t>
            </a: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3AAC8C-C9BF-9181-6A7F-E04C4A3B59FD}"/>
              </a:ext>
            </a:extLst>
          </p:cNvPr>
          <p:cNvSpPr txBox="1"/>
          <p:nvPr/>
        </p:nvSpPr>
        <p:spPr>
          <a:xfrm>
            <a:off x="3050211" y="1281927"/>
            <a:ext cx="78671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ẩn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bậc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ẩn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26A217-A3BA-54EE-8125-07915BE1A176}"/>
              </a:ext>
            </a:extLst>
          </p:cNvPr>
          <p:cNvSpPr txBox="1"/>
          <p:nvPr/>
        </p:nvSpPr>
        <p:spPr>
          <a:xfrm>
            <a:off x="3055541" y="3138792"/>
            <a:ext cx="7428321" cy="580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HS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bậc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ẩn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0"/>
          <p:cNvSpPr/>
          <p:nvPr/>
        </p:nvSpPr>
        <p:spPr>
          <a:xfrm>
            <a:off x="2815349" y="2081071"/>
            <a:ext cx="768672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VẬN DỤNG, MỞ RỘNG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5"/>
          <p:cNvSpPr/>
          <p:nvPr/>
        </p:nvSpPr>
        <p:spPr>
          <a:xfrm>
            <a:off x="3878315" y="2348357"/>
            <a:ext cx="41540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/>
          <p:cNvSpPr txBox="1"/>
          <p:nvPr/>
        </p:nvSpPr>
        <p:spPr>
          <a:xfrm>
            <a:off x="4055165" y="291548"/>
            <a:ext cx="470321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CẤU TRÚC BÀI HỌC</a:t>
            </a:r>
            <a:endParaRPr/>
          </a:p>
        </p:txBody>
      </p:sp>
      <p:grpSp>
        <p:nvGrpSpPr>
          <p:cNvPr id="141" name="Google Shape;141;p7"/>
          <p:cNvGrpSpPr/>
          <p:nvPr/>
        </p:nvGrpSpPr>
        <p:grpSpPr>
          <a:xfrm>
            <a:off x="-5629478" y="-450171"/>
            <a:ext cx="18148274" cy="8186013"/>
            <a:chOff x="-6875181" y="-1051632"/>
            <a:chExt cx="18148274" cy="8186013"/>
          </a:xfrm>
        </p:grpSpPr>
        <p:sp>
          <p:nvSpPr>
            <p:cNvPr id="142" name="Google Shape;142;p7"/>
            <p:cNvSpPr/>
            <p:nvPr/>
          </p:nvSpPr>
          <p:spPr>
            <a:xfrm>
              <a:off x="-6875181" y="-1051632"/>
              <a:ext cx="8186013" cy="8186013"/>
            </a:xfrm>
            <a:prstGeom prst="blockArc">
              <a:avLst>
                <a:gd name="adj1" fmla="val 18900000"/>
                <a:gd name="adj2" fmla="val 2700000"/>
                <a:gd name="adj3" fmla="val 264"/>
              </a:avLst>
            </a:prstGeom>
            <a:noFill/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7"/>
            <p:cNvSpPr/>
            <p:nvPr/>
          </p:nvSpPr>
          <p:spPr>
            <a:xfrm>
              <a:off x="844285" y="608274"/>
              <a:ext cx="8904885" cy="12165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7"/>
            <p:cNvSpPr txBox="1"/>
            <p:nvPr/>
          </p:nvSpPr>
          <p:spPr>
            <a:xfrm>
              <a:off x="844285" y="608274"/>
              <a:ext cx="8904885" cy="12165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5625" tIns="165100" rIns="165100" bIns="16510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6500"/>
              </a:pPr>
              <a:r>
                <a:rPr lang="en-US" sz="3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Phương</a:t>
              </a:r>
              <a:r>
                <a:rPr lang="en-US" sz="3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trình</a:t>
              </a:r>
              <a:r>
                <a:rPr lang="en-US" sz="3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ẩn</a:t>
              </a:r>
              <a:endPara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83941" y="456206"/>
              <a:ext cx="1520687" cy="1520687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1286501" y="2433099"/>
              <a:ext cx="8462669" cy="1216549"/>
            </a:xfrm>
            <a:prstGeom prst="rect">
              <a:avLst/>
            </a:prstGeom>
            <a:solidFill>
              <a:srgbClr val="2EE8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7"/>
            <p:cNvSpPr txBox="1"/>
            <p:nvPr/>
          </p:nvSpPr>
          <p:spPr>
            <a:xfrm>
              <a:off x="1286501" y="2433099"/>
              <a:ext cx="9986592" cy="12165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5625" tIns="165100" rIns="165100" bIns="16510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6500"/>
              </a:pPr>
              <a:r>
                <a:rPr lang="en-US" sz="32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Phương</a:t>
              </a:r>
              <a:r>
                <a:rPr lang="en-US" sz="32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trình</a:t>
              </a:r>
              <a:r>
                <a:rPr lang="en-US" sz="32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bậc</a:t>
              </a:r>
              <a:r>
                <a:rPr lang="en-US" sz="32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nhất</a:t>
              </a:r>
              <a:r>
                <a:rPr lang="en-US" sz="32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ẩn</a:t>
              </a:r>
              <a:r>
                <a:rPr lang="en-US" sz="32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32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526157" y="2281030"/>
              <a:ext cx="1520687" cy="1520687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2EE84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844285" y="4257923"/>
              <a:ext cx="8904885" cy="1216549"/>
            </a:xfrm>
            <a:prstGeom prst="rect">
              <a:avLst/>
            </a:prstGeom>
            <a:solidFill>
              <a:srgbClr val="5999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7"/>
            <p:cNvSpPr txBox="1"/>
            <p:nvPr/>
          </p:nvSpPr>
          <p:spPr>
            <a:xfrm>
              <a:off x="844285" y="4257923"/>
              <a:ext cx="8904885" cy="12165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5625" tIns="165100" rIns="165100" bIns="165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500"/>
                <a:buFont typeface="Times New Roman"/>
                <a:buNone/>
              </a:pPr>
              <a:r>
                <a:rPr lang="en-US" sz="3200" b="1" dirty="0" err="1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Luyện</a:t>
              </a:r>
              <a:r>
                <a:rPr lang="en-US" sz="3200" b="1" dirty="0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tâp</a:t>
              </a:r>
              <a:r>
                <a:rPr lang="en-US" sz="3200" b="1" dirty="0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–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Vận</a:t>
              </a:r>
              <a:r>
                <a:rPr lang="en-US" sz="3200" b="1" dirty="0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dụng</a:t>
              </a:r>
              <a:endParaRPr sz="32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83941" y="4105854"/>
              <a:ext cx="1520687" cy="1520687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5999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sz="5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2" name="Google Shape;152;p7"/>
          <p:cNvSpPr txBox="1"/>
          <p:nvPr/>
        </p:nvSpPr>
        <p:spPr>
          <a:xfrm>
            <a:off x="-136960" y="2053951"/>
            <a:ext cx="2173358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25: PHƯƠNG TRÌNH BẬC NHẤT MỘT ẨN</a:t>
            </a:r>
          </a:p>
          <a:p>
            <a:pPr algn="ctr"/>
            <a:endParaRPr lang="en-US" sz="32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" descr="Các trò chơi khởi động cho một buổi sinh hoạt tập thể - Sinh Viên Công Giáo  Trung Chí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6947" y="340894"/>
            <a:ext cx="6368717" cy="651710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/>
          <p:nvPr/>
        </p:nvSpPr>
        <p:spPr>
          <a:xfrm>
            <a:off x="4738255" y="2690200"/>
            <a:ext cx="199092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Khởi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799484" y="3836287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2355722" y="3836287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4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94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53654" y="248302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thoả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mãn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x+2=5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33965" y="281986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58290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95927" y="297781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36227" y="1921495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08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thoả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mãn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3x – 2 = -8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</a:rPr>
              <a:t>-2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74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Giá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trị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</a:rPr>
              <a:t> x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thoả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mãn</a:t>
            </a:r>
            <a:r>
              <a:rPr lang="en-US" sz="3200" kern="1200" dirty="0">
                <a:solidFill>
                  <a:prstClr val="black"/>
                </a:solidFill>
                <a:latin typeface="Arial" panose="020B0604020202020204" pitchFamily="34" charset="0"/>
              </a:rPr>
              <a:t> x + 2 = 5x </a:t>
            </a:r>
            <a:r>
              <a:rPr lang="en-US" sz="3200" kern="1200" dirty="0" err="1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6115869" y="3452729"/>
                <a:ext cx="4906798" cy="127932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buClrTx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D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.</a:t>
                </a:r>
                <a:r>
                  <a:rPr kumimoji="0" lang="vi-V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869" y="3452729"/>
                <a:ext cx="4906798" cy="1279326"/>
              </a:xfrm>
              <a:prstGeom prst="rect">
                <a:avLst/>
              </a:prstGeom>
              <a:blipFill>
                <a:blip r:embed="rId11"/>
                <a:stretch>
                  <a:fillRect l="-310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6130615" y="1953535"/>
                <a:ext cx="4906798" cy="127932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buClrTx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615" y="1953535"/>
                <a:ext cx="4906798" cy="1279326"/>
              </a:xfrm>
              <a:prstGeom prst="rect">
                <a:avLst/>
              </a:prstGeom>
              <a:blipFill>
                <a:blip r:embed="rId12"/>
                <a:stretch>
                  <a:fillRect l="-323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065853" y="3423173"/>
                <a:ext cx="4906798" cy="127932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buClrTx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853" y="3423173"/>
                <a:ext cx="4906798" cy="1279326"/>
              </a:xfrm>
              <a:prstGeom prst="rect">
                <a:avLst/>
              </a:prstGeom>
              <a:blipFill>
                <a:blip r:embed="rId13"/>
                <a:stretch>
                  <a:fillRect l="-323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1110220" y="1942731"/>
                <a:ext cx="4906798" cy="127932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A</a:t>
                </a:r>
                <a:r>
                  <a:rPr kumimoji="0" lang="vi-V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220" y="1942731"/>
                <a:ext cx="4906798" cy="1279326"/>
              </a:xfrm>
              <a:prstGeom prst="rect">
                <a:avLst/>
              </a:prstGeom>
              <a:blipFill>
                <a:blip r:embed="rId14"/>
                <a:stretch>
                  <a:fillRect l="-3106" b="-47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152276" y="3509515"/>
            <a:ext cx="885137" cy="117516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68115" y="3456536"/>
            <a:ext cx="804536" cy="116857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357" y="223959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484" y="2228795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8" action="ppaction://hlinksldjump"/>
          </p:cNvPr>
          <p:cNvSpPr/>
          <p:nvPr/>
        </p:nvSpPr>
        <p:spPr>
          <a:xfrm>
            <a:off x="4502815" y="5144514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19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1191</Words>
  <Application>Microsoft Office PowerPoint</Application>
  <PresentationFormat>Widescreen</PresentationFormat>
  <Paragraphs>132</Paragraphs>
  <Slides>31</Slides>
  <Notes>17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Calibri</vt:lpstr>
      <vt:lpstr>Cambria Math</vt:lpstr>
      <vt:lpstr>Tahoma</vt:lpstr>
      <vt:lpstr>Arial</vt:lpstr>
      <vt:lpstr>Calibri Light</vt:lpstr>
      <vt:lpstr>Times New Roman</vt:lpstr>
      <vt:lpstr>Office Theme</vt:lpstr>
      <vt:lpstr>1_Office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15</cp:revision>
  <dcterms:created xsi:type="dcterms:W3CDTF">2021-06-21T15:30:30Z</dcterms:created>
  <dcterms:modified xsi:type="dcterms:W3CDTF">2025-06-17T10:42:54Z</dcterms:modified>
</cp:coreProperties>
</file>