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82" r:id="rId2"/>
    <p:sldId id="285" r:id="rId3"/>
    <p:sldId id="262" r:id="rId4"/>
    <p:sldId id="263" r:id="rId5"/>
    <p:sldId id="259" r:id="rId6"/>
    <p:sldId id="288" r:id="rId7"/>
    <p:sldId id="260" r:id="rId8"/>
    <p:sldId id="264" r:id="rId9"/>
    <p:sldId id="265" r:id="rId10"/>
    <p:sldId id="271" r:id="rId11"/>
    <p:sldId id="290" r:id="rId12"/>
    <p:sldId id="291" r:id="rId13"/>
    <p:sldId id="276" r:id="rId14"/>
    <p:sldId id="292" r:id="rId15"/>
    <p:sldId id="293" r:id="rId16"/>
    <p:sldId id="279" r:id="rId17"/>
    <p:sldId id="286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" panose="02040503050406030204" pitchFamily="18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huOq727N7oir6qwH9CuUgt5iBu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60500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9185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1404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8641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0575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495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2476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0607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1112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6393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6905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0248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4547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7212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202197-A489-8C8B-9517-0B835385A4B9}"/>
              </a:ext>
            </a:extLst>
          </p:cNvPr>
          <p:cNvSpPr txBox="1"/>
          <p:nvPr userDrawn="1"/>
        </p:nvSpPr>
        <p:spPr>
          <a:xfrm>
            <a:off x="-179375" y="6858000"/>
            <a:ext cx="18964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rgbClr val="EAEAEA"/>
                </a:solidFill>
              </a:rPr>
              <a:t>TÀI LIỆU NHÓM SOẠN GIÁO ÁN - MAI NGỌC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8D91EA-9585-9F5A-556E-8BBDCBB87AEB}"/>
              </a:ext>
            </a:extLst>
          </p:cNvPr>
          <p:cNvSpPr txBox="1"/>
          <p:nvPr userDrawn="1"/>
        </p:nvSpPr>
        <p:spPr>
          <a:xfrm>
            <a:off x="-6873" y="-123111"/>
            <a:ext cx="77574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">
                <a:solidFill>
                  <a:schemeClr val="accent3">
                    <a:lumMod val="20000"/>
                    <a:lumOff val="80000"/>
                  </a:schemeClr>
                </a:solidFill>
              </a:rPr>
              <a:t>TÀI LIỆU NHÓM SOẠN GIÁO ÁN - MAI NGỌC</a:t>
            </a:r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4483"/>
          </a:xfrm>
          <a:prstGeom prst="rect">
            <a:avLst/>
          </a:prstGeom>
        </p:spPr>
      </p:pic>
      <p:sp>
        <p:nvSpPr>
          <p:cNvPr id="6" name="Google Shape;91;p2"/>
          <p:cNvSpPr/>
          <p:nvPr/>
        </p:nvSpPr>
        <p:spPr>
          <a:xfrm>
            <a:off x="1633928" y="1336536"/>
            <a:ext cx="8149367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</a:t>
            </a:r>
            <a:r>
              <a:rPr lang="en-US" sz="6000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mừng</a:t>
            </a:r>
            <a:r>
              <a:rPr lang="en-US" sz="6000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6000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thầy</a:t>
            </a:r>
            <a:r>
              <a:rPr lang="en-US" sz="6000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</a:t>
            </a:r>
            <a:r>
              <a:rPr lang="en-US" sz="6000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6000" dirty="0">
              <a:solidFill>
                <a:srgbClr val="FFFF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6000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dự</a:t>
            </a:r>
            <a:r>
              <a:rPr lang="en-US" sz="6000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giờ</a:t>
            </a:r>
            <a:r>
              <a:rPr lang="en-US" sz="6000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thăm</a:t>
            </a:r>
            <a:r>
              <a:rPr lang="en-US" sz="6000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</a:t>
            </a:r>
            <a:r>
              <a:rPr lang="en-US" sz="6000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95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"/>
          <p:cNvSpPr/>
          <p:nvPr/>
        </p:nvSpPr>
        <p:spPr>
          <a:xfrm>
            <a:off x="3878315" y="2348357"/>
            <a:ext cx="415402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0882" y="1000663"/>
            <a:ext cx="8936197" cy="4539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7.8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300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8%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6%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6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34694" y="106871"/>
            <a:ext cx="7080012" cy="2782480"/>
          </a:xfrm>
          <a:prstGeom prst="cloudCallout">
            <a:avLst>
              <a:gd name="adj1" fmla="val -38445"/>
              <a:gd name="adj2" fmla="val 8580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4954483" y="1738743"/>
            <a:ext cx="7080012" cy="2782480"/>
          </a:xfrm>
          <a:prstGeom prst="cloudCallout">
            <a:avLst>
              <a:gd name="adj1" fmla="val 31298"/>
              <a:gd name="adj2" fmla="val 7803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??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434694" y="3675415"/>
            <a:ext cx="7080012" cy="2782480"/>
          </a:xfrm>
          <a:prstGeom prst="cloudCallout">
            <a:avLst>
              <a:gd name="adj1" fmla="val -54050"/>
              <a:gd name="adj2" fmla="val 625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Căn cứ dữ kiện nào để lập phương trình cho bài toán?</a:t>
            </a:r>
          </a:p>
          <a:p>
            <a:pPr algn="ctr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45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"/>
          <p:cNvSpPr/>
          <p:nvPr/>
        </p:nvSpPr>
        <p:spPr>
          <a:xfrm>
            <a:off x="2815349" y="2081071"/>
            <a:ext cx="768672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 DỤNG, MỞ RỘNG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2650" y="349362"/>
            <a:ext cx="21403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7.11</a:t>
            </a:r>
          </a:p>
          <a:p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34739" y="616561"/>
            <a:ext cx="10515600" cy="6361755"/>
          </a:xfrm>
        </p:spPr>
        <p:txBody>
          <a:bodyPr>
            <a:normAutofit/>
          </a:bodyPr>
          <a:lstStyle/>
          <a:p>
            <a:pPr marL="114300" indent="0">
              <a:lnSpc>
                <a:spcPct val="150000"/>
              </a:lnSpc>
              <a:buNone/>
            </a:pPr>
            <a:r>
              <a:rPr lang="en-US" dirty="0"/>
              <a:t>Hai </a:t>
            </a:r>
            <a:r>
              <a:rPr lang="en-US" dirty="0" err="1"/>
              <a:t>công</a:t>
            </a:r>
            <a:r>
              <a:rPr lang="en-US" dirty="0"/>
              <a:t> ty </a:t>
            </a:r>
            <a:r>
              <a:rPr lang="en-US" dirty="0" err="1"/>
              <a:t>viễn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gói</a:t>
            </a:r>
            <a:r>
              <a:rPr lang="en-US" dirty="0"/>
              <a:t> </a:t>
            </a:r>
            <a:r>
              <a:rPr lang="en-US" dirty="0" err="1"/>
              <a:t>cước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thoại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</a:p>
          <a:p>
            <a:pPr marL="114300" indent="0">
              <a:lnSpc>
                <a:spcPct val="150000"/>
              </a:lnSpc>
              <a:buNone/>
            </a:pPr>
            <a:endParaRPr lang="en-US" dirty="0"/>
          </a:p>
          <a:p>
            <a:pPr marL="114300" indent="0">
              <a:lnSpc>
                <a:spcPct val="150000"/>
              </a:lnSpc>
              <a:buNone/>
            </a:pPr>
            <a:endParaRPr lang="en-US" dirty="0"/>
          </a:p>
          <a:p>
            <a:pPr marL="114300" indent="0">
              <a:lnSpc>
                <a:spcPct val="150000"/>
              </a:lnSpc>
              <a:buNone/>
            </a:pPr>
            <a:endParaRPr lang="en-US" dirty="0"/>
          </a:p>
          <a:p>
            <a:pPr marL="114300" indent="0">
              <a:lnSpc>
                <a:spcPct val="150000"/>
              </a:lnSpc>
              <a:buNone/>
            </a:pPr>
            <a:r>
              <a:rPr lang="en-US" dirty="0"/>
              <a:t>a) </a:t>
            </a:r>
            <a:r>
              <a:rPr lang="en-US" dirty="0" err="1"/>
              <a:t>Gọi</a:t>
            </a:r>
            <a:r>
              <a:rPr lang="en-US" dirty="0"/>
              <a:t> x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phút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tháng</a:t>
            </a:r>
            <a:r>
              <a:rPr lang="en-US" dirty="0"/>
              <a:t>.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x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tháng</a:t>
            </a:r>
            <a:r>
              <a:rPr lang="en-US" dirty="0"/>
              <a:t> (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nghìn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)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gói</a:t>
            </a:r>
            <a:r>
              <a:rPr lang="en-US" dirty="0"/>
              <a:t> </a:t>
            </a:r>
            <a:r>
              <a:rPr lang="en-US" dirty="0" err="1"/>
              <a:t>cước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.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en-US" dirty="0"/>
              <a:t>b)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phút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tháng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dích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ty </a:t>
            </a:r>
            <a:r>
              <a:rPr lang="en-US" dirty="0" err="1"/>
              <a:t>viễn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151458"/>
              </p:ext>
            </p:extLst>
          </p:nvPr>
        </p:nvGraphicFramePr>
        <p:xfrm>
          <a:off x="1459831" y="1632224"/>
          <a:ext cx="9849852" cy="1981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283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3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3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Cước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thuê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cước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ty A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ty B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513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256547" y="2911788"/>
            <a:ext cx="8935453" cy="2229854"/>
          </a:xfrm>
          <a:prstGeom prst="cloudCallout">
            <a:avLst>
              <a:gd name="adj1" fmla="val 45033"/>
              <a:gd name="adj2" fmla="val 10872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Với công ty B, khi dùng x phút gọi thì phải trả bao nhiêu tiền cước điện thoại?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40630" y="144380"/>
            <a:ext cx="8935453" cy="2229854"/>
          </a:xfrm>
          <a:prstGeom prst="cloudCallout">
            <a:avLst>
              <a:gd name="adj1" fmla="val -25860"/>
              <a:gd name="adj2" fmla="val 9559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ty A,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166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3" descr="Ngôi nhà hoạt hình, phim hoạt hình png | Klipart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725" y="1605789"/>
            <a:ext cx="4109199" cy="401817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3"/>
          <p:cNvSpPr txBox="1"/>
          <p:nvPr/>
        </p:nvSpPr>
        <p:spPr>
          <a:xfrm>
            <a:off x="6358597" y="548640"/>
            <a:ext cx="443801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VỀ NHÀ</a:t>
            </a: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668254" y="1779782"/>
            <a:ext cx="70745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7.7;7.8;7.11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7.9; 7.10 SGK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36.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0505"/>
          </a:xfrm>
          <a:prstGeom prst="rect">
            <a:avLst/>
          </a:prstGeom>
        </p:spPr>
      </p:pic>
      <p:sp>
        <p:nvSpPr>
          <p:cNvPr id="5" name="Google Shape;227;p24"/>
          <p:cNvSpPr/>
          <p:nvPr/>
        </p:nvSpPr>
        <p:spPr>
          <a:xfrm>
            <a:off x="1685054" y="2337031"/>
            <a:ext cx="966642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</a:t>
            </a:r>
            <a:r>
              <a:rPr lang="en-US" sz="5400" b="1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ơn</a:t>
            </a:r>
            <a:r>
              <a:rPr lang="en-US" sz="5400" b="1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thầy</a:t>
            </a:r>
            <a:r>
              <a:rPr lang="en-US" sz="5400" b="1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</a:t>
            </a:r>
            <a:r>
              <a:rPr lang="en-US" sz="5400" b="1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5400" b="1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5400" b="1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5400" b="1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5400" b="1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391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39110" y="1624114"/>
            <a:ext cx="9157854" cy="16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26: GIẢI BÀI TOÁN BẰNG CÁCH LẬP PHƯƠNG TRÌNH (TIẾT 2)</a:t>
            </a: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09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6"/>
          <p:cNvGrpSpPr/>
          <p:nvPr/>
        </p:nvGrpSpPr>
        <p:grpSpPr>
          <a:xfrm>
            <a:off x="1274618" y="1079885"/>
            <a:ext cx="9785925" cy="5415579"/>
            <a:chOff x="1" y="0"/>
            <a:chExt cx="9785925" cy="5415579"/>
          </a:xfrm>
        </p:grpSpPr>
        <p:sp>
          <p:nvSpPr>
            <p:cNvPr id="122" name="Google Shape;122;p6"/>
            <p:cNvSpPr/>
            <p:nvPr/>
          </p:nvSpPr>
          <p:spPr>
            <a:xfrm rot="5400000">
              <a:off x="-289718" y="292805"/>
              <a:ext cx="1931458" cy="1352020"/>
            </a:xfrm>
            <a:prstGeom prst="chevron">
              <a:avLst>
                <a:gd name="adj" fmla="val 50000"/>
              </a:avLst>
            </a:prstGeom>
            <a:solidFill>
              <a:schemeClr val="accent5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123" name="Google Shape;123;p6"/>
            <p:cNvSpPr txBox="1"/>
            <p:nvPr/>
          </p:nvSpPr>
          <p:spPr>
            <a:xfrm>
              <a:off x="1" y="679096"/>
              <a:ext cx="1352020" cy="579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Times New Roman"/>
                <a:buNone/>
              </a:pPr>
              <a:endParaRPr sz="2800" b="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 rot="5400000">
              <a:off x="4941249" y="-3589229"/>
              <a:ext cx="1255447" cy="843390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 w="12700" cap="flat" cmpd="sng">
              <a:solidFill>
                <a:srgbClr val="BA8C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125" name="Google Shape;125;p6"/>
            <p:cNvSpPr txBox="1"/>
            <p:nvPr/>
          </p:nvSpPr>
          <p:spPr>
            <a:xfrm>
              <a:off x="1352020" y="61286"/>
              <a:ext cx="8372620" cy="1132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0250" tIns="24125" rIns="24125" bIns="24125" anchor="ctr" anchorCtr="0">
              <a:noAutofit/>
            </a:bodyPr>
            <a:lstStyle/>
            <a:p>
              <a:pPr marL="285750" marR="0" lvl="1" indent="-44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Times New Roman"/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85750" marR="0" lvl="1" indent="-44450" algn="l" rtl="0">
                <a:lnSpc>
                  <a:spcPct val="90000"/>
                </a:lnSpc>
                <a:spcBef>
                  <a:spcPts val="57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Times New Roman"/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 rot="5400000">
              <a:off x="-289718" y="2033323"/>
              <a:ext cx="1931458" cy="1352020"/>
            </a:xfrm>
            <a:prstGeom prst="chevron">
              <a:avLst>
                <a:gd name="adj" fmla="val 50000"/>
              </a:avLst>
            </a:prstGeom>
            <a:solidFill>
              <a:schemeClr val="accent2"/>
            </a:solidFill>
            <a:ln w="12700" cap="flat" cmpd="sng">
              <a:solidFill>
                <a:srgbClr val="AC5B2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127" name="Google Shape;127;p6"/>
            <p:cNvSpPr txBox="1"/>
            <p:nvPr/>
          </p:nvSpPr>
          <p:spPr>
            <a:xfrm>
              <a:off x="1" y="2419614"/>
              <a:ext cx="1352020" cy="579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Times New Roman"/>
                <a:buNone/>
              </a:pPr>
              <a:endParaRPr sz="2800" b="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 rot="5400000">
              <a:off x="4941249" y="-1845624"/>
              <a:ext cx="1255447" cy="843390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 w="12700" cap="flat" cmpd="sng">
              <a:solidFill>
                <a:srgbClr val="517E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129" name="Google Shape;129;p6"/>
            <p:cNvSpPr txBox="1"/>
            <p:nvPr/>
          </p:nvSpPr>
          <p:spPr>
            <a:xfrm>
              <a:off x="1352020" y="1804891"/>
              <a:ext cx="8372620" cy="1132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0250" tIns="24125" rIns="24125" bIns="24125" anchor="ctr" anchorCtr="0">
              <a:noAutofit/>
            </a:bodyPr>
            <a:lstStyle/>
            <a:p>
              <a:pPr marL="285750" marR="0" lvl="1" indent="-44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Times New Roman"/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85750" marR="0" lvl="1" indent="-44450" algn="l" rtl="0">
                <a:lnSpc>
                  <a:spcPct val="90000"/>
                </a:lnSpc>
                <a:spcBef>
                  <a:spcPts val="57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Times New Roman"/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 rot="5400000">
              <a:off x="-289718" y="3773840"/>
              <a:ext cx="1931458" cy="135202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131" name="Google Shape;131;p6"/>
            <p:cNvSpPr txBox="1"/>
            <p:nvPr/>
          </p:nvSpPr>
          <p:spPr>
            <a:xfrm>
              <a:off x="1" y="4160131"/>
              <a:ext cx="1352020" cy="579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Times New Roman"/>
                <a:buNone/>
              </a:pPr>
              <a:endParaRPr sz="2800" b="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 rot="5400000">
              <a:off x="4941249" y="-105106"/>
              <a:ext cx="1255447" cy="8433906"/>
            </a:xfrm>
            <a:prstGeom prst="round2SameRect">
              <a:avLst>
                <a:gd name="adj1" fmla="val 16667"/>
                <a:gd name="adj2" fmla="val 0"/>
              </a:avLst>
            </a:prstGeom>
            <a:gradFill>
              <a:gsLst>
                <a:gs pos="0">
                  <a:srgbClr val="70A5DA"/>
                </a:gs>
                <a:gs pos="50000">
                  <a:srgbClr val="539BDB"/>
                </a:gs>
                <a:gs pos="100000">
                  <a:srgbClr val="4288C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133" name="Google Shape;133;p6"/>
            <p:cNvSpPr txBox="1"/>
            <p:nvPr/>
          </p:nvSpPr>
          <p:spPr>
            <a:xfrm>
              <a:off x="1352020" y="3545409"/>
              <a:ext cx="8372620" cy="1132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0250" tIns="24125" rIns="24125" bIns="24125" anchor="ctr" anchorCtr="0">
              <a:noAutofit/>
            </a:bodyPr>
            <a:lstStyle/>
            <a:p>
              <a:pPr marL="285750" marR="0" lvl="1" indent="-44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Times New Roman"/>
                <a:buNone/>
              </a:pPr>
              <a:endParaRPr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85750" marR="0" lvl="1" indent="-44450" algn="l" rtl="0">
                <a:lnSpc>
                  <a:spcPct val="90000"/>
                </a:lnSpc>
                <a:spcBef>
                  <a:spcPts val="57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Times New Roman"/>
                <a:buNone/>
              </a:pPr>
              <a:endParaRPr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34" name="Google Shape;134;p6"/>
          <p:cNvSpPr txBox="1"/>
          <p:nvPr/>
        </p:nvSpPr>
        <p:spPr>
          <a:xfrm>
            <a:off x="3089564" y="137776"/>
            <a:ext cx="226594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MỤC TIÊU</a:t>
            </a: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3263447" y="1329176"/>
            <a:ext cx="794949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63447" y="2939595"/>
            <a:ext cx="694735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tiễn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1047" y="4930121"/>
            <a:ext cx="4894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/>
          <p:nvPr/>
        </p:nvSpPr>
        <p:spPr>
          <a:xfrm>
            <a:off x="4055165" y="291548"/>
            <a:ext cx="470321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CẤU TRÚC BÀI HỌC</a:t>
            </a:r>
            <a:endParaRPr/>
          </a:p>
        </p:txBody>
      </p:sp>
      <p:grpSp>
        <p:nvGrpSpPr>
          <p:cNvPr id="141" name="Google Shape;141;p7"/>
          <p:cNvGrpSpPr/>
          <p:nvPr/>
        </p:nvGrpSpPr>
        <p:grpSpPr>
          <a:xfrm>
            <a:off x="-5629478" y="-450171"/>
            <a:ext cx="16624351" cy="8186013"/>
            <a:chOff x="-6875181" y="-1051632"/>
            <a:chExt cx="16624351" cy="8186013"/>
          </a:xfrm>
        </p:grpSpPr>
        <p:sp>
          <p:nvSpPr>
            <p:cNvPr id="142" name="Google Shape;142;p7"/>
            <p:cNvSpPr/>
            <p:nvPr/>
          </p:nvSpPr>
          <p:spPr>
            <a:xfrm>
              <a:off x="-6875181" y="-1051632"/>
              <a:ext cx="8186013" cy="8186013"/>
            </a:xfrm>
            <a:prstGeom prst="blockArc">
              <a:avLst>
                <a:gd name="adj1" fmla="val 18900000"/>
                <a:gd name="adj2" fmla="val 2700000"/>
                <a:gd name="adj3" fmla="val 264"/>
              </a:avLst>
            </a:prstGeom>
            <a:noFill/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844285" y="608274"/>
              <a:ext cx="8904885" cy="12165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7"/>
            <p:cNvSpPr txBox="1"/>
            <p:nvPr/>
          </p:nvSpPr>
          <p:spPr>
            <a:xfrm>
              <a:off x="844285" y="608274"/>
              <a:ext cx="8904885" cy="1216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5625" tIns="165100" rIns="1651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500"/>
                <a:buFont typeface="Times New Roman"/>
                <a:buNone/>
              </a:pPr>
              <a:endParaRPr sz="6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83941" y="456206"/>
              <a:ext cx="1520687" cy="152068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1286501" y="2433099"/>
              <a:ext cx="8462669" cy="1216549"/>
            </a:xfrm>
            <a:prstGeom prst="rect">
              <a:avLst/>
            </a:prstGeom>
            <a:solidFill>
              <a:srgbClr val="2EE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7"/>
            <p:cNvSpPr txBox="1"/>
            <p:nvPr/>
          </p:nvSpPr>
          <p:spPr>
            <a:xfrm>
              <a:off x="1286501" y="2433099"/>
              <a:ext cx="8462669" cy="1216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5625" tIns="165100" rIns="1651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500"/>
                <a:buFont typeface="Times New Roman"/>
                <a:buNone/>
              </a:pPr>
              <a:endParaRPr sz="65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526157" y="2281030"/>
              <a:ext cx="1520687" cy="152068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2EE84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844285" y="4257923"/>
              <a:ext cx="8904885" cy="1216549"/>
            </a:xfrm>
            <a:prstGeom prst="rect">
              <a:avLst/>
            </a:prstGeom>
            <a:solidFill>
              <a:srgbClr val="5999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7"/>
            <p:cNvSpPr txBox="1"/>
            <p:nvPr/>
          </p:nvSpPr>
          <p:spPr>
            <a:xfrm>
              <a:off x="844285" y="4257923"/>
              <a:ext cx="8904885" cy="1216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5625" tIns="165100" rIns="1651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500"/>
                <a:buFont typeface="Times New Roman"/>
                <a:buNone/>
              </a:pPr>
              <a:endParaRPr sz="65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83941" y="4105854"/>
              <a:ext cx="1520687" cy="152068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5999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152;p7"/>
          <p:cNvSpPr txBox="1"/>
          <p:nvPr/>
        </p:nvSpPr>
        <p:spPr>
          <a:xfrm>
            <a:off x="313262" y="1775396"/>
            <a:ext cx="1733091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Giải</a:t>
            </a:r>
            <a:r>
              <a:rPr lang="en-US" sz="36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bài</a:t>
            </a:r>
            <a:r>
              <a:rPr lang="en-US" sz="36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toán</a:t>
            </a:r>
            <a:r>
              <a:rPr lang="en-US" sz="36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bằng</a:t>
            </a:r>
            <a:r>
              <a:rPr lang="en-US" sz="36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cách</a:t>
            </a:r>
            <a:r>
              <a:rPr lang="en-US" sz="36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lập</a:t>
            </a:r>
            <a:r>
              <a:rPr lang="en-US" sz="36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phương</a:t>
            </a:r>
            <a:r>
              <a:rPr lang="en-US" sz="36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trình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3316879" y="1546154"/>
            <a:ext cx="4867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4951" y="3381224"/>
            <a:ext cx="5610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91815" y="5206048"/>
            <a:ext cx="3114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2" grpId="0"/>
      <p:bldP spid="3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" descr="Các trò chơi khởi động cho một buổi sinh hoạt tập thể - Sinh Viên Công Giáo  Trung Chí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6947" y="340894"/>
            <a:ext cx="6368717" cy="651710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/>
          <p:nvPr/>
        </p:nvSpPr>
        <p:spPr>
          <a:xfrm>
            <a:off x="4738255" y="2690200"/>
            <a:ext cx="1990927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86" y="374072"/>
            <a:ext cx="11263745" cy="597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68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94396" y="199269"/>
            <a:ext cx="5615277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59923" y="1269207"/>
            <a:ext cx="5157787" cy="823912"/>
          </a:xfrm>
        </p:spPr>
        <p:txBody>
          <a:bodyPr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1,3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2"/>
          </p:nvPr>
        </p:nvSpPr>
        <p:spPr>
          <a:xfrm>
            <a:off x="159923" y="2505075"/>
            <a:ext cx="5157787" cy="3684588"/>
          </a:xfrm>
        </p:spPr>
        <p:txBody>
          <a:bodyPr>
            <a:normAutofit/>
          </a:bodyPr>
          <a:lstStyle/>
          <a:p>
            <a:pPr marL="742950" indent="-285750" algn="just">
              <a:lnSpc>
                <a:spcPct val="125000"/>
              </a:lnSpc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 algn="just">
              <a:lnSpc>
                <a:spcPct val="125000"/>
              </a:lnSpc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3"/>
          </p:nvPr>
        </p:nvSpPr>
        <p:spPr>
          <a:xfrm>
            <a:off x="6460958" y="1269207"/>
            <a:ext cx="5183188" cy="823912"/>
          </a:xfrm>
        </p:spPr>
        <p:txBody>
          <a:bodyPr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2,4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4"/>
          </p:nvPr>
        </p:nvSpPr>
        <p:spPr>
          <a:xfrm>
            <a:off x="6701589" y="2505075"/>
            <a:ext cx="5183188" cy="3684588"/>
          </a:xfrm>
        </p:spPr>
        <p:txBody>
          <a:bodyPr/>
          <a:lstStyle/>
          <a:p>
            <a:pPr algn="just">
              <a:lnSpc>
                <a:spcPct val="125000"/>
              </a:lnSpc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  <p:bldP spid="12" grpId="0" build="p"/>
      <p:bldP spid="13" grpId="0" build="p"/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/>
          <p:nvPr/>
        </p:nvSpPr>
        <p:spPr>
          <a:xfrm>
            <a:off x="2763281" y="2843700"/>
            <a:ext cx="907274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THÀNH KIẾN THỨC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5432" y="224111"/>
            <a:ext cx="1110113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7.7</a:t>
            </a:r>
          </a:p>
          <a:p>
            <a:pPr algn="just">
              <a:lnSpc>
                <a:spcPct val="150000"/>
              </a:lnSpc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2,5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algn="just">
              <a:lnSpc>
                <a:spcPct val="150000"/>
              </a:lnSpc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290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Cloud 4"/>
          <p:cNvSpPr/>
          <p:nvPr/>
        </p:nvSpPr>
        <p:spPr>
          <a:xfrm>
            <a:off x="144379" y="3771923"/>
            <a:ext cx="6785220" cy="186789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Cloud 5"/>
          <p:cNvSpPr/>
          <p:nvPr/>
        </p:nvSpPr>
        <p:spPr>
          <a:xfrm>
            <a:off x="5743074" y="4929607"/>
            <a:ext cx="6448926" cy="1928393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Căn cứ dữ kiện nào để lập phương trình cho bài toán?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576</Words>
  <Application>Microsoft Office PowerPoint</Application>
  <PresentationFormat>Widescreen</PresentationFormat>
  <Paragraphs>59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Arial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NHÓM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25</cp:revision>
  <dcterms:created xsi:type="dcterms:W3CDTF">2021-06-21T15:30:30Z</dcterms:created>
  <dcterms:modified xsi:type="dcterms:W3CDTF">2025-06-17T10:47:45Z</dcterms:modified>
</cp:coreProperties>
</file>