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0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92" r:id="rId9"/>
    <p:sldId id="262" r:id="rId10"/>
    <p:sldId id="291" r:id="rId11"/>
    <p:sldId id="305" r:id="rId12"/>
    <p:sldId id="265" r:id="rId13"/>
    <p:sldId id="289" r:id="rId14"/>
    <p:sldId id="266" r:id="rId15"/>
    <p:sldId id="268" r:id="rId16"/>
    <p:sldId id="293" r:id="rId17"/>
    <p:sldId id="294" r:id="rId18"/>
    <p:sldId id="264" r:id="rId19"/>
    <p:sldId id="307" r:id="rId20"/>
    <p:sldId id="308" r:id="rId21"/>
    <p:sldId id="309" r:id="rId22"/>
    <p:sldId id="310" r:id="rId23"/>
    <p:sldId id="313" r:id="rId24"/>
    <p:sldId id="315" r:id="rId25"/>
    <p:sldId id="317" r:id="rId26"/>
    <p:sldId id="270" r:id="rId27"/>
    <p:sldId id="318" r:id="rId28"/>
    <p:sldId id="269" r:id="rId29"/>
    <p:sldId id="271" r:id="rId30"/>
    <p:sldId id="319" r:id="rId31"/>
    <p:sldId id="275" r:id="rId32"/>
    <p:sldId id="276" r:id="rId33"/>
    <p:sldId id="277" r:id="rId34"/>
    <p:sldId id="302" r:id="rId35"/>
    <p:sldId id="320" r:id="rId36"/>
    <p:sldId id="278" r:id="rId37"/>
    <p:sldId id="279" r:id="rId38"/>
    <p:sldId id="282" r:id="rId39"/>
    <p:sldId id="303" r:id="rId40"/>
    <p:sldId id="283" r:id="rId41"/>
    <p:sldId id="285" r:id="rId42"/>
    <p:sldId id="301" r:id="rId43"/>
    <p:sldId id="286" r:id="rId44"/>
    <p:sldId id="287" r:id="rId45"/>
  </p:sldIdLst>
  <p:sldSz cx="12188825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58" y="17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19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989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032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022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0730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038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6565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5484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1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3224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7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wipe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5.svg"/><Relationship Id="rId7" Type="http://schemas.openxmlformats.org/officeDocument/2006/relationships/image" Target="../media/image26.svg"/><Relationship Id="rId12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0.svg"/><Relationship Id="rId5" Type="http://schemas.openxmlformats.org/officeDocument/2006/relationships/image" Target="../media/image77.svg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2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2.sv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54" r="19769" b="3382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4412" y="1470471"/>
            <a:ext cx="577447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000" b="1" dirty="0" err="1">
                <a:solidFill>
                  <a:srgbClr val="FF3131"/>
                </a:solidFill>
                <a:latin typeface="Arial" pitchFamily="34" charset="0"/>
              </a:rPr>
              <a:t>DINH</a:t>
            </a:r>
            <a:r>
              <a:rPr lang="en-US" sz="6000" b="1" dirty="0">
                <a:solidFill>
                  <a:srgbClr val="FF3131"/>
                </a:solidFill>
                <a:latin typeface="Arial" pitchFamily="34" charset="0"/>
              </a:rPr>
              <a:t> </a:t>
            </a:r>
            <a:r>
              <a:rPr lang="en-US" sz="6000" b="1" dirty="0" err="1">
                <a:solidFill>
                  <a:srgbClr val="FF3131"/>
                </a:solidFill>
                <a:latin typeface="Arial" pitchFamily="34" charset="0"/>
              </a:rPr>
              <a:t>DƯỠNG</a:t>
            </a:r>
            <a:endParaRPr lang="en-US" sz="6000" b="1" dirty="0">
              <a:solidFill>
                <a:srgbClr val="FF3131"/>
              </a:solidFill>
              <a:latin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73408" y="2607121"/>
            <a:ext cx="5495483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000" b="1" dirty="0" err="1">
                <a:solidFill>
                  <a:srgbClr val="FFFFFF"/>
                </a:solidFill>
                <a:latin typeface="Arial" pitchFamily="34" charset="0"/>
              </a:rPr>
              <a:t>VÀ</a:t>
            </a:r>
            <a:endParaRPr lang="en-US" sz="6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518933" y="3743771"/>
            <a:ext cx="5495483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000" b="1" dirty="0" err="1">
                <a:solidFill>
                  <a:srgbClr val="0CC0DF"/>
                </a:solidFill>
                <a:latin typeface="Arial" pitchFamily="34" charset="0"/>
              </a:rPr>
              <a:t>TIÊU</a:t>
            </a:r>
            <a:r>
              <a:rPr lang="en-US" sz="6000" b="1" dirty="0">
                <a:solidFill>
                  <a:srgbClr val="0CC0DF"/>
                </a:solidFill>
                <a:latin typeface="Arial" pitchFamily="34" charset="0"/>
              </a:rPr>
              <a:t> </a:t>
            </a:r>
            <a:r>
              <a:rPr lang="en-US" sz="6000" b="1" dirty="0" err="1">
                <a:solidFill>
                  <a:srgbClr val="0CC0DF"/>
                </a:solidFill>
                <a:latin typeface="Arial" pitchFamily="34" charset="0"/>
              </a:rPr>
              <a:t>HÓA</a:t>
            </a:r>
            <a:endParaRPr lang="en-US" sz="6000" b="1" dirty="0">
              <a:solidFill>
                <a:srgbClr val="0CC0DF"/>
              </a:solidFill>
              <a:latin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50714" y="4880421"/>
            <a:ext cx="5495483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6000" b="1" dirty="0">
                <a:solidFill>
                  <a:srgbClr val="FFFFFF"/>
                </a:solidFill>
                <a:latin typeface="Arial" pitchFamily="34" charset="0"/>
              </a:rPr>
              <a:t>Ở </a:t>
            </a:r>
            <a:r>
              <a:rPr lang="en-US" sz="6000" b="1" dirty="0" err="1">
                <a:solidFill>
                  <a:srgbClr val="FFFFFF"/>
                </a:solidFill>
                <a:latin typeface="Arial" pitchFamily="34" charset="0"/>
              </a:rPr>
              <a:t>NGƯỜI</a:t>
            </a:r>
            <a:endParaRPr lang="en-US" sz="60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568211"/>
              </p:ext>
            </p:extLst>
          </p:nvPr>
        </p:nvGraphicFramePr>
        <p:xfrm>
          <a:off x="1065212" y="609600"/>
          <a:ext cx="9600010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7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800">
                <a:tc>
                  <a:txBody>
                    <a:bodyPr/>
                    <a:lstStyle/>
                    <a:p>
                      <a:pPr indent="254000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Giá trị dinh dưỡng trong 1        chiếc bánh: 20 g</a:t>
                      </a: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Tổng chất béo: 6 g</a:t>
                      </a: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Cholesterol: 4 mg</a:t>
                      </a: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Sodium: 160 mg</a:t>
                      </a: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Tổng Carbohydrate: 19 g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Chất xơ: 1 g</a:t>
                      </a:r>
                    </a:p>
                    <a:p>
                      <a:pPr marL="457200" indent="-4572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Đường: 5 g</a:t>
                      </a:r>
                    </a:p>
                    <a:p>
                      <a:pPr marL="457200" indent="-4572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513080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Chất đạm: 2 g</a:t>
                      </a:r>
                    </a:p>
                    <a:p>
                      <a:pPr marL="457200" indent="-4572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271463" algn="l"/>
                          <a:tab pos="512763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Vitamin D: 0,6 mcg</a:t>
                      </a:r>
                    </a:p>
                    <a:p>
                      <a:pPr marL="457200" indent="-457200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271463" algn="l"/>
                          <a:tab pos="512763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Calcium: 26 mg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+mj-lt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15543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4BA73-A2EC-4463-9CBC-64C71AFF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" y="1447800"/>
            <a:ext cx="5029200" cy="525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0CE16-E07A-41EA-B396-4B692FDB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11" y="1447800"/>
            <a:ext cx="6248401" cy="5105400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B4801A66-A28C-41A7-B20D-D8F019C809B6}"/>
              </a:ext>
            </a:extLst>
          </p:cNvPr>
          <p:cNvSpPr txBox="1"/>
          <p:nvPr/>
        </p:nvSpPr>
        <p:spPr>
          <a:xfrm>
            <a:off x="379412" y="152400"/>
            <a:ext cx="1127619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vấn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vấn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982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6" cy="896813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64382"/>
          <a:stretch>
            <a:fillRect/>
          </a:stretch>
        </p:blipFill>
        <p:spPr>
          <a:xfrm>
            <a:off x="-153988" y="3608226"/>
            <a:ext cx="12188825" cy="286877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85622" y="457200"/>
            <a:ext cx="658416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lí</a:t>
            </a:r>
            <a:endParaRPr 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-1588" y="1219200"/>
            <a:ext cx="9141619" cy="7567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?Ý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685621" y="2362200"/>
            <a:ext cx="10437991" cy="1183795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giúp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cân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,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phòng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ngừa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bệnh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tật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nâng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sức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đề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kháng</a:t>
            </a:r>
            <a:endParaRPr lang="en-US" sz="2400" b="1" dirty="0">
              <a:solidFill>
                <a:srgbClr val="000000"/>
              </a:solidFill>
              <a:latin typeface="Arial" pitchFamily="34" charset="0"/>
            </a:endParaRPr>
          </a:p>
          <a:p>
            <a:endParaRPr lang="vi-VN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6" cy="896813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64382"/>
          <a:stretch>
            <a:fillRect/>
          </a:stretch>
        </p:blipFill>
        <p:spPr>
          <a:xfrm>
            <a:off x="-25401" y="3733800"/>
            <a:ext cx="12188825" cy="28687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3262" y="762000"/>
            <a:ext cx="1097139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khuyến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nghị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mức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tiêu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thụ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đổi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đơn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vị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xây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dựng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lí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36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7012" y="609600"/>
            <a:ext cx="5116440" cy="5105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5622" y="152400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2.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độ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lí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622" y="5842501"/>
            <a:ext cx="11265150" cy="80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a)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ngày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người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nên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bổ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sung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cho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cơ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thể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những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nhóm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chất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? b)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Loại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thực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phẩm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cần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nhiều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nhất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ít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nhất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vì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sao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8A248C4-39FB-4CCB-8FB5-FB42C16A4C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30049" y="76200"/>
            <a:ext cx="6584163" cy="573582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5397"/>
            <a:ext cx="12188826" cy="791416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0934" y="1515533"/>
            <a:ext cx="11576371" cy="5109259"/>
            <a:chOff x="0" y="0"/>
            <a:chExt cx="4574572" cy="2018472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574572" cy="2018473"/>
            </a:xfrm>
            <a:custGeom>
              <a:avLst/>
              <a:gdLst/>
              <a:ahLst/>
              <a:cxnLst/>
              <a:rect l="l" t="t" r="r" b="b"/>
              <a:pathLst>
                <a:path w="4574572" h="2018473">
                  <a:moveTo>
                    <a:pt x="22732" y="0"/>
                  </a:moveTo>
                  <a:lnTo>
                    <a:pt x="4551840" y="0"/>
                  </a:lnTo>
                  <a:cubicBezTo>
                    <a:pt x="4557869" y="0"/>
                    <a:pt x="4563651" y="2395"/>
                    <a:pt x="4567914" y="6658"/>
                  </a:cubicBezTo>
                  <a:cubicBezTo>
                    <a:pt x="4572178" y="10921"/>
                    <a:pt x="4574572" y="16703"/>
                    <a:pt x="4574572" y="22732"/>
                  </a:cubicBezTo>
                  <a:lnTo>
                    <a:pt x="4574572" y="1995740"/>
                  </a:lnTo>
                  <a:cubicBezTo>
                    <a:pt x="4574572" y="2008295"/>
                    <a:pt x="4564395" y="2018473"/>
                    <a:pt x="4551840" y="2018473"/>
                  </a:cubicBezTo>
                  <a:lnTo>
                    <a:pt x="22732" y="2018473"/>
                  </a:lnTo>
                  <a:cubicBezTo>
                    <a:pt x="10178" y="2018473"/>
                    <a:pt x="0" y="2008295"/>
                    <a:pt x="0" y="1995740"/>
                  </a:cubicBezTo>
                  <a:lnTo>
                    <a:pt x="0" y="22732"/>
                  </a:lnTo>
                  <a:cubicBezTo>
                    <a:pt x="0" y="10178"/>
                    <a:pt x="10178" y="0"/>
                    <a:pt x="22732" y="0"/>
                  </a:cubicBez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3"/>
                </a:lnSpc>
              </a:pPr>
              <a:endParaRPr b="1">
                <a:latin typeface="Arial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5622" y="984250"/>
            <a:ext cx="838059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622" y="1734260"/>
            <a:ext cx="10817582" cy="231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5397"/>
            <a:ext cx="12188826" cy="791416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0934" y="1515533"/>
            <a:ext cx="11576371" cy="5109259"/>
            <a:chOff x="0" y="0"/>
            <a:chExt cx="4574572" cy="2018472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574572" cy="2018473"/>
            </a:xfrm>
            <a:custGeom>
              <a:avLst/>
              <a:gdLst/>
              <a:ahLst/>
              <a:cxnLst/>
              <a:rect l="l" t="t" r="r" b="b"/>
              <a:pathLst>
                <a:path w="4574572" h="2018473">
                  <a:moveTo>
                    <a:pt x="22732" y="0"/>
                  </a:moveTo>
                  <a:lnTo>
                    <a:pt x="4551840" y="0"/>
                  </a:lnTo>
                  <a:cubicBezTo>
                    <a:pt x="4557869" y="0"/>
                    <a:pt x="4563651" y="2395"/>
                    <a:pt x="4567914" y="6658"/>
                  </a:cubicBezTo>
                  <a:cubicBezTo>
                    <a:pt x="4572178" y="10921"/>
                    <a:pt x="4574572" y="16703"/>
                    <a:pt x="4574572" y="22732"/>
                  </a:cubicBezTo>
                  <a:lnTo>
                    <a:pt x="4574572" y="1995740"/>
                  </a:lnTo>
                  <a:cubicBezTo>
                    <a:pt x="4574572" y="2008295"/>
                    <a:pt x="4564395" y="2018473"/>
                    <a:pt x="4551840" y="2018473"/>
                  </a:cubicBezTo>
                  <a:lnTo>
                    <a:pt x="22732" y="2018473"/>
                  </a:lnTo>
                  <a:cubicBezTo>
                    <a:pt x="10178" y="2018473"/>
                    <a:pt x="0" y="2008295"/>
                    <a:pt x="0" y="1995740"/>
                  </a:cubicBezTo>
                  <a:lnTo>
                    <a:pt x="0" y="22732"/>
                  </a:lnTo>
                  <a:cubicBezTo>
                    <a:pt x="0" y="10178"/>
                    <a:pt x="10178" y="0"/>
                    <a:pt x="22732" y="0"/>
                  </a:cubicBez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3"/>
                </a:lnSpc>
              </a:pPr>
              <a:endParaRPr b="1">
                <a:latin typeface="Arial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0695" y="1676400"/>
            <a:ext cx="10817582" cy="265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50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0933" y="1814462"/>
            <a:ext cx="11576371" cy="5109259"/>
            <a:chOff x="0" y="0"/>
            <a:chExt cx="4574572" cy="2018472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574572" cy="2018473"/>
            </a:xfrm>
            <a:custGeom>
              <a:avLst/>
              <a:gdLst/>
              <a:ahLst/>
              <a:cxnLst/>
              <a:rect l="l" t="t" r="r" b="b"/>
              <a:pathLst>
                <a:path w="4574572" h="2018473">
                  <a:moveTo>
                    <a:pt x="22732" y="0"/>
                  </a:moveTo>
                  <a:lnTo>
                    <a:pt x="4551840" y="0"/>
                  </a:lnTo>
                  <a:cubicBezTo>
                    <a:pt x="4557869" y="0"/>
                    <a:pt x="4563651" y="2395"/>
                    <a:pt x="4567914" y="6658"/>
                  </a:cubicBezTo>
                  <a:cubicBezTo>
                    <a:pt x="4572178" y="10921"/>
                    <a:pt x="4574572" y="16703"/>
                    <a:pt x="4574572" y="22732"/>
                  </a:cubicBezTo>
                  <a:lnTo>
                    <a:pt x="4574572" y="1995740"/>
                  </a:lnTo>
                  <a:cubicBezTo>
                    <a:pt x="4574572" y="2008295"/>
                    <a:pt x="4564395" y="2018473"/>
                    <a:pt x="4551840" y="2018473"/>
                  </a:cubicBezTo>
                  <a:lnTo>
                    <a:pt x="22732" y="2018473"/>
                  </a:lnTo>
                  <a:cubicBezTo>
                    <a:pt x="10178" y="2018473"/>
                    <a:pt x="0" y="2008295"/>
                    <a:pt x="0" y="1995740"/>
                  </a:cubicBezTo>
                  <a:lnTo>
                    <a:pt x="0" y="22732"/>
                  </a:lnTo>
                  <a:cubicBezTo>
                    <a:pt x="0" y="10178"/>
                    <a:pt x="10178" y="0"/>
                    <a:pt x="22732" y="0"/>
                  </a:cubicBez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3"/>
                </a:lnSpc>
              </a:pPr>
              <a:endParaRPr b="1">
                <a:latin typeface="Arial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0328" y="914400"/>
            <a:ext cx="10817582" cy="408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85621" y="4648200"/>
            <a:ext cx="9800151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0328" y="5410200"/>
            <a:ext cx="975263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9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0315"/>
            <a:ext cx="12188826" cy="947127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447800"/>
            <a:ext cx="10817582" cy="1350900"/>
            <a:chOff x="0" y="-135468"/>
            <a:chExt cx="21640800" cy="27018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640800" cy="2566332"/>
              <a:chOff x="0" y="0"/>
              <a:chExt cx="4274726" cy="50693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506930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506930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482603"/>
                    </a:lnTo>
                    <a:cubicBezTo>
                      <a:pt x="4274726" y="496038"/>
                      <a:pt x="4263834" y="506930"/>
                      <a:pt x="4250399" y="506930"/>
                    </a:cubicBezTo>
                    <a:lnTo>
                      <a:pt x="24327" y="506930"/>
                    </a:lnTo>
                    <a:cubicBezTo>
                      <a:pt x="10891" y="506930"/>
                      <a:pt x="0" y="496038"/>
                      <a:pt x="0" y="482603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3810" y="-135468"/>
              <a:ext cx="20533180" cy="1691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Vận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dụng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: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Xây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dựng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chế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độ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dinh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dưỡng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lí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cho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thân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những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gia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đình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em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(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Về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)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2064" r="2064"/>
          <a:stretch>
            <a:fillRect/>
          </a:stretch>
        </p:blipFill>
        <p:spPr>
          <a:xfrm>
            <a:off x="685621" y="2932049"/>
            <a:ext cx="5408791" cy="37597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l="2786" r="2786"/>
          <a:stretch>
            <a:fillRect/>
          </a:stretch>
        </p:blipFill>
        <p:spPr>
          <a:xfrm>
            <a:off x="6175898" y="2932049"/>
            <a:ext cx="5327306" cy="375979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>
            <a:extLst>
              <a:ext uri="{FF2B5EF4-FFF2-40B4-BE49-F238E27FC236}">
                <a16:creationId xmlns:a16="http://schemas.microsoft.com/office/drawing/2014/main" id="{6189B12C-34F2-4087-97E5-BF4902DA0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7" y="0"/>
            <a:ext cx="67532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E0739C7D-4A7E-42FB-B325-552006533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51802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5</a:t>
            </a:r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id="{D7A1FB66-0C28-4022-ACD8-7FC95B98F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99097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4</a:t>
            </a: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BFA8783E-483C-41A0-B3B7-72AC399F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6" y="3011489"/>
            <a:ext cx="1347787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</a:t>
            </a:r>
          </a:p>
        </p:txBody>
      </p:sp>
      <p:sp>
        <p:nvSpPr>
          <p:cNvPr id="97286" name="Text Box 6">
            <a:extLst>
              <a:ext uri="{FF2B5EF4-FFF2-40B4-BE49-F238E27FC236}">
                <a16:creationId xmlns:a16="http://schemas.microsoft.com/office/drawing/2014/main" id="{B8F32823-C57C-4DC8-8E87-7243632B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2" y="601664"/>
            <a:ext cx="1773238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</a:t>
            </a:r>
          </a:p>
        </p:txBody>
      </p:sp>
      <p:sp>
        <p:nvSpPr>
          <p:cNvPr id="97287" name="Text Box 7">
            <a:extLst>
              <a:ext uri="{FF2B5EF4-FFF2-40B4-BE49-F238E27FC236}">
                <a16:creationId xmlns:a16="http://schemas.microsoft.com/office/drawing/2014/main" id="{730F10C7-2045-4B57-B20A-BEEC7227B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165417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2</a:t>
            </a: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DE0828E3-97DA-471A-A998-802BEF4969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3651" y="1054101"/>
            <a:ext cx="1603375" cy="225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ADB067B7-3CC2-441E-A442-914975CD27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2" y="4818064"/>
            <a:ext cx="2363788" cy="3762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370F9837-E860-4FFE-840D-521E5FDD6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3163" y="514352"/>
            <a:ext cx="1828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4CE8CABE-651C-4914-BC4D-AB5E11A1A3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1354139"/>
            <a:ext cx="2447925" cy="452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2" name="Line 12">
            <a:extLst>
              <a:ext uri="{FF2B5EF4-FFF2-40B4-BE49-F238E27FC236}">
                <a16:creationId xmlns:a16="http://schemas.microsoft.com/office/drawing/2014/main" id="{1AE7F027-1C5A-48B5-9552-7119865DDF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2" y="3048000"/>
            <a:ext cx="175260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Line 13">
            <a:extLst>
              <a:ext uri="{FF2B5EF4-FFF2-40B4-BE49-F238E27FC236}">
                <a16:creationId xmlns:a16="http://schemas.microsoft.com/office/drawing/2014/main" id="{BC2CC9FA-5BE0-495E-BC37-F0C2AD8E7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3763964"/>
            <a:ext cx="1857375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Line 14">
            <a:extLst>
              <a:ext uri="{FF2B5EF4-FFF2-40B4-BE49-F238E27FC236}">
                <a16:creationId xmlns:a16="http://schemas.microsoft.com/office/drawing/2014/main" id="{0522CFB7-C8AF-4568-A7ED-C8541D4F0A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2" y="4214813"/>
            <a:ext cx="2363788" cy="527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Line 15">
            <a:extLst>
              <a:ext uri="{FF2B5EF4-FFF2-40B4-BE49-F238E27FC236}">
                <a16:creationId xmlns:a16="http://schemas.microsoft.com/office/drawing/2014/main" id="{D56B4B85-CB2C-4FC6-A216-0C065B122B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2" y="4876800"/>
            <a:ext cx="2438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Line 16">
            <a:extLst>
              <a:ext uri="{FF2B5EF4-FFF2-40B4-BE49-F238E27FC236}">
                <a16:creationId xmlns:a16="http://schemas.microsoft.com/office/drawing/2014/main" id="{FEC6B7B9-D6D5-4597-988B-2B5696D92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6812" y="762000"/>
            <a:ext cx="928688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Line 17">
            <a:extLst>
              <a:ext uri="{FF2B5EF4-FFF2-40B4-BE49-F238E27FC236}">
                <a16:creationId xmlns:a16="http://schemas.microsoft.com/office/drawing/2014/main" id="{695E9437-58FD-4184-BF44-478F532AB1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5813" y="762001"/>
            <a:ext cx="1350963" cy="301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8" name="Line 18">
            <a:extLst>
              <a:ext uri="{FF2B5EF4-FFF2-40B4-BE49-F238E27FC236}">
                <a16:creationId xmlns:a16="http://schemas.microsoft.com/office/drawing/2014/main" id="{44CFF723-6321-43E5-9246-F3CEEC8A0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4413" y="762000"/>
            <a:ext cx="1096963" cy="452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9" name="Line 19">
            <a:extLst>
              <a:ext uri="{FF2B5EF4-FFF2-40B4-BE49-F238E27FC236}">
                <a16:creationId xmlns:a16="http://schemas.microsoft.com/office/drawing/2014/main" id="{21C41863-A8C9-4C40-9949-189D61A5DE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1012" y="3200401"/>
            <a:ext cx="2363788" cy="74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Line 20">
            <a:extLst>
              <a:ext uri="{FF2B5EF4-FFF2-40B4-BE49-F238E27FC236}">
                <a16:creationId xmlns:a16="http://schemas.microsoft.com/office/drawing/2014/main" id="{9B7DC4F1-CD21-4CB3-BB9E-6BAE1EFCE1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4012" y="2667000"/>
            <a:ext cx="1371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1" name="Line 21">
            <a:extLst>
              <a:ext uri="{FF2B5EF4-FFF2-40B4-BE49-F238E27FC236}">
                <a16:creationId xmlns:a16="http://schemas.microsoft.com/office/drawing/2014/main" id="{4D8E5F26-1ADF-4C3D-ACB6-7E9F5E3E6B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7812" y="3505200"/>
            <a:ext cx="1371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2" name="Line 22">
            <a:extLst>
              <a:ext uri="{FF2B5EF4-FFF2-40B4-BE49-F238E27FC236}">
                <a16:creationId xmlns:a16="http://schemas.microsoft.com/office/drawing/2014/main" id="{7608816E-0F29-4488-9D55-798896BCF9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4413" y="4572001"/>
            <a:ext cx="1908175" cy="296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3" name="Text Box 23">
            <a:extLst>
              <a:ext uri="{FF2B5EF4-FFF2-40B4-BE49-F238E27FC236}">
                <a16:creationId xmlns:a16="http://schemas.microsoft.com/office/drawing/2014/main" id="{4A2F4B18-ED20-4D4B-B82C-07ED3717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457201"/>
            <a:ext cx="157956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7304" name="Text Box 24">
            <a:extLst>
              <a:ext uri="{FF2B5EF4-FFF2-40B4-BE49-F238E27FC236}">
                <a16:creationId xmlns:a16="http://schemas.microsoft.com/office/drawing/2014/main" id="{F8313B20-86C9-4A3A-B2D3-374ED3A61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2" y="4000501"/>
            <a:ext cx="21145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7305" name="Text Box 25">
            <a:extLst>
              <a:ext uri="{FF2B5EF4-FFF2-40B4-BE49-F238E27FC236}">
                <a16:creationId xmlns:a16="http://schemas.microsoft.com/office/drawing/2014/main" id="{2D2AB21D-99EA-407D-8888-42BA80F46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2" y="4552951"/>
            <a:ext cx="21986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306" name="Text Box 26">
            <a:extLst>
              <a:ext uri="{FF2B5EF4-FFF2-40B4-BE49-F238E27FC236}">
                <a16:creationId xmlns:a16="http://schemas.microsoft.com/office/drawing/2014/main" id="{C1CBBC99-E776-491D-B067-DE17531A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2" y="4648201"/>
            <a:ext cx="21986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7307" name="Text Box 27">
            <a:extLst>
              <a:ext uri="{FF2B5EF4-FFF2-40B4-BE49-F238E27FC236}">
                <a16:creationId xmlns:a16="http://schemas.microsoft.com/office/drawing/2014/main" id="{9C9041E1-A8F2-4ABA-95E0-D32BF2C0C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613" y="3490914"/>
            <a:ext cx="194151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7308" name="Text Box 28">
            <a:extLst>
              <a:ext uri="{FF2B5EF4-FFF2-40B4-BE49-F238E27FC236}">
                <a16:creationId xmlns:a16="http://schemas.microsoft.com/office/drawing/2014/main" id="{5AC0AD1D-6C07-4269-AC07-86006A6CB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2" y="2995614"/>
            <a:ext cx="143510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7309" name="Text Box 29">
            <a:extLst>
              <a:ext uri="{FF2B5EF4-FFF2-40B4-BE49-F238E27FC236}">
                <a16:creationId xmlns:a16="http://schemas.microsoft.com/office/drawing/2014/main" id="{BBB60419-0A8C-4CBF-833F-CDE01D93F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3200401"/>
            <a:ext cx="194151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7310" name="Text Box 30">
            <a:extLst>
              <a:ext uri="{FF2B5EF4-FFF2-40B4-BE49-F238E27FC236}">
                <a16:creationId xmlns:a16="http://schemas.microsoft.com/office/drawing/2014/main" id="{24D1ABA5-E6BD-4C37-9012-218ACAFF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675" y="601664"/>
            <a:ext cx="26987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7311" name="Text Box 31">
            <a:extLst>
              <a:ext uri="{FF2B5EF4-FFF2-40B4-BE49-F238E27FC236}">
                <a16:creationId xmlns:a16="http://schemas.microsoft.com/office/drawing/2014/main" id="{67CB5905-333E-4992-8B8D-53DFD1BF9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2" y="1657351"/>
            <a:ext cx="18605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7312" name="Text Box 32">
            <a:extLst>
              <a:ext uri="{FF2B5EF4-FFF2-40B4-BE49-F238E27FC236}">
                <a16:creationId xmlns:a16="http://schemas.microsoft.com/office/drawing/2014/main" id="{34DAB9C6-6F7D-4C01-87DE-EA060E37C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2" y="2438401"/>
            <a:ext cx="266700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7313" name="Text Box 33">
            <a:extLst>
              <a:ext uri="{FF2B5EF4-FFF2-40B4-BE49-F238E27FC236}">
                <a16:creationId xmlns:a16="http://schemas.microsoft.com/office/drawing/2014/main" id="{0E038058-F2FE-4FD9-AD56-E3EFF65F0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2" y="5105401"/>
            <a:ext cx="15890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7314" name="Text Box 34">
            <a:extLst>
              <a:ext uri="{FF2B5EF4-FFF2-40B4-BE49-F238E27FC236}">
                <a16:creationId xmlns:a16="http://schemas.microsoft.com/office/drawing/2014/main" id="{F29EA62E-FA4E-40C5-9A2A-D2A3CA50A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2" y="1181101"/>
            <a:ext cx="186055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solidFill>
                <a:srgbClr val="FF0000"/>
              </a:solidFill>
            </a:endParaRP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B7F608A5-333A-434F-8771-8AE06414C46F}"/>
              </a:ext>
            </a:extLst>
          </p:cNvPr>
          <p:cNvSpPr txBox="1"/>
          <p:nvPr/>
        </p:nvSpPr>
        <p:spPr>
          <a:xfrm>
            <a:off x="1370013" y="6019800"/>
            <a:ext cx="9677400" cy="704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Quan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sát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H 29.3: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Ghi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nhớ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bộ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phận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bộ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phận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</a:rPr>
              <a:t>sau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</a:rPr>
              <a:t>:</a:t>
            </a:r>
          </a:p>
        </p:txBody>
      </p:sp>
      <p:sp>
        <p:nvSpPr>
          <p:cNvPr id="37" name="Line 11">
            <a:extLst>
              <a:ext uri="{FF2B5EF4-FFF2-40B4-BE49-F238E27FC236}">
                <a16:creationId xmlns:a16="http://schemas.microsoft.com/office/drawing/2014/main" id="{73C596B4-5A8A-4089-A3B9-EBDCE17A3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1263" y="1840686"/>
            <a:ext cx="2495549" cy="627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0052FBA0-A6A4-4617-AC24-C9EEC7047ACF}"/>
              </a:ext>
            </a:extLst>
          </p:cNvPr>
          <p:cNvSpPr txBox="1"/>
          <p:nvPr/>
        </p:nvSpPr>
        <p:spPr>
          <a:xfrm>
            <a:off x="303212" y="76200"/>
            <a:ext cx="1339850" cy="1633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70C0"/>
                </a:solidFill>
                <a:latin typeface="Arial" pitchFamily="34" charset="0"/>
              </a:rPr>
              <a:t>II. CẤU TẠO VÀ CHỨC NĂNG CỦA HỆ TIÊU HÓA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741" y="0"/>
            <a:ext cx="5146275" cy="7005105"/>
            <a:chOff x="0" y="0"/>
            <a:chExt cx="10295231" cy="14010211"/>
          </a:xfrm>
          <a:solidFill>
            <a:schemeClr val="bg1"/>
          </a:solidFill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666" b="4666"/>
            <a:stretch>
              <a:fillRect/>
            </a:stretch>
          </p:blipFill>
          <p:spPr>
            <a:xfrm>
              <a:off x="0" y="0"/>
              <a:ext cx="10295231" cy="14010211"/>
            </a:xfrm>
            <a:prstGeom prst="rect">
              <a:avLst/>
            </a:prstGeom>
            <a:grpFill/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34069" y="2189288"/>
            <a:ext cx="2621783" cy="16831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50922" y="1909399"/>
            <a:ext cx="3492427" cy="3039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59333" y="4064396"/>
            <a:ext cx="2371254" cy="26028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33509">
            <a:off x="8272661" y="4387069"/>
            <a:ext cx="3648947" cy="35702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34068" y="495466"/>
            <a:ext cx="6409280" cy="126957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Trong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các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loại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em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thích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em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nên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thường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xuyên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em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nên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hạn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Vì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sao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>
            <a:extLst>
              <a:ext uri="{FF2B5EF4-FFF2-40B4-BE49-F238E27FC236}">
                <a16:creationId xmlns:a16="http://schemas.microsoft.com/office/drawing/2014/main" id="{4C3971A8-6B7B-4C16-8E81-71491E10B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67532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ADBB15E0-981E-4B51-95D4-E8B8C7B5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51802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5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5CD5CF0B-833D-437C-BAE5-7C1F59256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99097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4</a:t>
            </a: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E64EADE1-7AAB-4184-8E2E-6D38E5E6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6" y="3011489"/>
            <a:ext cx="1347787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</a:t>
            </a:r>
          </a:p>
        </p:txBody>
      </p:sp>
      <p:sp>
        <p:nvSpPr>
          <p:cNvPr id="98310" name="Text Box 6">
            <a:extLst>
              <a:ext uri="{FF2B5EF4-FFF2-40B4-BE49-F238E27FC236}">
                <a16:creationId xmlns:a16="http://schemas.microsoft.com/office/drawing/2014/main" id="{F527CD1D-FB6B-43D4-B189-12B0BF322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2" y="601664"/>
            <a:ext cx="1773238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</a:t>
            </a:r>
          </a:p>
        </p:txBody>
      </p:sp>
      <p:sp>
        <p:nvSpPr>
          <p:cNvPr id="98311" name="Text Box 7">
            <a:extLst>
              <a:ext uri="{FF2B5EF4-FFF2-40B4-BE49-F238E27FC236}">
                <a16:creationId xmlns:a16="http://schemas.microsoft.com/office/drawing/2014/main" id="{6DE25972-B5B6-4769-9861-BD8241B6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1654176"/>
            <a:ext cx="1350962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2</a:t>
            </a:r>
          </a:p>
        </p:txBody>
      </p:sp>
      <p:sp>
        <p:nvSpPr>
          <p:cNvPr id="98312" name="Line 8">
            <a:extLst>
              <a:ext uri="{FF2B5EF4-FFF2-40B4-BE49-F238E27FC236}">
                <a16:creationId xmlns:a16="http://schemas.microsoft.com/office/drawing/2014/main" id="{7A555D03-2F9C-415C-899E-7291E03700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3651" y="1054101"/>
            <a:ext cx="1603375" cy="2254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3" name="Line 9">
            <a:extLst>
              <a:ext uri="{FF2B5EF4-FFF2-40B4-BE49-F238E27FC236}">
                <a16:creationId xmlns:a16="http://schemas.microsoft.com/office/drawing/2014/main" id="{A98F80ED-CFCC-4C60-B954-9A19D9C2F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2" y="4818064"/>
            <a:ext cx="2363788" cy="3762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Line 10">
            <a:extLst>
              <a:ext uri="{FF2B5EF4-FFF2-40B4-BE49-F238E27FC236}">
                <a16:creationId xmlns:a16="http://schemas.microsoft.com/office/drawing/2014/main" id="{CD2A6E2A-D50D-4F29-9950-3E4DCD6A2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412" y="457200"/>
            <a:ext cx="1828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5" name="Line 11">
            <a:extLst>
              <a:ext uri="{FF2B5EF4-FFF2-40B4-BE49-F238E27FC236}">
                <a16:creationId xmlns:a16="http://schemas.microsoft.com/office/drawing/2014/main" id="{64E3EEF8-5A3B-4DEB-A12E-A38ADEE98D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7450" y="1410494"/>
            <a:ext cx="2447925" cy="452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6" name="Line 12">
            <a:extLst>
              <a:ext uri="{FF2B5EF4-FFF2-40B4-BE49-F238E27FC236}">
                <a16:creationId xmlns:a16="http://schemas.microsoft.com/office/drawing/2014/main" id="{27543737-02B9-4AD2-93C1-D8AC479B1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2" y="3048000"/>
            <a:ext cx="175260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7" name="Line 13">
            <a:extLst>
              <a:ext uri="{FF2B5EF4-FFF2-40B4-BE49-F238E27FC236}">
                <a16:creationId xmlns:a16="http://schemas.microsoft.com/office/drawing/2014/main" id="{4C448435-53D1-45B0-AA21-6741379E8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3763964"/>
            <a:ext cx="1857375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8" name="Line 14">
            <a:extLst>
              <a:ext uri="{FF2B5EF4-FFF2-40B4-BE49-F238E27FC236}">
                <a16:creationId xmlns:a16="http://schemas.microsoft.com/office/drawing/2014/main" id="{CC1F5AB3-07B1-45CE-9B60-F7125824B6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2" y="4214813"/>
            <a:ext cx="2363788" cy="527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9" name="Line 15">
            <a:extLst>
              <a:ext uri="{FF2B5EF4-FFF2-40B4-BE49-F238E27FC236}">
                <a16:creationId xmlns:a16="http://schemas.microsoft.com/office/drawing/2014/main" id="{7DB2140E-37A0-41AE-B5EA-7CBB852AF6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2" y="4876800"/>
            <a:ext cx="2438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Line 16">
            <a:extLst>
              <a:ext uri="{FF2B5EF4-FFF2-40B4-BE49-F238E27FC236}">
                <a16:creationId xmlns:a16="http://schemas.microsoft.com/office/drawing/2014/main" id="{4E933D68-6ADE-4636-9CC7-1FA3399621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6812" y="762000"/>
            <a:ext cx="928688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1" name="Line 17">
            <a:extLst>
              <a:ext uri="{FF2B5EF4-FFF2-40B4-BE49-F238E27FC236}">
                <a16:creationId xmlns:a16="http://schemas.microsoft.com/office/drawing/2014/main" id="{A793325B-3AB5-46CE-867D-5CB4731128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5813" y="762001"/>
            <a:ext cx="1350963" cy="301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2" name="Line 18">
            <a:extLst>
              <a:ext uri="{FF2B5EF4-FFF2-40B4-BE49-F238E27FC236}">
                <a16:creationId xmlns:a16="http://schemas.microsoft.com/office/drawing/2014/main" id="{E5738186-E2C2-47E2-AF94-01F726D75D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4413" y="762000"/>
            <a:ext cx="1096963" cy="452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3" name="Line 19">
            <a:extLst>
              <a:ext uri="{FF2B5EF4-FFF2-40B4-BE49-F238E27FC236}">
                <a16:creationId xmlns:a16="http://schemas.microsoft.com/office/drawing/2014/main" id="{C67F0194-4377-40F4-B9F4-7603980707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1012" y="3200401"/>
            <a:ext cx="2363788" cy="74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Line 20">
            <a:extLst>
              <a:ext uri="{FF2B5EF4-FFF2-40B4-BE49-F238E27FC236}">
                <a16:creationId xmlns:a16="http://schemas.microsoft.com/office/drawing/2014/main" id="{FD13BF88-5BA0-4AF6-BBEB-938F3B3B45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4012" y="2667000"/>
            <a:ext cx="1371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5" name="Line 21">
            <a:extLst>
              <a:ext uri="{FF2B5EF4-FFF2-40B4-BE49-F238E27FC236}">
                <a16:creationId xmlns:a16="http://schemas.microsoft.com/office/drawing/2014/main" id="{F7D76C55-83E0-4971-A700-7EFC66D1B6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7812" y="3505200"/>
            <a:ext cx="1371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6" name="Line 22">
            <a:extLst>
              <a:ext uri="{FF2B5EF4-FFF2-40B4-BE49-F238E27FC236}">
                <a16:creationId xmlns:a16="http://schemas.microsoft.com/office/drawing/2014/main" id="{E404C1E8-8C66-4684-BF73-4B254048D5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4413" y="4572001"/>
            <a:ext cx="1908175" cy="296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Text Box 23">
            <a:extLst>
              <a:ext uri="{FF2B5EF4-FFF2-40B4-BE49-F238E27FC236}">
                <a16:creationId xmlns:a16="http://schemas.microsoft.com/office/drawing/2014/main" id="{984E7DB1-1AFE-458A-AF31-F5748E73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457201"/>
            <a:ext cx="157956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1.KHOANG MIỆNG</a:t>
            </a:r>
          </a:p>
        </p:txBody>
      </p:sp>
      <p:sp>
        <p:nvSpPr>
          <p:cNvPr id="98328" name="Text Box 24">
            <a:extLst>
              <a:ext uri="{FF2B5EF4-FFF2-40B4-BE49-F238E27FC236}">
                <a16:creationId xmlns:a16="http://schemas.microsoft.com/office/drawing/2014/main" id="{F83E7076-472F-4286-9BC8-7E58BD3A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2" y="4000501"/>
            <a:ext cx="21145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4. RUỘT GIÀ</a:t>
            </a:r>
          </a:p>
        </p:txBody>
      </p:sp>
      <p:sp>
        <p:nvSpPr>
          <p:cNvPr id="98329" name="Text Box 25">
            <a:extLst>
              <a:ext uri="{FF2B5EF4-FFF2-40B4-BE49-F238E27FC236}">
                <a16:creationId xmlns:a16="http://schemas.microsoft.com/office/drawing/2014/main" id="{5BAADF35-B891-4DA6-BC37-F62D0378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2" y="4552951"/>
            <a:ext cx="21986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5.RUỘT NON CÓ TUYÊN RUỘT</a:t>
            </a:r>
          </a:p>
        </p:txBody>
      </p:sp>
      <p:sp>
        <p:nvSpPr>
          <p:cNvPr id="98330" name="Text Box 26">
            <a:extLst>
              <a:ext uri="{FF2B5EF4-FFF2-40B4-BE49-F238E27FC236}">
                <a16:creationId xmlns:a16="http://schemas.microsoft.com/office/drawing/2014/main" id="{61D5BF0F-78D6-4D29-9BA7-E2C0FCA2E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2" y="4648201"/>
            <a:ext cx="21986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11.RUỘT THẲNG</a:t>
            </a:r>
          </a:p>
        </p:txBody>
      </p:sp>
      <p:sp>
        <p:nvSpPr>
          <p:cNvPr id="98331" name="Text Box 27">
            <a:extLst>
              <a:ext uri="{FF2B5EF4-FFF2-40B4-BE49-F238E27FC236}">
                <a16:creationId xmlns:a16="http://schemas.microsoft.com/office/drawing/2014/main" id="{58DDAB3E-5A9D-4406-9288-095B17039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613" y="3490914"/>
            <a:ext cx="194151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10. TỤY</a:t>
            </a:r>
          </a:p>
        </p:txBody>
      </p:sp>
      <p:sp>
        <p:nvSpPr>
          <p:cNvPr id="98332" name="Text Box 28">
            <a:extLst>
              <a:ext uri="{FF2B5EF4-FFF2-40B4-BE49-F238E27FC236}">
                <a16:creationId xmlns:a16="http://schemas.microsoft.com/office/drawing/2014/main" id="{6C797678-702D-4453-B60F-0E413AE81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2" y="2995614"/>
            <a:ext cx="143510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9. TÚI MẬT</a:t>
            </a:r>
          </a:p>
        </p:txBody>
      </p:sp>
      <p:sp>
        <p:nvSpPr>
          <p:cNvPr id="98333" name="Text Box 29">
            <a:extLst>
              <a:ext uri="{FF2B5EF4-FFF2-40B4-BE49-F238E27FC236}">
                <a16:creationId xmlns:a16="http://schemas.microsoft.com/office/drawing/2014/main" id="{DA0AE2BF-0208-436C-AF84-2D5506CB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3200401"/>
            <a:ext cx="1941513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3.GAN</a:t>
            </a:r>
          </a:p>
        </p:txBody>
      </p:sp>
      <p:sp>
        <p:nvSpPr>
          <p:cNvPr id="98334" name="Text Box 30">
            <a:extLst>
              <a:ext uri="{FF2B5EF4-FFF2-40B4-BE49-F238E27FC236}">
                <a16:creationId xmlns:a16="http://schemas.microsoft.com/office/drawing/2014/main" id="{7A7AAC06-2B7D-43CB-9636-FC7760B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675" y="601664"/>
            <a:ext cx="26987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7.TUYẾN NƯỚC BỌT</a:t>
            </a:r>
          </a:p>
        </p:txBody>
      </p:sp>
      <p:sp>
        <p:nvSpPr>
          <p:cNvPr id="98335" name="Text Box 31">
            <a:extLst>
              <a:ext uri="{FF2B5EF4-FFF2-40B4-BE49-F238E27FC236}">
                <a16:creationId xmlns:a16="http://schemas.microsoft.com/office/drawing/2014/main" id="{6AEA0941-BBAB-4B27-B646-BF3C235CA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2" y="1657351"/>
            <a:ext cx="1860550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2.THỰC QUẢN</a:t>
            </a:r>
          </a:p>
        </p:txBody>
      </p:sp>
      <p:sp>
        <p:nvSpPr>
          <p:cNvPr id="98336" name="Text Box 32">
            <a:extLst>
              <a:ext uri="{FF2B5EF4-FFF2-40B4-BE49-F238E27FC236}">
                <a16:creationId xmlns:a16="http://schemas.microsoft.com/office/drawing/2014/main" id="{8E1F8B5E-6C51-4578-99B9-49252823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412" y="2438400"/>
            <a:ext cx="266700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</a:rPr>
              <a:t>8.DẠ DÀY CÓ TUYẾN VỊ</a:t>
            </a:r>
          </a:p>
        </p:txBody>
      </p:sp>
      <p:sp>
        <p:nvSpPr>
          <p:cNvPr id="98337" name="Text Box 33">
            <a:extLst>
              <a:ext uri="{FF2B5EF4-FFF2-40B4-BE49-F238E27FC236}">
                <a16:creationId xmlns:a16="http://schemas.microsoft.com/office/drawing/2014/main" id="{8505C993-3264-4683-9ED7-09F681DB4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2" y="5334001"/>
            <a:ext cx="158908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6.HẬU MÔN</a:t>
            </a:r>
          </a:p>
        </p:txBody>
      </p:sp>
      <p:sp>
        <p:nvSpPr>
          <p:cNvPr id="98338" name="Text Box 34">
            <a:extLst>
              <a:ext uri="{FF2B5EF4-FFF2-40B4-BE49-F238E27FC236}">
                <a16:creationId xmlns:a16="http://schemas.microsoft.com/office/drawing/2014/main" id="{F5E31E59-3497-4555-8419-4F1CEDB73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2" y="1181101"/>
            <a:ext cx="186055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05A8BC5-ADFA-4CFD-8033-DBB09DBAF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2" y="5943601"/>
            <a:ext cx="79248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SƠ ĐỒ CÁC CƠ QUAN TRONG HỆ TIÊU HÓA CỦA CƠ THỂ NGƯỜI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23" name="Group 63">
            <a:extLst>
              <a:ext uri="{FF2B5EF4-FFF2-40B4-BE49-F238E27FC236}">
                <a16:creationId xmlns:a16="http://schemas.microsoft.com/office/drawing/2014/main" id="{680ED2E6-9084-45C9-AAF4-2B80826B1EB2}"/>
              </a:ext>
            </a:extLst>
          </p:cNvPr>
          <p:cNvGraphicFramePr>
            <a:graphicFrameLocks noGrp="1"/>
          </p:cNvGraphicFramePr>
          <p:nvPr/>
        </p:nvGraphicFramePr>
        <p:xfrm>
          <a:off x="1674812" y="5181600"/>
          <a:ext cx="8991600" cy="1600200"/>
        </p:xfrm>
        <a:graphic>
          <a:graphicData uri="http://schemas.openxmlformats.org/drawingml/2006/table">
            <a:tbl>
              <a:tblPr/>
              <a:tblGrid>
                <a:gridCol w="4816475">
                  <a:extLst>
                    <a:ext uri="{9D8B030D-6E8A-4147-A177-3AD203B41FA5}">
                      <a16:colId xmlns:a16="http://schemas.microsoft.com/office/drawing/2014/main" val="3920966740"/>
                    </a:ext>
                  </a:extLst>
                </a:gridCol>
                <a:gridCol w="4175125">
                  <a:extLst>
                    <a:ext uri="{9D8B030D-6E8A-4147-A177-3AD203B41FA5}">
                      <a16:colId xmlns:a16="http://schemas.microsoft.com/office/drawing/2014/main" val="3804964829"/>
                    </a:ext>
                  </a:extLst>
                </a:gridCol>
              </a:tblGrid>
              <a:tr h="619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71488" indent="-142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09638" indent="47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06513" indent="650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695450" indent="1333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1526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6098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0670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5242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panose="020B0604020202020204" pitchFamily="34" charset="0"/>
                        </a:rPr>
                        <a:t>Các cơ quan trong ống tiêu hóa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71488" indent="-142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09638" indent="47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06513" indent="650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695450" indent="1333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1526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6098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0670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5242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Arial" panose="020B0604020202020204" pitchFamily="34" charset="0"/>
                        </a:rPr>
                        <a:t>Các tuyến tiêu hóa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63929"/>
                  </a:ext>
                </a:extLst>
              </a:tr>
              <a:tr h="981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71488" indent="-142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09638" indent="47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06513" indent="650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695450" indent="1333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1526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6098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0670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5242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471488" indent="-14288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909638" indent="47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306513" indent="65088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1695450" indent="1333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1526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6098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0670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524250" indent="13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23029"/>
                  </a:ext>
                </a:extLst>
              </a:tr>
            </a:tbl>
          </a:graphicData>
        </a:graphic>
      </p:graphicFrame>
      <p:sp>
        <p:nvSpPr>
          <p:cNvPr id="92219" name="Text Box 59">
            <a:extLst>
              <a:ext uri="{FF2B5EF4-FFF2-40B4-BE49-F238E27FC236}">
                <a16:creationId xmlns:a16="http://schemas.microsoft.com/office/drawing/2014/main" id="{8B10C177-A9A1-4B2E-B7F5-A3898AE86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" y="4629090"/>
            <a:ext cx="96774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</a:rPr>
              <a:t>? Quan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sát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và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liệt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kê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cơ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quan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trong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hệ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tiêu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hóa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vào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cột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tương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ứng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trong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bảng</a:t>
            </a:r>
            <a:r>
              <a:rPr lang="en-US" altLang="en-US" sz="2000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2224" name="Rectangle 64">
            <a:extLst>
              <a:ext uri="{FF2B5EF4-FFF2-40B4-BE49-F238E27FC236}">
                <a16:creationId xmlns:a16="http://schemas.microsoft.com/office/drawing/2014/main" id="{42ACBAE0-E8C0-4D5B-A509-54E999B82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2" y="5943600"/>
            <a:ext cx="457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nước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bọt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gan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mật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tụy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vị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tuyến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ruột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sp>
        <p:nvSpPr>
          <p:cNvPr id="92225" name="Rectangle 65">
            <a:extLst>
              <a:ext uri="{FF2B5EF4-FFF2-40B4-BE49-F238E27FC236}">
                <a16:creationId xmlns:a16="http://schemas.microsoft.com/office/drawing/2014/main" id="{5969A9AB-18F9-4420-A964-5C539009C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612" y="5943601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dirty="0" err="1">
                <a:solidFill>
                  <a:srgbClr val="0000FF"/>
                </a:solidFill>
              </a:rPr>
              <a:t>Khoang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miệng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quản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dạ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dày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ruột</a:t>
            </a:r>
            <a:r>
              <a:rPr lang="en-US" altLang="en-US" sz="2000" b="1" dirty="0">
                <a:solidFill>
                  <a:srgbClr val="0000FF"/>
                </a:solidFill>
              </a:rPr>
              <a:t> (</a:t>
            </a:r>
            <a:r>
              <a:rPr lang="en-US" altLang="en-US" sz="2000" b="1" dirty="0" err="1">
                <a:solidFill>
                  <a:srgbClr val="0000FF"/>
                </a:solidFill>
              </a:rPr>
              <a:t>ruột</a:t>
            </a:r>
            <a:r>
              <a:rPr lang="en-US" altLang="en-US" sz="2000" b="1" dirty="0">
                <a:solidFill>
                  <a:srgbClr val="0000FF"/>
                </a:solidFill>
              </a:rPr>
              <a:t> non, </a:t>
            </a:r>
            <a:r>
              <a:rPr lang="en-US" altLang="en-US" sz="2000" b="1" dirty="0" err="1">
                <a:solidFill>
                  <a:srgbClr val="0000FF"/>
                </a:solidFill>
              </a:rPr>
              <a:t>ruột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già</a:t>
            </a:r>
            <a:r>
              <a:rPr lang="en-US" altLang="en-US" sz="2000" b="1" dirty="0">
                <a:solidFill>
                  <a:srgbClr val="0000FF"/>
                </a:solidFill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</a:rPr>
              <a:t>ruột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thẳng</a:t>
            </a:r>
            <a:r>
              <a:rPr lang="en-US" altLang="en-US" sz="2000" b="1" dirty="0">
                <a:solidFill>
                  <a:srgbClr val="0000FF"/>
                </a:solidFill>
              </a:rPr>
              <a:t>), </a:t>
            </a:r>
            <a:r>
              <a:rPr lang="en-US" altLang="en-US" sz="2000" b="1" dirty="0" err="1">
                <a:solidFill>
                  <a:srgbClr val="0000FF"/>
                </a:solidFill>
              </a:rPr>
              <a:t>hậu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</a:rPr>
              <a:t>môn</a:t>
            </a:r>
            <a:endParaRPr lang="en-US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92269" name="Picture 109">
            <a:extLst>
              <a:ext uri="{FF2B5EF4-FFF2-40B4-BE49-F238E27FC236}">
                <a16:creationId xmlns:a16="http://schemas.microsoft.com/office/drawing/2014/main" id="{3143F66D-3083-4BC5-9E44-8AF3E4DBC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1"/>
            <a:ext cx="6553200" cy="45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2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9" grpId="0" animBg="1"/>
      <p:bldP spid="92224" grpId="0"/>
      <p:bldP spid="922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180D-5836-4B4A-A60F-D3FD46871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9868"/>
              </p:ext>
            </p:extLst>
          </p:nvPr>
        </p:nvGraphicFramePr>
        <p:xfrm>
          <a:off x="608012" y="720372"/>
          <a:ext cx="10820400" cy="595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13431330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51082495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477224597"/>
                    </a:ext>
                  </a:extLst>
                </a:gridCol>
              </a:tblGrid>
              <a:tr h="2297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Ghép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64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2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họng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78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8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non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00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5 +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nuốt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96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 +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F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33950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5D04FD88-DF8B-40E0-9E00-54543834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49" y="185326"/>
            <a:ext cx="11353801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</a:rPr>
              <a:t>?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Ghép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số</a:t>
            </a:r>
            <a:r>
              <a:rPr lang="en-US" altLang="en-US" sz="2000" b="1" i="1" dirty="0">
                <a:solidFill>
                  <a:srgbClr val="FF0000"/>
                </a:solidFill>
              </a:rPr>
              <a:t> ở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cột</a:t>
            </a:r>
            <a:r>
              <a:rPr lang="en-US" altLang="en-US" sz="2000" b="1" i="1" dirty="0">
                <a:solidFill>
                  <a:srgbClr val="FF0000"/>
                </a:solidFill>
              </a:rPr>
              <a:t> A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với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chữ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cái</a:t>
            </a:r>
            <a:r>
              <a:rPr lang="en-US" altLang="en-US" sz="2000" b="1" i="1" dirty="0">
                <a:solidFill>
                  <a:srgbClr val="FF0000"/>
                </a:solidFill>
              </a:rPr>
              <a:t> ở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cột</a:t>
            </a:r>
            <a:r>
              <a:rPr lang="en-US" altLang="en-US" sz="2000" b="1" i="1" dirty="0">
                <a:solidFill>
                  <a:srgbClr val="FF0000"/>
                </a:solidFill>
              </a:rPr>
              <a:t> B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sao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cho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phù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hợp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với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chức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năng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cơ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quan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của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ống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tiêu</a:t>
            </a: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hoá</a:t>
            </a:r>
            <a:r>
              <a:rPr lang="en-US" altLang="en-US" sz="20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2422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180D-5836-4B4A-A60F-D3FD46871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27508"/>
              </p:ext>
            </p:extLst>
          </p:nvPr>
        </p:nvGraphicFramePr>
        <p:xfrm>
          <a:off x="608012" y="720372"/>
          <a:ext cx="10820400" cy="595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13431330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51082495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477224597"/>
                    </a:ext>
                  </a:extLst>
                </a:gridCol>
              </a:tblGrid>
              <a:tr h="2297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Ghép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64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 +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2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họng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78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 +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8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non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00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5 +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nuốt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96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 +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F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33950"/>
                  </a:ext>
                </a:extLst>
              </a:tr>
            </a:tbl>
          </a:graphicData>
        </a:graphic>
      </p:graphicFrame>
      <p:sp>
        <p:nvSpPr>
          <p:cNvPr id="3" name="Text Box 59">
            <a:extLst>
              <a:ext uri="{FF2B5EF4-FFF2-40B4-BE49-F238E27FC236}">
                <a16:creationId xmlns:a16="http://schemas.microsoft.com/office/drawing/2014/main" id="{98CE96EC-E7AB-42C3-9088-BF4587546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49" y="76200"/>
            <a:ext cx="890746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</a:rPr>
              <a:t>Chức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năng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cơ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quan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trong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ống</a:t>
            </a:r>
            <a:r>
              <a:rPr lang="en-US" altLang="en-US" sz="2800" b="1" i="1" dirty="0">
                <a:solidFill>
                  <a:srgbClr val="FF0000"/>
                </a:solidFill>
              </a:rPr>
              <a:t> 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tiêu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hoá</a:t>
            </a:r>
            <a:r>
              <a:rPr lang="en-US" altLang="en-US" sz="2800" b="1" i="1" dirty="0">
                <a:solidFill>
                  <a:srgbClr val="FF0000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người</a:t>
            </a:r>
            <a:endParaRPr lang="en-US" alt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6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180D-5836-4B4A-A60F-D3FD46871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62842"/>
              </p:ext>
            </p:extLst>
          </p:nvPr>
        </p:nvGraphicFramePr>
        <p:xfrm>
          <a:off x="295274" y="720372"/>
          <a:ext cx="11590338" cy="595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338">
                  <a:extLst>
                    <a:ext uri="{9D8B030D-6E8A-4147-A177-3AD203B41FA5}">
                      <a16:colId xmlns:a16="http://schemas.microsoft.com/office/drawing/2014/main" val="41343133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082495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477224597"/>
                    </a:ext>
                  </a:extLst>
                </a:gridCol>
              </a:tblGrid>
              <a:tr h="2297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Ghép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64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tụy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protein, lipid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carbohydrate.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2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carbohydrate.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78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Gan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giúp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amylase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8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HCl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pepsinogen.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HCl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pepsinogen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pepsin (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protein),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00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tụy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5 +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12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96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 +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12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nhũ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lipid.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33950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5D04FD88-DF8B-40E0-9E00-54543834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85326"/>
            <a:ext cx="1159033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70C0"/>
                </a:solidFill>
              </a:rPr>
              <a:t>?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Ghép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các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số</a:t>
            </a:r>
            <a:r>
              <a:rPr lang="en-US" altLang="en-US" sz="2000" b="1" i="1" dirty="0">
                <a:solidFill>
                  <a:srgbClr val="0070C0"/>
                </a:solidFill>
              </a:rPr>
              <a:t> ở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cột</a:t>
            </a:r>
            <a:r>
              <a:rPr lang="en-US" altLang="en-US" sz="2000" b="1" i="1" dirty="0">
                <a:solidFill>
                  <a:srgbClr val="0070C0"/>
                </a:solidFill>
              </a:rPr>
              <a:t> A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với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các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chữ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cái</a:t>
            </a:r>
            <a:r>
              <a:rPr lang="en-US" altLang="en-US" sz="2000" b="1" i="1" dirty="0">
                <a:solidFill>
                  <a:srgbClr val="0070C0"/>
                </a:solidFill>
              </a:rPr>
              <a:t> ở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cột</a:t>
            </a:r>
            <a:r>
              <a:rPr lang="en-US" altLang="en-US" sz="2000" b="1" i="1" dirty="0">
                <a:solidFill>
                  <a:srgbClr val="0070C0"/>
                </a:solidFill>
              </a:rPr>
              <a:t> B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sao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cho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phù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hợp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với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chức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năng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các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cơ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quan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của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tuyến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tiêu</a:t>
            </a:r>
            <a:r>
              <a:rPr lang="en-US" altLang="en-US" sz="2000" b="1" i="1" dirty="0">
                <a:solidFill>
                  <a:srgbClr val="0070C0"/>
                </a:solidFill>
              </a:rPr>
              <a:t> </a:t>
            </a:r>
            <a:r>
              <a:rPr lang="en-US" altLang="en-US" sz="2000" b="1" i="1" dirty="0" err="1">
                <a:solidFill>
                  <a:srgbClr val="0070C0"/>
                </a:solidFill>
              </a:rPr>
              <a:t>hoá</a:t>
            </a:r>
            <a:r>
              <a:rPr lang="en-US" altLang="en-US" sz="2000" b="1" i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461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D0180D-5836-4B4A-A60F-D3FD46871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904661"/>
              </p:ext>
            </p:extLst>
          </p:nvPr>
        </p:nvGraphicFramePr>
        <p:xfrm>
          <a:off x="295274" y="720372"/>
          <a:ext cx="11590338" cy="595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338">
                  <a:extLst>
                    <a:ext uri="{9D8B030D-6E8A-4147-A177-3AD203B41FA5}">
                      <a16:colId xmlns:a16="http://schemas.microsoft.com/office/drawing/2014/main" val="41343133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082495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477224597"/>
                    </a:ext>
                  </a:extLst>
                </a:gridCol>
              </a:tblGrid>
              <a:tr h="229715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A)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Ghép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B)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64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54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1 +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tụy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protein, lipid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carbohydrate.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2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 +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carbohydrate.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78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Gan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 +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giúp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amylase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8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4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HCl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enzyme pepsinogen.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HCl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pepsinogen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pepsin (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protein),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00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tụy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5 +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12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96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6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12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nhũ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lipid.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333950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5D04FD88-DF8B-40E0-9E00-54543834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76200"/>
            <a:ext cx="731519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</a:rPr>
              <a:t>Chức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năng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các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cơ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quan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của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tuyến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tiêu</a:t>
            </a:r>
            <a:r>
              <a:rPr lang="en-US" altLang="en-US" sz="2800" b="1" i="1" dirty="0">
                <a:solidFill>
                  <a:srgbClr val="0070C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</a:rPr>
              <a:t>hoá</a:t>
            </a:r>
            <a:endParaRPr lang="en-US" alt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63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9737" y="-1160587"/>
            <a:ext cx="14780655" cy="2057400"/>
            <a:chOff x="0" y="0"/>
            <a:chExt cx="584079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9250" y="0"/>
            <a:ext cx="896579" cy="8968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78638" y="227215"/>
            <a:ext cx="883154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II. CẤU TẠO VÀ CHỨC NĂNG CỦA HỆ TIÊU HÓA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85622" y="980367"/>
            <a:ext cx="10817582" cy="5839544"/>
            <a:chOff x="0" y="-66675"/>
            <a:chExt cx="21640800" cy="1167908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7003" b="3112"/>
            <a:stretch>
              <a:fillRect/>
            </a:stretch>
          </p:blipFill>
          <p:spPr>
            <a:xfrm>
              <a:off x="6001599" y="170253"/>
              <a:ext cx="9637601" cy="11199559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4742" y="-66673"/>
              <a:ext cx="4935537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TUYẾN TIÊU HÓA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297401" y="-66675"/>
              <a:ext cx="4343399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ỐNG TIÊU HÓA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742" y="887943"/>
              <a:ext cx="600159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TUYẾN</a:t>
              </a: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NƯỚC</a:t>
              </a: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BỌT</a:t>
              </a:r>
              <a:endParaRPr lang="en-US" sz="1300" b="1" dirty="0">
                <a:solidFill>
                  <a:srgbClr val="C01E27"/>
                </a:solidFill>
                <a:latin typeface="Arial" pitchFamily="34" charset="0"/>
              </a:endParaRP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.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Làm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ẩm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endParaRPr lang="en-US" sz="13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.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Chứa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enzyme amylase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giúp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hóa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phần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tinh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bột</a:t>
              </a:r>
              <a:endParaRPr lang="en-US" sz="1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6026342" y="1105820"/>
              <a:ext cx="7965091" cy="73568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24742" y="2928409"/>
              <a:ext cx="6001599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TUYẾN VỊ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Tuyến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vị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chứa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HCl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enzyme pepsinogen. HCl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hoạt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hóa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pepsinogen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thành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pepsin (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hóa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protein),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diệt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mầm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bệnh</a:t>
              </a:r>
              <a:endParaRPr lang="en-US" sz="1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6026342" y="4116916"/>
              <a:ext cx="5713739" cy="1023798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24742" y="5438775"/>
              <a:ext cx="600159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GAN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 . Tiết dịch mật, có chức năng nhũ tương hóa lipid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Đào thải độc tố</a:t>
              </a:r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6026342" y="3146287"/>
              <a:ext cx="3459026" cy="3246046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24742" y="7479240"/>
              <a:ext cx="6001599" cy="97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TÚI MẬT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Dự trữ dịch mật</a:t>
              </a:r>
            </a:p>
          </p:txBody>
        </p:sp>
        <p:sp>
          <p:nvSpPr>
            <p:cNvPr id="18" name="AutoShape 18"/>
            <p:cNvSpPr/>
            <p:nvPr/>
          </p:nvSpPr>
          <p:spPr>
            <a:xfrm flipV="1">
              <a:off x="6026342" y="3957562"/>
              <a:ext cx="3332824" cy="4005337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8579908"/>
              <a:ext cx="6001599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TUYẾN TỤY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Tiết dịch tụy chứa các enzyme tiêu hóa protein lipid và carbobydrate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4742" y="10150474"/>
              <a:ext cx="6001599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TUYẾN RUỘT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Tiết dịch ruột chứa các enzyme tiêu hóa protein và carbohydrate</a:t>
              </a:r>
            </a:p>
          </p:txBody>
        </p:sp>
        <p:sp>
          <p:nvSpPr>
            <p:cNvPr id="21" name="AutoShape 21"/>
            <p:cNvSpPr/>
            <p:nvPr/>
          </p:nvSpPr>
          <p:spPr>
            <a:xfrm flipV="1">
              <a:off x="6001599" y="6045358"/>
              <a:ext cx="2314397" cy="3253159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22" name="AutoShape 22"/>
            <p:cNvSpPr/>
            <p:nvPr/>
          </p:nvSpPr>
          <p:spPr>
            <a:xfrm flipV="1">
              <a:off x="6026342" y="8569186"/>
              <a:ext cx="5718547" cy="2299896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lgDash"/>
              <a:headEnd type="none" w="sm" len="sm"/>
              <a:tailEnd type="arrow" w="med" len="sm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5639201" y="887943"/>
              <a:ext cx="600159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KHOANG MIỆNG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Nghiền nhỏ, đảo trộn thức ăn, giúp thức ăn thấm đều nước bọt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Cảm nhận vị thức ăn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639201" y="2928409"/>
              <a:ext cx="600159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HẦU</a:t>
              </a: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VÀ</a:t>
              </a: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THỰC</a:t>
              </a:r>
              <a:r>
                <a:rPr lang="en-US" sz="1300" b="1" dirty="0">
                  <a:solidFill>
                    <a:srgbClr val="C01E27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C01E27"/>
                  </a:solidFill>
                  <a:latin typeface="Arial" pitchFamily="34" charset="0"/>
                </a:rPr>
                <a:t>QUẢN</a:t>
              </a:r>
              <a:endParaRPr lang="en-US" sz="1300" b="1" dirty="0">
                <a:solidFill>
                  <a:srgbClr val="C01E27"/>
                </a:solidFill>
                <a:latin typeface="Arial" pitchFamily="34" charset="0"/>
              </a:endParaRPr>
            </a:p>
            <a:p>
              <a:pPr>
                <a:lnSpc>
                  <a:spcPts val="1866"/>
                </a:lnSpc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Tham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gia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cử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động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ruột</a:t>
              </a:r>
              <a:endParaRPr lang="en-US" sz="13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Cử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động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nhu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động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đẩy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xuống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dạ</a:t>
              </a: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Arial" pitchFamily="34" charset="0"/>
                </a:rPr>
                <a:t>dày</a:t>
              </a:r>
              <a:endParaRPr lang="en-US" sz="1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5639201" y="4968875"/>
              <a:ext cx="6001599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DẠ DÀY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Cơ tuyến vị tiết dịch vị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Dự trữ, nghiền, đảo trộn thức ăn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639201" y="6539440"/>
              <a:ext cx="600159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RUỘT NON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Có tuyến ruột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 . Cử động nhu động đẩy thức ăn đi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Hấp thu các chất dinh dưỡng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639201" y="8579908"/>
              <a:ext cx="6001599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RUỘT GIÀ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. Hấp thu nước và một số chất</a:t>
              </a:r>
            </a:p>
            <a:p>
              <a:pPr>
                <a:lnSpc>
                  <a:spcPts val="1866"/>
                </a:lnSpc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 . Cử động nhu động ruột đẩy chất cặn bã xuống trực tràng</a:t>
              </a:r>
            </a:p>
            <a:p>
              <a:pPr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 . Tạo phân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5639201" y="11090274"/>
              <a:ext cx="6001599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6"/>
                </a:lnSpc>
                <a:spcBef>
                  <a:spcPct val="0"/>
                </a:spcBef>
              </a:pPr>
              <a:r>
                <a:rPr lang="en-US" sz="1300" b="1">
                  <a:solidFill>
                    <a:srgbClr val="C01E27"/>
                  </a:solidFill>
                  <a:latin typeface="Arial" pitchFamily="34" charset="0"/>
                </a:rPr>
                <a:t>HẬU MÔN</a:t>
              </a:r>
              <a:r>
                <a:rPr lang="en-US" sz="1300" b="1">
                  <a:solidFill>
                    <a:srgbClr val="000000"/>
                  </a:solidFill>
                  <a:latin typeface="Arial" pitchFamily="34" charset="0"/>
                </a:rPr>
                <a:t>: Thải phân</a:t>
              </a:r>
            </a:p>
          </p:txBody>
        </p:sp>
        <p:sp>
          <p:nvSpPr>
            <p:cNvPr id="29" name="AutoShape 29"/>
            <p:cNvSpPr/>
            <p:nvPr/>
          </p:nvSpPr>
          <p:spPr>
            <a:xfrm flipH="1" flipV="1">
              <a:off x="12917449" y="1473660"/>
              <a:ext cx="2721452" cy="431204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  <p:sp>
          <p:nvSpPr>
            <p:cNvPr id="30" name="AutoShape 30"/>
            <p:cNvSpPr/>
            <p:nvPr/>
          </p:nvSpPr>
          <p:spPr>
            <a:xfrm flipH="1" flipV="1">
              <a:off x="13670326" y="2082341"/>
              <a:ext cx="1968875" cy="1799626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  <p:sp>
          <p:nvSpPr>
            <p:cNvPr id="31" name="AutoShape 31"/>
            <p:cNvSpPr/>
            <p:nvPr/>
          </p:nvSpPr>
          <p:spPr>
            <a:xfrm flipH="1" flipV="1">
              <a:off x="12293139" y="4116916"/>
              <a:ext cx="3346061" cy="1547131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  <p:sp>
          <p:nvSpPr>
            <p:cNvPr id="32" name="AutoShape 32"/>
            <p:cNvSpPr/>
            <p:nvPr/>
          </p:nvSpPr>
          <p:spPr>
            <a:xfrm flipH="1">
              <a:off x="12293139" y="7643118"/>
              <a:ext cx="3374245" cy="319781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  <p:sp>
          <p:nvSpPr>
            <p:cNvPr id="33" name="AutoShape 33"/>
            <p:cNvSpPr/>
            <p:nvPr/>
          </p:nvSpPr>
          <p:spPr>
            <a:xfrm flipH="1" flipV="1">
              <a:off x="10008888" y="6587066"/>
              <a:ext cx="5627317" cy="3163677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  <p:sp>
          <p:nvSpPr>
            <p:cNvPr id="34" name="AutoShape 34"/>
            <p:cNvSpPr/>
            <p:nvPr/>
          </p:nvSpPr>
          <p:spPr>
            <a:xfrm flipH="1" flipV="1">
              <a:off x="10820400" y="10869083"/>
              <a:ext cx="4905739" cy="491175"/>
            </a:xfrm>
            <a:prstGeom prst="line">
              <a:avLst/>
            </a:prstGeom>
            <a:ln w="63500" cap="flat">
              <a:solidFill>
                <a:srgbClr val="004AAD"/>
              </a:solidFill>
              <a:prstDash val="sysDash"/>
              <a:headEnd type="none" w="sm" len="sm"/>
              <a:tailEnd type="arrow" w="med" len="sm"/>
            </a:ln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88826" cy="960040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71011" y="805072"/>
            <a:ext cx="2132191" cy="5522009"/>
            <a:chOff x="0" y="0"/>
            <a:chExt cx="4274726" cy="2181534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81534"/>
            </a:xfrm>
            <a:custGeom>
              <a:avLst/>
              <a:gdLst/>
              <a:ahLst/>
              <a:cxnLst/>
              <a:rect l="l" t="t" r="r" b="b"/>
              <a:pathLst>
                <a:path w="4274726" h="218153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7207"/>
                  </a:lnTo>
                  <a:cubicBezTo>
                    <a:pt x="4274726" y="2163659"/>
                    <a:pt x="4272163" y="2169847"/>
                    <a:pt x="4267601" y="2174409"/>
                  </a:cubicBezTo>
                  <a:cubicBezTo>
                    <a:pt x="4263039" y="2178971"/>
                    <a:pt x="4256851" y="2181534"/>
                    <a:pt x="4250399" y="2181534"/>
                  </a:cubicBezTo>
                  <a:lnTo>
                    <a:pt x="24327" y="2181534"/>
                  </a:lnTo>
                  <a:cubicBezTo>
                    <a:pt x="10891" y="2181534"/>
                    <a:pt x="0" y="2170643"/>
                    <a:pt x="0" y="215720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3"/>
                </a:lnSpc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6011" b="3579"/>
          <a:stretch>
            <a:fillRect/>
          </a:stretch>
        </p:blipFill>
        <p:spPr>
          <a:xfrm>
            <a:off x="7847012" y="1005042"/>
            <a:ext cx="4038600" cy="53220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5612" y="227215"/>
            <a:ext cx="883154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II. CẤU TẠO VÀ CHỨC NĂNG CỦA HỆ TIÊU HÓA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FEA02-7F8A-4F30-A7EE-0EC5AB84B757}"/>
              </a:ext>
            </a:extLst>
          </p:cNvPr>
          <p:cNvSpPr txBox="1"/>
          <p:nvPr/>
        </p:nvSpPr>
        <p:spPr>
          <a:xfrm>
            <a:off x="455611" y="914400"/>
            <a:ext cx="7161391" cy="12651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Cấu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Gồm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ống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tuyến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3247E-6013-4A72-9EB0-776B2C648646}"/>
              </a:ext>
            </a:extLst>
          </p:cNvPr>
          <p:cNvSpPr txBox="1"/>
          <p:nvPr/>
        </p:nvSpPr>
        <p:spPr>
          <a:xfrm>
            <a:off x="608011" y="2487314"/>
            <a:ext cx="7161391" cy="18560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Ống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Miệng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hầu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quản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dạ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dày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ruột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non,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ruột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già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hậu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môn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AC5153-D7D1-4CB2-A3B1-113D0DC1287E}"/>
              </a:ext>
            </a:extLst>
          </p:cNvPr>
          <p:cNvSpPr txBox="1"/>
          <p:nvPr/>
        </p:nvSpPr>
        <p:spPr>
          <a:xfrm>
            <a:off x="455612" y="4449845"/>
            <a:ext cx="7161391" cy="12651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-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Tuyến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Tuyến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bọt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gan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tuỵ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mật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ruột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8616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622" y="152400"/>
            <a:ext cx="10817582" cy="1695916"/>
            <a:chOff x="0" y="0"/>
            <a:chExt cx="21640800" cy="339183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640800" cy="3391832"/>
              <a:chOff x="0" y="0"/>
              <a:chExt cx="4274726" cy="66999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66999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69992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645665"/>
                    </a:lnTo>
                    <a:cubicBezTo>
                      <a:pt x="4274726" y="659100"/>
                      <a:pt x="4263834" y="669992"/>
                      <a:pt x="4250399" y="669992"/>
                    </a:cubicBezTo>
                    <a:lnTo>
                      <a:pt x="24327" y="669992"/>
                    </a:lnTo>
                    <a:cubicBezTo>
                      <a:pt x="10891" y="669992"/>
                      <a:pt x="0" y="659100"/>
                      <a:pt x="0" y="645665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3810" y="450258"/>
              <a:ext cx="15754417" cy="7713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hệ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hoá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xảy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ra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mấy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loại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biến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đổi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bản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72745" y="3035436"/>
            <a:ext cx="2215408" cy="3693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2446" y="3035436"/>
            <a:ext cx="2404640" cy="36933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5401" y="3035436"/>
            <a:ext cx="3831227" cy="369330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3FF44C92-6BCA-40A0-9E1A-AF0E19D67122}"/>
              </a:ext>
            </a:extLst>
          </p:cNvPr>
          <p:cNvSpPr txBox="1"/>
          <p:nvPr/>
        </p:nvSpPr>
        <p:spPr>
          <a:xfrm>
            <a:off x="836612" y="1295400"/>
            <a:ext cx="9829800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Biến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đổi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là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biến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đổi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vật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lí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Biến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đổi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là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biến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đổi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hoá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học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88826" cy="960040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 sz="2400">
                <a:latin typeface="Arial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78638" y="227215"/>
            <a:ext cx="883154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II. CẤU TẠO VÀ CHỨC NĂNG CỦA HỆ TIÊU HÓA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3211" y="3048000"/>
            <a:ext cx="11582401" cy="1412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6FE01-9374-43C6-A592-F997A634FA1F}"/>
              </a:ext>
            </a:extLst>
          </p:cNvPr>
          <p:cNvSpPr txBox="1"/>
          <p:nvPr/>
        </p:nvSpPr>
        <p:spPr>
          <a:xfrm>
            <a:off x="455611" y="914400"/>
            <a:ext cx="10896601" cy="18560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Chức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Biến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đổi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ăn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đơn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giản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hoà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tan,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hấp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thụ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niêm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mạc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ruột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máu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thải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cặn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bã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ra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8EADB41-9F14-43ED-87EA-11EB3BB9EF7A}"/>
              </a:ext>
            </a:extLst>
          </p:cNvPr>
          <p:cNvSpPr txBox="1"/>
          <p:nvPr/>
        </p:nvSpPr>
        <p:spPr>
          <a:xfrm>
            <a:off x="455611" y="4683113"/>
            <a:ext cx="11582401" cy="1412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enzyme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424" y="152400"/>
            <a:ext cx="11497988" cy="64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3229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2D7963B-9EA0-4FDF-A97E-96D1A37D9B7F}"/>
              </a:ext>
            </a:extLst>
          </p:cNvPr>
          <p:cNvSpPr txBox="1"/>
          <p:nvPr/>
        </p:nvSpPr>
        <p:spPr>
          <a:xfrm>
            <a:off x="455611" y="381000"/>
            <a:ext cx="11582401" cy="11297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mất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63DC5EA-D210-488A-BCDA-88FBCC49E6E0}"/>
              </a:ext>
            </a:extLst>
          </p:cNvPr>
          <p:cNvSpPr txBox="1"/>
          <p:nvPr/>
        </p:nvSpPr>
        <p:spPr>
          <a:xfrm>
            <a:off x="531813" y="2223004"/>
            <a:ext cx="7924800" cy="5388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ôi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thiu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nấm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mốc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thối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9DB34F2-C7EB-42EC-9046-5D35C47D86A3}"/>
              </a:ext>
            </a:extLst>
          </p:cNvPr>
          <p:cNvSpPr txBox="1"/>
          <p:nvPr/>
        </p:nvSpPr>
        <p:spPr>
          <a:xfrm>
            <a:off x="455612" y="3429000"/>
            <a:ext cx="10668000" cy="17207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chứa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độc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hại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Thuốc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sâu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chì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thuỷ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ngân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phụ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quản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quá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mức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…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17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622" y="0"/>
            <a:ext cx="896579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1296" r="11296"/>
          <a:stretch>
            <a:fillRect/>
          </a:stretch>
        </p:blipFill>
        <p:spPr>
          <a:xfrm>
            <a:off x="685621" y="1515533"/>
            <a:ext cx="5408791" cy="4656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9219" r="9219"/>
          <a:stretch>
            <a:fillRect/>
          </a:stretch>
        </p:blipFill>
        <p:spPr>
          <a:xfrm>
            <a:off x="6256873" y="1515533"/>
            <a:ext cx="5246331" cy="46566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78638" y="227215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622" y="984250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1. An toàn vệ sinh thực phẩm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50845" y="6261100"/>
            <a:ext cx="708713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Thực phẩm không đảm bảo an toàn vệ sinh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296" r="11296"/>
          <a:stretch>
            <a:fillRect/>
          </a:stretch>
        </p:blipFill>
        <p:spPr>
          <a:xfrm>
            <a:off x="685621" y="1515533"/>
            <a:ext cx="5408791" cy="4656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2243" r="12243"/>
          <a:stretch>
            <a:fillRect/>
          </a:stretch>
        </p:blipFill>
        <p:spPr>
          <a:xfrm>
            <a:off x="6226739" y="1515533"/>
            <a:ext cx="5276464" cy="46566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78638" y="227215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622" y="984250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1. An toàn vệ sinh thực phẩm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50845" y="6261100"/>
            <a:ext cx="7087135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i="1">
                <a:solidFill>
                  <a:srgbClr val="000000"/>
                </a:solidFill>
                <a:latin typeface="Arial" pitchFamily="34" charset="0"/>
              </a:rPr>
              <a:t>Thực phẩm không đảm bảo an toàn vệ sinh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622" y="1229215"/>
            <a:ext cx="11123792" cy="2393412"/>
            <a:chOff x="0" y="-488748"/>
            <a:chExt cx="21640800" cy="4786824"/>
          </a:xfrm>
          <a:solidFill>
            <a:schemeClr val="bg1"/>
          </a:solidFill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640800" cy="2748626"/>
              <a:chOff x="0" y="0"/>
              <a:chExt cx="4274726" cy="542938"/>
            </a:xfrm>
            <a:grpFill/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54293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54293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518612"/>
                    </a:lnTo>
                    <a:cubicBezTo>
                      <a:pt x="4274726" y="525063"/>
                      <a:pt x="4272163" y="531251"/>
                      <a:pt x="4267601" y="535813"/>
                    </a:cubicBezTo>
                    <a:cubicBezTo>
                      <a:pt x="4263039" y="540375"/>
                      <a:pt x="4256851" y="542938"/>
                      <a:pt x="4250399" y="542938"/>
                    </a:cubicBezTo>
                    <a:lnTo>
                      <a:pt x="24327" y="542938"/>
                    </a:lnTo>
                    <a:cubicBezTo>
                      <a:pt x="10891" y="542938"/>
                      <a:pt x="0" y="532047"/>
                      <a:pt x="0" y="51861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grpFill/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75421" y="-488748"/>
              <a:ext cx="21283605" cy="478682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An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8945" r="8945"/>
          <a:stretch>
            <a:fillRect/>
          </a:stretch>
        </p:blipFill>
        <p:spPr>
          <a:xfrm>
            <a:off x="2360612" y="4108450"/>
            <a:ext cx="7162800" cy="27209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78638" y="227215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2" y="742381"/>
            <a:ext cx="658416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1. An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phẩm</a:t>
            </a:r>
            <a:endParaRPr 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685622" y="1473589"/>
            <a:ext cx="11123792" cy="1374313"/>
            <a:chOff x="0" y="0"/>
            <a:chExt cx="4274726" cy="542938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542938"/>
            </a:xfrm>
            <a:custGeom>
              <a:avLst/>
              <a:gdLst/>
              <a:ahLst/>
              <a:cxnLst/>
              <a:rect l="l" t="t" r="r" b="b"/>
              <a:pathLst>
                <a:path w="4274726" h="54293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18612"/>
                  </a:lnTo>
                  <a:cubicBezTo>
                    <a:pt x="4274726" y="525063"/>
                    <a:pt x="4272163" y="531251"/>
                    <a:pt x="4267601" y="535813"/>
                  </a:cubicBezTo>
                  <a:cubicBezTo>
                    <a:pt x="4263039" y="540375"/>
                    <a:pt x="4256851" y="542938"/>
                    <a:pt x="4250399" y="542938"/>
                  </a:cubicBezTo>
                  <a:lnTo>
                    <a:pt x="24327" y="542938"/>
                  </a:lnTo>
                  <a:cubicBezTo>
                    <a:pt x="10891" y="542938"/>
                    <a:pt x="0" y="532047"/>
                    <a:pt x="0" y="51861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20000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35962" y="3970867"/>
            <a:ext cx="7467242" cy="2720975"/>
            <a:chOff x="0" y="0"/>
            <a:chExt cx="2950790" cy="1074953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50790" cy="1074953"/>
            </a:xfrm>
            <a:custGeom>
              <a:avLst/>
              <a:gdLst/>
              <a:ahLst/>
              <a:cxnLst/>
              <a:rect l="l" t="t" r="r" b="b"/>
              <a:pathLst>
                <a:path w="2950790" h="1074953">
                  <a:moveTo>
                    <a:pt x="0" y="0"/>
                  </a:moveTo>
                  <a:lnTo>
                    <a:pt x="2950790" y="0"/>
                  </a:lnTo>
                  <a:lnTo>
                    <a:pt x="2950790" y="1074953"/>
                  </a:lnTo>
                  <a:lnTo>
                    <a:pt x="0" y="1074953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6"/>
                </a:lnSpc>
              </a:pPr>
              <a:endParaRPr b="1">
                <a:latin typeface="Arial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43165" y="187279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2" y="742381"/>
            <a:ext cx="658416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1. An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</a:rPr>
              <a:t>phẩm</a:t>
            </a:r>
            <a:endParaRPr 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70617" y="1043119"/>
            <a:ext cx="11353802" cy="2393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09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AA6B0451-2BCA-4181-B1FA-D524BF977FF8}"/>
              </a:ext>
            </a:extLst>
          </p:cNvPr>
          <p:cNvSpPr txBox="1"/>
          <p:nvPr/>
        </p:nvSpPr>
        <p:spPr>
          <a:xfrm>
            <a:off x="4035962" y="1219200"/>
            <a:ext cx="343005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Khâu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xuất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692FD084-5016-40C7-9998-05E3AFCC6934}"/>
              </a:ext>
            </a:extLst>
          </p:cNvPr>
          <p:cNvSpPr txBox="1"/>
          <p:nvPr/>
        </p:nvSpPr>
        <p:spPr>
          <a:xfrm>
            <a:off x="570617" y="2057400"/>
            <a:ext cx="1135380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0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440370" y="2889847"/>
            <a:ext cx="7467242" cy="3868587"/>
            <a:chOff x="0" y="0"/>
            <a:chExt cx="2950790" cy="1074953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50790" cy="1074953"/>
            </a:xfrm>
            <a:custGeom>
              <a:avLst/>
              <a:gdLst/>
              <a:ahLst/>
              <a:cxnLst/>
              <a:rect l="l" t="t" r="r" b="b"/>
              <a:pathLst>
                <a:path w="2950790" h="1074953">
                  <a:moveTo>
                    <a:pt x="0" y="0"/>
                  </a:moveTo>
                  <a:lnTo>
                    <a:pt x="2950790" y="0"/>
                  </a:lnTo>
                  <a:lnTo>
                    <a:pt x="2950790" y="1074953"/>
                  </a:lnTo>
                  <a:lnTo>
                    <a:pt x="0" y="1074953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6"/>
                </a:lnSpc>
              </a:pPr>
              <a:endParaRPr b="1">
                <a:latin typeface="Arial" pitchFamily="34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6127" y="1549036"/>
            <a:ext cx="3754749" cy="501544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887802" y="1337440"/>
            <a:ext cx="655967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771899" y="1999969"/>
            <a:ext cx="7115075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31245" y="2858496"/>
            <a:ext cx="1082353" cy="293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133" y="2299961"/>
            <a:ext cx="2652260" cy="38722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836612" y="533400"/>
            <a:ext cx="701040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951412" y="1524000"/>
            <a:ext cx="678639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chin.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79270" y="1981200"/>
            <a:ext cx="10823934" cy="2209800"/>
            <a:chOff x="-12707" y="-436703"/>
            <a:chExt cx="21653507" cy="441960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324785"/>
              <a:ext cx="21640800" cy="4307683"/>
              <a:chOff x="0" y="-64155"/>
              <a:chExt cx="4274726" cy="8509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51671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516715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492388"/>
                    </a:lnTo>
                    <a:cubicBezTo>
                      <a:pt x="4274726" y="498840"/>
                      <a:pt x="4272163" y="505028"/>
                      <a:pt x="4267601" y="509590"/>
                    </a:cubicBezTo>
                    <a:cubicBezTo>
                      <a:pt x="4263039" y="514152"/>
                      <a:pt x="4256851" y="516715"/>
                      <a:pt x="4250399" y="516715"/>
                    </a:cubicBezTo>
                    <a:lnTo>
                      <a:pt x="24327" y="516715"/>
                    </a:lnTo>
                    <a:cubicBezTo>
                      <a:pt x="10891" y="516715"/>
                      <a:pt x="0" y="505824"/>
                      <a:pt x="0" y="49238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406400" y="-64155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-12707" y="-436703"/>
              <a:ext cx="21283607" cy="2430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84612" y="3733800"/>
            <a:ext cx="4440613" cy="2875723"/>
            <a:chOff x="0" y="0"/>
            <a:chExt cx="11362157" cy="65134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78618" cy="303558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400060" y="0"/>
              <a:ext cx="4962097" cy="378359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109" y="3422672"/>
              <a:ext cx="2638748" cy="309077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1857" y="3481917"/>
              <a:ext cx="3220749" cy="303153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496118" y="1027046"/>
              <a:ext cx="2586442" cy="22987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331896" y="4049911"/>
              <a:ext cx="4174851" cy="2390102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685621" y="1295400"/>
            <a:ext cx="10639032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Kể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tên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một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số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bệnh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về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hoá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mà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em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biết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?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Nguyên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nhân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mắc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itchFamily="34" charset="0"/>
              </a:rPr>
              <a:t>bệnh</a:t>
            </a:r>
            <a:r>
              <a:rPr lang="en-US" sz="2300" b="1" dirty="0">
                <a:solidFill>
                  <a:srgbClr val="0070C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6005" y="606071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</a:rPr>
              <a:t>hóa</a:t>
            </a:r>
            <a:endParaRPr lang="en-US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685622" y="1283944"/>
            <a:ext cx="10817582" cy="2153841"/>
            <a:chOff x="0" y="-64155"/>
            <a:chExt cx="4274726" cy="850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516715"/>
            </a:xfrm>
            <a:custGeom>
              <a:avLst/>
              <a:gdLst/>
              <a:ahLst/>
              <a:cxnLst/>
              <a:rect l="l" t="t" r="r" b="b"/>
              <a:pathLst>
                <a:path w="4274726" h="51671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92388"/>
                  </a:lnTo>
                  <a:cubicBezTo>
                    <a:pt x="4274726" y="498840"/>
                    <a:pt x="4272163" y="505028"/>
                    <a:pt x="4267601" y="509590"/>
                  </a:cubicBezTo>
                  <a:cubicBezTo>
                    <a:pt x="4263039" y="514152"/>
                    <a:pt x="4256851" y="516715"/>
                    <a:pt x="4250399" y="516715"/>
                  </a:cubicBezTo>
                  <a:lnTo>
                    <a:pt x="24327" y="516715"/>
                  </a:lnTo>
                  <a:cubicBezTo>
                    <a:pt x="10891" y="516715"/>
                    <a:pt x="0" y="505824"/>
                    <a:pt x="0" y="49238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406400" y="-64155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20000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51198" y="3520844"/>
            <a:ext cx="5679599" cy="3256723"/>
            <a:chOff x="0" y="0"/>
            <a:chExt cx="11362157" cy="651344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78618" cy="303558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400060" y="0"/>
              <a:ext cx="4962097" cy="378359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109" y="3422672"/>
              <a:ext cx="2638748" cy="309077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1857" y="3481917"/>
              <a:ext cx="3220749" cy="303153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496118" y="1027046"/>
              <a:ext cx="2586442" cy="22987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331896" y="4049911"/>
              <a:ext cx="4174851" cy="2390102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685621" y="256663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III.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BẢO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VỆ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HỆ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TIÊU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HÓA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621" y="818219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2.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Phòng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bệnh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về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tiêu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hóa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40238" y="1335904"/>
            <a:ext cx="10817582" cy="98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phòng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bệnh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xây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dựng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lối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lành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</a:rPr>
              <a:t>mạnh</a:t>
            </a:r>
            <a:endParaRPr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93879" y="2566109"/>
            <a:ext cx="5713077" cy="408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lý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Xây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dựng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thói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quen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mạnh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bầu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3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baseline="-25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kích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itchFamily="34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7369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88826" cy="1081417"/>
            <a:chOff x="0" y="0"/>
            <a:chExt cx="584079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2" y="1295400"/>
            <a:ext cx="10817582" cy="1916049"/>
            <a:chOff x="0" y="-440266"/>
            <a:chExt cx="21640800" cy="383209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640800" cy="3391832"/>
              <a:chOff x="0" y="0"/>
              <a:chExt cx="4274726" cy="66999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74726" cy="66999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69992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645665"/>
                    </a:lnTo>
                    <a:cubicBezTo>
                      <a:pt x="4274726" y="659100"/>
                      <a:pt x="4263834" y="669992"/>
                      <a:pt x="4250399" y="669992"/>
                    </a:cubicBezTo>
                    <a:lnTo>
                      <a:pt x="24327" y="669992"/>
                    </a:lnTo>
                    <a:cubicBezTo>
                      <a:pt x="10891" y="669992"/>
                      <a:pt x="0" y="659100"/>
                      <a:pt x="0" y="645665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9619" y="-440266"/>
              <a:ext cx="20533180" cy="2539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300" b="1" dirty="0" err="1">
                  <a:solidFill>
                    <a:srgbClr val="FF0000"/>
                  </a:solidFill>
                  <a:latin typeface="Arial" pitchFamily="34" charset="0"/>
                </a:rPr>
                <a:t>Hoạt</a:t>
              </a:r>
              <a:r>
                <a:rPr lang="en-US" sz="23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Arial" pitchFamily="34" charset="0"/>
                </a:rPr>
                <a:t>động</a:t>
              </a:r>
              <a:r>
                <a:rPr lang="en-US" sz="23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Arial" pitchFamily="34" charset="0"/>
                </a:rPr>
                <a:t>cá</a:t>
              </a:r>
              <a:r>
                <a:rPr lang="en-US" sz="23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Arial" pitchFamily="34" charset="0"/>
                </a:rPr>
                <a:t>nhân</a:t>
              </a:r>
              <a:r>
                <a:rPr lang="en-US" sz="2300" b="1" dirty="0">
                  <a:solidFill>
                    <a:srgbClr val="FF0000"/>
                  </a:solidFill>
                  <a:latin typeface="Arial" pitchFamily="34" charset="0"/>
                </a:rPr>
                <a:t>: 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Quan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sát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: qua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hóa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súp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xanh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được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biến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đổi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thành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gì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tế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hấp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được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6901" y="2971800"/>
            <a:ext cx="11715023" cy="2828987"/>
            <a:chOff x="0" y="-47625"/>
            <a:chExt cx="23436149" cy="565797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9084" y="742308"/>
              <a:ext cx="6424828" cy="4868043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7279677" y="742304"/>
              <a:ext cx="8744568" cy="4868043"/>
              <a:chOff x="0" y="-73985"/>
              <a:chExt cx="2366918" cy="13176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-73985"/>
                <a:ext cx="2366918" cy="1317647"/>
              </a:xfrm>
              <a:custGeom>
                <a:avLst/>
                <a:gdLst/>
                <a:ahLst/>
                <a:cxnLst/>
                <a:rect l="l" t="t" r="r" b="b"/>
                <a:pathLst>
                  <a:path w="2366918" h="1169679">
                    <a:moveTo>
                      <a:pt x="43935" y="0"/>
                    </a:moveTo>
                    <a:lnTo>
                      <a:pt x="2322983" y="0"/>
                    </a:lnTo>
                    <a:cubicBezTo>
                      <a:pt x="2334635" y="0"/>
                      <a:pt x="2345810" y="4629"/>
                      <a:pt x="2354050" y="12868"/>
                    </a:cubicBezTo>
                    <a:cubicBezTo>
                      <a:pt x="2362289" y="21108"/>
                      <a:pt x="2366918" y="32283"/>
                      <a:pt x="2366918" y="43935"/>
                    </a:cubicBezTo>
                    <a:lnTo>
                      <a:pt x="2366918" y="1125744"/>
                    </a:lnTo>
                    <a:cubicBezTo>
                      <a:pt x="2366918" y="1137397"/>
                      <a:pt x="2362289" y="1148572"/>
                      <a:pt x="2354050" y="1156811"/>
                    </a:cubicBezTo>
                    <a:cubicBezTo>
                      <a:pt x="2345810" y="1165050"/>
                      <a:pt x="2334635" y="1169679"/>
                      <a:pt x="2322983" y="1169679"/>
                    </a:cubicBezTo>
                    <a:lnTo>
                      <a:pt x="43935" y="1169679"/>
                    </a:lnTo>
                    <a:cubicBezTo>
                      <a:pt x="19670" y="1169679"/>
                      <a:pt x="0" y="1150009"/>
                      <a:pt x="0" y="1125744"/>
                    </a:cubicBezTo>
                    <a:lnTo>
                      <a:pt x="0" y="43935"/>
                    </a:lnTo>
                    <a:cubicBezTo>
                      <a:pt x="0" y="32283"/>
                      <a:pt x="4629" y="21108"/>
                      <a:pt x="12868" y="12868"/>
                    </a:cubicBezTo>
                    <a:cubicBezTo>
                      <a:pt x="21108" y="4629"/>
                      <a:pt x="32283" y="0"/>
                      <a:pt x="43935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 i="1">
                  <a:latin typeface="Arial" pitchFamily="34" charset="0"/>
                </a:endParaRPr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801014" y="1583936"/>
              <a:ext cx="511628" cy="1182333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8796285" y="1947944"/>
              <a:ext cx="3883575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Đường đơn</a:t>
              </a:r>
            </a:p>
          </p:txBody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801014" y="2095564"/>
              <a:ext cx="511628" cy="1182333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8796285" y="2459572"/>
              <a:ext cx="3883575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Glycerol và acid béo</a:t>
              </a:r>
            </a:p>
          </p:txBody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801014" y="2607191"/>
              <a:ext cx="511628" cy="1182333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8796285" y="2971200"/>
              <a:ext cx="3883575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Amino acid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801014" y="3132162"/>
              <a:ext cx="511628" cy="1182333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8796285" y="3496170"/>
              <a:ext cx="4565517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3"/>
                </a:lnSpc>
              </a:pPr>
              <a:r>
                <a:rPr lang="en-US" sz="1500" b="1" i="1" dirty="0">
                  <a:solidFill>
                    <a:srgbClr val="000000"/>
                  </a:solidFill>
                  <a:latin typeface="Arial" pitchFamily="34" charset="0"/>
                </a:rPr>
                <a:t>Vitamin </a:t>
              </a:r>
              <a:r>
                <a:rPr lang="en-US" sz="1500" b="1" i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1500" b="1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500" b="1" i="1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1500" b="1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500" b="1" i="1" dirty="0" err="1">
                  <a:solidFill>
                    <a:srgbClr val="000000"/>
                  </a:solidFill>
                  <a:latin typeface="Arial" pitchFamily="34" charset="0"/>
                </a:rPr>
                <a:t>khoáng</a:t>
              </a:r>
              <a:endParaRPr lang="en-US" sz="1500" b="1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801014" y="3653058"/>
              <a:ext cx="511628" cy="1182333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8796285" y="4017066"/>
              <a:ext cx="4565517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Nước</a:t>
              </a:r>
            </a:p>
          </p:txBody>
        </p: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/>
            <a:srcRect t="1915" b="11495"/>
            <a:stretch>
              <a:fillRect/>
            </a:stretch>
          </p:blipFill>
          <p:spPr>
            <a:xfrm>
              <a:off x="13076354" y="1242712"/>
              <a:ext cx="1940550" cy="3257326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7863618" y="1204611"/>
              <a:ext cx="4823472" cy="51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HỆ TIÊU HÓA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049422" y="4693643"/>
              <a:ext cx="3974823" cy="512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43"/>
                </a:lnSpc>
              </a:pPr>
              <a:r>
                <a:rPr lang="en-US" sz="1500" b="1" i="1">
                  <a:solidFill>
                    <a:srgbClr val="000000"/>
                  </a:solidFill>
                  <a:latin typeface="Arial" pitchFamily="34" charset="0"/>
                </a:rPr>
                <a:t>Hấp thu tại lông ruột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8812765" y="-10081"/>
              <a:ext cx="4623384" cy="5620426"/>
              <a:chOff x="0" y="-38100"/>
              <a:chExt cx="1103790" cy="13418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99895"/>
                <a:ext cx="1103790" cy="1203830"/>
              </a:xfrm>
              <a:custGeom>
                <a:avLst/>
                <a:gdLst/>
                <a:ahLst/>
                <a:cxnLst/>
                <a:rect l="l" t="t" r="r" b="b"/>
                <a:pathLst>
                  <a:path w="1103790" h="1268033">
                    <a:moveTo>
                      <a:pt x="83097" y="0"/>
                    </a:moveTo>
                    <a:lnTo>
                      <a:pt x="1020693" y="0"/>
                    </a:lnTo>
                    <a:cubicBezTo>
                      <a:pt x="1042732" y="0"/>
                      <a:pt x="1063868" y="8755"/>
                      <a:pt x="1079452" y="24339"/>
                    </a:cubicBezTo>
                    <a:cubicBezTo>
                      <a:pt x="1095036" y="39922"/>
                      <a:pt x="1103790" y="61059"/>
                      <a:pt x="1103790" y="83097"/>
                    </a:cubicBezTo>
                    <a:lnTo>
                      <a:pt x="1103790" y="1184936"/>
                    </a:lnTo>
                    <a:cubicBezTo>
                      <a:pt x="1103790" y="1206975"/>
                      <a:pt x="1095036" y="1228111"/>
                      <a:pt x="1079452" y="1243695"/>
                    </a:cubicBezTo>
                    <a:cubicBezTo>
                      <a:pt x="1063868" y="1259278"/>
                      <a:pt x="1042732" y="1268033"/>
                      <a:pt x="1020693" y="1268033"/>
                    </a:cubicBezTo>
                    <a:lnTo>
                      <a:pt x="83097" y="1268033"/>
                    </a:lnTo>
                    <a:cubicBezTo>
                      <a:pt x="61059" y="1268033"/>
                      <a:pt x="39922" y="1259278"/>
                      <a:pt x="24339" y="1243695"/>
                    </a:cubicBezTo>
                    <a:cubicBezTo>
                      <a:pt x="8755" y="1228111"/>
                      <a:pt x="0" y="1206975"/>
                      <a:pt x="0" y="1184936"/>
                    </a:cubicBezTo>
                    <a:lnTo>
                      <a:pt x="0" y="83097"/>
                    </a:lnTo>
                    <a:cubicBezTo>
                      <a:pt x="0" y="61059"/>
                      <a:pt x="8755" y="39922"/>
                      <a:pt x="24339" y="24339"/>
                    </a:cubicBezTo>
                    <a:cubicBezTo>
                      <a:pt x="39922" y="8755"/>
                      <a:pt x="61059" y="0"/>
                      <a:pt x="830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69610" tIns="69610" rIns="69610" bIns="69610" rtlCol="0" anchor="ctr"/>
              <a:lstStyle/>
              <a:p>
                <a:pPr algn="ctr">
                  <a:lnSpc>
                    <a:spcPts val="2043"/>
                  </a:lnSpc>
                </a:pPr>
                <a:endParaRPr b="1" i="1">
                  <a:latin typeface="Arial" pitchFamily="34" charset="0"/>
                </a:endParaRPr>
              </a:p>
            </p:txBody>
          </p:sp>
        </p:grp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0012955" y="1368825"/>
              <a:ext cx="2223003" cy="2000703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0377006" y="552439"/>
              <a:ext cx="1840289" cy="589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16"/>
                </a:lnSpc>
              </a:pPr>
              <a:r>
                <a:rPr lang="en-US" sz="1700" b="1" i="1">
                  <a:solidFill>
                    <a:srgbClr val="000000"/>
                  </a:solidFill>
                  <a:latin typeface="Arial" pitchFamily="34" charset="0"/>
                </a:rPr>
                <a:t>TẾ BÀO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0105538" y="3783264"/>
              <a:ext cx="2674520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86"/>
                </a:lnSpc>
              </a:pPr>
              <a:r>
                <a:rPr lang="en-US" sz="1400" b="1" i="1">
                  <a:solidFill>
                    <a:srgbClr val="000000"/>
                  </a:solidFill>
                  <a:latin typeface="Arial" pitchFamily="34" charset="0"/>
                </a:rPr>
                <a:t>Trao đổi chất</a:t>
              </a:r>
            </a:p>
            <a:p>
              <a:pPr algn="ctr">
                <a:lnSpc>
                  <a:spcPts val="1986"/>
                </a:lnSpc>
              </a:pPr>
              <a:r>
                <a:rPr lang="en-US" sz="1400" b="1" i="1">
                  <a:solidFill>
                    <a:srgbClr val="000000"/>
                  </a:solidFill>
                  <a:latin typeface="Arial" pitchFamily="34" charset="0"/>
                </a:rPr>
                <a:t>Lớn lên</a:t>
              </a:r>
            </a:p>
            <a:p>
              <a:pPr algn="ctr">
                <a:lnSpc>
                  <a:spcPts val="1986"/>
                </a:lnSpc>
              </a:pPr>
              <a:r>
                <a:rPr lang="en-US" sz="1400" b="1" i="1">
                  <a:solidFill>
                    <a:srgbClr val="000000"/>
                  </a:solidFill>
                  <a:latin typeface="Arial" pitchFamily="34" charset="0"/>
                </a:rPr>
                <a:t>Phân chia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7021164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1"/>
                </a:lnSpc>
              </a:pPr>
              <a:r>
                <a:rPr lang="en-US" sz="1700" b="1" i="1">
                  <a:solidFill>
                    <a:srgbClr val="000000"/>
                  </a:solidFill>
                  <a:latin typeface="Arial" pitchFamily="34" charset="0"/>
                </a:rPr>
                <a:t>THỨC ĂN VÀ CHẤT DINH DƯỠNG</a:t>
              </a:r>
            </a:p>
          </p:txBody>
        </p: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563660" y="2545086"/>
              <a:ext cx="4449295" cy="1262487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16153346" y="1936664"/>
              <a:ext cx="2345913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0"/>
                </a:lnSpc>
              </a:pPr>
              <a:r>
                <a:rPr lang="en-US" sz="1300" b="1" i="1">
                  <a:solidFill>
                    <a:srgbClr val="000000"/>
                  </a:solidFill>
                  <a:latin typeface="Arial" pitchFamily="34" charset="0"/>
                </a:rPr>
                <a:t>HỆ </a:t>
              </a:r>
            </a:p>
            <a:p>
              <a:pPr algn="ctr">
                <a:lnSpc>
                  <a:spcPts val="1770"/>
                </a:lnSpc>
              </a:pPr>
              <a:r>
                <a:rPr lang="en-US" sz="1300" b="1" i="1">
                  <a:solidFill>
                    <a:srgbClr val="000000"/>
                  </a:solidFill>
                  <a:latin typeface="Arial" pitchFamily="34" charset="0"/>
                </a:rPr>
                <a:t>TUẦN HOÀN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85621" y="287867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I. DINH DƯỠNG VÀ CHẾ ĐỘ DINH DƯỠNG HỢP LÝ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85622" y="685800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1.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và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chất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dưỡng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924859" y="6096000"/>
            <a:ext cx="8165558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Chất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súp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lơ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endParaRPr lang="en-US" sz="23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7313612" y="1368779"/>
            <a:ext cx="4193018" cy="3184641"/>
            <a:chOff x="0" y="0"/>
            <a:chExt cx="10369936" cy="636928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942157" cy="292705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163131" y="0"/>
              <a:ext cx="2765244" cy="309397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3371552"/>
              <a:ext cx="3327772" cy="285356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971079" y="1926525"/>
              <a:ext cx="4795856" cy="4142421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046778" y="3227387"/>
              <a:ext cx="3323158" cy="314189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234257" y="383250"/>
              <a:ext cx="2192901" cy="1894118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678638" y="227215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78638" y="756066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2.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Phòng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bệnh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về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tiêu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hóa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8012" y="1284917"/>
            <a:ext cx="640801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VSTP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678638" y="227215"/>
            <a:ext cx="8831549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III. BẢO VỆ HỆ TIÊU HÓA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622" y="984250"/>
            <a:ext cx="6584163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2. Phòng bệnh về tiêu hóa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5622" y="1515534"/>
            <a:ext cx="10817582" cy="2675466"/>
            <a:chOff x="0" y="0"/>
            <a:chExt cx="21640800" cy="6482028"/>
          </a:xfrm>
        </p:grpSpPr>
        <p:grpSp>
          <p:nvGrpSpPr>
            <p:cNvPr id="10" name="Group 10"/>
            <p:cNvGrpSpPr/>
            <p:nvPr/>
          </p:nvGrpSpPr>
          <p:grpSpPr>
            <a:xfrm>
              <a:off x="815061" y="554958"/>
              <a:ext cx="20825739" cy="5927070"/>
              <a:chOff x="0" y="0"/>
              <a:chExt cx="4113726" cy="117077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113726" cy="1170779"/>
              </a:xfrm>
              <a:custGeom>
                <a:avLst/>
                <a:gdLst/>
                <a:ahLst/>
                <a:cxnLst/>
                <a:rect l="l" t="t" r="r" b="b"/>
                <a:pathLst>
                  <a:path w="4113726" h="1170779">
                    <a:moveTo>
                      <a:pt x="0" y="0"/>
                    </a:moveTo>
                    <a:lnTo>
                      <a:pt x="4113726" y="0"/>
                    </a:lnTo>
                    <a:lnTo>
                      <a:pt x="4113726" y="1170779"/>
                    </a:lnTo>
                    <a:lnTo>
                      <a:pt x="0" y="117077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  <a:spcBef>
                    <a:spcPct val="0"/>
                  </a:spcBef>
                </a:pPr>
                <a:endParaRPr b="1">
                  <a:latin typeface="Arial" pitchFamily="34" charset="0"/>
                </a:endParaR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30123" cy="1734173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1706322" y="1002866"/>
              <a:ext cx="19624717" cy="2539156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1.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bày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phương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bảo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quản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chế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biến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thực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phẩm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gia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em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thường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được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sử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dụng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phương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an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toàn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Phương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gây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mất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an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toàn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vệ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thực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phẩm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Vì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sao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93625" y="4312739"/>
              <a:ext cx="19624717" cy="1615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2.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Em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người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thân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gia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thường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thực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hiện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biện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bảo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vệ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đường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hóa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366" y="533400"/>
            <a:ext cx="11131100" cy="5967125"/>
            <a:chOff x="0" y="0"/>
            <a:chExt cx="4398617" cy="235738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8617" cy="2357383"/>
            </a:xfrm>
            <a:custGeom>
              <a:avLst/>
              <a:gdLst/>
              <a:ahLst/>
              <a:cxnLst/>
              <a:rect l="l" t="t" r="r" b="b"/>
              <a:pathLst>
                <a:path w="4398617" h="2357383">
                  <a:moveTo>
                    <a:pt x="46356" y="0"/>
                  </a:moveTo>
                  <a:lnTo>
                    <a:pt x="4352261" y="0"/>
                  </a:lnTo>
                  <a:cubicBezTo>
                    <a:pt x="4364556" y="0"/>
                    <a:pt x="4376346" y="4884"/>
                    <a:pt x="4385040" y="13577"/>
                  </a:cubicBezTo>
                  <a:cubicBezTo>
                    <a:pt x="4393733" y="22271"/>
                    <a:pt x="4398617" y="34062"/>
                    <a:pt x="4398617" y="46356"/>
                  </a:cubicBezTo>
                  <a:lnTo>
                    <a:pt x="4398617" y="2311027"/>
                  </a:lnTo>
                  <a:cubicBezTo>
                    <a:pt x="4398617" y="2323321"/>
                    <a:pt x="4393733" y="2335112"/>
                    <a:pt x="4385040" y="2343805"/>
                  </a:cubicBezTo>
                  <a:cubicBezTo>
                    <a:pt x="4376346" y="2352499"/>
                    <a:pt x="4364556" y="2357383"/>
                    <a:pt x="4352261" y="2357383"/>
                  </a:cubicBezTo>
                  <a:lnTo>
                    <a:pt x="46356" y="2357383"/>
                  </a:lnTo>
                  <a:cubicBezTo>
                    <a:pt x="34062" y="2357383"/>
                    <a:pt x="22271" y="2352499"/>
                    <a:pt x="13577" y="2343805"/>
                  </a:cubicBezTo>
                  <a:cubicBezTo>
                    <a:pt x="4884" y="2335112"/>
                    <a:pt x="0" y="2323321"/>
                    <a:pt x="0" y="2311027"/>
                  </a:cubicBezTo>
                  <a:lnTo>
                    <a:pt x="0" y="46356"/>
                  </a:lnTo>
                  <a:cubicBezTo>
                    <a:pt x="0" y="34062"/>
                    <a:pt x="4884" y="22271"/>
                    <a:pt x="13577" y="13577"/>
                  </a:cubicBezTo>
                  <a:cubicBezTo>
                    <a:pt x="22271" y="4884"/>
                    <a:pt x="34062" y="0"/>
                    <a:pt x="46356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4349" y="88344"/>
            <a:ext cx="10550882" cy="3323987"/>
            <a:chOff x="73653" y="-1593437"/>
            <a:chExt cx="21107261" cy="6647973"/>
          </a:xfrm>
        </p:grpSpPr>
        <p:sp>
          <p:nvSpPr>
            <p:cNvPr id="8" name="TextBox 8"/>
            <p:cNvSpPr txBox="1"/>
            <p:nvPr/>
          </p:nvSpPr>
          <p:spPr>
            <a:xfrm>
              <a:off x="73653" y="18413"/>
              <a:ext cx="638334" cy="693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3653" y="-1593437"/>
              <a:ext cx="21107261" cy="6647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endPara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7229" y="3479858"/>
            <a:ext cx="10678002" cy="3224409"/>
            <a:chOff x="73654" y="-1641358"/>
            <a:chExt cx="19722906" cy="6448820"/>
          </a:xfrm>
        </p:grpSpPr>
        <p:sp>
          <p:nvSpPr>
            <p:cNvPr id="18" name="TextBox 18"/>
            <p:cNvSpPr txBox="1"/>
            <p:nvPr/>
          </p:nvSpPr>
          <p:spPr>
            <a:xfrm>
              <a:off x="73654" y="18412"/>
              <a:ext cx="638334" cy="693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27960" y="-1641358"/>
              <a:ext cx="19468600" cy="6448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endPara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38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863" y="445438"/>
            <a:ext cx="11131100" cy="5967125"/>
            <a:chOff x="0" y="0"/>
            <a:chExt cx="4398617" cy="235738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8617" cy="2357383"/>
            </a:xfrm>
            <a:custGeom>
              <a:avLst/>
              <a:gdLst/>
              <a:ahLst/>
              <a:cxnLst/>
              <a:rect l="l" t="t" r="r" b="b"/>
              <a:pathLst>
                <a:path w="4398617" h="2357383">
                  <a:moveTo>
                    <a:pt x="46356" y="0"/>
                  </a:moveTo>
                  <a:lnTo>
                    <a:pt x="4352261" y="0"/>
                  </a:lnTo>
                  <a:cubicBezTo>
                    <a:pt x="4364556" y="0"/>
                    <a:pt x="4376346" y="4884"/>
                    <a:pt x="4385040" y="13577"/>
                  </a:cubicBezTo>
                  <a:cubicBezTo>
                    <a:pt x="4393733" y="22271"/>
                    <a:pt x="4398617" y="34062"/>
                    <a:pt x="4398617" y="46356"/>
                  </a:cubicBezTo>
                  <a:lnTo>
                    <a:pt x="4398617" y="2311027"/>
                  </a:lnTo>
                  <a:cubicBezTo>
                    <a:pt x="4398617" y="2323321"/>
                    <a:pt x="4393733" y="2335112"/>
                    <a:pt x="4385040" y="2343805"/>
                  </a:cubicBezTo>
                  <a:cubicBezTo>
                    <a:pt x="4376346" y="2352499"/>
                    <a:pt x="4364556" y="2357383"/>
                    <a:pt x="4352261" y="2357383"/>
                  </a:cubicBezTo>
                  <a:lnTo>
                    <a:pt x="46356" y="2357383"/>
                  </a:lnTo>
                  <a:cubicBezTo>
                    <a:pt x="34062" y="2357383"/>
                    <a:pt x="22271" y="2352499"/>
                    <a:pt x="13577" y="2343805"/>
                  </a:cubicBezTo>
                  <a:cubicBezTo>
                    <a:pt x="4884" y="2335112"/>
                    <a:pt x="0" y="2323321"/>
                    <a:pt x="0" y="2311027"/>
                  </a:cubicBezTo>
                  <a:lnTo>
                    <a:pt x="0" y="46356"/>
                  </a:lnTo>
                  <a:cubicBezTo>
                    <a:pt x="0" y="34062"/>
                    <a:pt x="4884" y="22271"/>
                    <a:pt x="13577" y="13577"/>
                  </a:cubicBezTo>
                  <a:cubicBezTo>
                    <a:pt x="22271" y="4884"/>
                    <a:pt x="34062" y="0"/>
                    <a:pt x="46356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1773" y="555421"/>
            <a:ext cx="10422097" cy="5539978"/>
            <a:chOff x="73654" y="-66674"/>
            <a:chExt cx="20849622" cy="11079960"/>
          </a:xfrm>
        </p:grpSpPr>
        <p:sp>
          <p:nvSpPr>
            <p:cNvPr id="13" name="TextBox 13"/>
            <p:cNvSpPr txBox="1"/>
            <p:nvPr/>
          </p:nvSpPr>
          <p:spPr>
            <a:xfrm>
              <a:off x="73654" y="18412"/>
              <a:ext cx="638334" cy="693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3654" y="-66674"/>
              <a:ext cx="20849622" cy="11079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dể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863" y="445438"/>
            <a:ext cx="11131100" cy="5967125"/>
            <a:chOff x="0" y="0"/>
            <a:chExt cx="4398617" cy="235738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8617" cy="2357383"/>
            </a:xfrm>
            <a:custGeom>
              <a:avLst/>
              <a:gdLst/>
              <a:ahLst/>
              <a:cxnLst/>
              <a:rect l="l" t="t" r="r" b="b"/>
              <a:pathLst>
                <a:path w="4398617" h="2357383">
                  <a:moveTo>
                    <a:pt x="46356" y="0"/>
                  </a:moveTo>
                  <a:lnTo>
                    <a:pt x="4352261" y="0"/>
                  </a:lnTo>
                  <a:cubicBezTo>
                    <a:pt x="4364556" y="0"/>
                    <a:pt x="4376346" y="4884"/>
                    <a:pt x="4385040" y="13577"/>
                  </a:cubicBezTo>
                  <a:cubicBezTo>
                    <a:pt x="4393733" y="22271"/>
                    <a:pt x="4398617" y="34062"/>
                    <a:pt x="4398617" y="46356"/>
                  </a:cubicBezTo>
                  <a:lnTo>
                    <a:pt x="4398617" y="2311027"/>
                  </a:lnTo>
                  <a:cubicBezTo>
                    <a:pt x="4398617" y="2323321"/>
                    <a:pt x="4393733" y="2335112"/>
                    <a:pt x="4385040" y="2343805"/>
                  </a:cubicBezTo>
                  <a:cubicBezTo>
                    <a:pt x="4376346" y="2352499"/>
                    <a:pt x="4364556" y="2357383"/>
                    <a:pt x="4352261" y="2357383"/>
                  </a:cubicBezTo>
                  <a:lnTo>
                    <a:pt x="46356" y="2357383"/>
                  </a:lnTo>
                  <a:cubicBezTo>
                    <a:pt x="34062" y="2357383"/>
                    <a:pt x="22271" y="2352499"/>
                    <a:pt x="13577" y="2343805"/>
                  </a:cubicBezTo>
                  <a:cubicBezTo>
                    <a:pt x="4884" y="2335112"/>
                    <a:pt x="0" y="2323321"/>
                    <a:pt x="0" y="2311027"/>
                  </a:cubicBezTo>
                  <a:lnTo>
                    <a:pt x="0" y="46356"/>
                  </a:lnTo>
                  <a:cubicBezTo>
                    <a:pt x="0" y="34062"/>
                    <a:pt x="4884" y="22271"/>
                    <a:pt x="13577" y="13577"/>
                  </a:cubicBezTo>
                  <a:cubicBezTo>
                    <a:pt x="22271" y="4884"/>
                    <a:pt x="34062" y="0"/>
                    <a:pt x="46356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4349" y="91136"/>
            <a:ext cx="10006714" cy="2769989"/>
            <a:chOff x="73654" y="-1587852"/>
            <a:chExt cx="20018640" cy="5539978"/>
          </a:xfrm>
        </p:grpSpPr>
        <p:sp>
          <p:nvSpPr>
            <p:cNvPr id="8" name="TextBox 8"/>
            <p:cNvSpPr txBox="1"/>
            <p:nvPr/>
          </p:nvSpPr>
          <p:spPr>
            <a:xfrm>
              <a:off x="73654" y="18414"/>
              <a:ext cx="638334" cy="693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68854" y="-1587852"/>
              <a:ext cx="19423440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An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1773" y="2259223"/>
            <a:ext cx="10200005" cy="4504198"/>
            <a:chOff x="73654" y="18413"/>
            <a:chExt cx="20405323" cy="9008398"/>
          </a:xfrm>
        </p:grpSpPr>
        <p:sp>
          <p:nvSpPr>
            <p:cNvPr id="13" name="TextBox 13"/>
            <p:cNvSpPr txBox="1"/>
            <p:nvPr/>
          </p:nvSpPr>
          <p:spPr>
            <a:xfrm>
              <a:off x="73654" y="18413"/>
              <a:ext cx="638334" cy="693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1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0376" y="1640171"/>
              <a:ext cx="19468601" cy="7386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,…)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5" cy="955675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621" y="3645972"/>
            <a:ext cx="5408791" cy="30458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4862" b="4862"/>
          <a:stretch>
            <a:fillRect/>
          </a:stretch>
        </p:blipFill>
        <p:spPr>
          <a:xfrm>
            <a:off x="6180831" y="3645972"/>
            <a:ext cx="5322372" cy="30458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622" y="411478"/>
            <a:ext cx="9904590" cy="8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Hoạt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cá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nhân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: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thông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tin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sau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cho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biết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thế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chất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và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dinh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rial" pitchFamily="34" charset="0"/>
              </a:rPr>
              <a:t>dưỡng</a:t>
            </a:r>
            <a:r>
              <a:rPr lang="en-US" sz="2300" b="1" dirty="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74507" y="1426655"/>
            <a:ext cx="10817583" cy="1773745"/>
            <a:chOff x="-2" y="-1710162"/>
            <a:chExt cx="21640802" cy="445878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2748626"/>
              <a:chOff x="0" y="0"/>
              <a:chExt cx="4274726" cy="54293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54293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542938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518612"/>
                    </a:lnTo>
                    <a:cubicBezTo>
                      <a:pt x="4274726" y="525063"/>
                      <a:pt x="4272163" y="531251"/>
                      <a:pt x="4267601" y="535813"/>
                    </a:cubicBezTo>
                    <a:cubicBezTo>
                      <a:pt x="4263039" y="540375"/>
                      <a:pt x="4256851" y="542938"/>
                      <a:pt x="4250399" y="542938"/>
                    </a:cubicBezTo>
                    <a:lnTo>
                      <a:pt x="24327" y="542938"/>
                    </a:lnTo>
                    <a:cubicBezTo>
                      <a:pt x="10891" y="542938"/>
                      <a:pt x="0" y="532047"/>
                      <a:pt x="0" y="518612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-2" y="-1710162"/>
              <a:ext cx="21283607" cy="4353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-Con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người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cần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thức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ăn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tồn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tại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và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duy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trì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hoạt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động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.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trong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thức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ăn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khác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cũng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tương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tự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như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súp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lơ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gọi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là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chất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dinh</a:t>
              </a: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itchFamily="34" charset="0"/>
                </a:rPr>
                <a:t>dưỡng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.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-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Quá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trình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hệ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tiêu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hoá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biến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đổi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dinh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dưỡng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trong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thức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ăn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các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cần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thiết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cơ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thể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gọi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là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dinh</a:t>
              </a:r>
              <a:r>
                <a:rPr lang="en-US" sz="24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itchFamily="34" charset="0"/>
                </a:rPr>
                <a:t>dưỡng</a:t>
              </a:r>
              <a:endParaRPr lang="en-US" sz="2400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6" cy="896813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622" y="4262873"/>
            <a:ext cx="2571923" cy="23539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9894" y="4262873"/>
            <a:ext cx="2353310" cy="235392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79411" y="685800"/>
            <a:ext cx="11809413" cy="2780994"/>
            <a:chOff x="0" y="-1281172"/>
            <a:chExt cx="21640800" cy="678736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1640800" cy="5227979"/>
              <a:chOff x="0" y="0"/>
              <a:chExt cx="4274726" cy="103268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274726" cy="103268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032687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1008361"/>
                    </a:lnTo>
                    <a:cubicBezTo>
                      <a:pt x="4274726" y="1021796"/>
                      <a:pt x="4263834" y="1032687"/>
                      <a:pt x="4250399" y="1032687"/>
                    </a:cubicBezTo>
                    <a:lnTo>
                      <a:pt x="24327" y="1032687"/>
                    </a:lnTo>
                    <a:cubicBezTo>
                      <a:pt x="10891" y="1032687"/>
                      <a:pt x="0" y="1021796"/>
                      <a:pt x="0" y="1008361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58549" y="-1281172"/>
              <a:ext cx="20580643" cy="2407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Dinh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dưỡng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là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quá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trình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thu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nhận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biến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đổi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và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sử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dụng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dinh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dưỡng</a:t>
              </a:r>
              <a:endParaRPr lang="en-US" sz="2800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18912" y="1836272"/>
              <a:ext cx="20580643" cy="3669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dinh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dưỡng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là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những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hay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hợp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chất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trong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thức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ăn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vai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trò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cung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cấp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nguyên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liệu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năng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lượng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tế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bào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để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duy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trì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hoạt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động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sống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cơ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</a:rPr>
                <a:t>thể</a:t>
              </a:r>
              <a:endParaRPr lang="en-US" sz="2800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37943" y="4262873"/>
            <a:ext cx="2744384" cy="23539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15520" y="4262873"/>
            <a:ext cx="2724526" cy="235392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6" cy="896813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687" r="16439"/>
          <a:stretch>
            <a:fillRect/>
          </a:stretch>
        </p:blipFill>
        <p:spPr>
          <a:xfrm>
            <a:off x="5561012" y="1515534"/>
            <a:ext cx="6477000" cy="49978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1107" y="1143000"/>
            <a:ext cx="4875105" cy="4210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Ở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đóng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gói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bao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bì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</a:rPr>
              <a:t>bảng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</a:rPr>
              <a:t>dinh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</a:rPr>
              <a:t>dưỡng</a:t>
            </a:r>
            <a:endParaRPr lang="en-US" sz="3200" b="1" dirty="0">
              <a:solidFill>
                <a:srgbClr val="C00000"/>
              </a:solidFill>
              <a:latin typeface="Arial" pitchFamily="34" charset="0"/>
            </a:endParaRPr>
          </a:p>
          <a:p>
            <a:pPr algn="just">
              <a:lnSpc>
                <a:spcPts val="3266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Dựa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tin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phù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94443"/>
              </p:ext>
            </p:extLst>
          </p:nvPr>
        </p:nvGraphicFramePr>
        <p:xfrm>
          <a:off x="303212" y="33337"/>
          <a:ext cx="11506201" cy="6623199"/>
        </p:xfrm>
        <a:graphic>
          <a:graphicData uri="http://schemas.openxmlformats.org/drawingml/2006/table">
            <a:tbl>
              <a:tblPr firstRow="1" firstCol="1" bandRow="1"/>
              <a:tblGrid>
                <a:gridCol w="163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5366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Carbohydrate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Vitamin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 khoáng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9032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Bánh chocopie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(33 g)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Natri: 80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Calcium: 16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Sắt: 1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Kali: 45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032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Hạt granola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(30 g)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13,4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Natri: 14,4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Calcium: 17,6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Sắt: 1,1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Kali: 148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272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Bim bim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(30 g)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 g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g</a:t>
                      </a:r>
                      <a:endParaRPr lang="vi-VN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Natri: 175 mg</a:t>
                      </a:r>
                      <a:endParaRPr lang="vi-VN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01391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2188826" cy="896813"/>
            <a:chOff x="0" y="0"/>
            <a:chExt cx="5840792" cy="81280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840792" cy="812800"/>
            </a:xfrm>
            <a:custGeom>
              <a:avLst/>
              <a:gdLst/>
              <a:ahLst/>
              <a:cxnLst/>
              <a:rect l="l" t="t" r="r" b="b"/>
              <a:pathLst>
                <a:path w="5840792" h="812800">
                  <a:moveTo>
                    <a:pt x="0" y="0"/>
                  </a:moveTo>
                  <a:lnTo>
                    <a:pt x="5840792" y="0"/>
                  </a:lnTo>
                  <a:lnTo>
                    <a:pt x="58407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60479" y="0"/>
            <a:ext cx="1728346" cy="89681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5621" y="1515534"/>
            <a:ext cx="5408791" cy="2934166"/>
            <a:chOff x="0" y="0"/>
            <a:chExt cx="10820400" cy="586833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820400" cy="5868332"/>
              <a:chOff x="0" y="0"/>
              <a:chExt cx="2137363" cy="11591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37363" cy="1159177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1159177">
                    <a:moveTo>
                      <a:pt x="48654" y="0"/>
                    </a:moveTo>
                    <a:lnTo>
                      <a:pt x="2088710" y="0"/>
                    </a:lnTo>
                    <a:cubicBezTo>
                      <a:pt x="2115580" y="0"/>
                      <a:pt x="2137363" y="21783"/>
                      <a:pt x="2137363" y="48654"/>
                    </a:cubicBezTo>
                    <a:lnTo>
                      <a:pt x="2137363" y="1110523"/>
                    </a:lnTo>
                    <a:cubicBezTo>
                      <a:pt x="2137363" y="1137394"/>
                      <a:pt x="2115580" y="1159177"/>
                      <a:pt x="2088710" y="1159177"/>
                    </a:cubicBezTo>
                    <a:lnTo>
                      <a:pt x="48654" y="1159177"/>
                    </a:lnTo>
                    <a:cubicBezTo>
                      <a:pt x="21783" y="1159177"/>
                      <a:pt x="0" y="1137394"/>
                      <a:pt x="0" y="1110523"/>
                    </a:cubicBezTo>
                    <a:lnTo>
                      <a:pt x="0" y="48654"/>
                    </a:lnTo>
                    <a:cubicBezTo>
                      <a:pt x="0" y="21783"/>
                      <a:pt x="21783" y="0"/>
                      <a:pt x="48654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76904" y="450258"/>
              <a:ext cx="10266590" cy="5084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66"/>
                </a:lnSpc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Quan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sát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  <a:p>
              <a:pPr algn="just">
                <a:lnSpc>
                  <a:spcPts val="3266"/>
                </a:lnSpc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a)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Nêu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thông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tin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về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loại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thành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phần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chiếc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bánh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quy</a:t>
              </a:r>
              <a:endParaRPr lang="en-US" sz="23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b)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Thông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tin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ý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nghĩa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gì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đối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với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người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dùng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7449" r="7449"/>
          <a:stretch>
            <a:fillRect/>
          </a:stretch>
        </p:blipFill>
        <p:spPr>
          <a:xfrm>
            <a:off x="6220702" y="1515533"/>
            <a:ext cx="5282501" cy="46566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621" y="4876800"/>
            <a:ext cx="5282501" cy="17833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3021</Words>
  <Application>Microsoft Office PowerPoint</Application>
  <PresentationFormat>Custom</PresentationFormat>
  <Paragraphs>325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 Unicode MS</vt:lpstr>
      <vt:lpstr>Arial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?Ý nghĩa của chế độ dinh dưỡng hợp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29*: DINH DƯỠNG VÀ TIÊU HÓA Ở NGƯỜI</dc:title>
  <cp:lastModifiedBy>Admin</cp:lastModifiedBy>
  <cp:revision>38</cp:revision>
  <dcterms:created xsi:type="dcterms:W3CDTF">2006-08-16T00:00:00Z</dcterms:created>
  <dcterms:modified xsi:type="dcterms:W3CDTF">2025-03-09T02:25:19Z</dcterms:modified>
  <dc:identifier>DAFb-cxEA7E</dc:identifier>
</cp:coreProperties>
</file>