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6"/>
  </p:notesMasterIdLst>
  <p:handoutMasterIdLst>
    <p:handoutMasterId r:id="rId47"/>
  </p:handoutMasterIdLst>
  <p:sldIdLst>
    <p:sldId id="256" r:id="rId3"/>
    <p:sldId id="265" r:id="rId4"/>
    <p:sldId id="743" r:id="rId5"/>
    <p:sldId id="829" r:id="rId6"/>
    <p:sldId id="830" r:id="rId7"/>
    <p:sldId id="831" r:id="rId8"/>
    <p:sldId id="832" r:id="rId9"/>
    <p:sldId id="833" r:id="rId10"/>
    <p:sldId id="257" r:id="rId11"/>
    <p:sldId id="821" r:id="rId12"/>
    <p:sldId id="347" r:id="rId13"/>
    <p:sldId id="362" r:id="rId14"/>
    <p:sldId id="367" r:id="rId15"/>
    <p:sldId id="595" r:id="rId16"/>
    <p:sldId id="596" r:id="rId17"/>
    <p:sldId id="283" r:id="rId18"/>
    <p:sldId id="456" r:id="rId19"/>
    <p:sldId id="822" r:id="rId20"/>
    <p:sldId id="824" r:id="rId21"/>
    <p:sldId id="825" r:id="rId22"/>
    <p:sldId id="826" r:id="rId23"/>
    <p:sldId id="827" r:id="rId24"/>
    <p:sldId id="828" r:id="rId25"/>
    <p:sldId id="598" r:id="rId26"/>
    <p:sldId id="626" r:id="rId27"/>
    <p:sldId id="811" r:id="rId28"/>
    <p:sldId id="812" r:id="rId29"/>
    <p:sldId id="813" r:id="rId30"/>
    <p:sldId id="814" r:id="rId31"/>
    <p:sldId id="815" r:id="rId32"/>
    <p:sldId id="816" r:id="rId33"/>
    <p:sldId id="817" r:id="rId34"/>
    <p:sldId id="823" r:id="rId35"/>
    <p:sldId id="679" r:id="rId36"/>
    <p:sldId id="779" r:id="rId37"/>
    <p:sldId id="796" r:id="rId38"/>
    <p:sldId id="820" r:id="rId39"/>
    <p:sldId id="298" r:id="rId40"/>
    <p:sldId id="531" r:id="rId41"/>
    <p:sldId id="819" r:id="rId42"/>
    <p:sldId id="314" r:id="rId43"/>
    <p:sldId id="261" r:id="rId44"/>
    <p:sldId id="25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96"/>
    <a:srgbClr val="D2DE32"/>
    <a:srgbClr val="C7DCA7"/>
    <a:srgbClr val="FFEBD8"/>
    <a:srgbClr val="FFC5C5"/>
    <a:srgbClr val="F9F7C9"/>
    <a:srgbClr val="7FBCBD"/>
    <a:srgbClr val="FFCF80"/>
    <a:srgbClr val="D9EDBF"/>
    <a:srgbClr val="667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35" autoAdjust="0"/>
    <p:restoredTop sz="95033" autoAdjust="0"/>
  </p:normalViewPr>
  <p:slideViewPr>
    <p:cSldViewPr snapToGrid="0" showGuides="1">
      <p:cViewPr varScale="1">
        <p:scale>
          <a:sx n="43" d="100"/>
          <a:sy n="43" d="100"/>
        </p:scale>
        <p:origin x="115" y="720"/>
      </p:cViewPr>
      <p:guideLst>
        <p:guide orient="horz" pos="2160"/>
        <p:guide pos="37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41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89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8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96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4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63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3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47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2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9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7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0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5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20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89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6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94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0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50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7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2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GIF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6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26.jp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3" Type="http://schemas.openxmlformats.org/officeDocument/2006/relationships/image" Target="../media/image26.jpg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26.jp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64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9.sv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11" Type="http://schemas.openxmlformats.org/officeDocument/2006/relationships/image" Target="../media/image9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2.sv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476779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63691" y="540441"/>
            <a:ext cx="5461275" cy="5352049"/>
          </a:xfrm>
          <a:custGeom>
            <a:avLst/>
            <a:gdLst/>
            <a:ahLst/>
            <a:cxnLst/>
            <a:rect l="l" t="t" r="r" b="b"/>
            <a:pathLst>
              <a:path w="8191913" h="8028074">
                <a:moveTo>
                  <a:pt x="0" y="0"/>
                </a:moveTo>
                <a:lnTo>
                  <a:pt x="8191912" y="0"/>
                </a:lnTo>
                <a:lnTo>
                  <a:pt x="8191912" y="8028074"/>
                </a:lnTo>
                <a:lnTo>
                  <a:pt x="0" y="8028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373670" y="473265"/>
            <a:ext cx="2468880" cy="27432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0" y="0"/>
                </a:moveTo>
                <a:lnTo>
                  <a:pt x="3703320" y="0"/>
                </a:lnTo>
                <a:lnTo>
                  <a:pt x="37033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548640" y="2089978"/>
            <a:ext cx="2468880" cy="2743200"/>
          </a:xfrm>
          <a:custGeom>
            <a:avLst/>
            <a:gdLst/>
            <a:ahLst/>
            <a:cxnLst/>
            <a:rect l="l" t="t" r="r" b="b"/>
            <a:pathLst>
              <a:path w="3703320" h="4114800">
                <a:moveTo>
                  <a:pt x="3703320" y="0"/>
                </a:moveTo>
                <a:lnTo>
                  <a:pt x="0" y="0"/>
                </a:lnTo>
                <a:lnTo>
                  <a:pt x="0" y="4114800"/>
                </a:lnTo>
                <a:lnTo>
                  <a:pt x="3703320" y="4114800"/>
                </a:lnTo>
                <a:lnTo>
                  <a:pt x="37033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795223">
            <a:off x="1806737" y="972087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696914">
            <a:off x="10445216" y="4201954"/>
            <a:ext cx="600811" cy="771811"/>
          </a:xfrm>
          <a:custGeom>
            <a:avLst/>
            <a:gdLst/>
            <a:ahLst/>
            <a:cxnLst/>
            <a:rect l="l" t="t" r="r" b="b"/>
            <a:pathLst>
              <a:path w="901217" h="1157717">
                <a:moveTo>
                  <a:pt x="0" y="0"/>
                </a:moveTo>
                <a:lnTo>
                  <a:pt x="901217" y="0"/>
                </a:lnTo>
                <a:lnTo>
                  <a:pt x="901217" y="1157717"/>
                </a:lnTo>
                <a:lnTo>
                  <a:pt x="0" y="1157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030860" y="1012304"/>
            <a:ext cx="936915" cy="542239"/>
          </a:xfrm>
          <a:custGeom>
            <a:avLst/>
            <a:gdLst/>
            <a:ahLst/>
            <a:cxnLst/>
            <a:rect l="l" t="t" r="r" b="b"/>
            <a:pathLst>
              <a:path w="1405372" h="813359">
                <a:moveTo>
                  <a:pt x="0" y="0"/>
                </a:moveTo>
                <a:lnTo>
                  <a:pt x="1405373" y="0"/>
                </a:lnTo>
                <a:lnTo>
                  <a:pt x="1405373" y="813359"/>
                </a:lnTo>
                <a:lnTo>
                  <a:pt x="0" y="813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2179" y="5249007"/>
            <a:ext cx="936915" cy="542239"/>
          </a:xfrm>
          <a:custGeom>
            <a:avLst/>
            <a:gdLst/>
            <a:ahLst/>
            <a:cxnLst/>
            <a:rect l="l" t="t" r="r" b="b"/>
            <a:pathLst>
              <a:path w="1405372" h="813359">
                <a:moveTo>
                  <a:pt x="0" y="0"/>
                </a:moveTo>
                <a:lnTo>
                  <a:pt x="1405372" y="0"/>
                </a:lnTo>
                <a:lnTo>
                  <a:pt x="1405372" y="813359"/>
                </a:lnTo>
                <a:lnTo>
                  <a:pt x="0" y="8133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49094" y="4210460"/>
            <a:ext cx="8196119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090"/>
              </a:lnSpc>
            </a:pPr>
            <a:r>
              <a:rPr lang="en-US" sz="7200" dirty="0">
                <a:solidFill>
                  <a:srgbClr val="462E00"/>
                </a:solidFill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WELCOME TO OUR CLASS!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49358" y="6220919"/>
            <a:ext cx="6493284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78"/>
              </a:lnSpc>
            </a:pPr>
            <a:r>
              <a:rPr lang="en-US" sz="3198" dirty="0">
                <a:solidFill>
                  <a:schemeClr val="accent6">
                    <a:lumMod val="50000"/>
                  </a:schemeClr>
                </a:solidFill>
                <a:latin typeface="Bantayog"/>
                <a:ea typeface="Bantayog"/>
                <a:cs typeface="Bantayog"/>
                <a:sym typeface="Bantayog"/>
              </a:rPr>
              <a:t>Presented by: ……………..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474272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409096" y="510767"/>
            <a:ext cx="2541955" cy="1298708"/>
          </a:xfrm>
          <a:custGeom>
            <a:avLst/>
            <a:gdLst/>
            <a:ahLst/>
            <a:cxnLst/>
            <a:rect l="l" t="t" r="r" b="b"/>
            <a:pathLst>
              <a:path w="3812933" h="1948062">
                <a:moveTo>
                  <a:pt x="0" y="0"/>
                </a:moveTo>
                <a:lnTo>
                  <a:pt x="3812934" y="0"/>
                </a:lnTo>
                <a:lnTo>
                  <a:pt x="3812934" y="1948062"/>
                </a:lnTo>
                <a:lnTo>
                  <a:pt x="0" y="194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03289" y="4731896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284822" y="537450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76986" y="1558406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62E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  <p:sp>
        <p:nvSpPr>
          <p:cNvPr id="8" name="Freeform 8"/>
          <p:cNvSpPr/>
          <p:nvPr/>
        </p:nvSpPr>
        <p:spPr>
          <a:xfrm>
            <a:off x="3566806" y="2806329"/>
            <a:ext cx="4426590" cy="3851133"/>
          </a:xfrm>
          <a:custGeom>
            <a:avLst/>
            <a:gdLst/>
            <a:ahLst/>
            <a:cxnLst/>
            <a:rect l="l" t="t" r="r" b="b"/>
            <a:pathLst>
              <a:path w="6639885" h="5776700">
                <a:moveTo>
                  <a:pt x="0" y="0"/>
                </a:moveTo>
                <a:lnTo>
                  <a:pt x="6639885" y="0"/>
                </a:lnTo>
                <a:lnTo>
                  <a:pt x="6639885" y="5776700"/>
                </a:lnTo>
                <a:lnTo>
                  <a:pt x="0" y="5776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585178" y="4995531"/>
            <a:ext cx="2541955" cy="1298708"/>
          </a:xfrm>
          <a:custGeom>
            <a:avLst/>
            <a:gdLst/>
            <a:ahLst/>
            <a:cxnLst/>
            <a:rect l="l" t="t" r="r" b="b"/>
            <a:pathLst>
              <a:path w="3812933" h="1948062">
                <a:moveTo>
                  <a:pt x="0" y="0"/>
                </a:moveTo>
                <a:lnTo>
                  <a:pt x="3812934" y="0"/>
                </a:lnTo>
                <a:lnTo>
                  <a:pt x="3812934" y="1948062"/>
                </a:lnTo>
                <a:lnTo>
                  <a:pt x="0" y="194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9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19A9B2-F744-EAE9-C517-D6042471E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153557" y="1122045"/>
            <a:ext cx="553339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nature reserve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54062" y="475110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khu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bảo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tồn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thiên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nhiên</a:t>
            </a:r>
            <a:endParaRPr lang="en-US"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859" y="3428930"/>
            <a:ext cx="4427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neɪtʃə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rɪzɜːv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998845" y="1413728"/>
            <a:ext cx="601853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28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 area of land that is protected in order to keep safe the animals and plants that live there because they are rare.</a:t>
            </a:r>
          </a:p>
        </p:txBody>
      </p:sp>
      <p:pic>
        <p:nvPicPr>
          <p:cNvPr id="8" name="Content Placeholder 7" descr="styggkarret-848532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38407" y="3422118"/>
            <a:ext cx="4673600" cy="3085465"/>
          </a:xfrm>
          <a:prstGeom prst="rect">
            <a:avLst/>
          </a:prstGeom>
        </p:spPr>
      </p:pic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1915" y="3251020"/>
            <a:ext cx="1186815" cy="1186815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32705" y="4385945"/>
            <a:ext cx="3183255" cy="17907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363E37BA-1B40-219C-B74C-6DB950A79014}"/>
              </a:ext>
            </a:extLst>
          </p:cNvPr>
          <p:cNvSpPr txBox="1"/>
          <p:nvPr/>
        </p:nvSpPr>
        <p:spPr>
          <a:xfrm>
            <a:off x="3638649" y="136330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1DFA5-5BC1-3CC4-DFB4-7463AB5FE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food chain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377" y="4841681"/>
            <a:ext cx="51301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chuỗi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thức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ăn</a:t>
            </a:r>
            <a:endParaRPr lang="en-US"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7392" y="3382863"/>
            <a:ext cx="37112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fuːd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tʃeɪn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92545" y="1556365"/>
            <a:ext cx="566039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sequence of organism where one eats another.</a:t>
            </a:r>
          </a:p>
        </p:txBody>
      </p:sp>
      <p:pic>
        <p:nvPicPr>
          <p:cNvPr id="5" name="surge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058" y="3223895"/>
            <a:ext cx="989965" cy="989965"/>
          </a:xfrm>
          <a:prstGeom prst="rect">
            <a:avLst/>
          </a:prstGeom>
        </p:spPr>
      </p:pic>
      <p:pic>
        <p:nvPicPr>
          <p:cNvPr id="9" name="Content Placeholder 8" descr="p06055b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92545" y="3595370"/>
            <a:ext cx="5799455" cy="3262630"/>
          </a:xfrm>
          <a:prstGeom prst="rect">
            <a:avLst/>
          </a:prstGeom>
        </p:spPr>
      </p:pic>
      <p:pic>
        <p:nvPicPr>
          <p:cNvPr id="10" name="Content Placeholder 7" descr="styggkarret-848532_12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9385" y="4784725"/>
            <a:ext cx="2108200" cy="1391920"/>
          </a:xfrm>
          <a:prstGeom prst="rect">
            <a:avLst/>
          </a:prstGeom>
        </p:spPr>
      </p:pic>
      <p:pic>
        <p:nvPicPr>
          <p:cNvPr id="14" name="Content Placeholder 7" descr="tải xuống (1)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11325" y="4213860"/>
            <a:ext cx="1008380" cy="146939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3DDE4B10-C207-2854-3CB2-B60BF4CE0568}"/>
              </a:ext>
            </a:extLst>
          </p:cNvPr>
          <p:cNvSpPr txBox="1"/>
          <p:nvPr/>
        </p:nvSpPr>
        <p:spPr>
          <a:xfrm>
            <a:off x="3638649" y="136330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3E046-493D-2F27-1472-EEDA3F808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pole 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720" y="4523741"/>
            <a:ext cx="4050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cực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Bắc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/Nam)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0334" y="3237189"/>
            <a:ext cx="21018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pəʊl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62221" y="1562735"/>
            <a:ext cx="5797550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either of two points at the most northern and most southern ends of the earth around which the earth turns.</a:t>
            </a:r>
          </a:p>
        </p:txBody>
      </p:sp>
      <p:pic>
        <p:nvPicPr>
          <p:cNvPr id="8" name="Content Placeholder 7" descr="tải xuống (1)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9786" y="3445510"/>
            <a:ext cx="2341880" cy="3412490"/>
          </a:xfrm>
          <a:prstGeom prst="rect">
            <a:avLst/>
          </a:prstGeom>
        </p:spPr>
      </p:pic>
      <p:pic>
        <p:nvPicPr>
          <p:cNvPr id="10" name="Content Placeholder 8" descr="p06055b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7265" y="4286885"/>
            <a:ext cx="3133090" cy="176276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1210" y="3975735"/>
            <a:ext cx="1634490" cy="1634490"/>
          </a:xfrm>
          <a:prstGeom prst="rect">
            <a:avLst/>
          </a:prstGeom>
        </p:spPr>
      </p:pic>
      <p:pic>
        <p:nvPicPr>
          <p:cNvPr id="3" name="po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2717" y="3072765"/>
            <a:ext cx="1289050" cy="128905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A295236-F900-56D7-7E8A-CCD2AEFB462F}"/>
              </a:ext>
            </a:extLst>
          </p:cNvPr>
          <p:cNvSpPr txBox="1"/>
          <p:nvPr/>
        </p:nvSpPr>
        <p:spPr>
          <a:xfrm>
            <a:off x="3638649" y="136330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4B0753-8326-8103-B8DF-641FEE282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-79008" y="1075690"/>
            <a:ext cx="651827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ecological balance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454" y="5442694"/>
            <a:ext cx="6175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cân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bằng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sinh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thái</a:t>
            </a:r>
            <a:endParaRPr lang="en-US"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171" y="3289935"/>
            <a:ext cx="523557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iːkəˈlɒdʒɪkl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bæləns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85167" y="1344454"/>
            <a:ext cx="6323965" cy="2470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just"/>
            <a:r>
              <a:rPr lang="en-US" sz="28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term describing how ecosystems are organized in a state of stability where species coexist with other species and with their environment</a:t>
            </a:r>
          </a:p>
        </p:txBody>
      </p:sp>
      <p:pic>
        <p:nvPicPr>
          <p:cNvPr id="8" name="Content Placeholder 7" descr="215106447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976042" y="3672523"/>
            <a:ext cx="3133090" cy="3133090"/>
          </a:xfrm>
          <a:prstGeom prst="rect">
            <a:avLst/>
          </a:prstGeom>
        </p:spPr>
      </p:pic>
      <p:pic>
        <p:nvPicPr>
          <p:cNvPr id="10" name="ecological balan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8" y="3672205"/>
            <a:ext cx="1047750" cy="1047750"/>
          </a:xfrm>
          <a:prstGeom prst="rect">
            <a:avLst/>
          </a:prstGeom>
        </p:spPr>
      </p:pic>
      <p:pic>
        <p:nvPicPr>
          <p:cNvPr id="11" name="Content Placeholder 7" descr="tải xuống (1)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2700" y="4074160"/>
            <a:ext cx="957580" cy="1395095"/>
          </a:xfrm>
          <a:prstGeom prst="rect">
            <a:avLst/>
          </a:prstGeom>
        </p:spPr>
      </p:pic>
      <p:pic>
        <p:nvPicPr>
          <p:cNvPr id="3" name="Content Placeholder 10" descr="451255888a00b898f91ca29a1772ca1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02280" y="3672205"/>
            <a:ext cx="1797050" cy="179705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772E7929-7D52-0EDB-39E5-11CFE37CE676}"/>
              </a:ext>
            </a:extLst>
          </p:cNvPr>
          <p:cNvSpPr txBox="1"/>
          <p:nvPr/>
        </p:nvSpPr>
        <p:spPr>
          <a:xfrm>
            <a:off x="3638649" y="136330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7F52D-E231-D6E3-91D1-9B087D296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25" y="-13764"/>
            <a:ext cx="12231547" cy="6871764"/>
          </a:xfrm>
          <a:prstGeom prst="rect">
            <a:avLst/>
          </a:prstGeom>
        </p:spPr>
      </p:pic>
      <p:sp>
        <p:nvSpPr>
          <p:cNvPr id="7" name="Google Shape;1881;p31"/>
          <p:cNvSpPr txBox="1"/>
          <p:nvPr/>
        </p:nvSpPr>
        <p:spPr>
          <a:xfrm>
            <a:off x="0" y="1376045"/>
            <a:ext cx="6459855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5400" dirty="0"/>
              <a:t>climate change 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2908" y="4631035"/>
            <a:ext cx="477456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biến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đổi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khí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hậu</a:t>
            </a:r>
            <a:endParaRPr lang="en-US" sz="4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78" y="3463835"/>
            <a:ext cx="5623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klaɪmət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tʃeɪndʒ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71260" y="1153160"/>
            <a:ext cx="575246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changes in the world’s weather, particularly and increase in temperature.</a:t>
            </a:r>
          </a:p>
        </p:txBody>
      </p:sp>
      <p:pic>
        <p:nvPicPr>
          <p:cNvPr id="11" name="Content Placeholder 10" descr="451255888a00b898f91ca29a1772ca1e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970822" y="3587750"/>
            <a:ext cx="3270250" cy="3270250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4910" y="3283167"/>
            <a:ext cx="1250950" cy="1250950"/>
          </a:xfrm>
          <a:prstGeom prst="rect">
            <a:avLst/>
          </a:prstGeom>
        </p:spPr>
      </p:pic>
      <p:pic>
        <p:nvPicPr>
          <p:cNvPr id="14" name="Content Placeholder 7" descr="21510644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1555" y="4336415"/>
            <a:ext cx="2015490" cy="2015490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95D1C626-4892-65CB-CBBD-9C89E0F3B96C}"/>
              </a:ext>
            </a:extLst>
          </p:cNvPr>
          <p:cNvSpPr txBox="1"/>
          <p:nvPr/>
        </p:nvSpPr>
        <p:spPr>
          <a:xfrm>
            <a:off x="3638649" y="136330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DCEE45-DA11-70C8-AB67-1434546BB9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34" y="-13764"/>
            <a:ext cx="12231547" cy="6871764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00201"/>
              </p:ext>
            </p:extLst>
          </p:nvPr>
        </p:nvGraphicFramePr>
        <p:xfrm>
          <a:off x="499745" y="1294765"/>
          <a:ext cx="11403330" cy="5501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0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 nature reserve (n)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/ˈneɪtʃə rɪzɜːv/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khu bảo tồn thiên nhiên</a:t>
                      </a:r>
                      <a:endParaRPr lang="en-US" sz="3200" b="0" dirty="0" err="1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C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2. food chain (n)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/ˈfuːd tʃeɪn/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chuỗi thức ăn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Poppins" panose="00000500000000000000" pitchFamily="2" charset="0"/>
                        <a:ea typeface="Calibri" panose="020F0502020204030204" pitchFamily="34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64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solidFill>
                            <a:srgbClr val="C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3. pole (n)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/pəʊl/</a:t>
                      </a:r>
                      <a:endParaRPr lang="en-US" sz="3200" b="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cực (Bắc/Nam)</a:t>
                      </a:r>
                      <a:endParaRPr lang="en-US" sz="3200" b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7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>
                          <a:solidFill>
                            <a:srgbClr val="C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4. ecological balance</a:t>
                      </a:r>
                      <a:endParaRPr lang="en-US" sz="3200" b="1">
                        <a:solidFill>
                          <a:srgbClr val="C00000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/ˌiːkəˈlɒdʒɪkl ˈbæləns/</a:t>
                      </a:r>
                      <a:endParaRPr lang="en-US" sz="3200" b="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cân bằng sinh thái</a:t>
                      </a:r>
                      <a:endParaRPr lang="en-US" sz="3200" b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5. climate change (n)</a:t>
                      </a:r>
                      <a:endParaRPr lang="en-US" sz="3200" b="1" dirty="0">
                        <a:solidFill>
                          <a:srgbClr val="C00000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/ˈklaɪmət tʃeɪndʒ/</a:t>
                      </a:r>
                      <a:endParaRPr lang="en-US" sz="3200" b="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biến</a:t>
                      </a:r>
                      <a:r>
                        <a:rPr lang="en-US" sz="32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đổi</a:t>
                      </a:r>
                      <a:r>
                        <a:rPr lang="en-US" sz="32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khí</a:t>
                      </a:r>
                      <a:r>
                        <a:rPr lang="en-US" sz="3200" b="0" dirty="0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hậu</a:t>
                      </a:r>
                      <a:endParaRPr lang="en-US" sz="3200" b="0" dirty="0"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nature 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1557655"/>
            <a:ext cx="989965" cy="989965"/>
          </a:xfrm>
          <a:prstGeom prst="rect">
            <a:avLst/>
          </a:prstGeom>
        </p:spPr>
      </p:pic>
      <p:pic>
        <p:nvPicPr>
          <p:cNvPr id="5" name="surge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2276475"/>
            <a:ext cx="989965" cy="989965"/>
          </a:xfrm>
          <a:prstGeom prst="rect">
            <a:avLst/>
          </a:prstGeom>
        </p:spPr>
      </p:pic>
      <p:pic>
        <p:nvPicPr>
          <p:cNvPr id="4" name="pol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3013075"/>
            <a:ext cx="989965" cy="989965"/>
          </a:xfrm>
          <a:prstGeom prst="rect">
            <a:avLst/>
          </a:prstGeom>
        </p:spPr>
      </p:pic>
      <p:pic>
        <p:nvPicPr>
          <p:cNvPr id="8" name="ecological balanc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4120515"/>
            <a:ext cx="989965" cy="989965"/>
          </a:xfrm>
          <a:prstGeom prst="rect">
            <a:avLst/>
          </a:prstGeom>
        </p:spPr>
      </p:pic>
      <p:pic>
        <p:nvPicPr>
          <p:cNvPr id="13" name="climate chang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2100" y="4920615"/>
            <a:ext cx="989965" cy="98996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8CFB9B8F-A73D-475C-EFF2-F4736F578CD8}"/>
              </a:ext>
            </a:extLst>
          </p:cNvPr>
          <p:cNvSpPr txBox="1"/>
          <p:nvPr/>
        </p:nvSpPr>
        <p:spPr>
          <a:xfrm>
            <a:off x="3638649" y="136330"/>
            <a:ext cx="8197751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3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23916" y="0"/>
            <a:ext cx="1179376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1. Write a word or phrase from the box under each picture.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32449" y="590772"/>
            <a:ext cx="22129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785704" y="567762"/>
            <a:ext cx="417489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375668" y="574064"/>
            <a:ext cx="291197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8659" y="1205381"/>
            <a:ext cx="417489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208759"/>
            <a:ext cx="304804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089048" y="1205380"/>
            <a:ext cx="18161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Picture 3" descr="A diagram of life cycle of animals&#10;&#10;Description automatically generated">
            <a:extLst>
              <a:ext uri="{FF2B5EF4-FFF2-40B4-BE49-F238E27FC236}">
                <a16:creationId xmlns:a16="http://schemas.microsoft.com/office/drawing/2014/main" id="{A41546D3-6333-316A-15E7-8BC5FFDAB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58" y="4298031"/>
            <a:ext cx="3723542" cy="2366208"/>
          </a:xfrm>
          <a:prstGeom prst="rect">
            <a:avLst/>
          </a:prstGeom>
        </p:spPr>
      </p:pic>
      <p:pic>
        <p:nvPicPr>
          <p:cNvPr id="6" name="Picture 5" descr="A sign with a map&#10;&#10;Description automatically generated">
            <a:extLst>
              <a:ext uri="{FF2B5EF4-FFF2-40B4-BE49-F238E27FC236}">
                <a16:creationId xmlns:a16="http://schemas.microsoft.com/office/drawing/2014/main" id="{313065CB-1370-73CD-24AA-C999CEDE0E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51" y="4298031"/>
            <a:ext cx="3723542" cy="2366208"/>
          </a:xfrm>
          <a:prstGeom prst="rect">
            <a:avLst/>
          </a:prstGeom>
        </p:spPr>
      </p:pic>
      <p:pic>
        <p:nvPicPr>
          <p:cNvPr id="9" name="Picture 8" descr="A large grassy field with trees in the background&#10;&#10;Description automatically generated">
            <a:extLst>
              <a:ext uri="{FF2B5EF4-FFF2-40B4-BE49-F238E27FC236}">
                <a16:creationId xmlns:a16="http://schemas.microsoft.com/office/drawing/2014/main" id="{CE718E18-3905-5A2B-69D6-D57B84DC7F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5" y="4324225"/>
            <a:ext cx="3723542" cy="2366208"/>
          </a:xfrm>
          <a:prstGeom prst="rect">
            <a:avLst/>
          </a:prstGeom>
        </p:spPr>
      </p:pic>
      <p:pic>
        <p:nvPicPr>
          <p:cNvPr id="15" name="Picture 14" descr="A map of the polar regions&#10;&#10;Description automatically generated">
            <a:extLst>
              <a:ext uri="{FF2B5EF4-FFF2-40B4-BE49-F238E27FC236}">
                <a16:creationId xmlns:a16="http://schemas.microsoft.com/office/drawing/2014/main" id="{02FBB2F9-1157-F10E-1700-F768784F25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58" y="1873917"/>
            <a:ext cx="3723542" cy="2366208"/>
          </a:xfrm>
          <a:prstGeom prst="rect">
            <a:avLst/>
          </a:prstGeom>
        </p:spPr>
      </p:pic>
      <p:pic>
        <p:nvPicPr>
          <p:cNvPr id="17" name="Picture 16" descr="A diagram of animals in a circle&#10;&#10;Description automatically generated">
            <a:extLst>
              <a:ext uri="{FF2B5EF4-FFF2-40B4-BE49-F238E27FC236}">
                <a16:creationId xmlns:a16="http://schemas.microsoft.com/office/drawing/2014/main" id="{348A5ED4-E395-F871-62A3-0AF89DA1A5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37" y="1883352"/>
            <a:ext cx="3723542" cy="2366208"/>
          </a:xfrm>
          <a:prstGeom prst="rect">
            <a:avLst/>
          </a:prstGeom>
        </p:spPr>
      </p:pic>
      <p:pic>
        <p:nvPicPr>
          <p:cNvPr id="22" name="Picture 21" descr="A isometric image of animals in a forest&#10;&#10;Description automatically generated">
            <a:extLst>
              <a:ext uri="{FF2B5EF4-FFF2-40B4-BE49-F238E27FC236}">
                <a16:creationId xmlns:a16="http://schemas.microsoft.com/office/drawing/2014/main" id="{8A19EFEC-543A-01A9-7270-0E6FD125CB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3" y="1883352"/>
            <a:ext cx="3723542" cy="2366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5424" y="27852"/>
            <a:ext cx="65996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Check your answer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32449" y="895572"/>
            <a:ext cx="221297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habitats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785704" y="872562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375668" y="878864"/>
            <a:ext cx="291197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8659" y="1510181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513559"/>
            <a:ext cx="304804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089048" y="1510180"/>
            <a:ext cx="18161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9" name="Picture 8" descr="A isometric image of animals in a forest&#10;&#10;Description automatically generated">
            <a:extLst>
              <a:ext uri="{FF2B5EF4-FFF2-40B4-BE49-F238E27FC236}">
                <a16:creationId xmlns:a16="http://schemas.microsoft.com/office/drawing/2014/main" id="{DBF03369-6E66-0376-B3E5-ABD0C55A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8" y="2147800"/>
            <a:ext cx="7271501" cy="4620838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798A9C5-2365-2242-09F2-8C5E01ED6418}"/>
              </a:ext>
            </a:extLst>
          </p:cNvPr>
          <p:cNvSpPr txBox="1"/>
          <p:nvPr/>
        </p:nvSpPr>
        <p:spPr>
          <a:xfrm>
            <a:off x="7920771" y="3779520"/>
            <a:ext cx="40003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habitats</a:t>
            </a:r>
          </a:p>
        </p:txBody>
      </p:sp>
    </p:spTree>
    <p:extLst>
      <p:ext uri="{BB962C8B-B14F-4D97-AF65-F5344CB8AC3E}">
        <p14:creationId xmlns:p14="http://schemas.microsoft.com/office/powerpoint/2010/main" val="604003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5424" y="27852"/>
            <a:ext cx="65996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Check your answer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785704" y="872562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flora and fauna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375668" y="878864"/>
            <a:ext cx="291197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8659" y="1510181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513559"/>
            <a:ext cx="304804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089048" y="1510180"/>
            <a:ext cx="18161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7" name="Picture 6" descr="A diagram of animals in a circle&#10;&#10;Description automatically generated">
            <a:extLst>
              <a:ext uri="{FF2B5EF4-FFF2-40B4-BE49-F238E27FC236}">
                <a16:creationId xmlns:a16="http://schemas.microsoft.com/office/drawing/2014/main" id="{8CA12E01-0683-6060-607E-B99F2B3C3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9" y="2191700"/>
            <a:ext cx="7088621" cy="4504623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3F2433B8-0F85-135A-1E0C-9FB0EFD6EAAA}"/>
              </a:ext>
            </a:extLst>
          </p:cNvPr>
          <p:cNvSpPr txBox="1"/>
          <p:nvPr/>
        </p:nvSpPr>
        <p:spPr>
          <a:xfrm>
            <a:off x="7920771" y="3779520"/>
            <a:ext cx="400039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flora and fauna</a:t>
            </a:r>
          </a:p>
        </p:txBody>
      </p:sp>
    </p:spTree>
    <p:extLst>
      <p:ext uri="{BB962C8B-B14F-4D97-AF65-F5344CB8AC3E}">
        <p14:creationId xmlns:p14="http://schemas.microsoft.com/office/powerpoint/2010/main" val="273556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474272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409096" y="510767"/>
            <a:ext cx="2541955" cy="1298708"/>
          </a:xfrm>
          <a:custGeom>
            <a:avLst/>
            <a:gdLst/>
            <a:ahLst/>
            <a:cxnLst/>
            <a:rect l="l" t="t" r="r" b="b"/>
            <a:pathLst>
              <a:path w="3812933" h="1948062">
                <a:moveTo>
                  <a:pt x="0" y="0"/>
                </a:moveTo>
                <a:lnTo>
                  <a:pt x="3812934" y="0"/>
                </a:lnTo>
                <a:lnTo>
                  <a:pt x="3812934" y="1948062"/>
                </a:lnTo>
                <a:lnTo>
                  <a:pt x="0" y="194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03289" y="4731896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41843" y="848785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4653" y="3043528"/>
            <a:ext cx="5859619" cy="93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10"/>
              </a:lnSpc>
            </a:pPr>
            <a:r>
              <a:rPr lang="en-US" sz="8800" dirty="0">
                <a:solidFill>
                  <a:srgbClr val="462E00"/>
                </a:solidFill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WARM-UP</a:t>
            </a:r>
          </a:p>
        </p:txBody>
      </p:sp>
      <p:sp>
        <p:nvSpPr>
          <p:cNvPr id="8" name="Freeform 8"/>
          <p:cNvSpPr/>
          <p:nvPr/>
        </p:nvSpPr>
        <p:spPr>
          <a:xfrm>
            <a:off x="6795276" y="1587642"/>
            <a:ext cx="4426590" cy="3851133"/>
          </a:xfrm>
          <a:custGeom>
            <a:avLst/>
            <a:gdLst/>
            <a:ahLst/>
            <a:cxnLst/>
            <a:rect l="l" t="t" r="r" b="b"/>
            <a:pathLst>
              <a:path w="6639885" h="5776700">
                <a:moveTo>
                  <a:pt x="0" y="0"/>
                </a:moveTo>
                <a:lnTo>
                  <a:pt x="6639885" y="0"/>
                </a:lnTo>
                <a:lnTo>
                  <a:pt x="6639885" y="5776700"/>
                </a:lnTo>
                <a:lnTo>
                  <a:pt x="0" y="5776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585178" y="4995531"/>
            <a:ext cx="2541955" cy="1298708"/>
          </a:xfrm>
          <a:custGeom>
            <a:avLst/>
            <a:gdLst/>
            <a:ahLst/>
            <a:cxnLst/>
            <a:rect l="l" t="t" r="r" b="b"/>
            <a:pathLst>
              <a:path w="3812933" h="1948062">
                <a:moveTo>
                  <a:pt x="0" y="0"/>
                </a:moveTo>
                <a:lnTo>
                  <a:pt x="3812934" y="0"/>
                </a:lnTo>
                <a:lnTo>
                  <a:pt x="3812934" y="1948062"/>
                </a:lnTo>
                <a:lnTo>
                  <a:pt x="0" y="194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5424" y="27852"/>
            <a:ext cx="65996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Check your answer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375668" y="878864"/>
            <a:ext cx="291197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8659" y="1510181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513559"/>
            <a:ext cx="304804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089048" y="1510180"/>
            <a:ext cx="18161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6" name="Picture 5" descr="A map of the polar regions&#10;&#10;Description automatically generated">
            <a:extLst>
              <a:ext uri="{FF2B5EF4-FFF2-40B4-BE49-F238E27FC236}">
                <a16:creationId xmlns:a16="http://schemas.microsoft.com/office/drawing/2014/main" id="{200075FA-8F29-7AED-1798-7DA8286E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40" y="2114551"/>
            <a:ext cx="7486570" cy="4757508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776E6D2E-7EBB-7F6F-3935-467BCD44098C}"/>
              </a:ext>
            </a:extLst>
          </p:cNvPr>
          <p:cNvSpPr txBox="1"/>
          <p:nvPr/>
        </p:nvSpPr>
        <p:spPr>
          <a:xfrm>
            <a:off x="285948" y="3711392"/>
            <a:ext cx="40003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</a:p>
        </p:txBody>
      </p:sp>
    </p:spTree>
    <p:extLst>
      <p:ext uri="{BB962C8B-B14F-4D97-AF65-F5344CB8AC3E}">
        <p14:creationId xmlns:p14="http://schemas.microsoft.com/office/powerpoint/2010/main" val="833378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5424" y="27852"/>
            <a:ext cx="65996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Check your answer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375668" y="878864"/>
            <a:ext cx="2911975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8659" y="1510181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513559"/>
            <a:ext cx="304804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5" name="Picture 4" descr="A large grassy field with trees in the background&#10;&#10;Description automatically generated">
            <a:extLst>
              <a:ext uri="{FF2B5EF4-FFF2-40B4-BE49-F238E27FC236}">
                <a16:creationId xmlns:a16="http://schemas.microsoft.com/office/drawing/2014/main" id="{F240D3CE-25D6-E3D6-6F37-65D64A210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4" y="2305118"/>
            <a:ext cx="6900875" cy="4385315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05382CA7-CD97-A7A0-77CB-39559FC2AA31}"/>
              </a:ext>
            </a:extLst>
          </p:cNvPr>
          <p:cNvSpPr txBox="1"/>
          <p:nvPr/>
        </p:nvSpPr>
        <p:spPr>
          <a:xfrm>
            <a:off x="7690626" y="3779520"/>
            <a:ext cx="40003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</p:spTree>
    <p:extLst>
      <p:ext uri="{BB962C8B-B14F-4D97-AF65-F5344CB8AC3E}">
        <p14:creationId xmlns:p14="http://schemas.microsoft.com/office/powerpoint/2010/main" val="195804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5424" y="27852"/>
            <a:ext cx="65996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Check your answer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58659" y="1510181"/>
            <a:ext cx="417489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513559"/>
            <a:ext cx="304804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Picture 3" descr="A sign with a map&#10;&#10;Description automatically generated">
            <a:extLst>
              <a:ext uri="{FF2B5EF4-FFF2-40B4-BE49-F238E27FC236}">
                <a16:creationId xmlns:a16="http://schemas.microsoft.com/office/drawing/2014/main" id="{DD48700D-CB01-8C6C-88A7-B9DBF5B3A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1" y="2288410"/>
            <a:ext cx="6956912" cy="4420925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5111329-9219-37AE-407B-142E1A45A288}"/>
              </a:ext>
            </a:extLst>
          </p:cNvPr>
          <p:cNvSpPr txBox="1"/>
          <p:nvPr/>
        </p:nvSpPr>
        <p:spPr>
          <a:xfrm>
            <a:off x="445910" y="3254940"/>
            <a:ext cx="400039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</p:spTree>
    <p:extLst>
      <p:ext uri="{BB962C8B-B14F-4D97-AF65-F5344CB8AC3E}">
        <p14:creationId xmlns:p14="http://schemas.microsoft.com/office/powerpoint/2010/main" val="278609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06ADF-9DF5-40BC-0CC0-8958461DF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77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5424" y="27852"/>
            <a:ext cx="659961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 dirty="0"/>
              <a:t>Check your answer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327625" y="1513559"/>
            <a:ext cx="304804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3" name="Picture 2" descr="A diagram of life cycle of animals&#10;&#10;Description automatically generated">
            <a:extLst>
              <a:ext uri="{FF2B5EF4-FFF2-40B4-BE49-F238E27FC236}">
                <a16:creationId xmlns:a16="http://schemas.microsoft.com/office/drawing/2014/main" id="{C52B08E2-C66C-7EDE-73E6-C5EE40CA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2202867"/>
            <a:ext cx="7020560" cy="4461372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7A8685BC-ACD1-7263-485E-B3F2209642BD}"/>
              </a:ext>
            </a:extLst>
          </p:cNvPr>
          <p:cNvSpPr txBox="1"/>
          <p:nvPr/>
        </p:nvSpPr>
        <p:spPr>
          <a:xfrm>
            <a:off x="203200" y="3850640"/>
            <a:ext cx="40003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</p:spTree>
    <p:extLst>
      <p:ext uri="{BB962C8B-B14F-4D97-AF65-F5344CB8AC3E}">
        <p14:creationId xmlns:p14="http://schemas.microsoft.com/office/powerpoint/2010/main" val="176588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03E6A-984E-9EEA-BAF1-31CACA578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024" y="51619"/>
            <a:ext cx="119809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ym typeface="+mn-ea"/>
              </a:rPr>
              <a:t>2. Complete each sentence with a word or phrase from 1.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21945" y="674023"/>
            <a:ext cx="1118870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</a:t>
            </a:r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a _______________, some animals eat other animals and become food for a third group of animals.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21945" y="2315061"/>
            <a:ext cx="11242675" cy="947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A _____________ is often wide and its plants are mostly grass and flowers.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21945" y="3533775"/>
            <a:ext cx="1118870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</a:t>
            </a:r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Areas of land to protect animals and plants are called _________.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21945" y="4732397"/>
            <a:ext cx="1124267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</a:t>
            </a:r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The North and South ______ are both extremely cold and icy.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1945" y="5863967"/>
            <a:ext cx="11188700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5. </a:t>
            </a:r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Natural ______________ for pandas are bamboo forests.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89212" y="559487"/>
            <a:ext cx="323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food chain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497916" y="3897308"/>
            <a:ext cx="441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670550" y="4618568"/>
            <a:ext cx="1631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154487" y="5756245"/>
            <a:ext cx="244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habitats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829435" y="2190859"/>
            <a:ext cx="2742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grassland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5" grpId="0" animBg="1"/>
      <p:bldP spid="5" grpId="1" animBg="1"/>
      <p:bldP spid="6" grpId="0"/>
      <p:bldP spid="6" grpId="1"/>
      <p:bldP spid="15" grpId="0"/>
      <p:bldP spid="15" grpId="1"/>
      <p:bldP spid="18" grpId="0"/>
      <p:bldP spid="18" grpId="1"/>
      <p:bldP spid="25" grpId="0"/>
      <p:bldP spid="25" grpId="1"/>
      <p:bldP spid="29" grpId="0"/>
      <p:bldP spid="2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059CA5-88B9-7CC6-A5CF-AEBAC8B5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1" y="1365490"/>
            <a:ext cx="2001004" cy="1557031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840213"/>
            <a:ext cx="2177144" cy="2741007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80" y="783290"/>
            <a:ext cx="2626630" cy="2645229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6" y="1137013"/>
            <a:ext cx="1507240" cy="1785257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88" y="3297938"/>
            <a:ext cx="1774371" cy="19474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20" y="3153022"/>
            <a:ext cx="1775324" cy="2080966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3070286"/>
            <a:ext cx="2326641" cy="2192132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87" y="2694405"/>
            <a:ext cx="2103572" cy="3155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94487-A562-4597-B3E6-5109EFC8A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7477" y="10905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 descr="A red letter w on a black backgroun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2467143"/>
            <a:ext cx="1021080" cy="795020"/>
          </a:xfrm>
          <a:prstGeom prst="rect">
            <a:avLst/>
          </a:prstGeom>
        </p:spPr>
      </p:pic>
      <p:pic>
        <p:nvPicPr>
          <p:cNvPr id="5" name="Picture 4" descr="A drawing of a donu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1254125" y="2270610"/>
            <a:ext cx="1235075" cy="1188085"/>
          </a:xfrm>
          <a:prstGeom prst="ellipse">
            <a:avLst/>
          </a:prstGeom>
        </p:spPr>
      </p:pic>
      <p:pic>
        <p:nvPicPr>
          <p:cNvPr id="8" name="Picture 7" descr="A gold letter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2270610"/>
            <a:ext cx="1235075" cy="1188085"/>
          </a:xfrm>
          <a:prstGeom prst="rect">
            <a:avLst/>
          </a:prstGeom>
        </p:spPr>
      </p:pic>
      <p:pic>
        <p:nvPicPr>
          <p:cNvPr id="12" name="Picture 11" descr="A green letter d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2380148"/>
            <a:ext cx="981075" cy="943610"/>
          </a:xfrm>
          <a:prstGeom prst="rect">
            <a:avLst/>
          </a:prstGeom>
        </p:spPr>
      </p:pic>
      <p:pic>
        <p:nvPicPr>
          <p:cNvPr id="14" name="Picture 13" descr="A red letter g on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3886200"/>
            <a:ext cx="860425" cy="944880"/>
          </a:xfrm>
          <a:prstGeom prst="rect">
            <a:avLst/>
          </a:prstGeom>
        </p:spPr>
      </p:pic>
      <p:pic>
        <p:nvPicPr>
          <p:cNvPr id="18" name="Picture 17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50" y="3886200"/>
            <a:ext cx="860425" cy="944880"/>
          </a:xfrm>
          <a:prstGeom prst="rect">
            <a:avLst/>
          </a:prstGeom>
        </p:spPr>
      </p:pic>
      <p:pic>
        <p:nvPicPr>
          <p:cNvPr id="23" name="Picture 22" descr="A gold letter on a black background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41" y="3886200"/>
            <a:ext cx="860425" cy="944880"/>
          </a:xfrm>
          <a:prstGeom prst="rect">
            <a:avLst/>
          </a:prstGeom>
        </p:spPr>
      </p:pic>
      <p:pic>
        <p:nvPicPr>
          <p:cNvPr id="25" name="Picture 24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5" y="3768090"/>
            <a:ext cx="1075690" cy="118110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4654525" y="543281"/>
            <a:ext cx="7129780" cy="58308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600" b="0" dirty="0">
                <a:latin typeface="Poppins" panose="00000500000000000000" pitchFamily="2" charset="0"/>
                <a:cs typeface="Poppins" panose="00000500000000000000" pitchFamily="2" charset="0"/>
              </a:rPr>
              <a:t>- Work in two groups.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600" b="0" dirty="0">
                <a:latin typeface="Poppins" panose="00000500000000000000" pitchFamily="2" charset="0"/>
                <a:cs typeface="Poppins" panose="00000500000000000000" pitchFamily="2" charset="0"/>
              </a:rPr>
              <a:t>- There is a picture with initial letter (s) of the word/ phrase describing the things in the pictures. </a:t>
            </a:r>
          </a:p>
          <a:p>
            <a:pPr marL="635" indent="-635" algn="just">
              <a:lnSpc>
                <a:spcPct val="150000"/>
              </a:lnSpc>
            </a:pPr>
            <a:r>
              <a:rPr lang="en-US" sz="3600" b="0" dirty="0">
                <a:latin typeface="Poppins" panose="00000500000000000000" pitchFamily="2" charset="0"/>
                <a:cs typeface="Poppins" panose="00000500000000000000" pitchFamily="2" charset="0"/>
              </a:rPr>
              <a:t>-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0B421A-2AE9-3560-38CD-CE871146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514" y="213065"/>
            <a:ext cx="9025255" cy="53514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432684" y="5657732"/>
            <a:ext cx="8046085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h______    l___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509520" y="5741893"/>
            <a:ext cx="6116319" cy="938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5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habitat loss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F23CE-1EE5-ED65-FD32-3AF61E32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274911" y="5721153"/>
            <a:ext cx="7919085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n_______    r______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306320" y="5650120"/>
            <a:ext cx="7396480" cy="938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5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nature reserves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15" y="551815"/>
            <a:ext cx="8410281" cy="4954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D7B23-4409-22C4-77BC-77489D222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30320" y="5554980"/>
            <a:ext cx="7055485" cy="86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0" dirty="0">
                <a:solidFill>
                  <a:srgbClr val="C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e_______    b______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753360" y="5808632"/>
            <a:ext cx="7264400" cy="938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ecological balance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720" y="655623"/>
            <a:ext cx="8216265" cy="5042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ild walking with a sun&#10;&#10;Description automatically generated with medium confidence">
            <a:extLst>
              <a:ext uri="{FF2B5EF4-FFF2-40B4-BE49-F238E27FC236}">
                <a16:creationId xmlns:a16="http://schemas.microsoft.com/office/drawing/2014/main" id="{80BF7861-8340-4939-B59B-462D1796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5C18B796-BFDD-8002-3418-7F0F75DA22BC}"/>
              </a:ext>
            </a:extLst>
          </p:cNvPr>
          <p:cNvSpPr txBox="1"/>
          <p:nvPr/>
        </p:nvSpPr>
        <p:spPr>
          <a:xfrm>
            <a:off x="1059969" y="171450"/>
            <a:ext cx="550835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solar system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18BBAC-DDA4-5EEE-3098-D4C35B306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69" y="1349640"/>
            <a:ext cx="5508359" cy="5508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376F9-AE38-D240-0BB4-BAE5D1AAA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547" y="0"/>
            <a:ext cx="12231547" cy="6871764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192270" y="5405120"/>
            <a:ext cx="459613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p____ed</a:t>
            </a:r>
            <a:r>
              <a:rPr lang="en-US" sz="50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192270" y="5505088"/>
            <a:ext cx="3505200" cy="938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5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polluted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" y="376830"/>
            <a:ext cx="9387840" cy="4978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2AE1E-EEB4-AEC9-4A03-909BC39BD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774" y="-6882"/>
            <a:ext cx="12231547" cy="6871764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06674" y="5405120"/>
            <a:ext cx="8457565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g_____   w______    </a:t>
            </a: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40" y="419824"/>
            <a:ext cx="8957310" cy="5107036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65256" y="5627169"/>
            <a:ext cx="7861485" cy="938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5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global warming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D1C467-D5F6-C48F-2B33-D163A0040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32540" y="5839817"/>
            <a:ext cx="8919940" cy="8617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5000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c______       c_____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899920" y="5762872"/>
            <a:ext cx="8259540" cy="938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5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climate change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035" y="534670"/>
            <a:ext cx="8837930" cy="4994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3EAB3-7B5B-7C2D-5D45-CDB6E114A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165" y="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+mn-ea"/>
              </a:rPr>
              <a:t>3. Choose the correct answer A, B, C, or D to complete each sentence.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3040" y="3317875"/>
            <a:ext cx="3918585" cy="1076325"/>
          </a:xfrm>
          <a:prstGeom prst="rect">
            <a:avLst/>
          </a:prstGeom>
          <a:solidFill>
            <a:srgbClr val="FFEBD8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A. climate change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C. habitat loss</a:t>
            </a:r>
            <a:r>
              <a:rPr lang="en-US" sz="3200" dirty="0"/>
              <a:t>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309485" y="3317875"/>
            <a:ext cx="3928110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B. global warming                  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D. ecological balance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03990" y="1512520"/>
            <a:ext cx="11925844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1. </a:t>
            </a:r>
            <a:r>
              <a:rPr lang="en-US" sz="24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humans use a natural habitat for farming and housing, they cause ______.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A. climate change         	 		B. global warming                      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C. habitat loss         			D. ecological balance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2. </a:t>
            </a:r>
            <a:r>
              <a:rPr lang="en-US" sz="24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When Earth’s average temperature increases, we face ______.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A. ecological balance              		B. global warming                   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C. pollution               			D. protection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3. </a:t>
            </a:r>
            <a:r>
              <a:rPr lang="en-US" sz="24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Each of us can lend a hand to ______the natural environment.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A. hunt                	B. change    	C. preserve     	D. pollute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4. </a:t>
            </a:r>
            <a:r>
              <a:rPr lang="en-US" sz="24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can keep a(n) ______ by stopping hunting and cutting down trees.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A. ecological balance      		B. habitat loss                 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C. climate change      			D. nature reserve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5. </a:t>
            </a:r>
            <a:r>
              <a:rPr lang="en-US" sz="24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way to ______ Mother Earth is by planting more trees.</a:t>
            </a:r>
          </a:p>
          <a:p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A. keep   		B. harm      		C. provide 		D. protect</a:t>
            </a:r>
          </a:p>
        </p:txBody>
      </p:sp>
      <p:sp>
        <p:nvSpPr>
          <p:cNvPr id="10" name="Oval 9"/>
          <p:cNvSpPr/>
          <p:nvPr/>
        </p:nvSpPr>
        <p:spPr>
          <a:xfrm>
            <a:off x="12581432" y="38938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157377" y="53682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9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7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30" grpId="0" bldLvl="0" animBg="1"/>
      <p:bldP spid="3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C3EAB3-7B5B-7C2D-5D45-CDB6E114A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77165" y="0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+mn-ea"/>
              </a:rPr>
              <a:t>3. Choose the correct answer A, B, C, or D to complete each sentence.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63931" y="2402384"/>
            <a:ext cx="3918585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A. climate change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C. habitat loss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04292" y="2504145"/>
            <a:ext cx="517114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B. global warming     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D. ecological balance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3365" y="1290052"/>
            <a:ext cx="11259185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1.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When humans use a natural habitat for farming and housing, they cause ______.</a:t>
            </a:r>
          </a:p>
        </p:txBody>
      </p:sp>
      <p:sp>
        <p:nvSpPr>
          <p:cNvPr id="10" name="Oval 9"/>
          <p:cNvSpPr/>
          <p:nvPr/>
        </p:nvSpPr>
        <p:spPr>
          <a:xfrm>
            <a:off x="984251" y="294054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53365" y="3884890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2.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When Earth’s average temperature increases, we face ______.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63932" y="5368290"/>
            <a:ext cx="506094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A. ecological balance 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C. pollution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 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4292" y="5368289"/>
            <a:ext cx="3928110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B. global warming  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D. protection</a:t>
            </a:r>
          </a:p>
        </p:txBody>
      </p:sp>
      <p:sp>
        <p:nvSpPr>
          <p:cNvPr id="30" name="Oval 29"/>
          <p:cNvSpPr/>
          <p:nvPr/>
        </p:nvSpPr>
        <p:spPr>
          <a:xfrm>
            <a:off x="6604292" y="5368289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/>
      <p:bldP spid="8" grpId="1"/>
      <p:bldP spid="10" grpId="0" bldLvl="0" animBg="1"/>
      <p:bldP spid="10" grpId="1" animBg="1"/>
      <p:bldP spid="9" grpId="0"/>
      <p:bldP spid="9" grpId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FA5329-55EF-AF0D-BD41-72249718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77165" y="81736"/>
            <a:ext cx="1106043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+mn-ea"/>
              </a:rPr>
              <a:t>3. Choose the correct answer A, B, C, or D to complete each sentence.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74420" y="2382331"/>
            <a:ext cx="3918585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A. hunt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C. preserve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             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720205" y="2412905"/>
            <a:ext cx="3928110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B. change 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D. pollute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77165" y="1366451"/>
            <a:ext cx="1125918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3.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Each of us can lend a hand to ______ the natural environment.</a:t>
            </a:r>
          </a:p>
        </p:txBody>
      </p:sp>
      <p:sp>
        <p:nvSpPr>
          <p:cNvPr id="10" name="Oval 9"/>
          <p:cNvSpPr/>
          <p:nvPr/>
        </p:nvSpPr>
        <p:spPr>
          <a:xfrm>
            <a:off x="1109345" y="29151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207010" y="3732023"/>
            <a:ext cx="1136650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4.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We can keep a(n) ______ by stopping hunting and cutting down trees.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76325" y="4982148"/>
            <a:ext cx="481393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A. ecological balance 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C. climate change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20205" y="5020377"/>
            <a:ext cx="3928110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B. habitat loss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D. nature reserve</a:t>
            </a:r>
          </a:p>
        </p:txBody>
      </p:sp>
      <p:sp>
        <p:nvSpPr>
          <p:cNvPr id="30" name="Oval 29"/>
          <p:cNvSpPr/>
          <p:nvPr/>
        </p:nvSpPr>
        <p:spPr>
          <a:xfrm>
            <a:off x="1074420" y="5020377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7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0" grpId="0" bldLvl="0" animBg="1"/>
      <p:bldP spid="10" grpId="1" animBg="1"/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21B41C-CA3F-B905-7F6C-10AC05B9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5428" y="96489"/>
            <a:ext cx="11060430" cy="7473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+mn-ea"/>
              </a:rPr>
              <a:t>3. Choose the correct answer A, B, C, or D to complete each sentence.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45428" y="1735197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5.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One way to ______ Mother Earth is by planting more trees.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6615" y="3218815"/>
            <a:ext cx="3918585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A. keep 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C. provide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                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11041" y="3128327"/>
            <a:ext cx="3928110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B. harm                 </a:t>
            </a:r>
          </a:p>
          <a:p>
            <a:r>
              <a:rPr lang="en-US" sz="3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D. protect</a:t>
            </a:r>
          </a:p>
        </p:txBody>
      </p:sp>
      <p:sp>
        <p:nvSpPr>
          <p:cNvPr id="30" name="Oval 29"/>
          <p:cNvSpPr/>
          <p:nvPr/>
        </p:nvSpPr>
        <p:spPr>
          <a:xfrm>
            <a:off x="6307229" y="3638709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ed letter w on a black background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29" y="1365490"/>
            <a:ext cx="2001004" cy="1557031"/>
          </a:xfrm>
          <a:prstGeom prst="rect">
            <a:avLst/>
          </a:prstGeom>
        </p:spPr>
      </p:pic>
      <p:pic>
        <p:nvPicPr>
          <p:cNvPr id="8" name="Picture 7" descr="A drawing of a donu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43" b="85886" l="26819" r="4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-4571" r="48783" b="4571"/>
          <a:stretch>
            <a:fillRect/>
          </a:stretch>
        </p:blipFill>
        <p:spPr>
          <a:xfrm>
            <a:off x="2240552" y="-3113932"/>
            <a:ext cx="2177144" cy="2741007"/>
          </a:xfrm>
          <a:prstGeom prst="ellipse">
            <a:avLst/>
          </a:prstGeom>
        </p:spPr>
      </p:pic>
      <p:pic>
        <p:nvPicPr>
          <p:cNvPr id="10" name="Picture 9" descr="A green letter 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9" b="99219" l="494" r="98581">
                        <a14:foregroundMark x1="24985" y1="20781" x2="21613" y2="25869"/>
                        <a14:foregroundMark x1="18051" y1="21173" x2="6169" y2="91771"/>
                        <a14:foregroundMark x1="19371" y1="13333" x2="18912" y2="16058"/>
                        <a14:foregroundMark x1="10302" y1="6042" x2="1295" y2="93490"/>
                        <a14:foregroundMark x1="81801" y1="8750" x2="92906" y2="31771"/>
                        <a14:foregroundMark x1="92906" y1="31771" x2="94880" y2="54740"/>
                        <a14:foregroundMark x1="94880" y1="54740" x2="86181" y2="76615"/>
                        <a14:foregroundMark x1="86181" y1="76615" x2="69031" y2="92448"/>
                        <a14:foregroundMark x1="69031" y1="92448" x2="11721" y2="99219"/>
                        <a14:foregroundMark x1="11721" y1="99219" x2="555" y2="96198"/>
                        <a14:foregroundMark x1="11659" y1="4271" x2="64528" y2="1719"/>
                        <a14:foregroundMark x1="64528" y1="1719" x2="78593" y2="8594"/>
                        <a14:foregroundMark x1="92844" y1="22708" x2="98581" y2="42083"/>
                        <a14:foregroundMark x1="98581" y1="42083" x2="93214" y2="65417"/>
                        <a14:foregroundMark x1="18816" y1="17760" x2="19741" y2="34115"/>
                        <a14:backgroundMark x1="20744" y1="34074" x2="21036" y2="37448"/>
                        <a14:backgroundMark x1="19186" y1="16042" x2="19333" y2="1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456" y="1027158"/>
            <a:ext cx="1507240" cy="1785257"/>
          </a:xfrm>
          <a:prstGeom prst="rect">
            <a:avLst/>
          </a:prstGeom>
        </p:spPr>
      </p:pic>
      <p:pic>
        <p:nvPicPr>
          <p:cNvPr id="15" name="Picture 14" descr="A red letter g on a black background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1977" y="4166618"/>
            <a:ext cx="1774371" cy="1947480"/>
          </a:xfrm>
          <a:prstGeom prst="rect">
            <a:avLst/>
          </a:prstGeom>
        </p:spPr>
      </p:pic>
      <p:pic>
        <p:nvPicPr>
          <p:cNvPr id="19" name="Picture 18" descr="A black letter a with a black backgroun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460" y="7507852"/>
            <a:ext cx="1775324" cy="2080966"/>
          </a:xfrm>
          <a:prstGeom prst="rect">
            <a:avLst/>
          </a:prstGeom>
        </p:spPr>
      </p:pic>
      <p:pic>
        <p:nvPicPr>
          <p:cNvPr id="20" name="Picture 19" descr="A gold letter on a black background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41" y="7785161"/>
            <a:ext cx="2326641" cy="2192132"/>
          </a:xfrm>
          <a:prstGeom prst="rect">
            <a:avLst/>
          </a:prstGeom>
        </p:spPr>
      </p:pic>
      <p:pic>
        <p:nvPicPr>
          <p:cNvPr id="26" name="Picture 25" descr="A letter with purple flowers and leaves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642" y="2959200"/>
            <a:ext cx="2103572" cy="3155359"/>
          </a:xfrm>
          <a:prstGeom prst="rect">
            <a:avLst/>
          </a:prstGeom>
        </p:spPr>
      </p:pic>
      <p:pic>
        <p:nvPicPr>
          <p:cNvPr id="27" name="Content Placeholder 26" descr="A gold letter on a black backgroun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925" y="590550"/>
            <a:ext cx="3053715" cy="307594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512918FD-12A3-568F-757D-4B6D269978F7}"/>
              </a:ext>
            </a:extLst>
          </p:cNvPr>
          <p:cNvSpPr/>
          <p:nvPr/>
        </p:nvSpPr>
        <p:spPr>
          <a:xfrm>
            <a:off x="3530122" y="4327920"/>
            <a:ext cx="3676265" cy="2562861"/>
          </a:xfrm>
          <a:custGeom>
            <a:avLst/>
            <a:gdLst/>
            <a:ahLst/>
            <a:cxnLst/>
            <a:rect l="l" t="t" r="r" b="b"/>
            <a:pathLst>
              <a:path w="3131820" h="3331723">
                <a:moveTo>
                  <a:pt x="0" y="0"/>
                </a:moveTo>
                <a:lnTo>
                  <a:pt x="3131820" y="0"/>
                </a:lnTo>
                <a:lnTo>
                  <a:pt x="3131820" y="3331723"/>
                </a:lnTo>
                <a:lnTo>
                  <a:pt x="0" y="33317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4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474272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409096" y="510767"/>
            <a:ext cx="2541955" cy="1298708"/>
          </a:xfrm>
          <a:custGeom>
            <a:avLst/>
            <a:gdLst/>
            <a:ahLst/>
            <a:cxnLst/>
            <a:rect l="l" t="t" r="r" b="b"/>
            <a:pathLst>
              <a:path w="3812933" h="1948062">
                <a:moveTo>
                  <a:pt x="0" y="0"/>
                </a:moveTo>
                <a:lnTo>
                  <a:pt x="3812934" y="0"/>
                </a:lnTo>
                <a:lnTo>
                  <a:pt x="3812934" y="1948062"/>
                </a:lnTo>
                <a:lnTo>
                  <a:pt x="0" y="194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588656" y="3571689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41843" y="848785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1" y="0"/>
                </a:lnTo>
                <a:lnTo>
                  <a:pt x="727071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0274" y="4940310"/>
            <a:ext cx="9783096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462E00"/>
                </a:solidFill>
                <a:effectLst/>
                <a:uLnTx/>
                <a:uFillTx/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PRONUNCIATION</a:t>
            </a:r>
          </a:p>
        </p:txBody>
      </p:sp>
      <p:sp>
        <p:nvSpPr>
          <p:cNvPr id="8" name="Freeform 8"/>
          <p:cNvSpPr/>
          <p:nvPr/>
        </p:nvSpPr>
        <p:spPr>
          <a:xfrm>
            <a:off x="3723759" y="188290"/>
            <a:ext cx="4426590" cy="3851133"/>
          </a:xfrm>
          <a:custGeom>
            <a:avLst/>
            <a:gdLst/>
            <a:ahLst/>
            <a:cxnLst/>
            <a:rect l="l" t="t" r="r" b="b"/>
            <a:pathLst>
              <a:path w="6639885" h="5776700">
                <a:moveTo>
                  <a:pt x="0" y="0"/>
                </a:moveTo>
                <a:lnTo>
                  <a:pt x="6639885" y="0"/>
                </a:lnTo>
                <a:lnTo>
                  <a:pt x="6639885" y="5776700"/>
                </a:lnTo>
                <a:lnTo>
                  <a:pt x="0" y="5776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474" y="2663272"/>
            <a:ext cx="2541955" cy="1298708"/>
          </a:xfrm>
          <a:custGeom>
            <a:avLst/>
            <a:gdLst/>
            <a:ahLst/>
            <a:cxnLst/>
            <a:rect l="l" t="t" r="r" b="b"/>
            <a:pathLst>
              <a:path w="3812933" h="1948062">
                <a:moveTo>
                  <a:pt x="0" y="0"/>
                </a:moveTo>
                <a:lnTo>
                  <a:pt x="3812934" y="0"/>
                </a:lnTo>
                <a:lnTo>
                  <a:pt x="3812934" y="1948062"/>
                </a:lnTo>
                <a:lnTo>
                  <a:pt x="0" y="194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6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DA1CD-1CC4-AD65-CCD8-F40E21A42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0" name="TextBox 11"/>
          <p:cNvSpPr txBox="1"/>
          <p:nvPr/>
        </p:nvSpPr>
        <p:spPr>
          <a:xfrm>
            <a:off x="836152" y="1040116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Look at Remember box (p.106)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76225" y="2515234"/>
            <a:ext cx="11639550" cy="2371725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>
                <a:latin typeface="Poppins" panose="00000500000000000000" pitchFamily="2" charset="0"/>
                <a:cs typeface="Poppins" panose="00000500000000000000" pitchFamily="2" charset="0"/>
              </a:rPr>
              <a:t>When we speak English, we place stress on certain syllables in a sentence. The combination of stressed and unstressed syllables produces rhythm in spoken English.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167830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021715" y="7391400"/>
            <a:ext cx="10576560" cy="3784600"/>
          </a:xfrm>
          <a:prstGeom prst="rect">
            <a:avLst/>
          </a:prstGeom>
          <a:solidFill>
            <a:srgbClr val="D2DE32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/>
              <a:t>1. Earth </a:t>
            </a:r>
            <a:r>
              <a:rPr lang="en-US" sz="3200"/>
              <a:t>is the</a:t>
            </a:r>
            <a:r>
              <a:rPr lang="en-US" sz="3200" b="1"/>
              <a:t> third pla</a:t>
            </a:r>
            <a:r>
              <a:rPr lang="en-US" sz="3200"/>
              <a:t>net from the </a:t>
            </a:r>
            <a:r>
              <a:rPr lang="en-US" sz="3200" b="1"/>
              <a:t>Sun.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 b="1"/>
              <a:t>2. O</a:t>
            </a:r>
            <a:r>
              <a:rPr lang="en-US" sz="3200"/>
              <a:t>ceans, </a:t>
            </a:r>
            <a:r>
              <a:rPr lang="en-US" sz="3200" b="1"/>
              <a:t>seas</a:t>
            </a:r>
            <a:r>
              <a:rPr lang="en-US" sz="3200"/>
              <a:t>, </a:t>
            </a:r>
            <a:r>
              <a:rPr lang="en-US" sz="3200" b="1"/>
              <a:t>ri</a:t>
            </a:r>
            <a:r>
              <a:rPr lang="en-US" sz="3200"/>
              <a:t>vers, and </a:t>
            </a:r>
            <a:r>
              <a:rPr lang="en-US" sz="3200" b="1"/>
              <a:t>lakes</a:t>
            </a:r>
            <a:r>
              <a:rPr lang="en-US" sz="3200"/>
              <a:t> are </a:t>
            </a:r>
            <a:r>
              <a:rPr lang="en-US" sz="3200" b="1"/>
              <a:t>wa</a:t>
            </a:r>
            <a:r>
              <a:rPr lang="en-US" sz="3200"/>
              <a:t>ter </a:t>
            </a:r>
            <a:r>
              <a:rPr lang="en-US" sz="3200" b="1"/>
              <a:t>bo</a:t>
            </a:r>
            <a:r>
              <a:rPr lang="en-US" sz="3200"/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3.</a:t>
            </a:r>
            <a:r>
              <a:rPr lang="en-US" sz="3200"/>
              <a:t> The North and South </a:t>
            </a:r>
            <a:r>
              <a:rPr lang="en-US" sz="3200" b="1"/>
              <a:t>poles</a:t>
            </a:r>
            <a:r>
              <a:rPr lang="en-US" sz="3200"/>
              <a:t> are ex</a:t>
            </a:r>
            <a:r>
              <a:rPr lang="en-US" sz="3200" b="1"/>
              <a:t>treme</a:t>
            </a:r>
            <a:r>
              <a:rPr lang="en-US" sz="3200"/>
              <a:t>ly </a:t>
            </a:r>
            <a:r>
              <a:rPr lang="en-US" sz="3200" b="1"/>
              <a:t>cold</a:t>
            </a:r>
            <a:r>
              <a:rPr lang="en-US" sz="3200"/>
              <a:t> and </a:t>
            </a:r>
            <a:r>
              <a:rPr lang="en-US" sz="3200" b="1"/>
              <a:t>i</a:t>
            </a:r>
            <a:r>
              <a:rPr lang="en-US" sz="3200"/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/>
              <a:t>4.</a:t>
            </a:r>
            <a:r>
              <a:rPr lang="en-US" sz="3200"/>
              <a:t> Do </a:t>
            </a:r>
            <a:r>
              <a:rPr lang="en-US" sz="3200" b="1"/>
              <a:t>moon</a:t>
            </a:r>
            <a:r>
              <a:rPr lang="en-US" sz="3200"/>
              <a:t>quakes </a:t>
            </a:r>
            <a:r>
              <a:rPr lang="en-US" sz="3200" b="1"/>
              <a:t>last </a:t>
            </a:r>
            <a:r>
              <a:rPr lang="en-US" sz="3200"/>
              <a:t>up to </a:t>
            </a:r>
            <a:r>
              <a:rPr lang="en-US" sz="3200" b="1"/>
              <a:t>half</a:t>
            </a:r>
            <a:r>
              <a:rPr lang="en-US" sz="3200"/>
              <a:t> an </a:t>
            </a:r>
            <a:r>
              <a:rPr lang="en-US" sz="3200" b="1"/>
              <a:t>hour</a:t>
            </a:r>
            <a:r>
              <a:rPr lang="en-US" sz="3200"/>
              <a:t>?</a:t>
            </a:r>
          </a:p>
          <a:p>
            <a:pPr>
              <a:lnSpc>
                <a:spcPct val="150000"/>
              </a:lnSpc>
            </a:pPr>
            <a:r>
              <a:rPr lang="en-US" sz="3200" b="1"/>
              <a:t>5.</a:t>
            </a:r>
            <a:r>
              <a:rPr lang="en-US" sz="3200"/>
              <a:t> Pre</a:t>
            </a:r>
            <a:r>
              <a:rPr lang="en-US" sz="3200" b="1"/>
              <a:t>ser</a:t>
            </a:r>
            <a:r>
              <a:rPr lang="en-US" sz="3200"/>
              <a:t>ving </a:t>
            </a:r>
            <a:r>
              <a:rPr lang="en-US" sz="3200" b="1"/>
              <a:t>na</a:t>
            </a:r>
            <a:r>
              <a:rPr lang="en-US" sz="3200"/>
              <a:t>tural re</a:t>
            </a:r>
            <a:r>
              <a:rPr lang="en-US" sz="3200" b="1"/>
              <a:t>sour</a:t>
            </a:r>
            <a:r>
              <a:rPr lang="en-US" sz="3200"/>
              <a:t>ces is very im</a:t>
            </a:r>
            <a:r>
              <a:rPr lang="en-US" sz="3200" b="1"/>
              <a:t>por</a:t>
            </a:r>
            <a:r>
              <a:rPr lang="en-US" sz="3200"/>
              <a:t>tant.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1C868A-5C74-4263-F8BF-22FCCAB2E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334645" y="113030"/>
            <a:ext cx="1095883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4. Listen to the sentences and pay attention to the bold syllables. Does the speaker place stress on them?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4645" y="1994150"/>
            <a:ext cx="10576560" cy="4454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1. Earth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is the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 third pla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net from the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Sun.</a:t>
            </a:r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2. O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ceans,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seas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ri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vers, and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lakes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are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wa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ter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bo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dies.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3.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The North and South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poles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are ex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treme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ly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cold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cy.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4.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Do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moon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quakes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last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up to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half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an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hour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5.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Pre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ser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ving 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na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tural re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sour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ces is very im</a:t>
            </a: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por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tant.</a:t>
            </a:r>
          </a:p>
        </p:txBody>
      </p:sp>
      <p:pic>
        <p:nvPicPr>
          <p:cNvPr id="12" name="06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7640" y="1152525"/>
            <a:ext cx="1078230" cy="107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ild walking with a sun&#10;&#10;Description automatically generated with medium confidence">
            <a:extLst>
              <a:ext uri="{FF2B5EF4-FFF2-40B4-BE49-F238E27FC236}">
                <a16:creationId xmlns:a16="http://schemas.microsoft.com/office/drawing/2014/main" id="{80BF7861-8340-4939-B59B-462D1796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5C18B796-BFDD-8002-3418-7F0F75DA22BC}"/>
              </a:ext>
            </a:extLst>
          </p:cNvPr>
          <p:cNvSpPr txBox="1"/>
          <p:nvPr/>
        </p:nvSpPr>
        <p:spPr>
          <a:xfrm>
            <a:off x="1197241" y="239881"/>
            <a:ext cx="5131841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outer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73213-77DA-30EA-0D4D-96110B570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241" y="1409700"/>
            <a:ext cx="5448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F6AC7-EFE8-433F-FF95-E8F2EA033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167005" y="68293"/>
            <a:ext cx="1095883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5. Circle the stressed syllables in the sentences. Listen, check, and repeat.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49873" y="1236470"/>
            <a:ext cx="11692254" cy="4885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1. 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We’re doing a study on climate change.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2.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What is the distance from Earth to Mars?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3.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They’ll have a discussion on natural habitats.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4.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Plants provide us with food, oxygen, and energy.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latin typeface="Poppins" panose="00000500000000000000" pitchFamily="2" charset="0"/>
                <a:cs typeface="Poppins" panose="00000500000000000000" pitchFamily="2" charset="0"/>
              </a:rPr>
              <a:t>5.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Our school </a:t>
            </a:r>
            <a:r>
              <a:rPr lang="en-US" sz="3200" dirty="0" err="1">
                <a:latin typeface="Poppins" panose="00000500000000000000" pitchFamily="2" charset="0"/>
                <a:cs typeface="Poppins" panose="00000500000000000000" pitchFamily="2" charset="0"/>
              </a:rPr>
              <a:t>organised</a:t>
            </a: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 various activities on Earth Day.</a:t>
            </a:r>
          </a:p>
        </p:txBody>
      </p:sp>
      <p:pic>
        <p:nvPicPr>
          <p:cNvPr id="7" name="06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81" y="640468"/>
            <a:ext cx="803910" cy="8039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flipH="1">
            <a:off x="1919344" y="1635985"/>
            <a:ext cx="5657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588814" y="1634045"/>
            <a:ext cx="654048" cy="50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5441594" y="1634045"/>
            <a:ext cx="565786" cy="5193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7040828" y="1635985"/>
            <a:ext cx="1875633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771582" y="2625764"/>
            <a:ext cx="1147761" cy="44202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3179241" y="2603263"/>
            <a:ext cx="608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6007379" y="2567405"/>
            <a:ext cx="1232629" cy="557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flipH="1">
            <a:off x="7735309" y="2625764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2104830" y="3592053"/>
            <a:ext cx="122132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3624672" y="3610828"/>
            <a:ext cx="65405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6516281" y="3610828"/>
            <a:ext cx="654049" cy="481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flipH="1">
            <a:off x="8054862" y="3607923"/>
            <a:ext cx="654047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761384" y="4523473"/>
            <a:ext cx="1343445" cy="53698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flipH="1">
            <a:off x="2801076" y="4578106"/>
            <a:ext cx="986494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5253934" y="4582471"/>
            <a:ext cx="105791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6480500" y="4550130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flipH="1">
            <a:off x="9037002" y="4568157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 flipH="1">
            <a:off x="1529473" y="5545384"/>
            <a:ext cx="1613910" cy="519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>
            <a:off x="3082535" y="5563411"/>
            <a:ext cx="28638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>
            <a:off x="5282777" y="5545383"/>
            <a:ext cx="569121" cy="482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flipH="1">
            <a:off x="7368492" y="5545383"/>
            <a:ext cx="304165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flipH="1">
            <a:off x="9323386" y="5527633"/>
            <a:ext cx="1339140" cy="53615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10531587" y="5513244"/>
            <a:ext cx="931769" cy="550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3"/>
          <p:cNvSpPr txBox="1"/>
          <p:nvPr/>
        </p:nvSpPr>
        <p:spPr>
          <a:xfrm>
            <a:off x="10959670" y="1416575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0954129" y="2407324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0990319" y="3492537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1003822" y="4264617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11526745" y="5258627"/>
            <a:ext cx="1045845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7" grpId="0" bldLvl="0" animBg="1"/>
      <p:bldP spid="1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  <p:bldP spid="6" grpId="0" bldLvl="0" animBg="1"/>
      <p:bldP spid="6" grpId="1" animBg="1"/>
      <p:bldP spid="10" grpId="0" bldLvl="0" animBg="1"/>
      <p:bldP spid="10" grpId="1" animBg="1"/>
      <p:bldP spid="12" grpId="0" bldLvl="0" animBg="1"/>
      <p:bldP spid="12" grpId="1" animBg="1"/>
      <p:bldP spid="18" grpId="0" bldLvl="0" animBg="1"/>
      <p:bldP spid="18" grpId="1" animBg="1"/>
      <p:bldP spid="19" grpId="0" bldLvl="0" animBg="1"/>
      <p:bldP spid="19" grpId="1" animBg="1"/>
      <p:bldP spid="23" grpId="0" bldLvl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9" grpId="0"/>
      <p:bldP spid="3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EE2C8A-44D9-66A5-07F9-B8EEC700F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34" y="-13764"/>
            <a:ext cx="12231547" cy="6871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3009" y="198624"/>
            <a:ext cx="501746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596" y="1641869"/>
            <a:ext cx="11445622" cy="223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  <a:sym typeface="+mn-ea"/>
              </a:rPr>
              <a:t>Use the lexical items related to the topic Planet Earth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  <a:sym typeface="+mn-ea"/>
              </a:rPr>
              <a:t>Have the right rhythm in sentences;  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FEC19F57-B413-CD61-D31C-7E04F7918247}"/>
              </a:ext>
            </a:extLst>
          </p:cNvPr>
          <p:cNvSpPr/>
          <p:nvPr/>
        </p:nvSpPr>
        <p:spPr>
          <a:xfrm>
            <a:off x="2648257" y="3454456"/>
            <a:ext cx="6682216" cy="3523350"/>
          </a:xfrm>
          <a:custGeom>
            <a:avLst/>
            <a:gdLst/>
            <a:ahLst/>
            <a:cxnLst/>
            <a:rect l="l" t="t" r="r" b="b"/>
            <a:pathLst>
              <a:path w="6682216" h="3523350">
                <a:moveTo>
                  <a:pt x="0" y="0"/>
                </a:moveTo>
                <a:lnTo>
                  <a:pt x="6682216" y="0"/>
                </a:lnTo>
                <a:lnTo>
                  <a:pt x="6682216" y="3523350"/>
                </a:lnTo>
                <a:lnTo>
                  <a:pt x="0" y="3523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474272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14014" y="1994095"/>
            <a:ext cx="5180106" cy="1282505"/>
            <a:chOff x="0" y="0"/>
            <a:chExt cx="1860131" cy="3045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0131" cy="304523"/>
            </a:xfrm>
            <a:custGeom>
              <a:avLst/>
              <a:gdLst/>
              <a:ahLst/>
              <a:cxnLst/>
              <a:rect l="l" t="t" r="r" b="b"/>
              <a:pathLst>
                <a:path w="1860131" h="304523">
                  <a:moveTo>
                    <a:pt x="55905" y="0"/>
                  </a:moveTo>
                  <a:lnTo>
                    <a:pt x="1804227" y="0"/>
                  </a:lnTo>
                  <a:cubicBezTo>
                    <a:pt x="1819054" y="0"/>
                    <a:pt x="1833273" y="5890"/>
                    <a:pt x="1843757" y="16374"/>
                  </a:cubicBezTo>
                  <a:cubicBezTo>
                    <a:pt x="1854241" y="26858"/>
                    <a:pt x="1860131" y="41078"/>
                    <a:pt x="1860131" y="55905"/>
                  </a:cubicBezTo>
                  <a:lnTo>
                    <a:pt x="1860131" y="248618"/>
                  </a:lnTo>
                  <a:cubicBezTo>
                    <a:pt x="1860131" y="279493"/>
                    <a:pt x="1835102" y="304523"/>
                    <a:pt x="1804227" y="304523"/>
                  </a:cubicBezTo>
                  <a:lnTo>
                    <a:pt x="55905" y="304523"/>
                  </a:lnTo>
                  <a:cubicBezTo>
                    <a:pt x="25029" y="304523"/>
                    <a:pt x="0" y="279493"/>
                    <a:pt x="0" y="248618"/>
                  </a:cubicBezTo>
                  <a:lnTo>
                    <a:pt x="0" y="55905"/>
                  </a:lnTo>
                  <a:cubicBezTo>
                    <a:pt x="0" y="25029"/>
                    <a:pt x="25029" y="0"/>
                    <a:pt x="55905" y="0"/>
                  </a:cubicBezTo>
                  <a:close/>
                </a:path>
              </a:pathLst>
            </a:custGeom>
            <a:solidFill>
              <a:srgbClr val="CD8D7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60131" cy="3426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4014" y="4693920"/>
            <a:ext cx="5180106" cy="1263415"/>
            <a:chOff x="0" y="0"/>
            <a:chExt cx="1860131" cy="3045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0131" cy="304523"/>
            </a:xfrm>
            <a:custGeom>
              <a:avLst/>
              <a:gdLst/>
              <a:ahLst/>
              <a:cxnLst/>
              <a:rect l="l" t="t" r="r" b="b"/>
              <a:pathLst>
                <a:path w="1860131" h="304523">
                  <a:moveTo>
                    <a:pt x="55905" y="0"/>
                  </a:moveTo>
                  <a:lnTo>
                    <a:pt x="1804227" y="0"/>
                  </a:lnTo>
                  <a:cubicBezTo>
                    <a:pt x="1819054" y="0"/>
                    <a:pt x="1833273" y="5890"/>
                    <a:pt x="1843757" y="16374"/>
                  </a:cubicBezTo>
                  <a:cubicBezTo>
                    <a:pt x="1854241" y="26858"/>
                    <a:pt x="1860131" y="41078"/>
                    <a:pt x="1860131" y="55905"/>
                  </a:cubicBezTo>
                  <a:lnTo>
                    <a:pt x="1860131" y="248618"/>
                  </a:lnTo>
                  <a:cubicBezTo>
                    <a:pt x="1860131" y="279493"/>
                    <a:pt x="1835102" y="304523"/>
                    <a:pt x="1804227" y="304523"/>
                  </a:cubicBezTo>
                  <a:lnTo>
                    <a:pt x="55905" y="304523"/>
                  </a:lnTo>
                  <a:cubicBezTo>
                    <a:pt x="25029" y="304523"/>
                    <a:pt x="0" y="279493"/>
                    <a:pt x="0" y="248618"/>
                  </a:cubicBezTo>
                  <a:lnTo>
                    <a:pt x="0" y="55905"/>
                  </a:lnTo>
                  <a:cubicBezTo>
                    <a:pt x="0" y="25029"/>
                    <a:pt x="25029" y="0"/>
                    <a:pt x="55905" y="0"/>
                  </a:cubicBezTo>
                  <a:close/>
                </a:path>
              </a:pathLst>
            </a:custGeom>
            <a:solidFill>
              <a:srgbClr val="CD8D7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60131" cy="3426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445836" y="1470610"/>
            <a:ext cx="5060364" cy="4995959"/>
          </a:xfrm>
          <a:custGeom>
            <a:avLst/>
            <a:gdLst/>
            <a:ahLst/>
            <a:cxnLst/>
            <a:rect l="l" t="t" r="r" b="b"/>
            <a:pathLst>
              <a:path w="7590546" h="7493939">
                <a:moveTo>
                  <a:pt x="0" y="0"/>
                </a:moveTo>
                <a:lnTo>
                  <a:pt x="7590546" y="0"/>
                </a:lnTo>
                <a:lnTo>
                  <a:pt x="7590546" y="7493939"/>
                </a:lnTo>
                <a:lnTo>
                  <a:pt x="0" y="74939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14014" y="787400"/>
            <a:ext cx="8776746" cy="80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07"/>
              </a:lnSpc>
            </a:pPr>
            <a:r>
              <a:rPr lang="en-US" sz="8800" dirty="0">
                <a:solidFill>
                  <a:srgbClr val="462E00"/>
                </a:solidFill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HOMEWORK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2818" y="1998012"/>
            <a:ext cx="436717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4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Learn by  heart vocabulary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2679" y="4667472"/>
            <a:ext cx="494277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400" dirty="0">
                <a:solidFill>
                  <a:srgbClr val="FFF5EC"/>
                </a:solidFill>
                <a:latin typeface="Poppins"/>
                <a:ea typeface="Poppins"/>
                <a:cs typeface="Poppins"/>
                <a:sym typeface="Poppins"/>
              </a:rPr>
              <a:t>Prepare for the next lesson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474272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719337" y="849623"/>
            <a:ext cx="5786863" cy="977043"/>
            <a:chOff x="0" y="0"/>
            <a:chExt cx="2227040" cy="3760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27040" cy="376009"/>
            </a:xfrm>
            <a:custGeom>
              <a:avLst/>
              <a:gdLst/>
              <a:ahLst/>
              <a:cxnLst/>
              <a:rect l="l" t="t" r="r" b="b"/>
              <a:pathLst>
                <a:path w="2227040" h="376009">
                  <a:moveTo>
                    <a:pt x="45487" y="0"/>
                  </a:moveTo>
                  <a:lnTo>
                    <a:pt x="2181554" y="0"/>
                  </a:lnTo>
                  <a:cubicBezTo>
                    <a:pt x="2206675" y="0"/>
                    <a:pt x="2227040" y="20365"/>
                    <a:pt x="2227040" y="45487"/>
                  </a:cubicBezTo>
                  <a:lnTo>
                    <a:pt x="2227040" y="330523"/>
                  </a:lnTo>
                  <a:cubicBezTo>
                    <a:pt x="2227040" y="355644"/>
                    <a:pt x="2206675" y="376009"/>
                    <a:pt x="2181554" y="376009"/>
                  </a:cubicBezTo>
                  <a:lnTo>
                    <a:pt x="45487" y="376009"/>
                  </a:lnTo>
                  <a:cubicBezTo>
                    <a:pt x="20365" y="376009"/>
                    <a:pt x="0" y="355644"/>
                    <a:pt x="0" y="330523"/>
                  </a:cubicBezTo>
                  <a:lnTo>
                    <a:pt x="0" y="45487"/>
                  </a:lnTo>
                  <a:cubicBezTo>
                    <a:pt x="0" y="20365"/>
                    <a:pt x="20365" y="0"/>
                    <a:pt x="45487" y="0"/>
                  </a:cubicBezTo>
                  <a:close/>
                </a:path>
              </a:pathLst>
            </a:custGeom>
            <a:solidFill>
              <a:srgbClr val="CD8D7A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27040" cy="4141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975360"/>
            <a:ext cx="5786862" cy="6016591"/>
          </a:xfrm>
          <a:custGeom>
            <a:avLst/>
            <a:gdLst/>
            <a:ahLst/>
            <a:cxnLst/>
            <a:rect l="l" t="t" r="r" b="b"/>
            <a:pathLst>
              <a:path w="8019420" h="7800708">
                <a:moveTo>
                  <a:pt x="0" y="0"/>
                </a:moveTo>
                <a:lnTo>
                  <a:pt x="8019420" y="0"/>
                </a:lnTo>
                <a:lnTo>
                  <a:pt x="8019420" y="7800709"/>
                </a:lnTo>
                <a:lnTo>
                  <a:pt x="0" y="78007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174107" y="3344650"/>
            <a:ext cx="4017893" cy="3513350"/>
          </a:xfrm>
          <a:custGeom>
            <a:avLst/>
            <a:gdLst/>
            <a:ahLst/>
            <a:cxnLst/>
            <a:rect l="l" t="t" r="r" b="b"/>
            <a:pathLst>
              <a:path w="3932103" h="4057517">
                <a:moveTo>
                  <a:pt x="0" y="0"/>
                </a:moveTo>
                <a:lnTo>
                  <a:pt x="3932102" y="0"/>
                </a:lnTo>
                <a:lnTo>
                  <a:pt x="3932102" y="4057517"/>
                </a:lnTo>
                <a:lnTo>
                  <a:pt x="0" y="4057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657955" y="3420786"/>
            <a:ext cx="2645060" cy="3562951"/>
          </a:xfrm>
          <a:custGeom>
            <a:avLst/>
            <a:gdLst/>
            <a:ahLst/>
            <a:cxnLst/>
            <a:rect l="l" t="t" r="r" b="b"/>
            <a:pathLst>
              <a:path w="2588583" h="4114800">
                <a:moveTo>
                  <a:pt x="0" y="0"/>
                </a:moveTo>
                <a:lnTo>
                  <a:pt x="2588583" y="0"/>
                </a:lnTo>
                <a:lnTo>
                  <a:pt x="25885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85800" y="1085579"/>
            <a:ext cx="936915" cy="542239"/>
          </a:xfrm>
          <a:custGeom>
            <a:avLst/>
            <a:gdLst/>
            <a:ahLst/>
            <a:cxnLst/>
            <a:rect l="l" t="t" r="r" b="b"/>
            <a:pathLst>
              <a:path w="1405372" h="813359">
                <a:moveTo>
                  <a:pt x="0" y="0"/>
                </a:moveTo>
                <a:lnTo>
                  <a:pt x="1405372" y="0"/>
                </a:lnTo>
                <a:lnTo>
                  <a:pt x="1405372" y="813360"/>
                </a:lnTo>
                <a:lnTo>
                  <a:pt x="0" y="813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096000" y="1259203"/>
            <a:ext cx="507440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609630">
              <a:lnSpc>
                <a:spcPts val="3822"/>
              </a:lnSpc>
            </a:pPr>
            <a:r>
              <a:rPr lang="en-US" sz="7200" dirty="0">
                <a:solidFill>
                  <a:schemeClr val="bg1"/>
                </a:solidFill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Thank you!</a:t>
            </a:r>
          </a:p>
        </p:txBody>
      </p:sp>
      <p:sp>
        <p:nvSpPr>
          <p:cNvPr id="13" name="Freeform 13"/>
          <p:cNvSpPr/>
          <p:nvPr/>
        </p:nvSpPr>
        <p:spPr>
          <a:xfrm>
            <a:off x="4141122" y="1204524"/>
            <a:ext cx="667277" cy="386187"/>
          </a:xfrm>
          <a:custGeom>
            <a:avLst/>
            <a:gdLst/>
            <a:ahLst/>
            <a:cxnLst/>
            <a:rect l="l" t="t" r="r" b="b"/>
            <a:pathLst>
              <a:path w="1000915" h="579280">
                <a:moveTo>
                  <a:pt x="0" y="0"/>
                </a:moveTo>
                <a:lnTo>
                  <a:pt x="1000915" y="0"/>
                </a:lnTo>
                <a:lnTo>
                  <a:pt x="1000915" y="579280"/>
                </a:lnTo>
                <a:lnTo>
                  <a:pt x="0" y="579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ild walking with a sun&#10;&#10;Description automatically generated with medium confidence">
            <a:extLst>
              <a:ext uri="{FF2B5EF4-FFF2-40B4-BE49-F238E27FC236}">
                <a16:creationId xmlns:a16="http://schemas.microsoft.com/office/drawing/2014/main" id="{80BF7861-8340-4939-B59B-462D1796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05" y="0"/>
            <a:ext cx="12192000" cy="685800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5C18B796-BFDD-8002-3418-7F0F75DA22BC}"/>
              </a:ext>
            </a:extLst>
          </p:cNvPr>
          <p:cNvSpPr txBox="1"/>
          <p:nvPr/>
        </p:nvSpPr>
        <p:spPr>
          <a:xfrm>
            <a:off x="1358605" y="136861"/>
            <a:ext cx="593866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water bodies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2D3A99-83AA-E5E4-C7B3-0BA53442D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795" y="1152525"/>
            <a:ext cx="57054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51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ild walking with a sun&#10;&#10;Description automatically generated with medium confidence">
            <a:extLst>
              <a:ext uri="{FF2B5EF4-FFF2-40B4-BE49-F238E27FC236}">
                <a16:creationId xmlns:a16="http://schemas.microsoft.com/office/drawing/2014/main" id="{80BF7861-8340-4939-B59B-462D1796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5C18B796-BFDD-8002-3418-7F0F75DA22BC}"/>
              </a:ext>
            </a:extLst>
          </p:cNvPr>
          <p:cNvSpPr txBox="1"/>
          <p:nvPr/>
        </p:nvSpPr>
        <p:spPr>
          <a:xfrm>
            <a:off x="329906" y="349399"/>
            <a:ext cx="626139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liquid water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6F9AB-BBCA-E060-04DF-B423BCF18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1628773"/>
            <a:ext cx="522922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78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ild walking with a sun&#10;&#10;Description automatically generated with medium confidence">
            <a:extLst>
              <a:ext uri="{FF2B5EF4-FFF2-40B4-BE49-F238E27FC236}">
                <a16:creationId xmlns:a16="http://schemas.microsoft.com/office/drawing/2014/main" id="{80BF7861-8340-4939-B59B-462D1796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5C18B796-BFDD-8002-3418-7F0F75DA22BC}"/>
              </a:ext>
            </a:extLst>
          </p:cNvPr>
          <p:cNvSpPr txBox="1"/>
          <p:nvPr/>
        </p:nvSpPr>
        <p:spPr>
          <a:xfrm>
            <a:off x="842682" y="749449"/>
            <a:ext cx="659802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flora and fauna</a:t>
            </a:r>
            <a:endParaRPr lang="en-US" sz="4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70EB1-ECF3-682B-DEAA-9C15C762D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128156"/>
            <a:ext cx="8277225" cy="47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hild walking with a sun&#10;&#10;Description automatically generated with medium confidence">
            <a:extLst>
              <a:ext uri="{FF2B5EF4-FFF2-40B4-BE49-F238E27FC236}">
                <a16:creationId xmlns:a16="http://schemas.microsoft.com/office/drawing/2014/main" id="{80BF7861-8340-4939-B59B-462D1796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5C18B796-BFDD-8002-3418-7F0F75DA22BC}"/>
              </a:ext>
            </a:extLst>
          </p:cNvPr>
          <p:cNvSpPr txBox="1"/>
          <p:nvPr/>
        </p:nvSpPr>
        <p:spPr>
          <a:xfrm>
            <a:off x="982089" y="713590"/>
            <a:ext cx="473739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landforms</a:t>
            </a:r>
            <a:endParaRPr lang="en-US" sz="4800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153C50-10FD-F805-4506-4E4449EE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43124"/>
            <a:ext cx="8251031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51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0" y="0"/>
                </a:moveTo>
                <a:lnTo>
                  <a:pt x="9715168" y="0"/>
                </a:lnTo>
                <a:lnTo>
                  <a:pt x="97151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789612" y="0"/>
            <a:ext cx="6476779" cy="6858000"/>
          </a:xfrm>
          <a:custGeom>
            <a:avLst/>
            <a:gdLst/>
            <a:ahLst/>
            <a:cxnLst/>
            <a:rect l="l" t="t" r="r" b="b"/>
            <a:pathLst>
              <a:path w="9715168" h="10287000">
                <a:moveTo>
                  <a:pt x="9715169" y="0"/>
                </a:moveTo>
                <a:lnTo>
                  <a:pt x="0" y="0"/>
                </a:lnTo>
                <a:lnTo>
                  <a:pt x="0" y="10287000"/>
                </a:lnTo>
                <a:lnTo>
                  <a:pt x="9715169" y="10287000"/>
                </a:lnTo>
                <a:lnTo>
                  <a:pt x="9715169" y="0"/>
                </a:lnTo>
                <a:close/>
              </a:path>
            </a:pathLst>
          </a:custGeom>
          <a:blipFill>
            <a:blip r:embed="rId2">
              <a:alphaModFix amt="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8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64359">
            <a:off x="6794487" y="507185"/>
            <a:ext cx="1229731" cy="1221640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0" y="0"/>
                </a:lnTo>
                <a:lnTo>
                  <a:pt x="727070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135267">
            <a:off x="11165559" y="4693433"/>
            <a:ext cx="484714" cy="622671"/>
          </a:xfrm>
          <a:custGeom>
            <a:avLst/>
            <a:gdLst/>
            <a:ahLst/>
            <a:cxnLst/>
            <a:rect l="l" t="t" r="r" b="b"/>
            <a:pathLst>
              <a:path w="727071" h="934006">
                <a:moveTo>
                  <a:pt x="0" y="0"/>
                </a:moveTo>
                <a:lnTo>
                  <a:pt x="727070" y="0"/>
                </a:lnTo>
                <a:lnTo>
                  <a:pt x="727070" y="934006"/>
                </a:lnTo>
                <a:lnTo>
                  <a:pt x="0" y="93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438328" y="276834"/>
            <a:ext cx="2512723" cy="1283773"/>
          </a:xfrm>
          <a:custGeom>
            <a:avLst/>
            <a:gdLst/>
            <a:ahLst/>
            <a:cxnLst/>
            <a:rect l="l" t="t" r="r" b="b"/>
            <a:pathLst>
              <a:path w="3769084" h="1925660">
                <a:moveTo>
                  <a:pt x="0" y="0"/>
                </a:moveTo>
                <a:lnTo>
                  <a:pt x="3769085" y="0"/>
                </a:lnTo>
                <a:lnTo>
                  <a:pt x="3769085" y="1925659"/>
                </a:lnTo>
                <a:lnTo>
                  <a:pt x="0" y="1925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89612" y="1100461"/>
            <a:ext cx="3928881" cy="4657079"/>
          </a:xfrm>
          <a:custGeom>
            <a:avLst/>
            <a:gdLst/>
            <a:ahLst/>
            <a:cxnLst/>
            <a:rect l="l" t="t" r="r" b="b"/>
            <a:pathLst>
              <a:path w="5893322" h="6985619">
                <a:moveTo>
                  <a:pt x="0" y="0"/>
                </a:moveTo>
                <a:lnTo>
                  <a:pt x="5893322" y="0"/>
                </a:lnTo>
                <a:lnTo>
                  <a:pt x="5893322" y="6985618"/>
                </a:lnTo>
                <a:lnTo>
                  <a:pt x="0" y="69856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73507" y="1384193"/>
            <a:ext cx="6133521" cy="3464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14000"/>
              </a:lnSpc>
            </a:pPr>
            <a:r>
              <a:rPr lang="en-US" sz="11500" dirty="0">
                <a:solidFill>
                  <a:srgbClr val="00B050"/>
                </a:solidFill>
                <a:latin typeface="Arial Rounded MT Bold" panose="020F0704030504030204" pitchFamily="34" charset="0"/>
                <a:ea typeface="Bantayog"/>
                <a:cs typeface="Bantayog"/>
                <a:sym typeface="Bantayog"/>
              </a:rPr>
              <a:t>PLANET EARTH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3475" y="843756"/>
            <a:ext cx="4526355" cy="44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4800" dirty="0">
                <a:solidFill>
                  <a:srgbClr val="462E00"/>
                </a:solidFill>
                <a:latin typeface="Poppins"/>
                <a:ea typeface="Poppins"/>
                <a:cs typeface="Poppins"/>
                <a:sym typeface="Poppins"/>
              </a:rPr>
              <a:t>Unit 10: </a:t>
            </a:r>
          </a:p>
        </p:txBody>
      </p:sp>
      <p:sp>
        <p:nvSpPr>
          <p:cNvPr id="10" name="Freeform 10"/>
          <p:cNvSpPr/>
          <p:nvPr/>
        </p:nvSpPr>
        <p:spPr>
          <a:xfrm>
            <a:off x="-666462" y="3095825"/>
            <a:ext cx="1612919" cy="824055"/>
          </a:xfrm>
          <a:custGeom>
            <a:avLst/>
            <a:gdLst/>
            <a:ahLst/>
            <a:cxnLst/>
            <a:rect l="l" t="t" r="r" b="b"/>
            <a:pathLst>
              <a:path w="2419379" h="1236083">
                <a:moveTo>
                  <a:pt x="0" y="0"/>
                </a:moveTo>
                <a:lnTo>
                  <a:pt x="2419379" y="0"/>
                </a:lnTo>
                <a:lnTo>
                  <a:pt x="2419379" y="1236083"/>
                </a:lnTo>
                <a:lnTo>
                  <a:pt x="0" y="1236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1952AD4-C7AA-5CF2-4E0A-121277B2F3FF}"/>
              </a:ext>
            </a:extLst>
          </p:cNvPr>
          <p:cNvSpPr txBox="1"/>
          <p:nvPr/>
        </p:nvSpPr>
        <p:spPr>
          <a:xfrm>
            <a:off x="1635084" y="5250592"/>
            <a:ext cx="7589303" cy="427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4400" dirty="0">
                <a:solidFill>
                  <a:srgbClr val="462E00"/>
                </a:solidFill>
                <a:latin typeface="Poppins"/>
                <a:ea typeface="Poppins"/>
                <a:cs typeface="Poppins"/>
                <a:sym typeface="Poppins"/>
              </a:rPr>
              <a:t>Lesson 2: A Closer Look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1278</Words>
  <Application>Microsoft Office PowerPoint</Application>
  <PresentationFormat>Widescreen</PresentationFormat>
  <Paragraphs>240</Paragraphs>
  <Slides>43</Slides>
  <Notes>36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Arial Rounded MT Bold</vt:lpstr>
      <vt:lpstr>Bantayog</vt:lpstr>
      <vt:lpstr>Calibri</vt:lpstr>
      <vt:lpstr>Calibri Light</vt:lpstr>
      <vt:lpstr>Myriad Pro</vt:lpstr>
      <vt:lpstr>Poppins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362</cp:revision>
  <dcterms:created xsi:type="dcterms:W3CDTF">2020-12-09T02:04:00Z</dcterms:created>
  <dcterms:modified xsi:type="dcterms:W3CDTF">2025-01-11T12:41:14Z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1033-12.2.0.13431</vt:lpwstr>
  </property>
</Properties>
</file>