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sldIdLst>
    <p:sldId id="256" r:id="rId3"/>
    <p:sldId id="700" r:id="rId4"/>
    <p:sldId id="824" r:id="rId5"/>
    <p:sldId id="849" r:id="rId6"/>
    <p:sldId id="850" r:id="rId7"/>
    <p:sldId id="851" r:id="rId8"/>
    <p:sldId id="852" r:id="rId9"/>
    <p:sldId id="889" r:id="rId10"/>
    <p:sldId id="879" r:id="rId11"/>
    <p:sldId id="622" r:id="rId12"/>
    <p:sldId id="599" r:id="rId13"/>
    <p:sldId id="456" r:id="rId14"/>
    <p:sldId id="880" r:id="rId15"/>
    <p:sldId id="642" r:id="rId16"/>
    <p:sldId id="890" r:id="rId17"/>
    <p:sldId id="668" r:id="rId18"/>
    <p:sldId id="883" r:id="rId19"/>
    <p:sldId id="884" r:id="rId20"/>
    <p:sldId id="886" r:id="rId21"/>
    <p:sldId id="742" r:id="rId22"/>
    <p:sldId id="887" r:id="rId23"/>
    <p:sldId id="314" r:id="rId24"/>
    <p:sldId id="330" r:id="rId25"/>
    <p:sldId id="8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6" userDrawn="1">
          <p15:clr>
            <a:srgbClr val="A4A3A4"/>
          </p15:clr>
        </p15:guide>
        <p15:guide id="2" pos="40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0BB"/>
    <a:srgbClr val="EAE3C8"/>
    <a:srgbClr val="A1CAE2"/>
    <a:srgbClr val="A0C3D2"/>
    <a:srgbClr val="EAE0DA"/>
    <a:srgbClr val="EAC7C7"/>
    <a:srgbClr val="B3C890"/>
    <a:srgbClr val="73A9AD"/>
    <a:srgbClr val="DBDFAA"/>
    <a:srgbClr val="ECE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p:scale>
          <a:sx n="50" d="100"/>
          <a:sy n="50" d="100"/>
        </p:scale>
        <p:origin x="1502" y="658"/>
      </p:cViewPr>
      <p:guideLst>
        <p:guide orient="horz" pos="2076"/>
        <p:guide pos="4093"/>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304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452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685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6233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5386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3592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6531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1297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7849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969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6877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7697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475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63769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0" y="0"/>
            <a:ext cx="12346692" cy="6858000"/>
            <a:chOff x="0" y="0"/>
            <a:chExt cx="4877705" cy="2709333"/>
          </a:xfrm>
        </p:grpSpPr>
        <p:sp>
          <p:nvSpPr>
            <p:cNvPr id="4" name="Freeform 4"/>
            <p:cNvSpPr/>
            <p:nvPr/>
          </p:nvSpPr>
          <p:spPr>
            <a:xfrm>
              <a:off x="0" y="0"/>
              <a:ext cx="4877705" cy="2709333"/>
            </a:xfrm>
            <a:custGeom>
              <a:avLst/>
              <a:gdLst/>
              <a:ahLst/>
              <a:cxnLst/>
              <a:rect l="l" t="t" r="r" b="b"/>
              <a:pathLst>
                <a:path w="4877705" h="2709333">
                  <a:moveTo>
                    <a:pt x="0" y="0"/>
                  </a:moveTo>
                  <a:lnTo>
                    <a:pt x="4877705" y="0"/>
                  </a:lnTo>
                  <a:lnTo>
                    <a:pt x="4877705" y="2709333"/>
                  </a:lnTo>
                  <a:lnTo>
                    <a:pt x="0" y="2709333"/>
                  </a:lnTo>
                  <a:close/>
                </a:path>
              </a:pathLst>
            </a:custGeom>
            <a:solidFill>
              <a:srgbClr val="FFFFFF">
                <a:alpha val="77647"/>
              </a:srgbClr>
            </a:solidFill>
          </p:spPr>
          <p:txBody>
            <a:bodyPr/>
            <a:lstStyle/>
            <a:p>
              <a:pPr defTabSz="609630"/>
              <a:endParaRPr lang="en-US" sz="1200">
                <a:solidFill>
                  <a:prstClr val="black"/>
                </a:solidFill>
                <a:latin typeface="Calibri"/>
              </a:endParaRPr>
            </a:p>
          </p:txBody>
        </p:sp>
        <p:sp>
          <p:nvSpPr>
            <p:cNvPr id="5" name="TextBox 5"/>
            <p:cNvSpPr txBox="1"/>
            <p:nvPr/>
          </p:nvSpPr>
          <p:spPr>
            <a:xfrm>
              <a:off x="0" y="-38100"/>
              <a:ext cx="4877705" cy="2747433"/>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Freeform 6"/>
          <p:cNvSpPr/>
          <p:nvPr/>
        </p:nvSpPr>
        <p:spPr>
          <a:xfrm>
            <a:off x="0" y="3206776"/>
            <a:ext cx="4048737" cy="3651225"/>
          </a:xfrm>
          <a:custGeom>
            <a:avLst/>
            <a:gdLst/>
            <a:ahLst/>
            <a:cxnLst/>
            <a:rect l="l" t="t" r="r" b="b"/>
            <a:pathLst>
              <a:path w="6073106" h="5476837">
                <a:moveTo>
                  <a:pt x="0" y="0"/>
                </a:moveTo>
                <a:lnTo>
                  <a:pt x="6073106" y="0"/>
                </a:lnTo>
                <a:lnTo>
                  <a:pt x="6073106" y="5476837"/>
                </a:lnTo>
                <a:lnTo>
                  <a:pt x="0" y="54768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10800000">
            <a:off x="8143263" y="0"/>
            <a:ext cx="4048737" cy="3651225"/>
          </a:xfrm>
          <a:custGeom>
            <a:avLst/>
            <a:gdLst/>
            <a:ahLst/>
            <a:cxnLst/>
            <a:rect l="l" t="t" r="r" b="b"/>
            <a:pathLst>
              <a:path w="6073106" h="5476837">
                <a:moveTo>
                  <a:pt x="0" y="0"/>
                </a:moveTo>
                <a:lnTo>
                  <a:pt x="6073106" y="0"/>
                </a:lnTo>
                <a:lnTo>
                  <a:pt x="6073106" y="5476837"/>
                </a:lnTo>
                <a:lnTo>
                  <a:pt x="0" y="54768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8" name="TextBox 8"/>
          <p:cNvSpPr txBox="1"/>
          <p:nvPr/>
        </p:nvSpPr>
        <p:spPr>
          <a:xfrm>
            <a:off x="2287972" y="1967462"/>
            <a:ext cx="7616056" cy="2478627"/>
          </a:xfrm>
          <a:prstGeom prst="rect">
            <a:avLst/>
          </a:prstGeom>
        </p:spPr>
        <p:txBody>
          <a:bodyPr lIns="0" tIns="0" rIns="0" bIns="0" rtlCol="0" anchor="t">
            <a:spAutoFit/>
          </a:bodyPr>
          <a:lstStyle/>
          <a:p>
            <a:pPr algn="ctr" defTabSz="609630">
              <a:lnSpc>
                <a:spcPts val="9952"/>
              </a:lnSpc>
            </a:pPr>
            <a:r>
              <a:rPr lang="en-US" sz="8026" spc="192" dirty="0">
                <a:solidFill>
                  <a:srgbClr val="365679"/>
                </a:solidFill>
                <a:latin typeface="League Spartan"/>
                <a:ea typeface="League Spartan"/>
                <a:cs typeface="League Spartan"/>
                <a:sym typeface="League Spartan"/>
              </a:rPr>
              <a:t>WELCOME TO OUR CLASS!</a:t>
            </a:r>
          </a:p>
        </p:txBody>
      </p:sp>
      <p:sp>
        <p:nvSpPr>
          <p:cNvPr id="9" name="TextBox 9"/>
          <p:cNvSpPr txBox="1"/>
          <p:nvPr/>
        </p:nvSpPr>
        <p:spPr>
          <a:xfrm>
            <a:off x="3703586" y="5254881"/>
            <a:ext cx="4939520" cy="711028"/>
          </a:xfrm>
          <a:prstGeom prst="rect">
            <a:avLst/>
          </a:prstGeom>
        </p:spPr>
        <p:txBody>
          <a:bodyPr wrap="square" lIns="0" tIns="0" rIns="0" bIns="0" rtlCol="0" anchor="t">
            <a:spAutoFit/>
          </a:bodyPr>
          <a:lstStyle/>
          <a:p>
            <a:pPr algn="ctr" defTabSz="609630">
              <a:lnSpc>
                <a:spcPts val="2723"/>
              </a:lnSpc>
            </a:pPr>
            <a:r>
              <a:rPr lang="en-US" sz="3600" spc="115" dirty="0">
                <a:solidFill>
                  <a:srgbClr val="365679"/>
                </a:solidFill>
                <a:latin typeface="Helios"/>
                <a:ea typeface="Helios"/>
                <a:cs typeface="Helios"/>
                <a:sym typeface="Helios"/>
              </a:rPr>
              <a:t>Presented by: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ext Box 4"/>
          <p:cNvSpPr txBox="1"/>
          <p:nvPr/>
        </p:nvSpPr>
        <p:spPr>
          <a:xfrm>
            <a:off x="276225" y="1033780"/>
            <a:ext cx="11639550" cy="5610860"/>
          </a:xfrm>
          <a:prstGeom prst="rect">
            <a:avLst/>
          </a:prstGeom>
          <a:solidFill>
            <a:srgbClr val="FEE3AF"/>
          </a:solidFill>
        </p:spPr>
        <p:txBody>
          <a:bodyPr wrap="square" rtlCol="0" anchor="t">
            <a:noAutofit/>
          </a:bodyPr>
          <a:lstStyle/>
          <a:p>
            <a:pPr algn="just"/>
            <a:r>
              <a:rPr lang="en-US" sz="3500" dirty="0">
                <a:latin typeface="Tahoma" panose="020B0604030504040204" pitchFamily="34" charset="0"/>
                <a:ea typeface="Tahoma" panose="020B0604030504040204" pitchFamily="34" charset="0"/>
                <a:cs typeface="Tahoma" panose="020B0604030504040204" pitchFamily="34" charset="0"/>
              </a:rPr>
              <a:t>– We use non-defining relative clauses to add extra information. </a:t>
            </a:r>
          </a:p>
          <a:p>
            <a:pPr algn="just"/>
            <a:r>
              <a:rPr lang="en-US" sz="3500" b="1" dirty="0">
                <a:solidFill>
                  <a:srgbClr val="78AFC1"/>
                </a:solidFill>
                <a:latin typeface="Tahoma" panose="020B0604030504040204" pitchFamily="34" charset="0"/>
                <a:ea typeface="Tahoma" panose="020B0604030504040204" pitchFamily="34" charset="0"/>
                <a:cs typeface="Tahoma" panose="020B0604030504040204" pitchFamily="34" charset="0"/>
              </a:rPr>
              <a:t>Example:</a:t>
            </a:r>
            <a:r>
              <a:rPr lang="en-US" sz="3500" dirty="0">
                <a:latin typeface="Tahoma" panose="020B0604030504040204" pitchFamily="34" charset="0"/>
                <a:ea typeface="Tahoma" panose="020B0604030504040204" pitchFamily="34" charset="0"/>
                <a:cs typeface="Tahoma" panose="020B0604030504040204" pitchFamily="34" charset="0"/>
              </a:rPr>
              <a:t> Earth, </a:t>
            </a:r>
            <a:r>
              <a:rPr lang="en-US" sz="3500" b="1" dirty="0">
                <a:latin typeface="Tahoma" panose="020B0604030504040204" pitchFamily="34" charset="0"/>
                <a:ea typeface="Tahoma" panose="020B0604030504040204" pitchFamily="34" charset="0"/>
                <a:cs typeface="Tahoma" panose="020B0604030504040204" pitchFamily="34" charset="0"/>
              </a:rPr>
              <a:t>which is the third planet from the Sun</a:t>
            </a:r>
            <a:r>
              <a:rPr lang="en-US" sz="3500" dirty="0">
                <a:latin typeface="Tahoma" panose="020B0604030504040204" pitchFamily="34" charset="0"/>
                <a:ea typeface="Tahoma" panose="020B0604030504040204" pitchFamily="34" charset="0"/>
                <a:cs typeface="Tahoma" panose="020B0604030504040204" pitchFamily="34" charset="0"/>
              </a:rPr>
              <a:t>, depends much on the Sun for its energy.</a:t>
            </a:r>
          </a:p>
          <a:p>
            <a:pPr algn="just"/>
            <a:r>
              <a:rPr lang="en-US" sz="3500" dirty="0">
                <a:latin typeface="Tahoma" panose="020B0604030504040204" pitchFamily="34" charset="0"/>
                <a:ea typeface="Tahoma" panose="020B0604030504040204" pitchFamily="34" charset="0"/>
                <a:cs typeface="Tahoma" panose="020B0604030504040204" pitchFamily="34" charset="0"/>
              </a:rPr>
              <a:t>– If we remove the non-defining relative clause, the sentence still makes sense.</a:t>
            </a:r>
          </a:p>
          <a:p>
            <a:pPr algn="just"/>
            <a:r>
              <a:rPr lang="en-US" sz="3500" b="1" dirty="0">
                <a:solidFill>
                  <a:srgbClr val="78AFC1"/>
                </a:solidFill>
                <a:latin typeface="Tahoma" panose="020B0604030504040204" pitchFamily="34" charset="0"/>
                <a:ea typeface="Tahoma" panose="020B0604030504040204" pitchFamily="34" charset="0"/>
                <a:cs typeface="Tahoma" panose="020B0604030504040204" pitchFamily="34" charset="0"/>
              </a:rPr>
              <a:t>Example:</a:t>
            </a:r>
            <a:r>
              <a:rPr lang="en-US" sz="3500" dirty="0">
                <a:latin typeface="Tahoma" panose="020B0604030504040204" pitchFamily="34" charset="0"/>
                <a:ea typeface="Tahoma" panose="020B0604030504040204" pitchFamily="34" charset="0"/>
                <a:cs typeface="Tahoma" panose="020B0604030504040204" pitchFamily="34" charset="0"/>
              </a:rPr>
              <a:t> Earth depends much on the Sun for its energy.</a:t>
            </a:r>
          </a:p>
          <a:p>
            <a:pPr algn="just"/>
            <a:r>
              <a:rPr lang="en-US" sz="3500" dirty="0">
                <a:latin typeface="Tahoma" panose="020B0604030504040204" pitchFamily="34" charset="0"/>
                <a:ea typeface="Tahoma" panose="020B0604030504040204" pitchFamily="34" charset="0"/>
                <a:cs typeface="Tahoma" panose="020B0604030504040204" pitchFamily="34" charset="0"/>
              </a:rPr>
              <a:t>– We use comma(s) with non-defining relative clauses. </a:t>
            </a:r>
          </a:p>
          <a:p>
            <a:pPr algn="just"/>
            <a:r>
              <a:rPr lang="en-US" sz="3500" dirty="0">
                <a:latin typeface="Tahoma" panose="020B0604030504040204" pitchFamily="34" charset="0"/>
                <a:ea typeface="Tahoma" panose="020B0604030504040204" pitchFamily="34" charset="0"/>
                <a:cs typeface="Tahoma" panose="020B0604030504040204" pitchFamily="34" charset="0"/>
              </a:rPr>
              <a:t>– Relative pronouns cannot be omitted in non-defining relative clauses</a:t>
            </a:r>
          </a:p>
        </p:txBody>
      </p:sp>
      <p:pic>
        <p:nvPicPr>
          <p:cNvPr id="6" name="Picture 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22555" y="175895"/>
            <a:ext cx="3148330" cy="927735"/>
          </a:xfrm>
          <a:prstGeom prst="rect">
            <a:avLst/>
          </a:prstGeom>
        </p:spPr>
      </p:pic>
      <p:sp>
        <p:nvSpPr>
          <p:cNvPr id="9" name="Text Box 8"/>
          <p:cNvSpPr txBox="1"/>
          <p:nvPr/>
        </p:nvSpPr>
        <p:spPr>
          <a:xfrm>
            <a:off x="-1120140" y="4410710"/>
            <a:ext cx="4064000" cy="368300"/>
          </a:xfrm>
          <a:prstGeom prst="rect">
            <a:avLst/>
          </a:prstGeom>
          <a:noFill/>
        </p:spPr>
        <p:txBody>
          <a:bodyPr wrap="square" rtlCol="0">
            <a:spAutoFit/>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29972E58-8B0D-F31F-083A-D920F2FE3AA7}"/>
              </a:ext>
            </a:extLst>
          </p:cNvPr>
          <p:cNvGrpSpPr/>
          <p:nvPr/>
        </p:nvGrpSpPr>
        <p:grpSpPr>
          <a:xfrm>
            <a:off x="0" y="-253157"/>
            <a:ext cx="18288000" cy="5822240"/>
            <a:chOff x="0" y="-66675"/>
            <a:chExt cx="4816593" cy="1533429"/>
          </a:xfrm>
        </p:grpSpPr>
        <p:sp>
          <p:nvSpPr>
            <p:cNvPr id="8" name="Freeform 3">
              <a:extLst>
                <a:ext uri="{FF2B5EF4-FFF2-40B4-BE49-F238E27FC236}">
                  <a16:creationId xmlns:a16="http://schemas.microsoft.com/office/drawing/2014/main" id="{7AEE5B9E-4904-71CA-BEBA-FF3A6C631EF6}"/>
                </a:ext>
              </a:extLst>
            </p:cNvPr>
            <p:cNvSpPr/>
            <p:nvPr/>
          </p:nvSpPr>
          <p:spPr>
            <a:xfrm>
              <a:off x="0" y="0"/>
              <a:ext cx="3211062" cy="262171"/>
            </a:xfrm>
            <a:custGeom>
              <a:avLst/>
              <a:gdLst/>
              <a:ahLst/>
              <a:cxnLst/>
              <a:rect l="l" t="t" r="r" b="b"/>
              <a:pathLst>
                <a:path w="4816592" h="1466754">
                  <a:moveTo>
                    <a:pt x="0" y="0"/>
                  </a:moveTo>
                  <a:lnTo>
                    <a:pt x="4816592" y="0"/>
                  </a:lnTo>
                  <a:lnTo>
                    <a:pt x="4816592" y="1466754"/>
                  </a:lnTo>
                  <a:lnTo>
                    <a:pt x="0" y="1466754"/>
                  </a:lnTo>
                  <a:close/>
                </a:path>
              </a:pathLst>
            </a:custGeom>
            <a:solidFill>
              <a:srgbClr val="2B485F"/>
            </a:solidFill>
          </p:spPr>
          <p:txBody>
            <a:bodyPr/>
            <a:lstStyle/>
            <a:p>
              <a:endParaRPr lang="en-US"/>
            </a:p>
          </p:txBody>
        </p:sp>
        <p:sp>
          <p:nvSpPr>
            <p:cNvPr id="9" name="TextBox 4">
              <a:extLst>
                <a:ext uri="{FF2B5EF4-FFF2-40B4-BE49-F238E27FC236}">
                  <a16:creationId xmlns:a16="http://schemas.microsoft.com/office/drawing/2014/main" id="{61D34D55-BE8A-327F-4D40-C08A59F22DFF}"/>
                </a:ext>
              </a:extLst>
            </p:cNvPr>
            <p:cNvSpPr txBox="1"/>
            <p:nvPr/>
          </p:nvSpPr>
          <p:spPr>
            <a:xfrm>
              <a:off x="0" y="-66675"/>
              <a:ext cx="4816593" cy="1533429"/>
            </a:xfrm>
            <a:prstGeom prst="rect">
              <a:avLst/>
            </a:prstGeom>
          </p:spPr>
          <p:txBody>
            <a:bodyPr lIns="50800" tIns="50800" rIns="50800" bIns="50800" rtlCol="0" anchor="ctr"/>
            <a:lstStyle/>
            <a:p>
              <a:pPr algn="ctr">
                <a:lnSpc>
                  <a:spcPts val="3640"/>
                </a:lnSpc>
              </a:pPr>
              <a:endParaRPr/>
            </a:p>
          </p:txBody>
        </p:sp>
      </p:grpSp>
      <p:sp>
        <p:nvSpPr>
          <p:cNvPr id="12" name="TextBox 11"/>
          <p:cNvSpPr txBox="1"/>
          <p:nvPr/>
        </p:nvSpPr>
        <p:spPr>
          <a:xfrm>
            <a:off x="181610" y="190312"/>
            <a:ext cx="12254230" cy="584775"/>
          </a:xfrm>
          <a:prstGeom prst="rect">
            <a:avLst/>
          </a:prstGeom>
          <a:noFill/>
          <a:effectLst/>
        </p:spPr>
        <p:txBody>
          <a:bodyPr wrap="square" rtlCol="0">
            <a:spAutoFit/>
          </a:bodyPr>
          <a:lstStyle/>
          <a:p>
            <a:r>
              <a:rPr lang="en-US" sz="3200" b="1" dirty="0">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rPr>
              <a:t>1. Complete the sentences with correct relative pronouns.</a:t>
            </a:r>
          </a:p>
        </p:txBody>
      </p:sp>
      <p:sp>
        <p:nvSpPr>
          <p:cNvPr id="3" name="Text Box 2"/>
          <p:cNvSpPr txBox="1"/>
          <p:nvPr/>
        </p:nvSpPr>
        <p:spPr>
          <a:xfrm>
            <a:off x="501650" y="1409829"/>
            <a:ext cx="11188700" cy="1076325"/>
          </a:xfrm>
          <a:prstGeom prst="rect">
            <a:avLst/>
          </a:prstGeom>
          <a:noFill/>
        </p:spPr>
        <p:txBody>
          <a:bodyPr wrap="square" rtlCol="0" anchor="t">
            <a:spAutoFit/>
          </a:bodyPr>
          <a:lstStyle/>
          <a:p>
            <a:pPr algn="just"/>
            <a:r>
              <a:rPr lang="en-US" sz="3200" b="1">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3200">
                <a:solidFill>
                  <a:schemeClr val="tx1"/>
                </a:solidFill>
                <a:latin typeface="Tahoma" panose="020B0604030504040204" pitchFamily="34" charset="0"/>
                <a:ea typeface="Tahoma" panose="020B0604030504040204" pitchFamily="34" charset="0"/>
                <a:cs typeface="Tahoma" panose="020B0604030504040204" pitchFamily="34" charset="0"/>
              </a:rPr>
              <a:t> Planet Earth, ______ is also called the Blue Planet, is covered with water and land.</a:t>
            </a:r>
          </a:p>
        </p:txBody>
      </p:sp>
      <p:sp>
        <p:nvSpPr>
          <p:cNvPr id="4" name="Text Box 3"/>
          <p:cNvSpPr txBox="1"/>
          <p:nvPr/>
        </p:nvSpPr>
        <p:spPr>
          <a:xfrm>
            <a:off x="501650" y="2448054"/>
            <a:ext cx="11242675" cy="947420"/>
          </a:xfrm>
          <a:prstGeom prst="rect">
            <a:avLst/>
          </a:prstGeom>
          <a:noFill/>
        </p:spPr>
        <p:txBody>
          <a:bodyPr wrap="square" rtlCol="0" anchor="t">
            <a:noAutofit/>
          </a:bodyPr>
          <a:lstStyle/>
          <a:p>
            <a:pPr algn="just"/>
            <a:r>
              <a:rPr lang="en-US" sz="3200" b="1">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3200">
                <a:solidFill>
                  <a:schemeClr val="tx1"/>
                </a:solidFill>
                <a:latin typeface="Tahoma" panose="020B0604030504040204" pitchFamily="34" charset="0"/>
                <a:ea typeface="Tahoma" panose="020B0604030504040204" pitchFamily="34" charset="0"/>
                <a:cs typeface="Tahoma" panose="020B0604030504040204" pitchFamily="34" charset="0"/>
              </a:rPr>
              <a:t>. Peter Molnar, ______ has done many studies on climate change, is one of the best-known Earth scientists.</a:t>
            </a:r>
          </a:p>
        </p:txBody>
      </p:sp>
      <p:sp>
        <p:nvSpPr>
          <p:cNvPr id="5" name="Text Box 4"/>
          <p:cNvSpPr txBox="1"/>
          <p:nvPr/>
        </p:nvSpPr>
        <p:spPr>
          <a:xfrm>
            <a:off x="501650" y="3396744"/>
            <a:ext cx="11188700" cy="1076325"/>
          </a:xfrm>
          <a:prstGeom prst="rect">
            <a:avLst/>
          </a:prstGeom>
          <a:noFill/>
        </p:spPr>
        <p:txBody>
          <a:bodyPr wrap="square" rtlCol="0" anchor="t">
            <a:spAutoFit/>
          </a:bodyPr>
          <a:lstStyle/>
          <a:p>
            <a:pPr algn="just"/>
            <a:r>
              <a:rPr lang="en-US" sz="3200" b="1">
                <a:solidFill>
                  <a:schemeClr val="tx1"/>
                </a:solidFill>
                <a:latin typeface="Tahoma" panose="020B0604030504040204" pitchFamily="34" charset="0"/>
                <a:ea typeface="Tahoma" panose="020B0604030504040204" pitchFamily="34" charset="0"/>
                <a:cs typeface="Tahoma" panose="020B0604030504040204" pitchFamily="34" charset="0"/>
              </a:rPr>
              <a:t>3.</a:t>
            </a:r>
            <a:r>
              <a:rPr lang="en-US" sz="3200">
                <a:solidFill>
                  <a:schemeClr val="tx1"/>
                </a:solidFill>
                <a:latin typeface="Tahoma" panose="020B0604030504040204" pitchFamily="34" charset="0"/>
                <a:ea typeface="Tahoma" panose="020B0604030504040204" pitchFamily="34" charset="0"/>
                <a:cs typeface="Tahoma" panose="020B0604030504040204" pitchFamily="34" charset="0"/>
              </a:rPr>
              <a:t> Neil Armstrong, ______ trip to the moon marked a giant leap for mankind, was the first to walk on the moon.</a:t>
            </a:r>
          </a:p>
        </p:txBody>
      </p:sp>
      <p:sp>
        <p:nvSpPr>
          <p:cNvPr id="6" name="Text Box 5"/>
          <p:cNvSpPr txBox="1"/>
          <p:nvPr/>
        </p:nvSpPr>
        <p:spPr>
          <a:xfrm>
            <a:off x="501650" y="4459099"/>
            <a:ext cx="11242675" cy="1076325"/>
          </a:xfrm>
          <a:prstGeom prst="rect">
            <a:avLst/>
          </a:prstGeom>
          <a:noFill/>
        </p:spPr>
        <p:txBody>
          <a:bodyPr wrap="square" rtlCol="0" anchor="t">
            <a:spAutoFit/>
          </a:bodyPr>
          <a:lstStyle/>
          <a:p>
            <a:pPr algn="just"/>
            <a:r>
              <a:rPr lang="en-US" sz="3200" b="1">
                <a:solidFill>
                  <a:schemeClr val="tx1"/>
                </a:solidFill>
                <a:latin typeface="Tahoma" panose="020B0604030504040204" pitchFamily="34" charset="0"/>
                <a:ea typeface="Tahoma" panose="020B0604030504040204" pitchFamily="34" charset="0"/>
                <a:cs typeface="Tahoma" panose="020B0604030504040204" pitchFamily="34" charset="0"/>
              </a:rPr>
              <a:t>4.</a:t>
            </a:r>
            <a:r>
              <a:rPr lang="en-US" sz="3200">
                <a:solidFill>
                  <a:schemeClr val="tx1"/>
                </a:solidFill>
                <a:latin typeface="Tahoma" panose="020B0604030504040204" pitchFamily="34" charset="0"/>
                <a:ea typeface="Tahoma" panose="020B0604030504040204" pitchFamily="34" charset="0"/>
                <a:cs typeface="Tahoma" panose="020B0604030504040204" pitchFamily="34" charset="0"/>
              </a:rPr>
              <a:t> Suoi Thau, ______ is in Ha Giang, is one of the most gorgeous grasslands in Viet Nam.</a:t>
            </a:r>
          </a:p>
        </p:txBody>
      </p:sp>
      <p:sp>
        <p:nvSpPr>
          <p:cNvPr id="10" name="Text Box 9"/>
          <p:cNvSpPr txBox="1"/>
          <p:nvPr/>
        </p:nvSpPr>
        <p:spPr>
          <a:xfrm>
            <a:off x="501650" y="5512564"/>
            <a:ext cx="11188700" cy="1076325"/>
          </a:xfrm>
          <a:prstGeom prst="rect">
            <a:avLst/>
          </a:prstGeom>
          <a:noFill/>
        </p:spPr>
        <p:txBody>
          <a:bodyPr wrap="square" rtlCol="0" anchor="t">
            <a:spAutoFit/>
          </a:bodyPr>
          <a:lstStyle/>
          <a:p>
            <a:pPr algn="just"/>
            <a:r>
              <a:rPr lang="en-US" sz="3200" b="1">
                <a:solidFill>
                  <a:schemeClr val="tx1"/>
                </a:solidFill>
                <a:latin typeface="Tahoma" panose="020B0604030504040204" pitchFamily="34" charset="0"/>
                <a:ea typeface="Tahoma" panose="020B0604030504040204" pitchFamily="34" charset="0"/>
                <a:cs typeface="Tahoma" panose="020B0604030504040204" pitchFamily="34" charset="0"/>
              </a:rPr>
              <a:t>5. </a:t>
            </a:r>
            <a:r>
              <a:rPr lang="en-US" sz="3200">
                <a:solidFill>
                  <a:schemeClr val="tx1"/>
                </a:solidFill>
                <a:latin typeface="Tahoma" panose="020B0604030504040204" pitchFamily="34" charset="0"/>
                <a:ea typeface="Tahoma" panose="020B0604030504040204" pitchFamily="34" charset="0"/>
                <a:cs typeface="Tahoma" panose="020B0604030504040204" pitchFamily="34" charset="0"/>
              </a:rPr>
              <a:t>People often do green things to protect Earth on the Earth Day, ______ is celebrated on 22nd April.</a:t>
            </a:r>
          </a:p>
        </p:txBody>
      </p:sp>
      <p:sp>
        <p:nvSpPr>
          <p:cNvPr id="24" name="Text Box 23"/>
          <p:cNvSpPr txBox="1"/>
          <p:nvPr/>
        </p:nvSpPr>
        <p:spPr>
          <a:xfrm>
            <a:off x="3696970" y="1352679"/>
            <a:ext cx="2225040" cy="645160"/>
          </a:xfrm>
          <a:prstGeom prst="rect">
            <a:avLst/>
          </a:prstGeom>
          <a:noFill/>
        </p:spPr>
        <p:txBody>
          <a:bodyPr wrap="square" rtlCol="0">
            <a:spAutoFit/>
          </a:bodyPr>
          <a:lstStyle/>
          <a:p>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which</a:t>
            </a:r>
          </a:p>
        </p:txBody>
      </p:sp>
      <p:sp>
        <p:nvSpPr>
          <p:cNvPr id="25" name="Text Box 24"/>
          <p:cNvSpPr txBox="1"/>
          <p:nvPr/>
        </p:nvSpPr>
        <p:spPr>
          <a:xfrm>
            <a:off x="3812857" y="3345944"/>
            <a:ext cx="1898650" cy="645160"/>
          </a:xfrm>
          <a:prstGeom prst="rect">
            <a:avLst/>
          </a:prstGeom>
          <a:noFill/>
        </p:spPr>
        <p:txBody>
          <a:bodyPr wrap="square" rtlCol="0">
            <a:sp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whose</a:t>
            </a:r>
          </a:p>
        </p:txBody>
      </p:sp>
      <p:sp>
        <p:nvSpPr>
          <p:cNvPr id="26" name="Text Box 25"/>
          <p:cNvSpPr txBox="1"/>
          <p:nvPr/>
        </p:nvSpPr>
        <p:spPr>
          <a:xfrm>
            <a:off x="3286760" y="4405501"/>
            <a:ext cx="1631315" cy="645160"/>
          </a:xfrm>
          <a:prstGeom prst="rect">
            <a:avLst/>
          </a:prstGeom>
          <a:noFill/>
        </p:spPr>
        <p:txBody>
          <a:bodyPr wrap="square" rtlCol="0">
            <a:sp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which</a:t>
            </a:r>
          </a:p>
        </p:txBody>
      </p:sp>
      <p:sp>
        <p:nvSpPr>
          <p:cNvPr id="28" name="Text Box 27"/>
          <p:cNvSpPr txBox="1"/>
          <p:nvPr/>
        </p:nvSpPr>
        <p:spPr>
          <a:xfrm>
            <a:off x="1377950" y="5952619"/>
            <a:ext cx="1908810" cy="645160"/>
          </a:xfrm>
          <a:prstGeom prst="rect">
            <a:avLst/>
          </a:prstGeom>
          <a:noFill/>
        </p:spPr>
        <p:txBody>
          <a:bodyPr wrap="square" rtlCol="0">
            <a:sp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which</a:t>
            </a:r>
          </a:p>
        </p:txBody>
      </p:sp>
      <p:sp>
        <p:nvSpPr>
          <p:cNvPr id="29" name="Text Box 28"/>
          <p:cNvSpPr txBox="1"/>
          <p:nvPr/>
        </p:nvSpPr>
        <p:spPr>
          <a:xfrm>
            <a:off x="3812857" y="2389505"/>
            <a:ext cx="1268095" cy="645160"/>
          </a:xfrm>
          <a:prstGeom prst="rect">
            <a:avLst/>
          </a:prstGeom>
          <a:noFill/>
        </p:spPr>
        <p:txBody>
          <a:bodyPr wrap="square" rtlCol="0">
            <a:sp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who</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1"/>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2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1"/>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childTnLst>
                                </p:cTn>
                              </p:par>
                              <p:par>
                                <p:cTn id="20" presetID="40" presetClass="entr" presetSubtype="0" fill="hold" grpId="0" nodeType="withEffect">
                                  <p:stCondLst>
                                    <p:cond delay="3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1"/>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childTnLst>
                                </p:cTn>
                              </p:par>
                              <p:par>
                                <p:cTn id="25" presetID="40" presetClass="entr" presetSubtype="0" fill="hold" grpId="0" nodeType="withEffect">
                                  <p:stCondLst>
                                    <p:cond delay="4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1"/>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10" grpId="0"/>
      <p:bldP spid="10" grpId="1"/>
      <p:bldP spid="24" grpId="0"/>
      <p:bldP spid="24" grpId="1"/>
      <p:bldP spid="25" grpId="0"/>
      <p:bldP spid="25" grpId="1"/>
      <p:bldP spid="26" grpId="0"/>
      <p:bldP spid="26" grpId="1"/>
      <p:bldP spid="28" grpId="0"/>
      <p:bldP spid="28" grpId="1"/>
      <p:bldP spid="29" grpId="0"/>
      <p:bldP spid="2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9968473-D772-4CFA-FE17-BD5C0E484357}"/>
              </a:ext>
            </a:extLst>
          </p:cNvPr>
          <p:cNvGrpSpPr/>
          <p:nvPr/>
        </p:nvGrpSpPr>
        <p:grpSpPr>
          <a:xfrm>
            <a:off x="0" y="-253157"/>
            <a:ext cx="18288000" cy="5822240"/>
            <a:chOff x="0" y="-66675"/>
            <a:chExt cx="4816593" cy="1533429"/>
          </a:xfrm>
        </p:grpSpPr>
        <p:sp>
          <p:nvSpPr>
            <p:cNvPr id="5" name="Freeform 3">
              <a:extLst>
                <a:ext uri="{FF2B5EF4-FFF2-40B4-BE49-F238E27FC236}">
                  <a16:creationId xmlns:a16="http://schemas.microsoft.com/office/drawing/2014/main" id="{379BDC7A-2852-D6A1-8E8B-66A417177689}"/>
                </a:ext>
              </a:extLst>
            </p:cNvPr>
            <p:cNvSpPr/>
            <p:nvPr/>
          </p:nvSpPr>
          <p:spPr>
            <a:xfrm>
              <a:off x="0" y="0"/>
              <a:ext cx="3211062" cy="262171"/>
            </a:xfrm>
            <a:custGeom>
              <a:avLst/>
              <a:gdLst/>
              <a:ahLst/>
              <a:cxnLst/>
              <a:rect l="l" t="t" r="r" b="b"/>
              <a:pathLst>
                <a:path w="4816592" h="1466754">
                  <a:moveTo>
                    <a:pt x="0" y="0"/>
                  </a:moveTo>
                  <a:lnTo>
                    <a:pt x="4816592" y="0"/>
                  </a:lnTo>
                  <a:lnTo>
                    <a:pt x="4816592" y="1466754"/>
                  </a:lnTo>
                  <a:lnTo>
                    <a:pt x="0" y="1466754"/>
                  </a:lnTo>
                  <a:close/>
                </a:path>
              </a:pathLst>
            </a:custGeom>
            <a:solidFill>
              <a:srgbClr val="2B485F"/>
            </a:solidFill>
          </p:spPr>
          <p:txBody>
            <a:bodyPr/>
            <a:lstStyle/>
            <a:p>
              <a:endParaRPr lang="en-US"/>
            </a:p>
          </p:txBody>
        </p:sp>
        <p:sp>
          <p:nvSpPr>
            <p:cNvPr id="6" name="TextBox 4">
              <a:extLst>
                <a:ext uri="{FF2B5EF4-FFF2-40B4-BE49-F238E27FC236}">
                  <a16:creationId xmlns:a16="http://schemas.microsoft.com/office/drawing/2014/main" id="{2CE74D37-BC53-0863-AD69-8A93B589609B}"/>
                </a:ext>
              </a:extLst>
            </p:cNvPr>
            <p:cNvSpPr txBox="1"/>
            <p:nvPr/>
          </p:nvSpPr>
          <p:spPr>
            <a:xfrm>
              <a:off x="0" y="-66675"/>
              <a:ext cx="4816593" cy="1533429"/>
            </a:xfrm>
            <a:prstGeom prst="rect">
              <a:avLst/>
            </a:prstGeom>
          </p:spPr>
          <p:txBody>
            <a:bodyPr lIns="50800" tIns="50800" rIns="50800" bIns="50800" rtlCol="0" anchor="ctr"/>
            <a:lstStyle/>
            <a:p>
              <a:pPr algn="ctr">
                <a:lnSpc>
                  <a:spcPts val="3640"/>
                </a:lnSpc>
              </a:pPr>
              <a:endParaRPr/>
            </a:p>
          </p:txBody>
        </p:sp>
      </p:grpSp>
      <p:sp>
        <p:nvSpPr>
          <p:cNvPr id="12" name="TextBox 11"/>
          <p:cNvSpPr txBox="1"/>
          <p:nvPr/>
        </p:nvSpPr>
        <p:spPr>
          <a:xfrm>
            <a:off x="549275" y="-40448"/>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r>
              <a:rPr lang="en-US" dirty="0"/>
              <a:t>2. Underline the relative clauses. Tick (√) if the relative clause can be omitted.</a:t>
            </a:r>
          </a:p>
        </p:txBody>
      </p:sp>
      <p:sp>
        <p:nvSpPr>
          <p:cNvPr id="2" name="Text Box 1"/>
          <p:cNvSpPr txBox="1"/>
          <p:nvPr/>
        </p:nvSpPr>
        <p:spPr>
          <a:xfrm>
            <a:off x="549275" y="1167322"/>
            <a:ext cx="11066145" cy="1198880"/>
          </a:xfrm>
          <a:prstGeom prst="rect">
            <a:avLst/>
          </a:prstGeom>
          <a:noFill/>
        </p:spPr>
        <p:txBody>
          <a:bodyPr wrap="square" rtlCol="0" anchor="t">
            <a:spAutoFit/>
          </a:bodyPr>
          <a:lstStyle/>
          <a:p>
            <a:pPr algn="just"/>
            <a:r>
              <a:rPr lang="en-US" sz="3600" b="1" dirty="0">
                <a:latin typeface="Tahoma" panose="020B0604030504040204" pitchFamily="34" charset="0"/>
                <a:ea typeface="Tahoma" panose="020B0604030504040204" pitchFamily="34" charset="0"/>
                <a:cs typeface="Tahoma" panose="020B0604030504040204" pitchFamily="34" charset="0"/>
              </a:rPr>
              <a:t>1.</a:t>
            </a:r>
            <a:r>
              <a:rPr lang="en-US" sz="3600" dirty="0">
                <a:latin typeface="Tahoma" panose="020B0604030504040204" pitchFamily="34" charset="0"/>
                <a:ea typeface="Tahoma" panose="020B0604030504040204" pitchFamily="34" charset="0"/>
                <a:cs typeface="Tahoma" panose="020B0604030504040204" pitchFamily="34" charset="0"/>
              </a:rPr>
              <a:t> ______ The second planet from the Sun is Venus, which is sometimes called the Earth’s sister.</a:t>
            </a:r>
          </a:p>
        </p:txBody>
      </p:sp>
      <p:sp>
        <p:nvSpPr>
          <p:cNvPr id="11" name="Text Box 10"/>
          <p:cNvSpPr txBox="1"/>
          <p:nvPr/>
        </p:nvSpPr>
        <p:spPr>
          <a:xfrm>
            <a:off x="549275" y="2662112"/>
            <a:ext cx="11066145" cy="1198880"/>
          </a:xfrm>
          <a:prstGeom prst="rect">
            <a:avLst/>
          </a:prstGeom>
          <a:noFill/>
        </p:spPr>
        <p:txBody>
          <a:bodyPr wrap="square" rtlCol="0" anchor="t">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2.</a:t>
            </a:r>
            <a:r>
              <a:rPr lang="en-US" sz="3600">
                <a:latin typeface="Tahoma" panose="020B0604030504040204" pitchFamily="34" charset="0"/>
                <a:ea typeface="Tahoma" panose="020B0604030504040204" pitchFamily="34" charset="0"/>
                <a:cs typeface="Tahoma" panose="020B0604030504040204" pitchFamily="34" charset="0"/>
              </a:rPr>
              <a:t> ______ The ocean, which is the body of salt water, contains 97% of Earth’s water.</a:t>
            </a:r>
          </a:p>
        </p:txBody>
      </p:sp>
      <p:sp>
        <p:nvSpPr>
          <p:cNvPr id="13" name="Text Box 12"/>
          <p:cNvSpPr txBox="1"/>
          <p:nvPr/>
        </p:nvSpPr>
        <p:spPr>
          <a:xfrm>
            <a:off x="549910" y="4165157"/>
            <a:ext cx="11064875" cy="1198880"/>
          </a:xfrm>
          <a:prstGeom prst="rect">
            <a:avLst/>
          </a:prstGeom>
          <a:noFill/>
        </p:spPr>
        <p:txBody>
          <a:bodyPr wrap="square" rtlCol="0" anchor="t">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3.</a:t>
            </a:r>
            <a:r>
              <a:rPr lang="en-US" sz="3600">
                <a:latin typeface="Tahoma" panose="020B0604030504040204" pitchFamily="34" charset="0"/>
                <a:ea typeface="Tahoma" panose="020B0604030504040204" pitchFamily="34" charset="0"/>
                <a:cs typeface="Tahoma" panose="020B0604030504040204" pitchFamily="34" charset="0"/>
              </a:rPr>
              <a:t> ______ Landforms make up the areas which include mountains, hills, plains, and plateaus</a:t>
            </a:r>
          </a:p>
        </p:txBody>
      </p:sp>
      <p:sp>
        <p:nvSpPr>
          <p:cNvPr id="36" name="Text Box 35"/>
          <p:cNvSpPr txBox="1"/>
          <p:nvPr/>
        </p:nvSpPr>
        <p:spPr>
          <a:xfrm>
            <a:off x="1403667" y="1035877"/>
            <a:ext cx="1071245" cy="710565"/>
          </a:xfrm>
          <a:prstGeom prst="rect">
            <a:avLst/>
          </a:prstGeom>
          <a:noFill/>
        </p:spPr>
        <p:txBody>
          <a:bodyPr wrap="none" rtlCol="0" anchor="t">
            <a:noAutofit/>
          </a:bodyPr>
          <a:lstStyle/>
          <a:p>
            <a:pPr algn="l"/>
            <a:r>
              <a:rPr lang="en-US" sz="4800" b="1">
                <a:ln>
                  <a:noFill/>
                </a:ln>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20" name="Text Box 19"/>
          <p:cNvSpPr txBox="1"/>
          <p:nvPr/>
        </p:nvSpPr>
        <p:spPr>
          <a:xfrm>
            <a:off x="1403667" y="2397317"/>
            <a:ext cx="1071245" cy="710565"/>
          </a:xfrm>
          <a:prstGeom prst="rect">
            <a:avLst/>
          </a:prstGeom>
          <a:noFill/>
        </p:spPr>
        <p:txBody>
          <a:bodyPr wrap="none" rtlCol="0" anchor="t">
            <a:noAutofit/>
          </a:bodyPr>
          <a:lstStyle/>
          <a:p>
            <a:pPr algn="l"/>
            <a:r>
              <a:rPr lang="en-US" sz="6000" b="1">
                <a:ln>
                  <a:noFill/>
                </a:ln>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cxnSp>
        <p:nvCxnSpPr>
          <p:cNvPr id="22" name="Straight Connector 21"/>
          <p:cNvCxnSpPr>
            <a:cxnSpLocks/>
          </p:cNvCxnSpPr>
          <p:nvPr/>
        </p:nvCxnSpPr>
        <p:spPr>
          <a:xfrm>
            <a:off x="696912" y="2294447"/>
            <a:ext cx="8645208"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3" name="Straight Connector 22"/>
          <p:cNvCxnSpPr/>
          <p:nvPr/>
        </p:nvCxnSpPr>
        <p:spPr>
          <a:xfrm>
            <a:off x="5280977" y="3261552"/>
            <a:ext cx="594931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5" name="Straight Connector 24"/>
          <p:cNvCxnSpPr>
            <a:cxnSpLocks/>
          </p:cNvCxnSpPr>
          <p:nvPr/>
        </p:nvCxnSpPr>
        <p:spPr>
          <a:xfrm>
            <a:off x="10317480" y="4776662"/>
            <a:ext cx="129730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9" name="Straight Connector 28"/>
          <p:cNvCxnSpPr>
            <a:cxnSpLocks/>
          </p:cNvCxnSpPr>
          <p:nvPr/>
        </p:nvCxnSpPr>
        <p:spPr>
          <a:xfrm>
            <a:off x="676592" y="5364037"/>
            <a:ext cx="9016048"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40BD3C3-8D10-359E-B6D0-15A23BF5B68A}"/>
              </a:ext>
            </a:extLst>
          </p:cNvPr>
          <p:cNvGrpSpPr/>
          <p:nvPr/>
        </p:nvGrpSpPr>
        <p:grpSpPr>
          <a:xfrm rot="-10800000">
            <a:off x="-9611888" y="-3086743"/>
            <a:ext cx="12727251" cy="12193285"/>
            <a:chOff x="0" y="0"/>
            <a:chExt cx="524208" cy="502215"/>
          </a:xfrm>
        </p:grpSpPr>
        <p:sp>
          <p:nvSpPr>
            <p:cNvPr id="6" name="Freeform 3">
              <a:extLst>
                <a:ext uri="{FF2B5EF4-FFF2-40B4-BE49-F238E27FC236}">
                  <a16:creationId xmlns:a16="http://schemas.microsoft.com/office/drawing/2014/main" id="{67B939E3-4134-ED0E-FA8C-75957FB46C04}"/>
                </a:ext>
              </a:extLst>
            </p:cNvPr>
            <p:cNvSpPr/>
            <p:nvPr/>
          </p:nvSpPr>
          <p:spPr>
            <a:xfrm>
              <a:off x="0" y="0"/>
              <a:ext cx="524208" cy="502215"/>
            </a:xfrm>
            <a:custGeom>
              <a:avLst/>
              <a:gdLst/>
              <a:ahLst/>
              <a:cxnLst/>
              <a:rect l="l" t="t" r="r" b="b"/>
              <a:pathLst>
                <a:path w="524208" h="502215">
                  <a:moveTo>
                    <a:pt x="203200" y="0"/>
                  </a:moveTo>
                  <a:lnTo>
                    <a:pt x="524208" y="0"/>
                  </a:lnTo>
                  <a:lnTo>
                    <a:pt x="321008" y="502215"/>
                  </a:lnTo>
                  <a:lnTo>
                    <a:pt x="0" y="502215"/>
                  </a:lnTo>
                  <a:lnTo>
                    <a:pt x="203200" y="0"/>
                  </a:lnTo>
                  <a:close/>
                </a:path>
              </a:pathLst>
            </a:custGeom>
            <a:solidFill>
              <a:srgbClr val="2B485F"/>
            </a:solidFill>
          </p:spPr>
          <p:txBody>
            <a:bodyPr/>
            <a:lstStyle/>
            <a:p>
              <a:endParaRPr lang="en-US"/>
            </a:p>
          </p:txBody>
        </p:sp>
        <p:sp>
          <p:nvSpPr>
            <p:cNvPr id="8" name="TextBox 4">
              <a:extLst>
                <a:ext uri="{FF2B5EF4-FFF2-40B4-BE49-F238E27FC236}">
                  <a16:creationId xmlns:a16="http://schemas.microsoft.com/office/drawing/2014/main" id="{1C327A52-51EE-722E-FB76-546F1D57D9B7}"/>
                </a:ext>
              </a:extLst>
            </p:cNvPr>
            <p:cNvSpPr txBox="1"/>
            <p:nvPr/>
          </p:nvSpPr>
          <p:spPr>
            <a:xfrm>
              <a:off x="101600" y="-66675"/>
              <a:ext cx="321008" cy="568890"/>
            </a:xfrm>
            <a:prstGeom prst="rect">
              <a:avLst/>
            </a:prstGeom>
          </p:spPr>
          <p:txBody>
            <a:bodyPr lIns="50800" tIns="50800" rIns="50800" bIns="50800" rtlCol="0" anchor="ctr"/>
            <a:lstStyle/>
            <a:p>
              <a:pPr algn="ctr">
                <a:lnSpc>
                  <a:spcPts val="3640"/>
                </a:lnSpc>
              </a:pPr>
              <a:endParaRPr/>
            </a:p>
          </p:txBody>
        </p:sp>
      </p:grpSp>
      <p:grpSp>
        <p:nvGrpSpPr>
          <p:cNvPr id="10" name="Group 8">
            <a:extLst>
              <a:ext uri="{FF2B5EF4-FFF2-40B4-BE49-F238E27FC236}">
                <a16:creationId xmlns:a16="http://schemas.microsoft.com/office/drawing/2014/main" id="{476D1439-7C81-56D5-D49D-AA1ED9602467}"/>
              </a:ext>
            </a:extLst>
          </p:cNvPr>
          <p:cNvGrpSpPr/>
          <p:nvPr/>
        </p:nvGrpSpPr>
        <p:grpSpPr>
          <a:xfrm rot="9902075">
            <a:off x="9897066" y="-542935"/>
            <a:ext cx="3620223" cy="3167695"/>
            <a:chOff x="0" y="0"/>
            <a:chExt cx="812800" cy="711200"/>
          </a:xfrm>
        </p:grpSpPr>
        <p:sp>
          <p:nvSpPr>
            <p:cNvPr id="11" name="Freeform 9">
              <a:extLst>
                <a:ext uri="{FF2B5EF4-FFF2-40B4-BE49-F238E27FC236}">
                  <a16:creationId xmlns:a16="http://schemas.microsoft.com/office/drawing/2014/main" id="{8A45478D-7199-5937-69BE-E59B1103D3F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365679"/>
            </a:solidFill>
          </p:spPr>
          <p:txBody>
            <a:bodyPr/>
            <a:lstStyle/>
            <a:p>
              <a:endParaRPr lang="en-US"/>
            </a:p>
          </p:txBody>
        </p:sp>
        <p:sp>
          <p:nvSpPr>
            <p:cNvPr id="13" name="TextBox 10">
              <a:extLst>
                <a:ext uri="{FF2B5EF4-FFF2-40B4-BE49-F238E27FC236}">
                  <a16:creationId xmlns:a16="http://schemas.microsoft.com/office/drawing/2014/main" id="{7965BD6F-04B6-4CCB-FBD6-6A2650CD0E03}"/>
                </a:ext>
              </a:extLst>
            </p:cNvPr>
            <p:cNvSpPr txBox="1"/>
            <p:nvPr/>
          </p:nvSpPr>
          <p:spPr>
            <a:xfrm>
              <a:off x="127000" y="263525"/>
              <a:ext cx="558800" cy="396875"/>
            </a:xfrm>
            <a:prstGeom prst="rect">
              <a:avLst/>
            </a:prstGeom>
          </p:spPr>
          <p:txBody>
            <a:bodyPr lIns="50800" tIns="50800" rIns="50800" bIns="50800" rtlCol="0" anchor="ctr"/>
            <a:lstStyle/>
            <a:p>
              <a:pPr algn="ctr">
                <a:lnSpc>
                  <a:spcPts val="3640"/>
                </a:lnSpc>
              </a:pPr>
              <a:endParaRPr/>
            </a:p>
          </p:txBody>
        </p:sp>
      </p:grpSp>
      <p:sp>
        <p:nvSpPr>
          <p:cNvPr id="3" name="Text Box 2"/>
          <p:cNvSpPr txBox="1"/>
          <p:nvPr/>
        </p:nvSpPr>
        <p:spPr>
          <a:xfrm>
            <a:off x="818833" y="2410460"/>
            <a:ext cx="11064875" cy="1198880"/>
          </a:xfrm>
          <a:prstGeom prst="rect">
            <a:avLst/>
          </a:prstGeom>
          <a:noFill/>
        </p:spPr>
        <p:txBody>
          <a:bodyPr wrap="square" rtlCol="0" anchor="t">
            <a:spAutoFit/>
          </a:bodyPr>
          <a:lstStyle/>
          <a:p>
            <a:pPr algn="just"/>
            <a:r>
              <a:rPr lang="en-US" sz="3600" b="1" dirty="0">
                <a:latin typeface="Tahoma" panose="020B0604030504040204" pitchFamily="34" charset="0"/>
                <a:ea typeface="Tahoma" panose="020B0604030504040204" pitchFamily="34" charset="0"/>
                <a:cs typeface="Tahoma" panose="020B0604030504040204" pitchFamily="34" charset="0"/>
              </a:rPr>
              <a:t>4.</a:t>
            </a:r>
            <a:r>
              <a:rPr lang="en-US" sz="3600" dirty="0">
                <a:latin typeface="Tahoma" panose="020B0604030504040204" pitchFamily="34" charset="0"/>
                <a:ea typeface="Tahoma" panose="020B0604030504040204" pitchFamily="34" charset="0"/>
                <a:cs typeface="Tahoma" panose="020B0604030504040204" pitchFamily="34" charset="0"/>
              </a:rPr>
              <a:t> ______ One of the world’s most famous Earth scientists is James Hutton, who is a British geologist.</a:t>
            </a:r>
          </a:p>
        </p:txBody>
      </p:sp>
      <p:sp>
        <p:nvSpPr>
          <p:cNvPr id="5" name="Text Box 4"/>
          <p:cNvSpPr txBox="1"/>
          <p:nvPr/>
        </p:nvSpPr>
        <p:spPr>
          <a:xfrm>
            <a:off x="818833" y="3981450"/>
            <a:ext cx="11064875" cy="1198880"/>
          </a:xfrm>
          <a:prstGeom prst="rect">
            <a:avLst/>
          </a:prstGeom>
          <a:noFill/>
        </p:spPr>
        <p:txBody>
          <a:bodyPr wrap="square" rtlCol="0" anchor="t">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5.</a:t>
            </a:r>
            <a:r>
              <a:rPr lang="en-US" sz="3600">
                <a:latin typeface="Tahoma" panose="020B0604030504040204" pitchFamily="34" charset="0"/>
                <a:ea typeface="Tahoma" panose="020B0604030504040204" pitchFamily="34" charset="0"/>
                <a:cs typeface="Tahoma" panose="020B0604030504040204" pitchFamily="34" charset="0"/>
              </a:rPr>
              <a:t> ______ Arctic Ocean ice and water make up a habitat for polar bears, whose main food is seals.</a:t>
            </a:r>
          </a:p>
        </p:txBody>
      </p:sp>
      <p:sp>
        <p:nvSpPr>
          <p:cNvPr id="12" name="TextBox 11"/>
          <p:cNvSpPr txBox="1"/>
          <p:nvPr/>
        </p:nvSpPr>
        <p:spPr>
          <a:xfrm>
            <a:off x="818833" y="24066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r>
              <a:rPr lang="en-US" dirty="0"/>
              <a:t>2. Underline the relative clauses. Tick (√) if the relative clause can be omitted.</a:t>
            </a:r>
          </a:p>
        </p:txBody>
      </p:sp>
      <p:sp>
        <p:nvSpPr>
          <p:cNvPr id="36" name="Text Box 35"/>
          <p:cNvSpPr txBox="1"/>
          <p:nvPr/>
        </p:nvSpPr>
        <p:spPr>
          <a:xfrm>
            <a:off x="1526358" y="2278380"/>
            <a:ext cx="1071245" cy="710565"/>
          </a:xfrm>
          <a:prstGeom prst="rect">
            <a:avLst/>
          </a:prstGeom>
          <a:noFill/>
        </p:spPr>
        <p:txBody>
          <a:bodyPr wrap="none" rtlCol="0" anchor="t">
            <a:noAutofit/>
          </a:bodyPr>
          <a:lstStyle/>
          <a:p>
            <a:pPr algn="l"/>
            <a:r>
              <a:rPr lang="en-US" sz="4800" b="1">
                <a:ln>
                  <a:noFill/>
                </a:ln>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20" name="Text Box 19"/>
          <p:cNvSpPr txBox="1"/>
          <p:nvPr/>
        </p:nvSpPr>
        <p:spPr>
          <a:xfrm>
            <a:off x="1496695" y="3768090"/>
            <a:ext cx="1071245" cy="710565"/>
          </a:xfrm>
          <a:prstGeom prst="rect">
            <a:avLst/>
          </a:prstGeom>
          <a:noFill/>
        </p:spPr>
        <p:txBody>
          <a:bodyPr wrap="none" rtlCol="0" anchor="t">
            <a:noAutofit/>
          </a:bodyPr>
          <a:lstStyle/>
          <a:p>
            <a:pPr algn="l"/>
            <a:r>
              <a:rPr lang="en-US" sz="4800" b="1">
                <a:ln>
                  <a:noFill/>
                </a:ln>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cxnSp>
        <p:nvCxnSpPr>
          <p:cNvPr id="22" name="Straight Connector 21"/>
          <p:cNvCxnSpPr>
            <a:cxnSpLocks/>
          </p:cNvCxnSpPr>
          <p:nvPr/>
        </p:nvCxnSpPr>
        <p:spPr>
          <a:xfrm>
            <a:off x="6433820" y="3609340"/>
            <a:ext cx="4996180"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7" name="Straight Connector 6"/>
          <p:cNvCxnSpPr>
            <a:cxnSpLocks/>
          </p:cNvCxnSpPr>
          <p:nvPr/>
        </p:nvCxnSpPr>
        <p:spPr>
          <a:xfrm>
            <a:off x="5788985" y="5172075"/>
            <a:ext cx="507713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9" name="Text Box 8"/>
          <p:cNvSpPr txBox="1"/>
          <p:nvPr/>
        </p:nvSpPr>
        <p:spPr>
          <a:xfrm>
            <a:off x="-7150100" y="2118360"/>
            <a:ext cx="6692900" cy="4667885"/>
          </a:xfrm>
          <a:prstGeom prst="rect">
            <a:avLst/>
          </a:prstGeom>
          <a:solidFill>
            <a:srgbClr val="DBDFAA"/>
          </a:solidFill>
        </p:spPr>
        <p:txBody>
          <a:bodyPr wrap="square" rtlCol="0" anchor="t">
            <a:noAutofit/>
          </a:bodyPr>
          <a:lstStyle/>
          <a:p>
            <a:pPr>
              <a:lnSpc>
                <a:spcPct val="150000"/>
              </a:lnSpc>
            </a:pPr>
            <a:r>
              <a:rPr lang="en-US" sz="3000"/>
              <a:t>A. which is a Germanic word</a:t>
            </a:r>
          </a:p>
          <a:p>
            <a:pPr>
              <a:lnSpc>
                <a:spcPct val="150000"/>
              </a:lnSpc>
            </a:pPr>
            <a:r>
              <a:rPr lang="en-US" sz="3000"/>
              <a:t>B. which is also called the Red Planet </a:t>
            </a:r>
          </a:p>
          <a:p>
            <a:pPr>
              <a:lnSpc>
                <a:spcPct val="150000"/>
              </a:lnSpc>
            </a:pPr>
            <a:r>
              <a:rPr lang="en-US" sz="3000"/>
              <a:t>C. whose radius is nearly 4 million miles</a:t>
            </a:r>
          </a:p>
          <a:p>
            <a:pPr>
              <a:lnSpc>
                <a:spcPct val="150000"/>
              </a:lnSpc>
            </a:pPr>
            <a:r>
              <a:rPr lang="en-US" sz="3000"/>
              <a:t>D. who explained ecological balance to us</a:t>
            </a:r>
          </a:p>
          <a:p>
            <a:pPr>
              <a:lnSpc>
                <a:spcPct val="150000"/>
              </a:lnSpc>
            </a:pPr>
            <a:r>
              <a:rPr lang="en-US" sz="3000"/>
              <a:t>E. which has a large collection of animals, </a:t>
            </a:r>
          </a:p>
          <a:p>
            <a:pPr>
              <a:lnSpc>
                <a:spcPct val="150000"/>
              </a:lnSpc>
            </a:pPr>
            <a:r>
              <a:rPr lang="en-US" sz="3000"/>
              <a:t>birds and reptiles, and unique plants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36" grpId="0"/>
      <p:bldP spid="36" grpId="1"/>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8625" y="0"/>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r>
              <a:rPr lang="en-US" dirty="0"/>
              <a:t>3. Complete each sentence with a non-defining relative clause (A-E).</a:t>
            </a:r>
          </a:p>
        </p:txBody>
      </p:sp>
      <p:sp>
        <p:nvSpPr>
          <p:cNvPr id="3" name="Text Box 2"/>
          <p:cNvSpPr txBox="1"/>
          <p:nvPr/>
        </p:nvSpPr>
        <p:spPr>
          <a:xfrm>
            <a:off x="0" y="1305242"/>
            <a:ext cx="6692900" cy="4667885"/>
          </a:xfrm>
          <a:prstGeom prst="rect">
            <a:avLst/>
          </a:prstGeom>
          <a:solidFill>
            <a:schemeClr val="accent5">
              <a:lumMod val="50000"/>
            </a:schemeClr>
          </a:solidFill>
        </p:spPr>
        <p:txBody>
          <a:bodyPr wrap="square" rtlCol="0" anchor="t">
            <a:noAutofit/>
          </a:bodyPr>
          <a:lstStyle/>
          <a:p>
            <a:pPr>
              <a:lnSpc>
                <a:spcPct val="150000"/>
              </a:lnSpc>
            </a:pPr>
            <a:r>
              <a:rPr lang="en-US" sz="3000" b="1" dirty="0">
                <a:solidFill>
                  <a:schemeClr val="bg1"/>
                </a:solidFill>
              </a:rPr>
              <a:t>A. </a:t>
            </a:r>
            <a:r>
              <a:rPr lang="en-US" sz="3000" dirty="0">
                <a:solidFill>
                  <a:schemeClr val="bg1"/>
                </a:solidFill>
              </a:rPr>
              <a:t>which is a Germanic word</a:t>
            </a:r>
          </a:p>
          <a:p>
            <a:pPr>
              <a:lnSpc>
                <a:spcPct val="150000"/>
              </a:lnSpc>
            </a:pPr>
            <a:r>
              <a:rPr lang="en-US" sz="3000" b="1" dirty="0">
                <a:solidFill>
                  <a:schemeClr val="bg1"/>
                </a:solidFill>
              </a:rPr>
              <a:t>B.</a:t>
            </a:r>
            <a:r>
              <a:rPr lang="en-US" sz="3000" dirty="0">
                <a:solidFill>
                  <a:schemeClr val="bg1"/>
                </a:solidFill>
              </a:rPr>
              <a:t> which is also called the Red Planet </a:t>
            </a:r>
          </a:p>
          <a:p>
            <a:pPr>
              <a:lnSpc>
                <a:spcPct val="150000"/>
              </a:lnSpc>
            </a:pPr>
            <a:r>
              <a:rPr lang="en-US" sz="3000" b="1" dirty="0">
                <a:solidFill>
                  <a:schemeClr val="bg1"/>
                </a:solidFill>
              </a:rPr>
              <a:t>C.</a:t>
            </a:r>
            <a:r>
              <a:rPr lang="en-US" sz="3000" dirty="0">
                <a:solidFill>
                  <a:schemeClr val="bg1"/>
                </a:solidFill>
              </a:rPr>
              <a:t> whose radius is nearly 4 million miles</a:t>
            </a:r>
          </a:p>
          <a:p>
            <a:pPr>
              <a:lnSpc>
                <a:spcPct val="150000"/>
              </a:lnSpc>
            </a:pPr>
            <a:r>
              <a:rPr lang="en-US" sz="3000" b="1" dirty="0">
                <a:solidFill>
                  <a:schemeClr val="bg1"/>
                </a:solidFill>
              </a:rPr>
              <a:t>D.</a:t>
            </a:r>
            <a:r>
              <a:rPr lang="en-US" sz="3000" dirty="0">
                <a:solidFill>
                  <a:schemeClr val="bg1"/>
                </a:solidFill>
              </a:rPr>
              <a:t> who explained ecological balance to us</a:t>
            </a:r>
          </a:p>
          <a:p>
            <a:pPr>
              <a:lnSpc>
                <a:spcPct val="150000"/>
              </a:lnSpc>
            </a:pPr>
            <a:r>
              <a:rPr lang="en-US" sz="3000" b="1" dirty="0">
                <a:solidFill>
                  <a:schemeClr val="bg1"/>
                </a:solidFill>
              </a:rPr>
              <a:t>E.</a:t>
            </a:r>
            <a:r>
              <a:rPr lang="en-US" sz="3000" dirty="0">
                <a:solidFill>
                  <a:schemeClr val="bg1"/>
                </a:solidFill>
              </a:rPr>
              <a:t> which has a large collection of animals, </a:t>
            </a:r>
          </a:p>
          <a:p>
            <a:pPr>
              <a:lnSpc>
                <a:spcPct val="150000"/>
              </a:lnSpc>
            </a:pPr>
            <a:r>
              <a:rPr lang="en-US" sz="3000" dirty="0">
                <a:solidFill>
                  <a:schemeClr val="bg1"/>
                </a:solidFill>
              </a:rPr>
              <a:t>birds and reptiles, and unique plants</a:t>
            </a:r>
          </a:p>
        </p:txBody>
      </p:sp>
      <p:sp>
        <p:nvSpPr>
          <p:cNvPr id="6" name="Text Box 5"/>
          <p:cNvSpPr txBox="1"/>
          <p:nvPr/>
        </p:nvSpPr>
        <p:spPr>
          <a:xfrm>
            <a:off x="6766943" y="635635"/>
            <a:ext cx="5285740" cy="1014730"/>
          </a:xfrm>
          <a:prstGeom prst="rect">
            <a:avLst/>
          </a:prstGeom>
          <a:solidFill>
            <a:schemeClr val="accent1">
              <a:lumMod val="20000"/>
              <a:lumOff val="80000"/>
            </a:schemeClr>
          </a:solidFill>
        </p:spPr>
        <p:txBody>
          <a:bodyPr wrap="square" rtlCol="0" anchor="t">
            <a:spAutoFit/>
          </a:bodyPr>
          <a:lstStyle/>
          <a:p>
            <a:pPr algn="just"/>
            <a:r>
              <a:rPr lang="en-US" sz="3000" b="1" dirty="0"/>
              <a:t>1.</a:t>
            </a:r>
            <a:r>
              <a:rPr lang="en-US" sz="3000" dirty="0"/>
              <a:t> Mars, ______, is very much similar to Earth.</a:t>
            </a:r>
          </a:p>
        </p:txBody>
      </p:sp>
      <p:sp>
        <p:nvSpPr>
          <p:cNvPr id="7" name="Text Box 6"/>
          <p:cNvSpPr txBox="1"/>
          <p:nvPr/>
        </p:nvSpPr>
        <p:spPr>
          <a:xfrm>
            <a:off x="6766943" y="1679575"/>
            <a:ext cx="5285740" cy="1014730"/>
          </a:xfrm>
          <a:prstGeom prst="rect">
            <a:avLst/>
          </a:prstGeom>
          <a:solidFill>
            <a:schemeClr val="accent5">
              <a:lumMod val="60000"/>
              <a:lumOff val="40000"/>
            </a:schemeClr>
          </a:solidFill>
        </p:spPr>
        <p:txBody>
          <a:bodyPr wrap="square" rtlCol="0" anchor="t">
            <a:spAutoFit/>
          </a:bodyPr>
          <a:lstStyle/>
          <a:p>
            <a:pPr algn="just"/>
            <a:r>
              <a:rPr lang="en-US" sz="3000" b="1" dirty="0"/>
              <a:t>2.</a:t>
            </a:r>
            <a:r>
              <a:rPr lang="en-US" sz="3000" dirty="0"/>
              <a:t> Earth, ______, is the fifth largest planet in our solar system.</a:t>
            </a:r>
          </a:p>
        </p:txBody>
      </p:sp>
      <p:sp>
        <p:nvSpPr>
          <p:cNvPr id="8" name="Text Box 7"/>
          <p:cNvSpPr txBox="1"/>
          <p:nvPr/>
        </p:nvSpPr>
        <p:spPr>
          <a:xfrm>
            <a:off x="6766943" y="2732405"/>
            <a:ext cx="5285740" cy="1476375"/>
          </a:xfrm>
          <a:prstGeom prst="rect">
            <a:avLst/>
          </a:prstGeom>
          <a:solidFill>
            <a:schemeClr val="accent1">
              <a:lumMod val="20000"/>
              <a:lumOff val="80000"/>
            </a:schemeClr>
          </a:solidFill>
        </p:spPr>
        <p:txBody>
          <a:bodyPr wrap="square" rtlCol="0" anchor="t">
            <a:spAutoFit/>
          </a:bodyPr>
          <a:lstStyle/>
          <a:p>
            <a:pPr algn="just"/>
            <a:r>
              <a:rPr lang="en-US" sz="3000" b="1"/>
              <a:t>3.</a:t>
            </a:r>
            <a:r>
              <a:rPr lang="en-US" sz="3000"/>
              <a:t> The name of our planet, ______, simply means “the ground”.</a:t>
            </a:r>
          </a:p>
        </p:txBody>
      </p:sp>
      <p:sp>
        <p:nvSpPr>
          <p:cNvPr id="24" name="Text Box 23"/>
          <p:cNvSpPr txBox="1"/>
          <p:nvPr/>
        </p:nvSpPr>
        <p:spPr>
          <a:xfrm>
            <a:off x="8633843" y="550545"/>
            <a:ext cx="739140" cy="645160"/>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B</a:t>
            </a:r>
          </a:p>
        </p:txBody>
      </p:sp>
      <p:sp>
        <p:nvSpPr>
          <p:cNvPr id="10" name="Text Box 9"/>
          <p:cNvSpPr txBox="1"/>
          <p:nvPr/>
        </p:nvSpPr>
        <p:spPr>
          <a:xfrm>
            <a:off x="8831963" y="1581785"/>
            <a:ext cx="739140" cy="645160"/>
          </a:xfrm>
          <a:prstGeom prst="rect">
            <a:avLst/>
          </a:prstGeom>
          <a:noFill/>
        </p:spPr>
        <p:txBody>
          <a:bodyPr wrap="square" rtlCol="0">
            <a:spAutoFit/>
          </a:bodyPr>
          <a:lstStyle/>
          <a:p>
            <a:r>
              <a:rPr lang="en-US" sz="3600" b="1">
                <a:solidFill>
                  <a:srgbClr val="FF0000"/>
                </a:solidFill>
                <a:latin typeface="Calibri" panose="020F0502020204030204" pitchFamily="34" charset="0"/>
                <a:cs typeface="Calibri" panose="020F0502020204030204" pitchFamily="34" charset="0"/>
              </a:rPr>
              <a:t>C</a:t>
            </a:r>
          </a:p>
        </p:txBody>
      </p:sp>
      <p:sp>
        <p:nvSpPr>
          <p:cNvPr id="13" name="Text Box 12"/>
          <p:cNvSpPr txBox="1"/>
          <p:nvPr/>
        </p:nvSpPr>
        <p:spPr>
          <a:xfrm>
            <a:off x="7130163" y="3106420"/>
            <a:ext cx="739140" cy="645160"/>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A</a:t>
            </a:r>
          </a:p>
        </p:txBody>
      </p:sp>
      <p:grpSp>
        <p:nvGrpSpPr>
          <p:cNvPr id="2" name="Group 8">
            <a:extLst>
              <a:ext uri="{FF2B5EF4-FFF2-40B4-BE49-F238E27FC236}">
                <a16:creationId xmlns:a16="http://schemas.microsoft.com/office/drawing/2014/main" id="{7A17BCD5-19F0-4AFF-660B-79AC6845436D}"/>
              </a:ext>
            </a:extLst>
          </p:cNvPr>
          <p:cNvGrpSpPr/>
          <p:nvPr/>
        </p:nvGrpSpPr>
        <p:grpSpPr>
          <a:xfrm rot="9902075">
            <a:off x="347612" y="6291276"/>
            <a:ext cx="3620223" cy="3167695"/>
            <a:chOff x="0" y="0"/>
            <a:chExt cx="812800" cy="711200"/>
          </a:xfrm>
        </p:grpSpPr>
        <p:sp>
          <p:nvSpPr>
            <p:cNvPr id="4" name="Freeform 9">
              <a:extLst>
                <a:ext uri="{FF2B5EF4-FFF2-40B4-BE49-F238E27FC236}">
                  <a16:creationId xmlns:a16="http://schemas.microsoft.com/office/drawing/2014/main" id="{1B36E23A-A4C5-E63A-CDAD-D4B9FC63BC3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365679"/>
            </a:solidFill>
          </p:spPr>
          <p:txBody>
            <a:bodyPr/>
            <a:lstStyle/>
            <a:p>
              <a:endParaRPr lang="en-US"/>
            </a:p>
          </p:txBody>
        </p:sp>
        <p:sp>
          <p:nvSpPr>
            <p:cNvPr id="5" name="TextBox 4">
              <a:extLst>
                <a:ext uri="{FF2B5EF4-FFF2-40B4-BE49-F238E27FC236}">
                  <a16:creationId xmlns:a16="http://schemas.microsoft.com/office/drawing/2014/main" id="{3DF98E9C-AB8B-A00D-5BCC-7F704D27BA93}"/>
                </a:ext>
              </a:extLst>
            </p:cNvPr>
            <p:cNvSpPr txBox="1"/>
            <p:nvPr/>
          </p:nvSpPr>
          <p:spPr>
            <a:xfrm>
              <a:off x="127000" y="263525"/>
              <a:ext cx="558800" cy="396875"/>
            </a:xfrm>
            <a:prstGeom prst="rect">
              <a:avLst/>
            </a:prstGeom>
          </p:spPr>
          <p:txBody>
            <a:bodyPr lIns="50800" tIns="50800" rIns="50800" bIns="50800" rtlCol="0" anchor="ctr"/>
            <a:lstStyle/>
            <a:p>
              <a:pPr algn="ctr">
                <a:lnSpc>
                  <a:spcPts val="3640"/>
                </a:lnSpc>
              </a:pPr>
              <a:endParaRPr/>
            </a:p>
          </p:txBody>
        </p:sp>
      </p:grpSp>
      <p:sp>
        <p:nvSpPr>
          <p:cNvPr id="20" name="Text Box 5">
            <a:extLst>
              <a:ext uri="{FF2B5EF4-FFF2-40B4-BE49-F238E27FC236}">
                <a16:creationId xmlns:a16="http://schemas.microsoft.com/office/drawing/2014/main" id="{F1242085-CAA7-03FE-6C3A-A5043B785261}"/>
              </a:ext>
            </a:extLst>
          </p:cNvPr>
          <p:cNvSpPr txBox="1"/>
          <p:nvPr/>
        </p:nvSpPr>
        <p:spPr>
          <a:xfrm>
            <a:off x="6766943" y="4285617"/>
            <a:ext cx="5285740" cy="1476375"/>
          </a:xfrm>
          <a:prstGeom prst="rect">
            <a:avLst/>
          </a:prstGeom>
          <a:solidFill>
            <a:schemeClr val="accent5">
              <a:lumMod val="60000"/>
              <a:lumOff val="40000"/>
            </a:schemeClr>
          </a:solidFill>
        </p:spPr>
        <p:txBody>
          <a:bodyPr wrap="square" rtlCol="0" anchor="t">
            <a:spAutoFit/>
          </a:bodyPr>
          <a:lstStyle/>
          <a:p>
            <a:pPr algn="just"/>
            <a:r>
              <a:rPr lang="en-US" sz="3000" b="1" dirty="0"/>
              <a:t>4. </a:t>
            </a:r>
            <a:r>
              <a:rPr lang="en-US" sz="3000" dirty="0"/>
              <a:t>Cat Ba National Park, ______, is one of the most famous tropical rainforests in Viet Nam.</a:t>
            </a:r>
          </a:p>
        </p:txBody>
      </p:sp>
      <p:sp>
        <p:nvSpPr>
          <p:cNvPr id="21" name="Text Box 6">
            <a:extLst>
              <a:ext uri="{FF2B5EF4-FFF2-40B4-BE49-F238E27FC236}">
                <a16:creationId xmlns:a16="http://schemas.microsoft.com/office/drawing/2014/main" id="{EE553439-1D42-2856-3A04-E89ED9525BA2}"/>
              </a:ext>
            </a:extLst>
          </p:cNvPr>
          <p:cNvSpPr txBox="1"/>
          <p:nvPr/>
        </p:nvSpPr>
        <p:spPr>
          <a:xfrm>
            <a:off x="6766943" y="5831841"/>
            <a:ext cx="5285740" cy="1014730"/>
          </a:xfrm>
          <a:prstGeom prst="rect">
            <a:avLst/>
          </a:prstGeom>
          <a:solidFill>
            <a:schemeClr val="accent1">
              <a:lumMod val="20000"/>
              <a:lumOff val="80000"/>
            </a:schemeClr>
          </a:solidFill>
        </p:spPr>
        <p:txBody>
          <a:bodyPr wrap="square" rtlCol="0" anchor="t">
            <a:spAutoFit/>
          </a:bodyPr>
          <a:lstStyle/>
          <a:p>
            <a:pPr algn="just"/>
            <a:r>
              <a:rPr lang="en-US" sz="3000" b="1" dirty="0"/>
              <a:t>5.</a:t>
            </a:r>
            <a:r>
              <a:rPr lang="en-US" sz="3000" dirty="0"/>
              <a:t> We were interested in the talk by </a:t>
            </a:r>
            <a:r>
              <a:rPr lang="en-US" sz="3000" dirty="0" err="1"/>
              <a:t>Mr</a:t>
            </a:r>
            <a:r>
              <a:rPr lang="en-US" sz="3000" dirty="0"/>
              <a:t> An, ______.</a:t>
            </a:r>
          </a:p>
        </p:txBody>
      </p:sp>
      <p:sp>
        <p:nvSpPr>
          <p:cNvPr id="22" name="Text Box 23">
            <a:extLst>
              <a:ext uri="{FF2B5EF4-FFF2-40B4-BE49-F238E27FC236}">
                <a16:creationId xmlns:a16="http://schemas.microsoft.com/office/drawing/2014/main" id="{2A0698E2-20FD-008E-8252-31762FCC857F}"/>
              </a:ext>
            </a:extLst>
          </p:cNvPr>
          <p:cNvSpPr txBox="1"/>
          <p:nvPr/>
        </p:nvSpPr>
        <p:spPr>
          <a:xfrm>
            <a:off x="11067163" y="4208780"/>
            <a:ext cx="739140" cy="645160"/>
          </a:xfrm>
          <a:prstGeom prst="rect">
            <a:avLst/>
          </a:prstGeom>
          <a:noFill/>
        </p:spPr>
        <p:txBody>
          <a:bodyPr wrap="square" rtlCol="0">
            <a:spAutoFit/>
          </a:bodyPr>
          <a:lstStyle/>
          <a:p>
            <a:r>
              <a:rPr lang="en-US" sz="3600" b="1">
                <a:solidFill>
                  <a:srgbClr val="FF0000"/>
                </a:solidFill>
                <a:latin typeface="Calibri" panose="020F0502020204030204" pitchFamily="34" charset="0"/>
                <a:cs typeface="Calibri" panose="020F0502020204030204" pitchFamily="34" charset="0"/>
              </a:rPr>
              <a:t>E</a:t>
            </a:r>
          </a:p>
        </p:txBody>
      </p:sp>
      <p:sp>
        <p:nvSpPr>
          <p:cNvPr id="23" name="Text Box 9">
            <a:extLst>
              <a:ext uri="{FF2B5EF4-FFF2-40B4-BE49-F238E27FC236}">
                <a16:creationId xmlns:a16="http://schemas.microsoft.com/office/drawing/2014/main" id="{55BDFFB2-8F78-C760-B010-0A17BE64F3CA}"/>
              </a:ext>
            </a:extLst>
          </p:cNvPr>
          <p:cNvSpPr txBox="1"/>
          <p:nvPr/>
        </p:nvSpPr>
        <p:spPr>
          <a:xfrm>
            <a:off x="8763766" y="6201411"/>
            <a:ext cx="739140" cy="645160"/>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heckerboard(across)">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24" grpId="0"/>
      <p:bldP spid="24" grpId="1"/>
      <p:bldP spid="10" grpId="0"/>
      <p:bldP spid="10" grpId="1"/>
      <p:bldP spid="13" grpId="0"/>
      <p:bldP spid="13" grpId="1"/>
      <p:bldP spid="20" grpId="0" bldLvl="0" animBg="1"/>
      <p:bldP spid="20" grpId="1" animBg="1"/>
      <p:bldP spid="21" grpId="0" bldLvl="0" animBg="1"/>
      <p:bldP spid="21" grpId="1" animBg="1"/>
      <p:bldP spid="22" grpId="0"/>
      <p:bldP spid="22" grpId="1"/>
      <p:bldP spid="23" grpId="0"/>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94113E6D-439D-8ADB-20ED-20A2C8A5EC88}"/>
              </a:ext>
            </a:extLst>
          </p:cNvPr>
          <p:cNvGrpSpPr/>
          <p:nvPr/>
        </p:nvGrpSpPr>
        <p:grpSpPr>
          <a:xfrm>
            <a:off x="6498130" y="-2480318"/>
            <a:ext cx="14732382" cy="12193285"/>
            <a:chOff x="0" y="0"/>
            <a:chExt cx="606795" cy="502215"/>
          </a:xfrm>
        </p:grpSpPr>
        <p:sp>
          <p:nvSpPr>
            <p:cNvPr id="6" name="Freeform 3">
              <a:extLst>
                <a:ext uri="{FF2B5EF4-FFF2-40B4-BE49-F238E27FC236}">
                  <a16:creationId xmlns:a16="http://schemas.microsoft.com/office/drawing/2014/main" id="{B27CF77A-F57F-2BBE-00BE-F550532468FF}"/>
                </a:ext>
              </a:extLst>
            </p:cNvPr>
            <p:cNvSpPr/>
            <p:nvPr/>
          </p:nvSpPr>
          <p:spPr>
            <a:xfrm>
              <a:off x="0" y="0"/>
              <a:ext cx="606795" cy="502215"/>
            </a:xfrm>
            <a:custGeom>
              <a:avLst/>
              <a:gdLst/>
              <a:ahLst/>
              <a:cxnLst/>
              <a:rect l="l" t="t" r="r" b="b"/>
              <a:pathLst>
                <a:path w="606795" h="502215">
                  <a:moveTo>
                    <a:pt x="203200" y="0"/>
                  </a:moveTo>
                  <a:lnTo>
                    <a:pt x="606795" y="0"/>
                  </a:lnTo>
                  <a:lnTo>
                    <a:pt x="403595" y="502215"/>
                  </a:lnTo>
                  <a:lnTo>
                    <a:pt x="0" y="502215"/>
                  </a:lnTo>
                  <a:lnTo>
                    <a:pt x="203200" y="0"/>
                  </a:lnTo>
                  <a:close/>
                </a:path>
              </a:pathLst>
            </a:custGeom>
            <a:solidFill>
              <a:srgbClr val="2B485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4">
              <a:extLst>
                <a:ext uri="{FF2B5EF4-FFF2-40B4-BE49-F238E27FC236}">
                  <a16:creationId xmlns:a16="http://schemas.microsoft.com/office/drawing/2014/main" id="{9E5206AC-EC5F-C1CE-562C-AAC149EA9F6A}"/>
                </a:ext>
              </a:extLst>
            </p:cNvPr>
            <p:cNvSpPr txBox="1"/>
            <p:nvPr/>
          </p:nvSpPr>
          <p:spPr>
            <a:xfrm>
              <a:off x="101600" y="-66675"/>
              <a:ext cx="403595" cy="568890"/>
            </a:xfrm>
            <a:prstGeom prst="rect">
              <a:avLst/>
            </a:prstGeom>
          </p:spPr>
          <p:txBody>
            <a:bodyPr lIns="50800" tIns="50800" rIns="50800" bIns="50800" rtlCol="0" anchor="ctr"/>
            <a:lstStyle/>
            <a:p>
              <a:pPr marL="0" marR="0" lvl="0" indent="0" algn="ctr" defTabSz="914400" rtl="0" eaLnBrk="1" fontAlgn="auto" latinLnBrk="0" hangingPunct="1">
                <a:lnSpc>
                  <a:spcPts val="36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p:cNvSpPr txBox="1"/>
          <p:nvPr/>
        </p:nvSpPr>
        <p:spPr>
          <a:xfrm>
            <a:off x="142875" y="104328"/>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glow rad="88900">
                    <a:prstClr val="white"/>
                  </a:glow>
                </a:effectLst>
                <a:uLnTx/>
                <a:uFillTx/>
                <a:latin typeface="Tahoma" panose="020B0604030504040204" pitchFamily="34" charset="0"/>
                <a:ea typeface="Tahoma" panose="020B0604030504040204" pitchFamily="34" charset="0"/>
                <a:cs typeface="Tahoma" panose="020B0604030504040204" pitchFamily="34" charset="0"/>
              </a:rPr>
              <a:t>4. Combine the two sentences into one, using a non-defining relative clause. </a:t>
            </a:r>
          </a:p>
        </p:txBody>
      </p:sp>
      <p:sp>
        <p:nvSpPr>
          <p:cNvPr id="2" name="Text Box 1"/>
          <p:cNvSpPr txBox="1"/>
          <p:nvPr/>
        </p:nvSpPr>
        <p:spPr>
          <a:xfrm>
            <a:off x="254177" y="1354043"/>
            <a:ext cx="11937823" cy="584775"/>
          </a:xfrm>
          <a:prstGeom prst="rect">
            <a:avLst/>
          </a:prstGeom>
          <a:solidFill>
            <a:schemeClr val="bg1"/>
          </a:solid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r>
              <a:rPr kumimoji="0" 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 Moon is Earth’s only natural satellite. Its surface is dark.</a:t>
            </a:r>
          </a:p>
        </p:txBody>
      </p:sp>
      <p:sp>
        <p:nvSpPr>
          <p:cNvPr id="11" name="Text Box 10"/>
          <p:cNvSpPr txBox="1"/>
          <p:nvPr/>
        </p:nvSpPr>
        <p:spPr>
          <a:xfrm>
            <a:off x="265923" y="2112208"/>
            <a:ext cx="11937823" cy="1076325"/>
          </a:xfrm>
          <a:prstGeom prst="rect">
            <a:avLst/>
          </a:prstGeom>
          <a:solidFill>
            <a:schemeClr val="bg1"/>
          </a:solid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r>
              <a:rPr kumimoji="0" 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Moonquakes are much weaker than Earthquakes. Moonquakes can last up to half an hour.</a:t>
            </a:r>
          </a:p>
        </p:txBody>
      </p:sp>
      <p:sp>
        <p:nvSpPr>
          <p:cNvPr id="4" name="Text Box 1">
            <a:extLst>
              <a:ext uri="{FF2B5EF4-FFF2-40B4-BE49-F238E27FC236}">
                <a16:creationId xmlns:a16="http://schemas.microsoft.com/office/drawing/2014/main" id="{0BED7D2A-7710-97D2-F6E5-38A644AB6A88}"/>
              </a:ext>
            </a:extLst>
          </p:cNvPr>
          <p:cNvSpPr txBox="1"/>
          <p:nvPr/>
        </p:nvSpPr>
        <p:spPr>
          <a:xfrm>
            <a:off x="277672" y="3294529"/>
            <a:ext cx="11937823" cy="1076325"/>
          </a:xfrm>
          <a:prstGeom prst="rect">
            <a:avLst/>
          </a:prstGeom>
          <a:solidFill>
            <a:schemeClr val="bg1"/>
          </a:solidFill>
        </p:spPr>
        <p:txBody>
          <a:bodyPr wrap="square" rtlCol="0" anchor="t">
            <a:spAutoFit/>
          </a:bodyPr>
          <a:lstStyle/>
          <a:p>
            <a:pPr algn="just"/>
            <a:r>
              <a:rPr lang="en-US" sz="3200" b="1" dirty="0">
                <a:latin typeface="Tahoma" panose="020B0604030504040204" pitchFamily="34" charset="0"/>
                <a:ea typeface="Tahoma" panose="020B0604030504040204" pitchFamily="34" charset="0"/>
                <a:cs typeface="Tahoma" panose="020B0604030504040204" pitchFamily="34" charset="0"/>
              </a:rPr>
              <a:t>3.</a:t>
            </a:r>
            <a:r>
              <a:rPr lang="en-US" sz="3200" dirty="0">
                <a:latin typeface="Tahoma" panose="020B0604030504040204" pitchFamily="34" charset="0"/>
                <a:ea typeface="Tahoma" panose="020B0604030504040204" pitchFamily="34" charset="0"/>
                <a:cs typeface="Tahoma" panose="020B0604030504040204" pitchFamily="34" charset="0"/>
              </a:rPr>
              <a:t> Mars has mountains and canyons on its surface. It is a rocky planet like Earth.</a:t>
            </a:r>
          </a:p>
        </p:txBody>
      </p:sp>
      <p:sp>
        <p:nvSpPr>
          <p:cNvPr id="9" name="Text Box 10">
            <a:extLst>
              <a:ext uri="{FF2B5EF4-FFF2-40B4-BE49-F238E27FC236}">
                <a16:creationId xmlns:a16="http://schemas.microsoft.com/office/drawing/2014/main" id="{1963F3A8-B98F-C2E3-924C-E55708E8A3E6}"/>
              </a:ext>
            </a:extLst>
          </p:cNvPr>
          <p:cNvSpPr txBox="1"/>
          <p:nvPr/>
        </p:nvSpPr>
        <p:spPr>
          <a:xfrm>
            <a:off x="254176" y="4476851"/>
            <a:ext cx="11961319" cy="1076325"/>
          </a:xfrm>
          <a:prstGeom prst="rect">
            <a:avLst/>
          </a:prstGeom>
          <a:solidFill>
            <a:schemeClr val="bg1"/>
          </a:solidFill>
        </p:spPr>
        <p:txBody>
          <a:bodyPr wrap="square" rtlCol="0" anchor="t">
            <a:spAutoFit/>
          </a:bodyPr>
          <a:lstStyle/>
          <a:p>
            <a:pPr algn="just"/>
            <a:r>
              <a:rPr lang="en-US" sz="3200" b="1" dirty="0">
                <a:latin typeface="Tahoma" panose="020B0604030504040204" pitchFamily="34" charset="0"/>
                <a:ea typeface="Tahoma" panose="020B0604030504040204" pitchFamily="34" charset="0"/>
                <a:cs typeface="Tahoma" panose="020B0604030504040204" pitchFamily="34" charset="0"/>
              </a:rPr>
              <a:t>4.</a:t>
            </a:r>
            <a:r>
              <a:rPr lang="en-US" sz="3200" dirty="0">
                <a:latin typeface="Tahoma" panose="020B0604030504040204" pitchFamily="34" charset="0"/>
                <a:ea typeface="Tahoma" panose="020B0604030504040204" pitchFamily="34" charset="0"/>
                <a:cs typeface="Tahoma" panose="020B0604030504040204" pitchFamily="34" charset="0"/>
              </a:rPr>
              <a:t> Venus is considered the twin sister of Earth. Venus has a similar size and structure as Earth.</a:t>
            </a:r>
          </a:p>
        </p:txBody>
      </p:sp>
      <p:sp>
        <p:nvSpPr>
          <p:cNvPr id="10" name="Text Box 1">
            <a:extLst>
              <a:ext uri="{FF2B5EF4-FFF2-40B4-BE49-F238E27FC236}">
                <a16:creationId xmlns:a16="http://schemas.microsoft.com/office/drawing/2014/main" id="{B13324D7-0D4C-246A-9ECC-8D049EC8596E}"/>
              </a:ext>
            </a:extLst>
          </p:cNvPr>
          <p:cNvSpPr txBox="1"/>
          <p:nvPr/>
        </p:nvSpPr>
        <p:spPr>
          <a:xfrm>
            <a:off x="293749" y="5659172"/>
            <a:ext cx="11905667" cy="1076325"/>
          </a:xfrm>
          <a:prstGeom prst="rect">
            <a:avLst/>
          </a:prstGeom>
          <a:solidFill>
            <a:schemeClr val="bg1"/>
          </a:solidFill>
        </p:spPr>
        <p:txBody>
          <a:bodyPr wrap="square" rtlCol="0" anchor="t">
            <a:spAutoFit/>
          </a:bodyPr>
          <a:lstStyle/>
          <a:p>
            <a:pPr algn="just"/>
            <a:r>
              <a:rPr lang="en-US" sz="3200" b="1" dirty="0">
                <a:latin typeface="Tahoma" panose="020B0604030504040204" pitchFamily="34" charset="0"/>
                <a:ea typeface="Tahoma" panose="020B0604030504040204" pitchFamily="34" charset="0"/>
                <a:cs typeface="Tahoma" panose="020B0604030504040204" pitchFamily="34" charset="0"/>
              </a:rPr>
              <a:t>5.</a:t>
            </a:r>
            <a:r>
              <a:rPr lang="en-US" sz="3200" dirty="0">
                <a:latin typeface="Tahoma" panose="020B0604030504040204" pitchFamily="34" charset="0"/>
                <a:ea typeface="Tahoma" panose="020B0604030504040204" pitchFamily="34" charset="0"/>
                <a:cs typeface="Tahoma" panose="020B0604030504040204" pitchFamily="34" charset="0"/>
              </a:rPr>
              <a:t> We should protect rivers and lakes. Rivers and lakes provide humans with their main sources of fresh water.</a:t>
            </a:r>
          </a:p>
        </p:txBody>
      </p:sp>
    </p:spTree>
    <p:extLst>
      <p:ext uri="{BB962C8B-B14F-4D97-AF65-F5344CB8AC3E}">
        <p14:creationId xmlns:p14="http://schemas.microsoft.com/office/powerpoint/2010/main" val="3358060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par>
                                <p:cTn id="19" presetID="41" presetClass="entr" presetSubtype="0" fill="hold" grpId="0" nodeType="withEffect">
                                  <p:stCondLst>
                                    <p:cond delay="0"/>
                                  </p:stCondLst>
                                  <p:iterate type="lt">
                                    <p:tmPct val="5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par>
                                <p:cTn id="26" presetID="41" presetClass="entr" presetSubtype="0" fill="hold" grpId="0" nodeType="withEffect">
                                  <p:stCondLst>
                                    <p:cond delay="0"/>
                                  </p:stCondLst>
                                  <p:iterate type="lt">
                                    <p:tmPct val="5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41" presetClass="entr" presetSubtype="0" fill="hold" grpId="0" nodeType="withEffect">
                                  <p:stCondLst>
                                    <p:cond delay="0"/>
                                  </p:stCondLst>
                                  <p:iterate type="lt">
                                    <p:tmPct val="5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4" grpId="0" animBg="1"/>
      <p:bldP spid="4" grpId="1" animBg="1"/>
      <p:bldP spid="9" grpId="0" animBg="1"/>
      <p:bldP spid="9" grpId="1" animBg="1"/>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94113E6D-439D-8ADB-20ED-20A2C8A5EC88}"/>
              </a:ext>
            </a:extLst>
          </p:cNvPr>
          <p:cNvGrpSpPr/>
          <p:nvPr/>
        </p:nvGrpSpPr>
        <p:grpSpPr>
          <a:xfrm>
            <a:off x="6498130" y="-2480318"/>
            <a:ext cx="14732382" cy="12193285"/>
            <a:chOff x="0" y="0"/>
            <a:chExt cx="606795" cy="502215"/>
          </a:xfrm>
        </p:grpSpPr>
        <p:sp>
          <p:nvSpPr>
            <p:cNvPr id="6" name="Freeform 3">
              <a:extLst>
                <a:ext uri="{FF2B5EF4-FFF2-40B4-BE49-F238E27FC236}">
                  <a16:creationId xmlns:a16="http://schemas.microsoft.com/office/drawing/2014/main" id="{B27CF77A-F57F-2BBE-00BE-F550532468FF}"/>
                </a:ext>
              </a:extLst>
            </p:cNvPr>
            <p:cNvSpPr/>
            <p:nvPr/>
          </p:nvSpPr>
          <p:spPr>
            <a:xfrm>
              <a:off x="0" y="0"/>
              <a:ext cx="606795" cy="502215"/>
            </a:xfrm>
            <a:custGeom>
              <a:avLst/>
              <a:gdLst/>
              <a:ahLst/>
              <a:cxnLst/>
              <a:rect l="l" t="t" r="r" b="b"/>
              <a:pathLst>
                <a:path w="606795" h="502215">
                  <a:moveTo>
                    <a:pt x="203200" y="0"/>
                  </a:moveTo>
                  <a:lnTo>
                    <a:pt x="606795" y="0"/>
                  </a:lnTo>
                  <a:lnTo>
                    <a:pt x="403595" y="502215"/>
                  </a:lnTo>
                  <a:lnTo>
                    <a:pt x="0" y="502215"/>
                  </a:lnTo>
                  <a:lnTo>
                    <a:pt x="203200" y="0"/>
                  </a:lnTo>
                  <a:close/>
                </a:path>
              </a:pathLst>
            </a:custGeom>
            <a:solidFill>
              <a:srgbClr val="2B485F"/>
            </a:solidFill>
          </p:spPr>
          <p:txBody>
            <a:bodyPr/>
            <a:lstStyle/>
            <a:p>
              <a:endParaRPr lang="en-US"/>
            </a:p>
          </p:txBody>
        </p:sp>
        <p:sp>
          <p:nvSpPr>
            <p:cNvPr id="8" name="TextBox 4">
              <a:extLst>
                <a:ext uri="{FF2B5EF4-FFF2-40B4-BE49-F238E27FC236}">
                  <a16:creationId xmlns:a16="http://schemas.microsoft.com/office/drawing/2014/main" id="{9E5206AC-EC5F-C1CE-562C-AAC149EA9F6A}"/>
                </a:ext>
              </a:extLst>
            </p:cNvPr>
            <p:cNvSpPr txBox="1"/>
            <p:nvPr/>
          </p:nvSpPr>
          <p:spPr>
            <a:xfrm>
              <a:off x="101600" y="-66675"/>
              <a:ext cx="403595" cy="568890"/>
            </a:xfrm>
            <a:prstGeom prst="rect">
              <a:avLst/>
            </a:prstGeom>
          </p:spPr>
          <p:txBody>
            <a:bodyPr lIns="50800" tIns="50800" rIns="50800" bIns="50800" rtlCol="0" anchor="ctr"/>
            <a:lstStyle/>
            <a:p>
              <a:pPr algn="ctr">
                <a:lnSpc>
                  <a:spcPts val="3640"/>
                </a:lnSpc>
              </a:pPr>
              <a:endParaRPr/>
            </a:p>
          </p:txBody>
        </p:sp>
      </p:grpSp>
      <p:sp>
        <p:nvSpPr>
          <p:cNvPr id="12" name="TextBox 11"/>
          <p:cNvSpPr txBox="1"/>
          <p:nvPr/>
        </p:nvSpPr>
        <p:spPr>
          <a:xfrm>
            <a:off x="630555" y="309880"/>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r>
              <a:rPr lang="en-US" dirty="0"/>
              <a:t>4. Combine the two sentences into one, using a non-defining relative clause. </a:t>
            </a:r>
          </a:p>
        </p:txBody>
      </p:sp>
      <p:sp>
        <p:nvSpPr>
          <p:cNvPr id="2" name="Text Box 1"/>
          <p:cNvSpPr txBox="1"/>
          <p:nvPr/>
        </p:nvSpPr>
        <p:spPr>
          <a:xfrm>
            <a:off x="630555" y="1654552"/>
            <a:ext cx="12201525" cy="584775"/>
          </a:xfrm>
          <a:prstGeom prst="rect">
            <a:avLst/>
          </a:prstGeom>
          <a:solidFill>
            <a:schemeClr val="bg1"/>
          </a:solidFill>
        </p:spPr>
        <p:txBody>
          <a:bodyPr wrap="square" rtlCol="0" anchor="t">
            <a:spAutoFit/>
          </a:bodyPr>
          <a:lstStyle/>
          <a:p>
            <a:pPr algn="just"/>
            <a:r>
              <a:rPr lang="en-US" sz="3200" b="1" dirty="0">
                <a:latin typeface="Tahoma" panose="020B0604030504040204" pitchFamily="34" charset="0"/>
                <a:ea typeface="Tahoma" panose="020B0604030504040204" pitchFamily="34" charset="0"/>
                <a:cs typeface="Tahoma" panose="020B0604030504040204" pitchFamily="34" charset="0"/>
              </a:rPr>
              <a:t>1.</a:t>
            </a:r>
            <a:r>
              <a:rPr lang="en-US" sz="3200" dirty="0">
                <a:latin typeface="Tahoma" panose="020B0604030504040204" pitchFamily="34" charset="0"/>
                <a:ea typeface="Tahoma" panose="020B0604030504040204" pitchFamily="34" charset="0"/>
                <a:cs typeface="Tahoma" panose="020B0604030504040204" pitchFamily="34" charset="0"/>
              </a:rPr>
              <a:t> The Moon is Earth’s only natural satellite. Its surface is dark.</a:t>
            </a:r>
          </a:p>
        </p:txBody>
      </p:sp>
      <p:sp>
        <p:nvSpPr>
          <p:cNvPr id="32" name="Right Arrow 31"/>
          <p:cNvSpPr/>
          <p:nvPr/>
        </p:nvSpPr>
        <p:spPr>
          <a:xfrm>
            <a:off x="30480" y="2480052"/>
            <a:ext cx="609600" cy="431800"/>
          </a:xfrm>
          <a:prstGeom prst="rightArrow">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Text Box 6"/>
          <p:cNvSpPr txBox="1"/>
          <p:nvPr/>
        </p:nvSpPr>
        <p:spPr>
          <a:xfrm>
            <a:off x="573405" y="2500115"/>
            <a:ext cx="12258675" cy="1132219"/>
          </a:xfrm>
          <a:prstGeom prst="rect">
            <a:avLst/>
          </a:prstGeom>
          <a:solidFill>
            <a:schemeClr val="bg1"/>
          </a:solidFill>
          <a:ln w="9525">
            <a:noFill/>
          </a:ln>
        </p:spPr>
        <p:txBody>
          <a:bodyPr wrap="square">
            <a:noAutofit/>
          </a:bodyPr>
          <a:lstStyle/>
          <a:p>
            <a:pPr indent="0" algn="just"/>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The Moon, whose surface is dark, is Earth's only natural satellite.</a:t>
            </a:r>
          </a:p>
        </p:txBody>
      </p:sp>
      <p:sp>
        <p:nvSpPr>
          <p:cNvPr id="11" name="Text Box 10"/>
          <p:cNvSpPr txBox="1"/>
          <p:nvPr/>
        </p:nvSpPr>
        <p:spPr>
          <a:xfrm>
            <a:off x="630555" y="3828293"/>
            <a:ext cx="12201525" cy="1076325"/>
          </a:xfrm>
          <a:prstGeom prst="rect">
            <a:avLst/>
          </a:prstGeom>
          <a:solidFill>
            <a:schemeClr val="bg1"/>
          </a:solidFill>
        </p:spPr>
        <p:txBody>
          <a:bodyPr wrap="square" rtlCol="0" anchor="t">
            <a:spAutoFit/>
          </a:bodyPr>
          <a:lstStyle/>
          <a:p>
            <a:pPr algn="just"/>
            <a:r>
              <a:rPr lang="en-US" sz="3200" b="1" dirty="0">
                <a:latin typeface="Tahoma" panose="020B0604030504040204" pitchFamily="34" charset="0"/>
                <a:ea typeface="Tahoma" panose="020B0604030504040204" pitchFamily="34" charset="0"/>
                <a:cs typeface="Tahoma" panose="020B0604030504040204" pitchFamily="34" charset="0"/>
              </a:rPr>
              <a:t>2.</a:t>
            </a:r>
            <a:r>
              <a:rPr lang="en-US" sz="3200" dirty="0">
                <a:latin typeface="Tahoma" panose="020B0604030504040204" pitchFamily="34" charset="0"/>
                <a:ea typeface="Tahoma" panose="020B0604030504040204" pitchFamily="34" charset="0"/>
                <a:cs typeface="Tahoma" panose="020B0604030504040204" pitchFamily="34" charset="0"/>
              </a:rPr>
              <a:t> Moonquakes are much weaker than Earthquakes. Moonquakes can last up to half an hour.</a:t>
            </a:r>
          </a:p>
        </p:txBody>
      </p:sp>
      <p:sp>
        <p:nvSpPr>
          <p:cNvPr id="13" name="Right Arrow 12"/>
          <p:cNvSpPr/>
          <p:nvPr/>
        </p:nvSpPr>
        <p:spPr>
          <a:xfrm>
            <a:off x="30480" y="4672707"/>
            <a:ext cx="609600" cy="431800"/>
          </a:xfrm>
          <a:prstGeom prst="rightArrow">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Text Box 18"/>
          <p:cNvSpPr txBox="1"/>
          <p:nvPr/>
        </p:nvSpPr>
        <p:spPr>
          <a:xfrm>
            <a:off x="654050" y="5122612"/>
            <a:ext cx="12178030" cy="1251585"/>
          </a:xfrm>
          <a:prstGeom prst="rect">
            <a:avLst/>
          </a:prstGeom>
          <a:solidFill>
            <a:schemeClr val="bg1"/>
          </a:solidFill>
          <a:ln w="9525">
            <a:noFill/>
          </a:ln>
        </p:spPr>
        <p:txBody>
          <a:bodyPr wrap="square">
            <a:noAutofit/>
          </a:bodyPr>
          <a:lstStyle/>
          <a:p>
            <a:pPr indent="0" algn="just"/>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Moonquakes, which can last up to half an hour, are much weaker than Earthquakes.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p:bldP spid="7" grpId="1"/>
      <p:bldP spid="11" grpId="0" animBg="1"/>
      <p:bldP spid="11" grpId="1" animBg="1"/>
      <p:bldP spid="19" grpId="0"/>
      <p:bldP spid="1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8411D3C7-63F9-C850-038E-59D5BF810FD8}"/>
              </a:ext>
            </a:extLst>
          </p:cNvPr>
          <p:cNvGrpSpPr/>
          <p:nvPr/>
        </p:nvGrpSpPr>
        <p:grpSpPr>
          <a:xfrm>
            <a:off x="6741970" y="-1955173"/>
            <a:ext cx="14732382" cy="12193285"/>
            <a:chOff x="0" y="0"/>
            <a:chExt cx="606795" cy="502215"/>
          </a:xfrm>
        </p:grpSpPr>
        <p:sp>
          <p:nvSpPr>
            <p:cNvPr id="6" name="Freeform 3">
              <a:extLst>
                <a:ext uri="{FF2B5EF4-FFF2-40B4-BE49-F238E27FC236}">
                  <a16:creationId xmlns:a16="http://schemas.microsoft.com/office/drawing/2014/main" id="{39E473EE-7A9B-4169-8069-5CE7A650F71D}"/>
                </a:ext>
              </a:extLst>
            </p:cNvPr>
            <p:cNvSpPr/>
            <p:nvPr/>
          </p:nvSpPr>
          <p:spPr>
            <a:xfrm>
              <a:off x="0" y="0"/>
              <a:ext cx="606795" cy="502215"/>
            </a:xfrm>
            <a:custGeom>
              <a:avLst/>
              <a:gdLst/>
              <a:ahLst/>
              <a:cxnLst/>
              <a:rect l="l" t="t" r="r" b="b"/>
              <a:pathLst>
                <a:path w="606795" h="502215">
                  <a:moveTo>
                    <a:pt x="203200" y="0"/>
                  </a:moveTo>
                  <a:lnTo>
                    <a:pt x="606795" y="0"/>
                  </a:lnTo>
                  <a:lnTo>
                    <a:pt x="403595" y="502215"/>
                  </a:lnTo>
                  <a:lnTo>
                    <a:pt x="0" y="502215"/>
                  </a:lnTo>
                  <a:lnTo>
                    <a:pt x="203200" y="0"/>
                  </a:lnTo>
                  <a:close/>
                </a:path>
              </a:pathLst>
            </a:custGeom>
            <a:solidFill>
              <a:srgbClr val="2B485F"/>
            </a:solidFill>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 name="TextBox 4">
              <a:extLst>
                <a:ext uri="{FF2B5EF4-FFF2-40B4-BE49-F238E27FC236}">
                  <a16:creationId xmlns:a16="http://schemas.microsoft.com/office/drawing/2014/main" id="{32418E2B-AC19-827A-A5E7-EB4F8F5B64FD}"/>
                </a:ext>
              </a:extLst>
            </p:cNvPr>
            <p:cNvSpPr txBox="1"/>
            <p:nvPr/>
          </p:nvSpPr>
          <p:spPr>
            <a:xfrm>
              <a:off x="101600" y="-66675"/>
              <a:ext cx="403595" cy="568890"/>
            </a:xfrm>
            <a:prstGeom prst="rect">
              <a:avLst/>
            </a:prstGeom>
          </p:spPr>
          <p:txBody>
            <a:bodyPr lIns="50800" tIns="50800" rIns="50800" bIns="50800" rtlCol="0" anchor="ctr"/>
            <a:lstStyle/>
            <a:p>
              <a:pPr algn="ctr">
                <a:lnSpc>
                  <a:spcPts val="3640"/>
                </a:lnSpc>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12" name="TextBox 11"/>
          <p:cNvSpPr txBox="1"/>
          <p:nvPr/>
        </p:nvSpPr>
        <p:spPr>
          <a:xfrm>
            <a:off x="607059" y="29654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r>
              <a:rPr lang="en-US" dirty="0"/>
              <a:t>4. Combine the two sentences into one, using a non-defining relative clause. </a:t>
            </a:r>
          </a:p>
        </p:txBody>
      </p:sp>
      <p:sp>
        <p:nvSpPr>
          <p:cNvPr id="2" name="Text Box 1"/>
          <p:cNvSpPr txBox="1"/>
          <p:nvPr/>
        </p:nvSpPr>
        <p:spPr>
          <a:xfrm>
            <a:off x="654050" y="1449705"/>
            <a:ext cx="11066145" cy="1076325"/>
          </a:xfrm>
          <a:prstGeom prst="rect">
            <a:avLst/>
          </a:prstGeom>
          <a:solidFill>
            <a:schemeClr val="bg1"/>
          </a:solidFill>
        </p:spPr>
        <p:txBody>
          <a:bodyPr wrap="square" rtlCol="0" anchor="t">
            <a:spAutoFit/>
          </a:bodyPr>
          <a:lstStyle/>
          <a:p>
            <a:pPr algn="just"/>
            <a:r>
              <a:rPr lang="en-US" sz="3200" b="1" dirty="0">
                <a:latin typeface="Tahoma" panose="020B0604030504040204" pitchFamily="34" charset="0"/>
                <a:ea typeface="Tahoma" panose="020B0604030504040204" pitchFamily="34" charset="0"/>
                <a:cs typeface="Tahoma" panose="020B0604030504040204" pitchFamily="34" charset="0"/>
              </a:rPr>
              <a:t>3.</a:t>
            </a:r>
            <a:r>
              <a:rPr lang="en-US" sz="3200" dirty="0">
                <a:latin typeface="Tahoma" panose="020B0604030504040204" pitchFamily="34" charset="0"/>
                <a:ea typeface="Tahoma" panose="020B0604030504040204" pitchFamily="34" charset="0"/>
                <a:cs typeface="Tahoma" panose="020B0604030504040204" pitchFamily="34" charset="0"/>
              </a:rPr>
              <a:t> Mars has mountains and canyons on its surface. It is a rocky planet like Earth.</a:t>
            </a:r>
          </a:p>
        </p:txBody>
      </p:sp>
      <p:sp>
        <p:nvSpPr>
          <p:cNvPr id="7" name="Text Box 6"/>
          <p:cNvSpPr txBox="1"/>
          <p:nvPr/>
        </p:nvSpPr>
        <p:spPr>
          <a:xfrm>
            <a:off x="585329" y="2748280"/>
            <a:ext cx="11111865" cy="680720"/>
          </a:xfrm>
          <a:prstGeom prst="rect">
            <a:avLst/>
          </a:prstGeom>
          <a:solidFill>
            <a:schemeClr val="bg1"/>
          </a:solidFill>
          <a:ln w="9525">
            <a:noFill/>
          </a:ln>
        </p:spPr>
        <p:txBody>
          <a:bodyPr wrap="square">
            <a:noAutofit/>
          </a:bodyPr>
          <a:lstStyle/>
          <a:p>
            <a:pPr indent="0" algn="just"/>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Like Earth, Mars is a rocky planet, which has mountains and canyons on its surface.</a:t>
            </a:r>
          </a:p>
          <a:p>
            <a:pPr indent="0" algn="just"/>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Box 10"/>
          <p:cNvSpPr txBox="1"/>
          <p:nvPr/>
        </p:nvSpPr>
        <p:spPr>
          <a:xfrm>
            <a:off x="607059" y="4004181"/>
            <a:ext cx="11066145" cy="1076325"/>
          </a:xfrm>
          <a:prstGeom prst="rect">
            <a:avLst/>
          </a:prstGeom>
          <a:solidFill>
            <a:schemeClr val="bg1"/>
          </a:solidFill>
        </p:spPr>
        <p:txBody>
          <a:bodyPr wrap="square" rtlCol="0" anchor="t">
            <a:spAutoFit/>
          </a:bodyPr>
          <a:lstStyle/>
          <a:p>
            <a:pPr algn="just"/>
            <a:r>
              <a:rPr lang="en-US" sz="3200" b="1" dirty="0">
                <a:latin typeface="Tahoma" panose="020B0604030504040204" pitchFamily="34" charset="0"/>
                <a:ea typeface="Tahoma" panose="020B0604030504040204" pitchFamily="34" charset="0"/>
                <a:cs typeface="Tahoma" panose="020B0604030504040204" pitchFamily="34" charset="0"/>
              </a:rPr>
              <a:t>4.</a:t>
            </a:r>
            <a:r>
              <a:rPr lang="en-US" sz="3200" dirty="0">
                <a:latin typeface="Tahoma" panose="020B0604030504040204" pitchFamily="34" charset="0"/>
                <a:ea typeface="Tahoma" panose="020B0604030504040204" pitchFamily="34" charset="0"/>
                <a:cs typeface="Tahoma" panose="020B0604030504040204" pitchFamily="34" charset="0"/>
              </a:rPr>
              <a:t> Venus is considered the twin sister of Earth. Venus has a similar size and structure as Earth.</a:t>
            </a:r>
          </a:p>
        </p:txBody>
      </p:sp>
      <p:sp>
        <p:nvSpPr>
          <p:cNvPr id="19" name="Text Box 18"/>
          <p:cNvSpPr txBox="1"/>
          <p:nvPr/>
        </p:nvSpPr>
        <p:spPr>
          <a:xfrm>
            <a:off x="585329" y="5278788"/>
            <a:ext cx="11087875" cy="1251585"/>
          </a:xfrm>
          <a:prstGeom prst="rect">
            <a:avLst/>
          </a:prstGeom>
          <a:solidFill>
            <a:schemeClr val="bg1"/>
          </a:solidFill>
          <a:ln w="9525">
            <a:noFill/>
          </a:ln>
        </p:spPr>
        <p:txBody>
          <a:bodyPr wrap="square">
            <a:noAutofit/>
          </a:bodyPr>
          <a:lstStyle/>
          <a:p>
            <a:pPr indent="0" algn="just"/>
            <a:r>
              <a:rPr lang="en-US" sz="3200" b="1">
                <a:solidFill>
                  <a:srgbClr val="FF0000"/>
                </a:solidFill>
                <a:latin typeface="Tahoma" panose="020B0604030504040204" pitchFamily="34" charset="0"/>
                <a:ea typeface="Tahoma" panose="020B0604030504040204" pitchFamily="34" charset="0"/>
                <a:cs typeface="Tahoma" panose="020B0604030504040204" pitchFamily="34" charset="0"/>
              </a:rPr>
              <a:t>Venus, which has similar size and structure with Earth, is considered twin sister of Earth.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p:bldP spid="7" grpId="1"/>
      <p:bldP spid="11" grpId="0" animBg="1"/>
      <p:bldP spid="11" grpId="1" animBg="1"/>
      <p:bldP spid="19" grpId="0"/>
      <p:bldP spid="1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7EB6E338-493C-0815-93AC-2CDDAD9CC91E}"/>
              </a:ext>
            </a:extLst>
          </p:cNvPr>
          <p:cNvGrpSpPr/>
          <p:nvPr/>
        </p:nvGrpSpPr>
        <p:grpSpPr>
          <a:xfrm>
            <a:off x="7016290" y="-1352558"/>
            <a:ext cx="14732382" cy="12193285"/>
            <a:chOff x="0" y="0"/>
            <a:chExt cx="606795" cy="502215"/>
          </a:xfrm>
        </p:grpSpPr>
        <p:sp>
          <p:nvSpPr>
            <p:cNvPr id="6" name="Freeform 3">
              <a:extLst>
                <a:ext uri="{FF2B5EF4-FFF2-40B4-BE49-F238E27FC236}">
                  <a16:creationId xmlns:a16="http://schemas.microsoft.com/office/drawing/2014/main" id="{AC991302-BB0C-DFCA-C35E-02E9B0720B93}"/>
                </a:ext>
              </a:extLst>
            </p:cNvPr>
            <p:cNvSpPr/>
            <p:nvPr/>
          </p:nvSpPr>
          <p:spPr>
            <a:xfrm>
              <a:off x="0" y="0"/>
              <a:ext cx="606795" cy="502215"/>
            </a:xfrm>
            <a:custGeom>
              <a:avLst/>
              <a:gdLst/>
              <a:ahLst/>
              <a:cxnLst/>
              <a:rect l="l" t="t" r="r" b="b"/>
              <a:pathLst>
                <a:path w="606795" h="502215">
                  <a:moveTo>
                    <a:pt x="203200" y="0"/>
                  </a:moveTo>
                  <a:lnTo>
                    <a:pt x="606795" y="0"/>
                  </a:lnTo>
                  <a:lnTo>
                    <a:pt x="403595" y="502215"/>
                  </a:lnTo>
                  <a:lnTo>
                    <a:pt x="0" y="502215"/>
                  </a:lnTo>
                  <a:lnTo>
                    <a:pt x="203200" y="0"/>
                  </a:lnTo>
                  <a:close/>
                </a:path>
              </a:pathLst>
            </a:custGeom>
            <a:solidFill>
              <a:srgbClr val="2B485F"/>
            </a:solidFill>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 name="TextBox 4">
              <a:extLst>
                <a:ext uri="{FF2B5EF4-FFF2-40B4-BE49-F238E27FC236}">
                  <a16:creationId xmlns:a16="http://schemas.microsoft.com/office/drawing/2014/main" id="{25243DAC-1C17-4DD6-E456-DEC7DBB1F7FC}"/>
                </a:ext>
              </a:extLst>
            </p:cNvPr>
            <p:cNvSpPr txBox="1"/>
            <p:nvPr/>
          </p:nvSpPr>
          <p:spPr>
            <a:xfrm>
              <a:off x="101600" y="-66675"/>
              <a:ext cx="403595" cy="568890"/>
            </a:xfrm>
            <a:prstGeom prst="rect">
              <a:avLst/>
            </a:prstGeom>
          </p:spPr>
          <p:txBody>
            <a:bodyPr lIns="50800" tIns="50800" rIns="50800" bIns="50800" rtlCol="0" anchor="ctr"/>
            <a:lstStyle/>
            <a:p>
              <a:pPr algn="ctr">
                <a:lnSpc>
                  <a:spcPts val="3640"/>
                </a:lnSpc>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12" name="TextBox 11"/>
          <p:cNvSpPr txBox="1"/>
          <p:nvPr/>
        </p:nvSpPr>
        <p:spPr>
          <a:xfrm>
            <a:off x="640080" y="3105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r>
              <a:rPr lang="en-US" dirty="0"/>
              <a:t>4. Combine the two sentences into one, using a non-defining relative clause. </a:t>
            </a:r>
          </a:p>
        </p:txBody>
      </p:sp>
      <p:sp>
        <p:nvSpPr>
          <p:cNvPr id="2" name="Text Box 1"/>
          <p:cNvSpPr txBox="1"/>
          <p:nvPr/>
        </p:nvSpPr>
        <p:spPr>
          <a:xfrm>
            <a:off x="654050" y="2073911"/>
            <a:ext cx="11066145" cy="1076325"/>
          </a:xfrm>
          <a:prstGeom prst="rect">
            <a:avLst/>
          </a:prstGeom>
          <a:solidFill>
            <a:schemeClr val="bg1"/>
          </a:solidFill>
        </p:spPr>
        <p:txBody>
          <a:bodyPr wrap="square" rtlCol="0" anchor="t">
            <a:spAutoFit/>
          </a:bodyPr>
          <a:lstStyle/>
          <a:p>
            <a:pPr algn="just"/>
            <a:r>
              <a:rPr lang="en-US" sz="3200" b="1" dirty="0">
                <a:latin typeface="Tahoma" panose="020B0604030504040204" pitchFamily="34" charset="0"/>
                <a:ea typeface="Tahoma" panose="020B0604030504040204" pitchFamily="34" charset="0"/>
                <a:cs typeface="Tahoma" panose="020B0604030504040204" pitchFamily="34" charset="0"/>
              </a:rPr>
              <a:t>5.</a:t>
            </a:r>
            <a:r>
              <a:rPr lang="en-US" sz="3200" dirty="0">
                <a:latin typeface="Tahoma" panose="020B0604030504040204" pitchFamily="34" charset="0"/>
                <a:ea typeface="Tahoma" panose="020B0604030504040204" pitchFamily="34" charset="0"/>
                <a:cs typeface="Tahoma" panose="020B0604030504040204" pitchFamily="34" charset="0"/>
              </a:rPr>
              <a:t> We should protect rivers and lakes. Rivers and lakes provide humans with their main sources of fresh water.</a:t>
            </a:r>
          </a:p>
        </p:txBody>
      </p:sp>
      <p:sp>
        <p:nvSpPr>
          <p:cNvPr id="7" name="Text Box 6"/>
          <p:cNvSpPr txBox="1"/>
          <p:nvPr/>
        </p:nvSpPr>
        <p:spPr>
          <a:xfrm>
            <a:off x="654050" y="3707764"/>
            <a:ext cx="11111865" cy="1214755"/>
          </a:xfrm>
          <a:prstGeom prst="rect">
            <a:avLst/>
          </a:prstGeom>
          <a:solidFill>
            <a:schemeClr val="bg1"/>
          </a:solidFill>
          <a:ln w="9525">
            <a:noFill/>
          </a:ln>
        </p:spPr>
        <p:txBody>
          <a:bodyPr wrap="square">
            <a:noAutofit/>
          </a:bodyPr>
          <a:lstStyle/>
          <a:p>
            <a:pPr indent="0" algn="just"/>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We should protect rivers and lakes, which provide humans with their main sources of fresh water.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194945" y="1743989"/>
            <a:ext cx="11802110" cy="954107"/>
          </a:xfrm>
          <a:prstGeom prst="rect">
            <a:avLst/>
          </a:prstGeom>
          <a:solidFill>
            <a:schemeClr val="bg1"/>
          </a:solidFill>
        </p:spPr>
        <p:txBody>
          <a:bodyPr wrap="square" rtlCol="0" anchor="t">
            <a:spAutoFit/>
          </a:bodyPr>
          <a:lstStyle/>
          <a:p>
            <a:pPr indent="0" algn="just"/>
            <a:r>
              <a:rPr lang="en-US" sz="2800" b="1" dirty="0">
                <a:solidFill>
                  <a:srgbClr val="0070C0"/>
                </a:solidFill>
                <a:latin typeface="Tahoma" panose="020B0604030504040204" pitchFamily="34" charset="0"/>
                <a:ea typeface="Tahoma" panose="020B0604030504040204" pitchFamily="34" charset="0"/>
                <a:cs typeface="Tahoma" panose="020B0604030504040204" pitchFamily="34" charset="0"/>
                <a:sym typeface="+mn-ea"/>
              </a:rPr>
              <a:t>2. </a:t>
            </a:r>
            <a:r>
              <a:rPr lang="en-US" sz="2800" dirty="0">
                <a:latin typeface="Tahoma" panose="020B0604030504040204" pitchFamily="34" charset="0"/>
                <a:ea typeface="Tahoma" panose="020B0604030504040204" pitchFamily="34" charset="0"/>
                <a:cs typeface="Tahoma" panose="020B0604030504040204" pitchFamily="34" charset="0"/>
                <a:sym typeface="+mn-ea"/>
              </a:rPr>
              <a:t>Polar habitats, what include the North and the South Poles, are extremely cold.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 name="Text Box 1"/>
          <p:cNvSpPr txBox="1"/>
          <p:nvPr/>
        </p:nvSpPr>
        <p:spPr>
          <a:xfrm>
            <a:off x="205105" y="940752"/>
            <a:ext cx="11802110" cy="523220"/>
          </a:xfrm>
          <a:prstGeom prst="rect">
            <a:avLst/>
          </a:prstGeom>
          <a:solidFill>
            <a:schemeClr val="bg1"/>
          </a:solidFill>
        </p:spPr>
        <p:txBody>
          <a:bodyPr wrap="square" rtlCol="0" anchor="t">
            <a:spAutoFit/>
          </a:bodyPr>
          <a:lstStyle/>
          <a:p>
            <a:pPr algn="just"/>
            <a:r>
              <a:rPr 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1. </a:t>
            </a:r>
            <a:r>
              <a:rPr lang="en-US" sz="2800" dirty="0">
                <a:latin typeface="Tahoma" panose="020B0604030504040204" pitchFamily="34" charset="0"/>
                <a:ea typeface="Tahoma" panose="020B0604030504040204" pitchFamily="34" charset="0"/>
                <a:cs typeface="Tahoma" panose="020B0604030504040204" pitchFamily="34" charset="0"/>
              </a:rPr>
              <a:t>Earth Day is the day where people celebrate the wonder of Earth. </a:t>
            </a:r>
          </a:p>
        </p:txBody>
      </p:sp>
      <p:sp>
        <p:nvSpPr>
          <p:cNvPr id="9" name="Text Box 8"/>
          <p:cNvSpPr txBox="1"/>
          <p:nvPr/>
        </p:nvSpPr>
        <p:spPr>
          <a:xfrm>
            <a:off x="194945" y="2968625"/>
            <a:ext cx="11802110" cy="954107"/>
          </a:xfrm>
          <a:prstGeom prst="rect">
            <a:avLst/>
          </a:prstGeom>
          <a:solidFill>
            <a:schemeClr val="bg1"/>
          </a:solidFill>
        </p:spPr>
        <p:txBody>
          <a:bodyPr wrap="square" rtlCol="0" anchor="t">
            <a:spAutoFit/>
          </a:bodyPr>
          <a:lstStyle/>
          <a:p>
            <a:pPr algn="just"/>
            <a:r>
              <a:rPr 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3. </a:t>
            </a:r>
            <a:r>
              <a:rPr lang="en-US" sz="2800" dirty="0">
                <a:latin typeface="Tahoma" panose="020B0604030504040204" pitchFamily="34" charset="0"/>
                <a:ea typeface="Tahoma" panose="020B0604030504040204" pitchFamily="34" charset="0"/>
                <a:cs typeface="Tahoma" panose="020B0604030504040204" pitchFamily="34" charset="0"/>
              </a:rPr>
              <a:t>The Pacific Ocean, that is the largest and deepest one on Earth, is being polluted. </a:t>
            </a:r>
          </a:p>
        </p:txBody>
      </p:sp>
      <p:sp>
        <p:nvSpPr>
          <p:cNvPr id="10" name="Text Box 9"/>
          <p:cNvSpPr txBox="1"/>
          <p:nvPr/>
        </p:nvSpPr>
        <p:spPr>
          <a:xfrm>
            <a:off x="194945" y="4221460"/>
            <a:ext cx="11802110" cy="954107"/>
          </a:xfrm>
          <a:prstGeom prst="rect">
            <a:avLst/>
          </a:prstGeom>
          <a:solidFill>
            <a:schemeClr val="bg1"/>
          </a:solidFill>
        </p:spPr>
        <p:txBody>
          <a:bodyPr wrap="square" rtlCol="0" anchor="t">
            <a:spAutoFit/>
          </a:bodyPr>
          <a:lstStyle/>
          <a:p>
            <a:pPr indent="0" algn="just"/>
            <a:r>
              <a:rPr lang="en-US" sz="2800" b="1" dirty="0">
                <a:solidFill>
                  <a:srgbClr val="0070C0"/>
                </a:solidFill>
                <a:latin typeface="Tahoma" panose="020B0604030504040204" pitchFamily="34" charset="0"/>
                <a:ea typeface="Tahoma" panose="020B0604030504040204" pitchFamily="34" charset="0"/>
                <a:cs typeface="Tahoma" panose="020B0604030504040204" pitchFamily="34" charset="0"/>
                <a:sym typeface="+mn-ea"/>
              </a:rPr>
              <a:t>4. </a:t>
            </a:r>
            <a:r>
              <a:rPr lang="en-US" sz="2800" dirty="0">
                <a:latin typeface="Tahoma" panose="020B0604030504040204" pitchFamily="34" charset="0"/>
                <a:ea typeface="Tahoma" panose="020B0604030504040204" pitchFamily="34" charset="0"/>
                <a:cs typeface="Tahoma" panose="020B0604030504040204" pitchFamily="34" charset="0"/>
                <a:sym typeface="+mn-ea"/>
              </a:rPr>
              <a:t>Earth planet, where has a solid and active surface, has various habitat types.</a:t>
            </a:r>
          </a:p>
        </p:txBody>
      </p:sp>
      <p:sp>
        <p:nvSpPr>
          <p:cNvPr id="11" name="Text Box 10"/>
          <p:cNvSpPr txBox="1"/>
          <p:nvPr/>
        </p:nvSpPr>
        <p:spPr>
          <a:xfrm>
            <a:off x="205105" y="5513070"/>
            <a:ext cx="11802110" cy="954107"/>
          </a:xfrm>
          <a:prstGeom prst="rect">
            <a:avLst/>
          </a:prstGeom>
          <a:solidFill>
            <a:schemeClr val="bg1"/>
          </a:solidFill>
        </p:spPr>
        <p:txBody>
          <a:bodyPr wrap="square" rtlCol="0" anchor="t">
            <a:spAutoFit/>
          </a:bodyPr>
          <a:lstStyle/>
          <a:p>
            <a:pPr algn="just"/>
            <a:r>
              <a:rPr 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5. </a:t>
            </a:r>
            <a:r>
              <a:rPr lang="en-US" sz="2800" dirty="0">
                <a:latin typeface="Tahoma" panose="020B0604030504040204" pitchFamily="34" charset="0"/>
                <a:ea typeface="Tahoma" panose="020B0604030504040204" pitchFamily="34" charset="0"/>
                <a:cs typeface="Tahoma" panose="020B0604030504040204" pitchFamily="34" charset="0"/>
              </a:rPr>
              <a:t>Climate change has caused the changes in the </a:t>
            </a:r>
            <a:r>
              <a:rPr lang="en-US" sz="2800" dirty="0" err="1">
                <a:latin typeface="Tahoma" panose="020B0604030504040204" pitchFamily="34" charset="0"/>
                <a:ea typeface="Tahoma" panose="020B0604030504040204" pitchFamily="34" charset="0"/>
                <a:cs typeface="Tahoma" panose="020B0604030504040204" pitchFamily="34" charset="0"/>
              </a:rPr>
              <a:t>colour</a:t>
            </a:r>
            <a:r>
              <a:rPr lang="en-US" sz="2800" dirty="0">
                <a:latin typeface="Tahoma" panose="020B0604030504040204" pitchFamily="34" charset="0"/>
                <a:ea typeface="Tahoma" panose="020B0604030504040204" pitchFamily="34" charset="0"/>
                <a:cs typeface="Tahoma" panose="020B0604030504040204" pitchFamily="34" charset="0"/>
              </a:rPr>
              <a:t> of the Oceans, what is so worrying.</a:t>
            </a:r>
          </a:p>
        </p:txBody>
      </p:sp>
      <p:sp>
        <p:nvSpPr>
          <p:cNvPr id="12" name="TextBox 11"/>
          <p:cNvSpPr txBox="1"/>
          <p:nvPr/>
        </p:nvSpPr>
        <p:spPr>
          <a:xfrm>
            <a:off x="307340" y="239326"/>
            <a:ext cx="11699875" cy="584775"/>
          </a:xfrm>
          <a:prstGeom prst="rect">
            <a:avLst/>
          </a:prstGeom>
          <a:solidFill>
            <a:schemeClr val="bg1"/>
          </a:solidFill>
          <a:effec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r>
              <a:rPr lang="en-US" dirty="0"/>
              <a:t>Find the mistakes in the sentences and correct them.</a:t>
            </a:r>
          </a:p>
        </p:txBody>
      </p:sp>
      <p:sp>
        <p:nvSpPr>
          <p:cNvPr id="7" name="Text Box 6"/>
          <p:cNvSpPr txBox="1"/>
          <p:nvPr/>
        </p:nvSpPr>
        <p:spPr>
          <a:xfrm>
            <a:off x="4015249" y="967105"/>
            <a:ext cx="1029191" cy="680720"/>
          </a:xfrm>
          <a:prstGeom prst="rect">
            <a:avLst/>
          </a:prstGeom>
          <a:solidFill>
            <a:schemeClr val="bg1"/>
          </a:solidFill>
          <a:ln w="9525">
            <a:noFill/>
          </a:ln>
        </p:spPr>
        <p:txBody>
          <a:bodyPr wrap="square">
            <a:noAutofit/>
          </a:bodyPr>
          <a:lstStyle/>
          <a:p>
            <a:pPr indent="0" algn="just"/>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when</a:t>
            </a:r>
          </a:p>
        </p:txBody>
      </p:sp>
      <p:sp>
        <p:nvSpPr>
          <p:cNvPr id="19" name="Text Box 18"/>
          <p:cNvSpPr txBox="1"/>
          <p:nvPr/>
        </p:nvSpPr>
        <p:spPr>
          <a:xfrm>
            <a:off x="3226053" y="1768733"/>
            <a:ext cx="1102107" cy="680720"/>
          </a:xfrm>
          <a:prstGeom prst="rect">
            <a:avLst/>
          </a:prstGeom>
          <a:solidFill>
            <a:schemeClr val="bg1"/>
          </a:solidFill>
          <a:ln w="9525">
            <a:noFill/>
          </a:ln>
        </p:spPr>
        <p:txBody>
          <a:bodyPr wrap="square">
            <a:noAutofit/>
          </a:bodyPr>
          <a:lstStyle/>
          <a:p>
            <a:pPr indent="0" algn="just"/>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which</a:t>
            </a:r>
          </a:p>
        </p:txBody>
      </p:sp>
      <p:sp>
        <p:nvSpPr>
          <p:cNvPr id="21" name="Text Box 20"/>
          <p:cNvSpPr txBox="1"/>
          <p:nvPr/>
        </p:nvSpPr>
        <p:spPr>
          <a:xfrm>
            <a:off x="3640440" y="2978113"/>
            <a:ext cx="1139348" cy="680720"/>
          </a:xfrm>
          <a:prstGeom prst="rect">
            <a:avLst/>
          </a:prstGeom>
          <a:solidFill>
            <a:schemeClr val="bg1"/>
          </a:solidFill>
          <a:ln w="9525">
            <a:noFill/>
          </a:ln>
        </p:spPr>
        <p:txBody>
          <a:bodyPr wrap="square">
            <a:noAutofit/>
          </a:bodyPr>
          <a:lstStyle/>
          <a:p>
            <a:pPr indent="0" algn="just"/>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which</a:t>
            </a:r>
          </a:p>
        </p:txBody>
      </p:sp>
      <p:sp>
        <p:nvSpPr>
          <p:cNvPr id="24" name="Text Box 23"/>
          <p:cNvSpPr txBox="1"/>
          <p:nvPr/>
        </p:nvSpPr>
        <p:spPr>
          <a:xfrm>
            <a:off x="2719001" y="4222939"/>
            <a:ext cx="1164660" cy="680720"/>
          </a:xfrm>
          <a:prstGeom prst="rect">
            <a:avLst/>
          </a:prstGeom>
          <a:solidFill>
            <a:schemeClr val="bg1"/>
          </a:solidFill>
          <a:ln w="9525">
            <a:noFill/>
          </a:ln>
        </p:spPr>
        <p:txBody>
          <a:bodyPr wrap="square">
            <a:noAutofit/>
          </a:bodyPr>
          <a:lstStyle/>
          <a:p>
            <a:pPr indent="0" algn="just"/>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which</a:t>
            </a:r>
          </a:p>
        </p:txBody>
      </p:sp>
      <p:sp>
        <p:nvSpPr>
          <p:cNvPr id="29" name="Text Box 28"/>
          <p:cNvSpPr txBox="1"/>
          <p:nvPr/>
        </p:nvSpPr>
        <p:spPr>
          <a:xfrm>
            <a:off x="0" y="5991778"/>
            <a:ext cx="1127760" cy="680720"/>
          </a:xfrm>
          <a:prstGeom prst="rect">
            <a:avLst/>
          </a:prstGeom>
          <a:solidFill>
            <a:schemeClr val="bg1"/>
          </a:solidFill>
          <a:ln w="9525">
            <a:noFill/>
          </a:ln>
        </p:spPr>
        <p:txBody>
          <a:bodyPr wrap="square">
            <a:noAutofit/>
          </a:bodyPr>
          <a:lstStyle/>
          <a:p>
            <a:pPr indent="0" algn="just"/>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which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par>
                                <p:cTn id="19" presetID="41" presetClass="entr" presetSubtype="0" fill="hold" grpId="0" nodeType="with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par>
                                <p:cTn id="26" presetID="41" presetClass="entr" presetSubtype="0" fill="hold" grpId="0" nodeType="with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par>
                                <p:cTn id="33" presetID="41" presetClass="entr" presetSubtype="0" fill="hold" grpId="0" nodeType="withEffect">
                                  <p:stCondLst>
                                    <p:cond delay="0"/>
                                  </p:stCondLst>
                                  <p:iterate type="lt">
                                    <p:tmPct val="5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P spid="2" grpId="1" animBg="1"/>
      <p:bldP spid="9" grpId="0" animBg="1"/>
      <p:bldP spid="9" grpId="1" animBg="1"/>
      <p:bldP spid="10" grpId="0" animBg="1"/>
      <p:bldP spid="10" grpId="1" animBg="1"/>
      <p:bldP spid="11" grpId="0" animBg="1"/>
      <p:bldP spid="11" grpId="1" animBg="1"/>
      <p:bldP spid="7" grpId="0" animBg="1"/>
      <p:bldP spid="7" grpId="1" animBg="1"/>
      <p:bldP spid="19" grpId="0" animBg="1"/>
      <p:bldP spid="19" grpId="1" animBg="1"/>
      <p:bldP spid="21" grpId="0" animBg="1"/>
      <p:bldP spid="21" grpId="1" animBg="1"/>
      <p:bldP spid="24" grpId="0" animBg="1"/>
      <p:bldP spid="24" grpId="1" animBg="1"/>
      <p:bldP spid="29" grpId="0"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neon sign with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3172" cy="7644678"/>
          </a:xfrm>
          <a:prstGeom prst="rect">
            <a:avLst/>
          </a:prstGeom>
        </p:spPr>
      </p:pic>
      <p:sp>
        <p:nvSpPr>
          <p:cNvPr id="100" name="Text Box 99"/>
          <p:cNvSpPr txBox="1"/>
          <p:nvPr/>
        </p:nvSpPr>
        <p:spPr>
          <a:xfrm>
            <a:off x="847090" y="-2529840"/>
            <a:ext cx="11346180" cy="1445260"/>
          </a:xfrm>
          <a:prstGeom prst="rect">
            <a:avLst/>
          </a:prstGeom>
          <a:noFill/>
          <a:ln w="9525">
            <a:noFill/>
          </a:ln>
        </p:spPr>
        <p:txBody>
          <a:bodyPr wrap="square">
            <a:spAutoFit/>
          </a:bodyPr>
          <a:lstStyle/>
          <a:p>
            <a:pPr marL="228600" indent="-228600" algn="ctr"/>
            <a:r>
              <a:rPr lang="en-US" sz="4400" b="0" i="1" dirty="0">
                <a:solidFill>
                  <a:schemeClr val="bg1"/>
                </a:solidFill>
                <a:latin typeface="Times New Roman" panose="02020603050405020304" charset="0"/>
                <a:cs typeface="Calibri" panose="020F0502020204030204" pitchFamily="34" charset="0"/>
              </a:rPr>
              <a:t>The man ______ taught us science last year was Mr. Nam.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0B5E9DAB-F79A-B45E-1C38-6A7EFB7DD718}"/>
              </a:ext>
            </a:extLst>
          </p:cNvPr>
          <p:cNvGrpSpPr/>
          <p:nvPr/>
        </p:nvGrpSpPr>
        <p:grpSpPr>
          <a:xfrm>
            <a:off x="-808140" y="2228654"/>
            <a:ext cx="15987180" cy="6289431"/>
            <a:chOff x="-365369" y="-663156"/>
            <a:chExt cx="2803462" cy="1656476"/>
          </a:xfrm>
        </p:grpSpPr>
        <p:sp>
          <p:nvSpPr>
            <p:cNvPr id="8" name="Freeform 6">
              <a:extLst>
                <a:ext uri="{FF2B5EF4-FFF2-40B4-BE49-F238E27FC236}">
                  <a16:creationId xmlns:a16="http://schemas.microsoft.com/office/drawing/2014/main" id="{6680C0FF-F2E9-5156-ECEB-FE5ACA64B23D}"/>
                </a:ext>
              </a:extLst>
            </p:cNvPr>
            <p:cNvSpPr/>
            <p:nvPr/>
          </p:nvSpPr>
          <p:spPr>
            <a:xfrm>
              <a:off x="-365369" y="-663156"/>
              <a:ext cx="2438093" cy="993320"/>
            </a:xfrm>
            <a:custGeom>
              <a:avLst/>
              <a:gdLst/>
              <a:ahLst/>
              <a:cxnLst/>
              <a:rect l="l" t="t" r="r" b="b"/>
              <a:pathLst>
                <a:path w="2438093" h="993320">
                  <a:moveTo>
                    <a:pt x="42652" y="0"/>
                  </a:moveTo>
                  <a:lnTo>
                    <a:pt x="2395441" y="0"/>
                  </a:lnTo>
                  <a:cubicBezTo>
                    <a:pt x="2406753" y="0"/>
                    <a:pt x="2417601" y="4494"/>
                    <a:pt x="2425600" y="12493"/>
                  </a:cubicBezTo>
                  <a:cubicBezTo>
                    <a:pt x="2433599" y="20491"/>
                    <a:pt x="2438093" y="31340"/>
                    <a:pt x="2438093" y="42652"/>
                  </a:cubicBezTo>
                  <a:lnTo>
                    <a:pt x="2438093" y="950667"/>
                  </a:lnTo>
                  <a:cubicBezTo>
                    <a:pt x="2438093" y="961979"/>
                    <a:pt x="2433599" y="972828"/>
                    <a:pt x="2425600" y="980827"/>
                  </a:cubicBezTo>
                  <a:cubicBezTo>
                    <a:pt x="2417601" y="988826"/>
                    <a:pt x="2406753" y="993320"/>
                    <a:pt x="2395441" y="993320"/>
                  </a:cubicBezTo>
                  <a:lnTo>
                    <a:pt x="42652" y="993320"/>
                  </a:lnTo>
                  <a:cubicBezTo>
                    <a:pt x="19096" y="993320"/>
                    <a:pt x="0" y="974223"/>
                    <a:pt x="0" y="950667"/>
                  </a:cubicBezTo>
                  <a:lnTo>
                    <a:pt x="0" y="42652"/>
                  </a:lnTo>
                  <a:cubicBezTo>
                    <a:pt x="0" y="19096"/>
                    <a:pt x="19096" y="0"/>
                    <a:pt x="42652" y="0"/>
                  </a:cubicBezTo>
                  <a:close/>
                </a:path>
              </a:pathLst>
            </a:custGeom>
            <a:solidFill>
              <a:srgbClr val="2B485F"/>
            </a:solidFill>
          </p:spPr>
          <p:txBody>
            <a:bodyPr/>
            <a:lstStyle/>
            <a:p>
              <a:endParaRPr lang="en-US"/>
            </a:p>
          </p:txBody>
        </p:sp>
        <p:sp>
          <p:nvSpPr>
            <p:cNvPr id="9" name="TextBox 7">
              <a:extLst>
                <a:ext uri="{FF2B5EF4-FFF2-40B4-BE49-F238E27FC236}">
                  <a16:creationId xmlns:a16="http://schemas.microsoft.com/office/drawing/2014/main" id="{E69988D1-CAA9-CDE3-DAB8-1ED891B54789}"/>
                </a:ext>
              </a:extLst>
            </p:cNvPr>
            <p:cNvSpPr txBox="1"/>
            <p:nvPr/>
          </p:nvSpPr>
          <p:spPr>
            <a:xfrm>
              <a:off x="0" y="-66675"/>
              <a:ext cx="2438093" cy="1059995"/>
            </a:xfrm>
            <a:prstGeom prst="rect">
              <a:avLst/>
            </a:prstGeom>
          </p:spPr>
          <p:txBody>
            <a:bodyPr lIns="50800" tIns="50800" rIns="50800" bIns="50800" rtlCol="0" anchor="ctr"/>
            <a:lstStyle/>
            <a:p>
              <a:pPr algn="ctr">
                <a:lnSpc>
                  <a:spcPts val="3640"/>
                </a:lnSpc>
              </a:pPr>
              <a:endParaRPr/>
            </a:p>
          </p:txBody>
        </p:sp>
      </p:grpSp>
      <p:sp>
        <p:nvSpPr>
          <p:cNvPr id="12" name="TextBox 11"/>
          <p:cNvSpPr txBox="1"/>
          <p:nvPr/>
        </p:nvSpPr>
        <p:spPr>
          <a:xfrm>
            <a:off x="278765" y="96073"/>
            <a:ext cx="11751310" cy="2062103"/>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r>
              <a:rPr lang="en-US" dirty="0"/>
              <a:t>5. Work in two groups. Take turns to say aloud one the places in the table. The other group explains or gives more information about it. The team that has the most corrected sentences wins.</a:t>
            </a:r>
          </a:p>
        </p:txBody>
      </p:sp>
      <p:sp>
        <p:nvSpPr>
          <p:cNvPr id="2" name="Text Box 1"/>
          <p:cNvSpPr txBox="1"/>
          <p:nvPr/>
        </p:nvSpPr>
        <p:spPr>
          <a:xfrm>
            <a:off x="161925" y="2118995"/>
            <a:ext cx="12305665" cy="645160"/>
          </a:xfrm>
          <a:prstGeom prst="rect">
            <a:avLst/>
          </a:prstGeom>
          <a:noFill/>
          <a:ln w="9525">
            <a:noFill/>
          </a:ln>
        </p:spPr>
        <p:txBody>
          <a:bodyPr wrap="square">
            <a:spAutoFit/>
          </a:bodyPr>
          <a:lstStyle/>
          <a:p>
            <a:pPr marL="635" indent="-635"/>
            <a:r>
              <a:rPr lang="en-US" sz="3600" b="0" dirty="0">
                <a:solidFill>
                  <a:schemeClr val="bg1"/>
                </a:solidFill>
                <a:latin typeface="Tahoma" panose="020B0604030504040204" pitchFamily="34" charset="0"/>
                <a:ea typeface="Tahoma" panose="020B0604030504040204" pitchFamily="34" charset="0"/>
                <a:cs typeface="Tahoma" panose="020B0604030504040204" pitchFamily="34" charset="0"/>
              </a:rPr>
              <a:t>- W</a:t>
            </a:r>
            <a:r>
              <a:rPr sz="3600" b="0" dirty="0">
                <a:solidFill>
                  <a:schemeClr val="bg1"/>
                </a:solidFill>
                <a:latin typeface="Tahoma" panose="020B0604030504040204" pitchFamily="34" charset="0"/>
                <a:ea typeface="Tahoma" panose="020B0604030504040204" pitchFamily="34" charset="0"/>
                <a:cs typeface="Tahoma" panose="020B0604030504040204" pitchFamily="34" charset="0"/>
              </a:rPr>
              <a:t>ork independently and prepare for </a:t>
            </a:r>
            <a:r>
              <a:rPr lang="en-US" sz="3600" b="0" dirty="0">
                <a:solidFill>
                  <a:schemeClr val="bg1"/>
                </a:solidFill>
                <a:latin typeface="Tahoma" panose="020B0604030504040204" pitchFamily="34" charset="0"/>
                <a:ea typeface="Tahoma" panose="020B0604030504040204" pitchFamily="34" charset="0"/>
                <a:cs typeface="Tahoma" panose="020B0604030504040204" pitchFamily="34" charset="0"/>
              </a:rPr>
              <a:t>your</a:t>
            </a:r>
            <a:r>
              <a:rPr sz="3600" b="0" dirty="0">
                <a:solidFill>
                  <a:schemeClr val="bg1"/>
                </a:solidFill>
                <a:latin typeface="Tahoma" panose="020B0604030504040204" pitchFamily="34" charset="0"/>
                <a:ea typeface="Tahoma" panose="020B0604030504040204" pitchFamily="34" charset="0"/>
                <a:cs typeface="Tahoma" panose="020B0604030504040204" pitchFamily="34" charset="0"/>
              </a:rPr>
              <a:t> performance.</a:t>
            </a:r>
          </a:p>
        </p:txBody>
      </p:sp>
      <p:sp>
        <p:nvSpPr>
          <p:cNvPr id="3" name="Text Box 2"/>
          <p:cNvSpPr txBox="1"/>
          <p:nvPr/>
        </p:nvSpPr>
        <p:spPr>
          <a:xfrm>
            <a:off x="278765" y="2618740"/>
            <a:ext cx="11829415" cy="2308324"/>
          </a:xfrm>
          <a:prstGeom prst="rect">
            <a:avLst/>
          </a:prstGeom>
          <a:noFill/>
          <a:ln w="9525">
            <a:noFill/>
          </a:ln>
        </p:spPr>
        <p:txBody>
          <a:bodyPr wrap="square">
            <a:spAutoFit/>
          </a:bodyPr>
          <a:lstStyle/>
          <a:p>
            <a:pPr marL="635" indent="-635" algn="just"/>
            <a:r>
              <a:rPr lang="en-US" sz="3600" b="0" dirty="0">
                <a:solidFill>
                  <a:schemeClr val="bg1"/>
                </a:solidFill>
                <a:latin typeface="Tahoma" panose="020B0604030504040204" pitchFamily="34" charset="0"/>
                <a:ea typeface="Tahoma" panose="020B0604030504040204" pitchFamily="34" charset="0"/>
                <a:cs typeface="Tahoma" panose="020B0604030504040204" pitchFamily="34" charset="0"/>
              </a:rPr>
              <a:t>-T</a:t>
            </a:r>
            <a:r>
              <a:rPr sz="3600" b="0" dirty="0">
                <a:solidFill>
                  <a:schemeClr val="bg1"/>
                </a:solidFill>
                <a:latin typeface="Tahoma" panose="020B0604030504040204" pitchFamily="34" charset="0"/>
                <a:ea typeface="Tahoma" panose="020B0604030504040204" pitchFamily="34" charset="0"/>
                <a:cs typeface="Tahoma" panose="020B0604030504040204" pitchFamily="34" charset="0"/>
              </a:rPr>
              <a:t>ake turns to say aloud one of the places (</a:t>
            </a:r>
            <a:r>
              <a:rPr sz="3600" b="0" i="1" dirty="0">
                <a:solidFill>
                  <a:schemeClr val="bg1"/>
                </a:solidFill>
                <a:latin typeface="Tahoma" panose="020B0604030504040204" pitchFamily="34" charset="0"/>
                <a:ea typeface="Tahoma" panose="020B0604030504040204" pitchFamily="34" charset="0"/>
                <a:cs typeface="Tahoma" panose="020B0604030504040204" pitchFamily="34" charset="0"/>
              </a:rPr>
              <a:t>the Nile, Pacific Ocean, Viet Nam, the Sahara, Mount </a:t>
            </a:r>
            <a:r>
              <a:rPr sz="3600" b="0" i="1" dirty="0" err="1">
                <a:solidFill>
                  <a:schemeClr val="bg1"/>
                </a:solidFill>
                <a:latin typeface="Tahoma" panose="020B0604030504040204" pitchFamily="34" charset="0"/>
                <a:ea typeface="Tahoma" panose="020B0604030504040204" pitchFamily="34" charset="0"/>
                <a:cs typeface="Tahoma" panose="020B0604030504040204" pitchFamily="34" charset="0"/>
              </a:rPr>
              <a:t>Fansipan</a:t>
            </a:r>
            <a:r>
              <a:rPr sz="3600" b="0" dirty="0">
                <a:solidFill>
                  <a:schemeClr val="bg1"/>
                </a:solidFill>
                <a:latin typeface="Tahoma" panose="020B0604030504040204" pitchFamily="34" charset="0"/>
                <a:ea typeface="Tahoma" panose="020B0604030504040204" pitchFamily="34" charset="0"/>
                <a:cs typeface="Tahoma" panose="020B0604030504040204" pitchFamily="34" charset="0"/>
              </a:rPr>
              <a:t>) and the other explains or gives more information about the places.</a:t>
            </a:r>
          </a:p>
        </p:txBody>
      </p:sp>
      <p:sp>
        <p:nvSpPr>
          <p:cNvPr id="5" name="Text Box 4"/>
          <p:cNvSpPr txBox="1"/>
          <p:nvPr/>
        </p:nvSpPr>
        <p:spPr>
          <a:xfrm>
            <a:off x="308610" y="4891405"/>
            <a:ext cx="2509520" cy="645160"/>
          </a:xfrm>
          <a:prstGeom prst="rect">
            <a:avLst/>
          </a:prstGeom>
          <a:noFill/>
          <a:ln w="9525">
            <a:noFill/>
          </a:ln>
        </p:spPr>
        <p:txBody>
          <a:bodyPr wrap="square">
            <a:spAutoFit/>
          </a:bodyPr>
          <a:lstStyle/>
          <a:p>
            <a:pPr marL="635" indent="-635"/>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Example:</a:t>
            </a:r>
          </a:p>
        </p:txBody>
      </p:sp>
      <p:sp>
        <p:nvSpPr>
          <p:cNvPr id="6" name="Cloud Callout 5"/>
          <p:cNvSpPr/>
          <p:nvPr/>
        </p:nvSpPr>
        <p:spPr>
          <a:xfrm>
            <a:off x="308610" y="5403215"/>
            <a:ext cx="5192395" cy="1211580"/>
          </a:xfrm>
          <a:prstGeom prst="cloudCallout">
            <a:avLst>
              <a:gd name="adj1" fmla="val -25956"/>
              <a:gd name="adj2" fmla="val 73060"/>
            </a:avLst>
          </a:prstGeom>
          <a:solidFill>
            <a:srgbClr val="A1CAE2"/>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solidFill>
                  <a:schemeClr val="tx1"/>
                </a:solidFill>
                <a:latin typeface="Tahoma" panose="020B0604030504040204" pitchFamily="34" charset="0"/>
                <a:ea typeface="Tahoma" panose="020B0604030504040204" pitchFamily="34" charset="0"/>
                <a:cs typeface="Tahoma" panose="020B0604030504040204" pitchFamily="34" charset="0"/>
              </a:rPr>
              <a:t>The Nile</a:t>
            </a:r>
          </a:p>
        </p:txBody>
      </p:sp>
      <p:sp>
        <p:nvSpPr>
          <p:cNvPr id="7" name="Cloud Callout 6"/>
          <p:cNvSpPr/>
          <p:nvPr/>
        </p:nvSpPr>
        <p:spPr>
          <a:xfrm>
            <a:off x="5860415" y="4900930"/>
            <a:ext cx="6152515" cy="1713865"/>
          </a:xfrm>
          <a:prstGeom prst="cloudCallout">
            <a:avLst>
              <a:gd name="adj1" fmla="val 34570"/>
              <a:gd name="adj2" fmla="val 61633"/>
            </a:avLst>
          </a:prstGeom>
          <a:solidFill>
            <a:srgbClr val="EAE3C8"/>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solidFill>
                  <a:schemeClr val="tx1"/>
                </a:solidFill>
                <a:latin typeface="Tahoma" panose="020B0604030504040204" pitchFamily="34" charset="0"/>
                <a:ea typeface="Tahoma" panose="020B0604030504040204" pitchFamily="34" charset="0"/>
                <a:cs typeface="Tahoma" panose="020B0604030504040204" pitchFamily="34" charset="0"/>
              </a:rPr>
              <a:t>The Nile, which is the longest river, flows into the Mediterranean Sea.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id="{41DECE4D-20C5-76D5-D704-1D1F7A54C6BF}"/>
              </a:ext>
            </a:extLst>
          </p:cNvPr>
          <p:cNvGrpSpPr/>
          <p:nvPr/>
        </p:nvGrpSpPr>
        <p:grpSpPr>
          <a:xfrm rot="9902075">
            <a:off x="10381888" y="-152411"/>
            <a:ext cx="3620223" cy="3167695"/>
            <a:chOff x="0" y="0"/>
            <a:chExt cx="812800" cy="711200"/>
          </a:xfrm>
        </p:grpSpPr>
        <p:sp>
          <p:nvSpPr>
            <p:cNvPr id="7" name="Freeform 13">
              <a:extLst>
                <a:ext uri="{FF2B5EF4-FFF2-40B4-BE49-F238E27FC236}">
                  <a16:creationId xmlns:a16="http://schemas.microsoft.com/office/drawing/2014/main" id="{121A3AEC-D3BD-50F0-7B27-F5108FB2ACA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365679"/>
            </a:solidFill>
          </p:spPr>
          <p:txBody>
            <a:bodyPr/>
            <a:lstStyle/>
            <a:p>
              <a:endParaRPr lang="en-US"/>
            </a:p>
          </p:txBody>
        </p:sp>
        <p:sp>
          <p:nvSpPr>
            <p:cNvPr id="8" name="TextBox 14">
              <a:extLst>
                <a:ext uri="{FF2B5EF4-FFF2-40B4-BE49-F238E27FC236}">
                  <a16:creationId xmlns:a16="http://schemas.microsoft.com/office/drawing/2014/main" id="{17504910-4E2C-D3D4-684C-2067278AEB23}"/>
                </a:ext>
              </a:extLst>
            </p:cNvPr>
            <p:cNvSpPr txBox="1"/>
            <p:nvPr/>
          </p:nvSpPr>
          <p:spPr>
            <a:xfrm>
              <a:off x="127000" y="263525"/>
              <a:ext cx="558800" cy="396875"/>
            </a:xfrm>
            <a:prstGeom prst="rect">
              <a:avLst/>
            </a:prstGeom>
          </p:spPr>
          <p:txBody>
            <a:bodyPr lIns="50800" tIns="50800" rIns="50800" bIns="50800" rtlCol="0" anchor="ctr"/>
            <a:lstStyle/>
            <a:p>
              <a:pPr algn="ctr">
                <a:lnSpc>
                  <a:spcPts val="3640"/>
                </a:lnSpc>
              </a:pPr>
              <a:endParaRPr/>
            </a:p>
          </p:txBody>
        </p:sp>
      </p:grpSp>
      <p:grpSp>
        <p:nvGrpSpPr>
          <p:cNvPr id="2" name="Group 4">
            <a:extLst>
              <a:ext uri="{FF2B5EF4-FFF2-40B4-BE49-F238E27FC236}">
                <a16:creationId xmlns:a16="http://schemas.microsoft.com/office/drawing/2014/main" id="{648A6FEC-E750-1191-252F-BC57B9B17674}"/>
              </a:ext>
            </a:extLst>
          </p:cNvPr>
          <p:cNvGrpSpPr/>
          <p:nvPr/>
        </p:nvGrpSpPr>
        <p:grpSpPr>
          <a:xfrm rot="-10800000">
            <a:off x="-1596877" y="4070613"/>
            <a:ext cx="9401164" cy="7308453"/>
            <a:chOff x="0" y="0"/>
            <a:chExt cx="2476027" cy="1924860"/>
          </a:xfrm>
        </p:grpSpPr>
        <p:sp>
          <p:nvSpPr>
            <p:cNvPr id="3" name="Freeform 5">
              <a:extLst>
                <a:ext uri="{FF2B5EF4-FFF2-40B4-BE49-F238E27FC236}">
                  <a16:creationId xmlns:a16="http://schemas.microsoft.com/office/drawing/2014/main" id="{36D332EA-A017-1BE9-C019-6B2732D08120}"/>
                </a:ext>
              </a:extLst>
            </p:cNvPr>
            <p:cNvSpPr/>
            <p:nvPr/>
          </p:nvSpPr>
          <p:spPr>
            <a:xfrm>
              <a:off x="0" y="0"/>
              <a:ext cx="2476027" cy="1924860"/>
            </a:xfrm>
            <a:custGeom>
              <a:avLst/>
              <a:gdLst/>
              <a:ahLst/>
              <a:cxnLst/>
              <a:rect l="l" t="t" r="r" b="b"/>
              <a:pathLst>
                <a:path w="2476027" h="1924860">
                  <a:moveTo>
                    <a:pt x="203200" y="0"/>
                  </a:moveTo>
                  <a:lnTo>
                    <a:pt x="2476027" y="0"/>
                  </a:lnTo>
                  <a:lnTo>
                    <a:pt x="2272827" y="1924860"/>
                  </a:lnTo>
                  <a:lnTo>
                    <a:pt x="0" y="1924860"/>
                  </a:lnTo>
                  <a:lnTo>
                    <a:pt x="203200" y="0"/>
                  </a:lnTo>
                  <a:close/>
                </a:path>
              </a:pathLst>
            </a:custGeom>
            <a:solidFill>
              <a:srgbClr val="365679"/>
            </a:solidFill>
          </p:spPr>
          <p:txBody>
            <a:bodyPr/>
            <a:lstStyle/>
            <a:p>
              <a:endParaRPr lang="en-US"/>
            </a:p>
          </p:txBody>
        </p:sp>
        <p:sp>
          <p:nvSpPr>
            <p:cNvPr id="5" name="TextBox 6">
              <a:extLst>
                <a:ext uri="{FF2B5EF4-FFF2-40B4-BE49-F238E27FC236}">
                  <a16:creationId xmlns:a16="http://schemas.microsoft.com/office/drawing/2014/main" id="{3D4BD999-EECE-DA43-091D-5E0C65D4477E}"/>
                </a:ext>
              </a:extLst>
            </p:cNvPr>
            <p:cNvSpPr txBox="1"/>
            <p:nvPr/>
          </p:nvSpPr>
          <p:spPr>
            <a:xfrm>
              <a:off x="101600" y="-66675"/>
              <a:ext cx="2272827" cy="1991535"/>
            </a:xfrm>
            <a:prstGeom prst="rect">
              <a:avLst/>
            </a:prstGeom>
          </p:spPr>
          <p:txBody>
            <a:bodyPr lIns="50800" tIns="50800" rIns="50800" bIns="50800" rtlCol="0" anchor="ctr"/>
            <a:lstStyle/>
            <a:p>
              <a:pPr algn="ctr">
                <a:lnSpc>
                  <a:spcPts val="3640"/>
                </a:lnSpc>
              </a:pPr>
              <a:endParaRPr/>
            </a:p>
          </p:txBody>
        </p:sp>
      </p:grpSp>
      <p:graphicFrame>
        <p:nvGraphicFramePr>
          <p:cNvPr id="4" name="Table 3"/>
          <p:cNvGraphicFramePr/>
          <p:nvPr>
            <p:extLst>
              <p:ext uri="{D42A27DB-BD31-4B8C-83A1-F6EECF244321}">
                <p14:modId xmlns:p14="http://schemas.microsoft.com/office/powerpoint/2010/main" val="2393627477"/>
              </p:ext>
            </p:extLst>
          </p:nvPr>
        </p:nvGraphicFramePr>
        <p:xfrm>
          <a:off x="442912" y="182879"/>
          <a:ext cx="11306175" cy="6492240"/>
        </p:xfrm>
        <a:graphic>
          <a:graphicData uri="http://schemas.openxmlformats.org/drawingml/2006/table">
            <a:tbl>
              <a:tblPr firstRow="1" bandRow="1">
                <a:tableStyleId>{21E4AEA4-8DFA-4A89-87EB-49C32662AFE0}</a:tableStyleId>
              </a:tblPr>
              <a:tblGrid>
                <a:gridCol w="3768725">
                  <a:extLst>
                    <a:ext uri="{9D8B030D-6E8A-4147-A177-3AD203B41FA5}">
                      <a16:colId xmlns:a16="http://schemas.microsoft.com/office/drawing/2014/main" val="20000"/>
                    </a:ext>
                  </a:extLst>
                </a:gridCol>
                <a:gridCol w="2379980">
                  <a:extLst>
                    <a:ext uri="{9D8B030D-6E8A-4147-A177-3AD203B41FA5}">
                      <a16:colId xmlns:a16="http://schemas.microsoft.com/office/drawing/2014/main" val="20001"/>
                    </a:ext>
                  </a:extLst>
                </a:gridCol>
                <a:gridCol w="5157470">
                  <a:extLst>
                    <a:ext uri="{9D8B030D-6E8A-4147-A177-3AD203B41FA5}">
                      <a16:colId xmlns:a16="http://schemas.microsoft.com/office/drawing/2014/main" val="20002"/>
                    </a:ext>
                  </a:extLst>
                </a:gridCol>
              </a:tblGrid>
              <a:tr h="548640">
                <a:tc>
                  <a:txBody>
                    <a:bodyPr/>
                    <a:lstStyle/>
                    <a:p>
                      <a:pPr algn="ctr">
                        <a:buNone/>
                      </a:pPr>
                      <a:r>
                        <a:rPr lang="en-US" sz="3000" dirty="0">
                          <a:latin typeface="Tahoma" panose="020B0604030504040204" pitchFamily="34" charset="0"/>
                          <a:ea typeface="Tahoma" panose="020B0604030504040204" pitchFamily="34" charset="0"/>
                          <a:cs typeface="Tahoma" panose="020B0604030504040204" pitchFamily="34" charset="0"/>
                        </a:rPr>
                        <a:t>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buNone/>
                      </a:pPr>
                      <a:r>
                        <a:rPr lang="en-US" sz="3000" dirty="0">
                          <a:latin typeface="Tahoma" panose="020B0604030504040204" pitchFamily="34" charset="0"/>
                          <a:ea typeface="Tahoma" panose="020B0604030504040204" pitchFamily="34" charset="0"/>
                          <a:cs typeface="Tahoma" panose="020B0604030504040204" pitchFamily="34" charset="0"/>
                        </a:rPr>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buNone/>
                      </a:pPr>
                      <a:r>
                        <a:rPr lang="en-US" sz="3000" dirty="0">
                          <a:latin typeface="Tahoma" panose="020B0604030504040204" pitchFamily="34" charset="0"/>
                          <a:ea typeface="Tahoma" panose="020B0604030504040204" pitchFamily="34" charset="0"/>
                          <a:cs typeface="Tahoma" panose="020B0604030504040204" pitchFamily="34" charset="0"/>
                        </a:rPr>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005840">
                <a:tc>
                  <a:txBody>
                    <a:bodyPr/>
                    <a:lstStyle/>
                    <a:p>
                      <a:pPr algn="ctr">
                        <a:buNone/>
                      </a:pPr>
                      <a:r>
                        <a:rPr lang="en-US" sz="3000" dirty="0">
                          <a:latin typeface="Tahoma" panose="020B0604030504040204" pitchFamily="34" charset="0"/>
                          <a:ea typeface="Tahoma" panose="020B0604030504040204" pitchFamily="34" charset="0"/>
                          <a:cs typeface="Tahoma" panose="020B0604030504040204" pitchFamily="34" charset="0"/>
                        </a:rPr>
                        <a:t>The Nile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sz="3000">
                          <a:latin typeface="Tahoma" panose="020B0604030504040204" pitchFamily="34" charset="0"/>
                          <a:ea typeface="Tahoma" panose="020B0604030504040204" pitchFamily="34" charset="0"/>
                          <a:cs typeface="Tahoma" panose="020B0604030504040204" pitchFamily="34" charset="0"/>
                        </a:rPr>
                        <a:t>longest river </a:t>
                      </a:r>
                    </a:p>
                    <a:p>
                      <a:pPr algn="ctr">
                        <a:buNone/>
                      </a:pPr>
                      <a:endParaRPr lang="en-US" sz="300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sz="3000">
                          <a:latin typeface="Tahoma" panose="020B0604030504040204" pitchFamily="34" charset="0"/>
                          <a:ea typeface="Tahoma" panose="020B0604030504040204" pitchFamily="34" charset="0"/>
                          <a:cs typeface="Tahoma" panose="020B0604030504040204" pitchFamily="34" charset="0"/>
                        </a:rPr>
                        <a:t>flows into the Mediterranean Sea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19835">
                <a:tc>
                  <a:txBody>
                    <a:bodyPr/>
                    <a:lstStyle/>
                    <a:p>
                      <a:pPr algn="ctr">
                        <a:buNone/>
                      </a:pPr>
                      <a:r>
                        <a:rPr lang="en-US" sz="3000" dirty="0">
                          <a:latin typeface="Tahoma" panose="020B0604030504040204" pitchFamily="34" charset="0"/>
                          <a:ea typeface="Tahoma" panose="020B0604030504040204" pitchFamily="34" charset="0"/>
                          <a:cs typeface="Tahoma" panose="020B0604030504040204" pitchFamily="34" charset="0"/>
                        </a:rPr>
                        <a:t>Pacific Ocean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sz="3000" dirty="0">
                          <a:latin typeface="Tahoma" panose="020B0604030504040204" pitchFamily="34" charset="0"/>
                          <a:ea typeface="Tahoma" panose="020B0604030504040204" pitchFamily="34" charset="0"/>
                          <a:cs typeface="Tahoma" panose="020B0604030504040204" pitchFamily="34" charset="0"/>
                        </a:rPr>
                        <a:t>covers 30% of planet surface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sz="3000">
                          <a:latin typeface="Tahoma" panose="020B0604030504040204" pitchFamily="34" charset="0"/>
                          <a:ea typeface="Tahoma" panose="020B0604030504040204" pitchFamily="34" charset="0"/>
                          <a:cs typeface="Tahoma" panose="020B0604030504040204" pitchFamily="34" charset="0"/>
                        </a:rPr>
                        <a:t>largest ocean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19835">
                <a:tc>
                  <a:txBody>
                    <a:bodyPr/>
                    <a:lstStyle/>
                    <a:p>
                      <a:pPr algn="ctr">
                        <a:buNone/>
                      </a:pPr>
                      <a:r>
                        <a:rPr lang="en-US" sz="3000">
                          <a:latin typeface="Tahoma" panose="020B0604030504040204" pitchFamily="34" charset="0"/>
                          <a:ea typeface="Tahoma" panose="020B0604030504040204" pitchFamily="34" charset="0"/>
                          <a:cs typeface="Tahoma" panose="020B0604030504040204" pitchFamily="34" charset="0"/>
                        </a:rPr>
                        <a:t>Viet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sz="3000" dirty="0">
                          <a:latin typeface="Tahoma" panose="020B0604030504040204" pitchFamily="34" charset="0"/>
                          <a:ea typeface="Tahoma" panose="020B0604030504040204" pitchFamily="34" charset="0"/>
                          <a:cs typeface="Tahoma" panose="020B0604030504040204" pitchFamily="34" charset="0"/>
                        </a:rPr>
                        <a:t>has the shape of letter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sz="3000" dirty="0">
                          <a:latin typeface="Tahoma" panose="020B0604030504040204" pitchFamily="34" charset="0"/>
                          <a:ea typeface="Tahoma" panose="020B0604030504040204" pitchFamily="34" charset="0"/>
                          <a:cs typeface="Tahoma" panose="020B0604030504040204" pitchFamily="34" charset="0"/>
                        </a:rPr>
                        <a:t>has a long coastline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38835">
                <a:tc>
                  <a:txBody>
                    <a:bodyPr/>
                    <a:lstStyle/>
                    <a:p>
                      <a:pPr algn="ctr">
                        <a:buNone/>
                      </a:pPr>
                      <a:r>
                        <a:rPr lang="en-US" sz="3000">
                          <a:latin typeface="Tahoma" panose="020B0604030504040204" pitchFamily="34" charset="0"/>
                          <a:ea typeface="Tahoma" panose="020B0604030504040204" pitchFamily="34" charset="0"/>
                          <a:cs typeface="Tahoma" panose="020B0604030504040204" pitchFamily="34" charset="0"/>
                        </a:rPr>
                        <a:t>The Sahara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sz="3000">
                          <a:latin typeface="Tahoma" panose="020B0604030504040204" pitchFamily="34" charset="0"/>
                          <a:ea typeface="Tahoma" panose="020B0604030504040204" pitchFamily="34" charset="0"/>
                          <a:cs typeface="Tahoma" panose="020B0604030504040204" pitchFamily="34" charset="0"/>
                        </a:rPr>
                        <a:t>largest desert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sz="3000" dirty="0">
                          <a:latin typeface="Tahoma" panose="020B0604030504040204" pitchFamily="34" charset="0"/>
                          <a:ea typeface="Tahoma" panose="020B0604030504040204" pitchFamily="34" charset="0"/>
                          <a:cs typeface="Tahoma" panose="020B0604030504040204" pitchFamily="34" charset="0"/>
                        </a:rPr>
                        <a:t>has almost no rainfall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05840">
                <a:tc>
                  <a:txBody>
                    <a:bodyPr/>
                    <a:lstStyle/>
                    <a:p>
                      <a:pPr algn="ctr">
                        <a:buNone/>
                      </a:pPr>
                      <a:r>
                        <a:rPr lang="en-US" sz="3000">
                          <a:latin typeface="Tahoma" panose="020B0604030504040204" pitchFamily="34" charset="0"/>
                          <a:ea typeface="Tahoma" panose="020B0604030504040204" pitchFamily="34" charset="0"/>
                          <a:cs typeface="Tahoma" panose="020B0604030504040204" pitchFamily="34" charset="0"/>
                        </a:rPr>
                        <a:t>Mount Fansipan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sz="3000">
                          <a:latin typeface="Tahoma" panose="020B0604030504040204" pitchFamily="34" charset="0"/>
                          <a:ea typeface="Tahoma" panose="020B0604030504040204" pitchFamily="34" charset="0"/>
                          <a:cs typeface="Tahoma" panose="020B0604030504040204" pitchFamily="34" charset="0"/>
                        </a:rPr>
                        <a:t>highest peak in Viet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US" sz="3000" dirty="0">
                          <a:latin typeface="Tahoma" panose="020B0604030504040204" pitchFamily="34" charset="0"/>
                          <a:ea typeface="Tahoma" panose="020B0604030504040204" pitchFamily="34" charset="0"/>
                          <a:cs typeface="Tahoma" panose="020B0604030504040204" pitchFamily="34" charset="0"/>
                        </a:rPr>
                        <a:t>also called the ‘Roof of Indochina’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11094" y="892990"/>
            <a:ext cx="5191986" cy="1015663"/>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r>
              <a:rPr lang="en-US" sz="6000" dirty="0"/>
              <a:t>WRAP-UP</a:t>
            </a:r>
          </a:p>
        </p:txBody>
      </p:sp>
      <p:sp>
        <p:nvSpPr>
          <p:cNvPr id="9" name="TextBox 8"/>
          <p:cNvSpPr txBox="1"/>
          <p:nvPr/>
        </p:nvSpPr>
        <p:spPr>
          <a:xfrm>
            <a:off x="487067" y="2649381"/>
            <a:ext cx="11445622" cy="1753235"/>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Use non-defining relative clauses. </a:t>
            </a:r>
          </a:p>
        </p:txBody>
      </p:sp>
      <p:grpSp>
        <p:nvGrpSpPr>
          <p:cNvPr id="2" name="Group 2">
            <a:extLst>
              <a:ext uri="{FF2B5EF4-FFF2-40B4-BE49-F238E27FC236}">
                <a16:creationId xmlns:a16="http://schemas.microsoft.com/office/drawing/2014/main" id="{F0C7BC87-FD34-69D8-5CF5-8FB6E5C95A3C}"/>
              </a:ext>
            </a:extLst>
          </p:cNvPr>
          <p:cNvGrpSpPr/>
          <p:nvPr/>
        </p:nvGrpSpPr>
        <p:grpSpPr>
          <a:xfrm>
            <a:off x="-426720" y="4914900"/>
            <a:ext cx="18288000" cy="3086100"/>
            <a:chOff x="0" y="0"/>
            <a:chExt cx="4816593" cy="812800"/>
          </a:xfrm>
        </p:grpSpPr>
        <p:sp>
          <p:nvSpPr>
            <p:cNvPr id="3" name="Freeform 3">
              <a:extLst>
                <a:ext uri="{FF2B5EF4-FFF2-40B4-BE49-F238E27FC236}">
                  <a16:creationId xmlns:a16="http://schemas.microsoft.com/office/drawing/2014/main" id="{A6015936-8FC2-99D6-4E30-6ABE0EB8030E}"/>
                </a:ext>
              </a:extLst>
            </p:cNvPr>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2B485F"/>
            </a:solidFill>
          </p:spPr>
          <p:txBody>
            <a:bodyPr/>
            <a:lstStyle/>
            <a:p>
              <a:endParaRPr lang="en-US"/>
            </a:p>
          </p:txBody>
        </p:sp>
        <p:sp>
          <p:nvSpPr>
            <p:cNvPr id="4" name="TextBox 4">
              <a:extLst>
                <a:ext uri="{FF2B5EF4-FFF2-40B4-BE49-F238E27FC236}">
                  <a16:creationId xmlns:a16="http://schemas.microsoft.com/office/drawing/2014/main" id="{F08C45FF-75FF-6E2A-C754-6059E326CAF7}"/>
                </a:ext>
              </a:extLst>
            </p:cNvPr>
            <p:cNvSpPr txBox="1"/>
            <p:nvPr/>
          </p:nvSpPr>
          <p:spPr>
            <a:xfrm>
              <a:off x="0" y="-66675"/>
              <a:ext cx="4816593" cy="879475"/>
            </a:xfrm>
            <a:prstGeom prst="rect">
              <a:avLst/>
            </a:prstGeom>
          </p:spPr>
          <p:txBody>
            <a:bodyPr lIns="50800" tIns="50800" rIns="50800" bIns="50800" rtlCol="0" anchor="ctr"/>
            <a:lstStyle/>
            <a:p>
              <a:pPr algn="ctr">
                <a:lnSpc>
                  <a:spcPts val="3640"/>
                </a:lnSpc>
              </a:pPr>
              <a:endParaRPr/>
            </a:p>
          </p:txBody>
        </p:sp>
      </p:grpSp>
      <p:grpSp>
        <p:nvGrpSpPr>
          <p:cNvPr id="5" name="Group 5">
            <a:extLst>
              <a:ext uri="{FF2B5EF4-FFF2-40B4-BE49-F238E27FC236}">
                <a16:creationId xmlns:a16="http://schemas.microsoft.com/office/drawing/2014/main" id="{0E6308A0-B477-AF74-E703-49EE580658DE}"/>
              </a:ext>
            </a:extLst>
          </p:cNvPr>
          <p:cNvGrpSpPr/>
          <p:nvPr/>
        </p:nvGrpSpPr>
        <p:grpSpPr>
          <a:xfrm>
            <a:off x="7796236" y="-2286000"/>
            <a:ext cx="12379272" cy="10741258"/>
            <a:chOff x="0" y="0"/>
            <a:chExt cx="853424" cy="740500"/>
          </a:xfrm>
        </p:grpSpPr>
        <p:sp>
          <p:nvSpPr>
            <p:cNvPr id="6" name="Freeform 6">
              <a:extLst>
                <a:ext uri="{FF2B5EF4-FFF2-40B4-BE49-F238E27FC236}">
                  <a16:creationId xmlns:a16="http://schemas.microsoft.com/office/drawing/2014/main" id="{B2924209-CBCF-808B-ADA4-6C637DCF93DD}"/>
                </a:ext>
              </a:extLst>
            </p:cNvPr>
            <p:cNvSpPr/>
            <p:nvPr/>
          </p:nvSpPr>
          <p:spPr>
            <a:xfrm>
              <a:off x="0" y="0"/>
              <a:ext cx="853424" cy="740500"/>
            </a:xfrm>
            <a:custGeom>
              <a:avLst/>
              <a:gdLst/>
              <a:ahLst/>
              <a:cxnLst/>
              <a:rect l="l" t="t" r="r" b="b"/>
              <a:pathLst>
                <a:path w="853424" h="740500">
                  <a:moveTo>
                    <a:pt x="203200" y="0"/>
                  </a:moveTo>
                  <a:lnTo>
                    <a:pt x="853424" y="0"/>
                  </a:lnTo>
                  <a:lnTo>
                    <a:pt x="650224" y="740500"/>
                  </a:lnTo>
                  <a:lnTo>
                    <a:pt x="0" y="740500"/>
                  </a:lnTo>
                  <a:lnTo>
                    <a:pt x="203200" y="0"/>
                  </a:lnTo>
                  <a:close/>
                </a:path>
              </a:pathLst>
            </a:custGeom>
            <a:solidFill>
              <a:srgbClr val="2B485F"/>
            </a:solidFill>
          </p:spPr>
          <p:txBody>
            <a:bodyPr/>
            <a:lstStyle/>
            <a:p>
              <a:endParaRPr lang="en-US"/>
            </a:p>
          </p:txBody>
        </p:sp>
        <p:sp>
          <p:nvSpPr>
            <p:cNvPr id="7" name="TextBox 7">
              <a:extLst>
                <a:ext uri="{FF2B5EF4-FFF2-40B4-BE49-F238E27FC236}">
                  <a16:creationId xmlns:a16="http://schemas.microsoft.com/office/drawing/2014/main" id="{4BCC15BF-4908-CB3E-59AF-B88B328F5B9F}"/>
                </a:ext>
              </a:extLst>
            </p:cNvPr>
            <p:cNvSpPr txBox="1"/>
            <p:nvPr/>
          </p:nvSpPr>
          <p:spPr>
            <a:xfrm>
              <a:off x="101600" y="-66675"/>
              <a:ext cx="650224" cy="807175"/>
            </a:xfrm>
            <a:prstGeom prst="rect">
              <a:avLst/>
            </a:prstGeom>
          </p:spPr>
          <p:txBody>
            <a:bodyPr lIns="50800" tIns="50800" rIns="50800" bIns="50800" rtlCol="0" anchor="ctr"/>
            <a:lstStyle/>
            <a:p>
              <a:pPr algn="ctr">
                <a:lnSpc>
                  <a:spcPts val="3640"/>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22C4D44-BD18-906C-69DC-5423F759590B}"/>
              </a:ext>
            </a:extLst>
          </p:cNvPr>
          <p:cNvGrpSpPr/>
          <p:nvPr/>
        </p:nvGrpSpPr>
        <p:grpSpPr>
          <a:xfrm>
            <a:off x="-2605917" y="2610316"/>
            <a:ext cx="16074978" cy="7991215"/>
            <a:chOff x="0" y="0"/>
            <a:chExt cx="952591" cy="473553"/>
          </a:xfrm>
        </p:grpSpPr>
        <p:sp>
          <p:nvSpPr>
            <p:cNvPr id="5" name="Freeform 3">
              <a:extLst>
                <a:ext uri="{FF2B5EF4-FFF2-40B4-BE49-F238E27FC236}">
                  <a16:creationId xmlns:a16="http://schemas.microsoft.com/office/drawing/2014/main" id="{0A1E6201-4E50-0FC8-E4B8-F57CD689CFF7}"/>
                </a:ext>
              </a:extLst>
            </p:cNvPr>
            <p:cNvSpPr/>
            <p:nvPr/>
          </p:nvSpPr>
          <p:spPr>
            <a:xfrm>
              <a:off x="0" y="0"/>
              <a:ext cx="952591" cy="473553"/>
            </a:xfrm>
            <a:custGeom>
              <a:avLst/>
              <a:gdLst/>
              <a:ahLst/>
              <a:cxnLst/>
              <a:rect l="l" t="t" r="r" b="b"/>
              <a:pathLst>
                <a:path w="952591" h="473553">
                  <a:moveTo>
                    <a:pt x="203200" y="0"/>
                  </a:moveTo>
                  <a:lnTo>
                    <a:pt x="952591" y="0"/>
                  </a:lnTo>
                  <a:lnTo>
                    <a:pt x="749391" y="473553"/>
                  </a:lnTo>
                  <a:lnTo>
                    <a:pt x="0" y="473553"/>
                  </a:lnTo>
                  <a:lnTo>
                    <a:pt x="203200" y="0"/>
                  </a:lnTo>
                  <a:close/>
                </a:path>
              </a:pathLst>
            </a:custGeom>
            <a:solidFill>
              <a:srgbClr val="2B485F"/>
            </a:solidFill>
          </p:spPr>
          <p:txBody>
            <a:bodyPr/>
            <a:lstStyle/>
            <a:p>
              <a:endParaRPr lang="en-US"/>
            </a:p>
          </p:txBody>
        </p:sp>
        <p:sp>
          <p:nvSpPr>
            <p:cNvPr id="6" name="TextBox 4">
              <a:extLst>
                <a:ext uri="{FF2B5EF4-FFF2-40B4-BE49-F238E27FC236}">
                  <a16:creationId xmlns:a16="http://schemas.microsoft.com/office/drawing/2014/main" id="{056417CB-BC18-245B-BFDA-363D1BA06DD7}"/>
                </a:ext>
              </a:extLst>
            </p:cNvPr>
            <p:cNvSpPr txBox="1"/>
            <p:nvPr/>
          </p:nvSpPr>
          <p:spPr>
            <a:xfrm>
              <a:off x="101600" y="-66675"/>
              <a:ext cx="749391" cy="540228"/>
            </a:xfrm>
            <a:prstGeom prst="rect">
              <a:avLst/>
            </a:prstGeom>
          </p:spPr>
          <p:txBody>
            <a:bodyPr lIns="50800" tIns="50800" rIns="50800" bIns="50800" rtlCol="0" anchor="ctr"/>
            <a:lstStyle/>
            <a:p>
              <a:pPr algn="ctr">
                <a:lnSpc>
                  <a:spcPts val="3640"/>
                </a:lnSpc>
              </a:pPr>
              <a:endParaRPr/>
            </a:p>
          </p:txBody>
        </p:sp>
      </p:grpSp>
      <p:grpSp>
        <p:nvGrpSpPr>
          <p:cNvPr id="7" name="Group 5">
            <a:extLst>
              <a:ext uri="{FF2B5EF4-FFF2-40B4-BE49-F238E27FC236}">
                <a16:creationId xmlns:a16="http://schemas.microsoft.com/office/drawing/2014/main" id="{F808CACD-F1FF-6F30-C92D-98A4BF2F8E32}"/>
              </a:ext>
            </a:extLst>
          </p:cNvPr>
          <p:cNvGrpSpPr/>
          <p:nvPr/>
        </p:nvGrpSpPr>
        <p:grpSpPr>
          <a:xfrm>
            <a:off x="10049845" y="0"/>
            <a:ext cx="11123371" cy="10287000"/>
            <a:chOff x="0" y="0"/>
            <a:chExt cx="1292476" cy="1195294"/>
          </a:xfrm>
        </p:grpSpPr>
        <p:sp>
          <p:nvSpPr>
            <p:cNvPr id="8" name="Freeform 6">
              <a:extLst>
                <a:ext uri="{FF2B5EF4-FFF2-40B4-BE49-F238E27FC236}">
                  <a16:creationId xmlns:a16="http://schemas.microsoft.com/office/drawing/2014/main" id="{A37D26B1-4160-5F98-63DC-1E2AD86DE51C}"/>
                </a:ext>
              </a:extLst>
            </p:cNvPr>
            <p:cNvSpPr/>
            <p:nvPr/>
          </p:nvSpPr>
          <p:spPr>
            <a:xfrm>
              <a:off x="0" y="0"/>
              <a:ext cx="1292476" cy="1195294"/>
            </a:xfrm>
            <a:custGeom>
              <a:avLst/>
              <a:gdLst/>
              <a:ahLst/>
              <a:cxnLst/>
              <a:rect l="l" t="t" r="r" b="b"/>
              <a:pathLst>
                <a:path w="1292476" h="1195294">
                  <a:moveTo>
                    <a:pt x="203200" y="0"/>
                  </a:moveTo>
                  <a:lnTo>
                    <a:pt x="1292476" y="0"/>
                  </a:lnTo>
                  <a:lnTo>
                    <a:pt x="1089276" y="1195294"/>
                  </a:lnTo>
                  <a:lnTo>
                    <a:pt x="0" y="1195294"/>
                  </a:lnTo>
                  <a:lnTo>
                    <a:pt x="203200" y="0"/>
                  </a:lnTo>
                  <a:close/>
                </a:path>
              </a:pathLst>
            </a:custGeom>
            <a:blipFill>
              <a:blip r:embed="rId3"/>
              <a:stretch>
                <a:fillRect t="-22086" b="-22086"/>
              </a:stretch>
            </a:blipFill>
          </p:spPr>
          <p:txBody>
            <a:bodyPr/>
            <a:lstStyle/>
            <a:p>
              <a:endParaRPr lang="en-US"/>
            </a:p>
          </p:txBody>
        </p:sp>
      </p:grpSp>
      <p:sp>
        <p:nvSpPr>
          <p:cNvPr id="12" name="TextBox 11"/>
          <p:cNvSpPr txBox="1"/>
          <p:nvPr/>
        </p:nvSpPr>
        <p:spPr>
          <a:xfrm>
            <a:off x="2315894" y="994817"/>
            <a:ext cx="7560212" cy="1446550"/>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r>
              <a:rPr lang="en-US" sz="8800" dirty="0"/>
              <a:t>HOMEWORK</a:t>
            </a:r>
          </a:p>
        </p:txBody>
      </p:sp>
      <p:sp>
        <p:nvSpPr>
          <p:cNvPr id="2" name="TextBox 1"/>
          <p:cNvSpPr txBox="1"/>
          <p:nvPr/>
        </p:nvSpPr>
        <p:spPr>
          <a:xfrm>
            <a:off x="1044357" y="3467826"/>
            <a:ext cx="11184255" cy="3265702"/>
          </a:xfrm>
          <a:prstGeom prst="rect">
            <a:avLst/>
          </a:prstGeom>
          <a:noFill/>
        </p:spPr>
        <p:txBody>
          <a:bodyPr wrap="square" rtlCol="0">
            <a:spAutoFit/>
          </a:bodyPr>
          <a:lstStyle/>
          <a:p>
            <a:pPr marL="571500" indent="-571500">
              <a:lnSpc>
                <a:spcPct val="150000"/>
              </a:lnSpc>
              <a:buFontTx/>
              <a:buChar char="-"/>
            </a:pP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Do exercises in the workbook.</a:t>
            </a:r>
          </a:p>
          <a:p>
            <a:pPr marL="571500" indent="-571500">
              <a:lnSpc>
                <a:spcPct val="150000"/>
              </a:lnSpc>
              <a:buFontTx/>
              <a:buChar char="-"/>
            </a:pP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Prepare for the next lesson</a:t>
            </a:r>
          </a:p>
          <a:p>
            <a:pPr algn="just">
              <a:lnSpc>
                <a:spcPct val="150000"/>
              </a:lnSpc>
            </a:pP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047926F-1F51-52E9-2253-AB0BA3D39209}"/>
              </a:ext>
            </a:extLst>
          </p:cNvPr>
          <p:cNvGrpSpPr/>
          <p:nvPr/>
        </p:nvGrpSpPr>
        <p:grpSpPr>
          <a:xfrm>
            <a:off x="-30480" y="-684940"/>
            <a:ext cx="12222480" cy="5473595"/>
            <a:chOff x="0" y="0"/>
            <a:chExt cx="4816593" cy="1441605"/>
          </a:xfrm>
        </p:grpSpPr>
        <p:sp>
          <p:nvSpPr>
            <p:cNvPr id="3" name="Freeform 3">
              <a:extLst>
                <a:ext uri="{FF2B5EF4-FFF2-40B4-BE49-F238E27FC236}">
                  <a16:creationId xmlns:a16="http://schemas.microsoft.com/office/drawing/2014/main" id="{0973D75A-91FA-CB37-8FC3-00FCDEF5B9CF}"/>
                </a:ext>
              </a:extLst>
            </p:cNvPr>
            <p:cNvSpPr/>
            <p:nvPr/>
          </p:nvSpPr>
          <p:spPr>
            <a:xfrm>
              <a:off x="0" y="0"/>
              <a:ext cx="4816592" cy="1441605"/>
            </a:xfrm>
            <a:custGeom>
              <a:avLst/>
              <a:gdLst/>
              <a:ahLst/>
              <a:cxnLst/>
              <a:rect l="l" t="t" r="r" b="b"/>
              <a:pathLst>
                <a:path w="4816592" h="1441605">
                  <a:moveTo>
                    <a:pt x="0" y="0"/>
                  </a:moveTo>
                  <a:lnTo>
                    <a:pt x="4816592" y="0"/>
                  </a:lnTo>
                  <a:lnTo>
                    <a:pt x="4816592" y="1441605"/>
                  </a:lnTo>
                  <a:lnTo>
                    <a:pt x="0" y="1441605"/>
                  </a:lnTo>
                  <a:close/>
                </a:path>
              </a:pathLst>
            </a:custGeom>
            <a:solidFill>
              <a:srgbClr val="2B485F"/>
            </a:solidFill>
          </p:spPr>
          <p:txBody>
            <a:bodyPr/>
            <a:lstStyle/>
            <a:p>
              <a:endParaRPr lang="en-US"/>
            </a:p>
          </p:txBody>
        </p:sp>
        <p:sp>
          <p:nvSpPr>
            <p:cNvPr id="4" name="TextBox 4">
              <a:extLst>
                <a:ext uri="{FF2B5EF4-FFF2-40B4-BE49-F238E27FC236}">
                  <a16:creationId xmlns:a16="http://schemas.microsoft.com/office/drawing/2014/main" id="{87336493-F144-D6CF-1804-93218D0A1330}"/>
                </a:ext>
              </a:extLst>
            </p:cNvPr>
            <p:cNvSpPr txBox="1"/>
            <p:nvPr/>
          </p:nvSpPr>
          <p:spPr>
            <a:xfrm>
              <a:off x="0" y="-66675"/>
              <a:ext cx="4816593" cy="1508280"/>
            </a:xfrm>
            <a:prstGeom prst="rect">
              <a:avLst/>
            </a:prstGeom>
          </p:spPr>
          <p:txBody>
            <a:bodyPr lIns="50800" tIns="50800" rIns="50800" bIns="50800" rtlCol="0" anchor="ctr"/>
            <a:lstStyle/>
            <a:p>
              <a:pPr algn="ctr">
                <a:lnSpc>
                  <a:spcPts val="3640"/>
                </a:lnSpc>
              </a:pPr>
              <a:endParaRPr/>
            </a:p>
          </p:txBody>
        </p:sp>
      </p:grpSp>
      <p:sp>
        <p:nvSpPr>
          <p:cNvPr id="12" name="TextBox 11"/>
          <p:cNvSpPr txBox="1"/>
          <p:nvPr/>
        </p:nvSpPr>
        <p:spPr>
          <a:xfrm>
            <a:off x="2843010" y="5041812"/>
            <a:ext cx="7145051" cy="1323439"/>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glow rad="88900">
                    <a:prstClr val="white"/>
                  </a:glow>
                </a:effectLst>
                <a:uLnTx/>
                <a:uFillTx/>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2841191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lum bright="70000" contrast="-70000"/>
          </a:blip>
          <a:srcRect t="7628" b="10927"/>
          <a:stretch>
            <a:fillRect/>
          </a:stretch>
        </p:blipFill>
        <p:spPr>
          <a:xfrm>
            <a:off x="0" y="-111125"/>
            <a:ext cx="12108815" cy="6968490"/>
          </a:xfrm>
          <a:prstGeom prst="rect">
            <a:avLst/>
          </a:prstGeom>
        </p:spPr>
      </p:pic>
      <p:sp>
        <p:nvSpPr>
          <p:cNvPr id="3" name="Flowchart: Preparation 2">
            <a:extLst>
              <a:ext uri="{FF2B5EF4-FFF2-40B4-BE49-F238E27FC236}">
                <a16:creationId xmlns:a16="http://schemas.microsoft.com/office/drawing/2014/main" id="{B32BF7D1-533C-1ABA-B431-1D4583A317A6}"/>
              </a:ext>
            </a:extLst>
          </p:cNvPr>
          <p:cNvSpPr/>
          <p:nvPr/>
        </p:nvSpPr>
        <p:spPr>
          <a:xfrm>
            <a:off x="-1923733" y="1357630"/>
            <a:ext cx="15956280" cy="1783080"/>
          </a:xfrm>
          <a:prstGeom prst="flowChartPreparati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 Box 99"/>
          <p:cNvSpPr txBox="1"/>
          <p:nvPr/>
        </p:nvSpPr>
        <p:spPr>
          <a:xfrm>
            <a:off x="592455" y="1526540"/>
            <a:ext cx="11346180" cy="1445260"/>
          </a:xfrm>
          <a:prstGeom prst="rect">
            <a:avLst/>
          </a:prstGeom>
          <a:noFill/>
          <a:ln w="9525">
            <a:noFill/>
          </a:ln>
        </p:spPr>
        <p:txBody>
          <a:bodyPr wrap="square">
            <a:spAutoFit/>
          </a:bodyPr>
          <a:lstStyle/>
          <a:p>
            <a:pPr marL="228600" indent="-228600" algn="ctr"/>
            <a:r>
              <a:rPr lang="en-US" sz="4400" b="0" dirty="0">
                <a:latin typeface="Tahoma" panose="020B0604030504040204" pitchFamily="34" charset="0"/>
                <a:ea typeface="Tahoma" panose="020B0604030504040204" pitchFamily="34" charset="0"/>
                <a:cs typeface="Tahoma" panose="020B0604030504040204" pitchFamily="34" charset="0"/>
              </a:rPr>
              <a:t>The man ______ taught us science last year was Mr. Nam.</a:t>
            </a:r>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when</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what</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which</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who</a:t>
            </a:r>
          </a:p>
        </p:txBody>
      </p:sp>
      <p:sp>
        <p:nvSpPr>
          <p:cNvPr id="10" name="Text Box 9"/>
          <p:cNvSpPr txBox="1"/>
          <p:nvPr/>
        </p:nvSpPr>
        <p:spPr>
          <a:xfrm>
            <a:off x="487045" y="7887970"/>
            <a:ext cx="11346180" cy="1445260"/>
          </a:xfrm>
          <a:prstGeom prst="rect">
            <a:avLst/>
          </a:prstGeom>
          <a:noFill/>
          <a:ln w="9525">
            <a:noFill/>
          </a:ln>
        </p:spPr>
        <p:txBody>
          <a:bodyPr wrap="square">
            <a:spAutoFit/>
          </a:bodyPr>
          <a:lstStyle/>
          <a:p>
            <a:pPr marL="228600" indent="-228600" algn="ctr"/>
            <a:r>
              <a:rPr lang="en-US" sz="4400" b="0" dirty="0">
                <a:latin typeface="Tahoma" panose="020B0604030504040204" pitchFamily="34" charset="0"/>
                <a:ea typeface="Tahoma" panose="020B0604030504040204" pitchFamily="34" charset="0"/>
                <a:cs typeface="Tahoma" panose="020B0604030504040204" pitchFamily="34" charset="0"/>
              </a:rPr>
              <a:t>We are playing a game ______ was designed by our teacher.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childTnLst>
                                    <p:set>
                                      <p:cBhvr>
                                        <p:cTn id="13" dur="500"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childTnLst>
                                    <p:set>
                                      <p:cBhvr>
                                        <p:cTn id="20" dur="500"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0"/>
                                  </p:iterate>
                                  <p:childTnLst>
                                    <p:set>
                                      <p:cBhvr>
                                        <p:cTn id="27" dur="500"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2" nodeType="clickEffect">
                                  <p:stCondLst>
                                    <p:cond delay="0"/>
                                  </p:stCondLst>
                                  <p:iterate type="lt">
                                    <p:tmPct val="0"/>
                                  </p:iterate>
                                  <p:childTnLst>
                                    <p:animClr clrSpc="rgb" dir="cw">
                                      <p:cBhvr override="childStyle">
                                        <p:cTn id="34" dur="2000" fill="hold"/>
                                        <p:tgtEl>
                                          <p:spTgt spid="8"/>
                                        </p:tgtEl>
                                        <p:attrNameLst>
                                          <p:attrName>style.color</p:attrName>
                                        </p:attrNameLst>
                                      </p:cBhvr>
                                      <p:to>
                                        <a:srgbClr val="FF1F1F"/>
                                      </p:to>
                                    </p:animClr>
                                  </p:childTnLst>
                                </p:cTn>
                              </p:par>
                              <p:par>
                                <p:cTn id="35" presetID="4" presetClass="emph" presetSubtype="2" fill="hold" grpId="3" nodeType="withEffect">
                                  <p:stCondLst>
                                    <p:cond delay="0"/>
                                  </p:stCondLst>
                                  <p:iterate type="lt">
                                    <p:tmPct val="0"/>
                                  </p:iterate>
                                  <p:childTnLst>
                                    <p:anim to="2" calcmode="lin" valueType="num">
                                      <p:cBhvr override="childStyle">
                                        <p:cTn id="36" dur="20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P spid="8" grpId="2"/>
      <p:bldP spid="8" grpId="3"/>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lum bright="70000" contrast="-70000"/>
          </a:blip>
          <a:srcRect t="7628" b="10927"/>
          <a:stretch>
            <a:fillRect/>
          </a:stretch>
        </p:blipFill>
        <p:spPr>
          <a:xfrm>
            <a:off x="0" y="-111125"/>
            <a:ext cx="12108815" cy="6968490"/>
          </a:xfrm>
          <a:prstGeom prst="rect">
            <a:avLst/>
          </a:prstGeom>
        </p:spPr>
      </p:pic>
      <p:sp>
        <p:nvSpPr>
          <p:cNvPr id="9" name="Flowchart: Preparation 8">
            <a:extLst>
              <a:ext uri="{FF2B5EF4-FFF2-40B4-BE49-F238E27FC236}">
                <a16:creationId xmlns:a16="http://schemas.microsoft.com/office/drawing/2014/main" id="{C2388D4D-FE25-072C-5ADC-46B9C347997B}"/>
              </a:ext>
            </a:extLst>
          </p:cNvPr>
          <p:cNvSpPr/>
          <p:nvPr/>
        </p:nvSpPr>
        <p:spPr>
          <a:xfrm>
            <a:off x="-1923733" y="1357630"/>
            <a:ext cx="15956280" cy="1783080"/>
          </a:xfrm>
          <a:prstGeom prst="flowChartPreparati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 Box 99"/>
          <p:cNvSpPr txBox="1"/>
          <p:nvPr/>
        </p:nvSpPr>
        <p:spPr>
          <a:xfrm>
            <a:off x="592455" y="-2402205"/>
            <a:ext cx="11346180" cy="1445260"/>
          </a:xfrm>
          <a:prstGeom prst="rect">
            <a:avLst/>
          </a:prstGeom>
          <a:noFill/>
          <a:ln w="9525">
            <a:noFill/>
          </a:ln>
        </p:spPr>
        <p:txBody>
          <a:bodyPr wrap="square">
            <a:spAutoFit/>
          </a:bodyPr>
          <a:lstStyle/>
          <a:p>
            <a:pPr marL="228600" indent="-228600" algn="ctr"/>
            <a:r>
              <a:rPr lang="en-US" sz="4400">
                <a:latin typeface="Tahoma" panose="020B0604030504040204" pitchFamily="34" charset="0"/>
                <a:ea typeface="Tahoma" panose="020B0604030504040204" pitchFamily="34" charset="0"/>
                <a:cs typeface="Tahoma" panose="020B0604030504040204" pitchFamily="34" charset="0"/>
                <a:sym typeface="+mn-ea"/>
              </a:rPr>
              <a:t>The man ______ taught us science last year was Mr. Nam.</a:t>
            </a:r>
            <a:endParaRPr lang="en-US" sz="4400" b="0">
              <a:latin typeface="Tahoma" panose="020B0604030504040204" pitchFamily="34" charset="0"/>
              <a:ea typeface="Tahoma" panose="020B0604030504040204" pitchFamily="34" charset="0"/>
              <a:cs typeface="Tahoma" panose="020B0604030504040204" pitchFamily="34" charset="0"/>
            </a:endParaRPr>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who</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where</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which</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how</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a:latin typeface="Tahoma" panose="020B0604030504040204" pitchFamily="34" charset="0"/>
                <a:ea typeface="Tahoma" panose="020B0604030504040204" pitchFamily="34" charset="0"/>
                <a:cs typeface="Tahoma" panose="020B0604030504040204" pitchFamily="34" charset="0"/>
              </a:rPr>
              <a:t>We are playing a game ______ was designed by our teacher.</a:t>
            </a:r>
          </a:p>
        </p:txBody>
      </p:sp>
      <p:sp>
        <p:nvSpPr>
          <p:cNvPr id="5" name="Text Box 4"/>
          <p:cNvSpPr txBox="1"/>
          <p:nvPr/>
        </p:nvSpPr>
        <p:spPr>
          <a:xfrm>
            <a:off x="114935" y="7533640"/>
            <a:ext cx="11346180" cy="1445260"/>
          </a:xfrm>
          <a:prstGeom prst="rect">
            <a:avLst/>
          </a:prstGeom>
          <a:noFill/>
          <a:ln w="9525">
            <a:noFill/>
          </a:ln>
        </p:spPr>
        <p:txBody>
          <a:bodyPr wrap="square">
            <a:spAutoFit/>
          </a:bodyPr>
          <a:lstStyle/>
          <a:p>
            <a:pPr marL="228600" indent="-228600" algn="ctr"/>
            <a:r>
              <a:rPr lang="en-US" sz="4400" b="0">
                <a:latin typeface="Tahoma" panose="020B0604030504040204" pitchFamily="34" charset="0"/>
                <a:ea typeface="Tahoma" panose="020B0604030504040204" pitchFamily="34" charset="0"/>
                <a:cs typeface="Tahoma" panose="020B0604030504040204" pitchFamily="34" charset="0"/>
              </a:rPr>
              <a:t>The woman ______ we visited last summer is my former English teacher.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childTnLst>
                                    <p:set>
                                      <p:cBhvr>
                                        <p:cTn id="13" dur="500"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0"/>
                                  </p:iterate>
                                  <p:childTnLst>
                                    <p:set>
                                      <p:cBhvr>
                                        <p:cTn id="20" dur="500"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0"/>
                                  </p:iterate>
                                  <p:childTnLst>
                                    <p:set>
                                      <p:cBhvr>
                                        <p:cTn id="27" dur="500"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2" nodeType="clickEffect">
                                  <p:stCondLst>
                                    <p:cond delay="0"/>
                                  </p:stCondLst>
                                  <p:iterate type="lt">
                                    <p:tmPct val="0"/>
                                  </p:iterate>
                                  <p:childTnLst>
                                    <p:animClr clrSpc="rgb" dir="cw">
                                      <p:cBhvr override="childStyle">
                                        <p:cTn id="34" dur="2000" fill="hold"/>
                                        <p:tgtEl>
                                          <p:spTgt spid="7"/>
                                        </p:tgtEl>
                                        <p:attrNameLst>
                                          <p:attrName>style.color</p:attrName>
                                        </p:attrNameLst>
                                      </p:cBhvr>
                                      <p:to>
                                        <a:srgbClr val="FF1F1F"/>
                                      </p:to>
                                    </p:animClr>
                                  </p:childTnLst>
                                </p:cTn>
                              </p:par>
                              <p:par>
                                <p:cTn id="35" presetID="4" presetClass="emph" presetSubtype="2" fill="hold" grpId="3" nodeType="withEffect">
                                  <p:stCondLst>
                                    <p:cond delay="0"/>
                                  </p:stCondLst>
                                  <p:iterate type="lt">
                                    <p:tmPct val="0"/>
                                  </p:iterate>
                                  <p:childTnLst>
                                    <p:anim to="1.7" calcmode="lin" valueType="num">
                                      <p:cBhvr override="childStyle">
                                        <p:cTn id="36" dur="20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7" grpId="2"/>
      <p:bldP spid="7" grpId="3"/>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lum bright="70000" contrast="-70000"/>
          </a:blip>
          <a:srcRect t="7628" b="10927"/>
          <a:stretch>
            <a:fillRect/>
          </a:stretch>
        </p:blipFill>
        <p:spPr>
          <a:xfrm>
            <a:off x="0" y="-111125"/>
            <a:ext cx="12108815" cy="6968490"/>
          </a:xfrm>
          <a:prstGeom prst="rect">
            <a:avLst/>
          </a:prstGeom>
        </p:spPr>
      </p:pic>
      <p:sp>
        <p:nvSpPr>
          <p:cNvPr id="9" name="Flowchart: Preparation 8">
            <a:extLst>
              <a:ext uri="{FF2B5EF4-FFF2-40B4-BE49-F238E27FC236}">
                <a16:creationId xmlns:a16="http://schemas.microsoft.com/office/drawing/2014/main" id="{0C08A9FF-0915-77C6-C81B-E9BD1C81F0B8}"/>
              </a:ext>
            </a:extLst>
          </p:cNvPr>
          <p:cNvSpPr/>
          <p:nvPr/>
        </p:nvSpPr>
        <p:spPr>
          <a:xfrm>
            <a:off x="-1923733" y="1357630"/>
            <a:ext cx="15956280" cy="1783080"/>
          </a:xfrm>
          <a:prstGeom prst="flowChartPreparati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which</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who</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when</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whose</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a:latin typeface="Tahoma" panose="020B0604030504040204" pitchFamily="34" charset="0"/>
                <a:ea typeface="Tahoma" panose="020B0604030504040204" pitchFamily="34" charset="0"/>
                <a:cs typeface="Tahoma" panose="020B0604030504040204" pitchFamily="34" charset="0"/>
              </a:rPr>
              <a:t>The woman ______ we visited last summer is my former English teacher.</a:t>
            </a:r>
          </a:p>
        </p:txBody>
      </p:sp>
      <p:sp>
        <p:nvSpPr>
          <p:cNvPr id="5" name="Text Box 4"/>
          <p:cNvSpPr txBox="1"/>
          <p:nvPr/>
        </p:nvSpPr>
        <p:spPr>
          <a:xfrm>
            <a:off x="6970395" y="-2717800"/>
            <a:ext cx="4064000" cy="368300"/>
          </a:xfrm>
          <a:prstGeom prst="rect">
            <a:avLst/>
          </a:prstGeom>
          <a:noFill/>
        </p:spPr>
        <p:txBody>
          <a:bodyPr wrap="square" rtlCol="0">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Text Box 9"/>
          <p:cNvSpPr txBox="1"/>
          <p:nvPr/>
        </p:nvSpPr>
        <p:spPr>
          <a:xfrm>
            <a:off x="666750" y="-2320290"/>
            <a:ext cx="11346180" cy="1445260"/>
          </a:xfrm>
          <a:prstGeom prst="rect">
            <a:avLst/>
          </a:prstGeom>
          <a:noFill/>
          <a:ln w="9525">
            <a:noFill/>
          </a:ln>
        </p:spPr>
        <p:txBody>
          <a:bodyPr wrap="square">
            <a:spAutoFit/>
          </a:bodyPr>
          <a:lstStyle/>
          <a:p>
            <a:pPr marL="228600" indent="-228600" algn="ctr"/>
            <a:r>
              <a:rPr lang="en-US" sz="4400" b="0">
                <a:latin typeface="Tahoma" panose="020B0604030504040204" pitchFamily="34" charset="0"/>
                <a:ea typeface="Tahoma" panose="020B0604030504040204" pitchFamily="34" charset="0"/>
                <a:cs typeface="Tahoma" panose="020B0604030504040204" pitchFamily="34" charset="0"/>
              </a:rPr>
              <a:t>We are playing a game ______ was designed by our teacher.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0"/>
                                  </p:iterate>
                                  <p:childTnLst>
                                    <p:set>
                                      <p:cBhvr>
                                        <p:cTn id="13" dur="500"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0"/>
                                  </p:iterate>
                                  <p:childTnLst>
                                    <p:set>
                                      <p:cBhvr>
                                        <p:cTn id="20" dur="500"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0"/>
                                  </p:iterate>
                                  <p:childTnLst>
                                    <p:set>
                                      <p:cBhvr>
                                        <p:cTn id="27" dur="500"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2" nodeType="clickEffect">
                                  <p:stCondLst>
                                    <p:cond delay="0"/>
                                  </p:stCondLst>
                                  <p:iterate type="lt">
                                    <p:tmPct val="0"/>
                                  </p:iterate>
                                  <p:childTnLst>
                                    <p:animClr clrSpc="rgb" dir="cw">
                                      <p:cBhvr override="childStyle">
                                        <p:cTn id="34" dur="2000" fill="hold"/>
                                        <p:tgtEl>
                                          <p:spTgt spid="6"/>
                                        </p:tgtEl>
                                        <p:attrNameLst>
                                          <p:attrName>style.color</p:attrName>
                                        </p:attrNameLst>
                                      </p:cBhvr>
                                      <p:to>
                                        <a:srgbClr val="FF1F1F"/>
                                      </p:to>
                                    </p:animClr>
                                  </p:childTnLst>
                                </p:cTn>
                              </p:par>
                              <p:par>
                                <p:cTn id="35" presetID="4" presetClass="emph" presetSubtype="2" fill="hold" grpId="3" nodeType="withEffect">
                                  <p:stCondLst>
                                    <p:cond delay="0"/>
                                  </p:stCondLst>
                                  <p:iterate type="lt">
                                    <p:tmPct val="0"/>
                                  </p:iterate>
                                  <p:childTnLst>
                                    <p:anim to="2" calcmode="lin" valueType="num">
                                      <p:cBhvr override="childStyle">
                                        <p:cTn id="36" dur="20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6" grpId="2"/>
      <p:bldP spid="6" grpId="3"/>
      <p:bldP spid="7" grpId="0"/>
      <p:bldP spid="7"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lum bright="70000" contrast="-70000"/>
          </a:blip>
          <a:srcRect t="7628" b="10927"/>
          <a:stretch>
            <a:fillRect/>
          </a:stretch>
        </p:blipFill>
        <p:spPr>
          <a:xfrm>
            <a:off x="0" y="-111125"/>
            <a:ext cx="12108815" cy="6968490"/>
          </a:xfrm>
          <a:prstGeom prst="rect">
            <a:avLst/>
          </a:prstGeom>
        </p:spPr>
      </p:pic>
      <p:sp>
        <p:nvSpPr>
          <p:cNvPr id="5" name="Flowchart: Preparation 4">
            <a:extLst>
              <a:ext uri="{FF2B5EF4-FFF2-40B4-BE49-F238E27FC236}">
                <a16:creationId xmlns:a16="http://schemas.microsoft.com/office/drawing/2014/main" id="{F2DFCF28-F894-0721-ED66-D6A5DB1E9837}"/>
              </a:ext>
            </a:extLst>
          </p:cNvPr>
          <p:cNvSpPr/>
          <p:nvPr/>
        </p:nvSpPr>
        <p:spPr>
          <a:xfrm>
            <a:off x="-1923733" y="1357630"/>
            <a:ext cx="15956280" cy="1783080"/>
          </a:xfrm>
          <a:prstGeom prst="flowChartPreparati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where</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who</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which</a:t>
            </a:r>
          </a:p>
        </p:txBody>
      </p:sp>
      <p:sp>
        <p:nvSpPr>
          <p:cNvPr id="8" name="Text Box 7"/>
          <p:cNvSpPr txBox="1"/>
          <p:nvPr/>
        </p:nvSpPr>
        <p:spPr>
          <a:xfrm>
            <a:off x="7144385" y="5709285"/>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whose</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a:latin typeface="Tahoma" panose="020B0604030504040204" pitchFamily="34" charset="0"/>
                <a:ea typeface="Tahoma" panose="020B0604030504040204" pitchFamily="34" charset="0"/>
                <a:cs typeface="Tahoma" panose="020B0604030504040204" pitchFamily="34" charset="0"/>
              </a:rPr>
              <a:t>We are learning about the planet ______ has green trees and living things.</a:t>
            </a:r>
          </a:p>
        </p:txBody>
      </p:sp>
      <p:sp>
        <p:nvSpPr>
          <p:cNvPr id="9" name="Text Box 8"/>
          <p:cNvSpPr txBox="1"/>
          <p:nvPr/>
        </p:nvSpPr>
        <p:spPr>
          <a:xfrm>
            <a:off x="762635" y="-2148205"/>
            <a:ext cx="11346180" cy="1445260"/>
          </a:xfrm>
          <a:prstGeom prst="rect">
            <a:avLst/>
          </a:prstGeom>
          <a:noFill/>
          <a:ln w="9525">
            <a:noFill/>
          </a:ln>
        </p:spPr>
        <p:txBody>
          <a:bodyPr wrap="square">
            <a:spAutoFit/>
          </a:bodyPr>
          <a:lstStyle/>
          <a:p>
            <a:pPr marL="228600" indent="-228600" algn="ctr"/>
            <a:r>
              <a:rPr lang="en-US" sz="4400" b="0">
                <a:latin typeface="Tahoma" panose="020B0604030504040204" pitchFamily="34" charset="0"/>
                <a:ea typeface="Tahoma" panose="020B0604030504040204" pitchFamily="34" charset="0"/>
                <a:cs typeface="Tahoma" panose="020B0604030504040204" pitchFamily="34" charset="0"/>
              </a:rPr>
              <a:t>The woman ______ we visited last summer is my former English teacher.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0"/>
                                  </p:iterate>
                                  <p:childTnLst>
                                    <p:set>
                                      <p:cBhvr>
                                        <p:cTn id="13" dur="500"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0"/>
                                  </p:iterate>
                                  <p:childTnLst>
                                    <p:set>
                                      <p:cBhvr>
                                        <p:cTn id="20" dur="500"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0"/>
                                  </p:iterate>
                                  <p:childTnLst>
                                    <p:set>
                                      <p:cBhvr>
                                        <p:cTn id="27" dur="500"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2" nodeType="clickEffect">
                                  <p:stCondLst>
                                    <p:cond delay="0"/>
                                  </p:stCondLst>
                                  <p:iterate type="lt">
                                    <p:tmPct val="0"/>
                                  </p:iterate>
                                  <p:childTnLst>
                                    <p:animClr clrSpc="rgb" dir="cw">
                                      <p:cBhvr override="childStyle">
                                        <p:cTn id="34" dur="2000" fill="hold"/>
                                        <p:tgtEl>
                                          <p:spTgt spid="7"/>
                                        </p:tgtEl>
                                        <p:attrNameLst>
                                          <p:attrName>style.color</p:attrName>
                                        </p:attrNameLst>
                                      </p:cBhvr>
                                      <p:to>
                                        <a:srgbClr val="FF1F1F"/>
                                      </p:to>
                                    </p:animClr>
                                  </p:childTnLst>
                                </p:cTn>
                              </p:par>
                              <p:par>
                                <p:cTn id="35" presetID="4" presetClass="emph" presetSubtype="2" fill="hold" grpId="3" nodeType="withEffect">
                                  <p:stCondLst>
                                    <p:cond delay="0"/>
                                  </p:stCondLst>
                                  <p:iterate type="lt">
                                    <p:tmPct val="0"/>
                                  </p:iterate>
                                  <p:childTnLst>
                                    <p:anim to="1.7" calcmode="lin" valueType="num">
                                      <p:cBhvr override="childStyle">
                                        <p:cTn id="36" dur="20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7" grpId="2"/>
      <p:bldP spid="7" grpId="3"/>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1" descr="30432570"/>
          <p:cNvPicPr>
            <a:picLocks noGrp="1" noChangeAspect="1"/>
          </p:cNvPicPr>
          <p:nvPr>
            <p:ph idx="1"/>
          </p:nvPr>
        </p:nvPicPr>
        <p:blipFill>
          <a:blip r:embed="rId3">
            <a:lum bright="70000" contrast="-70000"/>
          </a:blip>
          <a:srcRect t="7628" b="10927"/>
          <a:stretch>
            <a:fillRect/>
          </a:stretch>
        </p:blipFill>
        <p:spPr>
          <a:xfrm>
            <a:off x="0" y="-111125"/>
            <a:ext cx="12108815" cy="6968490"/>
          </a:xfrm>
          <a:prstGeom prst="rect">
            <a:avLst/>
          </a:prstGeom>
        </p:spPr>
      </p:pic>
      <p:sp>
        <p:nvSpPr>
          <p:cNvPr id="5" name="Flowchart: Preparation 4">
            <a:extLst>
              <a:ext uri="{FF2B5EF4-FFF2-40B4-BE49-F238E27FC236}">
                <a16:creationId xmlns:a16="http://schemas.microsoft.com/office/drawing/2014/main" id="{9F77C860-3494-8F85-AE12-4A2C3A040175}"/>
              </a:ext>
            </a:extLst>
          </p:cNvPr>
          <p:cNvSpPr/>
          <p:nvPr/>
        </p:nvSpPr>
        <p:spPr>
          <a:xfrm>
            <a:off x="-1923733" y="1357630"/>
            <a:ext cx="15956280" cy="1783080"/>
          </a:xfrm>
          <a:prstGeom prst="flowChartPreparati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3"/>
          <p:cNvSpPr txBox="1"/>
          <p:nvPr/>
        </p:nvSpPr>
        <p:spPr>
          <a:xfrm>
            <a:off x="2817495" y="4772660"/>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where</a:t>
            </a:r>
          </a:p>
        </p:txBody>
      </p:sp>
      <p:sp>
        <p:nvSpPr>
          <p:cNvPr id="6" name="Text Box 5"/>
          <p:cNvSpPr txBox="1"/>
          <p:nvPr/>
        </p:nvSpPr>
        <p:spPr>
          <a:xfrm>
            <a:off x="7144385" y="4774565"/>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how</a:t>
            </a:r>
          </a:p>
        </p:txBody>
      </p:sp>
      <p:sp>
        <p:nvSpPr>
          <p:cNvPr id="7" name="Text Box 6"/>
          <p:cNvSpPr txBox="1"/>
          <p:nvPr/>
        </p:nvSpPr>
        <p:spPr>
          <a:xfrm>
            <a:off x="2817495" y="5767070"/>
            <a:ext cx="2679065" cy="4572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who</a:t>
            </a:r>
          </a:p>
        </p:txBody>
      </p:sp>
      <p:sp>
        <p:nvSpPr>
          <p:cNvPr id="8" name="Text Box 7"/>
          <p:cNvSpPr txBox="1"/>
          <p:nvPr/>
        </p:nvSpPr>
        <p:spPr>
          <a:xfrm>
            <a:off x="7144385" y="5709285"/>
            <a:ext cx="2679065" cy="431800"/>
          </a:xfrm>
          <a:prstGeom prst="rect">
            <a:avLst/>
          </a:prstGeom>
          <a:noFill/>
          <a:ln w="9525">
            <a:noFill/>
          </a:ln>
        </p:spPr>
        <p:txBody>
          <a:bodyPr wrap="square">
            <a:noAutofit/>
          </a:bodyPr>
          <a:lstStyle/>
          <a:p>
            <a:pPr indent="0"/>
            <a:r>
              <a:rPr lang="en-US" sz="4400" b="0">
                <a:latin typeface="Tahoma" panose="020B0604030504040204" pitchFamily="34" charset="0"/>
                <a:ea typeface="Tahoma" panose="020B0604030504040204" pitchFamily="34" charset="0"/>
                <a:cs typeface="Tahoma" panose="020B0604030504040204" pitchFamily="34" charset="0"/>
              </a:rPr>
              <a:t>which</a:t>
            </a:r>
          </a:p>
        </p:txBody>
      </p:sp>
      <p:sp>
        <p:nvSpPr>
          <p:cNvPr id="3" name="Text Box 2"/>
          <p:cNvSpPr txBox="1"/>
          <p:nvPr/>
        </p:nvSpPr>
        <p:spPr>
          <a:xfrm>
            <a:off x="719455" y="1653540"/>
            <a:ext cx="11346180" cy="1445260"/>
          </a:xfrm>
          <a:prstGeom prst="rect">
            <a:avLst/>
          </a:prstGeom>
          <a:noFill/>
          <a:ln w="9525">
            <a:noFill/>
          </a:ln>
        </p:spPr>
        <p:txBody>
          <a:bodyPr wrap="square">
            <a:spAutoFit/>
          </a:bodyPr>
          <a:lstStyle/>
          <a:p>
            <a:pPr marL="228600" indent="-228600" algn="ctr"/>
            <a:r>
              <a:rPr lang="en-US" sz="4400" b="0">
                <a:latin typeface="Tahoma" panose="020B0604030504040204" pitchFamily="34" charset="0"/>
                <a:ea typeface="Tahoma" panose="020B0604030504040204" pitchFamily="34" charset="0"/>
                <a:cs typeface="Tahoma" panose="020B0604030504040204" pitchFamily="34" charset="0"/>
              </a:rPr>
              <a:t>I go to the school ______ my mother went to when she was small. </a:t>
            </a:r>
          </a:p>
        </p:txBody>
      </p:sp>
      <p:sp>
        <p:nvSpPr>
          <p:cNvPr id="9" name="Text Box 8"/>
          <p:cNvSpPr txBox="1"/>
          <p:nvPr/>
        </p:nvSpPr>
        <p:spPr>
          <a:xfrm>
            <a:off x="762635" y="-2148205"/>
            <a:ext cx="11346180" cy="1445260"/>
          </a:xfrm>
          <a:prstGeom prst="rect">
            <a:avLst/>
          </a:prstGeom>
          <a:noFill/>
          <a:ln w="9525">
            <a:noFill/>
          </a:ln>
        </p:spPr>
        <p:txBody>
          <a:bodyPr wrap="square">
            <a:spAutoFit/>
          </a:bodyPr>
          <a:lstStyle/>
          <a:p>
            <a:pPr marL="228600" indent="-228600" algn="ctr"/>
            <a:r>
              <a:rPr lang="en-US" sz="4400">
                <a:latin typeface="Tahoma" panose="020B0604030504040204" pitchFamily="34" charset="0"/>
                <a:ea typeface="Tahoma" panose="020B0604030504040204" pitchFamily="34" charset="0"/>
                <a:cs typeface="Tahoma" panose="020B0604030504040204" pitchFamily="34" charset="0"/>
                <a:sym typeface="+mn-ea"/>
              </a:rPr>
              <a:t>We are learning about the planet ______ has green trees and living things.</a:t>
            </a:r>
            <a:endParaRPr lang="en-US" sz="4400" b="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0"/>
                                  </p:iterate>
                                  <p:childTnLst>
                                    <p:set>
                                      <p:cBhvr>
                                        <p:cTn id="13" dur="500"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0"/>
                                  </p:iterate>
                                  <p:childTnLst>
                                    <p:set>
                                      <p:cBhvr>
                                        <p:cTn id="20" dur="500"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0"/>
                                  </p:iterate>
                                  <p:childTnLst>
                                    <p:set>
                                      <p:cBhvr>
                                        <p:cTn id="27" dur="500"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2" nodeType="clickEffect">
                                  <p:stCondLst>
                                    <p:cond delay="0"/>
                                  </p:stCondLst>
                                  <p:iterate type="lt">
                                    <p:tmPct val="0"/>
                                  </p:iterate>
                                  <p:childTnLst>
                                    <p:animClr clrSpc="rgb" dir="cw">
                                      <p:cBhvr override="childStyle">
                                        <p:cTn id="34" dur="2000" fill="hold"/>
                                        <p:tgtEl>
                                          <p:spTgt spid="8"/>
                                        </p:tgtEl>
                                        <p:attrNameLst>
                                          <p:attrName>style.color</p:attrName>
                                        </p:attrNameLst>
                                      </p:cBhvr>
                                      <p:to>
                                        <a:srgbClr val="FF1F1F"/>
                                      </p:to>
                                    </p:animClr>
                                  </p:childTnLst>
                                </p:cTn>
                              </p:par>
                              <p:par>
                                <p:cTn id="35" presetID="4" presetClass="emph" presetSubtype="2" fill="hold" grpId="3" nodeType="withEffect">
                                  <p:stCondLst>
                                    <p:cond delay="0"/>
                                  </p:stCondLst>
                                  <p:iterate type="lt">
                                    <p:tmPct val="0"/>
                                  </p:iterate>
                                  <p:childTnLst>
                                    <p:anim to="1.7" calcmode="lin" valueType="num">
                                      <p:cBhvr override="childStyle">
                                        <p:cTn id="36" dur="20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P spid="8" grpId="2"/>
      <p:bldP spid="8"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408253" y="-98796"/>
            <a:ext cx="8484834" cy="8128857"/>
            <a:chOff x="0" y="0"/>
            <a:chExt cx="524208" cy="502215"/>
          </a:xfrm>
        </p:grpSpPr>
        <p:sp>
          <p:nvSpPr>
            <p:cNvPr id="3" name="Freeform 3"/>
            <p:cNvSpPr/>
            <p:nvPr/>
          </p:nvSpPr>
          <p:spPr>
            <a:xfrm>
              <a:off x="0" y="0"/>
              <a:ext cx="524208" cy="502215"/>
            </a:xfrm>
            <a:custGeom>
              <a:avLst/>
              <a:gdLst/>
              <a:ahLst/>
              <a:cxnLst/>
              <a:rect l="l" t="t" r="r" b="b"/>
              <a:pathLst>
                <a:path w="524208" h="502215">
                  <a:moveTo>
                    <a:pt x="203200" y="0"/>
                  </a:moveTo>
                  <a:lnTo>
                    <a:pt x="524208" y="0"/>
                  </a:lnTo>
                  <a:lnTo>
                    <a:pt x="321008" y="502215"/>
                  </a:lnTo>
                  <a:lnTo>
                    <a:pt x="0" y="502215"/>
                  </a:lnTo>
                  <a:lnTo>
                    <a:pt x="203200" y="0"/>
                  </a:lnTo>
                  <a:close/>
                </a:path>
              </a:pathLst>
            </a:custGeom>
            <a:solidFill>
              <a:srgbClr val="2B485F"/>
            </a:solidFill>
          </p:spPr>
          <p:txBody>
            <a:bodyPr/>
            <a:lstStyle/>
            <a:p>
              <a:pPr defTabSz="609630"/>
              <a:endParaRPr lang="en-US" sz="1200">
                <a:solidFill>
                  <a:prstClr val="black"/>
                </a:solidFill>
                <a:latin typeface="Calibri"/>
              </a:endParaRPr>
            </a:p>
          </p:txBody>
        </p:sp>
        <p:sp>
          <p:nvSpPr>
            <p:cNvPr id="4" name="TextBox 4"/>
            <p:cNvSpPr txBox="1"/>
            <p:nvPr/>
          </p:nvSpPr>
          <p:spPr>
            <a:xfrm>
              <a:off x="101600" y="-66675"/>
              <a:ext cx="321008" cy="568890"/>
            </a:xfrm>
            <a:prstGeom prst="rect">
              <a:avLst/>
            </a:prstGeom>
          </p:spPr>
          <p:txBody>
            <a:bodyPr lIns="33867" tIns="33867" rIns="33867" bIns="33867" rtlCol="0" anchor="ctr"/>
            <a:lstStyle/>
            <a:p>
              <a:pPr algn="ctr" defTabSz="609630">
                <a:lnSpc>
                  <a:spcPts val="2427"/>
                </a:lnSpc>
              </a:pPr>
              <a:endParaRPr sz="1200">
                <a:solidFill>
                  <a:prstClr val="black"/>
                </a:solidFill>
                <a:latin typeface="Calibri"/>
              </a:endParaRPr>
            </a:p>
          </p:txBody>
        </p:sp>
      </p:grpSp>
      <p:grpSp>
        <p:nvGrpSpPr>
          <p:cNvPr id="5" name="Group 5"/>
          <p:cNvGrpSpPr/>
          <p:nvPr/>
        </p:nvGrpSpPr>
        <p:grpSpPr>
          <a:xfrm>
            <a:off x="685800" y="1442201"/>
            <a:ext cx="4729999" cy="4729999"/>
            <a:chOff x="0" y="0"/>
            <a:chExt cx="812800" cy="812800"/>
          </a:xfrm>
        </p:grpSpPr>
        <p:sp>
          <p:nvSpPr>
            <p:cNvPr id="6" name="Freeform 6"/>
            <p:cNvSpPr/>
            <p:nvPr/>
          </p:nvSpPr>
          <p:spPr>
            <a:xfrm>
              <a:off x="0" y="0"/>
              <a:ext cx="812800" cy="812800"/>
            </a:xfrm>
            <a:custGeom>
              <a:avLst/>
              <a:gdLst/>
              <a:ahLst/>
              <a:cxnLst/>
              <a:rect l="l" t="t" r="r" b="b"/>
              <a:pathLst>
                <a:path w="812800" h="812800">
                  <a:moveTo>
                    <a:pt x="25097" y="0"/>
                  </a:moveTo>
                  <a:lnTo>
                    <a:pt x="787703" y="0"/>
                  </a:lnTo>
                  <a:cubicBezTo>
                    <a:pt x="801564" y="0"/>
                    <a:pt x="812800" y="11236"/>
                    <a:pt x="812800" y="25097"/>
                  </a:cubicBezTo>
                  <a:lnTo>
                    <a:pt x="812800" y="787703"/>
                  </a:lnTo>
                  <a:cubicBezTo>
                    <a:pt x="812800" y="801564"/>
                    <a:pt x="801564" y="812800"/>
                    <a:pt x="787703" y="812800"/>
                  </a:cubicBezTo>
                  <a:lnTo>
                    <a:pt x="25097" y="812800"/>
                  </a:lnTo>
                  <a:cubicBezTo>
                    <a:pt x="11236" y="812800"/>
                    <a:pt x="0" y="801564"/>
                    <a:pt x="0" y="787703"/>
                  </a:cubicBezTo>
                  <a:lnTo>
                    <a:pt x="0" y="25097"/>
                  </a:lnTo>
                  <a:cubicBezTo>
                    <a:pt x="0" y="11236"/>
                    <a:pt x="11236" y="0"/>
                    <a:pt x="25097" y="0"/>
                  </a:cubicBezTo>
                  <a:close/>
                </a:path>
              </a:pathLst>
            </a:custGeom>
            <a:blipFill>
              <a:blip r:embed="rId2"/>
              <a:stretch>
                <a:fillRect l="-25000" r="-25000"/>
              </a:stretch>
            </a:blipFill>
          </p:spPr>
          <p:txBody>
            <a:bodyPr/>
            <a:lstStyle/>
            <a:p>
              <a:pPr defTabSz="609630"/>
              <a:endParaRPr lang="en-US" sz="1200">
                <a:solidFill>
                  <a:prstClr val="black"/>
                </a:solidFill>
                <a:latin typeface="Calibri"/>
              </a:endParaRPr>
            </a:p>
          </p:txBody>
        </p:sp>
      </p:grpSp>
      <p:sp>
        <p:nvSpPr>
          <p:cNvPr id="7" name="AutoShape 7"/>
          <p:cNvSpPr/>
          <p:nvPr/>
        </p:nvSpPr>
        <p:spPr>
          <a:xfrm>
            <a:off x="6104362" y="4895681"/>
            <a:ext cx="1366819" cy="0"/>
          </a:xfrm>
          <a:prstGeom prst="line">
            <a:avLst/>
          </a:prstGeom>
          <a:ln w="85725" cap="flat">
            <a:solidFill>
              <a:srgbClr val="365679"/>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8" name="Group 8"/>
          <p:cNvGrpSpPr/>
          <p:nvPr/>
        </p:nvGrpSpPr>
        <p:grpSpPr>
          <a:xfrm rot="9902075">
            <a:off x="10836146" y="-574153"/>
            <a:ext cx="2413482" cy="2111797"/>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365679"/>
            </a:solidFill>
          </p:spPr>
          <p:txBody>
            <a:bodyPr/>
            <a:lstStyle/>
            <a:p>
              <a:pPr defTabSz="609630"/>
              <a:endParaRPr lang="en-US" sz="1200">
                <a:solidFill>
                  <a:prstClr val="black"/>
                </a:solidFill>
                <a:latin typeface="Calibri"/>
              </a:endParaRPr>
            </a:p>
          </p:txBody>
        </p:sp>
        <p:sp>
          <p:nvSpPr>
            <p:cNvPr id="10" name="TextBox 10"/>
            <p:cNvSpPr txBox="1"/>
            <p:nvPr/>
          </p:nvSpPr>
          <p:spPr>
            <a:xfrm>
              <a:off x="127000" y="263525"/>
              <a:ext cx="558800" cy="396875"/>
            </a:xfrm>
            <a:prstGeom prst="rect">
              <a:avLst/>
            </a:prstGeom>
          </p:spPr>
          <p:txBody>
            <a:bodyPr lIns="33867" tIns="33867" rIns="33867" bIns="33867" rtlCol="0" anchor="ctr"/>
            <a:lstStyle/>
            <a:p>
              <a:pPr algn="ctr" defTabSz="609630">
                <a:lnSpc>
                  <a:spcPts val="2427"/>
                </a:lnSpc>
              </a:pPr>
              <a:endParaRPr sz="1200">
                <a:solidFill>
                  <a:prstClr val="black"/>
                </a:solidFill>
                <a:latin typeface="Calibri"/>
              </a:endParaRPr>
            </a:p>
          </p:txBody>
        </p:sp>
      </p:grpSp>
      <p:sp>
        <p:nvSpPr>
          <p:cNvPr id="11" name="TextBox 11"/>
          <p:cNvSpPr txBox="1"/>
          <p:nvPr/>
        </p:nvSpPr>
        <p:spPr>
          <a:xfrm>
            <a:off x="6065003" y="1843167"/>
            <a:ext cx="5019040" cy="2708434"/>
          </a:xfrm>
          <a:prstGeom prst="rect">
            <a:avLst/>
          </a:prstGeom>
        </p:spPr>
        <p:txBody>
          <a:bodyPr wrap="square" lIns="0" tIns="0" rIns="0" bIns="0" rtlCol="0" anchor="t">
            <a:spAutoFit/>
          </a:bodyPr>
          <a:lstStyle/>
          <a:p>
            <a:pPr defTabSz="609630"/>
            <a:r>
              <a:rPr lang="en-US" sz="8800" b="1" spc="102" dirty="0">
                <a:solidFill>
                  <a:srgbClr val="365679"/>
                </a:solidFill>
                <a:latin typeface="Tahoma" panose="020B0604030504040204" pitchFamily="34" charset="0"/>
                <a:ea typeface="Tahoma" panose="020B0604030504040204" pitchFamily="34" charset="0"/>
                <a:cs typeface="Tahoma" panose="020B0604030504040204" pitchFamily="34" charset="0"/>
                <a:sym typeface="League Spartan"/>
              </a:rPr>
              <a:t>PLANET EARTH</a:t>
            </a:r>
          </a:p>
        </p:txBody>
      </p:sp>
      <p:sp>
        <p:nvSpPr>
          <p:cNvPr id="12" name="TextBox 12"/>
          <p:cNvSpPr txBox="1"/>
          <p:nvPr/>
        </p:nvSpPr>
        <p:spPr>
          <a:xfrm>
            <a:off x="5890002" y="1210042"/>
            <a:ext cx="2918218" cy="386131"/>
          </a:xfrm>
          <a:prstGeom prst="rect">
            <a:avLst/>
          </a:prstGeom>
        </p:spPr>
        <p:txBody>
          <a:bodyPr lIns="0" tIns="0" rIns="0" bIns="0" rtlCol="0" anchor="t">
            <a:spAutoFit/>
          </a:bodyPr>
          <a:lstStyle/>
          <a:p>
            <a:pPr marL="215912" lvl="1" defTabSz="609630">
              <a:lnSpc>
                <a:spcPts val="2800"/>
              </a:lnSpc>
            </a:pPr>
            <a:r>
              <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sym typeface="Inter"/>
              </a:rPr>
              <a:t>Unit 10: </a:t>
            </a:r>
          </a:p>
        </p:txBody>
      </p:sp>
      <p:sp>
        <p:nvSpPr>
          <p:cNvPr id="13" name="TextBox 13"/>
          <p:cNvSpPr txBox="1"/>
          <p:nvPr/>
        </p:nvSpPr>
        <p:spPr>
          <a:xfrm>
            <a:off x="5890002" y="5341916"/>
            <a:ext cx="5853160" cy="374398"/>
          </a:xfrm>
          <a:prstGeom prst="rect">
            <a:avLst/>
          </a:prstGeom>
        </p:spPr>
        <p:txBody>
          <a:bodyPr wrap="square" lIns="0" tIns="0" rIns="0" bIns="0" rtlCol="0" anchor="t">
            <a:spAutoFit/>
          </a:bodyPr>
          <a:lstStyle/>
          <a:p>
            <a:pPr marL="215912" lvl="1" defTabSz="609630">
              <a:lnSpc>
                <a:spcPts val="2800"/>
              </a:lnSpc>
            </a:pPr>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sym typeface="Inter"/>
              </a:rPr>
              <a:t>Lesson 3: A Closer Look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3BFEB1D2-21F6-D304-591B-CDE0F0453472}"/>
              </a:ext>
            </a:extLst>
          </p:cNvPr>
          <p:cNvGrpSpPr/>
          <p:nvPr/>
        </p:nvGrpSpPr>
        <p:grpSpPr>
          <a:xfrm rot="-10800000">
            <a:off x="-6283536" y="-484876"/>
            <a:ext cx="8484834" cy="9208059"/>
            <a:chOff x="-37662" y="-66675"/>
            <a:chExt cx="524208" cy="568890"/>
          </a:xfrm>
        </p:grpSpPr>
        <p:sp>
          <p:nvSpPr>
            <p:cNvPr id="6" name="Freeform 3">
              <a:extLst>
                <a:ext uri="{FF2B5EF4-FFF2-40B4-BE49-F238E27FC236}">
                  <a16:creationId xmlns:a16="http://schemas.microsoft.com/office/drawing/2014/main" id="{B91B7EB8-E481-CE64-1EEE-9B0E129163D2}"/>
                </a:ext>
              </a:extLst>
            </p:cNvPr>
            <p:cNvSpPr/>
            <p:nvPr/>
          </p:nvSpPr>
          <p:spPr>
            <a:xfrm rot="20321160">
              <a:off x="-37662" y="-5794"/>
              <a:ext cx="524208" cy="502215"/>
            </a:xfrm>
            <a:custGeom>
              <a:avLst/>
              <a:gdLst/>
              <a:ahLst/>
              <a:cxnLst/>
              <a:rect l="l" t="t" r="r" b="b"/>
              <a:pathLst>
                <a:path w="524208" h="502215">
                  <a:moveTo>
                    <a:pt x="203200" y="0"/>
                  </a:moveTo>
                  <a:lnTo>
                    <a:pt x="524208" y="0"/>
                  </a:lnTo>
                  <a:lnTo>
                    <a:pt x="321008" y="502215"/>
                  </a:lnTo>
                  <a:lnTo>
                    <a:pt x="0" y="502215"/>
                  </a:lnTo>
                  <a:lnTo>
                    <a:pt x="203200" y="0"/>
                  </a:lnTo>
                  <a:close/>
                </a:path>
              </a:pathLst>
            </a:custGeom>
            <a:solidFill>
              <a:srgbClr val="2B485F"/>
            </a:solidFill>
          </p:spPr>
          <p:txBody>
            <a:bodyPr/>
            <a:lstStyle/>
            <a:p>
              <a:pPr defTabSz="609630"/>
              <a:endParaRPr lang="en-US" sz="1200">
                <a:solidFill>
                  <a:prstClr val="black"/>
                </a:solidFill>
                <a:latin typeface="Calibri"/>
              </a:endParaRPr>
            </a:p>
          </p:txBody>
        </p:sp>
        <p:sp>
          <p:nvSpPr>
            <p:cNvPr id="9" name="TextBox 4">
              <a:extLst>
                <a:ext uri="{FF2B5EF4-FFF2-40B4-BE49-F238E27FC236}">
                  <a16:creationId xmlns:a16="http://schemas.microsoft.com/office/drawing/2014/main" id="{95C8079A-AD41-1731-2C5F-EC47B7C4F520}"/>
                </a:ext>
              </a:extLst>
            </p:cNvPr>
            <p:cNvSpPr txBox="1"/>
            <p:nvPr/>
          </p:nvSpPr>
          <p:spPr>
            <a:xfrm>
              <a:off x="101600" y="-66675"/>
              <a:ext cx="321008" cy="568890"/>
            </a:xfrm>
            <a:prstGeom prst="rect">
              <a:avLst/>
            </a:prstGeom>
          </p:spPr>
          <p:txBody>
            <a:bodyPr lIns="33867" tIns="33867" rIns="33867" bIns="33867" rtlCol="0" anchor="ctr"/>
            <a:lstStyle/>
            <a:p>
              <a:pPr algn="ctr" defTabSz="609630">
                <a:lnSpc>
                  <a:spcPts val="2427"/>
                </a:lnSpc>
              </a:pPr>
              <a:endParaRPr sz="1200">
                <a:solidFill>
                  <a:prstClr val="black"/>
                </a:solidFill>
                <a:latin typeface="Calibri"/>
              </a:endParaRPr>
            </a:p>
          </p:txBody>
        </p:sp>
      </p:grpSp>
      <p:grpSp>
        <p:nvGrpSpPr>
          <p:cNvPr id="15" name="Group 8">
            <a:extLst>
              <a:ext uri="{FF2B5EF4-FFF2-40B4-BE49-F238E27FC236}">
                <a16:creationId xmlns:a16="http://schemas.microsoft.com/office/drawing/2014/main" id="{9D286D23-FC54-A36D-5E40-92505CE33EF3}"/>
              </a:ext>
            </a:extLst>
          </p:cNvPr>
          <p:cNvGrpSpPr/>
          <p:nvPr/>
        </p:nvGrpSpPr>
        <p:grpSpPr>
          <a:xfrm rot="9902075">
            <a:off x="10836146" y="-574153"/>
            <a:ext cx="2413482" cy="2111797"/>
            <a:chOff x="0" y="0"/>
            <a:chExt cx="812800" cy="711200"/>
          </a:xfrm>
        </p:grpSpPr>
        <p:sp>
          <p:nvSpPr>
            <p:cNvPr id="16" name="Freeform 9">
              <a:extLst>
                <a:ext uri="{FF2B5EF4-FFF2-40B4-BE49-F238E27FC236}">
                  <a16:creationId xmlns:a16="http://schemas.microsoft.com/office/drawing/2014/main" id="{06986009-1FB0-0D53-D7C6-A535D6CF153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365679"/>
            </a:solidFill>
          </p:spPr>
          <p:txBody>
            <a:bodyPr/>
            <a:lstStyle/>
            <a:p>
              <a:pPr defTabSz="609630"/>
              <a:endParaRPr lang="en-US" sz="1200">
                <a:solidFill>
                  <a:prstClr val="black"/>
                </a:solidFill>
                <a:latin typeface="Calibri"/>
              </a:endParaRPr>
            </a:p>
          </p:txBody>
        </p:sp>
        <p:sp>
          <p:nvSpPr>
            <p:cNvPr id="17" name="TextBox 10">
              <a:extLst>
                <a:ext uri="{FF2B5EF4-FFF2-40B4-BE49-F238E27FC236}">
                  <a16:creationId xmlns:a16="http://schemas.microsoft.com/office/drawing/2014/main" id="{BE7CBA48-0447-5415-5674-608D313748F7}"/>
                </a:ext>
              </a:extLst>
            </p:cNvPr>
            <p:cNvSpPr txBox="1"/>
            <p:nvPr/>
          </p:nvSpPr>
          <p:spPr>
            <a:xfrm>
              <a:off x="127000" y="263525"/>
              <a:ext cx="558800" cy="396875"/>
            </a:xfrm>
            <a:prstGeom prst="rect">
              <a:avLst/>
            </a:prstGeom>
          </p:spPr>
          <p:txBody>
            <a:bodyPr lIns="33867" tIns="33867" rIns="33867" bIns="33867" rtlCol="0" anchor="ctr"/>
            <a:lstStyle/>
            <a:p>
              <a:pPr algn="ctr" defTabSz="609630">
                <a:lnSpc>
                  <a:spcPts val="2427"/>
                </a:lnSpc>
              </a:pPr>
              <a:endParaRPr sz="1200">
                <a:solidFill>
                  <a:prstClr val="black"/>
                </a:solidFill>
                <a:latin typeface="Calibri"/>
              </a:endParaRPr>
            </a:p>
          </p:txBody>
        </p:sp>
      </p:grpSp>
      <p:sp>
        <p:nvSpPr>
          <p:cNvPr id="2" name="TextBox 20"/>
          <p:cNvSpPr txBox="1"/>
          <p:nvPr/>
        </p:nvSpPr>
        <p:spPr>
          <a:xfrm>
            <a:off x="392857" y="802009"/>
            <a:ext cx="11824774" cy="58477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defPPr>
              <a:defRPr lang="en-US"/>
            </a:defPPr>
            <a:lvl1pPr>
              <a:defRPr sz="3200" b="1">
                <a:ln>
                  <a:noFill/>
                </a:ln>
                <a:solidFill>
                  <a:srgbClr val="FF0000"/>
                </a:solidFill>
                <a:effectLst>
                  <a:glow rad="88900">
                    <a:schemeClr val="bg1"/>
                  </a:glow>
                </a:effectLst>
                <a:latin typeface="Tahoma" panose="020B0604030504040204" pitchFamily="34" charset="0"/>
                <a:ea typeface="Tahoma" panose="020B0604030504040204" pitchFamily="34" charset="0"/>
                <a:cs typeface="Tahoma" panose="020B0604030504040204" pitchFamily="34" charset="0"/>
              </a:defRPr>
            </a:lvl1pPr>
          </a:lstStyle>
          <a:p>
            <a:r>
              <a:rPr lang="en-US" dirty="0"/>
              <a:t>Look at the examples and underline the relative clauses:  </a:t>
            </a:r>
          </a:p>
        </p:txBody>
      </p:sp>
      <p:sp>
        <p:nvSpPr>
          <p:cNvPr id="21" name="Rectangle 20">
            <a:extLst>
              <a:ext uri="{FF2B5EF4-FFF2-40B4-BE49-F238E27FC236}">
                <a16:creationId xmlns:a16="http://schemas.microsoft.com/office/drawing/2014/main" id="{667C4627-0DCF-9B3F-7484-ABE383117CE6}"/>
              </a:ext>
            </a:extLst>
          </p:cNvPr>
          <p:cNvSpPr/>
          <p:nvPr/>
        </p:nvSpPr>
        <p:spPr>
          <a:xfrm>
            <a:off x="1915147" y="2788897"/>
            <a:ext cx="10162572" cy="754570"/>
          </a:xfrm>
          <a:prstGeom prst="rect">
            <a:avLst/>
          </a:prstGeom>
          <a:solidFill>
            <a:srgbClr val="F5F0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E5BA8A8-B09B-F66A-F56B-E8CC343A4E4E}"/>
              </a:ext>
            </a:extLst>
          </p:cNvPr>
          <p:cNvSpPr txBox="1"/>
          <p:nvPr/>
        </p:nvSpPr>
        <p:spPr>
          <a:xfrm>
            <a:off x="1263460" y="3685814"/>
            <a:ext cx="5419074" cy="584775"/>
          </a:xfrm>
          <a:prstGeom prst="rect">
            <a:avLst/>
          </a:prstGeom>
          <a:noFill/>
        </p:spPr>
        <p:txBody>
          <a:bodyPr wrap="square">
            <a:spAutoFit/>
          </a:bodyPr>
          <a:lstStyle/>
          <a:p>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non-defining relative clauses </a:t>
            </a:r>
            <a:endParaRPr lang="en-US" sz="3200" dirty="0">
              <a:solidFill>
                <a:srgbClr val="C00000"/>
              </a:solidFill>
            </a:endParaRPr>
          </a:p>
        </p:txBody>
      </p:sp>
      <p:sp>
        <p:nvSpPr>
          <p:cNvPr id="24" name="Arrow: Right 23">
            <a:extLst>
              <a:ext uri="{FF2B5EF4-FFF2-40B4-BE49-F238E27FC236}">
                <a16:creationId xmlns:a16="http://schemas.microsoft.com/office/drawing/2014/main" id="{B4BCBBAE-F6DF-0285-5689-D781F2851FB7}"/>
              </a:ext>
            </a:extLst>
          </p:cNvPr>
          <p:cNvSpPr/>
          <p:nvPr/>
        </p:nvSpPr>
        <p:spPr>
          <a:xfrm>
            <a:off x="6862430" y="3853022"/>
            <a:ext cx="614767" cy="2458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endParaRPr>
          </a:p>
        </p:txBody>
      </p:sp>
      <p:sp>
        <p:nvSpPr>
          <p:cNvPr id="26" name="TextBox 25">
            <a:extLst>
              <a:ext uri="{FF2B5EF4-FFF2-40B4-BE49-F238E27FC236}">
                <a16:creationId xmlns:a16="http://schemas.microsoft.com/office/drawing/2014/main" id="{CC6A501B-2CDD-EAB1-1C71-C9CE76F5CD81}"/>
              </a:ext>
            </a:extLst>
          </p:cNvPr>
          <p:cNvSpPr txBox="1"/>
          <p:nvPr/>
        </p:nvSpPr>
        <p:spPr>
          <a:xfrm>
            <a:off x="7554943" y="3685814"/>
            <a:ext cx="4933598" cy="584775"/>
          </a:xfrm>
          <a:prstGeom prst="rect">
            <a:avLst/>
          </a:prstGeom>
          <a:noFill/>
        </p:spPr>
        <p:txBody>
          <a:bodyPr wrap="square">
            <a:spAutoFit/>
          </a:bodyPr>
          <a:lstStyle/>
          <a:p>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to add extra information </a:t>
            </a:r>
            <a:endParaRPr lang="en-US" sz="3200" dirty="0">
              <a:solidFill>
                <a:srgbClr val="C00000"/>
              </a:solidFill>
            </a:endParaRPr>
          </a:p>
        </p:txBody>
      </p:sp>
      <p:sp>
        <p:nvSpPr>
          <p:cNvPr id="3" name="TextBox 20"/>
          <p:cNvSpPr txBox="1"/>
          <p:nvPr/>
        </p:nvSpPr>
        <p:spPr>
          <a:xfrm>
            <a:off x="392857" y="2257140"/>
            <a:ext cx="11650030" cy="4113530"/>
          </a:xfrm>
          <a:prstGeom prst="rect">
            <a:avLst/>
          </a:prstGeom>
          <a:noFill/>
        </p:spPr>
        <p:txBody>
          <a:bodyPr wrap="square">
            <a:noAutofit/>
          </a:bodyPr>
          <a:lstStyle/>
          <a:p>
            <a:pPr algn="just">
              <a:lnSpc>
                <a:spcPct val="250000"/>
              </a:lnSpc>
            </a:pPr>
            <a:r>
              <a:rPr lang="en-US" sz="3600" dirty="0">
                <a:latin typeface="Tahoma" panose="020B0604030504040204" pitchFamily="34" charset="0"/>
                <a:ea typeface="Tahoma" panose="020B0604030504040204" pitchFamily="34" charset="0"/>
                <a:cs typeface="Tahoma" panose="020B0604030504040204" pitchFamily="34" charset="0"/>
              </a:rPr>
              <a:t>Earth, </a:t>
            </a:r>
            <a:r>
              <a:rPr lang="en-US" sz="3600" b="1" dirty="0">
                <a:latin typeface="Tahoma" panose="020B0604030504040204" pitchFamily="34" charset="0"/>
                <a:ea typeface="Tahoma" panose="020B0604030504040204" pitchFamily="34" charset="0"/>
                <a:cs typeface="Tahoma" panose="020B0604030504040204" pitchFamily="34" charset="0"/>
              </a:rPr>
              <a:t>which is the third planet from the Sun</a:t>
            </a:r>
            <a:r>
              <a:rPr lang="en-US" sz="3600" dirty="0">
                <a:latin typeface="Tahoma" panose="020B0604030504040204" pitchFamily="34" charset="0"/>
                <a:ea typeface="Tahoma" panose="020B0604030504040204" pitchFamily="34" charset="0"/>
                <a:cs typeface="Tahoma" panose="020B0604030504040204" pitchFamily="34" charset="0"/>
              </a:rPr>
              <a:t>, depends much on the Sun for its energy.</a:t>
            </a:r>
          </a:p>
        </p:txBody>
      </p:sp>
      <p:cxnSp>
        <p:nvCxnSpPr>
          <p:cNvPr id="28" name="Straight Connector 27">
            <a:extLst>
              <a:ext uri="{FF2B5EF4-FFF2-40B4-BE49-F238E27FC236}">
                <a16:creationId xmlns:a16="http://schemas.microsoft.com/office/drawing/2014/main" id="{9D3904D2-0B56-78D9-E3EC-E518C28CBF42}"/>
              </a:ext>
            </a:extLst>
          </p:cNvPr>
          <p:cNvCxnSpPr/>
          <p:nvPr/>
        </p:nvCxnSpPr>
        <p:spPr>
          <a:xfrm>
            <a:off x="1937363" y="3215640"/>
            <a:ext cx="985013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EE136A7-D6F6-8206-CACF-EAB009FEF71E}"/>
              </a:ext>
            </a:extLst>
          </p:cNvPr>
          <p:cNvSpPr txBox="1"/>
          <p:nvPr/>
        </p:nvSpPr>
        <p:spPr>
          <a:xfrm>
            <a:off x="1348621" y="5088001"/>
            <a:ext cx="10729098" cy="1200329"/>
          </a:xfrm>
          <a:prstGeom prst="rect">
            <a:avLst/>
          </a:prstGeom>
          <a:noFill/>
        </p:spPr>
        <p:txBody>
          <a:bodyPr wrap="square">
            <a:spAutoFit/>
          </a:bodyPr>
          <a:lstStyle/>
          <a:p>
            <a:pPr algn="just"/>
            <a:r>
              <a:rPr lang="en-US" sz="3600" dirty="0">
                <a:solidFill>
                  <a:srgbClr val="C00000"/>
                </a:solidFill>
                <a:latin typeface="Tahoma" panose="020B0604030504040204" pitchFamily="34" charset="0"/>
                <a:ea typeface="Tahoma" panose="020B0604030504040204" pitchFamily="34" charset="0"/>
                <a:cs typeface="Tahoma" panose="020B0604030504040204" pitchFamily="34" charset="0"/>
              </a:rPr>
              <a:t>If we remove the non-defining relative clause, the sentence still makes sense.</a:t>
            </a:r>
          </a:p>
        </p:txBody>
      </p:sp>
      <p:sp>
        <p:nvSpPr>
          <p:cNvPr id="31" name="Arrow: Right 30">
            <a:extLst>
              <a:ext uri="{FF2B5EF4-FFF2-40B4-BE49-F238E27FC236}">
                <a16:creationId xmlns:a16="http://schemas.microsoft.com/office/drawing/2014/main" id="{C5441A1F-841C-CB07-E5EE-46ED19D86F51}"/>
              </a:ext>
            </a:extLst>
          </p:cNvPr>
          <p:cNvSpPr/>
          <p:nvPr/>
        </p:nvSpPr>
        <p:spPr>
          <a:xfrm>
            <a:off x="528357" y="5208508"/>
            <a:ext cx="63862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animBg="1"/>
      <p:bldP spid="26" grpId="0"/>
      <p:bldP spid="30" grpId="0"/>
      <p:bldP spid="3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1452</Words>
  <Application>Microsoft Office PowerPoint</Application>
  <PresentationFormat>Widescreen</PresentationFormat>
  <Paragraphs>176</Paragraphs>
  <Slides>24</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Helios</vt:lpstr>
      <vt:lpstr>League Spartan</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Duyên Lương</cp:lastModifiedBy>
  <cp:revision>356</cp:revision>
  <dcterms:created xsi:type="dcterms:W3CDTF">2020-12-09T02:04:00Z</dcterms:created>
  <dcterms:modified xsi:type="dcterms:W3CDTF">2025-02-16T05:53:16Z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823C590716E34869B370A41AA84A4474_13</vt:lpwstr>
  </property>
  <property fmtid="{D5CDD505-2E9C-101B-9397-08002B2CF9AE}" pid="3" name="KSOProductBuildVer">
    <vt:lpwstr>1033-12.2.0.13431</vt:lpwstr>
  </property>
</Properties>
</file>