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8"/>
  </p:notesMasterIdLst>
  <p:handoutMasterIdLst>
    <p:handoutMasterId r:id="rId29"/>
  </p:handoutMasterIdLst>
  <p:sldIdLst>
    <p:sldId id="256" r:id="rId3"/>
    <p:sldId id="258" r:id="rId4"/>
    <p:sldId id="262" r:id="rId5"/>
    <p:sldId id="712" r:id="rId6"/>
    <p:sldId id="661" r:id="rId7"/>
    <p:sldId id="456" r:id="rId8"/>
    <p:sldId id="662" r:id="rId9"/>
    <p:sldId id="817" r:id="rId10"/>
    <p:sldId id="644" r:id="rId11"/>
    <p:sldId id="840" r:id="rId12"/>
    <p:sldId id="457" r:id="rId13"/>
    <p:sldId id="819" r:id="rId14"/>
    <p:sldId id="820" r:id="rId15"/>
    <p:sldId id="841" r:id="rId16"/>
    <p:sldId id="842" r:id="rId17"/>
    <p:sldId id="843" r:id="rId18"/>
    <p:sldId id="844" r:id="rId19"/>
    <p:sldId id="845" r:id="rId20"/>
    <p:sldId id="738" r:id="rId21"/>
    <p:sldId id="666" r:id="rId22"/>
    <p:sldId id="836" r:id="rId23"/>
    <p:sldId id="631" r:id="rId24"/>
    <p:sldId id="263" r:id="rId25"/>
    <p:sldId id="264"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g" initials="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BAE9"/>
    <a:srgbClr val="3E9DC0"/>
    <a:srgbClr val="FAF0D7"/>
    <a:srgbClr val="62879C"/>
    <a:srgbClr val="CCEEBC"/>
    <a:srgbClr val="FFD9C0"/>
    <a:srgbClr val="8CC0DE"/>
    <a:srgbClr val="77C3F4"/>
    <a:srgbClr val="80BAEA"/>
    <a:srgbClr val="F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521" autoAdjust="0"/>
    <p:restoredTop sz="94660"/>
  </p:normalViewPr>
  <p:slideViewPr>
    <p:cSldViewPr snapToGrid="0" showGuides="1">
      <p:cViewPr>
        <p:scale>
          <a:sx n="50" d="100"/>
          <a:sy n="50" d="100"/>
        </p:scale>
        <p:origin x="883" y="658"/>
      </p:cViewPr>
      <p:guideLst>
        <p:guide orient="horz" pos="198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2/15/2025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6830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4676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9591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876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330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635" indent="-635" algn="just"/>
            <a:r>
              <a:rPr lang="en-US" sz="1200" b="0" dirty="0">
                <a:solidFill>
                  <a:srgbClr val="000000"/>
                </a:solidFill>
                <a:latin typeface="Calibri" panose="020F0502020204030204" pitchFamily="34" charset="0"/>
                <a:cs typeface="Calibri" panose="020F0502020204030204" pitchFamily="34" charset="0"/>
              </a:rPr>
              <a:t>We will have a chance to read about some of the Earth’s habitats.</a:t>
            </a:r>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2311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7796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611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9145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61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58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6255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2653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457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0670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192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7338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image" Target="../media/image11.svg"/><Relationship Id="rId4" Type="http://schemas.openxmlformats.org/officeDocument/2006/relationships/image" Target="../media/image2.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3.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sp>
        <p:nvSpPr>
          <p:cNvPr id="3" name="Freeform 3"/>
          <p:cNvSpPr/>
          <p:nvPr/>
        </p:nvSpPr>
        <p:spPr>
          <a:xfrm>
            <a:off x="5900806" y="4638466"/>
            <a:ext cx="6670367" cy="1261306"/>
          </a:xfrm>
          <a:custGeom>
            <a:avLst/>
            <a:gdLst/>
            <a:ahLst/>
            <a:cxnLst/>
            <a:rect l="l" t="t" r="r" b="b"/>
            <a:pathLst>
              <a:path w="10005550" h="1891959">
                <a:moveTo>
                  <a:pt x="0" y="0"/>
                </a:moveTo>
                <a:lnTo>
                  <a:pt x="10005550" y="0"/>
                </a:lnTo>
                <a:lnTo>
                  <a:pt x="10005550" y="1891958"/>
                </a:lnTo>
                <a:lnTo>
                  <a:pt x="0" y="18919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599683" y="4357420"/>
            <a:ext cx="6670367" cy="1261306"/>
          </a:xfrm>
          <a:custGeom>
            <a:avLst/>
            <a:gdLst/>
            <a:ahLst/>
            <a:cxnLst/>
            <a:rect l="l" t="t" r="r" b="b"/>
            <a:pathLst>
              <a:path w="10005550" h="1891959">
                <a:moveTo>
                  <a:pt x="10005550" y="0"/>
                </a:moveTo>
                <a:lnTo>
                  <a:pt x="0" y="0"/>
                </a:lnTo>
                <a:lnTo>
                  <a:pt x="0" y="1891959"/>
                </a:lnTo>
                <a:lnTo>
                  <a:pt x="10005550" y="1891959"/>
                </a:lnTo>
                <a:lnTo>
                  <a:pt x="1000555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108344" y="5482612"/>
            <a:ext cx="4189649" cy="3227319"/>
          </a:xfrm>
          <a:custGeom>
            <a:avLst/>
            <a:gdLst/>
            <a:ahLst/>
            <a:cxnLst/>
            <a:rect l="l" t="t" r="r" b="b"/>
            <a:pathLst>
              <a:path w="6284473" h="4840979">
                <a:moveTo>
                  <a:pt x="6284474" y="0"/>
                </a:moveTo>
                <a:lnTo>
                  <a:pt x="0" y="0"/>
                </a:lnTo>
                <a:lnTo>
                  <a:pt x="0" y="4840978"/>
                </a:lnTo>
                <a:lnTo>
                  <a:pt x="6284474" y="4840978"/>
                </a:lnTo>
                <a:lnTo>
                  <a:pt x="6284474"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6" name="Freeform 6"/>
          <p:cNvSpPr/>
          <p:nvPr/>
        </p:nvSpPr>
        <p:spPr>
          <a:xfrm flipH="1">
            <a:off x="-150543" y="5489104"/>
            <a:ext cx="4225477" cy="3254917"/>
          </a:xfrm>
          <a:custGeom>
            <a:avLst/>
            <a:gdLst/>
            <a:ahLst/>
            <a:cxnLst/>
            <a:rect l="l" t="t" r="r" b="b"/>
            <a:pathLst>
              <a:path w="6338215" h="4882376">
                <a:moveTo>
                  <a:pt x="6338215" y="0"/>
                </a:moveTo>
                <a:lnTo>
                  <a:pt x="0" y="0"/>
                </a:lnTo>
                <a:lnTo>
                  <a:pt x="0" y="4882376"/>
                </a:lnTo>
                <a:lnTo>
                  <a:pt x="6338215" y="4882376"/>
                </a:lnTo>
                <a:lnTo>
                  <a:pt x="6338215"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7" name="Freeform 7"/>
          <p:cNvSpPr/>
          <p:nvPr/>
        </p:nvSpPr>
        <p:spPr>
          <a:xfrm>
            <a:off x="3997030" y="5489104"/>
            <a:ext cx="4189649" cy="3227319"/>
          </a:xfrm>
          <a:custGeom>
            <a:avLst/>
            <a:gdLst/>
            <a:ahLst/>
            <a:cxnLst/>
            <a:rect l="l" t="t" r="r" b="b"/>
            <a:pathLst>
              <a:path w="6284473" h="4840979">
                <a:moveTo>
                  <a:pt x="0" y="0"/>
                </a:moveTo>
                <a:lnTo>
                  <a:pt x="6284473" y="0"/>
                </a:lnTo>
                <a:lnTo>
                  <a:pt x="6284473" y="4840978"/>
                </a:lnTo>
                <a:lnTo>
                  <a:pt x="0" y="4840978"/>
                </a:lnTo>
                <a:lnTo>
                  <a:pt x="0"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8" name="Freeform 8"/>
          <p:cNvSpPr/>
          <p:nvPr/>
        </p:nvSpPr>
        <p:spPr>
          <a:xfrm>
            <a:off x="-447370" y="1"/>
            <a:ext cx="2617167" cy="6278063"/>
          </a:xfrm>
          <a:custGeom>
            <a:avLst/>
            <a:gdLst/>
            <a:ahLst/>
            <a:cxnLst/>
            <a:rect l="l" t="t" r="r" b="b"/>
            <a:pathLst>
              <a:path w="3925751" h="9417095">
                <a:moveTo>
                  <a:pt x="0" y="0"/>
                </a:moveTo>
                <a:lnTo>
                  <a:pt x="3925751" y="0"/>
                </a:lnTo>
                <a:lnTo>
                  <a:pt x="3925751" y="9417095"/>
                </a:lnTo>
                <a:lnTo>
                  <a:pt x="0" y="9417095"/>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685801" y="947950"/>
            <a:ext cx="4464559" cy="5615798"/>
          </a:xfrm>
          <a:custGeom>
            <a:avLst/>
            <a:gdLst/>
            <a:ahLst/>
            <a:cxnLst/>
            <a:rect l="l" t="t" r="r" b="b"/>
            <a:pathLst>
              <a:path w="6696839" h="8423697">
                <a:moveTo>
                  <a:pt x="0" y="0"/>
                </a:moveTo>
                <a:lnTo>
                  <a:pt x="6696839" y="0"/>
                </a:lnTo>
                <a:lnTo>
                  <a:pt x="6696839" y="8423697"/>
                </a:lnTo>
                <a:lnTo>
                  <a:pt x="0" y="8423697"/>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945847" y="643274"/>
            <a:ext cx="6621969" cy="2795637"/>
          </a:xfrm>
          <a:prstGeom prst="rect">
            <a:avLst/>
          </a:prstGeom>
        </p:spPr>
        <p:txBody>
          <a:bodyPr wrap="square" lIns="0" tIns="0" rIns="0" bIns="0" rtlCol="0" anchor="t">
            <a:spAutoFit/>
          </a:bodyPr>
          <a:lstStyle/>
          <a:p>
            <a:pPr algn="ctr" defTabSz="609630">
              <a:lnSpc>
                <a:spcPts val="10855"/>
              </a:lnSpc>
            </a:pPr>
            <a:r>
              <a:rPr lang="en-US" sz="9600" dirty="0">
                <a:solidFill>
                  <a:srgbClr val="966C56"/>
                </a:solidFill>
                <a:latin typeface="Stella"/>
                <a:ea typeface="Stella"/>
                <a:cs typeface="Stella"/>
                <a:sym typeface="Stella"/>
              </a:rPr>
              <a:t>WELCOME TO OUR CLASS!</a:t>
            </a:r>
          </a:p>
        </p:txBody>
      </p:sp>
      <p:sp>
        <p:nvSpPr>
          <p:cNvPr id="11" name="TextBox 11"/>
          <p:cNvSpPr txBox="1"/>
          <p:nvPr/>
        </p:nvSpPr>
        <p:spPr>
          <a:xfrm>
            <a:off x="5387478" y="3776465"/>
            <a:ext cx="5482970" cy="879856"/>
          </a:xfrm>
          <a:prstGeom prst="rect">
            <a:avLst/>
          </a:prstGeom>
        </p:spPr>
        <p:txBody>
          <a:bodyPr lIns="0" tIns="0" rIns="0" bIns="0" rtlCol="0" anchor="t">
            <a:spAutoFit/>
          </a:bodyPr>
          <a:lstStyle/>
          <a:p>
            <a:pPr algn="ctr" defTabSz="609630">
              <a:lnSpc>
                <a:spcPts val="3444"/>
              </a:lnSpc>
            </a:pPr>
            <a:r>
              <a:rPr lang="en-US" sz="4000" dirty="0">
                <a:solidFill>
                  <a:srgbClr val="966C56"/>
                </a:solidFill>
                <a:latin typeface="Quicksand Bold"/>
                <a:ea typeface="Quicksand Bold"/>
                <a:cs typeface="Quicksand Bold"/>
                <a:sym typeface="Quicksand Bold"/>
              </a:rPr>
              <a:t>Presented by: …………………</a:t>
            </a:r>
          </a:p>
        </p:txBody>
      </p:sp>
      <p:sp>
        <p:nvSpPr>
          <p:cNvPr id="12" name="Freeform 12"/>
          <p:cNvSpPr/>
          <p:nvPr/>
        </p:nvSpPr>
        <p:spPr>
          <a:xfrm>
            <a:off x="10248653" y="3888804"/>
            <a:ext cx="2049340" cy="3459842"/>
          </a:xfrm>
          <a:custGeom>
            <a:avLst/>
            <a:gdLst/>
            <a:ahLst/>
            <a:cxnLst/>
            <a:rect l="l" t="t" r="r" b="b"/>
            <a:pathLst>
              <a:path w="3074010" h="5189763">
                <a:moveTo>
                  <a:pt x="0" y="0"/>
                </a:moveTo>
                <a:lnTo>
                  <a:pt x="3074010" y="0"/>
                </a:lnTo>
                <a:lnTo>
                  <a:pt x="3074010" y="5189764"/>
                </a:lnTo>
                <a:lnTo>
                  <a:pt x="0" y="5189764"/>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26427" flipV="1">
            <a:off x="4125042" y="268977"/>
            <a:ext cx="752609" cy="1053269"/>
          </a:xfrm>
          <a:custGeom>
            <a:avLst/>
            <a:gdLst/>
            <a:ahLst/>
            <a:cxnLst/>
            <a:rect l="l" t="t" r="r" b="b"/>
            <a:pathLst>
              <a:path w="1128913" h="1579903">
                <a:moveTo>
                  <a:pt x="0" y="1579903"/>
                </a:moveTo>
                <a:lnTo>
                  <a:pt x="1128912" y="1579903"/>
                </a:lnTo>
                <a:lnTo>
                  <a:pt x="1128912" y="0"/>
                </a:lnTo>
                <a:lnTo>
                  <a:pt x="0" y="0"/>
                </a:lnTo>
                <a:lnTo>
                  <a:pt x="0" y="1579903"/>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9994266" flipV="1">
            <a:off x="11367357" y="1536904"/>
            <a:ext cx="1264366" cy="1769469"/>
          </a:xfrm>
          <a:custGeom>
            <a:avLst/>
            <a:gdLst/>
            <a:ahLst/>
            <a:cxnLst/>
            <a:rect l="l" t="t" r="r" b="b"/>
            <a:pathLst>
              <a:path w="1896549" h="2654204">
                <a:moveTo>
                  <a:pt x="0" y="2654204"/>
                </a:moveTo>
                <a:lnTo>
                  <a:pt x="1896549" y="2654204"/>
                </a:lnTo>
                <a:lnTo>
                  <a:pt x="1896549" y="0"/>
                </a:lnTo>
                <a:lnTo>
                  <a:pt x="0" y="0"/>
                </a:lnTo>
                <a:lnTo>
                  <a:pt x="0" y="2654204"/>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5633432" y="3953097"/>
            <a:ext cx="8256689" cy="1561265"/>
          </a:xfrm>
          <a:custGeom>
            <a:avLst/>
            <a:gdLst/>
            <a:ahLst/>
            <a:cxnLst/>
            <a:rect l="l" t="t" r="r" b="b"/>
            <a:pathLst>
              <a:path w="12385033" h="2341897">
                <a:moveTo>
                  <a:pt x="0" y="0"/>
                </a:moveTo>
                <a:lnTo>
                  <a:pt x="12385032" y="0"/>
                </a:lnTo>
                <a:lnTo>
                  <a:pt x="12385032" y="2341897"/>
                </a:lnTo>
                <a:lnTo>
                  <a:pt x="0" y="2341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90587" y="3953097"/>
            <a:ext cx="8256689" cy="1561265"/>
          </a:xfrm>
          <a:custGeom>
            <a:avLst/>
            <a:gdLst/>
            <a:ahLst/>
            <a:cxnLst/>
            <a:rect l="l" t="t" r="r" b="b"/>
            <a:pathLst>
              <a:path w="12385033" h="2341897">
                <a:moveTo>
                  <a:pt x="0" y="0"/>
                </a:moveTo>
                <a:lnTo>
                  <a:pt x="12385032" y="0"/>
                </a:lnTo>
                <a:lnTo>
                  <a:pt x="12385032" y="2341897"/>
                </a:lnTo>
                <a:lnTo>
                  <a:pt x="0" y="2341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6256542" y="5486375"/>
            <a:ext cx="4189649" cy="3227319"/>
          </a:xfrm>
          <a:custGeom>
            <a:avLst/>
            <a:gdLst/>
            <a:ahLst/>
            <a:cxnLst/>
            <a:rect l="l" t="t" r="r" b="b"/>
            <a:pathLst>
              <a:path w="6284473" h="4840979">
                <a:moveTo>
                  <a:pt x="6284473" y="0"/>
                </a:moveTo>
                <a:lnTo>
                  <a:pt x="0" y="0"/>
                </a:lnTo>
                <a:lnTo>
                  <a:pt x="0" y="4840979"/>
                </a:lnTo>
                <a:lnTo>
                  <a:pt x="6284473" y="4840979"/>
                </a:lnTo>
                <a:lnTo>
                  <a:pt x="6284473" y="0"/>
                </a:lnTo>
                <a:close/>
              </a:path>
            </a:pathLst>
          </a:custGeom>
          <a:blipFill>
            <a:blip r:embed="rId7"/>
            <a:stretch>
              <a:fillRect t="-296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145228" y="5492867"/>
            <a:ext cx="4189649" cy="3227319"/>
          </a:xfrm>
          <a:custGeom>
            <a:avLst/>
            <a:gdLst/>
            <a:ahLst/>
            <a:cxnLst/>
            <a:rect l="l" t="t" r="r" b="b"/>
            <a:pathLst>
              <a:path w="6284473" h="4840979">
                <a:moveTo>
                  <a:pt x="0" y="0"/>
                </a:moveTo>
                <a:lnTo>
                  <a:pt x="6284474" y="0"/>
                </a:lnTo>
                <a:lnTo>
                  <a:pt x="6284474" y="4840979"/>
                </a:lnTo>
                <a:lnTo>
                  <a:pt x="0" y="4840979"/>
                </a:lnTo>
                <a:lnTo>
                  <a:pt x="0" y="0"/>
                </a:lnTo>
                <a:close/>
              </a:path>
            </a:pathLst>
          </a:custGeom>
          <a:blipFill>
            <a:blip r:embed="rId7"/>
            <a:stretch>
              <a:fillRect t="-296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5691309" y="530898"/>
            <a:ext cx="5025461" cy="1590547"/>
            <a:chOff x="0" y="0"/>
            <a:chExt cx="1985367" cy="628364"/>
          </a:xfrm>
        </p:grpSpPr>
        <p:sp>
          <p:nvSpPr>
            <p:cNvPr id="11" name="Freeform 11"/>
            <p:cNvSpPr/>
            <p:nvPr/>
          </p:nvSpPr>
          <p:spPr>
            <a:xfrm>
              <a:off x="0" y="0"/>
              <a:ext cx="1985367" cy="628364"/>
            </a:xfrm>
            <a:custGeom>
              <a:avLst/>
              <a:gdLst/>
              <a:ahLst/>
              <a:cxnLst/>
              <a:rect l="l" t="t" r="r" b="b"/>
              <a:pathLst>
                <a:path w="1985367" h="628364">
                  <a:moveTo>
                    <a:pt x="52378" y="0"/>
                  </a:moveTo>
                  <a:lnTo>
                    <a:pt x="1932989" y="0"/>
                  </a:lnTo>
                  <a:cubicBezTo>
                    <a:pt x="1946880" y="0"/>
                    <a:pt x="1960203" y="5518"/>
                    <a:pt x="1970026" y="15341"/>
                  </a:cubicBezTo>
                  <a:cubicBezTo>
                    <a:pt x="1979849" y="25164"/>
                    <a:pt x="1985367" y="38487"/>
                    <a:pt x="1985367" y="52378"/>
                  </a:cubicBezTo>
                  <a:lnTo>
                    <a:pt x="1985367" y="575986"/>
                  </a:lnTo>
                  <a:cubicBezTo>
                    <a:pt x="1985367" y="589877"/>
                    <a:pt x="1979849" y="603200"/>
                    <a:pt x="1970026" y="613023"/>
                  </a:cubicBezTo>
                  <a:cubicBezTo>
                    <a:pt x="1960203" y="622846"/>
                    <a:pt x="1946880" y="628364"/>
                    <a:pt x="1932989" y="628364"/>
                  </a:cubicBezTo>
                  <a:lnTo>
                    <a:pt x="52378" y="628364"/>
                  </a:lnTo>
                  <a:cubicBezTo>
                    <a:pt x="38487" y="628364"/>
                    <a:pt x="25164" y="622846"/>
                    <a:pt x="15341" y="613023"/>
                  </a:cubicBezTo>
                  <a:cubicBezTo>
                    <a:pt x="5518" y="603200"/>
                    <a:pt x="0" y="589877"/>
                    <a:pt x="0" y="575986"/>
                  </a:cubicBezTo>
                  <a:lnTo>
                    <a:pt x="0" y="52378"/>
                  </a:lnTo>
                  <a:cubicBezTo>
                    <a:pt x="0" y="38487"/>
                    <a:pt x="5518" y="25164"/>
                    <a:pt x="15341" y="15341"/>
                  </a:cubicBezTo>
                  <a:cubicBezTo>
                    <a:pt x="25164" y="5518"/>
                    <a:pt x="38487" y="0"/>
                    <a:pt x="52378"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2"/>
            <p:cNvSpPr txBox="1"/>
            <p:nvPr/>
          </p:nvSpPr>
          <p:spPr>
            <a:xfrm>
              <a:off x="0" y="-38100"/>
              <a:ext cx="1985367" cy="66646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506210" y="961518"/>
            <a:ext cx="2939662" cy="6271279"/>
          </a:xfrm>
          <a:custGeom>
            <a:avLst/>
            <a:gdLst/>
            <a:ahLst/>
            <a:cxnLst/>
            <a:rect l="l" t="t" r="r" b="b"/>
            <a:pathLst>
              <a:path w="4409493" h="9406919">
                <a:moveTo>
                  <a:pt x="0" y="0"/>
                </a:moveTo>
                <a:lnTo>
                  <a:pt x="4409493" y="0"/>
                </a:lnTo>
                <a:lnTo>
                  <a:pt x="4409493" y="9406919"/>
                </a:lnTo>
                <a:lnTo>
                  <a:pt x="0" y="9406919"/>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79929" y="2781332"/>
            <a:ext cx="3295812" cy="6633081"/>
          </a:xfrm>
          <a:custGeom>
            <a:avLst/>
            <a:gdLst/>
            <a:ahLst/>
            <a:cxnLst/>
            <a:rect l="l" t="t" r="r" b="b"/>
            <a:pathLst>
              <a:path w="4943718" h="9949621">
                <a:moveTo>
                  <a:pt x="0" y="0"/>
                </a:moveTo>
                <a:lnTo>
                  <a:pt x="4943718" y="0"/>
                </a:lnTo>
                <a:lnTo>
                  <a:pt x="4943718" y="9949621"/>
                </a:lnTo>
                <a:lnTo>
                  <a:pt x="0" y="9949621"/>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rot="-6229708" flipV="1">
            <a:off x="2908664" y="-437976"/>
            <a:ext cx="830886" cy="1162817"/>
          </a:xfrm>
          <a:custGeom>
            <a:avLst/>
            <a:gdLst/>
            <a:ahLst/>
            <a:cxnLst/>
            <a:rect l="l" t="t" r="r" b="b"/>
            <a:pathLst>
              <a:path w="1246329" h="1744226">
                <a:moveTo>
                  <a:pt x="0" y="1744226"/>
                </a:moveTo>
                <a:lnTo>
                  <a:pt x="1246328" y="1744226"/>
                </a:lnTo>
                <a:lnTo>
                  <a:pt x="1246328" y="0"/>
                </a:lnTo>
                <a:lnTo>
                  <a:pt x="0" y="0"/>
                </a:lnTo>
                <a:lnTo>
                  <a:pt x="0" y="174422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10395390" y="5497593"/>
            <a:ext cx="4189649" cy="3227319"/>
          </a:xfrm>
          <a:custGeom>
            <a:avLst/>
            <a:gdLst/>
            <a:ahLst/>
            <a:cxnLst/>
            <a:rect l="l" t="t" r="r" b="b"/>
            <a:pathLst>
              <a:path w="6284473" h="4840979">
                <a:moveTo>
                  <a:pt x="0" y="0"/>
                </a:moveTo>
                <a:lnTo>
                  <a:pt x="6284473" y="0"/>
                </a:lnTo>
                <a:lnTo>
                  <a:pt x="6284473" y="4840979"/>
                </a:lnTo>
                <a:lnTo>
                  <a:pt x="0" y="4840979"/>
                </a:lnTo>
                <a:lnTo>
                  <a:pt x="0" y="0"/>
                </a:lnTo>
                <a:close/>
              </a:path>
            </a:pathLst>
          </a:custGeom>
          <a:blipFill>
            <a:blip r:embed="rId7"/>
            <a:stretch>
              <a:fillRect t="-2965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13">
            <a:extLst>
              <a:ext uri="{FF2B5EF4-FFF2-40B4-BE49-F238E27FC236}">
                <a16:creationId xmlns:a16="http://schemas.microsoft.com/office/drawing/2014/main" id="{62E5795B-CF4D-171F-329A-EE5571E2F66F}"/>
              </a:ext>
            </a:extLst>
          </p:cNvPr>
          <p:cNvSpPr txBox="1"/>
          <p:nvPr/>
        </p:nvSpPr>
        <p:spPr>
          <a:xfrm>
            <a:off x="2812298" y="2275825"/>
            <a:ext cx="9758547" cy="1692771"/>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1000" b="0" i="0" u="none" strike="noStrike" kern="1200" cap="none" spc="0" normalizeH="0" baseline="0" noProof="0" dirty="0">
                <a:ln>
                  <a:noFill/>
                </a:ln>
                <a:solidFill>
                  <a:srgbClr val="966C56"/>
                </a:solidFill>
                <a:effectLst/>
                <a:uLnTx/>
                <a:uFillTx/>
                <a:latin typeface="Stella"/>
                <a:ea typeface="Stella"/>
                <a:cs typeface="Stella"/>
                <a:sym typeface="Stella"/>
              </a:rPr>
              <a:t>EARTH’S HABITAT</a:t>
            </a:r>
          </a:p>
        </p:txBody>
      </p:sp>
      <p:sp>
        <p:nvSpPr>
          <p:cNvPr id="23" name="TextBox 14">
            <a:extLst>
              <a:ext uri="{FF2B5EF4-FFF2-40B4-BE49-F238E27FC236}">
                <a16:creationId xmlns:a16="http://schemas.microsoft.com/office/drawing/2014/main" id="{D290C633-AF76-AAAE-C22A-361E22F188B0}"/>
              </a:ext>
            </a:extLst>
          </p:cNvPr>
          <p:cNvSpPr txBox="1"/>
          <p:nvPr/>
        </p:nvSpPr>
        <p:spPr>
          <a:xfrm>
            <a:off x="4875741" y="1557897"/>
            <a:ext cx="6360822" cy="472052"/>
          </a:xfrm>
          <a:prstGeom prst="rect">
            <a:avLst/>
          </a:prstGeom>
        </p:spPr>
        <p:txBody>
          <a:bodyPr wrap="square" lIns="0" tIns="0" rIns="0" bIns="0" rtlCol="0" anchor="t">
            <a:spAutoFit/>
          </a:bodyPr>
          <a:lstStyle/>
          <a:p>
            <a:pPr marL="0" marR="0" lvl="0" indent="0" algn="ctr" defTabSz="609630" rtl="0" eaLnBrk="1" fontAlgn="auto" latinLnBrk="0" hangingPunct="1">
              <a:lnSpc>
                <a:spcPts val="2253"/>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Stella" charset="0"/>
                <a:ea typeface="Quicksand Bold"/>
                <a:cs typeface="Quicksand Bold"/>
                <a:sym typeface="Quicksand Bold"/>
              </a:rPr>
              <a:t>02</a:t>
            </a:r>
          </a:p>
        </p:txBody>
      </p:sp>
    </p:spTree>
    <p:extLst>
      <p:ext uri="{BB962C8B-B14F-4D97-AF65-F5344CB8AC3E}">
        <p14:creationId xmlns:p14="http://schemas.microsoft.com/office/powerpoint/2010/main" val="327548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57D710-0AC2-610D-F962-A088CF23D674}"/>
              </a:ext>
            </a:extLst>
          </p:cNvPr>
          <p:cNvPicPr>
            <a:picLocks noChangeAspect="1"/>
          </p:cNvPicPr>
          <p:nvPr/>
        </p:nvPicPr>
        <p:blipFill>
          <a:blip r:embed="rId3"/>
          <a:stretch>
            <a:fillRect/>
          </a:stretch>
        </p:blipFill>
        <p:spPr>
          <a:xfrm>
            <a:off x="-1" y="-1"/>
            <a:ext cx="12192001" cy="6842211"/>
          </a:xfrm>
          <a:prstGeom prst="rect">
            <a:avLst/>
          </a:prstGeom>
        </p:spPr>
      </p:pic>
      <p:sp>
        <p:nvSpPr>
          <p:cNvPr id="12" name="TextBox 11"/>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r>
              <a:rPr lang="en-US" sz="4000" dirty="0"/>
              <a:t>3. Read the short descriptions of various habitats and match them with their features.</a:t>
            </a:r>
          </a:p>
        </p:txBody>
      </p:sp>
      <p:sp>
        <p:nvSpPr>
          <p:cNvPr id="7" name="Text Box 6"/>
          <p:cNvSpPr txBox="1"/>
          <p:nvPr/>
        </p:nvSpPr>
        <p:spPr>
          <a:xfrm>
            <a:off x="13333095" y="1102995"/>
            <a:ext cx="8169275" cy="2553335"/>
          </a:xfrm>
          <a:prstGeom prst="rect">
            <a:avLst/>
          </a:prstGeom>
          <a:solidFill>
            <a:srgbClr val="F4EEE8"/>
          </a:solidFill>
        </p:spPr>
        <p:txBody>
          <a:bodyPr wrap="square" rtlCol="0" anchor="t">
            <a:spAutoFit/>
          </a:bodyPr>
          <a:lstStyle/>
          <a:p>
            <a:pPr algn="just"/>
            <a:r>
              <a:rPr lang="en-US"/>
              <a:t>                   </a:t>
            </a:r>
            <a:r>
              <a:rPr lang="en-US" sz="3200"/>
              <a:t> include the North Pole and the South Pole. These habitats are covered in ice and extremely cold and dry. Animals here include small fish, polar bears, penguins, leopard seals, etc.</a:t>
            </a:r>
          </a:p>
        </p:txBody>
      </p:sp>
      <p:sp>
        <p:nvSpPr>
          <p:cNvPr id="8" name="Rounded Rectangle 7"/>
          <p:cNvSpPr/>
          <p:nvPr/>
        </p:nvSpPr>
        <p:spPr>
          <a:xfrm>
            <a:off x="-3728085" y="1243330"/>
            <a:ext cx="2782570" cy="652145"/>
          </a:xfrm>
          <a:prstGeom prst="roundRect">
            <a:avLst>
              <a:gd name="adj" fmla="val 50000"/>
            </a:avLst>
          </a:prstGeom>
          <a:solidFill>
            <a:srgbClr val="B9DB9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Polar habitats</a:t>
            </a:r>
          </a:p>
        </p:txBody>
      </p:sp>
      <p:sp>
        <p:nvSpPr>
          <p:cNvPr id="13" name="Text Box 12"/>
          <p:cNvSpPr txBox="1"/>
          <p:nvPr/>
        </p:nvSpPr>
        <p:spPr>
          <a:xfrm>
            <a:off x="13141325" y="3656330"/>
            <a:ext cx="8169275" cy="2553335"/>
          </a:xfrm>
          <a:prstGeom prst="rect">
            <a:avLst/>
          </a:prstGeom>
          <a:solidFill>
            <a:srgbClr val="F4EEE8"/>
          </a:solidFill>
        </p:spPr>
        <p:txBody>
          <a:bodyPr wrap="square" rtlCol="0" anchor="t">
            <a:spAutoFit/>
          </a:bodyPr>
          <a:lstStyle/>
          <a:p>
            <a:pPr algn="just"/>
            <a:r>
              <a:rPr lang="en-US"/>
              <a:t>                   </a:t>
            </a:r>
            <a:r>
              <a:rPr lang="en-US" sz="3200"/>
              <a:t> include tropical forests, temperate forests, and boreal forests. They are considered the Earth’s lungs because they produce oxygen. They also provide homes to bats, owls, deer, squirrels, foxes, lizards, etc.</a:t>
            </a:r>
          </a:p>
        </p:txBody>
      </p:sp>
      <p:sp>
        <p:nvSpPr>
          <p:cNvPr id="14" name="Rounded Rectangle 13"/>
          <p:cNvSpPr/>
          <p:nvPr/>
        </p:nvSpPr>
        <p:spPr>
          <a:xfrm>
            <a:off x="-3622040" y="3939540"/>
            <a:ext cx="3006725" cy="652145"/>
          </a:xfrm>
          <a:prstGeom prst="roundRect">
            <a:avLst>
              <a:gd name="adj" fmla="val 50000"/>
            </a:avLst>
          </a:prstGeom>
          <a:solidFill>
            <a:srgbClr val="F9C7C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Forest habitats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D32A40-2F4D-4EFB-F6C9-77FA58602E9E}"/>
              </a:ext>
            </a:extLst>
          </p:cNvPr>
          <p:cNvPicPr>
            <a:picLocks noChangeAspect="1"/>
          </p:cNvPicPr>
          <p:nvPr/>
        </p:nvPicPr>
        <p:blipFill>
          <a:blip r:embed="rId3"/>
          <a:stretch>
            <a:fillRect/>
          </a:stretch>
        </p:blipFill>
        <p:spPr>
          <a:xfrm>
            <a:off x="-1" y="-1"/>
            <a:ext cx="12192001" cy="6842211"/>
          </a:xfrm>
          <a:prstGeom prst="rect">
            <a:avLst/>
          </a:prstGeom>
        </p:spPr>
      </p:pic>
      <p:sp>
        <p:nvSpPr>
          <p:cNvPr id="17" name="TextBox 16"/>
          <p:cNvSpPr txBox="1"/>
          <p:nvPr/>
        </p:nvSpPr>
        <p:spPr>
          <a:xfrm>
            <a:off x="1135713"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Text Box 1"/>
          <p:cNvSpPr txBox="1"/>
          <p:nvPr/>
        </p:nvSpPr>
        <p:spPr>
          <a:xfrm>
            <a:off x="2371725" y="1243330"/>
            <a:ext cx="8169275" cy="2553335"/>
          </a:xfrm>
          <a:prstGeom prst="rect">
            <a:avLst/>
          </a:prstGeom>
          <a:solidFill>
            <a:srgbClr val="F4EEE8"/>
          </a:solidFill>
        </p:spPr>
        <p:txBody>
          <a:bodyPr wrap="square" rtlCol="0" anchor="t">
            <a:spAutoFit/>
          </a:bodyPr>
          <a:lstStyle/>
          <a:p>
            <a:pPr algn="just"/>
            <a:r>
              <a:rPr lang="en-US" dirty="0"/>
              <a:t>                   </a:t>
            </a:r>
            <a:r>
              <a:rPr lang="en-US" sz="3200" dirty="0"/>
              <a:t> include the North Pole and the South Pole. These habitats are covered in ice and extremely cold and dry. Animals here include small fish, polar bears, penguins, leopard seals, etc.</a:t>
            </a:r>
          </a:p>
        </p:txBody>
      </p:sp>
      <p:sp>
        <p:nvSpPr>
          <p:cNvPr id="6" name="Rounded Rectangle 5"/>
          <p:cNvSpPr/>
          <p:nvPr/>
        </p:nvSpPr>
        <p:spPr>
          <a:xfrm>
            <a:off x="728980" y="1159510"/>
            <a:ext cx="2782570" cy="652145"/>
          </a:xfrm>
          <a:prstGeom prst="roundRect">
            <a:avLst>
              <a:gd name="adj" fmla="val 50000"/>
            </a:avLst>
          </a:prstGeom>
          <a:solidFill>
            <a:srgbClr val="B9DB9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dirty="0">
                <a:solidFill>
                  <a:schemeClr val="tx1"/>
                </a:solidFill>
              </a:rPr>
              <a:t>Polar habitats</a:t>
            </a:r>
          </a:p>
        </p:txBody>
      </p:sp>
      <p:sp>
        <p:nvSpPr>
          <p:cNvPr id="13" name="Text Box 12"/>
          <p:cNvSpPr txBox="1"/>
          <p:nvPr/>
        </p:nvSpPr>
        <p:spPr>
          <a:xfrm>
            <a:off x="2371725" y="4023360"/>
            <a:ext cx="8169275" cy="2553335"/>
          </a:xfrm>
          <a:prstGeom prst="rect">
            <a:avLst/>
          </a:prstGeom>
          <a:solidFill>
            <a:srgbClr val="F4EEE8"/>
          </a:solidFill>
        </p:spPr>
        <p:txBody>
          <a:bodyPr wrap="square" rtlCol="0" anchor="t">
            <a:spAutoFit/>
          </a:bodyPr>
          <a:lstStyle/>
          <a:p>
            <a:pPr algn="just"/>
            <a:r>
              <a:rPr lang="en-US" dirty="0"/>
              <a:t>                   </a:t>
            </a:r>
            <a:r>
              <a:rPr lang="en-US" sz="3200" dirty="0"/>
              <a:t> include tropical forests, temperate forests, and boreal forests. They are considered the Earth’s lungs because they produce oxygen. They also provide homes to bats, owls, deer, squirrels, foxes, lizards, etc.</a:t>
            </a:r>
          </a:p>
        </p:txBody>
      </p:sp>
      <p:sp>
        <p:nvSpPr>
          <p:cNvPr id="14" name="Rounded Rectangle 13"/>
          <p:cNvSpPr/>
          <p:nvPr/>
        </p:nvSpPr>
        <p:spPr>
          <a:xfrm>
            <a:off x="504825" y="3939540"/>
            <a:ext cx="3006725" cy="652145"/>
          </a:xfrm>
          <a:prstGeom prst="roundRect">
            <a:avLst>
              <a:gd name="adj" fmla="val 50000"/>
            </a:avLst>
          </a:prstGeom>
          <a:solidFill>
            <a:srgbClr val="F9C7C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Forest habitats</a:t>
            </a:r>
          </a:p>
        </p:txBody>
      </p:sp>
      <p:sp>
        <p:nvSpPr>
          <p:cNvPr id="3" name="Text Box 2"/>
          <p:cNvSpPr txBox="1"/>
          <p:nvPr/>
        </p:nvSpPr>
        <p:spPr>
          <a:xfrm>
            <a:off x="13518515" y="1016635"/>
            <a:ext cx="9261475" cy="2553335"/>
          </a:xfrm>
          <a:prstGeom prst="rect">
            <a:avLst/>
          </a:prstGeom>
          <a:solidFill>
            <a:srgbClr val="F4EEE8"/>
          </a:solidFill>
        </p:spPr>
        <p:txBody>
          <a:bodyPr wrap="square" rtlCol="0" anchor="t">
            <a:spAutoFit/>
          </a:bodyPr>
          <a:lstStyle/>
          <a:p>
            <a:pPr algn="just"/>
            <a:r>
              <a:rPr lang="en-US"/>
              <a:t>                   </a:t>
            </a:r>
            <a:r>
              <a:rPr lang="en-US" sz="3200"/>
              <a:t> include the Pacific, Atlantic, Indian, Southern, and Arctic Oceans. They produce more than 50 per cent of Earth’s oxygen and help adjust the climate. They provide living places for plants like sea grasses, microscopic algae, and fish, etc.</a:t>
            </a:r>
          </a:p>
        </p:txBody>
      </p:sp>
      <p:sp>
        <p:nvSpPr>
          <p:cNvPr id="4" name="Rounded Rectangle 3"/>
          <p:cNvSpPr/>
          <p:nvPr/>
        </p:nvSpPr>
        <p:spPr>
          <a:xfrm>
            <a:off x="-3629660" y="1297940"/>
            <a:ext cx="3023870" cy="652145"/>
          </a:xfrm>
          <a:prstGeom prst="roundRect">
            <a:avLst>
              <a:gd name="adj" fmla="val 50000"/>
            </a:avLst>
          </a:prstGeom>
          <a:solidFill>
            <a:srgbClr val="FFE6A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Ocean habitats</a:t>
            </a:r>
          </a:p>
        </p:txBody>
      </p:sp>
      <p:sp>
        <p:nvSpPr>
          <p:cNvPr id="5" name="Text Box 4"/>
          <p:cNvSpPr txBox="1"/>
          <p:nvPr/>
        </p:nvSpPr>
        <p:spPr>
          <a:xfrm>
            <a:off x="13518515" y="3796665"/>
            <a:ext cx="9261475" cy="2061210"/>
          </a:xfrm>
          <a:prstGeom prst="rect">
            <a:avLst/>
          </a:prstGeom>
          <a:solidFill>
            <a:srgbClr val="F4EEE8"/>
          </a:solidFill>
        </p:spPr>
        <p:txBody>
          <a:bodyPr wrap="square" rtlCol="0" anchor="t">
            <a:spAutoFit/>
          </a:bodyPr>
          <a:lstStyle/>
          <a:p>
            <a:pPr algn="just"/>
            <a:r>
              <a:rPr lang="en-US"/>
              <a:t>                   </a:t>
            </a:r>
            <a:r>
              <a:rPr lang="en-US" sz="3200"/>
              <a:t> include  tropical and temperate ones. The main plants are grasses. They are crucial for grazing livestock. Grassland animals include giraffes, zebras, lions, elephants, etc.</a:t>
            </a:r>
          </a:p>
        </p:txBody>
      </p:sp>
      <p:sp>
        <p:nvSpPr>
          <p:cNvPr id="9" name="Rounded Rectangle 8"/>
          <p:cNvSpPr/>
          <p:nvPr/>
        </p:nvSpPr>
        <p:spPr>
          <a:xfrm>
            <a:off x="-3261995" y="4023360"/>
            <a:ext cx="2287905" cy="652145"/>
          </a:xfrm>
          <a:prstGeom prst="roundRect">
            <a:avLst>
              <a:gd name="adj" fmla="val 50000"/>
            </a:avLst>
          </a:prstGeom>
          <a:solidFill>
            <a:srgbClr val="8DD7F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Grasslands</a:t>
            </a:r>
          </a:p>
        </p:txBody>
      </p:sp>
      <p:sp>
        <p:nvSpPr>
          <p:cNvPr id="8" name="TextBox 7">
            <a:extLst>
              <a:ext uri="{FF2B5EF4-FFF2-40B4-BE49-F238E27FC236}">
                <a16:creationId xmlns:a16="http://schemas.microsoft.com/office/drawing/2014/main" id="{AEA6EA6A-AFB7-C430-8309-2B5039F34FD2}"/>
              </a:ext>
            </a:extLst>
          </p:cNvPr>
          <p:cNvSpPr txBox="1"/>
          <p:nvPr/>
        </p:nvSpPr>
        <p:spPr>
          <a:xfrm>
            <a:off x="720725" y="-14437"/>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r>
              <a:rPr lang="en-US" sz="4000" dirty="0"/>
              <a:t>3. Read the short descriptions of various habitats and match them with their features.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475E3D-41E6-D203-9B32-67A9C1FE7DCD}"/>
              </a:ext>
            </a:extLst>
          </p:cNvPr>
          <p:cNvPicPr>
            <a:picLocks noChangeAspect="1"/>
          </p:cNvPicPr>
          <p:nvPr/>
        </p:nvPicPr>
        <p:blipFill>
          <a:blip r:embed="rId3"/>
          <a:stretch>
            <a:fillRect/>
          </a:stretch>
        </p:blipFill>
        <p:spPr>
          <a:xfrm>
            <a:off x="-1" y="-1"/>
            <a:ext cx="12192001" cy="6842211"/>
          </a:xfrm>
          <a:prstGeom prst="rect">
            <a:avLst/>
          </a:prstGeom>
        </p:spPr>
      </p:pic>
      <p:sp>
        <p:nvSpPr>
          <p:cNvPr id="17" name="TextBox 16"/>
          <p:cNvSpPr txBox="1"/>
          <p:nvPr/>
        </p:nvSpPr>
        <p:spPr>
          <a:xfrm>
            <a:off x="1135713" y="12431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 Box 6"/>
          <p:cNvSpPr txBox="1"/>
          <p:nvPr/>
        </p:nvSpPr>
        <p:spPr>
          <a:xfrm>
            <a:off x="2389505" y="1310005"/>
            <a:ext cx="9261475" cy="2553335"/>
          </a:xfrm>
          <a:prstGeom prst="rect">
            <a:avLst/>
          </a:prstGeom>
          <a:solidFill>
            <a:srgbClr val="F4EEE8"/>
          </a:solidFill>
        </p:spPr>
        <p:txBody>
          <a:bodyPr wrap="square" rtlCol="0" anchor="t">
            <a:spAutoFit/>
          </a:bodyPr>
          <a:lstStyle/>
          <a:p>
            <a:pPr algn="just"/>
            <a:r>
              <a:rPr lang="en-US"/>
              <a:t>                   </a:t>
            </a:r>
            <a:r>
              <a:rPr lang="en-US" sz="3200"/>
              <a:t> include the Pacific, Atlantic, Indian, Southern, and Arctic Oceans. They produce more than 50 per cent of Earth’s oxygen and help adjust the climate. They provide living places for plants like sea grasses, microscopic algae, and fish, etc.</a:t>
            </a:r>
          </a:p>
        </p:txBody>
      </p:sp>
      <p:sp>
        <p:nvSpPr>
          <p:cNvPr id="8" name="Rounded Rectangle 7"/>
          <p:cNvSpPr/>
          <p:nvPr/>
        </p:nvSpPr>
        <p:spPr>
          <a:xfrm>
            <a:off x="487680" y="1297940"/>
            <a:ext cx="3023870" cy="652145"/>
          </a:xfrm>
          <a:prstGeom prst="roundRect">
            <a:avLst>
              <a:gd name="adj" fmla="val 50000"/>
            </a:avLst>
          </a:prstGeom>
          <a:solidFill>
            <a:srgbClr val="FFE6A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Ocean habitats</a:t>
            </a:r>
          </a:p>
        </p:txBody>
      </p:sp>
      <p:sp>
        <p:nvSpPr>
          <p:cNvPr id="13" name="Text Box 12"/>
          <p:cNvSpPr txBox="1"/>
          <p:nvPr/>
        </p:nvSpPr>
        <p:spPr>
          <a:xfrm>
            <a:off x="2371725" y="4023360"/>
            <a:ext cx="9261475" cy="2061210"/>
          </a:xfrm>
          <a:prstGeom prst="rect">
            <a:avLst/>
          </a:prstGeom>
          <a:solidFill>
            <a:srgbClr val="F4EEE8"/>
          </a:solidFill>
        </p:spPr>
        <p:txBody>
          <a:bodyPr wrap="square" rtlCol="0" anchor="t">
            <a:spAutoFit/>
          </a:bodyPr>
          <a:lstStyle/>
          <a:p>
            <a:pPr algn="just"/>
            <a:r>
              <a:rPr lang="en-US"/>
              <a:t>                   </a:t>
            </a:r>
            <a:r>
              <a:rPr lang="en-US" sz="3200"/>
              <a:t> include  tropical and temperate ones. The main plants are grasses. They are crucial for grazing livestock. Grassland animals include giraffes, zebras, lions, elephants, etc.</a:t>
            </a:r>
          </a:p>
        </p:txBody>
      </p:sp>
      <p:sp>
        <p:nvSpPr>
          <p:cNvPr id="14" name="Rounded Rectangle 13"/>
          <p:cNvSpPr/>
          <p:nvPr/>
        </p:nvSpPr>
        <p:spPr>
          <a:xfrm>
            <a:off x="1223645" y="3939540"/>
            <a:ext cx="2287905" cy="652145"/>
          </a:xfrm>
          <a:prstGeom prst="roundRect">
            <a:avLst>
              <a:gd name="adj" fmla="val 50000"/>
            </a:avLst>
          </a:prstGeom>
          <a:solidFill>
            <a:srgbClr val="8DD7F7"/>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Grasslands</a:t>
            </a:r>
          </a:p>
        </p:txBody>
      </p:sp>
      <p:sp>
        <p:nvSpPr>
          <p:cNvPr id="5" name="Text Box 4"/>
          <p:cNvSpPr txBox="1"/>
          <p:nvPr/>
        </p:nvSpPr>
        <p:spPr>
          <a:xfrm>
            <a:off x="13333095" y="1102995"/>
            <a:ext cx="8169275" cy="2553335"/>
          </a:xfrm>
          <a:prstGeom prst="rect">
            <a:avLst/>
          </a:prstGeom>
          <a:solidFill>
            <a:srgbClr val="F4EEE8"/>
          </a:solidFill>
        </p:spPr>
        <p:txBody>
          <a:bodyPr wrap="square" rtlCol="0" anchor="t">
            <a:spAutoFit/>
          </a:bodyPr>
          <a:lstStyle/>
          <a:p>
            <a:pPr algn="just"/>
            <a:r>
              <a:rPr lang="en-US"/>
              <a:t>                   </a:t>
            </a:r>
            <a:r>
              <a:rPr lang="en-US" sz="3200"/>
              <a:t> include the North Pole and the South Pole. These habitats are covered in ice and extremely cold and dry. Animals here include small fish, polar bears, penguins, leopard seals, etc.</a:t>
            </a:r>
          </a:p>
        </p:txBody>
      </p:sp>
      <p:sp>
        <p:nvSpPr>
          <p:cNvPr id="9" name="Rounded Rectangle 8"/>
          <p:cNvSpPr/>
          <p:nvPr/>
        </p:nvSpPr>
        <p:spPr>
          <a:xfrm>
            <a:off x="-3728085" y="1243330"/>
            <a:ext cx="2782570" cy="652145"/>
          </a:xfrm>
          <a:prstGeom prst="roundRect">
            <a:avLst>
              <a:gd name="adj" fmla="val 50000"/>
            </a:avLst>
          </a:prstGeom>
          <a:solidFill>
            <a:srgbClr val="B9DB9B"/>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Polar habitats</a:t>
            </a:r>
          </a:p>
        </p:txBody>
      </p:sp>
      <p:sp>
        <p:nvSpPr>
          <p:cNvPr id="10" name="Text Box 9"/>
          <p:cNvSpPr txBox="1"/>
          <p:nvPr/>
        </p:nvSpPr>
        <p:spPr>
          <a:xfrm>
            <a:off x="13141325" y="3656330"/>
            <a:ext cx="8169275" cy="2553335"/>
          </a:xfrm>
          <a:prstGeom prst="rect">
            <a:avLst/>
          </a:prstGeom>
          <a:solidFill>
            <a:srgbClr val="F4EEE8"/>
          </a:solidFill>
        </p:spPr>
        <p:txBody>
          <a:bodyPr wrap="square" rtlCol="0" anchor="t">
            <a:spAutoFit/>
          </a:bodyPr>
          <a:lstStyle/>
          <a:p>
            <a:pPr algn="just"/>
            <a:r>
              <a:rPr lang="en-US"/>
              <a:t>                   </a:t>
            </a:r>
            <a:r>
              <a:rPr lang="en-US" sz="3200"/>
              <a:t> include tropical forests, temperate forests, and boreal forests. They are considered the Earth’s lungs because they produce oxygen. They also provide homes to bats, owls, deer, squirrels, foxes, lizards, etc.</a:t>
            </a:r>
          </a:p>
        </p:txBody>
      </p:sp>
      <p:sp>
        <p:nvSpPr>
          <p:cNvPr id="12" name="Rounded Rectangle 11"/>
          <p:cNvSpPr/>
          <p:nvPr/>
        </p:nvSpPr>
        <p:spPr>
          <a:xfrm>
            <a:off x="-3622040" y="3939540"/>
            <a:ext cx="3006725" cy="652145"/>
          </a:xfrm>
          <a:prstGeom prst="roundRect">
            <a:avLst>
              <a:gd name="adj" fmla="val 50000"/>
            </a:avLst>
          </a:prstGeom>
          <a:solidFill>
            <a:srgbClr val="F9C7C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r"/>
            <a:r>
              <a:rPr lang="en-US" sz="3200" b="1">
                <a:solidFill>
                  <a:schemeClr val="tx1"/>
                </a:solidFill>
              </a:rPr>
              <a:t>Forest habitats</a:t>
            </a:r>
          </a:p>
        </p:txBody>
      </p:sp>
      <p:sp>
        <p:nvSpPr>
          <p:cNvPr id="3" name="TextBox 2">
            <a:extLst>
              <a:ext uri="{FF2B5EF4-FFF2-40B4-BE49-F238E27FC236}">
                <a16:creationId xmlns:a16="http://schemas.microsoft.com/office/drawing/2014/main" id="{51D7C746-9C3D-00F8-B4C7-1D3BD6CC6725}"/>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r>
              <a:rPr lang="en-US" sz="4000" dirty="0"/>
              <a:t>3. Read the short descriptions of various habitats and match them with their features.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graphicFrame>
        <p:nvGraphicFramePr>
          <p:cNvPr id="2" name="Table 1"/>
          <p:cNvGraphicFramePr/>
          <p:nvPr>
            <p:extLst>
              <p:ext uri="{D42A27DB-BD31-4B8C-83A1-F6EECF244321}">
                <p14:modId xmlns:p14="http://schemas.microsoft.com/office/powerpoint/2010/main" val="69087242"/>
              </p:ext>
            </p:extLst>
          </p:nvPr>
        </p:nvGraphicFramePr>
        <p:xfrm>
          <a:off x="184785" y="1651635"/>
          <a:ext cx="11822430" cy="4652010"/>
        </p:xfrm>
        <a:graphic>
          <a:graphicData uri="http://schemas.openxmlformats.org/drawingml/2006/table">
            <a:tbl>
              <a:tblPr firstRow="1" bandRow="1">
                <a:tableStyleId>{5C22544A-7EE6-4342-B048-85BDC9FD1C3A}</a:tableStyleId>
              </a:tblPr>
              <a:tblGrid>
                <a:gridCol w="3518535">
                  <a:extLst>
                    <a:ext uri="{9D8B030D-6E8A-4147-A177-3AD203B41FA5}">
                      <a16:colId xmlns:a16="http://schemas.microsoft.com/office/drawing/2014/main" val="20000"/>
                    </a:ext>
                  </a:extLst>
                </a:gridCol>
                <a:gridCol w="6949440">
                  <a:extLst>
                    <a:ext uri="{9D8B030D-6E8A-4147-A177-3AD203B41FA5}">
                      <a16:colId xmlns:a16="http://schemas.microsoft.com/office/drawing/2014/main" val="20001"/>
                    </a:ext>
                  </a:extLst>
                </a:gridCol>
                <a:gridCol w="1354455">
                  <a:extLst>
                    <a:ext uri="{9D8B030D-6E8A-4147-A177-3AD203B41FA5}">
                      <a16:colId xmlns:a16="http://schemas.microsoft.com/office/drawing/2014/main" val="20002"/>
                    </a:ext>
                  </a:extLst>
                </a:gridCol>
              </a:tblGrid>
              <a:tr h="1145540">
                <a:tc>
                  <a:txBody>
                    <a:bodyPr/>
                    <a:lstStyle/>
                    <a:p>
                      <a:pPr>
                        <a:buNone/>
                      </a:pPr>
                      <a:r>
                        <a:rPr lang="en-US" sz="3200" b="1" dirty="0">
                          <a:solidFill>
                            <a:schemeClr val="tx1"/>
                          </a:solidFill>
                        </a:rPr>
                        <a:t>1. Polar regions</a:t>
                      </a:r>
                    </a:p>
                  </a:txBody>
                  <a:tcPr anchor="ctr">
                    <a:solidFill>
                      <a:srgbClr val="A8DF8E"/>
                    </a:solidFill>
                  </a:tcPr>
                </a:tc>
                <a:tc>
                  <a:txBody>
                    <a:bodyPr/>
                    <a:lstStyle/>
                    <a:p>
                      <a:pPr algn="just">
                        <a:buNone/>
                      </a:pPr>
                      <a:r>
                        <a:rPr lang="en-US" sz="3200" b="0">
                          <a:solidFill>
                            <a:schemeClr val="tx1"/>
                          </a:solidFill>
                        </a:rPr>
                        <a:t>a. two main types and are crucial for livestock grazing</a:t>
                      </a:r>
                    </a:p>
                  </a:txBody>
                  <a:tcPr anchor="ctr">
                    <a:solidFill>
                      <a:srgbClr val="A8DF8E"/>
                    </a:solidFill>
                  </a:tcPr>
                </a:tc>
                <a:tc>
                  <a:txBody>
                    <a:bodyPr/>
                    <a:lstStyle/>
                    <a:p>
                      <a:pPr>
                        <a:buNone/>
                      </a:pPr>
                      <a:r>
                        <a:rPr lang="en-US" sz="3200" b="1">
                          <a:solidFill>
                            <a:schemeClr val="tx1"/>
                          </a:solidFill>
                        </a:rPr>
                        <a:t>1.</a:t>
                      </a:r>
                    </a:p>
                  </a:txBody>
                  <a:tcPr anchor="ctr">
                    <a:solidFill>
                      <a:srgbClr val="A8DF8E"/>
                    </a:solidFill>
                  </a:tcPr>
                </a:tc>
                <a:extLst>
                  <a:ext uri="{0D108BD9-81ED-4DB2-BD59-A6C34878D82A}">
                    <a16:rowId xmlns:a16="http://schemas.microsoft.com/office/drawing/2014/main" val="10000"/>
                  </a:ext>
                </a:extLst>
              </a:tr>
              <a:tr h="1219835">
                <a:tc>
                  <a:txBody>
                    <a:bodyPr/>
                    <a:lstStyle/>
                    <a:p>
                      <a:pPr>
                        <a:buNone/>
                      </a:pPr>
                      <a:r>
                        <a:rPr lang="en-US" sz="3200" b="1" dirty="0">
                          <a:solidFill>
                            <a:schemeClr val="tx1"/>
                          </a:solidFill>
                        </a:rPr>
                        <a:t>2. Forests</a:t>
                      </a:r>
                    </a:p>
                  </a:txBody>
                  <a:tcPr anchor="ctr">
                    <a:solidFill>
                      <a:srgbClr val="F3FDE8"/>
                    </a:solidFill>
                  </a:tcPr>
                </a:tc>
                <a:tc>
                  <a:txBody>
                    <a:bodyPr/>
                    <a:lstStyle/>
                    <a:p>
                      <a:pPr algn="just">
                        <a:buNone/>
                      </a:pPr>
                      <a:r>
                        <a:rPr lang="en-US" sz="3200" b="0">
                          <a:solidFill>
                            <a:schemeClr val="tx1"/>
                          </a:solidFill>
                        </a:rPr>
                        <a:t>b. largest, produce oxygen and adjust the climate</a:t>
                      </a:r>
                    </a:p>
                  </a:txBody>
                  <a:tcPr anchor="ctr">
                    <a:solidFill>
                      <a:srgbClr val="F3FDE8"/>
                    </a:solidFill>
                  </a:tcPr>
                </a:tc>
                <a:tc>
                  <a:txBody>
                    <a:bodyPr/>
                    <a:lstStyle/>
                    <a:p>
                      <a:pPr>
                        <a:buNone/>
                      </a:pPr>
                      <a:r>
                        <a:rPr lang="en-US" sz="3200" b="1">
                          <a:solidFill>
                            <a:schemeClr val="tx1"/>
                          </a:solidFill>
                        </a:rPr>
                        <a:t>2.</a:t>
                      </a:r>
                    </a:p>
                  </a:txBody>
                  <a:tcPr anchor="ctr">
                    <a:solidFill>
                      <a:srgbClr val="F3FDE8"/>
                    </a:solidFill>
                  </a:tcPr>
                </a:tc>
                <a:extLst>
                  <a:ext uri="{0D108BD9-81ED-4DB2-BD59-A6C34878D82A}">
                    <a16:rowId xmlns:a16="http://schemas.microsoft.com/office/drawing/2014/main" val="10001"/>
                  </a:ext>
                </a:extLst>
              </a:tr>
              <a:tr h="1219835">
                <a:tc>
                  <a:txBody>
                    <a:bodyPr/>
                    <a:lstStyle/>
                    <a:p>
                      <a:pPr>
                        <a:buNone/>
                      </a:pPr>
                      <a:r>
                        <a:rPr lang="en-US" sz="3200" b="1" dirty="0">
                          <a:solidFill>
                            <a:schemeClr val="tx1"/>
                          </a:solidFill>
                        </a:rPr>
                        <a:t>3. Oceans</a:t>
                      </a:r>
                    </a:p>
                  </a:txBody>
                  <a:tcPr anchor="ctr">
                    <a:solidFill>
                      <a:srgbClr val="FFE5E5"/>
                    </a:solidFill>
                  </a:tcPr>
                </a:tc>
                <a:tc>
                  <a:txBody>
                    <a:bodyPr/>
                    <a:lstStyle/>
                    <a:p>
                      <a:pPr algn="just">
                        <a:buNone/>
                      </a:pPr>
                      <a:r>
                        <a:rPr lang="en-US" sz="3200" b="0" dirty="0">
                          <a:solidFill>
                            <a:schemeClr val="tx1"/>
                          </a:solidFill>
                        </a:rPr>
                        <a:t>c. extremely cold, dry, covered in snow and ice</a:t>
                      </a:r>
                    </a:p>
                  </a:txBody>
                  <a:tcPr anchor="ctr">
                    <a:solidFill>
                      <a:srgbClr val="FFE5E5"/>
                    </a:solidFill>
                  </a:tcPr>
                </a:tc>
                <a:tc>
                  <a:txBody>
                    <a:bodyPr/>
                    <a:lstStyle/>
                    <a:p>
                      <a:pPr>
                        <a:buNone/>
                      </a:pPr>
                      <a:r>
                        <a:rPr lang="en-US" sz="3200" b="1">
                          <a:solidFill>
                            <a:schemeClr val="tx1"/>
                          </a:solidFill>
                        </a:rPr>
                        <a:t>3.</a:t>
                      </a:r>
                    </a:p>
                  </a:txBody>
                  <a:tcPr anchor="ctr">
                    <a:solidFill>
                      <a:srgbClr val="FFE5E5"/>
                    </a:solidFill>
                  </a:tcPr>
                </a:tc>
                <a:extLst>
                  <a:ext uri="{0D108BD9-81ED-4DB2-BD59-A6C34878D82A}">
                    <a16:rowId xmlns:a16="http://schemas.microsoft.com/office/drawing/2014/main" val="10002"/>
                  </a:ext>
                </a:extLst>
              </a:tr>
              <a:tr h="1066800">
                <a:tc>
                  <a:txBody>
                    <a:bodyPr/>
                    <a:lstStyle/>
                    <a:p>
                      <a:pPr>
                        <a:buNone/>
                      </a:pPr>
                      <a:r>
                        <a:rPr lang="en-US" sz="3200" b="1" dirty="0">
                          <a:solidFill>
                            <a:schemeClr val="tx1"/>
                          </a:solidFill>
                        </a:rPr>
                        <a:t>4. Grasslands</a:t>
                      </a:r>
                    </a:p>
                  </a:txBody>
                  <a:tcPr anchor="ctr">
                    <a:solidFill>
                      <a:srgbClr val="FFBFBF"/>
                    </a:solidFill>
                  </a:tcPr>
                </a:tc>
                <a:tc>
                  <a:txBody>
                    <a:bodyPr/>
                    <a:lstStyle/>
                    <a:p>
                      <a:pPr algn="just">
                        <a:buNone/>
                      </a:pPr>
                      <a:r>
                        <a:rPr lang="en-US" sz="3200" b="0">
                          <a:solidFill>
                            <a:schemeClr val="tx1"/>
                          </a:solidFill>
                        </a:rPr>
                        <a:t>d. the lungs of Earth, home to many species</a:t>
                      </a:r>
                    </a:p>
                  </a:txBody>
                  <a:tcPr anchor="ctr">
                    <a:solidFill>
                      <a:srgbClr val="FFBFBF"/>
                    </a:solidFill>
                  </a:tcPr>
                </a:tc>
                <a:tc>
                  <a:txBody>
                    <a:bodyPr/>
                    <a:lstStyle/>
                    <a:p>
                      <a:pPr>
                        <a:buNone/>
                      </a:pPr>
                      <a:r>
                        <a:rPr lang="en-US" sz="3200" b="1" dirty="0">
                          <a:solidFill>
                            <a:schemeClr val="tx1"/>
                          </a:solidFill>
                        </a:rPr>
                        <a:t>4.</a:t>
                      </a:r>
                    </a:p>
                  </a:txBody>
                  <a:tcPr anchor="ctr">
                    <a:solidFill>
                      <a:srgbClr val="FFBFBF"/>
                    </a:solidFill>
                  </a:tcPr>
                </a:tc>
                <a:extLst>
                  <a:ext uri="{0D108BD9-81ED-4DB2-BD59-A6C34878D82A}">
                    <a16:rowId xmlns:a16="http://schemas.microsoft.com/office/drawing/2014/main" val="10003"/>
                  </a:ext>
                </a:extLst>
              </a:tr>
            </a:tbl>
          </a:graphicData>
        </a:graphic>
      </p:graphicFrame>
      <p:sp>
        <p:nvSpPr>
          <p:cNvPr id="4" name="TextBox 3">
            <a:extLst>
              <a:ext uri="{FF2B5EF4-FFF2-40B4-BE49-F238E27FC236}">
                <a16:creationId xmlns:a16="http://schemas.microsoft.com/office/drawing/2014/main" id="{413B06DF-E848-A978-25F6-3A16A41FFDF8}"/>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glow rad="88900">
                    <a:prstClr val="white"/>
                  </a:glow>
                </a:effectLst>
                <a:uLnTx/>
                <a:uFillTx/>
                <a:latin typeface="Aptos Black" panose="020B0004020202020204" pitchFamily="34" charset="0"/>
                <a:ea typeface="+mn-ea"/>
                <a:cs typeface="Arial" panose="020B0604020202020204" pitchFamily="34" charset="0"/>
              </a:rPr>
              <a:t>3. Read the short descriptions of various habitats and match them with their features.</a:t>
            </a:r>
          </a:p>
        </p:txBody>
      </p:sp>
    </p:spTree>
    <p:extLst>
      <p:ext uri="{BB962C8B-B14F-4D97-AF65-F5344CB8AC3E}">
        <p14:creationId xmlns:p14="http://schemas.microsoft.com/office/powerpoint/2010/main" val="2335646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graphicFrame>
        <p:nvGraphicFramePr>
          <p:cNvPr id="2" name="Table 1"/>
          <p:cNvGraphicFramePr/>
          <p:nvPr>
            <p:extLst>
              <p:ext uri="{D42A27DB-BD31-4B8C-83A1-F6EECF244321}">
                <p14:modId xmlns:p14="http://schemas.microsoft.com/office/powerpoint/2010/main" val="2556702647"/>
              </p:ext>
            </p:extLst>
          </p:nvPr>
        </p:nvGraphicFramePr>
        <p:xfrm>
          <a:off x="184785" y="1641231"/>
          <a:ext cx="4033924" cy="1737360"/>
        </p:xfrm>
        <a:graphic>
          <a:graphicData uri="http://schemas.openxmlformats.org/drawingml/2006/table">
            <a:tbl>
              <a:tblPr firstRow="1" bandRow="1">
                <a:tableStyleId>{5C22544A-7EE6-4342-B048-85BDC9FD1C3A}</a:tableStyleId>
              </a:tblPr>
              <a:tblGrid>
                <a:gridCol w="4033924">
                  <a:extLst>
                    <a:ext uri="{9D8B030D-6E8A-4147-A177-3AD203B41FA5}">
                      <a16:colId xmlns:a16="http://schemas.microsoft.com/office/drawing/2014/main" val="20000"/>
                    </a:ext>
                  </a:extLst>
                </a:gridCol>
              </a:tblGrid>
              <a:tr h="867507">
                <a:tc>
                  <a:txBody>
                    <a:bodyPr/>
                    <a:lstStyle/>
                    <a:p>
                      <a:pPr algn="ctr">
                        <a:buNone/>
                      </a:pPr>
                      <a:r>
                        <a:rPr lang="en-US" sz="5400" b="1" dirty="0">
                          <a:solidFill>
                            <a:schemeClr val="tx1"/>
                          </a:solidFill>
                        </a:rPr>
                        <a:t>1. Polar regions</a:t>
                      </a:r>
                    </a:p>
                  </a:txBody>
                  <a:tcPr anchor="ctr">
                    <a:solidFill>
                      <a:srgbClr val="A8DF8E"/>
                    </a:solidFill>
                  </a:tcPr>
                </a:tc>
                <a:extLst>
                  <a:ext uri="{0D108BD9-81ED-4DB2-BD59-A6C34878D82A}">
                    <a16:rowId xmlns:a16="http://schemas.microsoft.com/office/drawing/2014/main" val="10000"/>
                  </a:ext>
                </a:extLst>
              </a:tr>
            </a:tbl>
          </a:graphicData>
        </a:graphic>
      </p:graphicFrame>
      <p:sp>
        <p:nvSpPr>
          <p:cNvPr id="4" name="TextBox 3">
            <a:extLst>
              <a:ext uri="{FF2B5EF4-FFF2-40B4-BE49-F238E27FC236}">
                <a16:creationId xmlns:a16="http://schemas.microsoft.com/office/drawing/2014/main" id="{413B06DF-E848-A978-25F6-3A16A41FFDF8}"/>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glow rad="88900">
                    <a:prstClr val="white"/>
                  </a:glow>
                </a:effectLst>
                <a:uLnTx/>
                <a:uFillTx/>
                <a:latin typeface="Aptos Black" panose="020B0004020202020204" pitchFamily="34" charset="0"/>
                <a:ea typeface="+mn-ea"/>
                <a:cs typeface="Arial" panose="020B0604020202020204" pitchFamily="34" charset="0"/>
              </a:rPr>
              <a:t>3. Read the short descriptions of various habitats and match them with their features.</a:t>
            </a:r>
          </a:p>
        </p:txBody>
      </p:sp>
      <p:sp>
        <p:nvSpPr>
          <p:cNvPr id="6" name="TextBox 5">
            <a:extLst>
              <a:ext uri="{FF2B5EF4-FFF2-40B4-BE49-F238E27FC236}">
                <a16:creationId xmlns:a16="http://schemas.microsoft.com/office/drawing/2014/main" id="{CDFC8384-EA77-488C-7F16-54F3823FC277}"/>
              </a:ext>
            </a:extLst>
          </p:cNvPr>
          <p:cNvSpPr txBox="1"/>
          <p:nvPr/>
        </p:nvSpPr>
        <p:spPr>
          <a:xfrm>
            <a:off x="73428" y="3598662"/>
            <a:ext cx="11487467" cy="2123658"/>
          </a:xfrm>
          <a:prstGeom prst="rect">
            <a:avLst/>
          </a:prstGeom>
          <a:noFill/>
        </p:spPr>
        <p:txBody>
          <a:bodyPr wrap="square">
            <a:spAutoFit/>
          </a:bodyPr>
          <a:lstStyle/>
          <a:p>
            <a:r>
              <a:rPr lang="en-US" sz="4400" dirty="0"/>
              <a:t>Polar habitats include the North Pole and the South Pole. These habitats are </a:t>
            </a:r>
            <a:r>
              <a:rPr lang="en-US" sz="4400" dirty="0">
                <a:solidFill>
                  <a:srgbClr val="FF0000"/>
                </a:solidFill>
                <a:highlight>
                  <a:srgbClr val="FFFF00"/>
                </a:highlight>
              </a:rPr>
              <a:t>covered in ice and extremely cold and dry. </a:t>
            </a:r>
          </a:p>
        </p:txBody>
      </p:sp>
      <p:sp>
        <p:nvSpPr>
          <p:cNvPr id="8" name="TextBox 7">
            <a:extLst>
              <a:ext uri="{FF2B5EF4-FFF2-40B4-BE49-F238E27FC236}">
                <a16:creationId xmlns:a16="http://schemas.microsoft.com/office/drawing/2014/main" id="{184D6E47-9B9D-1B3B-1725-3F0A27BAAB00}"/>
              </a:ext>
            </a:extLst>
          </p:cNvPr>
          <p:cNvSpPr txBox="1"/>
          <p:nvPr/>
        </p:nvSpPr>
        <p:spPr>
          <a:xfrm>
            <a:off x="4218709" y="1421160"/>
            <a:ext cx="7453542" cy="1446550"/>
          </a:xfrm>
          <a:prstGeom prst="rect">
            <a:avLst/>
          </a:prstGeom>
          <a:noFill/>
        </p:spPr>
        <p:txBody>
          <a:bodyPr wrap="square">
            <a:spAutoFit/>
          </a:bodyPr>
          <a:lstStyle/>
          <a:p>
            <a:pPr algn="just">
              <a:buNone/>
            </a:pPr>
            <a:r>
              <a:rPr lang="en-US" sz="4400" dirty="0">
                <a:solidFill>
                  <a:srgbClr val="FF0000"/>
                </a:solidFill>
              </a:rPr>
              <a:t>c. extremely cold, dry, covered in snow and ice</a:t>
            </a:r>
          </a:p>
        </p:txBody>
      </p:sp>
    </p:spTree>
    <p:extLst>
      <p:ext uri="{BB962C8B-B14F-4D97-AF65-F5344CB8AC3E}">
        <p14:creationId xmlns:p14="http://schemas.microsoft.com/office/powerpoint/2010/main" val="132047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sp>
        <p:nvSpPr>
          <p:cNvPr id="4" name="TextBox 3">
            <a:extLst>
              <a:ext uri="{FF2B5EF4-FFF2-40B4-BE49-F238E27FC236}">
                <a16:creationId xmlns:a16="http://schemas.microsoft.com/office/drawing/2014/main" id="{413B06DF-E848-A978-25F6-3A16A41FFDF8}"/>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glow rad="88900">
                    <a:prstClr val="white"/>
                  </a:glow>
                </a:effectLst>
                <a:uLnTx/>
                <a:uFillTx/>
                <a:latin typeface="Aptos Black" panose="020B0004020202020204" pitchFamily="34" charset="0"/>
                <a:ea typeface="+mn-ea"/>
                <a:cs typeface="Arial" panose="020B0604020202020204" pitchFamily="34" charset="0"/>
              </a:rPr>
              <a:t>3. Read the short descriptions of various habitats and match them with their features.</a:t>
            </a:r>
          </a:p>
        </p:txBody>
      </p:sp>
      <p:sp>
        <p:nvSpPr>
          <p:cNvPr id="6" name="TextBox 5">
            <a:extLst>
              <a:ext uri="{FF2B5EF4-FFF2-40B4-BE49-F238E27FC236}">
                <a16:creationId xmlns:a16="http://schemas.microsoft.com/office/drawing/2014/main" id="{CDFC8384-EA77-488C-7F16-54F3823FC277}"/>
              </a:ext>
            </a:extLst>
          </p:cNvPr>
          <p:cNvSpPr txBox="1"/>
          <p:nvPr/>
        </p:nvSpPr>
        <p:spPr>
          <a:xfrm>
            <a:off x="184784" y="3086467"/>
            <a:ext cx="11487467" cy="2123658"/>
          </a:xfrm>
          <a:prstGeom prst="rect">
            <a:avLst/>
          </a:prstGeom>
          <a:noFill/>
        </p:spPr>
        <p:txBody>
          <a:bodyPr wrap="square">
            <a:spAutoFit/>
          </a:bodyPr>
          <a:lstStyle/>
          <a:p>
            <a:r>
              <a:rPr lang="en-US" sz="4400" dirty="0"/>
              <a:t>Forest habitats … are considered </a:t>
            </a:r>
            <a:r>
              <a:rPr lang="en-US" sz="4400" dirty="0">
                <a:solidFill>
                  <a:srgbClr val="FF0000"/>
                </a:solidFill>
                <a:highlight>
                  <a:srgbClr val="FFFF00"/>
                </a:highlight>
              </a:rPr>
              <a:t>the Earth's lungs </a:t>
            </a:r>
            <a:r>
              <a:rPr lang="en-US" sz="4400" dirty="0"/>
              <a:t>... They also provide </a:t>
            </a:r>
            <a:r>
              <a:rPr lang="en-US" sz="4400" dirty="0">
                <a:solidFill>
                  <a:srgbClr val="FF0000"/>
                </a:solidFill>
                <a:highlight>
                  <a:srgbClr val="FFFF00"/>
                </a:highlight>
              </a:rPr>
              <a:t>homes to bats, owls, deer, squirrels, foxes, lizards, etc. </a:t>
            </a:r>
          </a:p>
        </p:txBody>
      </p:sp>
      <p:sp>
        <p:nvSpPr>
          <p:cNvPr id="8" name="TextBox 7">
            <a:extLst>
              <a:ext uri="{FF2B5EF4-FFF2-40B4-BE49-F238E27FC236}">
                <a16:creationId xmlns:a16="http://schemas.microsoft.com/office/drawing/2014/main" id="{184D6E47-9B9D-1B3B-1725-3F0A27BAAB00}"/>
              </a:ext>
            </a:extLst>
          </p:cNvPr>
          <p:cNvSpPr txBox="1"/>
          <p:nvPr/>
        </p:nvSpPr>
        <p:spPr>
          <a:xfrm>
            <a:off x="4218709" y="1534517"/>
            <a:ext cx="7453542" cy="1446550"/>
          </a:xfrm>
          <a:prstGeom prst="rect">
            <a:avLst/>
          </a:prstGeom>
          <a:noFill/>
        </p:spPr>
        <p:txBody>
          <a:bodyPr wrap="square">
            <a:spAutoFit/>
          </a:bodyPr>
          <a:lstStyle/>
          <a:p>
            <a:pPr algn="just">
              <a:buNone/>
            </a:pPr>
            <a:r>
              <a:rPr lang="en-US" sz="4400" dirty="0">
                <a:solidFill>
                  <a:srgbClr val="FF0000"/>
                </a:solidFill>
              </a:rPr>
              <a:t>d. the lungs of Earth, home to many species.</a:t>
            </a:r>
          </a:p>
        </p:txBody>
      </p:sp>
      <p:graphicFrame>
        <p:nvGraphicFramePr>
          <p:cNvPr id="5" name="Table 4">
            <a:extLst>
              <a:ext uri="{FF2B5EF4-FFF2-40B4-BE49-F238E27FC236}">
                <a16:creationId xmlns:a16="http://schemas.microsoft.com/office/drawing/2014/main" id="{744502FE-4797-C9D1-18EA-E8FEF7A99241}"/>
              </a:ext>
            </a:extLst>
          </p:cNvPr>
          <p:cNvGraphicFramePr/>
          <p:nvPr>
            <p:extLst>
              <p:ext uri="{D42A27DB-BD31-4B8C-83A1-F6EECF244321}">
                <p14:modId xmlns:p14="http://schemas.microsoft.com/office/powerpoint/2010/main" val="2022165648"/>
              </p:ext>
            </p:extLst>
          </p:nvPr>
        </p:nvGraphicFramePr>
        <p:xfrm>
          <a:off x="350087" y="1647875"/>
          <a:ext cx="3518535" cy="1219835"/>
        </p:xfrm>
        <a:graphic>
          <a:graphicData uri="http://schemas.openxmlformats.org/drawingml/2006/table">
            <a:tbl>
              <a:tblPr firstRow="1" bandRow="1">
                <a:tableStyleId>{5C22544A-7EE6-4342-B048-85BDC9FD1C3A}</a:tableStyleId>
              </a:tblPr>
              <a:tblGrid>
                <a:gridCol w="3518535">
                  <a:extLst>
                    <a:ext uri="{9D8B030D-6E8A-4147-A177-3AD203B41FA5}">
                      <a16:colId xmlns:a16="http://schemas.microsoft.com/office/drawing/2014/main" val="20000"/>
                    </a:ext>
                  </a:extLst>
                </a:gridCol>
              </a:tblGrid>
              <a:tr h="1219835">
                <a:tc>
                  <a:txBody>
                    <a:bodyPr/>
                    <a:lstStyle/>
                    <a:p>
                      <a:pPr>
                        <a:buNone/>
                      </a:pPr>
                      <a:r>
                        <a:rPr lang="en-US" sz="6000" b="1" dirty="0">
                          <a:solidFill>
                            <a:schemeClr val="tx1"/>
                          </a:solidFill>
                        </a:rPr>
                        <a:t>2. Forests</a:t>
                      </a:r>
                    </a:p>
                  </a:txBody>
                  <a:tcPr anchor="ctr">
                    <a:solidFill>
                      <a:srgbClr val="F3FDE8"/>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93401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sp>
        <p:nvSpPr>
          <p:cNvPr id="4" name="TextBox 3">
            <a:extLst>
              <a:ext uri="{FF2B5EF4-FFF2-40B4-BE49-F238E27FC236}">
                <a16:creationId xmlns:a16="http://schemas.microsoft.com/office/drawing/2014/main" id="{413B06DF-E848-A978-25F6-3A16A41FFDF8}"/>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glow rad="88900">
                    <a:prstClr val="white"/>
                  </a:glow>
                </a:effectLst>
                <a:uLnTx/>
                <a:uFillTx/>
                <a:latin typeface="Aptos Black" panose="020B0004020202020204" pitchFamily="34" charset="0"/>
                <a:ea typeface="+mn-ea"/>
                <a:cs typeface="Arial" panose="020B0604020202020204" pitchFamily="34" charset="0"/>
              </a:rPr>
              <a:t>3. Read the short descriptions of various habitats and match them with their features.</a:t>
            </a:r>
          </a:p>
        </p:txBody>
      </p:sp>
      <p:sp>
        <p:nvSpPr>
          <p:cNvPr id="6" name="TextBox 5">
            <a:extLst>
              <a:ext uri="{FF2B5EF4-FFF2-40B4-BE49-F238E27FC236}">
                <a16:creationId xmlns:a16="http://schemas.microsoft.com/office/drawing/2014/main" id="{CDFC8384-EA77-488C-7F16-54F3823FC277}"/>
              </a:ext>
            </a:extLst>
          </p:cNvPr>
          <p:cNvSpPr txBox="1"/>
          <p:nvPr/>
        </p:nvSpPr>
        <p:spPr>
          <a:xfrm>
            <a:off x="112048" y="3072751"/>
            <a:ext cx="11487467" cy="2800767"/>
          </a:xfrm>
          <a:prstGeom prst="rect">
            <a:avLst/>
          </a:prstGeom>
          <a:noFill/>
        </p:spPr>
        <p:txBody>
          <a:bodyPr wrap="square">
            <a:spAutoFit/>
          </a:bodyPr>
          <a:lstStyle/>
          <a:p>
            <a:r>
              <a:rPr lang="en-US" sz="4400" dirty="0"/>
              <a:t>Ocean habitats include the Pacific, Atlantic, Indian, Southern, and Arctic Oceans. They </a:t>
            </a:r>
            <a:r>
              <a:rPr lang="en-US" sz="4400" dirty="0">
                <a:solidFill>
                  <a:srgbClr val="FF0000"/>
                </a:solidFill>
                <a:highlight>
                  <a:srgbClr val="FFFF00"/>
                </a:highlight>
              </a:rPr>
              <a:t>produce more than 50 per cent of Earth's oxygen and help adjust the climate.</a:t>
            </a:r>
          </a:p>
        </p:txBody>
      </p:sp>
      <p:sp>
        <p:nvSpPr>
          <p:cNvPr id="8" name="TextBox 7">
            <a:extLst>
              <a:ext uri="{FF2B5EF4-FFF2-40B4-BE49-F238E27FC236}">
                <a16:creationId xmlns:a16="http://schemas.microsoft.com/office/drawing/2014/main" id="{184D6E47-9B9D-1B3B-1725-3F0A27BAAB00}"/>
              </a:ext>
            </a:extLst>
          </p:cNvPr>
          <p:cNvSpPr txBox="1"/>
          <p:nvPr/>
        </p:nvSpPr>
        <p:spPr>
          <a:xfrm>
            <a:off x="4218709" y="1421160"/>
            <a:ext cx="7453542" cy="1569660"/>
          </a:xfrm>
          <a:prstGeom prst="rect">
            <a:avLst/>
          </a:prstGeom>
          <a:noFill/>
        </p:spPr>
        <p:txBody>
          <a:bodyPr wrap="square">
            <a:spAutoFit/>
          </a:bodyPr>
          <a:lstStyle/>
          <a:p>
            <a:pPr algn="just">
              <a:buNone/>
            </a:pPr>
            <a:r>
              <a:rPr lang="en-US" sz="4800" dirty="0">
                <a:solidFill>
                  <a:srgbClr val="FF0000"/>
                </a:solidFill>
              </a:rPr>
              <a:t>b. largest, produce oxygen and adjust the climate</a:t>
            </a:r>
          </a:p>
        </p:txBody>
      </p:sp>
      <p:graphicFrame>
        <p:nvGraphicFramePr>
          <p:cNvPr id="5" name="Table 4">
            <a:extLst>
              <a:ext uri="{FF2B5EF4-FFF2-40B4-BE49-F238E27FC236}">
                <a16:creationId xmlns:a16="http://schemas.microsoft.com/office/drawing/2014/main" id="{E45C0A2A-6FEA-BBD4-2C84-1A5488B9C87B}"/>
              </a:ext>
            </a:extLst>
          </p:cNvPr>
          <p:cNvGraphicFramePr/>
          <p:nvPr>
            <p:extLst>
              <p:ext uri="{D42A27DB-BD31-4B8C-83A1-F6EECF244321}">
                <p14:modId xmlns:p14="http://schemas.microsoft.com/office/powerpoint/2010/main" val="528713959"/>
              </p:ext>
            </p:extLst>
          </p:nvPr>
        </p:nvGraphicFramePr>
        <p:xfrm>
          <a:off x="184785" y="1651635"/>
          <a:ext cx="3518535" cy="1219835"/>
        </p:xfrm>
        <a:graphic>
          <a:graphicData uri="http://schemas.openxmlformats.org/drawingml/2006/table">
            <a:tbl>
              <a:tblPr firstRow="1" bandRow="1">
                <a:tableStyleId>{5C22544A-7EE6-4342-B048-85BDC9FD1C3A}</a:tableStyleId>
              </a:tblPr>
              <a:tblGrid>
                <a:gridCol w="3518535">
                  <a:extLst>
                    <a:ext uri="{9D8B030D-6E8A-4147-A177-3AD203B41FA5}">
                      <a16:colId xmlns:a16="http://schemas.microsoft.com/office/drawing/2014/main" val="20000"/>
                    </a:ext>
                  </a:extLst>
                </a:gridCol>
              </a:tblGrid>
              <a:tr h="1219835">
                <a:tc>
                  <a:txBody>
                    <a:bodyPr/>
                    <a:lstStyle/>
                    <a:p>
                      <a:pPr>
                        <a:buNone/>
                      </a:pPr>
                      <a:r>
                        <a:rPr lang="en-US" sz="6000" b="1" dirty="0">
                          <a:solidFill>
                            <a:schemeClr val="tx1"/>
                          </a:solidFill>
                        </a:rPr>
                        <a:t>3. Oceans</a:t>
                      </a:r>
                    </a:p>
                  </a:txBody>
                  <a:tcPr anchor="ctr">
                    <a:solidFill>
                      <a:srgbClr val="FFE5E5"/>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3403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sp>
        <p:nvSpPr>
          <p:cNvPr id="4" name="TextBox 3">
            <a:extLst>
              <a:ext uri="{FF2B5EF4-FFF2-40B4-BE49-F238E27FC236}">
                <a16:creationId xmlns:a16="http://schemas.microsoft.com/office/drawing/2014/main" id="{413B06DF-E848-A978-25F6-3A16A41FFDF8}"/>
              </a:ext>
            </a:extLst>
          </p:cNvPr>
          <p:cNvSpPr txBox="1"/>
          <p:nvPr/>
        </p:nvSpPr>
        <p:spPr>
          <a:xfrm>
            <a:off x="783907" y="15790"/>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glow rad="88900">
                    <a:prstClr val="white"/>
                  </a:glow>
                </a:effectLst>
                <a:uLnTx/>
                <a:uFillTx/>
                <a:latin typeface="Aptos Black" panose="020B0004020202020204" pitchFamily="34" charset="0"/>
                <a:ea typeface="+mn-ea"/>
                <a:cs typeface="Arial" panose="020B0604020202020204" pitchFamily="34" charset="0"/>
              </a:rPr>
              <a:t>3. Read the short descriptions of various habitats and match them with their features.</a:t>
            </a:r>
          </a:p>
        </p:txBody>
      </p:sp>
      <p:sp>
        <p:nvSpPr>
          <p:cNvPr id="6" name="TextBox 5">
            <a:extLst>
              <a:ext uri="{FF2B5EF4-FFF2-40B4-BE49-F238E27FC236}">
                <a16:creationId xmlns:a16="http://schemas.microsoft.com/office/drawing/2014/main" id="{CDFC8384-EA77-488C-7F16-54F3823FC277}"/>
              </a:ext>
            </a:extLst>
          </p:cNvPr>
          <p:cNvSpPr txBox="1"/>
          <p:nvPr/>
        </p:nvSpPr>
        <p:spPr>
          <a:xfrm>
            <a:off x="184785" y="3260496"/>
            <a:ext cx="11487467" cy="1446550"/>
          </a:xfrm>
          <a:prstGeom prst="rect">
            <a:avLst/>
          </a:prstGeom>
          <a:noFill/>
        </p:spPr>
        <p:txBody>
          <a:bodyPr wrap="square">
            <a:spAutoFit/>
          </a:bodyPr>
          <a:lstStyle/>
          <a:p>
            <a:r>
              <a:rPr lang="en-US" sz="4400" dirty="0"/>
              <a:t>Grasslands include </a:t>
            </a:r>
            <a:r>
              <a:rPr lang="en-US" sz="4400" dirty="0">
                <a:solidFill>
                  <a:srgbClr val="FF0000"/>
                </a:solidFill>
                <a:highlight>
                  <a:srgbClr val="FFFF00"/>
                </a:highlight>
              </a:rPr>
              <a:t>tropical and temperate ones</a:t>
            </a:r>
            <a:r>
              <a:rPr lang="en-US" sz="4400" dirty="0"/>
              <a:t>. They are </a:t>
            </a:r>
            <a:r>
              <a:rPr lang="en-US" sz="4400" dirty="0">
                <a:solidFill>
                  <a:srgbClr val="FF0000"/>
                </a:solidFill>
                <a:highlight>
                  <a:srgbClr val="FFFF00"/>
                </a:highlight>
              </a:rPr>
              <a:t>crucial for grazing livestock</a:t>
            </a:r>
            <a:r>
              <a:rPr lang="en-US" sz="4400" dirty="0"/>
              <a:t>.</a:t>
            </a:r>
            <a:endParaRPr lang="en-US" sz="4400" dirty="0">
              <a:solidFill>
                <a:srgbClr val="FF0000"/>
              </a:solidFill>
              <a:highlight>
                <a:srgbClr val="FFFF00"/>
              </a:highlight>
            </a:endParaRPr>
          </a:p>
        </p:txBody>
      </p:sp>
      <p:sp>
        <p:nvSpPr>
          <p:cNvPr id="8" name="TextBox 7">
            <a:extLst>
              <a:ext uri="{FF2B5EF4-FFF2-40B4-BE49-F238E27FC236}">
                <a16:creationId xmlns:a16="http://schemas.microsoft.com/office/drawing/2014/main" id="{184D6E47-9B9D-1B3B-1725-3F0A27BAAB00}"/>
              </a:ext>
            </a:extLst>
          </p:cNvPr>
          <p:cNvSpPr txBox="1"/>
          <p:nvPr/>
        </p:nvSpPr>
        <p:spPr>
          <a:xfrm>
            <a:off x="4478583" y="1501540"/>
            <a:ext cx="7453542" cy="1446550"/>
          </a:xfrm>
          <a:prstGeom prst="rect">
            <a:avLst/>
          </a:prstGeom>
          <a:noFill/>
        </p:spPr>
        <p:txBody>
          <a:bodyPr wrap="square">
            <a:spAutoFit/>
          </a:bodyPr>
          <a:lstStyle/>
          <a:p>
            <a:pPr algn="just">
              <a:buNone/>
            </a:pPr>
            <a:r>
              <a:rPr lang="en-US" sz="4400" dirty="0">
                <a:solidFill>
                  <a:srgbClr val="FF0000"/>
                </a:solidFill>
              </a:rPr>
              <a:t>a. two main types and are crucial for livestock grazing</a:t>
            </a:r>
          </a:p>
        </p:txBody>
      </p:sp>
      <p:graphicFrame>
        <p:nvGraphicFramePr>
          <p:cNvPr id="5" name="Table 4">
            <a:extLst>
              <a:ext uri="{FF2B5EF4-FFF2-40B4-BE49-F238E27FC236}">
                <a16:creationId xmlns:a16="http://schemas.microsoft.com/office/drawing/2014/main" id="{0755ACF7-5E64-43B8-3706-DC5E42BEE35E}"/>
              </a:ext>
            </a:extLst>
          </p:cNvPr>
          <p:cNvGraphicFramePr/>
          <p:nvPr>
            <p:extLst>
              <p:ext uri="{D42A27DB-BD31-4B8C-83A1-F6EECF244321}">
                <p14:modId xmlns:p14="http://schemas.microsoft.com/office/powerpoint/2010/main" val="1758369933"/>
              </p:ext>
            </p:extLst>
          </p:nvPr>
        </p:nvGraphicFramePr>
        <p:xfrm>
          <a:off x="184785" y="1651635"/>
          <a:ext cx="4033924" cy="1066800"/>
        </p:xfrm>
        <a:graphic>
          <a:graphicData uri="http://schemas.openxmlformats.org/drawingml/2006/table">
            <a:tbl>
              <a:tblPr firstRow="1" bandRow="1">
                <a:tableStyleId>{5C22544A-7EE6-4342-B048-85BDC9FD1C3A}</a:tableStyleId>
              </a:tblPr>
              <a:tblGrid>
                <a:gridCol w="4033924">
                  <a:extLst>
                    <a:ext uri="{9D8B030D-6E8A-4147-A177-3AD203B41FA5}">
                      <a16:colId xmlns:a16="http://schemas.microsoft.com/office/drawing/2014/main" val="20000"/>
                    </a:ext>
                  </a:extLst>
                </a:gridCol>
              </a:tblGrid>
              <a:tr h="1066800">
                <a:tc>
                  <a:txBody>
                    <a:bodyPr/>
                    <a:lstStyle/>
                    <a:p>
                      <a:pPr>
                        <a:buNone/>
                      </a:pPr>
                      <a:r>
                        <a:rPr lang="en-US" sz="5400" b="1" dirty="0">
                          <a:solidFill>
                            <a:schemeClr val="tx1"/>
                          </a:solidFill>
                        </a:rPr>
                        <a:t>4. Grasslands</a:t>
                      </a:r>
                    </a:p>
                  </a:txBody>
                  <a:tcPr anchor="ctr">
                    <a:solidFill>
                      <a:srgbClr val="FFBFB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8522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anim calcmode="lin" valueType="num">
                                      <p:cBhvr>
                                        <p:cTn id="15" dur="2000" fill="hold"/>
                                        <p:tgtEl>
                                          <p:spTgt spid="8"/>
                                        </p:tgtEl>
                                        <p:attrNameLst>
                                          <p:attrName>ppt_w</p:attrName>
                                        </p:attrNameLst>
                                      </p:cBhvr>
                                      <p:tavLst>
                                        <p:tav tm="0" fmla="#ppt_w*sin(2.5*pi*$)">
                                          <p:val>
                                            <p:fltVal val="0"/>
                                          </p:val>
                                        </p:tav>
                                        <p:tav tm="100000">
                                          <p:val>
                                            <p:fltVal val="1"/>
                                          </p:val>
                                        </p:tav>
                                      </p:tavLst>
                                    </p:anim>
                                    <p:anim calcmode="lin" valueType="num">
                                      <p:cBhvr>
                                        <p:cTn id="16"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55392-5E9B-272E-783B-16CC4CB23940}"/>
              </a:ext>
            </a:extLst>
          </p:cNvPr>
          <p:cNvPicPr>
            <a:picLocks noChangeAspect="1"/>
          </p:cNvPicPr>
          <p:nvPr/>
        </p:nvPicPr>
        <p:blipFill>
          <a:blip r:embed="rId3"/>
          <a:stretch>
            <a:fillRect/>
          </a:stretch>
        </p:blipFill>
        <p:spPr>
          <a:xfrm>
            <a:off x="-1" y="-1"/>
            <a:ext cx="12192001" cy="6842211"/>
          </a:xfrm>
          <a:prstGeom prst="rect">
            <a:avLst/>
          </a:prstGeom>
        </p:spPr>
      </p:pic>
      <p:graphicFrame>
        <p:nvGraphicFramePr>
          <p:cNvPr id="2" name="Table 1"/>
          <p:cNvGraphicFramePr/>
          <p:nvPr>
            <p:extLst>
              <p:ext uri="{D42A27DB-BD31-4B8C-83A1-F6EECF244321}">
                <p14:modId xmlns:p14="http://schemas.microsoft.com/office/powerpoint/2010/main" val="2586133833"/>
              </p:ext>
            </p:extLst>
          </p:nvPr>
        </p:nvGraphicFramePr>
        <p:xfrm>
          <a:off x="184785" y="1651635"/>
          <a:ext cx="11822430" cy="4652010"/>
        </p:xfrm>
        <a:graphic>
          <a:graphicData uri="http://schemas.openxmlformats.org/drawingml/2006/table">
            <a:tbl>
              <a:tblPr firstRow="1" bandRow="1">
                <a:tableStyleId>{5C22544A-7EE6-4342-B048-85BDC9FD1C3A}</a:tableStyleId>
              </a:tblPr>
              <a:tblGrid>
                <a:gridCol w="3518535">
                  <a:extLst>
                    <a:ext uri="{9D8B030D-6E8A-4147-A177-3AD203B41FA5}">
                      <a16:colId xmlns:a16="http://schemas.microsoft.com/office/drawing/2014/main" val="20000"/>
                    </a:ext>
                  </a:extLst>
                </a:gridCol>
                <a:gridCol w="5864225">
                  <a:extLst>
                    <a:ext uri="{9D8B030D-6E8A-4147-A177-3AD203B41FA5}">
                      <a16:colId xmlns:a16="http://schemas.microsoft.com/office/drawing/2014/main" val="20001"/>
                    </a:ext>
                  </a:extLst>
                </a:gridCol>
                <a:gridCol w="2439670">
                  <a:extLst>
                    <a:ext uri="{9D8B030D-6E8A-4147-A177-3AD203B41FA5}">
                      <a16:colId xmlns:a16="http://schemas.microsoft.com/office/drawing/2014/main" val="20002"/>
                    </a:ext>
                  </a:extLst>
                </a:gridCol>
              </a:tblGrid>
              <a:tr h="1145540">
                <a:tc>
                  <a:txBody>
                    <a:bodyPr/>
                    <a:lstStyle/>
                    <a:p>
                      <a:pPr>
                        <a:buNone/>
                      </a:pPr>
                      <a:r>
                        <a:rPr lang="en-US" sz="3200" b="1" dirty="0">
                          <a:solidFill>
                            <a:schemeClr val="tx1"/>
                          </a:solidFill>
                        </a:rPr>
                        <a:t>1. Polar regions</a:t>
                      </a:r>
                    </a:p>
                  </a:txBody>
                  <a:tcPr anchor="ctr">
                    <a:solidFill>
                      <a:srgbClr val="A8DF8E"/>
                    </a:solidFill>
                  </a:tcPr>
                </a:tc>
                <a:tc>
                  <a:txBody>
                    <a:bodyPr/>
                    <a:lstStyle/>
                    <a:p>
                      <a:pPr algn="just">
                        <a:buNone/>
                      </a:pPr>
                      <a:r>
                        <a:rPr lang="en-US" sz="3200" b="0">
                          <a:solidFill>
                            <a:schemeClr val="tx1"/>
                          </a:solidFill>
                        </a:rPr>
                        <a:t>a. two main types and are crucial for livestock grazing</a:t>
                      </a:r>
                    </a:p>
                  </a:txBody>
                  <a:tcPr anchor="ctr">
                    <a:solidFill>
                      <a:srgbClr val="A8DF8E"/>
                    </a:solidFill>
                  </a:tcPr>
                </a:tc>
                <a:tc>
                  <a:txBody>
                    <a:bodyPr/>
                    <a:lstStyle/>
                    <a:p>
                      <a:pPr>
                        <a:buNone/>
                      </a:pPr>
                      <a:r>
                        <a:rPr lang="en-US" sz="3200" b="1">
                          <a:solidFill>
                            <a:schemeClr val="tx1"/>
                          </a:solidFill>
                        </a:rPr>
                        <a:t>1.</a:t>
                      </a:r>
                    </a:p>
                  </a:txBody>
                  <a:tcPr anchor="ctr">
                    <a:solidFill>
                      <a:srgbClr val="A8DF8E"/>
                    </a:solidFill>
                  </a:tcPr>
                </a:tc>
                <a:extLst>
                  <a:ext uri="{0D108BD9-81ED-4DB2-BD59-A6C34878D82A}">
                    <a16:rowId xmlns:a16="http://schemas.microsoft.com/office/drawing/2014/main" val="10000"/>
                  </a:ext>
                </a:extLst>
              </a:tr>
              <a:tr h="1219835">
                <a:tc>
                  <a:txBody>
                    <a:bodyPr/>
                    <a:lstStyle/>
                    <a:p>
                      <a:pPr>
                        <a:buNone/>
                      </a:pPr>
                      <a:r>
                        <a:rPr lang="en-US" sz="3200" b="1" dirty="0">
                          <a:solidFill>
                            <a:schemeClr val="tx1"/>
                          </a:solidFill>
                        </a:rPr>
                        <a:t>2. Forests</a:t>
                      </a:r>
                    </a:p>
                  </a:txBody>
                  <a:tcPr anchor="ctr">
                    <a:solidFill>
                      <a:srgbClr val="F3FDE8"/>
                    </a:solidFill>
                  </a:tcPr>
                </a:tc>
                <a:tc>
                  <a:txBody>
                    <a:bodyPr/>
                    <a:lstStyle/>
                    <a:p>
                      <a:pPr algn="just">
                        <a:buNone/>
                      </a:pPr>
                      <a:r>
                        <a:rPr lang="en-US" sz="3200" b="0">
                          <a:solidFill>
                            <a:schemeClr val="tx1"/>
                          </a:solidFill>
                        </a:rPr>
                        <a:t>b. largest, produce oxygen and adjust the climate</a:t>
                      </a:r>
                    </a:p>
                  </a:txBody>
                  <a:tcPr anchor="ctr">
                    <a:solidFill>
                      <a:srgbClr val="F3FDE8"/>
                    </a:solidFill>
                  </a:tcPr>
                </a:tc>
                <a:tc>
                  <a:txBody>
                    <a:bodyPr/>
                    <a:lstStyle/>
                    <a:p>
                      <a:pPr>
                        <a:buNone/>
                      </a:pPr>
                      <a:r>
                        <a:rPr lang="en-US" sz="3200" b="1">
                          <a:solidFill>
                            <a:schemeClr val="tx1"/>
                          </a:solidFill>
                        </a:rPr>
                        <a:t>2.</a:t>
                      </a:r>
                    </a:p>
                  </a:txBody>
                  <a:tcPr anchor="ctr">
                    <a:solidFill>
                      <a:srgbClr val="F3FDE8"/>
                    </a:solidFill>
                  </a:tcPr>
                </a:tc>
                <a:extLst>
                  <a:ext uri="{0D108BD9-81ED-4DB2-BD59-A6C34878D82A}">
                    <a16:rowId xmlns:a16="http://schemas.microsoft.com/office/drawing/2014/main" val="10001"/>
                  </a:ext>
                </a:extLst>
              </a:tr>
              <a:tr h="1219835">
                <a:tc>
                  <a:txBody>
                    <a:bodyPr/>
                    <a:lstStyle/>
                    <a:p>
                      <a:pPr>
                        <a:buNone/>
                      </a:pPr>
                      <a:r>
                        <a:rPr lang="en-US" sz="3200" b="1" dirty="0">
                          <a:solidFill>
                            <a:schemeClr val="tx1"/>
                          </a:solidFill>
                        </a:rPr>
                        <a:t>3. Oceans</a:t>
                      </a:r>
                    </a:p>
                  </a:txBody>
                  <a:tcPr anchor="ctr">
                    <a:solidFill>
                      <a:srgbClr val="FFE5E5"/>
                    </a:solidFill>
                  </a:tcPr>
                </a:tc>
                <a:tc>
                  <a:txBody>
                    <a:bodyPr/>
                    <a:lstStyle/>
                    <a:p>
                      <a:pPr algn="just">
                        <a:buNone/>
                      </a:pPr>
                      <a:r>
                        <a:rPr lang="en-US" sz="3200" b="0" dirty="0">
                          <a:solidFill>
                            <a:schemeClr val="tx1"/>
                          </a:solidFill>
                        </a:rPr>
                        <a:t>c. extremely cold, dry, covered in snow and ice</a:t>
                      </a:r>
                    </a:p>
                  </a:txBody>
                  <a:tcPr anchor="ctr">
                    <a:solidFill>
                      <a:srgbClr val="FFE5E5"/>
                    </a:solidFill>
                  </a:tcPr>
                </a:tc>
                <a:tc>
                  <a:txBody>
                    <a:bodyPr/>
                    <a:lstStyle/>
                    <a:p>
                      <a:pPr>
                        <a:buNone/>
                      </a:pPr>
                      <a:r>
                        <a:rPr lang="en-US" sz="3200" b="1">
                          <a:solidFill>
                            <a:schemeClr val="tx1"/>
                          </a:solidFill>
                        </a:rPr>
                        <a:t>3.</a:t>
                      </a:r>
                    </a:p>
                  </a:txBody>
                  <a:tcPr anchor="ctr">
                    <a:solidFill>
                      <a:srgbClr val="FFE5E5"/>
                    </a:solidFill>
                  </a:tcPr>
                </a:tc>
                <a:extLst>
                  <a:ext uri="{0D108BD9-81ED-4DB2-BD59-A6C34878D82A}">
                    <a16:rowId xmlns:a16="http://schemas.microsoft.com/office/drawing/2014/main" val="10002"/>
                  </a:ext>
                </a:extLst>
              </a:tr>
              <a:tr h="1066800">
                <a:tc>
                  <a:txBody>
                    <a:bodyPr/>
                    <a:lstStyle/>
                    <a:p>
                      <a:pPr>
                        <a:buNone/>
                      </a:pPr>
                      <a:r>
                        <a:rPr lang="en-US" sz="3200" b="1" dirty="0">
                          <a:solidFill>
                            <a:schemeClr val="tx1"/>
                          </a:solidFill>
                        </a:rPr>
                        <a:t>4. Grasslands</a:t>
                      </a:r>
                    </a:p>
                  </a:txBody>
                  <a:tcPr anchor="ctr">
                    <a:solidFill>
                      <a:srgbClr val="FFBFBF"/>
                    </a:solidFill>
                  </a:tcPr>
                </a:tc>
                <a:tc>
                  <a:txBody>
                    <a:bodyPr/>
                    <a:lstStyle/>
                    <a:p>
                      <a:pPr algn="just">
                        <a:buNone/>
                      </a:pPr>
                      <a:r>
                        <a:rPr lang="en-US" sz="3200" b="0">
                          <a:solidFill>
                            <a:schemeClr val="tx1"/>
                          </a:solidFill>
                        </a:rPr>
                        <a:t>d. the lungs of Earth, home to many species</a:t>
                      </a:r>
                    </a:p>
                  </a:txBody>
                  <a:tcPr anchor="ctr">
                    <a:solidFill>
                      <a:srgbClr val="FFBFBF"/>
                    </a:solidFill>
                  </a:tcPr>
                </a:tc>
                <a:tc>
                  <a:txBody>
                    <a:bodyPr/>
                    <a:lstStyle/>
                    <a:p>
                      <a:pPr>
                        <a:buNone/>
                      </a:pPr>
                      <a:r>
                        <a:rPr lang="en-US" sz="3200" b="1" dirty="0">
                          <a:solidFill>
                            <a:schemeClr val="tx1"/>
                          </a:solidFill>
                        </a:rPr>
                        <a:t>4.</a:t>
                      </a:r>
                    </a:p>
                  </a:txBody>
                  <a:tcPr anchor="ctr">
                    <a:solidFill>
                      <a:srgbClr val="FFBFBF"/>
                    </a:solidFill>
                  </a:tcPr>
                </a:tc>
                <a:extLst>
                  <a:ext uri="{0D108BD9-81ED-4DB2-BD59-A6C34878D82A}">
                    <a16:rowId xmlns:a16="http://schemas.microsoft.com/office/drawing/2014/main" val="10003"/>
                  </a:ext>
                </a:extLst>
              </a:tr>
            </a:tbl>
          </a:graphicData>
        </a:graphic>
      </p:graphicFrame>
      <p:sp>
        <p:nvSpPr>
          <p:cNvPr id="7" name="Text Box 6"/>
          <p:cNvSpPr txBox="1"/>
          <p:nvPr/>
        </p:nvSpPr>
        <p:spPr>
          <a:xfrm>
            <a:off x="10007600" y="1785620"/>
            <a:ext cx="735330"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c</a:t>
            </a:r>
          </a:p>
        </p:txBody>
      </p:sp>
      <p:sp>
        <p:nvSpPr>
          <p:cNvPr id="22" name="Text Box 21"/>
          <p:cNvSpPr txBox="1"/>
          <p:nvPr/>
        </p:nvSpPr>
        <p:spPr>
          <a:xfrm>
            <a:off x="10007600" y="2941320"/>
            <a:ext cx="735330"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d</a:t>
            </a:r>
          </a:p>
        </p:txBody>
      </p:sp>
      <p:sp>
        <p:nvSpPr>
          <p:cNvPr id="25" name="Text Box 24"/>
          <p:cNvSpPr txBox="1"/>
          <p:nvPr/>
        </p:nvSpPr>
        <p:spPr>
          <a:xfrm>
            <a:off x="10007600" y="4198620"/>
            <a:ext cx="735330"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b</a:t>
            </a:r>
          </a:p>
        </p:txBody>
      </p:sp>
      <p:sp>
        <p:nvSpPr>
          <p:cNvPr id="29" name="Text Box 28"/>
          <p:cNvSpPr txBox="1"/>
          <p:nvPr/>
        </p:nvSpPr>
        <p:spPr>
          <a:xfrm>
            <a:off x="10007600" y="5455920"/>
            <a:ext cx="735330" cy="706755"/>
          </a:xfrm>
          <a:prstGeom prst="rect">
            <a:avLst/>
          </a:prstGeom>
          <a:noFill/>
          <a:ln w="9525">
            <a:noFill/>
          </a:ln>
        </p:spPr>
        <p:txBody>
          <a:bodyPr wrap="square">
            <a:spAutoFit/>
          </a:bodyPr>
          <a:lstStyle/>
          <a:p>
            <a:pPr marL="635" indent="-635" algn="just"/>
            <a:r>
              <a:rPr lang="en-US" sz="4000" b="1">
                <a:solidFill>
                  <a:srgbClr val="FF0000"/>
                </a:solidFill>
                <a:latin typeface="Calibri" panose="020F0502020204030204" pitchFamily="34" charset="0"/>
                <a:cs typeface="Calibri" panose="020F0502020204030204" pitchFamily="34" charset="0"/>
              </a:rPr>
              <a:t>a</a:t>
            </a:r>
          </a:p>
        </p:txBody>
      </p:sp>
      <p:sp>
        <p:nvSpPr>
          <p:cNvPr id="4" name="TextBox 3">
            <a:extLst>
              <a:ext uri="{FF2B5EF4-FFF2-40B4-BE49-F238E27FC236}">
                <a16:creationId xmlns:a16="http://schemas.microsoft.com/office/drawing/2014/main" id="{413B06DF-E848-A978-25F6-3A16A41FFDF8}"/>
              </a:ext>
            </a:extLst>
          </p:cNvPr>
          <p:cNvSpPr txBox="1"/>
          <p:nvPr/>
        </p:nvSpPr>
        <p:spPr>
          <a:xfrm>
            <a:off x="1781434" y="356945"/>
            <a:ext cx="10888345" cy="923330"/>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r>
              <a:rPr lang="en-US" sz="5400" dirty="0"/>
              <a:t>Look at the answers again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2" grpId="0"/>
      <p:bldP spid="22" grpId="1"/>
      <p:bldP spid="25" grpId="0"/>
      <p:bldP spid="25" grpId="1"/>
      <p:bldP spid="29" grpId="0"/>
      <p:bldP spid="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266390" y="1011767"/>
            <a:ext cx="7652230" cy="4622617"/>
            <a:chOff x="0" y="0"/>
            <a:chExt cx="3023103" cy="1826219"/>
          </a:xfrm>
        </p:grpSpPr>
        <p:sp>
          <p:nvSpPr>
            <p:cNvPr id="4" name="Freeform 4"/>
            <p:cNvSpPr/>
            <p:nvPr/>
          </p:nvSpPr>
          <p:spPr>
            <a:xfrm>
              <a:off x="0" y="0"/>
              <a:ext cx="3023103" cy="1826219"/>
            </a:xfrm>
            <a:custGeom>
              <a:avLst/>
              <a:gdLst/>
              <a:ahLst/>
              <a:cxnLst/>
              <a:rect l="l" t="t" r="r" b="b"/>
              <a:pathLst>
                <a:path w="3023103" h="1826219">
                  <a:moveTo>
                    <a:pt x="34399" y="0"/>
                  </a:moveTo>
                  <a:lnTo>
                    <a:pt x="2988705" y="0"/>
                  </a:lnTo>
                  <a:cubicBezTo>
                    <a:pt x="2997828" y="0"/>
                    <a:pt x="3006577" y="3624"/>
                    <a:pt x="3013028" y="10075"/>
                  </a:cubicBezTo>
                  <a:cubicBezTo>
                    <a:pt x="3019479" y="16526"/>
                    <a:pt x="3023103" y="25275"/>
                    <a:pt x="3023103" y="34399"/>
                  </a:cubicBezTo>
                  <a:lnTo>
                    <a:pt x="3023103" y="1791821"/>
                  </a:lnTo>
                  <a:cubicBezTo>
                    <a:pt x="3023103" y="1800944"/>
                    <a:pt x="3019479" y="1809693"/>
                    <a:pt x="3013028" y="1816144"/>
                  </a:cubicBezTo>
                  <a:cubicBezTo>
                    <a:pt x="3006577" y="1822595"/>
                    <a:pt x="2997828" y="1826219"/>
                    <a:pt x="2988705" y="1826219"/>
                  </a:cubicBezTo>
                  <a:lnTo>
                    <a:pt x="34399" y="1826219"/>
                  </a:lnTo>
                  <a:cubicBezTo>
                    <a:pt x="15401" y="1826219"/>
                    <a:pt x="0" y="1810818"/>
                    <a:pt x="0" y="1791821"/>
                  </a:cubicBezTo>
                  <a:lnTo>
                    <a:pt x="0" y="34399"/>
                  </a:lnTo>
                  <a:cubicBezTo>
                    <a:pt x="0" y="25275"/>
                    <a:pt x="3624" y="16526"/>
                    <a:pt x="10075" y="10075"/>
                  </a:cubicBezTo>
                  <a:cubicBezTo>
                    <a:pt x="16526" y="3624"/>
                    <a:pt x="25275" y="0"/>
                    <a:pt x="34399"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023103" cy="186431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6001251" y="4475164"/>
            <a:ext cx="8256689" cy="1561265"/>
          </a:xfrm>
          <a:custGeom>
            <a:avLst/>
            <a:gdLst/>
            <a:ahLst/>
            <a:cxnLst/>
            <a:rect l="l" t="t" r="r" b="b"/>
            <a:pathLst>
              <a:path w="12385033" h="2341897">
                <a:moveTo>
                  <a:pt x="0" y="0"/>
                </a:moveTo>
                <a:lnTo>
                  <a:pt x="12385033" y="0"/>
                </a:lnTo>
                <a:lnTo>
                  <a:pt x="12385033" y="2341897"/>
                </a:lnTo>
                <a:lnTo>
                  <a:pt x="0" y="2341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22768" y="4475164"/>
            <a:ext cx="8256689" cy="1561265"/>
          </a:xfrm>
          <a:custGeom>
            <a:avLst/>
            <a:gdLst/>
            <a:ahLst/>
            <a:cxnLst/>
            <a:rect l="l" t="t" r="r" b="b"/>
            <a:pathLst>
              <a:path w="12385033" h="2341897">
                <a:moveTo>
                  <a:pt x="0" y="0"/>
                </a:moveTo>
                <a:lnTo>
                  <a:pt x="12385033" y="0"/>
                </a:lnTo>
                <a:lnTo>
                  <a:pt x="12385033" y="2341897"/>
                </a:lnTo>
                <a:lnTo>
                  <a:pt x="0" y="2341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8108344" y="5482612"/>
            <a:ext cx="4189649" cy="3227319"/>
          </a:xfrm>
          <a:custGeom>
            <a:avLst/>
            <a:gdLst/>
            <a:ahLst/>
            <a:cxnLst/>
            <a:rect l="l" t="t" r="r" b="b"/>
            <a:pathLst>
              <a:path w="6284473" h="4840979">
                <a:moveTo>
                  <a:pt x="6284474" y="0"/>
                </a:moveTo>
                <a:lnTo>
                  <a:pt x="0" y="0"/>
                </a:lnTo>
                <a:lnTo>
                  <a:pt x="0" y="4840978"/>
                </a:lnTo>
                <a:lnTo>
                  <a:pt x="6284474" y="4840978"/>
                </a:lnTo>
                <a:lnTo>
                  <a:pt x="6284474"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9" name="Freeform 9"/>
          <p:cNvSpPr/>
          <p:nvPr/>
        </p:nvSpPr>
        <p:spPr>
          <a:xfrm flipH="1">
            <a:off x="-150543" y="5489104"/>
            <a:ext cx="4225477" cy="3254917"/>
          </a:xfrm>
          <a:custGeom>
            <a:avLst/>
            <a:gdLst/>
            <a:ahLst/>
            <a:cxnLst/>
            <a:rect l="l" t="t" r="r" b="b"/>
            <a:pathLst>
              <a:path w="6338215" h="4882376">
                <a:moveTo>
                  <a:pt x="6338215" y="0"/>
                </a:moveTo>
                <a:lnTo>
                  <a:pt x="0" y="0"/>
                </a:lnTo>
                <a:lnTo>
                  <a:pt x="0" y="4882376"/>
                </a:lnTo>
                <a:lnTo>
                  <a:pt x="6338215" y="4882376"/>
                </a:lnTo>
                <a:lnTo>
                  <a:pt x="6338215"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10" name="Freeform 10"/>
          <p:cNvSpPr/>
          <p:nvPr/>
        </p:nvSpPr>
        <p:spPr>
          <a:xfrm>
            <a:off x="3997030" y="5489104"/>
            <a:ext cx="4189649" cy="3227319"/>
          </a:xfrm>
          <a:custGeom>
            <a:avLst/>
            <a:gdLst/>
            <a:ahLst/>
            <a:cxnLst/>
            <a:rect l="l" t="t" r="r" b="b"/>
            <a:pathLst>
              <a:path w="6284473" h="4840979">
                <a:moveTo>
                  <a:pt x="0" y="0"/>
                </a:moveTo>
                <a:lnTo>
                  <a:pt x="6284473" y="0"/>
                </a:lnTo>
                <a:lnTo>
                  <a:pt x="6284473" y="4840978"/>
                </a:lnTo>
                <a:lnTo>
                  <a:pt x="0" y="4840978"/>
                </a:lnTo>
                <a:lnTo>
                  <a:pt x="0"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11" name="Freeform 11"/>
          <p:cNvSpPr/>
          <p:nvPr/>
        </p:nvSpPr>
        <p:spPr>
          <a:xfrm>
            <a:off x="685800" y="1272117"/>
            <a:ext cx="3240405" cy="6172200"/>
          </a:xfrm>
          <a:custGeom>
            <a:avLst/>
            <a:gdLst/>
            <a:ahLst/>
            <a:cxnLst/>
            <a:rect l="l" t="t" r="r" b="b"/>
            <a:pathLst>
              <a:path w="4860608" h="9258300">
                <a:moveTo>
                  <a:pt x="0" y="0"/>
                </a:moveTo>
                <a:lnTo>
                  <a:pt x="4860608" y="0"/>
                </a:lnTo>
                <a:lnTo>
                  <a:pt x="4860608" y="9258300"/>
                </a:lnTo>
                <a:lnTo>
                  <a:pt x="0" y="925830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10040232" y="1"/>
            <a:ext cx="2617167" cy="6278063"/>
          </a:xfrm>
          <a:custGeom>
            <a:avLst/>
            <a:gdLst/>
            <a:ahLst/>
            <a:cxnLst/>
            <a:rect l="l" t="t" r="r" b="b"/>
            <a:pathLst>
              <a:path w="3925751" h="9417095">
                <a:moveTo>
                  <a:pt x="3925751" y="0"/>
                </a:moveTo>
                <a:lnTo>
                  <a:pt x="0" y="0"/>
                </a:lnTo>
                <a:lnTo>
                  <a:pt x="0" y="9417095"/>
                </a:lnTo>
                <a:lnTo>
                  <a:pt x="3925751" y="9417095"/>
                </a:lnTo>
                <a:lnTo>
                  <a:pt x="3925751"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3734266" y="3045553"/>
            <a:ext cx="6911497" cy="739690"/>
          </a:xfrm>
          <a:prstGeom prst="rect">
            <a:avLst/>
          </a:prstGeom>
        </p:spPr>
        <p:txBody>
          <a:bodyPr wrap="square" lIns="0" tIns="0" rIns="0" bIns="0" rtlCol="0" anchor="t">
            <a:spAutoFit/>
          </a:bodyPr>
          <a:lstStyle/>
          <a:p>
            <a:pPr algn="ctr" defTabSz="609630">
              <a:lnSpc>
                <a:spcPts val="5334"/>
              </a:lnSpc>
            </a:pPr>
            <a:r>
              <a:rPr lang="en-US" sz="8800" dirty="0">
                <a:solidFill>
                  <a:srgbClr val="FF0000"/>
                </a:solidFill>
                <a:latin typeface="Stella"/>
                <a:ea typeface="Stella"/>
                <a:cs typeface="Stella"/>
                <a:sym typeface="Stella"/>
              </a:rPr>
              <a:t>PLANET EARTH</a:t>
            </a:r>
          </a:p>
        </p:txBody>
      </p:sp>
      <p:sp>
        <p:nvSpPr>
          <p:cNvPr id="14" name="TextBox 14"/>
          <p:cNvSpPr txBox="1"/>
          <p:nvPr/>
        </p:nvSpPr>
        <p:spPr>
          <a:xfrm>
            <a:off x="3975960" y="4261422"/>
            <a:ext cx="6360822" cy="338041"/>
          </a:xfrm>
          <a:prstGeom prst="rect">
            <a:avLst/>
          </a:prstGeom>
        </p:spPr>
        <p:txBody>
          <a:bodyPr wrap="square" lIns="0" tIns="0" rIns="0" bIns="0" rtlCol="0" anchor="t">
            <a:spAutoFit/>
          </a:bodyPr>
          <a:lstStyle/>
          <a:p>
            <a:pPr algn="ctr" defTabSz="609630">
              <a:lnSpc>
                <a:spcPts val="2253"/>
              </a:lnSpc>
            </a:pPr>
            <a:r>
              <a:rPr lang="en-US" sz="4000" dirty="0">
                <a:solidFill>
                  <a:srgbClr val="966C56"/>
                </a:solidFill>
                <a:latin typeface="Quicksand Bold"/>
                <a:ea typeface="Quicksand Bold"/>
                <a:cs typeface="Quicksand Bold"/>
                <a:sym typeface="Quicksand Bold"/>
              </a:rPr>
              <a:t>Lesson 4: Communication</a:t>
            </a:r>
          </a:p>
        </p:txBody>
      </p:sp>
      <p:sp>
        <p:nvSpPr>
          <p:cNvPr id="15" name="Freeform 15"/>
          <p:cNvSpPr/>
          <p:nvPr/>
        </p:nvSpPr>
        <p:spPr>
          <a:xfrm>
            <a:off x="-1194875" y="-105863"/>
            <a:ext cx="2617167" cy="6278063"/>
          </a:xfrm>
          <a:custGeom>
            <a:avLst/>
            <a:gdLst/>
            <a:ahLst/>
            <a:cxnLst/>
            <a:rect l="l" t="t" r="r" b="b"/>
            <a:pathLst>
              <a:path w="3925751" h="9417095">
                <a:moveTo>
                  <a:pt x="0" y="0"/>
                </a:moveTo>
                <a:lnTo>
                  <a:pt x="3925751" y="0"/>
                </a:lnTo>
                <a:lnTo>
                  <a:pt x="3925751" y="9417095"/>
                </a:lnTo>
                <a:lnTo>
                  <a:pt x="0" y="9417095"/>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6229708" flipV="1">
            <a:off x="3193211" y="280718"/>
            <a:ext cx="830886" cy="1162817"/>
          </a:xfrm>
          <a:custGeom>
            <a:avLst/>
            <a:gdLst/>
            <a:ahLst/>
            <a:cxnLst/>
            <a:rect l="l" t="t" r="r" b="b"/>
            <a:pathLst>
              <a:path w="1246329" h="1744226">
                <a:moveTo>
                  <a:pt x="0" y="1744225"/>
                </a:moveTo>
                <a:lnTo>
                  <a:pt x="1246328" y="1744225"/>
                </a:lnTo>
                <a:lnTo>
                  <a:pt x="1246328" y="0"/>
                </a:lnTo>
                <a:lnTo>
                  <a:pt x="0" y="0"/>
                </a:lnTo>
                <a:lnTo>
                  <a:pt x="0" y="1744225"/>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6294717" flipH="1" flipV="1">
            <a:off x="9746654" y="633691"/>
            <a:ext cx="1101547" cy="1541605"/>
          </a:xfrm>
          <a:custGeom>
            <a:avLst/>
            <a:gdLst/>
            <a:ahLst/>
            <a:cxnLst/>
            <a:rect l="l" t="t" r="r" b="b"/>
            <a:pathLst>
              <a:path w="1652321" h="2312408">
                <a:moveTo>
                  <a:pt x="1652321" y="2312408"/>
                </a:moveTo>
                <a:lnTo>
                  <a:pt x="0" y="2312408"/>
                </a:lnTo>
                <a:lnTo>
                  <a:pt x="0" y="0"/>
                </a:lnTo>
                <a:lnTo>
                  <a:pt x="1652321" y="0"/>
                </a:lnTo>
                <a:lnTo>
                  <a:pt x="1652321" y="2312408"/>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9" name="TextBox 14">
            <a:extLst>
              <a:ext uri="{FF2B5EF4-FFF2-40B4-BE49-F238E27FC236}">
                <a16:creationId xmlns:a16="http://schemas.microsoft.com/office/drawing/2014/main" id="{1CFD2600-61A9-FD1C-6638-A9C7C816F0AB}"/>
              </a:ext>
            </a:extLst>
          </p:cNvPr>
          <p:cNvSpPr txBox="1"/>
          <p:nvPr/>
        </p:nvSpPr>
        <p:spPr>
          <a:xfrm>
            <a:off x="3905576" y="2081867"/>
            <a:ext cx="6360822" cy="338041"/>
          </a:xfrm>
          <a:prstGeom prst="rect">
            <a:avLst/>
          </a:prstGeom>
        </p:spPr>
        <p:txBody>
          <a:bodyPr wrap="square" lIns="0" tIns="0" rIns="0" bIns="0" rtlCol="0" anchor="t">
            <a:spAutoFit/>
          </a:bodyPr>
          <a:lstStyle/>
          <a:p>
            <a:pPr algn="ctr" defTabSz="609630">
              <a:lnSpc>
                <a:spcPts val="2253"/>
              </a:lnSpc>
            </a:pPr>
            <a:r>
              <a:rPr lang="en-US" sz="4000" dirty="0">
                <a:solidFill>
                  <a:srgbClr val="966C56"/>
                </a:solidFill>
                <a:latin typeface="Quicksand Bold"/>
                <a:ea typeface="Quicksand Bold"/>
                <a:cs typeface="Quicksand Bold"/>
                <a:sym typeface="Quicksand Bold"/>
              </a:rPr>
              <a:t>Unit 10: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85619B-673B-614A-D3D7-229037035369}"/>
              </a:ext>
            </a:extLst>
          </p:cNvPr>
          <p:cNvPicPr>
            <a:picLocks noChangeAspect="1"/>
          </p:cNvPicPr>
          <p:nvPr/>
        </p:nvPicPr>
        <p:blipFill>
          <a:blip r:embed="rId3"/>
          <a:stretch>
            <a:fillRect/>
          </a:stretch>
        </p:blipFill>
        <p:spPr>
          <a:xfrm>
            <a:off x="-1" y="-1"/>
            <a:ext cx="12192001" cy="6842211"/>
          </a:xfrm>
          <a:prstGeom prst="rect">
            <a:avLst/>
          </a:prstGeom>
        </p:spPr>
      </p:pic>
      <p:sp>
        <p:nvSpPr>
          <p:cNvPr id="12" name="TextBox 11"/>
          <p:cNvSpPr txBox="1"/>
          <p:nvPr/>
        </p:nvSpPr>
        <p:spPr>
          <a:xfrm>
            <a:off x="838200" y="58315"/>
            <a:ext cx="10888345" cy="1446550"/>
          </a:xfrm>
          <a:prstGeom prst="rect">
            <a:avLst/>
          </a:prstGeom>
          <a:noFill/>
          <a:effectLst/>
        </p:spPr>
        <p:txBody>
          <a:bodyPr wrap="square" rtlCol="0">
            <a:spAutoFit/>
          </a:bodyPr>
          <a:lstStyle>
            <a:defPPr>
              <a:defRPr lang="en-US"/>
            </a:defPPr>
            <a:lvl1pPr>
              <a:defRPr sz="4400" b="1">
                <a:solidFill>
                  <a:srgbClr val="FF0000"/>
                </a:solidFill>
                <a:effectLst>
                  <a:glow rad="88900">
                    <a:schemeClr val="bg1"/>
                  </a:glow>
                </a:effectLst>
                <a:cs typeface="Arial" panose="020B0604020202020204" pitchFamily="34" charset="0"/>
              </a:defRPr>
            </a:lvl1pPr>
          </a:lstStyle>
          <a:p>
            <a:r>
              <a:rPr lang="en-US" dirty="0"/>
              <a:t>4. Work in pairs. Choose two habitats and compare them.</a:t>
            </a:r>
          </a:p>
        </p:txBody>
      </p:sp>
      <p:sp>
        <p:nvSpPr>
          <p:cNvPr id="3" name="Text Box 2"/>
          <p:cNvSpPr txBox="1"/>
          <p:nvPr/>
        </p:nvSpPr>
        <p:spPr>
          <a:xfrm>
            <a:off x="838200" y="1708873"/>
            <a:ext cx="11123295" cy="830997"/>
          </a:xfrm>
          <a:prstGeom prst="rect">
            <a:avLst/>
          </a:prstGeom>
          <a:noFill/>
          <a:ln w="9525">
            <a:noFill/>
          </a:ln>
        </p:spPr>
        <p:txBody>
          <a:bodyPr wrap="square">
            <a:spAutoFit/>
          </a:bodyPr>
          <a:lstStyle/>
          <a:p>
            <a:pPr marL="635" indent="-635" algn="just"/>
            <a:r>
              <a:rPr lang="en-US" sz="4800" dirty="0">
                <a:latin typeface="Quicksand Bold" panose="020B0604020202020204" charset="0"/>
                <a:cs typeface="Calibri" panose="020F0502020204030204" pitchFamily="34" charset="0"/>
              </a:rPr>
              <a:t>You can refer to the following:</a:t>
            </a:r>
          </a:p>
        </p:txBody>
      </p:sp>
      <p:sp>
        <p:nvSpPr>
          <p:cNvPr id="7" name="Text Box 6"/>
          <p:cNvSpPr txBox="1"/>
          <p:nvPr/>
        </p:nvSpPr>
        <p:spPr>
          <a:xfrm>
            <a:off x="1723291" y="2794637"/>
            <a:ext cx="8745416" cy="3046988"/>
          </a:xfrm>
          <a:prstGeom prst="rect">
            <a:avLst/>
          </a:prstGeom>
          <a:solidFill>
            <a:srgbClr val="FFE5E5"/>
          </a:solidFill>
          <a:ln w="9525">
            <a:noFill/>
          </a:ln>
        </p:spPr>
        <p:txBody>
          <a:bodyPr wrap="square">
            <a:spAutoFit/>
          </a:bodyPr>
          <a:lstStyle/>
          <a:p>
            <a:pPr marL="635" indent="-635" algn="just"/>
            <a:r>
              <a:rPr lang="en-US" sz="4800" dirty="0">
                <a:latin typeface="Quicksand Bold" panose="020B0604020202020204" charset="0"/>
                <a:cs typeface="Calibri" panose="020F0502020204030204" pitchFamily="34" charset="0"/>
              </a:rPr>
              <a:t>- their specific types / examples</a:t>
            </a:r>
          </a:p>
          <a:p>
            <a:pPr marL="635" indent="-635" algn="just"/>
            <a:r>
              <a:rPr lang="en-US" sz="4800" dirty="0">
                <a:latin typeface="Quicksand Bold" panose="020B0604020202020204" charset="0"/>
                <a:cs typeface="Calibri" panose="020F0502020204030204" pitchFamily="34" charset="0"/>
              </a:rPr>
              <a:t>- their importance</a:t>
            </a:r>
          </a:p>
          <a:p>
            <a:pPr marL="635" indent="-635" algn="just"/>
            <a:r>
              <a:rPr lang="en-US" sz="4800" dirty="0">
                <a:latin typeface="Quicksand Bold" panose="020B0604020202020204" charset="0"/>
                <a:cs typeface="Calibri" panose="020F0502020204030204" pitchFamily="34" charset="0"/>
              </a:rPr>
              <a:t>- plants /animals living there</a:t>
            </a:r>
          </a:p>
          <a:p>
            <a:pPr marL="635" indent="-635" algn="just"/>
            <a:r>
              <a:rPr lang="en-US" sz="4800" dirty="0">
                <a:latin typeface="Quicksand Bold" panose="020B0604020202020204" charset="0"/>
                <a:cs typeface="Calibri" panose="020F0502020204030204" pitchFamily="34" charset="0"/>
              </a:rPr>
              <a:t>- other special features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bldLvl="0" animBg="1"/>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553D25-5AC0-44C8-0695-4D4D67167C54}"/>
              </a:ext>
            </a:extLst>
          </p:cNvPr>
          <p:cNvPicPr>
            <a:picLocks noChangeAspect="1"/>
          </p:cNvPicPr>
          <p:nvPr/>
        </p:nvPicPr>
        <p:blipFill>
          <a:blip r:embed="rId3"/>
          <a:stretch>
            <a:fillRect/>
          </a:stretch>
        </p:blipFill>
        <p:spPr>
          <a:xfrm>
            <a:off x="-1" y="-1"/>
            <a:ext cx="12192001" cy="6842211"/>
          </a:xfrm>
          <a:prstGeom prst="rect">
            <a:avLst/>
          </a:prstGeom>
        </p:spPr>
      </p:pic>
      <p:sp>
        <p:nvSpPr>
          <p:cNvPr id="4" name="TextBox 3">
            <a:extLst>
              <a:ext uri="{FF2B5EF4-FFF2-40B4-BE49-F238E27FC236}">
                <a16:creationId xmlns:a16="http://schemas.microsoft.com/office/drawing/2014/main" id="{4B74CB1C-9EDB-E946-A838-33EC8CC26A4A}"/>
              </a:ext>
            </a:extLst>
          </p:cNvPr>
          <p:cNvSpPr txBox="1"/>
          <p:nvPr/>
        </p:nvSpPr>
        <p:spPr>
          <a:xfrm>
            <a:off x="651826" y="15790"/>
            <a:ext cx="11540174" cy="646331"/>
          </a:xfrm>
          <a:prstGeom prst="rect">
            <a:avLst/>
          </a:prstGeom>
          <a:noFill/>
          <a:effectLst/>
        </p:spPr>
        <p:txBody>
          <a:bodyPr wrap="square" rtlCol="0">
            <a:spAutoFit/>
          </a:bodyPr>
          <a:lstStyle/>
          <a:p>
            <a:r>
              <a:rPr lang="en-US" sz="3600" b="1" dirty="0">
                <a:solidFill>
                  <a:srgbClr val="FF0000"/>
                </a:solidFill>
                <a:effectLst>
                  <a:glow rad="88900">
                    <a:schemeClr val="bg1"/>
                  </a:glow>
                </a:effectLst>
                <a:cs typeface="Arial" panose="020B0604020202020204" pitchFamily="34" charset="0"/>
              </a:rPr>
              <a:t>4. Work in pairs. Choose two habitats and compare them.</a:t>
            </a:r>
          </a:p>
        </p:txBody>
      </p:sp>
      <p:graphicFrame>
        <p:nvGraphicFramePr>
          <p:cNvPr id="13" name="Table 12">
            <a:extLst>
              <a:ext uri="{FF2B5EF4-FFF2-40B4-BE49-F238E27FC236}">
                <a16:creationId xmlns:a16="http://schemas.microsoft.com/office/drawing/2014/main" id="{7702912B-4D60-E42F-8FF3-A54A834B2B2A}"/>
              </a:ext>
            </a:extLst>
          </p:cNvPr>
          <p:cNvGraphicFramePr/>
          <p:nvPr>
            <p:extLst>
              <p:ext uri="{D42A27DB-BD31-4B8C-83A1-F6EECF244321}">
                <p14:modId xmlns:p14="http://schemas.microsoft.com/office/powerpoint/2010/main" val="1792742864"/>
              </p:ext>
            </p:extLst>
          </p:nvPr>
        </p:nvGraphicFramePr>
        <p:xfrm>
          <a:off x="126046" y="1367985"/>
          <a:ext cx="11939905" cy="5143722"/>
        </p:xfrm>
        <a:graphic>
          <a:graphicData uri="http://schemas.openxmlformats.org/drawingml/2006/table">
            <a:tbl>
              <a:tblPr firstRow="1" bandRow="1">
                <a:tableStyleId>{5C22544A-7EE6-4342-B048-85BDC9FD1C3A}</a:tableStyleId>
              </a:tblPr>
              <a:tblGrid>
                <a:gridCol w="2358074">
                  <a:extLst>
                    <a:ext uri="{9D8B030D-6E8A-4147-A177-3AD203B41FA5}">
                      <a16:colId xmlns:a16="http://schemas.microsoft.com/office/drawing/2014/main" val="20000"/>
                    </a:ext>
                  </a:extLst>
                </a:gridCol>
                <a:gridCol w="4363720">
                  <a:extLst>
                    <a:ext uri="{9D8B030D-6E8A-4147-A177-3AD203B41FA5}">
                      <a16:colId xmlns:a16="http://schemas.microsoft.com/office/drawing/2014/main" val="20001"/>
                    </a:ext>
                  </a:extLst>
                </a:gridCol>
                <a:gridCol w="5218111">
                  <a:extLst>
                    <a:ext uri="{9D8B030D-6E8A-4147-A177-3AD203B41FA5}">
                      <a16:colId xmlns:a16="http://schemas.microsoft.com/office/drawing/2014/main" val="20002"/>
                    </a:ext>
                  </a:extLst>
                </a:gridCol>
              </a:tblGrid>
              <a:tr h="361616">
                <a:tc>
                  <a:txBody>
                    <a:bodyPr/>
                    <a:lstStyle/>
                    <a:p>
                      <a:pPr marL="635" indent="-635" algn="ctr"/>
                      <a:r>
                        <a:rPr lang="en-US" sz="2500" b="1" dirty="0">
                          <a:solidFill>
                            <a:srgbClr val="FF0000"/>
                          </a:solidFill>
                          <a:latin typeface="+mn-lt"/>
                          <a:cs typeface="Calibri" panose="020F0502020204030204" pitchFamily="34" charset="0"/>
                          <a:sym typeface="+mn-ea"/>
                        </a:rPr>
                        <a:t>FEATURES</a:t>
                      </a:r>
                    </a:p>
                  </a:txBody>
                  <a:tcPr anchor="ctr">
                    <a:solidFill>
                      <a:srgbClr val="FAF0D7"/>
                    </a:solidFill>
                  </a:tcPr>
                </a:tc>
                <a:tc>
                  <a:txBody>
                    <a:bodyPr/>
                    <a:lstStyle/>
                    <a:p>
                      <a:pPr algn="ctr">
                        <a:buNone/>
                      </a:pPr>
                      <a:r>
                        <a:rPr lang="en-US" sz="2500" b="1" dirty="0">
                          <a:solidFill>
                            <a:srgbClr val="FF0000"/>
                          </a:solidFill>
                          <a:latin typeface="+mn-lt"/>
                        </a:rPr>
                        <a:t>OCEANS</a:t>
                      </a:r>
                    </a:p>
                  </a:txBody>
                  <a:tcPr anchor="ctr">
                    <a:solidFill>
                      <a:schemeClr val="accent2">
                        <a:lumMod val="20000"/>
                        <a:lumOff val="80000"/>
                      </a:schemeClr>
                    </a:solidFill>
                  </a:tcPr>
                </a:tc>
                <a:tc>
                  <a:txBody>
                    <a:bodyPr/>
                    <a:lstStyle/>
                    <a:p>
                      <a:pPr algn="ctr">
                        <a:buNone/>
                      </a:pPr>
                      <a:r>
                        <a:rPr lang="en-US" sz="2500" b="1" dirty="0">
                          <a:solidFill>
                            <a:srgbClr val="FF0000"/>
                          </a:solidFill>
                          <a:latin typeface="+mn-lt"/>
                        </a:rPr>
                        <a:t>FOREST</a:t>
                      </a:r>
                    </a:p>
                  </a:txBody>
                  <a:tcPr anchor="ctr">
                    <a:solidFill>
                      <a:srgbClr val="CCEEBC"/>
                    </a:solidFill>
                  </a:tcPr>
                </a:tc>
                <a:extLst>
                  <a:ext uri="{0D108BD9-81ED-4DB2-BD59-A6C34878D82A}">
                    <a16:rowId xmlns:a16="http://schemas.microsoft.com/office/drawing/2014/main" val="10000"/>
                  </a:ext>
                </a:extLst>
              </a:tr>
              <a:tr h="493480">
                <a:tc>
                  <a:txBody>
                    <a:bodyPr/>
                    <a:lstStyle/>
                    <a:p>
                      <a:pPr marL="635" indent="-635" algn="ctr"/>
                      <a:r>
                        <a:rPr lang="en-US" sz="2500" b="1" dirty="0">
                          <a:latin typeface="+mn-lt"/>
                          <a:cs typeface="Calibri" panose="020F0502020204030204" pitchFamily="34" charset="0"/>
                          <a:sym typeface="+mn-ea"/>
                        </a:rPr>
                        <a:t>Habitat type</a:t>
                      </a:r>
                      <a:endParaRPr lang="en-US" sz="2500" b="1" dirty="0">
                        <a:solidFill>
                          <a:schemeClr val="tx1"/>
                        </a:solidFill>
                        <a:latin typeface="+mn-lt"/>
                        <a:cs typeface="Calibri" panose="020F0502020204030204" pitchFamily="34" charset="0"/>
                        <a:sym typeface="+mn-ea"/>
                      </a:endParaRPr>
                    </a:p>
                  </a:txBody>
                  <a:tcPr anchor="ctr">
                    <a:solidFill>
                      <a:srgbClr val="FAF0D7"/>
                    </a:solidFill>
                  </a:tcPr>
                </a:tc>
                <a:tc>
                  <a:txBody>
                    <a:bodyPr/>
                    <a:lstStyle/>
                    <a:p>
                      <a:pPr algn="ctr">
                        <a:buNone/>
                      </a:pPr>
                      <a:r>
                        <a:rPr lang="en-US" sz="2500" b="0" dirty="0">
                          <a:solidFill>
                            <a:schemeClr val="tx1"/>
                          </a:solidFill>
                          <a:latin typeface="+mn-lt"/>
                        </a:rPr>
                        <a:t>Water bodies</a:t>
                      </a:r>
                    </a:p>
                  </a:txBody>
                  <a:tcPr anchor="ctr">
                    <a:solidFill>
                      <a:schemeClr val="accent2">
                        <a:lumMod val="20000"/>
                        <a:lumOff val="80000"/>
                      </a:schemeClr>
                    </a:solidFill>
                  </a:tcPr>
                </a:tc>
                <a:tc>
                  <a:txBody>
                    <a:bodyPr/>
                    <a:lstStyle/>
                    <a:p>
                      <a:pPr algn="ctr">
                        <a:buNone/>
                      </a:pPr>
                      <a:r>
                        <a:rPr lang="en-US" sz="2500" b="1" dirty="0">
                          <a:solidFill>
                            <a:schemeClr val="tx1"/>
                          </a:solidFill>
                          <a:latin typeface="+mn-lt"/>
                        </a:rPr>
                        <a:t>Landform habitats</a:t>
                      </a:r>
                    </a:p>
                  </a:txBody>
                  <a:tcPr anchor="ctr">
                    <a:solidFill>
                      <a:srgbClr val="CCEEBC"/>
                    </a:solidFill>
                  </a:tcPr>
                </a:tc>
                <a:extLst>
                  <a:ext uri="{0D108BD9-81ED-4DB2-BD59-A6C34878D82A}">
                    <a16:rowId xmlns:a16="http://schemas.microsoft.com/office/drawing/2014/main" val="10001"/>
                  </a:ext>
                </a:extLst>
              </a:tr>
              <a:tr h="944868">
                <a:tc>
                  <a:txBody>
                    <a:bodyPr/>
                    <a:lstStyle/>
                    <a:p>
                      <a:pPr algn="ctr">
                        <a:buNone/>
                      </a:pPr>
                      <a:r>
                        <a:rPr lang="en-US" sz="2500" b="1" dirty="0">
                          <a:latin typeface="+mn-lt"/>
                          <a:cs typeface="Calibri" panose="020F0502020204030204" pitchFamily="34" charset="0"/>
                          <a:sym typeface="+mn-ea"/>
                        </a:rPr>
                        <a:t>Specific types</a:t>
                      </a:r>
                      <a:endParaRPr lang="en-US" sz="2500" b="1" dirty="0">
                        <a:solidFill>
                          <a:schemeClr val="tx1"/>
                        </a:solidFill>
                        <a:latin typeface="+mn-lt"/>
                        <a:cs typeface="Calibri" panose="020F0502020204030204" pitchFamily="34" charset="0"/>
                        <a:sym typeface="+mn-ea"/>
                      </a:endParaRPr>
                    </a:p>
                  </a:txBody>
                  <a:tcPr anchor="ctr">
                    <a:solidFill>
                      <a:srgbClr val="FAF0D7"/>
                    </a:solidFill>
                  </a:tcPr>
                </a:tc>
                <a:tc>
                  <a:txBody>
                    <a:bodyPr/>
                    <a:lstStyle/>
                    <a:p>
                      <a:pPr algn="ctr">
                        <a:buNone/>
                      </a:pPr>
                      <a:r>
                        <a:rPr lang="en-US" sz="2500" b="0" dirty="0">
                          <a:solidFill>
                            <a:schemeClr val="tx1"/>
                          </a:solidFill>
                          <a:latin typeface="+mn-lt"/>
                        </a:rPr>
                        <a:t>Pacific, Atlantic, Indian, Southern, Arctic Oceans</a:t>
                      </a:r>
                    </a:p>
                  </a:txBody>
                  <a:tcPr anchor="ctr">
                    <a:solidFill>
                      <a:schemeClr val="accent2">
                        <a:lumMod val="20000"/>
                        <a:lumOff val="80000"/>
                      </a:schemeClr>
                    </a:solidFill>
                  </a:tcPr>
                </a:tc>
                <a:tc>
                  <a:txBody>
                    <a:bodyPr/>
                    <a:lstStyle/>
                    <a:p>
                      <a:pPr algn="ctr">
                        <a:buNone/>
                      </a:pPr>
                      <a:r>
                        <a:rPr lang="en-US" sz="2500" b="0" dirty="0">
                          <a:solidFill>
                            <a:schemeClr val="tx1"/>
                          </a:solidFill>
                          <a:latin typeface="+mn-lt"/>
                        </a:rPr>
                        <a:t>Tropical rainforests, temperate forests, boreal forests, deciduous forests</a:t>
                      </a:r>
                    </a:p>
                  </a:txBody>
                  <a:tcPr anchor="ctr">
                    <a:solidFill>
                      <a:srgbClr val="CCEEBC"/>
                    </a:solidFill>
                  </a:tcPr>
                </a:tc>
                <a:extLst>
                  <a:ext uri="{0D108BD9-81ED-4DB2-BD59-A6C34878D82A}">
                    <a16:rowId xmlns:a16="http://schemas.microsoft.com/office/drawing/2014/main" val="10002"/>
                  </a:ext>
                </a:extLst>
              </a:tr>
              <a:tr h="1236494">
                <a:tc>
                  <a:txBody>
                    <a:bodyPr/>
                    <a:lstStyle/>
                    <a:p>
                      <a:pPr marL="635" indent="-635" algn="ctr"/>
                      <a:r>
                        <a:rPr lang="en-US" sz="2500" b="1" dirty="0">
                          <a:solidFill>
                            <a:schemeClr val="tx1"/>
                          </a:solidFill>
                          <a:latin typeface="+mn-lt"/>
                          <a:cs typeface="Calibri" panose="020F0502020204030204" pitchFamily="34" charset="0"/>
                          <a:sym typeface="+mn-ea"/>
                        </a:rPr>
                        <a:t>Importance</a:t>
                      </a:r>
                    </a:p>
                  </a:txBody>
                  <a:tcPr anchor="ctr">
                    <a:solidFill>
                      <a:srgbClr val="FAF0D7"/>
                    </a:solidFill>
                  </a:tcPr>
                </a:tc>
                <a:tc>
                  <a:txBody>
                    <a:bodyPr/>
                    <a:lstStyle/>
                    <a:p>
                      <a:pPr algn="ctr">
                        <a:buNone/>
                      </a:pPr>
                      <a:r>
                        <a:rPr lang="en-US" sz="2500" b="0" dirty="0">
                          <a:solidFill>
                            <a:schemeClr val="tx1"/>
                          </a:solidFill>
                          <a:latin typeface="+mn-lt"/>
                        </a:rPr>
                        <a:t>Regulate Earth's climate, absorb carbon dioxide, provide oxygen, habitat for marine species</a:t>
                      </a:r>
                    </a:p>
                  </a:txBody>
                  <a:tcPr anchor="ctr">
                    <a:solidFill>
                      <a:schemeClr val="accent2">
                        <a:lumMod val="20000"/>
                        <a:lumOff val="80000"/>
                      </a:schemeClr>
                    </a:solidFill>
                  </a:tcPr>
                </a:tc>
                <a:tc>
                  <a:txBody>
                    <a:bodyPr/>
                    <a:lstStyle/>
                    <a:p>
                      <a:pPr algn="ctr">
                        <a:buNone/>
                      </a:pPr>
                      <a:r>
                        <a:rPr lang="en-US" sz="2500" b="0" dirty="0">
                          <a:solidFill>
                            <a:schemeClr val="tx1"/>
                          </a:solidFill>
                          <a:latin typeface="+mn-lt"/>
                        </a:rPr>
                        <a:t>Absorb carbon dioxide, produce oxygen, habitat for terrestrial species, regulate climate, prevent soil erosion. </a:t>
                      </a:r>
                    </a:p>
                  </a:txBody>
                  <a:tcPr anchor="ctr">
                    <a:solidFill>
                      <a:srgbClr val="CCEEBC"/>
                    </a:solidFill>
                  </a:tcPr>
                </a:tc>
                <a:extLst>
                  <a:ext uri="{0D108BD9-81ED-4DB2-BD59-A6C34878D82A}">
                    <a16:rowId xmlns:a16="http://schemas.microsoft.com/office/drawing/2014/main" val="1413428800"/>
                  </a:ext>
                </a:extLst>
              </a:tr>
              <a:tr h="1819745">
                <a:tc>
                  <a:txBody>
                    <a:bodyPr/>
                    <a:lstStyle/>
                    <a:p>
                      <a:pPr marL="635" indent="-635" algn="ctr"/>
                      <a:r>
                        <a:rPr lang="en-US" sz="2500" b="1" dirty="0">
                          <a:latin typeface="+mn-lt"/>
                          <a:cs typeface="Calibri" panose="020F0502020204030204" pitchFamily="34" charset="0"/>
                          <a:sym typeface="+mn-ea"/>
                        </a:rPr>
                        <a:t>Plants /animals living there</a:t>
                      </a:r>
                      <a:endParaRPr lang="en-US" sz="2500" b="1" dirty="0">
                        <a:solidFill>
                          <a:schemeClr val="tx1"/>
                        </a:solidFill>
                        <a:latin typeface="+mn-lt"/>
                        <a:cs typeface="Calibri" panose="020F0502020204030204" pitchFamily="34" charset="0"/>
                        <a:sym typeface="+mn-ea"/>
                      </a:endParaRPr>
                    </a:p>
                  </a:txBody>
                  <a:tcPr anchor="ctr">
                    <a:solidFill>
                      <a:srgbClr val="FAF0D7"/>
                    </a:solidFill>
                  </a:tcPr>
                </a:tc>
                <a:tc>
                  <a:txBody>
                    <a:bodyPr/>
                    <a:lstStyle/>
                    <a:p>
                      <a:pPr algn="ctr">
                        <a:buNone/>
                      </a:pPr>
                      <a:r>
                        <a:rPr lang="en-US" sz="2500" b="0" dirty="0">
                          <a:solidFill>
                            <a:schemeClr val="tx1"/>
                          </a:solidFill>
                          <a:latin typeface="+mn-lt"/>
                        </a:rPr>
                        <a:t>Fish, whales, dolphins, sharks, sea turtles, coral reefs, plankton, etc. </a:t>
                      </a:r>
                    </a:p>
                  </a:txBody>
                  <a:tcPr anchor="ctr">
                    <a:solidFill>
                      <a:schemeClr val="accent2">
                        <a:lumMod val="20000"/>
                        <a:lumOff val="80000"/>
                      </a:schemeClr>
                    </a:solidFill>
                  </a:tcPr>
                </a:tc>
                <a:tc>
                  <a:txBody>
                    <a:bodyPr/>
                    <a:lstStyle/>
                    <a:p>
                      <a:pPr algn="ctr">
                        <a:buNone/>
                      </a:pPr>
                      <a:r>
                        <a:rPr lang="en-US" sz="2500" b="0" dirty="0">
                          <a:solidFill>
                            <a:schemeClr val="tx1"/>
                          </a:solidFill>
                          <a:latin typeface="+mn-lt"/>
                        </a:rPr>
                        <a:t>Trees (oak, maple, pine), mammals (bears, deer, monkeys), birds (eagles, owls, parrots), insects (butterflies, ants, beetles), amphibians (frogs, salamanders), etc.</a:t>
                      </a:r>
                    </a:p>
                  </a:txBody>
                  <a:tcPr anchor="ctr">
                    <a:solidFill>
                      <a:srgbClr val="CCEEBC"/>
                    </a:solidFill>
                  </a:tcPr>
                </a:tc>
                <a:extLst>
                  <a:ext uri="{0D108BD9-81ED-4DB2-BD59-A6C34878D82A}">
                    <a16:rowId xmlns:a16="http://schemas.microsoft.com/office/drawing/2014/main" val="10003"/>
                  </a:ext>
                </a:extLst>
              </a:tr>
            </a:tbl>
          </a:graphicData>
        </a:graphic>
      </p:graphicFrame>
      <p:sp>
        <p:nvSpPr>
          <p:cNvPr id="14" name="TextBox 11">
            <a:extLst>
              <a:ext uri="{FF2B5EF4-FFF2-40B4-BE49-F238E27FC236}">
                <a16:creationId xmlns:a16="http://schemas.microsoft.com/office/drawing/2014/main" id="{36ADE8F2-ACB0-817E-E669-182592087E04}"/>
              </a:ext>
            </a:extLst>
          </p:cNvPr>
          <p:cNvSpPr txBox="1"/>
          <p:nvPr/>
        </p:nvSpPr>
        <p:spPr>
          <a:xfrm>
            <a:off x="-2" y="572243"/>
            <a:ext cx="2392680" cy="553085"/>
          </a:xfrm>
          <a:prstGeom prst="rect">
            <a:avLst/>
          </a:prstGeom>
          <a:noFill/>
          <a:effectLst/>
        </p:spPr>
        <p:txBody>
          <a:bodyPr wrap="square" rtlCol="0">
            <a:spAutoFit/>
          </a:bodyPr>
          <a:lstStyle/>
          <a:p>
            <a:pPr algn="just"/>
            <a:r>
              <a:rPr lang="en-US" sz="3000" b="1" dirty="0">
                <a:effectLst>
                  <a:glow rad="88900">
                    <a:schemeClr val="bg1"/>
                  </a:glow>
                </a:effectLst>
                <a:cs typeface="Arial" panose="020B0604020202020204" pitchFamily="34" charset="0"/>
              </a:rPr>
              <a:t>Example: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6EBDCF-4703-DB50-5D22-284B8475A342}"/>
              </a:ext>
            </a:extLst>
          </p:cNvPr>
          <p:cNvPicPr>
            <a:picLocks noChangeAspect="1"/>
          </p:cNvPicPr>
          <p:nvPr/>
        </p:nvPicPr>
        <p:blipFill>
          <a:blip r:embed="rId3"/>
          <a:stretch>
            <a:fillRect/>
          </a:stretch>
        </p:blipFill>
        <p:spPr>
          <a:xfrm>
            <a:off x="-1" y="-1"/>
            <a:ext cx="12192001" cy="6842211"/>
          </a:xfrm>
          <a:prstGeom prst="rect">
            <a:avLst/>
          </a:prstGeom>
        </p:spPr>
      </p:pic>
      <p:sp>
        <p:nvSpPr>
          <p:cNvPr id="12" name="TextBox 11"/>
          <p:cNvSpPr txBox="1"/>
          <p:nvPr/>
        </p:nvSpPr>
        <p:spPr>
          <a:xfrm>
            <a:off x="779780" y="119341"/>
            <a:ext cx="10888345" cy="646331"/>
          </a:xfrm>
          <a:prstGeom prst="rect">
            <a:avLst/>
          </a:prstGeom>
          <a:noFill/>
          <a:effectLst/>
        </p:spPr>
        <p:txBody>
          <a:bodyPr wrap="square" rtlCol="0">
            <a:spAutoFit/>
          </a:bodyPr>
          <a:lstStyle/>
          <a:p>
            <a:pPr algn="just"/>
            <a:r>
              <a:rPr lang="en-US" sz="3600" b="1" dirty="0">
                <a:solidFill>
                  <a:srgbClr val="FF0000"/>
                </a:solidFill>
                <a:effectLst>
                  <a:glow rad="88900">
                    <a:schemeClr val="bg1"/>
                  </a:glow>
                </a:effectLst>
                <a:cs typeface="Arial" panose="020B0604020202020204" pitchFamily="34" charset="0"/>
              </a:rPr>
              <a:t>5. Report the results of your comparison to the class.</a:t>
            </a:r>
          </a:p>
        </p:txBody>
      </p:sp>
      <p:sp>
        <p:nvSpPr>
          <p:cNvPr id="100" name="Text Box 99"/>
          <p:cNvSpPr txBox="1"/>
          <p:nvPr/>
        </p:nvSpPr>
        <p:spPr>
          <a:xfrm>
            <a:off x="274002" y="1148344"/>
            <a:ext cx="11643995" cy="5693866"/>
          </a:xfrm>
          <a:prstGeom prst="rect">
            <a:avLst/>
          </a:prstGeom>
          <a:solidFill>
            <a:schemeClr val="bg1"/>
          </a:solidFill>
          <a:ln w="9525">
            <a:noFill/>
          </a:ln>
        </p:spPr>
        <p:txBody>
          <a:bodyPr wrap="square">
            <a:spAutoFit/>
          </a:bodyPr>
          <a:lstStyle/>
          <a:p>
            <a:pPr marL="635" indent="-635" algn="just"/>
            <a:r>
              <a:rPr lang="en-US" sz="2800" dirty="0">
                <a:latin typeface="Calibri" panose="020F0502020204030204" pitchFamily="34" charset="0"/>
                <a:cs typeface="Calibri" panose="020F0502020204030204" pitchFamily="34" charset="0"/>
              </a:rPr>
              <a:t>While oceans are water bodies, forests are landform habitats. They share a critical role in sustaining life on Earth—they both provide oxygen to Earth, absorb carbon dioxide and regulate climate. Each has its own unique characteristics and importance. Forest habitats include tropical forests, temperate forests, and boreal forest; whereas ocean habitats include the Pacific, Atlantic, Indian, Southern, and Arctic Oceans. Oceans are home to a diversity of marine life, from the smallest plankton to the largest whales. Coral reefs, found in tropical waters, are vibrant "underwater cities". Meanwhile, forests are teeming with biodiversity, with a treasure trove of flora and fauna, including trees, mammals, birds, insects, amphibians (frogs, salamanders), etc. In conclusion, while oceans and forests may seem worlds apart, they are both ensuring the well-being of our planet and all its inhabitants. Let us cherish and protect these invaluable ecosystems for generations to come.</a:t>
            </a:r>
            <a:endParaRPr lang="en-US" sz="2800" b="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545C80C-324E-BA65-FC8D-D12AA3C349EF}"/>
              </a:ext>
            </a:extLst>
          </p:cNvPr>
          <p:cNvSpPr txBox="1"/>
          <p:nvPr/>
        </p:nvSpPr>
        <p:spPr>
          <a:xfrm>
            <a:off x="1218565" y="564779"/>
            <a:ext cx="2392680" cy="583565"/>
          </a:xfrm>
          <a:prstGeom prst="rect">
            <a:avLst/>
          </a:prstGeom>
          <a:noFill/>
          <a:effectLst/>
        </p:spPr>
        <p:txBody>
          <a:bodyPr wrap="square" rtlCol="0">
            <a:spAutoFit/>
          </a:bodyPr>
          <a:lstStyle/>
          <a:p>
            <a:pPr algn="just"/>
            <a:r>
              <a:rPr lang="en-US" sz="3200" b="1" i="1" dirty="0">
                <a:solidFill>
                  <a:srgbClr val="00B050"/>
                </a:solidFill>
                <a:effectLst>
                  <a:glow rad="88900">
                    <a:schemeClr val="bg1"/>
                  </a:glow>
                </a:effectLst>
                <a:cs typeface="Arial" panose="020B0604020202020204" pitchFamily="34" charset="0"/>
              </a:rPr>
              <a:t>Example: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
                                  </p:iterate>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6184705" y="1833572"/>
            <a:ext cx="5025461" cy="3077765"/>
            <a:chOff x="0" y="0"/>
            <a:chExt cx="1985367" cy="801910"/>
          </a:xfrm>
        </p:grpSpPr>
        <p:sp>
          <p:nvSpPr>
            <p:cNvPr id="4" name="Freeform 4"/>
            <p:cNvSpPr/>
            <p:nvPr/>
          </p:nvSpPr>
          <p:spPr>
            <a:xfrm>
              <a:off x="0" y="0"/>
              <a:ext cx="1985367" cy="801910"/>
            </a:xfrm>
            <a:custGeom>
              <a:avLst/>
              <a:gdLst/>
              <a:ahLst/>
              <a:cxnLst/>
              <a:rect l="l" t="t" r="r" b="b"/>
              <a:pathLst>
                <a:path w="1985367" h="801910">
                  <a:moveTo>
                    <a:pt x="52378" y="0"/>
                  </a:moveTo>
                  <a:lnTo>
                    <a:pt x="1932989" y="0"/>
                  </a:lnTo>
                  <a:cubicBezTo>
                    <a:pt x="1946880" y="0"/>
                    <a:pt x="1960203" y="5518"/>
                    <a:pt x="1970026" y="15341"/>
                  </a:cubicBezTo>
                  <a:cubicBezTo>
                    <a:pt x="1979849" y="25164"/>
                    <a:pt x="1985367" y="38487"/>
                    <a:pt x="1985367" y="52378"/>
                  </a:cubicBezTo>
                  <a:lnTo>
                    <a:pt x="1985367" y="749532"/>
                  </a:lnTo>
                  <a:cubicBezTo>
                    <a:pt x="1985367" y="763424"/>
                    <a:pt x="1979849" y="776746"/>
                    <a:pt x="1970026" y="786569"/>
                  </a:cubicBezTo>
                  <a:cubicBezTo>
                    <a:pt x="1960203" y="796392"/>
                    <a:pt x="1946880" y="801910"/>
                    <a:pt x="1932989" y="801910"/>
                  </a:cubicBezTo>
                  <a:lnTo>
                    <a:pt x="52378" y="801910"/>
                  </a:lnTo>
                  <a:cubicBezTo>
                    <a:pt x="38487" y="801910"/>
                    <a:pt x="25164" y="796392"/>
                    <a:pt x="15341" y="786569"/>
                  </a:cubicBezTo>
                  <a:cubicBezTo>
                    <a:pt x="5518" y="776746"/>
                    <a:pt x="0" y="763424"/>
                    <a:pt x="0" y="749532"/>
                  </a:cubicBezTo>
                  <a:lnTo>
                    <a:pt x="0" y="52378"/>
                  </a:lnTo>
                  <a:cubicBezTo>
                    <a:pt x="0" y="38487"/>
                    <a:pt x="5518" y="25164"/>
                    <a:pt x="15341" y="15341"/>
                  </a:cubicBezTo>
                  <a:cubicBezTo>
                    <a:pt x="25164" y="5518"/>
                    <a:pt x="38487" y="0"/>
                    <a:pt x="5237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985367" cy="8400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6" name="Group 6"/>
          <p:cNvGrpSpPr/>
          <p:nvPr/>
        </p:nvGrpSpPr>
        <p:grpSpPr>
          <a:xfrm>
            <a:off x="981835" y="1833572"/>
            <a:ext cx="5025461" cy="3077765"/>
            <a:chOff x="0" y="0"/>
            <a:chExt cx="1985367" cy="801910"/>
          </a:xfrm>
        </p:grpSpPr>
        <p:sp>
          <p:nvSpPr>
            <p:cNvPr id="7" name="Freeform 7"/>
            <p:cNvSpPr/>
            <p:nvPr/>
          </p:nvSpPr>
          <p:spPr>
            <a:xfrm>
              <a:off x="0" y="0"/>
              <a:ext cx="1985367" cy="801910"/>
            </a:xfrm>
            <a:custGeom>
              <a:avLst/>
              <a:gdLst/>
              <a:ahLst/>
              <a:cxnLst/>
              <a:rect l="l" t="t" r="r" b="b"/>
              <a:pathLst>
                <a:path w="1985367" h="801910">
                  <a:moveTo>
                    <a:pt x="52378" y="0"/>
                  </a:moveTo>
                  <a:lnTo>
                    <a:pt x="1932989" y="0"/>
                  </a:lnTo>
                  <a:cubicBezTo>
                    <a:pt x="1946880" y="0"/>
                    <a:pt x="1960203" y="5518"/>
                    <a:pt x="1970026" y="15341"/>
                  </a:cubicBezTo>
                  <a:cubicBezTo>
                    <a:pt x="1979849" y="25164"/>
                    <a:pt x="1985367" y="38487"/>
                    <a:pt x="1985367" y="52378"/>
                  </a:cubicBezTo>
                  <a:lnTo>
                    <a:pt x="1985367" y="749532"/>
                  </a:lnTo>
                  <a:cubicBezTo>
                    <a:pt x="1985367" y="763424"/>
                    <a:pt x="1979849" y="776746"/>
                    <a:pt x="1970026" y="786569"/>
                  </a:cubicBezTo>
                  <a:cubicBezTo>
                    <a:pt x="1960203" y="796392"/>
                    <a:pt x="1946880" y="801910"/>
                    <a:pt x="1932989" y="801910"/>
                  </a:cubicBezTo>
                  <a:lnTo>
                    <a:pt x="52378" y="801910"/>
                  </a:lnTo>
                  <a:cubicBezTo>
                    <a:pt x="38487" y="801910"/>
                    <a:pt x="25164" y="796392"/>
                    <a:pt x="15341" y="786569"/>
                  </a:cubicBezTo>
                  <a:cubicBezTo>
                    <a:pt x="5518" y="776746"/>
                    <a:pt x="0" y="763424"/>
                    <a:pt x="0" y="749532"/>
                  </a:cubicBezTo>
                  <a:lnTo>
                    <a:pt x="0" y="52378"/>
                  </a:lnTo>
                  <a:cubicBezTo>
                    <a:pt x="0" y="38487"/>
                    <a:pt x="5518" y="25164"/>
                    <a:pt x="15341" y="15341"/>
                  </a:cubicBezTo>
                  <a:cubicBezTo>
                    <a:pt x="25164" y="5518"/>
                    <a:pt x="38487" y="0"/>
                    <a:pt x="52378"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1985367" cy="84001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Freeform 9"/>
          <p:cNvSpPr/>
          <p:nvPr/>
        </p:nvSpPr>
        <p:spPr>
          <a:xfrm rot="-6229708" flipV="1">
            <a:off x="971874" y="1141287"/>
            <a:ext cx="1130809" cy="1582557"/>
          </a:xfrm>
          <a:custGeom>
            <a:avLst/>
            <a:gdLst/>
            <a:ahLst/>
            <a:cxnLst/>
            <a:rect l="l" t="t" r="r" b="b"/>
            <a:pathLst>
              <a:path w="1696213" h="2373835">
                <a:moveTo>
                  <a:pt x="0" y="2373835"/>
                </a:moveTo>
                <a:lnTo>
                  <a:pt x="1696212" y="2373835"/>
                </a:lnTo>
                <a:lnTo>
                  <a:pt x="1696212" y="0"/>
                </a:lnTo>
                <a:lnTo>
                  <a:pt x="0" y="0"/>
                </a:lnTo>
                <a:lnTo>
                  <a:pt x="0" y="2373835"/>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4676740">
            <a:off x="10596760" y="1059932"/>
            <a:ext cx="1010291" cy="1413893"/>
          </a:xfrm>
          <a:custGeom>
            <a:avLst/>
            <a:gdLst/>
            <a:ahLst/>
            <a:cxnLst/>
            <a:rect l="l" t="t" r="r" b="b"/>
            <a:pathLst>
              <a:path w="1515436" h="2120840">
                <a:moveTo>
                  <a:pt x="0" y="0"/>
                </a:moveTo>
                <a:lnTo>
                  <a:pt x="1515436" y="0"/>
                </a:lnTo>
                <a:lnTo>
                  <a:pt x="1515436" y="2120839"/>
                </a:lnTo>
                <a:lnTo>
                  <a:pt x="0" y="212083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2519113" y="793364"/>
            <a:ext cx="7145481" cy="760593"/>
          </a:xfrm>
          <a:prstGeom prst="rect">
            <a:avLst/>
          </a:prstGeom>
        </p:spPr>
        <p:txBody>
          <a:bodyPr lIns="0" tIns="0" rIns="0" bIns="0" rtlCol="0" anchor="t">
            <a:spAutoFit/>
          </a:bodyPr>
          <a:lstStyle/>
          <a:p>
            <a:pPr algn="ctr" defTabSz="609630">
              <a:lnSpc>
                <a:spcPts val="5334"/>
              </a:lnSpc>
            </a:pPr>
            <a:r>
              <a:rPr lang="en-US" sz="9600" dirty="0">
                <a:solidFill>
                  <a:srgbClr val="966C56"/>
                </a:solidFill>
                <a:latin typeface="Stella"/>
                <a:ea typeface="Stella"/>
                <a:cs typeface="Stella"/>
                <a:sym typeface="Stella"/>
              </a:rPr>
              <a:t>WRAP-UP</a:t>
            </a:r>
          </a:p>
        </p:txBody>
      </p:sp>
      <p:sp>
        <p:nvSpPr>
          <p:cNvPr id="12" name="TextBox 12"/>
          <p:cNvSpPr txBox="1"/>
          <p:nvPr/>
        </p:nvSpPr>
        <p:spPr>
          <a:xfrm>
            <a:off x="1289289" y="1918299"/>
            <a:ext cx="4164187" cy="3077766"/>
          </a:xfrm>
          <a:prstGeom prst="rect">
            <a:avLst/>
          </a:prstGeom>
        </p:spPr>
        <p:txBody>
          <a:bodyPr lIns="0" tIns="0" rIns="0" bIns="0" rtlCol="0" anchor="t">
            <a:spAutoFit/>
          </a:bodyPr>
          <a:lstStyle/>
          <a:p>
            <a:pPr algn="ctr" defTabSz="609630"/>
            <a:r>
              <a:rPr lang="en-US" sz="4000" dirty="0">
                <a:solidFill>
                  <a:srgbClr val="966C56"/>
                </a:solidFill>
                <a:latin typeface="Quicksand Bold"/>
                <a:ea typeface="Quicksand Bold"/>
                <a:cs typeface="Quicksand Bold"/>
                <a:sym typeface="Quicksand Bold"/>
              </a:rPr>
              <a:t>Persuade someone to do something and responding to persuasions;</a:t>
            </a:r>
          </a:p>
        </p:txBody>
      </p:sp>
      <p:sp>
        <p:nvSpPr>
          <p:cNvPr id="14" name="TextBox 14"/>
          <p:cNvSpPr txBox="1"/>
          <p:nvPr/>
        </p:nvSpPr>
        <p:spPr>
          <a:xfrm>
            <a:off x="6544215" y="1856597"/>
            <a:ext cx="4164187" cy="2462213"/>
          </a:xfrm>
          <a:prstGeom prst="rect">
            <a:avLst/>
          </a:prstGeom>
        </p:spPr>
        <p:txBody>
          <a:bodyPr lIns="0" tIns="0" rIns="0" bIns="0" rtlCol="0" anchor="t">
            <a:spAutoFit/>
          </a:bodyPr>
          <a:lstStyle/>
          <a:p>
            <a:pPr algn="ctr" defTabSz="609630"/>
            <a:r>
              <a:rPr lang="en-US" sz="4000" dirty="0">
                <a:solidFill>
                  <a:srgbClr val="966C56"/>
                </a:solidFill>
                <a:latin typeface="Quicksand Bold"/>
                <a:ea typeface="Quicksand Bold"/>
                <a:cs typeface="Quicksand Bold"/>
                <a:sym typeface="Quicksand Bold"/>
              </a:rPr>
              <a:t>Read for general and specific information about new technology;</a:t>
            </a:r>
          </a:p>
        </p:txBody>
      </p:sp>
      <p:sp>
        <p:nvSpPr>
          <p:cNvPr id="16" name="Freeform 16"/>
          <p:cNvSpPr/>
          <p:nvPr/>
        </p:nvSpPr>
        <p:spPr>
          <a:xfrm flipH="1">
            <a:off x="8108344" y="5482612"/>
            <a:ext cx="4189649" cy="3227319"/>
          </a:xfrm>
          <a:custGeom>
            <a:avLst/>
            <a:gdLst/>
            <a:ahLst/>
            <a:cxnLst/>
            <a:rect l="l" t="t" r="r" b="b"/>
            <a:pathLst>
              <a:path w="6284473" h="4840979">
                <a:moveTo>
                  <a:pt x="6284474" y="0"/>
                </a:moveTo>
                <a:lnTo>
                  <a:pt x="0" y="0"/>
                </a:lnTo>
                <a:lnTo>
                  <a:pt x="0" y="4840978"/>
                </a:lnTo>
                <a:lnTo>
                  <a:pt x="6284474" y="4840978"/>
                </a:lnTo>
                <a:lnTo>
                  <a:pt x="6284474" y="0"/>
                </a:lnTo>
                <a:close/>
              </a:path>
            </a:pathLst>
          </a:custGeom>
          <a:blipFill>
            <a:blip r:embed="rId5"/>
            <a:stretch>
              <a:fillRect t="-29655"/>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150543" y="5489104"/>
            <a:ext cx="4225477" cy="3254917"/>
          </a:xfrm>
          <a:custGeom>
            <a:avLst/>
            <a:gdLst/>
            <a:ahLst/>
            <a:cxnLst/>
            <a:rect l="l" t="t" r="r" b="b"/>
            <a:pathLst>
              <a:path w="6338215" h="4882376">
                <a:moveTo>
                  <a:pt x="6338215" y="0"/>
                </a:moveTo>
                <a:lnTo>
                  <a:pt x="0" y="0"/>
                </a:lnTo>
                <a:lnTo>
                  <a:pt x="0" y="4882376"/>
                </a:lnTo>
                <a:lnTo>
                  <a:pt x="6338215" y="4882376"/>
                </a:lnTo>
                <a:lnTo>
                  <a:pt x="6338215" y="0"/>
                </a:lnTo>
                <a:close/>
              </a:path>
            </a:pathLst>
          </a:custGeom>
          <a:blipFill>
            <a:blip r:embed="rId5"/>
            <a:stretch>
              <a:fillRect t="-29655"/>
            </a:stretch>
          </a:blipFill>
        </p:spPr>
        <p:txBody>
          <a:bodyPr/>
          <a:lstStyle/>
          <a:p>
            <a:pPr defTabSz="609630"/>
            <a:endParaRPr lang="en-US" sz="1200">
              <a:solidFill>
                <a:prstClr val="black"/>
              </a:solidFill>
              <a:latin typeface="Calibri"/>
            </a:endParaRPr>
          </a:p>
        </p:txBody>
      </p:sp>
      <p:sp>
        <p:nvSpPr>
          <p:cNvPr id="18" name="Freeform 18"/>
          <p:cNvSpPr/>
          <p:nvPr/>
        </p:nvSpPr>
        <p:spPr>
          <a:xfrm>
            <a:off x="3997030" y="5489104"/>
            <a:ext cx="4189649" cy="3227319"/>
          </a:xfrm>
          <a:custGeom>
            <a:avLst/>
            <a:gdLst/>
            <a:ahLst/>
            <a:cxnLst/>
            <a:rect l="l" t="t" r="r" b="b"/>
            <a:pathLst>
              <a:path w="6284473" h="4840979">
                <a:moveTo>
                  <a:pt x="0" y="0"/>
                </a:moveTo>
                <a:lnTo>
                  <a:pt x="6284473" y="0"/>
                </a:lnTo>
                <a:lnTo>
                  <a:pt x="6284473" y="4840978"/>
                </a:lnTo>
                <a:lnTo>
                  <a:pt x="0" y="4840978"/>
                </a:lnTo>
                <a:lnTo>
                  <a:pt x="0" y="0"/>
                </a:lnTo>
                <a:close/>
              </a:path>
            </a:pathLst>
          </a:custGeom>
          <a:blipFill>
            <a:blip r:embed="rId5"/>
            <a:stretch>
              <a:fillRect t="-29655"/>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sp>
        <p:nvSpPr>
          <p:cNvPr id="3" name="Freeform 3"/>
          <p:cNvSpPr/>
          <p:nvPr/>
        </p:nvSpPr>
        <p:spPr>
          <a:xfrm flipH="1">
            <a:off x="8108344" y="5482612"/>
            <a:ext cx="4189649" cy="3227319"/>
          </a:xfrm>
          <a:custGeom>
            <a:avLst/>
            <a:gdLst/>
            <a:ahLst/>
            <a:cxnLst/>
            <a:rect l="l" t="t" r="r" b="b"/>
            <a:pathLst>
              <a:path w="6284473" h="4840979">
                <a:moveTo>
                  <a:pt x="6284474" y="0"/>
                </a:moveTo>
                <a:lnTo>
                  <a:pt x="0" y="0"/>
                </a:lnTo>
                <a:lnTo>
                  <a:pt x="0" y="4840978"/>
                </a:lnTo>
                <a:lnTo>
                  <a:pt x="6284474" y="4840978"/>
                </a:lnTo>
                <a:lnTo>
                  <a:pt x="6284474" y="0"/>
                </a:lnTo>
                <a:close/>
              </a:path>
            </a:pathLst>
          </a:custGeom>
          <a:blipFill>
            <a:blip r:embed="rId3"/>
            <a:stretch>
              <a:fillRect t="-29655"/>
            </a:stretch>
          </a:blipFill>
        </p:spPr>
        <p:txBody>
          <a:bodyPr/>
          <a:lstStyle/>
          <a:p>
            <a:pPr defTabSz="609630"/>
            <a:endParaRPr lang="en-US" sz="1200">
              <a:solidFill>
                <a:prstClr val="black"/>
              </a:solidFill>
              <a:latin typeface="Calibri"/>
            </a:endParaRPr>
          </a:p>
        </p:txBody>
      </p:sp>
      <p:sp>
        <p:nvSpPr>
          <p:cNvPr id="4" name="Freeform 4"/>
          <p:cNvSpPr/>
          <p:nvPr/>
        </p:nvSpPr>
        <p:spPr>
          <a:xfrm flipH="1">
            <a:off x="-150543" y="5489104"/>
            <a:ext cx="4225477" cy="3254917"/>
          </a:xfrm>
          <a:custGeom>
            <a:avLst/>
            <a:gdLst/>
            <a:ahLst/>
            <a:cxnLst/>
            <a:rect l="l" t="t" r="r" b="b"/>
            <a:pathLst>
              <a:path w="6338215" h="4882376">
                <a:moveTo>
                  <a:pt x="6338215" y="0"/>
                </a:moveTo>
                <a:lnTo>
                  <a:pt x="0" y="0"/>
                </a:lnTo>
                <a:lnTo>
                  <a:pt x="0" y="4882376"/>
                </a:lnTo>
                <a:lnTo>
                  <a:pt x="6338215" y="4882376"/>
                </a:lnTo>
                <a:lnTo>
                  <a:pt x="6338215" y="0"/>
                </a:lnTo>
                <a:close/>
              </a:path>
            </a:pathLst>
          </a:custGeom>
          <a:blipFill>
            <a:blip r:embed="rId3"/>
            <a:stretch>
              <a:fillRect t="-29655"/>
            </a:stretch>
          </a:blipFill>
        </p:spPr>
        <p:txBody>
          <a:bodyPr/>
          <a:lstStyle/>
          <a:p>
            <a:pPr defTabSz="609630"/>
            <a:endParaRPr lang="en-US" sz="1200">
              <a:solidFill>
                <a:prstClr val="black"/>
              </a:solidFill>
              <a:latin typeface="Calibri"/>
            </a:endParaRPr>
          </a:p>
        </p:txBody>
      </p:sp>
      <p:sp>
        <p:nvSpPr>
          <p:cNvPr id="5" name="Freeform 5"/>
          <p:cNvSpPr/>
          <p:nvPr/>
        </p:nvSpPr>
        <p:spPr>
          <a:xfrm>
            <a:off x="3997030" y="5489104"/>
            <a:ext cx="4189649" cy="3227319"/>
          </a:xfrm>
          <a:custGeom>
            <a:avLst/>
            <a:gdLst/>
            <a:ahLst/>
            <a:cxnLst/>
            <a:rect l="l" t="t" r="r" b="b"/>
            <a:pathLst>
              <a:path w="6284473" h="4840979">
                <a:moveTo>
                  <a:pt x="0" y="0"/>
                </a:moveTo>
                <a:lnTo>
                  <a:pt x="6284473" y="0"/>
                </a:lnTo>
                <a:lnTo>
                  <a:pt x="6284473" y="4840978"/>
                </a:lnTo>
                <a:lnTo>
                  <a:pt x="0" y="4840978"/>
                </a:lnTo>
                <a:lnTo>
                  <a:pt x="0" y="0"/>
                </a:lnTo>
                <a:close/>
              </a:path>
            </a:pathLst>
          </a:custGeom>
          <a:blipFill>
            <a:blip r:embed="rId3"/>
            <a:stretch>
              <a:fillRect t="-29655"/>
            </a:stretch>
          </a:blipFill>
        </p:spPr>
        <p:txBody>
          <a:bodyPr/>
          <a:lstStyle/>
          <a:p>
            <a:pPr defTabSz="609630"/>
            <a:endParaRPr lang="en-US" sz="1200">
              <a:solidFill>
                <a:prstClr val="black"/>
              </a:solidFill>
              <a:latin typeface="Calibri"/>
            </a:endParaRPr>
          </a:p>
        </p:txBody>
      </p:sp>
      <p:grpSp>
        <p:nvGrpSpPr>
          <p:cNvPr id="6" name="Group 6"/>
          <p:cNvGrpSpPr/>
          <p:nvPr/>
        </p:nvGrpSpPr>
        <p:grpSpPr>
          <a:xfrm>
            <a:off x="1523732" y="909959"/>
            <a:ext cx="7050851" cy="4715920"/>
            <a:chOff x="0" y="0"/>
            <a:chExt cx="2785521" cy="1863080"/>
          </a:xfrm>
        </p:grpSpPr>
        <p:sp>
          <p:nvSpPr>
            <p:cNvPr id="7" name="Freeform 7"/>
            <p:cNvSpPr/>
            <p:nvPr/>
          </p:nvSpPr>
          <p:spPr>
            <a:xfrm>
              <a:off x="0" y="0"/>
              <a:ext cx="2785521" cy="1863079"/>
            </a:xfrm>
            <a:custGeom>
              <a:avLst/>
              <a:gdLst/>
              <a:ahLst/>
              <a:cxnLst/>
              <a:rect l="l" t="t" r="r" b="b"/>
              <a:pathLst>
                <a:path w="2785521" h="1863079">
                  <a:moveTo>
                    <a:pt x="37332" y="0"/>
                  </a:moveTo>
                  <a:lnTo>
                    <a:pt x="2748189" y="0"/>
                  </a:lnTo>
                  <a:cubicBezTo>
                    <a:pt x="2768807" y="0"/>
                    <a:pt x="2785521" y="16714"/>
                    <a:pt x="2785521" y="37332"/>
                  </a:cubicBezTo>
                  <a:lnTo>
                    <a:pt x="2785521" y="1825747"/>
                  </a:lnTo>
                  <a:cubicBezTo>
                    <a:pt x="2785521" y="1846365"/>
                    <a:pt x="2768807" y="1863079"/>
                    <a:pt x="2748189" y="1863079"/>
                  </a:cubicBezTo>
                  <a:lnTo>
                    <a:pt x="37332" y="1863079"/>
                  </a:lnTo>
                  <a:cubicBezTo>
                    <a:pt x="27431" y="1863079"/>
                    <a:pt x="17936" y="1859146"/>
                    <a:pt x="10934" y="1852145"/>
                  </a:cubicBezTo>
                  <a:cubicBezTo>
                    <a:pt x="3933" y="1845144"/>
                    <a:pt x="0" y="1835648"/>
                    <a:pt x="0" y="1825747"/>
                  </a:cubicBezTo>
                  <a:lnTo>
                    <a:pt x="0" y="37332"/>
                  </a:lnTo>
                  <a:cubicBezTo>
                    <a:pt x="0" y="16714"/>
                    <a:pt x="16714" y="0"/>
                    <a:pt x="37332"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8" name="TextBox 8"/>
            <p:cNvSpPr txBox="1"/>
            <p:nvPr/>
          </p:nvSpPr>
          <p:spPr>
            <a:xfrm>
              <a:off x="0" y="-38100"/>
              <a:ext cx="2785521" cy="190118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9" name="Freeform 9"/>
          <p:cNvSpPr/>
          <p:nvPr/>
        </p:nvSpPr>
        <p:spPr>
          <a:xfrm>
            <a:off x="5657162" y="4255169"/>
            <a:ext cx="8256689" cy="1561265"/>
          </a:xfrm>
          <a:custGeom>
            <a:avLst/>
            <a:gdLst/>
            <a:ahLst/>
            <a:cxnLst/>
            <a:rect l="l" t="t" r="r" b="b"/>
            <a:pathLst>
              <a:path w="12385033" h="2341897">
                <a:moveTo>
                  <a:pt x="0" y="0"/>
                </a:moveTo>
                <a:lnTo>
                  <a:pt x="12385033" y="0"/>
                </a:lnTo>
                <a:lnTo>
                  <a:pt x="12385033" y="2341897"/>
                </a:lnTo>
                <a:lnTo>
                  <a:pt x="0" y="23418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66857" y="4255169"/>
            <a:ext cx="8256689" cy="1561265"/>
          </a:xfrm>
          <a:custGeom>
            <a:avLst/>
            <a:gdLst/>
            <a:ahLst/>
            <a:cxnLst/>
            <a:rect l="l" t="t" r="r" b="b"/>
            <a:pathLst>
              <a:path w="12385033" h="2341897">
                <a:moveTo>
                  <a:pt x="0" y="0"/>
                </a:moveTo>
                <a:lnTo>
                  <a:pt x="12385033" y="0"/>
                </a:lnTo>
                <a:lnTo>
                  <a:pt x="12385033" y="2341897"/>
                </a:lnTo>
                <a:lnTo>
                  <a:pt x="0" y="23418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298403" y="1311902"/>
            <a:ext cx="3348469" cy="5073437"/>
          </a:xfrm>
          <a:custGeom>
            <a:avLst/>
            <a:gdLst/>
            <a:ahLst/>
            <a:cxnLst/>
            <a:rect l="l" t="t" r="r" b="b"/>
            <a:pathLst>
              <a:path w="5022703" h="7610156">
                <a:moveTo>
                  <a:pt x="0" y="0"/>
                </a:moveTo>
                <a:lnTo>
                  <a:pt x="5022703" y="0"/>
                </a:lnTo>
                <a:lnTo>
                  <a:pt x="5022703" y="7610156"/>
                </a:lnTo>
                <a:lnTo>
                  <a:pt x="0" y="7610156"/>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grpSp>
        <p:nvGrpSpPr>
          <p:cNvPr id="12" name="Group 12"/>
          <p:cNvGrpSpPr/>
          <p:nvPr/>
        </p:nvGrpSpPr>
        <p:grpSpPr>
          <a:xfrm>
            <a:off x="2323684" y="2220712"/>
            <a:ext cx="5723613" cy="867619"/>
            <a:chOff x="0" y="0"/>
            <a:chExt cx="2261180" cy="342763"/>
          </a:xfrm>
        </p:grpSpPr>
        <p:sp>
          <p:nvSpPr>
            <p:cNvPr id="13" name="Freeform 13"/>
            <p:cNvSpPr/>
            <p:nvPr/>
          </p:nvSpPr>
          <p:spPr>
            <a:xfrm>
              <a:off x="0" y="0"/>
              <a:ext cx="2261180" cy="342763"/>
            </a:xfrm>
            <a:custGeom>
              <a:avLst/>
              <a:gdLst/>
              <a:ahLst/>
              <a:cxnLst/>
              <a:rect l="l" t="t" r="r" b="b"/>
              <a:pathLst>
                <a:path w="2261180" h="342763">
                  <a:moveTo>
                    <a:pt x="45989" y="0"/>
                  </a:moveTo>
                  <a:lnTo>
                    <a:pt x="2215191" y="0"/>
                  </a:lnTo>
                  <a:cubicBezTo>
                    <a:pt x="2240590" y="0"/>
                    <a:pt x="2261180" y="20590"/>
                    <a:pt x="2261180" y="45989"/>
                  </a:cubicBezTo>
                  <a:lnTo>
                    <a:pt x="2261180" y="296774"/>
                  </a:lnTo>
                  <a:cubicBezTo>
                    <a:pt x="2261180" y="308971"/>
                    <a:pt x="2256335" y="320668"/>
                    <a:pt x="2247710" y="329293"/>
                  </a:cubicBezTo>
                  <a:cubicBezTo>
                    <a:pt x="2239086" y="337918"/>
                    <a:pt x="2227388" y="342763"/>
                    <a:pt x="2215191" y="342763"/>
                  </a:cubicBezTo>
                  <a:lnTo>
                    <a:pt x="45989" y="342763"/>
                  </a:lnTo>
                  <a:cubicBezTo>
                    <a:pt x="33792" y="342763"/>
                    <a:pt x="22095" y="337918"/>
                    <a:pt x="13470" y="329293"/>
                  </a:cubicBezTo>
                  <a:cubicBezTo>
                    <a:pt x="4845" y="320668"/>
                    <a:pt x="0" y="308971"/>
                    <a:pt x="0" y="296774"/>
                  </a:cubicBezTo>
                  <a:lnTo>
                    <a:pt x="0" y="45989"/>
                  </a:lnTo>
                  <a:cubicBezTo>
                    <a:pt x="0" y="33792"/>
                    <a:pt x="4845" y="22095"/>
                    <a:pt x="13470" y="13470"/>
                  </a:cubicBezTo>
                  <a:cubicBezTo>
                    <a:pt x="22095" y="4845"/>
                    <a:pt x="33792" y="0"/>
                    <a:pt x="45989" y="0"/>
                  </a:cubicBezTo>
                  <a:close/>
                </a:path>
              </a:pathLst>
            </a:custGeom>
            <a:solidFill>
              <a:srgbClr val="D87335"/>
            </a:solidFill>
          </p:spPr>
          <p:txBody>
            <a:bodyPr/>
            <a:lstStyle/>
            <a:p>
              <a:pPr defTabSz="609630"/>
              <a:endParaRPr lang="en-US" sz="1200" dirty="0">
                <a:solidFill>
                  <a:prstClr val="black"/>
                </a:solidFill>
                <a:latin typeface="Calibri"/>
              </a:endParaRPr>
            </a:p>
          </p:txBody>
        </p:sp>
        <p:sp>
          <p:nvSpPr>
            <p:cNvPr id="14" name="TextBox 14"/>
            <p:cNvSpPr txBox="1"/>
            <p:nvPr/>
          </p:nvSpPr>
          <p:spPr>
            <a:xfrm>
              <a:off x="0" y="-38100"/>
              <a:ext cx="2261180" cy="38086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5" name="TextBox 15"/>
          <p:cNvSpPr txBox="1"/>
          <p:nvPr/>
        </p:nvSpPr>
        <p:spPr>
          <a:xfrm>
            <a:off x="2181458" y="1414952"/>
            <a:ext cx="5735399" cy="718787"/>
          </a:xfrm>
          <a:prstGeom prst="rect">
            <a:avLst/>
          </a:prstGeom>
        </p:spPr>
        <p:txBody>
          <a:bodyPr lIns="0" tIns="0" rIns="0" bIns="0" rtlCol="0" anchor="t">
            <a:spAutoFit/>
          </a:bodyPr>
          <a:lstStyle/>
          <a:p>
            <a:pPr algn="ctr" defTabSz="609630">
              <a:lnSpc>
                <a:spcPts val="5334"/>
              </a:lnSpc>
            </a:pPr>
            <a:r>
              <a:rPr lang="en-US" sz="8000" dirty="0">
                <a:solidFill>
                  <a:srgbClr val="966C56"/>
                </a:solidFill>
                <a:latin typeface="Stella"/>
                <a:ea typeface="Stella"/>
                <a:cs typeface="Stella"/>
                <a:sym typeface="Stella"/>
              </a:rPr>
              <a:t>HOMEWORK</a:t>
            </a:r>
          </a:p>
        </p:txBody>
      </p:sp>
      <p:sp>
        <p:nvSpPr>
          <p:cNvPr id="16" name="TextBox 16"/>
          <p:cNvSpPr txBox="1"/>
          <p:nvPr/>
        </p:nvSpPr>
        <p:spPr>
          <a:xfrm>
            <a:off x="1848696" y="3388605"/>
            <a:ext cx="6400923" cy="984885"/>
          </a:xfrm>
          <a:prstGeom prst="rect">
            <a:avLst/>
          </a:prstGeom>
        </p:spPr>
        <p:txBody>
          <a:bodyPr lIns="0" tIns="0" rIns="0" bIns="0" rtlCol="0" anchor="t">
            <a:spAutoFit/>
          </a:bodyPr>
          <a:lstStyle/>
          <a:p>
            <a:pPr marL="342900" indent="-342900" algn="ctr" defTabSz="609630">
              <a:buFontTx/>
              <a:buChar char="-"/>
            </a:pPr>
            <a:r>
              <a:rPr lang="en-US" sz="3200" dirty="0">
                <a:solidFill>
                  <a:srgbClr val="966C56"/>
                </a:solidFill>
                <a:latin typeface="Quicksand Bold"/>
                <a:ea typeface="Quicksand Bold"/>
                <a:cs typeface="Quicksand Bold"/>
                <a:sym typeface="Quicksand Bold"/>
              </a:rPr>
              <a:t>Do exercises in the workbook</a:t>
            </a:r>
          </a:p>
          <a:p>
            <a:pPr marL="342900" indent="-342900" algn="ctr" defTabSz="609630">
              <a:buFontTx/>
              <a:buChar char="-"/>
            </a:pPr>
            <a:r>
              <a:rPr lang="en-US" sz="3200" dirty="0">
                <a:solidFill>
                  <a:srgbClr val="966C56"/>
                </a:solidFill>
                <a:latin typeface="Quicksand Bold"/>
                <a:ea typeface="Quicksand Bold"/>
                <a:cs typeface="Quicksand Bold"/>
                <a:sym typeface="Quicksand Bold"/>
              </a:rPr>
              <a:t>Prepare: Skills 1</a:t>
            </a:r>
          </a:p>
        </p:txBody>
      </p:sp>
      <p:sp>
        <p:nvSpPr>
          <p:cNvPr id="18" name="Freeform 18"/>
          <p:cNvSpPr/>
          <p:nvPr/>
        </p:nvSpPr>
        <p:spPr>
          <a:xfrm rot="6294717" flipH="1" flipV="1">
            <a:off x="10600915" y="392761"/>
            <a:ext cx="862591" cy="1207189"/>
          </a:xfrm>
          <a:custGeom>
            <a:avLst/>
            <a:gdLst/>
            <a:ahLst/>
            <a:cxnLst/>
            <a:rect l="l" t="t" r="r" b="b"/>
            <a:pathLst>
              <a:path w="1293887" h="1810784">
                <a:moveTo>
                  <a:pt x="1293888" y="1810784"/>
                </a:moveTo>
                <a:lnTo>
                  <a:pt x="0" y="1810784"/>
                </a:lnTo>
                <a:lnTo>
                  <a:pt x="0" y="0"/>
                </a:lnTo>
                <a:lnTo>
                  <a:pt x="1293888" y="0"/>
                </a:lnTo>
                <a:lnTo>
                  <a:pt x="1293888" y="1810784"/>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82044" y="1"/>
            <a:ext cx="2617167" cy="6278063"/>
          </a:xfrm>
          <a:custGeom>
            <a:avLst/>
            <a:gdLst/>
            <a:ahLst/>
            <a:cxnLst/>
            <a:rect l="l" t="t" r="r" b="b"/>
            <a:pathLst>
              <a:path w="3925751" h="9417095">
                <a:moveTo>
                  <a:pt x="0" y="0"/>
                </a:moveTo>
                <a:lnTo>
                  <a:pt x="3925751" y="0"/>
                </a:lnTo>
                <a:lnTo>
                  <a:pt x="3925751" y="9417095"/>
                </a:lnTo>
                <a:lnTo>
                  <a:pt x="0" y="9417095"/>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3462952" y="1456280"/>
            <a:ext cx="8043249" cy="3777005"/>
            <a:chOff x="0" y="0"/>
            <a:chExt cx="3177580" cy="1492150"/>
          </a:xfrm>
        </p:grpSpPr>
        <p:sp>
          <p:nvSpPr>
            <p:cNvPr id="4" name="Freeform 4"/>
            <p:cNvSpPr/>
            <p:nvPr/>
          </p:nvSpPr>
          <p:spPr>
            <a:xfrm>
              <a:off x="0" y="0"/>
              <a:ext cx="3177580" cy="1492150"/>
            </a:xfrm>
            <a:custGeom>
              <a:avLst/>
              <a:gdLst/>
              <a:ahLst/>
              <a:cxnLst/>
              <a:rect l="l" t="t" r="r" b="b"/>
              <a:pathLst>
                <a:path w="3177580" h="1492150">
                  <a:moveTo>
                    <a:pt x="32726" y="0"/>
                  </a:moveTo>
                  <a:lnTo>
                    <a:pt x="3144854" y="0"/>
                  </a:lnTo>
                  <a:cubicBezTo>
                    <a:pt x="3153533" y="0"/>
                    <a:pt x="3161857" y="3448"/>
                    <a:pt x="3167995" y="9585"/>
                  </a:cubicBezTo>
                  <a:cubicBezTo>
                    <a:pt x="3174132" y="15723"/>
                    <a:pt x="3177580" y="24047"/>
                    <a:pt x="3177580" y="32726"/>
                  </a:cubicBezTo>
                  <a:lnTo>
                    <a:pt x="3177580" y="1459424"/>
                  </a:lnTo>
                  <a:cubicBezTo>
                    <a:pt x="3177580" y="1468103"/>
                    <a:pt x="3174132" y="1476427"/>
                    <a:pt x="3167995" y="1482565"/>
                  </a:cubicBezTo>
                  <a:cubicBezTo>
                    <a:pt x="3161857" y="1488702"/>
                    <a:pt x="3153533" y="1492150"/>
                    <a:pt x="3144854" y="1492150"/>
                  </a:cubicBezTo>
                  <a:lnTo>
                    <a:pt x="32726" y="1492150"/>
                  </a:lnTo>
                  <a:cubicBezTo>
                    <a:pt x="24047" y="1492150"/>
                    <a:pt x="15723" y="1488702"/>
                    <a:pt x="9585" y="1482565"/>
                  </a:cubicBezTo>
                  <a:cubicBezTo>
                    <a:pt x="3448" y="1476427"/>
                    <a:pt x="0" y="1468103"/>
                    <a:pt x="0" y="1459424"/>
                  </a:cubicBezTo>
                  <a:lnTo>
                    <a:pt x="0" y="32726"/>
                  </a:lnTo>
                  <a:cubicBezTo>
                    <a:pt x="0" y="24047"/>
                    <a:pt x="3448" y="15723"/>
                    <a:pt x="9585" y="9585"/>
                  </a:cubicBezTo>
                  <a:cubicBezTo>
                    <a:pt x="15723" y="3448"/>
                    <a:pt x="24047" y="0"/>
                    <a:pt x="32726" y="0"/>
                  </a:cubicBezTo>
                  <a:close/>
                </a:path>
              </a:pathLst>
            </a:custGeom>
            <a:solidFill>
              <a:srgbClr val="FFFFFF"/>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3177580" cy="153025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333091" y="3959907"/>
            <a:ext cx="12858181" cy="1939443"/>
          </a:xfrm>
          <a:custGeom>
            <a:avLst/>
            <a:gdLst/>
            <a:ahLst/>
            <a:cxnLst/>
            <a:rect l="l" t="t" r="r" b="b"/>
            <a:pathLst>
              <a:path w="19287272" h="2909164">
                <a:moveTo>
                  <a:pt x="0" y="0"/>
                </a:moveTo>
                <a:lnTo>
                  <a:pt x="19287272" y="0"/>
                </a:lnTo>
                <a:lnTo>
                  <a:pt x="19287272" y="2909164"/>
                </a:lnTo>
                <a:lnTo>
                  <a:pt x="0" y="290916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0" y="5233285"/>
            <a:ext cx="12192000" cy="4922520"/>
          </a:xfrm>
          <a:custGeom>
            <a:avLst/>
            <a:gdLst/>
            <a:ahLst/>
            <a:cxnLst/>
            <a:rect l="l" t="t" r="r" b="b"/>
            <a:pathLst>
              <a:path w="18288000" h="7383780">
                <a:moveTo>
                  <a:pt x="0" y="0"/>
                </a:moveTo>
                <a:lnTo>
                  <a:pt x="18288000" y="0"/>
                </a:lnTo>
                <a:lnTo>
                  <a:pt x="18288000" y="7383780"/>
                </a:lnTo>
                <a:lnTo>
                  <a:pt x="0" y="738378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2844277" y="2995673"/>
            <a:ext cx="6198103" cy="3176527"/>
          </a:xfrm>
          <a:custGeom>
            <a:avLst/>
            <a:gdLst/>
            <a:ahLst/>
            <a:cxnLst/>
            <a:rect l="l" t="t" r="r" b="b"/>
            <a:pathLst>
              <a:path w="9297154" h="4764791">
                <a:moveTo>
                  <a:pt x="0" y="0"/>
                </a:moveTo>
                <a:lnTo>
                  <a:pt x="9297154" y="0"/>
                </a:lnTo>
                <a:lnTo>
                  <a:pt x="9297154" y="4764791"/>
                </a:lnTo>
                <a:lnTo>
                  <a:pt x="0" y="476479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471925" y="1565789"/>
            <a:ext cx="2561707" cy="4788237"/>
          </a:xfrm>
          <a:custGeom>
            <a:avLst/>
            <a:gdLst/>
            <a:ahLst/>
            <a:cxnLst/>
            <a:rect l="l" t="t" r="r" b="b"/>
            <a:pathLst>
              <a:path w="3842560" h="7182355">
                <a:moveTo>
                  <a:pt x="0" y="0"/>
                </a:moveTo>
                <a:lnTo>
                  <a:pt x="3842560" y="0"/>
                </a:lnTo>
                <a:lnTo>
                  <a:pt x="3842560" y="7182356"/>
                </a:lnTo>
                <a:lnTo>
                  <a:pt x="0" y="7182356"/>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3757994" y="2372804"/>
            <a:ext cx="7748207" cy="1025922"/>
          </a:xfrm>
          <a:prstGeom prst="rect">
            <a:avLst/>
          </a:prstGeom>
        </p:spPr>
        <p:txBody>
          <a:bodyPr lIns="0" tIns="0" rIns="0" bIns="0" rtlCol="0" anchor="t">
            <a:spAutoFit/>
          </a:bodyPr>
          <a:lstStyle/>
          <a:p>
            <a:pPr algn="ctr" defTabSz="609630">
              <a:lnSpc>
                <a:spcPts val="8000"/>
              </a:lnSpc>
            </a:pPr>
            <a:r>
              <a:rPr lang="en-US" sz="8800" dirty="0">
                <a:solidFill>
                  <a:srgbClr val="966C56"/>
                </a:solidFill>
                <a:latin typeface="Stella"/>
                <a:ea typeface="Stella"/>
                <a:cs typeface="Stella"/>
                <a:sym typeface="Stella"/>
              </a:rPr>
              <a:t>THANK YOU!</a:t>
            </a:r>
          </a:p>
        </p:txBody>
      </p:sp>
      <p:sp>
        <p:nvSpPr>
          <p:cNvPr id="11" name="Freeform 11"/>
          <p:cNvSpPr/>
          <p:nvPr/>
        </p:nvSpPr>
        <p:spPr>
          <a:xfrm>
            <a:off x="11233319" y="3093153"/>
            <a:ext cx="958681" cy="1077170"/>
          </a:xfrm>
          <a:custGeom>
            <a:avLst/>
            <a:gdLst/>
            <a:ahLst/>
            <a:cxnLst/>
            <a:rect l="l" t="t" r="r" b="b"/>
            <a:pathLst>
              <a:path w="1438022" h="1615755">
                <a:moveTo>
                  <a:pt x="0" y="0"/>
                </a:moveTo>
                <a:lnTo>
                  <a:pt x="1438022" y="0"/>
                </a:lnTo>
                <a:lnTo>
                  <a:pt x="1438022" y="1615755"/>
                </a:lnTo>
                <a:lnTo>
                  <a:pt x="0" y="161575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V="1">
            <a:off x="-106722" y="-293715"/>
            <a:ext cx="1776299" cy="1749995"/>
          </a:xfrm>
          <a:custGeom>
            <a:avLst/>
            <a:gdLst/>
            <a:ahLst/>
            <a:cxnLst/>
            <a:rect l="l" t="t" r="r" b="b"/>
            <a:pathLst>
              <a:path w="2664449" h="2624993">
                <a:moveTo>
                  <a:pt x="0" y="2624993"/>
                </a:moveTo>
                <a:lnTo>
                  <a:pt x="2664448" y="2624993"/>
                </a:lnTo>
                <a:lnTo>
                  <a:pt x="2664448" y="0"/>
                </a:lnTo>
                <a:lnTo>
                  <a:pt x="0" y="0"/>
                </a:lnTo>
                <a:lnTo>
                  <a:pt x="0" y="2624993"/>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14229" b="-48495"/>
            </a:stretch>
          </a:blipFill>
        </p:spPr>
        <p:txBody>
          <a:bodyPr/>
          <a:lstStyle/>
          <a:p>
            <a:pPr defTabSz="609630"/>
            <a:endParaRPr lang="en-US" sz="1200">
              <a:solidFill>
                <a:prstClr val="black"/>
              </a:solidFill>
              <a:latin typeface="Calibri"/>
            </a:endParaRPr>
          </a:p>
        </p:txBody>
      </p:sp>
      <p:sp>
        <p:nvSpPr>
          <p:cNvPr id="3" name="Freeform 3"/>
          <p:cNvSpPr/>
          <p:nvPr/>
        </p:nvSpPr>
        <p:spPr>
          <a:xfrm>
            <a:off x="5633432" y="3953097"/>
            <a:ext cx="8256689" cy="1561265"/>
          </a:xfrm>
          <a:custGeom>
            <a:avLst/>
            <a:gdLst/>
            <a:ahLst/>
            <a:cxnLst/>
            <a:rect l="l" t="t" r="r" b="b"/>
            <a:pathLst>
              <a:path w="12385033" h="2341897">
                <a:moveTo>
                  <a:pt x="0" y="0"/>
                </a:moveTo>
                <a:lnTo>
                  <a:pt x="12385032" y="0"/>
                </a:lnTo>
                <a:lnTo>
                  <a:pt x="12385032" y="2341897"/>
                </a:lnTo>
                <a:lnTo>
                  <a:pt x="0" y="23418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590587" y="3953097"/>
            <a:ext cx="8256689" cy="1561265"/>
          </a:xfrm>
          <a:custGeom>
            <a:avLst/>
            <a:gdLst/>
            <a:ahLst/>
            <a:cxnLst/>
            <a:rect l="l" t="t" r="r" b="b"/>
            <a:pathLst>
              <a:path w="12385033" h="2341897">
                <a:moveTo>
                  <a:pt x="0" y="0"/>
                </a:moveTo>
                <a:lnTo>
                  <a:pt x="12385032" y="0"/>
                </a:lnTo>
                <a:lnTo>
                  <a:pt x="12385032" y="2341897"/>
                </a:lnTo>
                <a:lnTo>
                  <a:pt x="0" y="23418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6256542" y="5486375"/>
            <a:ext cx="4189649" cy="3227319"/>
          </a:xfrm>
          <a:custGeom>
            <a:avLst/>
            <a:gdLst/>
            <a:ahLst/>
            <a:cxnLst/>
            <a:rect l="l" t="t" r="r" b="b"/>
            <a:pathLst>
              <a:path w="6284473" h="4840979">
                <a:moveTo>
                  <a:pt x="6284473" y="0"/>
                </a:moveTo>
                <a:lnTo>
                  <a:pt x="0" y="0"/>
                </a:lnTo>
                <a:lnTo>
                  <a:pt x="0" y="4840979"/>
                </a:lnTo>
                <a:lnTo>
                  <a:pt x="6284473" y="4840979"/>
                </a:lnTo>
                <a:lnTo>
                  <a:pt x="6284473"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6" name="Freeform 6"/>
          <p:cNvSpPr/>
          <p:nvPr/>
        </p:nvSpPr>
        <p:spPr>
          <a:xfrm>
            <a:off x="2145228" y="5492867"/>
            <a:ext cx="4189649" cy="3227319"/>
          </a:xfrm>
          <a:custGeom>
            <a:avLst/>
            <a:gdLst/>
            <a:ahLst/>
            <a:cxnLst/>
            <a:rect l="l" t="t" r="r" b="b"/>
            <a:pathLst>
              <a:path w="6284473" h="4840979">
                <a:moveTo>
                  <a:pt x="0" y="0"/>
                </a:moveTo>
                <a:lnTo>
                  <a:pt x="6284474" y="0"/>
                </a:lnTo>
                <a:lnTo>
                  <a:pt x="6284474" y="4840979"/>
                </a:lnTo>
                <a:lnTo>
                  <a:pt x="0" y="4840979"/>
                </a:lnTo>
                <a:lnTo>
                  <a:pt x="0"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grpSp>
        <p:nvGrpSpPr>
          <p:cNvPr id="10" name="Group 10"/>
          <p:cNvGrpSpPr/>
          <p:nvPr/>
        </p:nvGrpSpPr>
        <p:grpSpPr>
          <a:xfrm>
            <a:off x="5691309" y="530898"/>
            <a:ext cx="5025461" cy="1590547"/>
            <a:chOff x="0" y="0"/>
            <a:chExt cx="1985367" cy="628364"/>
          </a:xfrm>
        </p:grpSpPr>
        <p:sp>
          <p:nvSpPr>
            <p:cNvPr id="11" name="Freeform 11"/>
            <p:cNvSpPr/>
            <p:nvPr/>
          </p:nvSpPr>
          <p:spPr>
            <a:xfrm>
              <a:off x="0" y="0"/>
              <a:ext cx="1985367" cy="628364"/>
            </a:xfrm>
            <a:custGeom>
              <a:avLst/>
              <a:gdLst/>
              <a:ahLst/>
              <a:cxnLst/>
              <a:rect l="l" t="t" r="r" b="b"/>
              <a:pathLst>
                <a:path w="1985367" h="628364">
                  <a:moveTo>
                    <a:pt x="52378" y="0"/>
                  </a:moveTo>
                  <a:lnTo>
                    <a:pt x="1932989" y="0"/>
                  </a:lnTo>
                  <a:cubicBezTo>
                    <a:pt x="1946880" y="0"/>
                    <a:pt x="1960203" y="5518"/>
                    <a:pt x="1970026" y="15341"/>
                  </a:cubicBezTo>
                  <a:cubicBezTo>
                    <a:pt x="1979849" y="25164"/>
                    <a:pt x="1985367" y="38487"/>
                    <a:pt x="1985367" y="52378"/>
                  </a:cubicBezTo>
                  <a:lnTo>
                    <a:pt x="1985367" y="575986"/>
                  </a:lnTo>
                  <a:cubicBezTo>
                    <a:pt x="1985367" y="589877"/>
                    <a:pt x="1979849" y="603200"/>
                    <a:pt x="1970026" y="613023"/>
                  </a:cubicBezTo>
                  <a:cubicBezTo>
                    <a:pt x="1960203" y="622846"/>
                    <a:pt x="1946880" y="628364"/>
                    <a:pt x="1932989" y="628364"/>
                  </a:cubicBezTo>
                  <a:lnTo>
                    <a:pt x="52378" y="628364"/>
                  </a:lnTo>
                  <a:cubicBezTo>
                    <a:pt x="38487" y="628364"/>
                    <a:pt x="25164" y="622846"/>
                    <a:pt x="15341" y="613023"/>
                  </a:cubicBezTo>
                  <a:cubicBezTo>
                    <a:pt x="5518" y="603200"/>
                    <a:pt x="0" y="589877"/>
                    <a:pt x="0" y="575986"/>
                  </a:cubicBezTo>
                  <a:lnTo>
                    <a:pt x="0" y="52378"/>
                  </a:lnTo>
                  <a:cubicBezTo>
                    <a:pt x="0" y="38487"/>
                    <a:pt x="5518" y="25164"/>
                    <a:pt x="15341" y="15341"/>
                  </a:cubicBezTo>
                  <a:cubicBezTo>
                    <a:pt x="25164" y="5518"/>
                    <a:pt x="38487" y="0"/>
                    <a:pt x="52378" y="0"/>
                  </a:cubicBezTo>
                  <a:close/>
                </a:path>
              </a:pathLst>
            </a:custGeom>
            <a:solidFill>
              <a:srgbClr val="FFFFFF"/>
            </a:solidFill>
          </p:spPr>
          <p:txBody>
            <a:bodyPr/>
            <a:lstStyle/>
            <a:p>
              <a:pPr defTabSz="609630"/>
              <a:endParaRPr lang="en-US" sz="1200" dirty="0">
                <a:solidFill>
                  <a:prstClr val="black"/>
                </a:solidFill>
                <a:latin typeface="Calibri"/>
              </a:endParaRPr>
            </a:p>
          </p:txBody>
        </p:sp>
        <p:sp>
          <p:nvSpPr>
            <p:cNvPr id="12" name="TextBox 12"/>
            <p:cNvSpPr txBox="1"/>
            <p:nvPr/>
          </p:nvSpPr>
          <p:spPr>
            <a:xfrm>
              <a:off x="0" y="-38100"/>
              <a:ext cx="1985367" cy="666464"/>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Freeform 13"/>
          <p:cNvSpPr/>
          <p:nvPr/>
        </p:nvSpPr>
        <p:spPr>
          <a:xfrm>
            <a:off x="-506210" y="961518"/>
            <a:ext cx="2939662" cy="6271279"/>
          </a:xfrm>
          <a:custGeom>
            <a:avLst/>
            <a:gdLst/>
            <a:ahLst/>
            <a:cxnLst/>
            <a:rect l="l" t="t" r="r" b="b"/>
            <a:pathLst>
              <a:path w="4409493" h="9406919">
                <a:moveTo>
                  <a:pt x="0" y="0"/>
                </a:moveTo>
                <a:lnTo>
                  <a:pt x="4409493" y="0"/>
                </a:lnTo>
                <a:lnTo>
                  <a:pt x="4409493" y="9406919"/>
                </a:lnTo>
                <a:lnTo>
                  <a:pt x="0" y="940691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579929" y="2781332"/>
            <a:ext cx="3295812" cy="6633081"/>
          </a:xfrm>
          <a:custGeom>
            <a:avLst/>
            <a:gdLst/>
            <a:ahLst/>
            <a:cxnLst/>
            <a:rect l="l" t="t" r="r" b="b"/>
            <a:pathLst>
              <a:path w="4943718" h="9949621">
                <a:moveTo>
                  <a:pt x="0" y="0"/>
                </a:moveTo>
                <a:lnTo>
                  <a:pt x="4943718" y="0"/>
                </a:lnTo>
                <a:lnTo>
                  <a:pt x="4943718" y="9949621"/>
                </a:lnTo>
                <a:lnTo>
                  <a:pt x="0" y="9949621"/>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rot="-6229708" flipV="1">
            <a:off x="2908664" y="-437976"/>
            <a:ext cx="830886" cy="1162817"/>
          </a:xfrm>
          <a:custGeom>
            <a:avLst/>
            <a:gdLst/>
            <a:ahLst/>
            <a:cxnLst/>
            <a:rect l="l" t="t" r="r" b="b"/>
            <a:pathLst>
              <a:path w="1246329" h="1744226">
                <a:moveTo>
                  <a:pt x="0" y="1744226"/>
                </a:moveTo>
                <a:lnTo>
                  <a:pt x="1246328" y="1744226"/>
                </a:lnTo>
                <a:lnTo>
                  <a:pt x="1246328" y="0"/>
                </a:lnTo>
                <a:lnTo>
                  <a:pt x="0" y="0"/>
                </a:lnTo>
                <a:lnTo>
                  <a:pt x="0" y="1744226"/>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0395390" y="5497593"/>
            <a:ext cx="4189649" cy="3227319"/>
          </a:xfrm>
          <a:custGeom>
            <a:avLst/>
            <a:gdLst/>
            <a:ahLst/>
            <a:cxnLst/>
            <a:rect l="l" t="t" r="r" b="b"/>
            <a:pathLst>
              <a:path w="6284473" h="4840979">
                <a:moveTo>
                  <a:pt x="0" y="0"/>
                </a:moveTo>
                <a:lnTo>
                  <a:pt x="6284473" y="0"/>
                </a:lnTo>
                <a:lnTo>
                  <a:pt x="6284473" y="4840979"/>
                </a:lnTo>
                <a:lnTo>
                  <a:pt x="0" y="4840979"/>
                </a:lnTo>
                <a:lnTo>
                  <a:pt x="0" y="0"/>
                </a:lnTo>
                <a:close/>
              </a:path>
            </a:pathLst>
          </a:custGeom>
          <a:blipFill>
            <a:blip r:embed="rId7"/>
            <a:stretch>
              <a:fillRect t="-29655"/>
            </a:stretch>
          </a:blipFill>
        </p:spPr>
        <p:txBody>
          <a:bodyPr/>
          <a:lstStyle/>
          <a:p>
            <a:pPr defTabSz="609630"/>
            <a:endParaRPr lang="en-US" sz="1200">
              <a:solidFill>
                <a:prstClr val="black"/>
              </a:solidFill>
              <a:latin typeface="Calibri"/>
            </a:endParaRPr>
          </a:p>
        </p:txBody>
      </p:sp>
      <p:sp>
        <p:nvSpPr>
          <p:cNvPr id="22" name="TextBox 13">
            <a:extLst>
              <a:ext uri="{FF2B5EF4-FFF2-40B4-BE49-F238E27FC236}">
                <a16:creationId xmlns:a16="http://schemas.microsoft.com/office/drawing/2014/main" id="{62E5795B-CF4D-171F-329A-EE5571E2F66F}"/>
              </a:ext>
            </a:extLst>
          </p:cNvPr>
          <p:cNvSpPr txBox="1"/>
          <p:nvPr/>
        </p:nvSpPr>
        <p:spPr>
          <a:xfrm>
            <a:off x="4815118" y="2183382"/>
            <a:ext cx="6911497" cy="3539430"/>
          </a:xfrm>
          <a:prstGeom prst="rect">
            <a:avLst/>
          </a:prstGeom>
        </p:spPr>
        <p:txBody>
          <a:bodyPr wrap="square" lIns="0" tIns="0" rIns="0" bIns="0" rtlCol="0" anchor="t">
            <a:spAutoFit/>
          </a:bodyPr>
          <a:lstStyle/>
          <a:p>
            <a:pPr algn="ctr" defTabSz="609630"/>
            <a:r>
              <a:rPr lang="en-US" sz="11500" dirty="0">
                <a:solidFill>
                  <a:srgbClr val="966C56"/>
                </a:solidFill>
                <a:latin typeface="Stella"/>
                <a:ea typeface="Stella"/>
                <a:cs typeface="Stella"/>
                <a:sym typeface="Stella"/>
              </a:rPr>
              <a:t>EVERYDAY ENGLISH</a:t>
            </a:r>
          </a:p>
        </p:txBody>
      </p:sp>
      <p:sp>
        <p:nvSpPr>
          <p:cNvPr id="23" name="TextBox 14">
            <a:extLst>
              <a:ext uri="{FF2B5EF4-FFF2-40B4-BE49-F238E27FC236}">
                <a16:creationId xmlns:a16="http://schemas.microsoft.com/office/drawing/2014/main" id="{D290C633-AF76-AAAE-C22A-361E22F188B0}"/>
              </a:ext>
            </a:extLst>
          </p:cNvPr>
          <p:cNvSpPr txBox="1"/>
          <p:nvPr/>
        </p:nvSpPr>
        <p:spPr>
          <a:xfrm>
            <a:off x="4875741" y="1557897"/>
            <a:ext cx="6360822" cy="472052"/>
          </a:xfrm>
          <a:prstGeom prst="rect">
            <a:avLst/>
          </a:prstGeom>
        </p:spPr>
        <p:txBody>
          <a:bodyPr wrap="square" lIns="0" tIns="0" rIns="0" bIns="0" rtlCol="0" anchor="t">
            <a:spAutoFit/>
          </a:bodyPr>
          <a:lstStyle/>
          <a:p>
            <a:pPr algn="ctr" defTabSz="609630">
              <a:lnSpc>
                <a:spcPts val="2253"/>
              </a:lnSpc>
            </a:pPr>
            <a:r>
              <a:rPr lang="en-US" sz="9600" dirty="0">
                <a:solidFill>
                  <a:srgbClr val="FF0000"/>
                </a:solidFill>
                <a:latin typeface="Stella" charset="0"/>
                <a:ea typeface="Quicksand Bold"/>
                <a:cs typeface="Quicksand Bold"/>
                <a:sym typeface="Quicksand Bold"/>
              </a:rPr>
              <a:t>01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40DE69-1BAD-1443-B765-A406EB9FADA6}"/>
              </a:ext>
            </a:extLst>
          </p:cNvPr>
          <p:cNvPicPr>
            <a:picLocks noChangeAspect="1"/>
          </p:cNvPicPr>
          <p:nvPr/>
        </p:nvPicPr>
        <p:blipFill>
          <a:blip r:embed="rId5"/>
          <a:stretch>
            <a:fillRect/>
          </a:stretch>
        </p:blipFill>
        <p:spPr>
          <a:xfrm>
            <a:off x="-1" y="-1"/>
            <a:ext cx="12192001" cy="6842211"/>
          </a:xfrm>
          <a:prstGeom prst="rect">
            <a:avLst/>
          </a:prstGeom>
        </p:spPr>
      </p:pic>
      <p:sp>
        <p:nvSpPr>
          <p:cNvPr id="12" name="TextBox 11"/>
          <p:cNvSpPr txBox="1"/>
          <p:nvPr/>
        </p:nvSpPr>
        <p:spPr>
          <a:xfrm>
            <a:off x="1080770" y="73977"/>
            <a:ext cx="1088834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solidFill>
                  <a:srgbClr val="FF0000"/>
                </a:solidFill>
                <a:effectLst>
                  <a:glow rad="88900">
                    <a:schemeClr val="bg1"/>
                  </a:glow>
                </a:effectLst>
                <a:latin typeface="Aptos Black" panose="020B0004020202020204" pitchFamily="34" charset="0"/>
                <a:cs typeface="Arial" panose="020B0604020202020204" pitchFamily="34" charset="0"/>
              </a:rPr>
              <a:t>1. Listen and read the conversations below. Pay attention to the highlighted parts.</a:t>
            </a:r>
          </a:p>
        </p:txBody>
      </p:sp>
      <p:sp>
        <p:nvSpPr>
          <p:cNvPr id="3" name="Text Box 2"/>
          <p:cNvSpPr txBox="1"/>
          <p:nvPr/>
        </p:nvSpPr>
        <p:spPr>
          <a:xfrm>
            <a:off x="1028065" y="1570354"/>
            <a:ext cx="9350375" cy="1938992"/>
          </a:xfrm>
          <a:prstGeom prst="rect">
            <a:avLst/>
          </a:prstGeom>
          <a:solidFill>
            <a:srgbClr val="FFFFFF"/>
          </a:solidFill>
          <a:ln w="38100">
            <a:solidFill>
              <a:schemeClr val="accent1"/>
            </a:solidFill>
            <a:prstDash val="sysDash"/>
          </a:ln>
        </p:spPr>
        <p:txBody>
          <a:bodyPr wrap="square" rtlCol="0" anchor="t">
            <a:spAutoFit/>
          </a:bodyPr>
          <a:lstStyle/>
          <a:p>
            <a:pPr algn="just"/>
            <a:r>
              <a:rPr lang="en-US" sz="3000" b="1" dirty="0">
                <a:latin typeface="Quicksand Bold" panose="020B0604020202020204" charset="0"/>
              </a:rPr>
              <a:t>Mi:</a:t>
            </a:r>
            <a:r>
              <a:rPr lang="en-US" sz="3000" dirty="0">
                <a:latin typeface="Quicksand Bold" panose="020B0604020202020204" charset="0"/>
              </a:rPr>
              <a:t> Have you read this book about the Solar System?</a:t>
            </a:r>
          </a:p>
          <a:p>
            <a:pPr algn="just"/>
            <a:r>
              <a:rPr lang="en-US" sz="3000" b="1" dirty="0">
                <a:latin typeface="Quicksand Bold" panose="020B0604020202020204" charset="0"/>
              </a:rPr>
              <a:t>Tom:</a:t>
            </a:r>
            <a:r>
              <a:rPr lang="en-US" sz="3000" dirty="0">
                <a:latin typeface="Quicksand Bold" panose="020B0604020202020204" charset="0"/>
              </a:rPr>
              <a:t> Not yet. I don’t feel like reading it.</a:t>
            </a:r>
          </a:p>
          <a:p>
            <a:pPr algn="just"/>
            <a:r>
              <a:rPr lang="en-US" sz="3000" b="1" dirty="0">
                <a:latin typeface="Quicksand Bold" panose="020B0604020202020204" charset="0"/>
              </a:rPr>
              <a:t>Mi:</a:t>
            </a:r>
            <a:r>
              <a:rPr lang="en-US" sz="3000" dirty="0">
                <a:latin typeface="Quicksand Bold" panose="020B0604020202020204" charset="0"/>
              </a:rPr>
              <a:t> </a:t>
            </a:r>
            <a:r>
              <a:rPr lang="en-US" sz="3000" dirty="0">
                <a:highlight>
                  <a:srgbClr val="FFFF00"/>
                </a:highlight>
                <a:latin typeface="Quicksand Bold" panose="020B0604020202020204" charset="0"/>
              </a:rPr>
              <a:t>Why don’t you give it a go?</a:t>
            </a:r>
            <a:r>
              <a:rPr lang="en-US" sz="3000" dirty="0">
                <a:latin typeface="Quicksand Bold" panose="020B0604020202020204" charset="0"/>
              </a:rPr>
              <a:t> You will like it.</a:t>
            </a:r>
          </a:p>
          <a:p>
            <a:pPr algn="just"/>
            <a:r>
              <a:rPr lang="en-US" sz="3000" b="1" dirty="0">
                <a:latin typeface="Quicksand Bold" panose="020B0604020202020204" charset="0"/>
              </a:rPr>
              <a:t>Tom:</a:t>
            </a:r>
            <a:r>
              <a:rPr lang="en-US" sz="3000" dirty="0">
                <a:latin typeface="Quicksand Bold" panose="020B0604020202020204" charset="0"/>
              </a:rPr>
              <a:t> </a:t>
            </a:r>
            <a:r>
              <a:rPr lang="en-US" sz="3000" dirty="0">
                <a:highlight>
                  <a:srgbClr val="FFFF00"/>
                </a:highlight>
                <a:latin typeface="Quicksand Bold" panose="020B0604020202020204" charset="0"/>
              </a:rPr>
              <a:t>OK, I’ll think about that</a:t>
            </a:r>
            <a:r>
              <a:rPr lang="en-US" sz="3000" dirty="0">
                <a:latin typeface="Quicksand Bold" panose="020B0604020202020204" charset="0"/>
              </a:rPr>
              <a:t>.</a:t>
            </a:r>
          </a:p>
        </p:txBody>
      </p:sp>
      <p:sp>
        <p:nvSpPr>
          <p:cNvPr id="4" name="Text Box 3"/>
          <p:cNvSpPr txBox="1"/>
          <p:nvPr/>
        </p:nvSpPr>
        <p:spPr>
          <a:xfrm>
            <a:off x="861466" y="3980814"/>
            <a:ext cx="9700276" cy="2326640"/>
          </a:xfrm>
          <a:prstGeom prst="rect">
            <a:avLst/>
          </a:prstGeom>
          <a:solidFill>
            <a:srgbClr val="FFFFFF"/>
          </a:solidFill>
          <a:ln w="38100">
            <a:solidFill>
              <a:schemeClr val="accent2"/>
            </a:solidFill>
            <a:prstDash val="sysDash"/>
          </a:ln>
        </p:spPr>
        <p:txBody>
          <a:bodyPr wrap="square" rtlCol="0" anchor="t">
            <a:noAutofit/>
          </a:bodyPr>
          <a:lstStyle/>
          <a:p>
            <a:pPr algn="just"/>
            <a:r>
              <a:rPr lang="en-US" sz="3000" b="1" dirty="0">
                <a:latin typeface="Quicksand Bold" panose="020B0604020202020204" charset="0"/>
              </a:rPr>
              <a:t>Lan: </a:t>
            </a:r>
            <a:r>
              <a:rPr lang="en-US" sz="3000" dirty="0">
                <a:highlight>
                  <a:srgbClr val="FFFF00"/>
                </a:highlight>
                <a:latin typeface="Quicksand Bold" panose="020B0604020202020204" charset="0"/>
              </a:rPr>
              <a:t>How would you feel about</a:t>
            </a:r>
            <a:r>
              <a:rPr lang="en-US" sz="3000" dirty="0">
                <a:latin typeface="Quicksand Bold" panose="020B0604020202020204" charset="0"/>
              </a:rPr>
              <a:t> contributing to the fund to protect our wildlife?</a:t>
            </a:r>
          </a:p>
          <a:p>
            <a:pPr algn="just"/>
            <a:r>
              <a:rPr lang="en-US" sz="3000" b="1" dirty="0">
                <a:latin typeface="Quicksand Bold" panose="020B0604020202020204" charset="0"/>
              </a:rPr>
              <a:t>Local resident:</a:t>
            </a:r>
            <a:r>
              <a:rPr lang="en-US" sz="3000" dirty="0">
                <a:latin typeface="Quicksand Bold" panose="020B0604020202020204" charset="0"/>
              </a:rPr>
              <a:t> Contribute to a fund? </a:t>
            </a:r>
          </a:p>
          <a:p>
            <a:pPr algn="just"/>
            <a:r>
              <a:rPr lang="en-US" sz="3000" b="1" dirty="0">
                <a:latin typeface="Quicksand Bold" panose="020B0604020202020204" charset="0"/>
              </a:rPr>
              <a:t>Lan:</a:t>
            </a:r>
            <a:r>
              <a:rPr lang="en-US" sz="3000" dirty="0">
                <a:latin typeface="Quicksand Bold" panose="020B0604020202020204" charset="0"/>
              </a:rPr>
              <a:t> </a:t>
            </a:r>
            <a:r>
              <a:rPr lang="en-US" sz="3000" dirty="0">
                <a:highlight>
                  <a:srgbClr val="FFFF00"/>
                </a:highlight>
                <a:latin typeface="Quicksand Bold" panose="020B0604020202020204" charset="0"/>
              </a:rPr>
              <a:t>Yes, your contribution would really help us out.</a:t>
            </a:r>
          </a:p>
          <a:p>
            <a:pPr algn="just"/>
            <a:r>
              <a:rPr lang="en-US" sz="3000" b="1" dirty="0">
                <a:latin typeface="Quicksand Bold" panose="020B0604020202020204" charset="0"/>
              </a:rPr>
              <a:t>Local resident:</a:t>
            </a:r>
            <a:r>
              <a:rPr lang="en-US" sz="3000" dirty="0">
                <a:latin typeface="Quicksand Bold" panose="020B0604020202020204" charset="0"/>
              </a:rPr>
              <a:t> </a:t>
            </a:r>
            <a:r>
              <a:rPr lang="en-US" sz="3000" dirty="0">
                <a:highlight>
                  <a:srgbClr val="FFFF00"/>
                </a:highlight>
                <a:latin typeface="Quicksand Bold" panose="020B0604020202020204" charset="0"/>
              </a:rPr>
              <a:t>Alright. I’ll make a contribution.</a:t>
            </a:r>
          </a:p>
        </p:txBody>
      </p:sp>
      <p:sp>
        <p:nvSpPr>
          <p:cNvPr id="5" name="Oval 4"/>
          <p:cNvSpPr/>
          <p:nvPr/>
        </p:nvSpPr>
        <p:spPr>
          <a:xfrm>
            <a:off x="540385" y="1250949"/>
            <a:ext cx="640715" cy="660400"/>
          </a:xfrm>
          <a:prstGeom prst="ellipse">
            <a:avLst/>
          </a:prstGeom>
          <a:solidFill>
            <a:schemeClr val="accent1">
              <a:lumMod val="75000"/>
            </a:schemeClr>
          </a:solidFill>
          <a:ln w="19050">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dirty="0">
                <a:solidFill>
                  <a:srgbClr val="FFFF00"/>
                </a:solidFill>
                <a:latin typeface="Quicksand Bold" panose="020B0604020202020204" charset="0"/>
              </a:rPr>
              <a:t>1</a:t>
            </a:r>
          </a:p>
        </p:txBody>
      </p:sp>
      <p:sp>
        <p:nvSpPr>
          <p:cNvPr id="6" name="Oval 5"/>
          <p:cNvSpPr/>
          <p:nvPr/>
        </p:nvSpPr>
        <p:spPr>
          <a:xfrm>
            <a:off x="440055" y="3599198"/>
            <a:ext cx="640715" cy="660400"/>
          </a:xfrm>
          <a:prstGeom prst="ellipse">
            <a:avLst/>
          </a:prstGeom>
          <a:solidFill>
            <a:schemeClr val="accent2">
              <a:lumMod val="75000"/>
            </a:schemeClr>
          </a:solidFill>
          <a:ln w="19050">
            <a:noFill/>
            <a:prstDash val="dash"/>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dirty="0">
                <a:solidFill>
                  <a:srgbClr val="FFFF00"/>
                </a:solidFill>
                <a:latin typeface="Quicksand Bold" panose="020B0604020202020204" charset="0"/>
              </a:rPr>
              <a:t>2</a:t>
            </a:r>
          </a:p>
        </p:txBody>
      </p:sp>
      <p:pic>
        <p:nvPicPr>
          <p:cNvPr id="7" name="064">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7720467" y="409575"/>
            <a:ext cx="814705" cy="814705"/>
          </a:xfrm>
          <a:prstGeom prst="rect">
            <a:avLst/>
          </a:prstGeom>
        </p:spPr>
      </p:pic>
      <p:sp>
        <p:nvSpPr>
          <p:cNvPr id="9" name="Freeform 13">
            <a:extLst>
              <a:ext uri="{FF2B5EF4-FFF2-40B4-BE49-F238E27FC236}">
                <a16:creationId xmlns:a16="http://schemas.microsoft.com/office/drawing/2014/main" id="{2641C918-F018-50CB-B6AE-B4216A6F6C10}"/>
              </a:ext>
            </a:extLst>
          </p:cNvPr>
          <p:cNvSpPr/>
          <p:nvPr/>
        </p:nvSpPr>
        <p:spPr>
          <a:xfrm>
            <a:off x="10722169" y="644909"/>
            <a:ext cx="2939662" cy="6271279"/>
          </a:xfrm>
          <a:custGeom>
            <a:avLst/>
            <a:gdLst/>
            <a:ahLst/>
            <a:cxnLst/>
            <a:rect l="l" t="t" r="r" b="b"/>
            <a:pathLst>
              <a:path w="4409493" h="9406919">
                <a:moveTo>
                  <a:pt x="0" y="0"/>
                </a:moveTo>
                <a:lnTo>
                  <a:pt x="4409493" y="0"/>
                </a:lnTo>
                <a:lnTo>
                  <a:pt x="4409493" y="9406919"/>
                </a:lnTo>
                <a:lnTo>
                  <a:pt x="0" y="940691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000" fill="hold">
                                          <p:stCondLst>
                                            <p:cond delay="0"/>
                                          </p:stCondLst>
                                        </p:cTn>
                                        <p:tgtEl>
                                          <p:spTgt spid="5"/>
                                        </p:tgtEl>
                                        <p:attrNameLst>
                                          <p:attrName>style.visibility</p:attrName>
                                        </p:attrNameLst>
                                      </p:cBhvr>
                                      <p:to>
                                        <p:strVal val="visible"/>
                                      </p:to>
                                    </p:set>
                                    <p:animEffect transition="in" filter="box(in)">
                                      <p:cBhvr>
                                        <p:cTn id="7" dur="1000"/>
                                        <p:tgtEl>
                                          <p:spTgt spid="5"/>
                                        </p:tgtEl>
                                      </p:cBhvr>
                                    </p:animEffect>
                                  </p:childTnLst>
                                </p:cTn>
                              </p:par>
                              <p:par>
                                <p:cTn id="8" presetID="4" presetClass="entr" presetSubtype="16" fill="hold" grpId="0" nodeType="withEffect">
                                  <p:stCondLst>
                                    <p:cond delay="0"/>
                                  </p:stCondLst>
                                  <p:childTnLst>
                                    <p:set>
                                      <p:cBhvr>
                                        <p:cTn id="9" dur="1000" fill="hold">
                                          <p:stCondLst>
                                            <p:cond delay="0"/>
                                          </p:stCondLst>
                                        </p:cTn>
                                        <p:tgtEl>
                                          <p:spTgt spid="3"/>
                                        </p:tgtEl>
                                        <p:attrNameLst>
                                          <p:attrName>style.visibility</p:attrName>
                                        </p:attrNameLst>
                                      </p:cBhvr>
                                      <p:to>
                                        <p:strVal val="visible"/>
                                      </p:to>
                                    </p:set>
                                    <p:animEffect transition="in" filter="box(in)">
                                      <p:cBhvr>
                                        <p:cTn id="10" dur="1000"/>
                                        <p:tgtEl>
                                          <p:spTgt spid="3"/>
                                        </p:tgtEl>
                                      </p:cBhvr>
                                    </p:animEffect>
                                  </p:childTnLst>
                                </p:cTn>
                              </p:par>
                              <p:par>
                                <p:cTn id="11" presetID="4" presetClass="entr" presetSubtype="16" fill="hold" grpId="0" nodeType="withEffect">
                                  <p:stCondLst>
                                    <p:cond delay="1000"/>
                                  </p:stCondLst>
                                  <p:childTnLst>
                                    <p:set>
                                      <p:cBhvr>
                                        <p:cTn id="12" dur="1000" fill="hold">
                                          <p:stCondLst>
                                            <p:cond delay="0"/>
                                          </p:stCondLst>
                                        </p:cTn>
                                        <p:tgtEl>
                                          <p:spTgt spid="6"/>
                                        </p:tgtEl>
                                        <p:attrNameLst>
                                          <p:attrName>style.visibility</p:attrName>
                                        </p:attrNameLst>
                                      </p:cBhvr>
                                      <p:to>
                                        <p:strVal val="visible"/>
                                      </p:to>
                                    </p:set>
                                    <p:animEffect transition="in" filter="box(in)">
                                      <p:cBhvr>
                                        <p:cTn id="13" dur="1000"/>
                                        <p:tgtEl>
                                          <p:spTgt spid="6"/>
                                        </p:tgtEl>
                                      </p:cBhvr>
                                    </p:animEffect>
                                  </p:childTnLst>
                                </p:cTn>
                              </p:par>
                              <p:par>
                                <p:cTn id="14" presetID="4" presetClass="entr" presetSubtype="16" fill="hold" grpId="0" nodeType="withEffect">
                                  <p:stCondLst>
                                    <p:cond delay="1300"/>
                                  </p:stCondLst>
                                  <p:childTnLst>
                                    <p:set>
                                      <p:cBhvr>
                                        <p:cTn id="15" dur="1000" fill="hold">
                                          <p:stCondLst>
                                            <p:cond delay="0"/>
                                          </p:stCondLst>
                                        </p:cTn>
                                        <p:tgtEl>
                                          <p:spTgt spid="4"/>
                                        </p:tgtEl>
                                        <p:attrNameLst>
                                          <p:attrName>style.visibility</p:attrName>
                                        </p:attrNameLst>
                                      </p:cBhvr>
                                      <p:to>
                                        <p:strVal val="visible"/>
                                      </p:to>
                                    </p:set>
                                    <p:animEffect transition="in" filter="box(in)">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additive="base">
                                        <p:cTn id="20" dur="636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1">
                  <p:stCondLst>
                    <p:cond delay="indefinite"/>
                  </p:stCondLst>
                  <p:endCondLst>
                    <p:cond evt="onStopAudio" delay="0">
                      <p:tgtEl>
                        <p:sldTgt/>
                      </p:tgtEl>
                    </p:cond>
                  </p:endCondLst>
                </p:cTn>
                <p:tgtEl>
                  <p:spTgt spid="7"/>
                </p:tgtEl>
              </p:cMediaNode>
            </p:audio>
          </p:childTnLst>
        </p:cTn>
      </p:par>
    </p:tnLst>
    <p:bldLst>
      <p:bldP spid="3" grpId="0" bldLvl="0" animBg="1"/>
      <p:bldP spid="3" grpId="1" animBg="1"/>
      <p:bldP spid="4" grpId="0" bldLvl="0" animBg="1"/>
      <p:bldP spid="4" grpId="1" animBg="1"/>
      <p:bldP spid="5" grpId="0" bldLvl="0" animBg="1"/>
      <p:bldP spid="5" grpId="1" animBg="1"/>
      <p:bldP spid="6" grpId="0" bldLvl="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34422EC-BD57-781A-3194-FA49048993A1}"/>
              </a:ext>
            </a:extLst>
          </p:cNvPr>
          <p:cNvPicPr>
            <a:picLocks noChangeAspect="1"/>
          </p:cNvPicPr>
          <p:nvPr/>
        </p:nvPicPr>
        <p:blipFill>
          <a:blip r:embed="rId3"/>
          <a:stretch>
            <a:fillRect/>
          </a:stretch>
        </p:blipFill>
        <p:spPr>
          <a:xfrm>
            <a:off x="-1" y="-1"/>
            <a:ext cx="12192001" cy="6842211"/>
          </a:xfrm>
          <a:prstGeom prst="rect">
            <a:avLst/>
          </a:prstGeom>
        </p:spPr>
      </p:pic>
      <p:grpSp>
        <p:nvGrpSpPr>
          <p:cNvPr id="15" name="Group 7">
            <a:extLst>
              <a:ext uri="{FF2B5EF4-FFF2-40B4-BE49-F238E27FC236}">
                <a16:creationId xmlns:a16="http://schemas.microsoft.com/office/drawing/2014/main" id="{446E57E6-54A3-86BD-F2F9-9532726E44D7}"/>
              </a:ext>
            </a:extLst>
          </p:cNvPr>
          <p:cNvGrpSpPr/>
          <p:nvPr/>
        </p:nvGrpSpPr>
        <p:grpSpPr>
          <a:xfrm>
            <a:off x="409970" y="968375"/>
            <a:ext cx="11433653" cy="5671958"/>
            <a:chOff x="0" y="0"/>
            <a:chExt cx="1985367" cy="628364"/>
          </a:xfrm>
        </p:grpSpPr>
        <p:sp>
          <p:nvSpPr>
            <p:cNvPr id="16" name="Freeform 8">
              <a:extLst>
                <a:ext uri="{FF2B5EF4-FFF2-40B4-BE49-F238E27FC236}">
                  <a16:creationId xmlns:a16="http://schemas.microsoft.com/office/drawing/2014/main" id="{E8E65ED9-BE17-2FDC-43D6-CE122B121B50}"/>
                </a:ext>
              </a:extLst>
            </p:cNvPr>
            <p:cNvSpPr/>
            <p:nvPr/>
          </p:nvSpPr>
          <p:spPr>
            <a:xfrm>
              <a:off x="0" y="0"/>
              <a:ext cx="1985367" cy="628364"/>
            </a:xfrm>
            <a:custGeom>
              <a:avLst/>
              <a:gdLst/>
              <a:ahLst/>
              <a:cxnLst/>
              <a:rect l="l" t="t" r="r" b="b"/>
              <a:pathLst>
                <a:path w="1985367" h="628364">
                  <a:moveTo>
                    <a:pt x="52378" y="0"/>
                  </a:moveTo>
                  <a:lnTo>
                    <a:pt x="1932989" y="0"/>
                  </a:lnTo>
                  <a:cubicBezTo>
                    <a:pt x="1946880" y="0"/>
                    <a:pt x="1960203" y="5518"/>
                    <a:pt x="1970026" y="15341"/>
                  </a:cubicBezTo>
                  <a:cubicBezTo>
                    <a:pt x="1979849" y="25164"/>
                    <a:pt x="1985367" y="38487"/>
                    <a:pt x="1985367" y="52378"/>
                  </a:cubicBezTo>
                  <a:lnTo>
                    <a:pt x="1985367" y="575986"/>
                  </a:lnTo>
                  <a:cubicBezTo>
                    <a:pt x="1985367" y="589877"/>
                    <a:pt x="1979849" y="603200"/>
                    <a:pt x="1970026" y="613023"/>
                  </a:cubicBezTo>
                  <a:cubicBezTo>
                    <a:pt x="1960203" y="622846"/>
                    <a:pt x="1946880" y="628364"/>
                    <a:pt x="1932989" y="628364"/>
                  </a:cubicBezTo>
                  <a:lnTo>
                    <a:pt x="52378" y="628364"/>
                  </a:lnTo>
                  <a:cubicBezTo>
                    <a:pt x="38487" y="628364"/>
                    <a:pt x="25164" y="622846"/>
                    <a:pt x="15341" y="613023"/>
                  </a:cubicBezTo>
                  <a:cubicBezTo>
                    <a:pt x="5518" y="603200"/>
                    <a:pt x="0" y="589877"/>
                    <a:pt x="0" y="575986"/>
                  </a:cubicBezTo>
                  <a:lnTo>
                    <a:pt x="0" y="52378"/>
                  </a:lnTo>
                  <a:cubicBezTo>
                    <a:pt x="0" y="38487"/>
                    <a:pt x="5518" y="25164"/>
                    <a:pt x="15341" y="15341"/>
                  </a:cubicBezTo>
                  <a:cubicBezTo>
                    <a:pt x="25164" y="5518"/>
                    <a:pt x="38487" y="0"/>
                    <a:pt x="52378" y="0"/>
                  </a:cubicBezTo>
                  <a:close/>
                </a:path>
              </a:pathLst>
            </a:custGeom>
            <a:solidFill>
              <a:srgbClr val="FFFFFF"/>
            </a:solidFill>
          </p:spPr>
          <p:txBody>
            <a:bodyPr/>
            <a:lstStyle/>
            <a:p>
              <a:endParaRPr lang="en-US"/>
            </a:p>
          </p:txBody>
        </p:sp>
        <p:sp>
          <p:nvSpPr>
            <p:cNvPr id="17" name="TextBox 9">
              <a:extLst>
                <a:ext uri="{FF2B5EF4-FFF2-40B4-BE49-F238E27FC236}">
                  <a16:creationId xmlns:a16="http://schemas.microsoft.com/office/drawing/2014/main" id="{CBA9A436-E882-6684-2E8E-98E4E12DFA8D}"/>
                </a:ext>
              </a:extLst>
            </p:cNvPr>
            <p:cNvSpPr txBox="1"/>
            <p:nvPr/>
          </p:nvSpPr>
          <p:spPr>
            <a:xfrm>
              <a:off x="0" y="-38100"/>
              <a:ext cx="1985367" cy="666464"/>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1"/>
          <p:cNvSpPr txBox="1"/>
          <p:nvPr/>
        </p:nvSpPr>
        <p:spPr>
          <a:xfrm>
            <a:off x="577214" y="184468"/>
            <a:ext cx="10888345" cy="707886"/>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4000" b="1" dirty="0">
                <a:ln>
                  <a:noFill/>
                </a:ln>
                <a:solidFill>
                  <a:srgbClr val="FF0000"/>
                </a:solidFill>
                <a:effectLst>
                  <a:glow rad="88900">
                    <a:schemeClr val="bg1"/>
                  </a:glow>
                </a:effectLst>
                <a:latin typeface="Aptos Black" panose="020B0004020202020204" pitchFamily="34" charset="0"/>
                <a:cs typeface="Arial" panose="020B0604020202020204" pitchFamily="34" charset="0"/>
              </a:rPr>
              <a:t>Structures:</a:t>
            </a:r>
          </a:p>
        </p:txBody>
      </p:sp>
      <p:sp>
        <p:nvSpPr>
          <p:cNvPr id="4" name="TextBox 11"/>
          <p:cNvSpPr txBox="1"/>
          <p:nvPr/>
        </p:nvSpPr>
        <p:spPr>
          <a:xfrm>
            <a:off x="577213" y="105274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marL="457200" indent="-457200">
              <a:buFont typeface="Arial" panose="020B0604020202020204" pitchFamily="34" charset="0"/>
              <a:buChar char="•"/>
            </a:pPr>
            <a:r>
              <a:rPr lang="en-US" sz="3200" b="1" dirty="0">
                <a:solidFill>
                  <a:srgbClr val="00B050"/>
                </a:solidFill>
                <a:latin typeface="Quicksand Bold" panose="020B0604020202020204" charset="0"/>
                <a:sym typeface="+mn-ea"/>
              </a:rPr>
              <a:t>Suggest something to someone in general</a:t>
            </a:r>
            <a:r>
              <a:rPr lang="en-US" sz="3200" b="1" dirty="0">
                <a:ln>
                  <a:noFill/>
                </a:ln>
                <a:solidFill>
                  <a:srgbClr val="00B050"/>
                </a:solidFill>
                <a:effectLst>
                  <a:glow rad="88900">
                    <a:schemeClr val="bg1"/>
                  </a:glow>
                </a:effectLst>
                <a:latin typeface="Quicksand Bold" panose="020B0604020202020204" charset="0"/>
                <a:cs typeface="Arial" panose="020B0604020202020204" pitchFamily="34" charset="0"/>
              </a:rPr>
              <a:t>:</a:t>
            </a:r>
          </a:p>
        </p:txBody>
      </p:sp>
      <p:sp>
        <p:nvSpPr>
          <p:cNvPr id="5" name="TextBox 11"/>
          <p:cNvSpPr txBox="1"/>
          <p:nvPr/>
        </p:nvSpPr>
        <p:spPr>
          <a:xfrm>
            <a:off x="682625" y="1718310"/>
            <a:ext cx="10888345" cy="583565"/>
          </a:xfrm>
          <a:prstGeom prst="rect">
            <a:avLst/>
          </a:prstGeom>
          <a:noFill/>
          <a:effectLst/>
        </p:spPr>
        <p:txBody>
          <a:bodyPr wrap="square" rtlCol="0">
            <a:spAutoFit/>
          </a:bodyPr>
          <a:lstStyle/>
          <a:p>
            <a:r>
              <a:rPr lang="en-US" sz="3200" dirty="0">
                <a:ln>
                  <a:noFill/>
                </a:ln>
                <a:solidFill>
                  <a:schemeClr val="tx1"/>
                </a:solidFill>
                <a:effectLst/>
                <a:latin typeface="Quicksand Bold" panose="020B0604020202020204" charset="0"/>
                <a:cs typeface="Arial" panose="020B0604020202020204" pitchFamily="34" charset="0"/>
              </a:rPr>
              <a:t>Why don’t you give it a go?</a:t>
            </a:r>
          </a:p>
        </p:txBody>
      </p:sp>
      <p:sp>
        <p:nvSpPr>
          <p:cNvPr id="6" name="TextBox 11"/>
          <p:cNvSpPr txBox="1"/>
          <p:nvPr/>
        </p:nvSpPr>
        <p:spPr>
          <a:xfrm>
            <a:off x="651826" y="238379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accent5"/>
                </a:solidFill>
                <a:effectLst>
                  <a:glow rad="88900">
                    <a:schemeClr val="bg1"/>
                  </a:glow>
                </a:effectLst>
                <a:latin typeface="Quicksand Bold" panose="020B0604020202020204" charset="0"/>
                <a:cs typeface="Arial" panose="020B0604020202020204" pitchFamily="34" charset="0"/>
              </a:rPr>
              <a:t>Respond:</a:t>
            </a:r>
          </a:p>
        </p:txBody>
      </p:sp>
      <p:sp>
        <p:nvSpPr>
          <p:cNvPr id="7" name="TextBox 11"/>
          <p:cNvSpPr txBox="1"/>
          <p:nvPr/>
        </p:nvSpPr>
        <p:spPr>
          <a:xfrm>
            <a:off x="682625" y="3076575"/>
            <a:ext cx="10888345" cy="583565"/>
          </a:xfrm>
          <a:prstGeom prst="rect">
            <a:avLst/>
          </a:prstGeom>
          <a:noFill/>
          <a:effectLst/>
        </p:spPr>
        <p:txBody>
          <a:bodyPr wrap="square" rtlCol="0">
            <a:spAutoFit/>
          </a:bodyPr>
          <a:lstStyle/>
          <a:p>
            <a:r>
              <a:rPr lang="en-US" sz="3200" dirty="0">
                <a:ln>
                  <a:noFill/>
                </a:ln>
                <a:solidFill>
                  <a:schemeClr val="tx1"/>
                </a:solidFill>
                <a:effectLst/>
                <a:latin typeface="Quicksand Bold" panose="020B0604020202020204" charset="0"/>
                <a:cs typeface="Arial" panose="020B0604020202020204" pitchFamily="34" charset="0"/>
              </a:rPr>
              <a:t>Ok, I’ll think about that. </a:t>
            </a:r>
          </a:p>
        </p:txBody>
      </p:sp>
      <p:sp>
        <p:nvSpPr>
          <p:cNvPr id="2" name="TextBox 11"/>
          <p:cNvSpPr txBox="1"/>
          <p:nvPr/>
        </p:nvSpPr>
        <p:spPr>
          <a:xfrm>
            <a:off x="542290" y="3742055"/>
            <a:ext cx="11028680"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marL="457200" indent="-457200" algn="just">
              <a:buFont typeface="Arial" panose="020B0604020202020204" pitchFamily="34" charset="0"/>
              <a:buChar char="•"/>
            </a:pPr>
            <a:r>
              <a:rPr lang="en-US" sz="3200" b="1" dirty="0">
                <a:solidFill>
                  <a:srgbClr val="00B050"/>
                </a:solidFill>
                <a:latin typeface="Quicksand Bold" panose="020B0604020202020204" charset="0"/>
              </a:rPr>
              <a:t>When the persuasion is more specific with a specific verb like contributing in</a:t>
            </a:r>
          </a:p>
        </p:txBody>
      </p:sp>
      <p:sp>
        <p:nvSpPr>
          <p:cNvPr id="3" name="TextBox 11"/>
          <p:cNvSpPr txBox="1"/>
          <p:nvPr/>
        </p:nvSpPr>
        <p:spPr>
          <a:xfrm>
            <a:off x="682625" y="4803775"/>
            <a:ext cx="10888345" cy="583565"/>
          </a:xfrm>
          <a:prstGeom prst="rect">
            <a:avLst/>
          </a:prstGeom>
          <a:noFill/>
          <a:effectLst/>
        </p:spPr>
        <p:txBody>
          <a:bodyPr wrap="square" rtlCol="0">
            <a:spAutoFit/>
          </a:bodyPr>
          <a:lstStyle/>
          <a:p>
            <a:r>
              <a:rPr lang="en-US" sz="3200" dirty="0">
                <a:ln>
                  <a:noFill/>
                </a:ln>
                <a:solidFill>
                  <a:schemeClr val="tx1"/>
                </a:solidFill>
                <a:effectLst/>
                <a:latin typeface="Quicksand Bold" panose="020B0604020202020204" charset="0"/>
                <a:cs typeface="Arial" panose="020B0604020202020204" pitchFamily="34" charset="0"/>
              </a:rPr>
              <a:t>How would you feel about contributing…</a:t>
            </a:r>
          </a:p>
        </p:txBody>
      </p:sp>
      <p:sp>
        <p:nvSpPr>
          <p:cNvPr id="9" name="TextBox 11"/>
          <p:cNvSpPr txBox="1"/>
          <p:nvPr/>
        </p:nvSpPr>
        <p:spPr>
          <a:xfrm>
            <a:off x="542925" y="530606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ln>
                  <a:noFill/>
                </a:ln>
                <a:solidFill>
                  <a:schemeClr val="accent5"/>
                </a:solidFill>
                <a:effectLst>
                  <a:glow rad="88900">
                    <a:schemeClr val="bg1"/>
                  </a:glow>
                </a:effectLst>
                <a:latin typeface="Quicksand Bold" panose="020B0604020202020204" charset="0"/>
                <a:cs typeface="Arial" panose="020B0604020202020204" pitchFamily="34" charset="0"/>
              </a:rPr>
              <a:t>Respond:</a:t>
            </a:r>
          </a:p>
        </p:txBody>
      </p:sp>
      <p:sp>
        <p:nvSpPr>
          <p:cNvPr id="10" name="TextBox 11"/>
          <p:cNvSpPr txBox="1"/>
          <p:nvPr/>
        </p:nvSpPr>
        <p:spPr>
          <a:xfrm>
            <a:off x="682625" y="5951220"/>
            <a:ext cx="10888345" cy="583565"/>
          </a:xfrm>
          <a:prstGeom prst="rect">
            <a:avLst/>
          </a:prstGeom>
          <a:noFill/>
          <a:effectLst/>
        </p:spPr>
        <p:txBody>
          <a:bodyPr wrap="square" rtlCol="0">
            <a:spAutoFit/>
          </a:bodyPr>
          <a:lstStyle/>
          <a:p>
            <a:r>
              <a:rPr lang="en-US" sz="3200" dirty="0">
                <a:ln>
                  <a:noFill/>
                </a:ln>
                <a:solidFill>
                  <a:schemeClr val="tx1"/>
                </a:solidFill>
                <a:effectLst/>
                <a:latin typeface="Quicksand Bold" panose="020B0604020202020204" charset="0"/>
                <a:cs typeface="Arial" panose="020B0604020202020204" pitchFamily="34" charset="0"/>
              </a:rPr>
              <a:t>Alright. I’ll contribute some.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2"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2"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2"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randombar(horizontal)">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2"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animBg="1"/>
      <p:bldP spid="5" grpId="2"/>
      <p:bldP spid="6" grpId="0"/>
      <p:bldP spid="7" grpId="1" animBg="1"/>
      <p:bldP spid="7" grpId="2"/>
      <p:bldP spid="2" grpId="0"/>
      <p:bldP spid="3" grpId="1" animBg="1"/>
      <p:bldP spid="3" grpId="2"/>
      <p:bldP spid="9" grpId="0"/>
      <p:bldP spid="10" grpId="1" animBg="1"/>
      <p:bldP spid="10"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4A2A4C-1711-1D47-191A-C81BE2335F87}"/>
              </a:ext>
            </a:extLst>
          </p:cNvPr>
          <p:cNvPicPr>
            <a:picLocks noChangeAspect="1"/>
          </p:cNvPicPr>
          <p:nvPr/>
        </p:nvPicPr>
        <p:blipFill>
          <a:blip r:embed="rId3"/>
          <a:stretch>
            <a:fillRect/>
          </a:stretch>
        </p:blipFill>
        <p:spPr>
          <a:xfrm>
            <a:off x="-1" y="-1"/>
            <a:ext cx="12192001" cy="6842211"/>
          </a:xfrm>
          <a:prstGeom prst="rect">
            <a:avLst/>
          </a:prstGeom>
        </p:spPr>
      </p:pic>
      <p:sp>
        <p:nvSpPr>
          <p:cNvPr id="12" name="TextBox 11"/>
          <p:cNvSpPr txBox="1"/>
          <p:nvPr/>
        </p:nvSpPr>
        <p:spPr>
          <a:xfrm>
            <a:off x="651826" y="148442"/>
            <a:ext cx="10888345" cy="1323439"/>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defPPr>
              <a:defRPr lang="en-US"/>
            </a:defPPr>
            <a:lvl1pPr>
              <a:defRPr sz="3200" b="1">
                <a:solidFill>
                  <a:srgbClr val="FF0000"/>
                </a:solidFill>
                <a:effectLst>
                  <a:glow rad="88900">
                    <a:schemeClr val="bg1"/>
                  </a:glow>
                </a:effectLst>
                <a:latin typeface="Aptos Black" panose="020B0004020202020204" pitchFamily="34" charset="0"/>
                <a:cs typeface="Arial" panose="020B0604020202020204" pitchFamily="34" charset="0"/>
              </a:defRPr>
            </a:lvl1pPr>
          </a:lstStyle>
          <a:p>
            <a:r>
              <a:rPr lang="en-US" sz="4000" dirty="0"/>
              <a:t>2. Work in pairs. Make similar conversations with the following situations. </a:t>
            </a:r>
          </a:p>
        </p:txBody>
      </p:sp>
      <p:sp>
        <p:nvSpPr>
          <p:cNvPr id="4" name="Text Box 5">
            <a:extLst>
              <a:ext uri="{FF2B5EF4-FFF2-40B4-BE49-F238E27FC236}">
                <a16:creationId xmlns:a16="http://schemas.microsoft.com/office/drawing/2014/main" id="{7021209B-0B31-930E-CACA-54AB16338DB8}"/>
              </a:ext>
            </a:extLst>
          </p:cNvPr>
          <p:cNvSpPr txBox="1"/>
          <p:nvPr/>
        </p:nvSpPr>
        <p:spPr>
          <a:xfrm>
            <a:off x="608646" y="2427441"/>
            <a:ext cx="11123295" cy="1322070"/>
          </a:xfrm>
          <a:prstGeom prst="rect">
            <a:avLst/>
          </a:prstGeom>
          <a:solidFill>
            <a:schemeClr val="bg1"/>
          </a:solidFill>
          <a:ln w="9525">
            <a:noFill/>
          </a:ln>
        </p:spPr>
        <p:txBody>
          <a:bodyPr wrap="square">
            <a:spAutoFit/>
          </a:bodyPr>
          <a:lstStyle/>
          <a:p>
            <a:pPr marL="635" indent="-635" algn="just"/>
            <a:r>
              <a:rPr lang="en-US" sz="4000" b="1" dirty="0">
                <a:latin typeface="Quicksand Bold" panose="020B0604020202020204" charset="0"/>
              </a:rPr>
              <a:t>1. </a:t>
            </a:r>
            <a:r>
              <a:rPr lang="en-US" sz="4000" dirty="0">
                <a:latin typeface="Quicksand Bold" panose="020B0604020202020204" charset="0"/>
              </a:rPr>
              <a:t>You persuade your friend to watch a movie about planet Earth.</a:t>
            </a:r>
          </a:p>
        </p:txBody>
      </p:sp>
      <p:sp>
        <p:nvSpPr>
          <p:cNvPr id="8" name="Text Box 6">
            <a:extLst>
              <a:ext uri="{FF2B5EF4-FFF2-40B4-BE49-F238E27FC236}">
                <a16:creationId xmlns:a16="http://schemas.microsoft.com/office/drawing/2014/main" id="{A1B2324C-ECF3-D0CA-332C-3ADA2ECB5F67}"/>
              </a:ext>
            </a:extLst>
          </p:cNvPr>
          <p:cNvSpPr txBox="1"/>
          <p:nvPr/>
        </p:nvSpPr>
        <p:spPr>
          <a:xfrm>
            <a:off x="651826" y="4013036"/>
            <a:ext cx="11123295" cy="1322070"/>
          </a:xfrm>
          <a:prstGeom prst="rect">
            <a:avLst/>
          </a:prstGeom>
          <a:solidFill>
            <a:schemeClr val="bg1"/>
          </a:solidFill>
          <a:ln w="9525">
            <a:noFill/>
          </a:ln>
        </p:spPr>
        <p:txBody>
          <a:bodyPr wrap="square">
            <a:spAutoFit/>
          </a:bodyPr>
          <a:lstStyle/>
          <a:p>
            <a:pPr marL="635" indent="-635" algn="just"/>
            <a:r>
              <a:rPr lang="en-US" sz="4000" b="1" dirty="0">
                <a:solidFill>
                  <a:srgbClr val="000000"/>
                </a:solidFill>
                <a:latin typeface="Quicksand Bold" panose="020B0604020202020204" charset="0"/>
              </a:rPr>
              <a:t>2. </a:t>
            </a:r>
            <a:r>
              <a:rPr lang="en-US" sz="4000" dirty="0">
                <a:solidFill>
                  <a:srgbClr val="000000"/>
                </a:solidFill>
                <a:latin typeface="Quicksand Bold" panose="020B0604020202020204" charset="0"/>
              </a:rPr>
              <a:t>You persuade local people to contribute to a fund to build a nature reserve.</a:t>
            </a:r>
          </a:p>
        </p:txBody>
      </p:sp>
      <p:sp>
        <p:nvSpPr>
          <p:cNvPr id="9" name="TextBox 20">
            <a:extLst>
              <a:ext uri="{FF2B5EF4-FFF2-40B4-BE49-F238E27FC236}">
                <a16:creationId xmlns:a16="http://schemas.microsoft.com/office/drawing/2014/main" id="{FFF6E2C9-B623-F8A7-0811-85AE64DB6A4B}"/>
              </a:ext>
            </a:extLst>
          </p:cNvPr>
          <p:cNvSpPr txBox="1"/>
          <p:nvPr/>
        </p:nvSpPr>
        <p:spPr>
          <a:xfrm>
            <a:off x="187960" y="1522894"/>
            <a:ext cx="11083290" cy="746125"/>
          </a:xfrm>
          <a:prstGeom prst="rect">
            <a:avLst/>
          </a:prstGeom>
          <a:noFill/>
        </p:spPr>
        <p:txBody>
          <a:bodyPr wrap="square">
            <a:noAutofit/>
          </a:bodyPr>
          <a:lstStyle/>
          <a:p>
            <a:pPr algn="just"/>
            <a:r>
              <a:rPr lang="en-US" sz="4000" b="1" dirty="0">
                <a:solidFill>
                  <a:schemeClr val="tx1"/>
                </a:solidFill>
                <a:effectLst/>
                <a:latin typeface="Quicksand Bold" panose="020B0604020202020204" charset="0"/>
                <a:sym typeface="+mn-ea"/>
              </a:rPr>
              <a:t>Situation: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D99F4C-3ABD-C560-ADC9-DEB754E81F82}"/>
              </a:ext>
            </a:extLst>
          </p:cNvPr>
          <p:cNvPicPr>
            <a:picLocks noChangeAspect="1"/>
          </p:cNvPicPr>
          <p:nvPr/>
        </p:nvPicPr>
        <p:blipFill>
          <a:blip r:embed="rId3"/>
          <a:stretch>
            <a:fillRect/>
          </a:stretch>
        </p:blipFill>
        <p:spPr>
          <a:xfrm>
            <a:off x="-1" y="-1"/>
            <a:ext cx="12192001" cy="6842211"/>
          </a:xfrm>
          <a:prstGeom prst="rect">
            <a:avLst/>
          </a:prstGeom>
        </p:spPr>
      </p:pic>
      <p:sp>
        <p:nvSpPr>
          <p:cNvPr id="2" name="Text Box 1"/>
          <p:cNvSpPr txBox="1"/>
          <p:nvPr/>
        </p:nvSpPr>
        <p:spPr>
          <a:xfrm>
            <a:off x="2682240" y="574040"/>
            <a:ext cx="6282690" cy="1015663"/>
          </a:xfrm>
          <a:prstGeom prst="rect">
            <a:avLst/>
          </a:prstGeom>
          <a:noFill/>
          <a:ln w="9525">
            <a:noFill/>
          </a:ln>
        </p:spPr>
        <p:txBody>
          <a:bodyPr wrap="square">
            <a:spAutoFit/>
          </a:bodyPr>
          <a:lstStyle/>
          <a:p>
            <a:pPr marL="1270" indent="-1270"/>
            <a:r>
              <a:rPr lang="en-US" sz="6000" b="1" i="1" dirty="0">
                <a:solidFill>
                  <a:srgbClr val="FF0000"/>
                </a:solidFill>
                <a:latin typeface="Calibri" panose="020F0502020204030204" pitchFamily="34" charset="0"/>
                <a:cs typeface="Calibri" panose="020F0502020204030204" pitchFamily="34" charset="0"/>
              </a:rPr>
              <a:t>Suggested answer:</a:t>
            </a:r>
          </a:p>
        </p:txBody>
      </p:sp>
      <p:sp>
        <p:nvSpPr>
          <p:cNvPr id="100" name="Text Box 99"/>
          <p:cNvSpPr txBox="1"/>
          <p:nvPr/>
        </p:nvSpPr>
        <p:spPr>
          <a:xfrm>
            <a:off x="577850" y="2054225"/>
            <a:ext cx="10901045" cy="3538220"/>
          </a:xfrm>
          <a:prstGeom prst="rect">
            <a:avLst/>
          </a:prstGeom>
          <a:solidFill>
            <a:schemeClr val="bg1"/>
          </a:solidFill>
          <a:ln w="9525">
            <a:noFill/>
          </a:ln>
        </p:spPr>
        <p:txBody>
          <a:bodyPr wrap="square">
            <a:spAutoFit/>
          </a:bodyPr>
          <a:lstStyle/>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 </a:t>
            </a:r>
            <a:r>
              <a:rPr lang="en-US" sz="3200" b="0" dirty="0">
                <a:latin typeface="Times New Roman" panose="02020603050405020304" pitchFamily="18" charset="0"/>
                <a:ea typeface="SimSun" panose="02010600030101010101" pitchFamily="2" charset="-122"/>
                <a:cs typeface="Times New Roman" panose="02020603050405020304" pitchFamily="18" charset="0"/>
              </a:rPr>
              <a:t>Hey, heard of "Planet Earth"? It's this insane doc about our crazy planet. </a:t>
            </a:r>
            <a:endParaRPr lang="en-US" sz="3200" b="1" dirty="0">
              <a:latin typeface="Times New Roman" panose="02020603050405020304" pitchFamily="18" charset="0"/>
              <a:ea typeface="SimSun" panose="02010600030101010101" pitchFamily="2" charset="-122"/>
              <a:cs typeface="Times New Roman" panose="02020603050405020304" pitchFamily="18" charset="0"/>
            </a:endParaRP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Friend:</a:t>
            </a:r>
            <a:r>
              <a:rPr lang="en-US" sz="3200" b="0" dirty="0">
                <a:latin typeface="Times New Roman" panose="02020603050405020304" pitchFamily="18" charset="0"/>
                <a:ea typeface="SimSun" panose="02010600030101010101" pitchFamily="2" charset="-122"/>
                <a:cs typeface="Times New Roman" panose="02020603050405020304" pitchFamily="18" charset="0"/>
              </a:rPr>
              <a:t> Scoffs </a:t>
            </a:r>
            <a:r>
              <a:rPr lang="en-US" sz="3200" b="0" dirty="0" err="1">
                <a:latin typeface="Times New Roman" panose="02020603050405020304" pitchFamily="18" charset="0"/>
                <a:ea typeface="SimSun" panose="02010600030101010101" pitchFamily="2" charset="-122"/>
                <a:cs typeface="Times New Roman" panose="02020603050405020304" pitchFamily="18" charset="0"/>
              </a:rPr>
              <a:t>Pfff</a:t>
            </a:r>
            <a:r>
              <a:rPr lang="en-US" sz="3200" b="0" dirty="0">
                <a:latin typeface="Times New Roman" panose="02020603050405020304" pitchFamily="18" charset="0"/>
                <a:ea typeface="SimSun" panose="02010600030101010101" pitchFamily="2" charset="-122"/>
                <a:cs typeface="Times New Roman" panose="02020603050405020304" pitchFamily="18" charset="0"/>
              </a:rPr>
              <a:t>, sounds more like "Animal Planet After Dark." Not really my scene.</a:t>
            </a:r>
            <a:endParaRPr lang="en-US" sz="3200" b="1" dirty="0">
              <a:latin typeface="Times New Roman" panose="02020603050405020304" pitchFamily="18" charset="0"/>
              <a:ea typeface="SimSun" panose="02010600030101010101" pitchFamily="2" charset="-122"/>
              <a:cs typeface="Times New Roman" panose="02020603050405020304" pitchFamily="18" charset="0"/>
            </a:endParaRP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a:t>
            </a:r>
            <a:r>
              <a:rPr lang="en-US" sz="3200" b="0" dirty="0">
                <a:latin typeface="Times New Roman" panose="02020603050405020304" pitchFamily="18" charset="0"/>
                <a:ea typeface="SimSun" panose="02010600030101010101" pitchFamily="2" charset="-122"/>
                <a:cs typeface="Times New Roman" panose="02020603050405020304" pitchFamily="18" charset="0"/>
              </a:rPr>
              <a:t> No, trust me! It's like an extreme nature travel program. </a:t>
            </a:r>
            <a:r>
              <a:rPr lang="en-US" sz="3200" b="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Why don't you give it a go?</a:t>
            </a:r>
            <a:endParaRPr lang="en-US" sz="3200" b="1" dirty="0">
              <a:latin typeface="Times New Roman" panose="02020603050405020304" pitchFamily="18" charset="0"/>
              <a:ea typeface="SimSun" panose="02010600030101010101" pitchFamily="2" charset="-122"/>
              <a:cs typeface="Times New Roman" panose="02020603050405020304" pitchFamily="18" charset="0"/>
            </a:endParaRP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Friend:</a:t>
            </a:r>
            <a:r>
              <a:rPr lang="en-US" sz="3200" b="0" dirty="0">
                <a:latin typeface="Times New Roman" panose="02020603050405020304" pitchFamily="18" charset="0"/>
                <a:ea typeface="SimSun" panose="02010600030101010101" pitchFamily="2" charset="-122"/>
                <a:cs typeface="Times New Roman" panose="02020603050405020304" pitchFamily="18" charset="0"/>
              </a:rPr>
              <a:t> Hmm, you got me curious. </a:t>
            </a:r>
            <a:r>
              <a:rPr lang="en-US" sz="3200" b="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Okay, I'll think about it.</a:t>
            </a:r>
          </a:p>
        </p:txBody>
      </p:sp>
      <p:sp>
        <p:nvSpPr>
          <p:cNvPr id="5" name="Oval 4"/>
          <p:cNvSpPr/>
          <p:nvPr/>
        </p:nvSpPr>
        <p:spPr>
          <a:xfrm>
            <a:off x="126365" y="1704975"/>
            <a:ext cx="640715" cy="660400"/>
          </a:xfrm>
          <a:prstGeom prst="ellipse">
            <a:avLst/>
          </a:prstGeom>
          <a:solidFill>
            <a:schemeClr val="bg1"/>
          </a:solidFill>
          <a:ln w="19050">
            <a:solidFill>
              <a:srgbClr val="5B9BD5"/>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accent2"/>
                </a:solidFill>
              </a:rPr>
              <a:t>1</a:t>
            </a:r>
          </a:p>
        </p:txBody>
      </p:sp>
      <p:sp>
        <p:nvSpPr>
          <p:cNvPr id="8" name="Text Box 7"/>
          <p:cNvSpPr txBox="1"/>
          <p:nvPr/>
        </p:nvSpPr>
        <p:spPr>
          <a:xfrm>
            <a:off x="435610" y="7205345"/>
            <a:ext cx="10901045" cy="4030980"/>
          </a:xfrm>
          <a:prstGeom prst="rect">
            <a:avLst/>
          </a:prstGeom>
          <a:solidFill>
            <a:srgbClr val="FFE3BB"/>
          </a:solidFill>
          <a:ln w="9525">
            <a:noFill/>
          </a:ln>
        </p:spPr>
        <p:txBody>
          <a:bodyPr wrap="square">
            <a:spAutoFit/>
          </a:bodyPr>
          <a:lstStyle/>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a:t>
            </a:r>
            <a:r>
              <a:rPr lang="en-US" sz="3200" dirty="0">
                <a:latin typeface="Times New Roman" panose="02020603050405020304" pitchFamily="18" charset="0"/>
                <a:ea typeface="SimSun" panose="02010600030101010101" pitchFamily="2" charset="-122"/>
                <a:cs typeface="Times New Roman" panose="02020603050405020304" pitchFamily="18" charset="0"/>
              </a:rPr>
              <a:t> Hi, B! Have you heard about the plans for a new nature reserve? Imagine we could have hiking trails, a butterfly garden... wouldn't that be lovely? </a:t>
            </a: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B: </a:t>
            </a:r>
            <a:r>
              <a:rPr lang="en-US" sz="3200" dirty="0">
                <a:latin typeface="Times New Roman" panose="02020603050405020304" pitchFamily="18" charset="0"/>
                <a:ea typeface="SimSun" panose="02010600030101010101" pitchFamily="2" charset="-122"/>
                <a:cs typeface="Times New Roman" panose="02020603050405020304" pitchFamily="18" charset="0"/>
              </a:rPr>
              <a:t>It sounds peaceful, dear. But these things cost money, and times are tight. </a:t>
            </a: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a:t>
            </a:r>
            <a:r>
              <a:rPr lang="en-US" sz="3200" dirty="0">
                <a:latin typeface="Times New Roman" panose="02020603050405020304" pitchFamily="18" charset="0"/>
                <a:ea typeface="SimSun" panose="02010600030101010101" pitchFamily="2" charset="-122"/>
                <a:cs typeface="Times New Roman" panose="02020603050405020304" pitchFamily="18" charset="0"/>
              </a:rPr>
              <a:t> True, but </a:t>
            </a:r>
            <a:r>
              <a:rPr lang="en-US" sz="320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how would you feel about contributing to the plans to make our lives better? </a:t>
            </a:r>
            <a:endParaRPr lang="en-US" sz="3200" dirty="0">
              <a:latin typeface="Times New Roman" panose="02020603050405020304" pitchFamily="18" charset="0"/>
              <a:ea typeface="SimSun" panose="02010600030101010101" pitchFamily="2" charset="-122"/>
              <a:cs typeface="Times New Roman" panose="02020603050405020304" pitchFamily="18" charset="0"/>
            </a:endParaRP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B:</a:t>
            </a:r>
            <a:r>
              <a:rPr lang="en-US" sz="3200" dirty="0">
                <a:latin typeface="Times New Roman" panose="02020603050405020304" pitchFamily="18" charset="0"/>
                <a:ea typeface="SimSun" panose="02010600030101010101" pitchFamily="2" charset="-122"/>
                <a:cs typeface="Times New Roman" panose="02020603050405020304" pitchFamily="18" charset="0"/>
              </a:rPr>
              <a:t> </a:t>
            </a:r>
            <a:r>
              <a:rPr lang="en-US" sz="320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Alright, I'll contribute some.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down)">
                                      <p:cBhvr>
                                        <p:cTn id="1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9C3EDC-3DD8-14EA-C401-7C156096CEA1}"/>
              </a:ext>
            </a:extLst>
          </p:cNvPr>
          <p:cNvPicPr>
            <a:picLocks noChangeAspect="1"/>
          </p:cNvPicPr>
          <p:nvPr/>
        </p:nvPicPr>
        <p:blipFill>
          <a:blip r:embed="rId3"/>
          <a:stretch>
            <a:fillRect/>
          </a:stretch>
        </p:blipFill>
        <p:spPr>
          <a:xfrm>
            <a:off x="-1" y="-1"/>
            <a:ext cx="12192001" cy="6842211"/>
          </a:xfrm>
          <a:prstGeom prst="rect">
            <a:avLst/>
          </a:prstGeom>
        </p:spPr>
      </p:pic>
      <p:sp>
        <p:nvSpPr>
          <p:cNvPr id="100" name="Text Box 99"/>
          <p:cNvSpPr txBox="1"/>
          <p:nvPr/>
        </p:nvSpPr>
        <p:spPr>
          <a:xfrm>
            <a:off x="577850" y="2054225"/>
            <a:ext cx="10901045" cy="4030980"/>
          </a:xfrm>
          <a:prstGeom prst="rect">
            <a:avLst/>
          </a:prstGeom>
          <a:solidFill>
            <a:schemeClr val="bg1"/>
          </a:solidFill>
          <a:ln w="9525">
            <a:noFill/>
          </a:ln>
        </p:spPr>
        <p:txBody>
          <a:bodyPr wrap="square">
            <a:spAutoFit/>
          </a:bodyPr>
          <a:lstStyle/>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a:t>
            </a:r>
            <a:r>
              <a:rPr lang="en-US" sz="3200" dirty="0">
                <a:latin typeface="Times New Roman" panose="02020603050405020304" pitchFamily="18" charset="0"/>
                <a:ea typeface="SimSun" panose="02010600030101010101" pitchFamily="2" charset="-122"/>
                <a:cs typeface="Times New Roman" panose="02020603050405020304" pitchFamily="18" charset="0"/>
              </a:rPr>
              <a:t> Hi, B! Have you heard about the plans for a new nature reserve? Imagine we could have hiking trails, a butterfly garden... wouldn't that be lovely? </a:t>
            </a: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B: </a:t>
            </a:r>
            <a:r>
              <a:rPr lang="en-US" sz="3200" dirty="0">
                <a:latin typeface="Times New Roman" panose="02020603050405020304" pitchFamily="18" charset="0"/>
                <a:ea typeface="SimSun" panose="02010600030101010101" pitchFamily="2" charset="-122"/>
                <a:cs typeface="Times New Roman" panose="02020603050405020304" pitchFamily="18" charset="0"/>
              </a:rPr>
              <a:t>It sounds peaceful, dear. But these things cost money, and times are tight. </a:t>
            </a: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You:</a:t>
            </a:r>
            <a:r>
              <a:rPr lang="en-US" sz="3200" dirty="0">
                <a:latin typeface="Times New Roman" panose="02020603050405020304" pitchFamily="18" charset="0"/>
                <a:ea typeface="SimSun" panose="02010600030101010101" pitchFamily="2" charset="-122"/>
                <a:cs typeface="Times New Roman" panose="02020603050405020304" pitchFamily="18" charset="0"/>
              </a:rPr>
              <a:t> True, but </a:t>
            </a:r>
            <a:r>
              <a:rPr lang="en-US" sz="320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how would you feel about contributing to the plans to make our lives better? </a:t>
            </a:r>
            <a:endParaRPr lang="en-US" sz="3200" dirty="0">
              <a:latin typeface="Times New Roman" panose="02020603050405020304" pitchFamily="18" charset="0"/>
              <a:ea typeface="SimSun" panose="02010600030101010101" pitchFamily="2" charset="-122"/>
              <a:cs typeface="Times New Roman" panose="02020603050405020304" pitchFamily="18" charset="0"/>
            </a:endParaRPr>
          </a:p>
          <a:p>
            <a:pPr indent="0" algn="just"/>
            <a:r>
              <a:rPr lang="en-US" sz="3200" b="1" dirty="0">
                <a:latin typeface="Times New Roman" panose="02020603050405020304" pitchFamily="18" charset="0"/>
                <a:ea typeface="SimSun" panose="02010600030101010101" pitchFamily="2" charset="-122"/>
                <a:cs typeface="Times New Roman" panose="02020603050405020304" pitchFamily="18" charset="0"/>
              </a:rPr>
              <a:t>B:</a:t>
            </a:r>
            <a:r>
              <a:rPr lang="en-US" sz="3200" dirty="0">
                <a:latin typeface="Times New Roman" panose="02020603050405020304" pitchFamily="18" charset="0"/>
                <a:ea typeface="SimSun" panose="02010600030101010101" pitchFamily="2" charset="-122"/>
                <a:cs typeface="Times New Roman" panose="02020603050405020304" pitchFamily="18" charset="0"/>
              </a:rPr>
              <a:t> </a:t>
            </a:r>
            <a:r>
              <a:rPr lang="en-US" sz="3200" dirty="0">
                <a:highlight>
                  <a:srgbClr val="FFFF00"/>
                </a:highlight>
                <a:latin typeface="Times New Roman" panose="02020603050405020304" pitchFamily="18" charset="0"/>
                <a:ea typeface="SimSun" panose="02010600030101010101" pitchFamily="2" charset="-122"/>
                <a:cs typeface="Times New Roman" panose="02020603050405020304" pitchFamily="18" charset="0"/>
              </a:rPr>
              <a:t>Alright, I'll contribute some.</a:t>
            </a:r>
          </a:p>
        </p:txBody>
      </p:sp>
      <p:sp>
        <p:nvSpPr>
          <p:cNvPr id="5" name="Oval 4"/>
          <p:cNvSpPr/>
          <p:nvPr/>
        </p:nvSpPr>
        <p:spPr>
          <a:xfrm>
            <a:off x="72390" y="1724025"/>
            <a:ext cx="640715" cy="660400"/>
          </a:xfrm>
          <a:prstGeom prst="ellipse">
            <a:avLst/>
          </a:prstGeom>
          <a:solidFill>
            <a:schemeClr val="bg1"/>
          </a:solidFill>
          <a:ln w="19050">
            <a:solidFill>
              <a:srgbClr val="ED7D3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solidFill>
                  <a:schemeClr val="accent2"/>
                </a:solidFill>
              </a:rPr>
              <a:t>2</a:t>
            </a:r>
          </a:p>
        </p:txBody>
      </p:sp>
      <p:sp>
        <p:nvSpPr>
          <p:cNvPr id="8" name="Text Box 1">
            <a:extLst>
              <a:ext uri="{FF2B5EF4-FFF2-40B4-BE49-F238E27FC236}">
                <a16:creationId xmlns:a16="http://schemas.microsoft.com/office/drawing/2014/main" id="{2E0E9AA2-9BD7-E615-8DA4-BE685EF794DF}"/>
              </a:ext>
            </a:extLst>
          </p:cNvPr>
          <p:cNvSpPr txBox="1"/>
          <p:nvPr/>
        </p:nvSpPr>
        <p:spPr>
          <a:xfrm>
            <a:off x="2682240" y="574040"/>
            <a:ext cx="6282690" cy="1015663"/>
          </a:xfrm>
          <a:prstGeom prst="rect">
            <a:avLst/>
          </a:prstGeom>
          <a:noFill/>
          <a:ln w="9525">
            <a:noFill/>
          </a:ln>
        </p:spPr>
        <p:txBody>
          <a:bodyPr wrap="square">
            <a:spAutoFit/>
          </a:bodyPr>
          <a:lstStyle/>
          <a:p>
            <a:pPr marL="1270" indent="-1270"/>
            <a:r>
              <a:rPr lang="en-US" sz="6000" b="1" i="1" dirty="0">
                <a:solidFill>
                  <a:srgbClr val="FF0000"/>
                </a:solidFill>
                <a:latin typeface="Calibri" panose="020F0502020204030204" pitchFamily="34" charset="0"/>
                <a:cs typeface="Calibri" panose="020F0502020204030204" pitchFamily="34" charset="0"/>
              </a:rPr>
              <a:t>Suggested answer: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ipe(down)">
                                      <p:cBhvr>
                                        <p:cTn id="13"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5"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9FAB9-577B-8959-6EA0-5267669F6895}"/>
              </a:ext>
            </a:extLst>
          </p:cNvPr>
          <p:cNvPicPr>
            <a:picLocks noChangeAspect="1"/>
          </p:cNvPicPr>
          <p:nvPr/>
        </p:nvPicPr>
        <p:blipFill>
          <a:blip r:embed="rId3"/>
          <a:stretch>
            <a:fillRect/>
          </a:stretch>
        </p:blipFill>
        <p:spPr>
          <a:xfrm>
            <a:off x="-1" y="-1"/>
            <a:ext cx="12192001" cy="6842211"/>
          </a:xfrm>
          <a:prstGeom prst="rect">
            <a:avLst/>
          </a:prstGeom>
        </p:spPr>
      </p:pic>
      <p:sp>
        <p:nvSpPr>
          <p:cNvPr id="6" name="Text Box 5"/>
          <p:cNvSpPr txBox="1"/>
          <p:nvPr/>
        </p:nvSpPr>
        <p:spPr>
          <a:xfrm>
            <a:off x="488950" y="1143439"/>
            <a:ext cx="11123295" cy="1569660"/>
          </a:xfrm>
          <a:prstGeom prst="rect">
            <a:avLst/>
          </a:prstGeom>
          <a:solidFill>
            <a:schemeClr val="bg1"/>
          </a:solidFill>
          <a:ln w="9525">
            <a:noFill/>
          </a:ln>
        </p:spPr>
        <p:txBody>
          <a:bodyPr wrap="square">
            <a:spAutoFit/>
          </a:bodyPr>
          <a:lstStyle/>
          <a:p>
            <a:pPr marL="635" indent="-635" algn="just"/>
            <a:r>
              <a:rPr lang="en-US" sz="4800" dirty="0">
                <a:latin typeface="Quicksand Bold" panose="020B0604020202020204" charset="0"/>
              </a:rPr>
              <a:t>You persuade your peer to read about the Earth’s habitats. </a:t>
            </a:r>
          </a:p>
        </p:txBody>
      </p:sp>
      <p:sp>
        <p:nvSpPr>
          <p:cNvPr id="3" name="Text Box 2"/>
          <p:cNvSpPr txBox="1"/>
          <p:nvPr/>
        </p:nvSpPr>
        <p:spPr>
          <a:xfrm>
            <a:off x="488949" y="3547522"/>
            <a:ext cx="11230611" cy="2862322"/>
          </a:xfrm>
          <a:prstGeom prst="rect">
            <a:avLst/>
          </a:prstGeom>
          <a:solidFill>
            <a:srgbClr val="FFE3BB"/>
          </a:solidFill>
          <a:ln w="57150">
            <a:solidFill>
              <a:schemeClr val="tx1"/>
            </a:solidFill>
            <a:prstDash val="sysDash"/>
          </a:ln>
        </p:spPr>
        <p:txBody>
          <a:bodyPr wrap="square">
            <a:spAutoFit/>
          </a:bodyPr>
          <a:lstStyle/>
          <a:p>
            <a:pPr marL="635" indent="-635" algn="just"/>
            <a:r>
              <a:rPr lang="en-US" sz="3600" b="1" dirty="0">
                <a:solidFill>
                  <a:srgbClr val="000000"/>
                </a:solidFill>
                <a:latin typeface="Quicksand Bold" panose="020B0604020202020204" charset="0"/>
              </a:rPr>
              <a:t>Mi:</a:t>
            </a:r>
            <a:r>
              <a:rPr lang="en-US" sz="3600" dirty="0">
                <a:solidFill>
                  <a:srgbClr val="000000"/>
                </a:solidFill>
                <a:latin typeface="Quicksand Bold" panose="020B0604020202020204" charset="0"/>
              </a:rPr>
              <a:t> Have you read this book about the Earth’s habitats?</a:t>
            </a:r>
          </a:p>
          <a:p>
            <a:pPr marL="635" indent="-635" algn="just"/>
            <a:r>
              <a:rPr lang="en-US" sz="3600" b="1" dirty="0">
                <a:solidFill>
                  <a:srgbClr val="000000"/>
                </a:solidFill>
                <a:latin typeface="Quicksand Bold" panose="020B0604020202020204" charset="0"/>
              </a:rPr>
              <a:t>Tom:</a:t>
            </a:r>
            <a:r>
              <a:rPr lang="en-US" sz="3600" dirty="0">
                <a:solidFill>
                  <a:srgbClr val="000000"/>
                </a:solidFill>
                <a:latin typeface="Quicksand Bold" panose="020B0604020202020204" charset="0"/>
              </a:rPr>
              <a:t> Not yet. I don’t feel like reading it.</a:t>
            </a:r>
          </a:p>
          <a:p>
            <a:pPr marL="635" indent="-635" algn="just"/>
            <a:r>
              <a:rPr lang="en-US" sz="3600" b="1" dirty="0">
                <a:solidFill>
                  <a:srgbClr val="000000"/>
                </a:solidFill>
                <a:latin typeface="Quicksand Bold" panose="020B0604020202020204" charset="0"/>
              </a:rPr>
              <a:t>Mi:</a:t>
            </a:r>
            <a:r>
              <a:rPr lang="en-US" sz="3600" dirty="0">
                <a:solidFill>
                  <a:srgbClr val="000000"/>
                </a:solidFill>
                <a:latin typeface="Quicksand Bold" panose="020B0604020202020204" charset="0"/>
              </a:rPr>
              <a:t> Why don’t you give it a go? You will like it.</a:t>
            </a:r>
          </a:p>
          <a:p>
            <a:pPr marL="635" indent="-635" algn="just"/>
            <a:r>
              <a:rPr lang="en-US" sz="3600" b="1" dirty="0">
                <a:solidFill>
                  <a:srgbClr val="000000"/>
                </a:solidFill>
                <a:latin typeface="Quicksand Bold" panose="020B0604020202020204" charset="0"/>
              </a:rPr>
              <a:t>Tom:</a:t>
            </a:r>
            <a:r>
              <a:rPr lang="en-US" sz="3600" dirty="0">
                <a:solidFill>
                  <a:srgbClr val="000000"/>
                </a:solidFill>
                <a:latin typeface="Quicksand Bold" panose="020B0604020202020204" charset="0"/>
              </a:rPr>
              <a:t> Ok, I’ll think about that.</a:t>
            </a:r>
          </a:p>
        </p:txBody>
      </p:sp>
      <p:sp>
        <p:nvSpPr>
          <p:cNvPr id="4" name="TextBox 20"/>
          <p:cNvSpPr txBox="1"/>
          <p:nvPr/>
        </p:nvSpPr>
        <p:spPr>
          <a:xfrm>
            <a:off x="4032250" y="107195"/>
            <a:ext cx="4465320" cy="1107996"/>
          </a:xfrm>
          <a:prstGeom prst="rect">
            <a:avLst/>
          </a:prstGeom>
          <a:noFill/>
          <a:effectLst/>
        </p:spPr>
        <p:txBody>
          <a:bodyPr wrap="square" rtlCol="0">
            <a:spAutoFit/>
          </a:bodyPr>
          <a:lstStyle>
            <a:defPPr>
              <a:defRPr lang="en-US"/>
            </a:defPPr>
            <a:lvl1pPr>
              <a:defRPr sz="4400" b="1">
                <a:solidFill>
                  <a:srgbClr val="FF0000"/>
                </a:solidFill>
                <a:effectLst>
                  <a:glow rad="88900">
                    <a:schemeClr val="bg1"/>
                  </a:glow>
                </a:effectLst>
                <a:cs typeface="Arial" panose="020B0604020202020204" pitchFamily="34" charset="0"/>
              </a:defRPr>
            </a:lvl1pPr>
          </a:lstStyle>
          <a:p>
            <a:r>
              <a:rPr lang="en-US" sz="6600" dirty="0">
                <a:sym typeface="+mn-ea"/>
              </a:rPr>
              <a:t>Situation:</a:t>
            </a:r>
          </a:p>
        </p:txBody>
      </p:sp>
      <p:sp>
        <p:nvSpPr>
          <p:cNvPr id="5" name="TextBox 20"/>
          <p:cNvSpPr txBox="1"/>
          <p:nvPr/>
        </p:nvSpPr>
        <p:spPr>
          <a:xfrm>
            <a:off x="425450" y="2776410"/>
            <a:ext cx="11083290" cy="746125"/>
          </a:xfrm>
          <a:prstGeom prst="rect">
            <a:avLst/>
          </a:prstGeom>
          <a:noFill/>
        </p:spPr>
        <p:txBody>
          <a:bodyPr wrap="square">
            <a:noAutofit/>
          </a:bodyPr>
          <a:lstStyle/>
          <a:p>
            <a:pPr algn="just"/>
            <a:r>
              <a:rPr lang="en-US" sz="3600" b="1" i="1" dirty="0">
                <a:solidFill>
                  <a:srgbClr val="00B050"/>
                </a:solidFill>
                <a:latin typeface="Quicksand Bold" panose="020B0604020202020204" charset="0"/>
                <a:sym typeface="+mn-ea"/>
              </a:rPr>
              <a:t>Dialogue: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3" grpId="0" animBg="1"/>
      <p:bldP spid="3" grpId="1" animBg="1"/>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TotalTime>
  <Words>1838</Words>
  <Application>Microsoft Office PowerPoint</Application>
  <PresentationFormat>Widescreen</PresentationFormat>
  <Paragraphs>179</Paragraphs>
  <Slides>25</Slides>
  <Notes>18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Aptos Black</vt:lpstr>
      <vt:lpstr>Arial</vt:lpstr>
      <vt:lpstr>Calibri</vt:lpstr>
      <vt:lpstr>Calibri Light</vt:lpstr>
      <vt:lpstr>Myriad Pro</vt:lpstr>
      <vt:lpstr>Quicksand Bold</vt:lpstr>
      <vt:lpstr>Stella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Duyên Lương</cp:lastModifiedBy>
  <cp:revision>388</cp:revision>
  <dcterms:created xsi:type="dcterms:W3CDTF">2020-12-09T02:04:00Z</dcterms:created>
  <dcterms:modified xsi:type="dcterms:W3CDTF">2025-02-15T07:52:17Z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E895415BFDEF4C42A425147BED9F47EC_13</vt:lpwstr>
  </property>
  <property fmtid="{D5CDD505-2E9C-101B-9397-08002B2CF9AE}" pid="3" name="KSOProductBuildVer">
    <vt:lpwstr>1033-12.2.0.13431</vt:lpwstr>
  </property>
</Properties>
</file>