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handoutMasterIdLst>
    <p:handoutMasterId r:id="rId25"/>
  </p:handoutMasterIdLst>
  <p:sldIdLst>
    <p:sldId id="256" r:id="rId3"/>
    <p:sldId id="793" r:id="rId4"/>
    <p:sldId id="794" r:id="rId5"/>
    <p:sldId id="907" r:id="rId6"/>
    <p:sldId id="895" r:id="rId7"/>
    <p:sldId id="258" r:id="rId8"/>
    <p:sldId id="599" r:id="rId9"/>
    <p:sldId id="896" r:id="rId10"/>
    <p:sldId id="901" r:id="rId11"/>
    <p:sldId id="902" r:id="rId12"/>
    <p:sldId id="751" r:id="rId13"/>
    <p:sldId id="903" r:id="rId14"/>
    <p:sldId id="904" r:id="rId15"/>
    <p:sldId id="905" r:id="rId16"/>
    <p:sldId id="906" r:id="rId17"/>
    <p:sldId id="897" r:id="rId18"/>
    <p:sldId id="898" r:id="rId19"/>
    <p:sldId id="457" r:id="rId20"/>
    <p:sldId id="900" r:id="rId21"/>
    <p:sldId id="314"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4" userDrawn="1">
          <p15:clr>
            <a:srgbClr val="A4A3A4"/>
          </p15:clr>
        </p15:guide>
        <p15:guide id="2" pos="3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8E8"/>
    <a:srgbClr val="CEE5D0"/>
    <a:srgbClr val="C1D5A4"/>
    <a:srgbClr val="AC4425"/>
    <a:srgbClr val="D7C0AE"/>
    <a:srgbClr val="EEE3CB"/>
    <a:srgbClr val="B7C4CF"/>
    <a:srgbClr val="E2E0DC"/>
    <a:srgbClr val="FCFFB2"/>
    <a:srgbClr val="B6E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86467" autoAdjust="0"/>
  </p:normalViewPr>
  <p:slideViewPr>
    <p:cSldViewPr snapToGrid="0" showGuides="1">
      <p:cViewPr varScale="1">
        <p:scale>
          <a:sx n="71" d="100"/>
          <a:sy n="71" d="100"/>
        </p:scale>
        <p:origin x="648" y="72"/>
      </p:cViewPr>
      <p:guideLst>
        <p:guide orient="horz" pos="1884"/>
        <p:guide pos="3999"/>
      </p:guideLst>
    </p:cSldViewPr>
  </p:slideViewPr>
  <p:outlineViewPr>
    <p:cViewPr>
      <p:scale>
        <a:sx n="66" d="100"/>
        <a:sy n="66" d="100"/>
      </p:scale>
      <p:origin x="0" y="-46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2/15/2025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5019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533600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87823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185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615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73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43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745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0766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086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97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335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3537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3053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63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3994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8433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8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65221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3.png"/><Relationship Id="rId18" Type="http://schemas.openxmlformats.org/officeDocument/2006/relationships/image" Target="../media/image29.svg"/><Relationship Id="rId3" Type="http://schemas.openxmlformats.org/officeDocument/2006/relationships/image" Target="../media/image2.png"/><Relationship Id="rId21" Type="http://schemas.openxmlformats.org/officeDocument/2006/relationships/image" Target="../media/image32.png"/><Relationship Id="rId7" Type="http://schemas.openxmlformats.org/officeDocument/2006/relationships/image" Target="../media/image6.png"/><Relationship Id="rId12" Type="http://schemas.openxmlformats.org/officeDocument/2006/relationships/image" Target="../media/image25.svg"/><Relationship Id="rId17"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18.xml"/><Relationship Id="rId6" Type="http://schemas.openxmlformats.org/officeDocument/2006/relationships/image" Target="../media/image5.svg"/><Relationship Id="rId11" Type="http://schemas.openxmlformats.org/officeDocument/2006/relationships/image" Target="../media/image24.png"/><Relationship Id="rId5" Type="http://schemas.openxmlformats.org/officeDocument/2006/relationships/image" Target="../media/image4.png"/><Relationship Id="rId15" Type="http://schemas.openxmlformats.org/officeDocument/2006/relationships/image" Target="../media/image26.png"/><Relationship Id="rId10" Type="http://schemas.openxmlformats.org/officeDocument/2006/relationships/image" Target="../media/image12.svg"/><Relationship Id="rId19" Type="http://schemas.openxmlformats.org/officeDocument/2006/relationships/image" Target="../media/image30.png"/><Relationship Id="rId4" Type="http://schemas.openxmlformats.org/officeDocument/2006/relationships/image" Target="../media/image3.svg"/><Relationship Id="rId9" Type="http://schemas.openxmlformats.org/officeDocument/2006/relationships/image" Target="../media/image11.png"/><Relationship Id="rId14" Type="http://schemas.openxmlformats.org/officeDocument/2006/relationships/image" Target="../media/image14.svg"/><Relationship Id="rId22"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667000" y="-2667000"/>
            <a:ext cx="6858000" cy="12192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5120593" y="3812683"/>
            <a:ext cx="4876800" cy="1471907"/>
          </a:xfrm>
          <a:custGeom>
            <a:avLst/>
            <a:gdLst/>
            <a:ahLst/>
            <a:cxnLst/>
            <a:rect l="l" t="t" r="r" b="b"/>
            <a:pathLst>
              <a:path w="7315200" h="2207860">
                <a:moveTo>
                  <a:pt x="0" y="0"/>
                </a:moveTo>
                <a:lnTo>
                  <a:pt x="7315200" y="0"/>
                </a:lnTo>
                <a:lnTo>
                  <a:pt x="7315200" y="2207861"/>
                </a:lnTo>
                <a:lnTo>
                  <a:pt x="0" y="22078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729111" y="4276101"/>
            <a:ext cx="13054056" cy="2753219"/>
          </a:xfrm>
          <a:custGeom>
            <a:avLst/>
            <a:gdLst/>
            <a:ahLst/>
            <a:cxnLst/>
            <a:rect l="l" t="t" r="r" b="b"/>
            <a:pathLst>
              <a:path w="19581084" h="4129829">
                <a:moveTo>
                  <a:pt x="0" y="0"/>
                </a:moveTo>
                <a:lnTo>
                  <a:pt x="19581083" y="0"/>
                </a:lnTo>
                <a:lnTo>
                  <a:pt x="19581083" y="4129828"/>
                </a:lnTo>
                <a:lnTo>
                  <a:pt x="0" y="41298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726596" y="-419221"/>
            <a:ext cx="3453191" cy="2210042"/>
          </a:xfrm>
          <a:custGeom>
            <a:avLst/>
            <a:gdLst/>
            <a:ahLst/>
            <a:cxnLst/>
            <a:rect l="l" t="t" r="r" b="b"/>
            <a:pathLst>
              <a:path w="5179786" h="3315063">
                <a:moveTo>
                  <a:pt x="0" y="0"/>
                </a:moveTo>
                <a:lnTo>
                  <a:pt x="5179786" y="0"/>
                </a:lnTo>
                <a:lnTo>
                  <a:pt x="5179786" y="3315064"/>
                </a:lnTo>
                <a:lnTo>
                  <a:pt x="0" y="33150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216500" y="2924942"/>
            <a:ext cx="5879501" cy="3677361"/>
          </a:xfrm>
          <a:custGeom>
            <a:avLst/>
            <a:gdLst/>
            <a:ahLst/>
            <a:cxnLst/>
            <a:rect l="l" t="t" r="r" b="b"/>
            <a:pathLst>
              <a:path w="8819251" h="5516041">
                <a:moveTo>
                  <a:pt x="0" y="0"/>
                </a:moveTo>
                <a:lnTo>
                  <a:pt x="8819251" y="0"/>
                </a:lnTo>
                <a:lnTo>
                  <a:pt x="8819251" y="5516041"/>
                </a:lnTo>
                <a:lnTo>
                  <a:pt x="0" y="55160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4114176" y="199671"/>
            <a:ext cx="7975523" cy="3833525"/>
          </a:xfrm>
          <a:custGeom>
            <a:avLst/>
            <a:gdLst/>
            <a:ahLst/>
            <a:cxnLst/>
            <a:rect l="l" t="t" r="r" b="b"/>
            <a:pathLst>
              <a:path w="11963285" h="5750287">
                <a:moveTo>
                  <a:pt x="0" y="0"/>
                </a:moveTo>
                <a:lnTo>
                  <a:pt x="11963285" y="0"/>
                </a:lnTo>
                <a:lnTo>
                  <a:pt x="11963285" y="5750287"/>
                </a:lnTo>
                <a:lnTo>
                  <a:pt x="0" y="5750287"/>
                </a:lnTo>
                <a:lnTo>
                  <a:pt x="0" y="0"/>
                </a:lnTo>
                <a:close/>
              </a:path>
            </a:pathLst>
          </a:custGeom>
          <a:blipFill>
            <a:blip r:embed="rId11"/>
            <a:stretch>
              <a:fillRect t="-1491" b="-1491"/>
            </a:stretch>
          </a:blipFill>
        </p:spPr>
        <p:txBody>
          <a:bodyPr/>
          <a:lstStyle/>
          <a:p>
            <a:pPr defTabSz="609630"/>
            <a:endParaRPr lang="en-US" sz="1200">
              <a:solidFill>
                <a:prstClr val="black"/>
              </a:solidFill>
              <a:latin typeface="Calibri"/>
            </a:endParaRPr>
          </a:p>
        </p:txBody>
      </p:sp>
      <p:sp>
        <p:nvSpPr>
          <p:cNvPr id="8" name="Freeform 8"/>
          <p:cNvSpPr/>
          <p:nvPr/>
        </p:nvSpPr>
        <p:spPr>
          <a:xfrm>
            <a:off x="8844629" y="3429001"/>
            <a:ext cx="4256473" cy="3846303"/>
          </a:xfrm>
          <a:custGeom>
            <a:avLst/>
            <a:gdLst/>
            <a:ahLst/>
            <a:cxnLst/>
            <a:rect l="l" t="t" r="r" b="b"/>
            <a:pathLst>
              <a:path w="6384709" h="5769455">
                <a:moveTo>
                  <a:pt x="0" y="0"/>
                </a:moveTo>
                <a:lnTo>
                  <a:pt x="6384710" y="0"/>
                </a:lnTo>
                <a:lnTo>
                  <a:pt x="6384710" y="5769455"/>
                </a:lnTo>
                <a:lnTo>
                  <a:pt x="0" y="576945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2577450" y="199671"/>
            <a:ext cx="1536725" cy="1533931"/>
          </a:xfrm>
          <a:custGeom>
            <a:avLst/>
            <a:gdLst/>
            <a:ahLst/>
            <a:cxnLst/>
            <a:rect l="l" t="t" r="r" b="b"/>
            <a:pathLst>
              <a:path w="2305088" h="2300897">
                <a:moveTo>
                  <a:pt x="0" y="0"/>
                </a:moveTo>
                <a:lnTo>
                  <a:pt x="2305088" y="0"/>
                </a:lnTo>
                <a:lnTo>
                  <a:pt x="2305088" y="2300898"/>
                </a:lnTo>
                <a:lnTo>
                  <a:pt x="0" y="23008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4928935" y="1224345"/>
            <a:ext cx="6346005" cy="2031325"/>
          </a:xfrm>
          <a:prstGeom prst="rect">
            <a:avLst/>
          </a:prstGeom>
        </p:spPr>
        <p:txBody>
          <a:bodyPr lIns="0" tIns="0" rIns="0" bIns="0" rtlCol="0" anchor="t">
            <a:spAutoFit/>
          </a:bodyPr>
          <a:lstStyle/>
          <a:p>
            <a:pPr algn="ctr" defTabSz="609630"/>
            <a:r>
              <a:rPr lang="en-US" sz="6600" dirty="0">
                <a:solidFill>
                  <a:srgbClr val="336005"/>
                </a:solidFill>
                <a:latin typeface="Noot"/>
                <a:ea typeface="Noot"/>
                <a:cs typeface="Noot"/>
                <a:sym typeface="Noot"/>
              </a:rPr>
              <a:t>WELCOME TO OUR CLASS!</a:t>
            </a:r>
          </a:p>
        </p:txBody>
      </p:sp>
      <p:sp>
        <p:nvSpPr>
          <p:cNvPr id="11" name="TextBox 11"/>
          <p:cNvSpPr txBox="1"/>
          <p:nvPr/>
        </p:nvSpPr>
        <p:spPr>
          <a:xfrm>
            <a:off x="5289109" y="3085701"/>
            <a:ext cx="5625655" cy="444289"/>
          </a:xfrm>
          <a:prstGeom prst="rect">
            <a:avLst/>
          </a:prstGeom>
        </p:spPr>
        <p:txBody>
          <a:bodyPr lIns="0" tIns="0" rIns="0" bIns="0" rtlCol="0" anchor="t">
            <a:spAutoFit/>
          </a:bodyPr>
          <a:lstStyle/>
          <a:p>
            <a:pPr algn="ctr" defTabSz="609630">
              <a:lnSpc>
                <a:spcPts val="3777"/>
              </a:lnSpc>
              <a:spcBef>
                <a:spcPct val="0"/>
              </a:spcBef>
            </a:pPr>
            <a:r>
              <a:rPr lang="en-US" sz="2697" dirty="0">
                <a:solidFill>
                  <a:srgbClr val="000000"/>
                </a:solidFill>
                <a:latin typeface="Sigher"/>
                <a:ea typeface="Sigher"/>
                <a:cs typeface="Sigher"/>
                <a:sym typeface="Sigher"/>
              </a:rPr>
              <a:t>Presented by: …………..</a:t>
            </a:r>
          </a:p>
        </p:txBody>
      </p:sp>
      <p:sp>
        <p:nvSpPr>
          <p:cNvPr id="12" name="Freeform 12"/>
          <p:cNvSpPr/>
          <p:nvPr/>
        </p:nvSpPr>
        <p:spPr>
          <a:xfrm>
            <a:off x="10972866" y="0"/>
            <a:ext cx="2704158" cy="1160329"/>
          </a:xfrm>
          <a:custGeom>
            <a:avLst/>
            <a:gdLst/>
            <a:ahLst/>
            <a:cxnLst/>
            <a:rect l="l" t="t" r="r" b="b"/>
            <a:pathLst>
              <a:path w="4056237" h="1740494">
                <a:moveTo>
                  <a:pt x="0" y="0"/>
                </a:moveTo>
                <a:lnTo>
                  <a:pt x="4056237" y="0"/>
                </a:lnTo>
                <a:lnTo>
                  <a:pt x="4056237" y="1740494"/>
                </a:lnTo>
                <a:lnTo>
                  <a:pt x="0" y="174049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AAFE6-B005-6A16-CFF4-5042947A07FE}"/>
              </a:ext>
            </a:extLst>
          </p:cNvPr>
          <p:cNvPicPr>
            <a:picLocks noChangeAspect="1"/>
          </p:cNvPicPr>
          <p:nvPr/>
        </p:nvPicPr>
        <p:blipFill>
          <a:blip r:embed="rId3"/>
          <a:stretch>
            <a:fillRect/>
          </a:stretch>
        </p:blipFill>
        <p:spPr>
          <a:xfrm>
            <a:off x="-167640" y="0"/>
            <a:ext cx="12359639" cy="6839850"/>
          </a:xfrm>
          <a:prstGeom prst="rect">
            <a:avLst/>
          </a:prstGeom>
        </p:spPr>
      </p:pic>
      <p:sp>
        <p:nvSpPr>
          <p:cNvPr id="2" name="Text Box 1"/>
          <p:cNvSpPr txBox="1"/>
          <p:nvPr/>
        </p:nvSpPr>
        <p:spPr>
          <a:xfrm>
            <a:off x="265429" y="1386433"/>
            <a:ext cx="11493500"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Palatino Linotype" panose="02040502050505030304" pitchFamily="18" charset="0"/>
                <a:ea typeface="+mn-ea"/>
                <a:cs typeface="+mn-cs"/>
              </a:rPr>
              <a:t>1. What is the passage mainly about?</a:t>
            </a:r>
          </a:p>
        </p:txBody>
      </p:sp>
      <p:sp>
        <p:nvSpPr>
          <p:cNvPr id="3" name="Text Box 2"/>
          <p:cNvSpPr txBox="1"/>
          <p:nvPr/>
        </p:nvSpPr>
        <p:spPr>
          <a:xfrm>
            <a:off x="844550" y="2023708"/>
            <a:ext cx="10268099" cy="1938992"/>
          </a:xfrm>
          <a:prstGeom prst="rect">
            <a:avLst/>
          </a:prstGeom>
          <a:solidFill>
            <a:schemeClr val="bg1"/>
          </a:solid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a:t>
            </a:r>
            <a:r>
              <a:rPr kumimoji="0" lang="en-US" sz="3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The beauty of plants and animals.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a:t>
            </a:r>
            <a:r>
              <a:rPr kumimoji="0" lang="en-US" sz="3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How plants and animals protect the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 </a:t>
            </a:r>
            <a:r>
              <a:rPr kumimoji="0" lang="en-US" sz="3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wonder of plants and animals.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 </a:t>
            </a:r>
            <a:r>
              <a:rPr kumimoji="0" lang="en-US" sz="30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The natural food chain.</a:t>
            </a:r>
          </a:p>
        </p:txBody>
      </p:sp>
      <p:sp>
        <p:nvSpPr>
          <p:cNvPr id="16" name="Oval 15"/>
          <p:cNvSpPr/>
          <p:nvPr/>
        </p:nvSpPr>
        <p:spPr>
          <a:xfrm>
            <a:off x="807907" y="2904180"/>
            <a:ext cx="542887" cy="556255"/>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
        <p:nvSpPr>
          <p:cNvPr id="6" name="TextBox 11">
            <a:extLst>
              <a:ext uri="{FF2B5EF4-FFF2-40B4-BE49-F238E27FC236}">
                <a16:creationId xmlns:a16="http://schemas.microsoft.com/office/drawing/2014/main" id="{1436B8E1-00C6-592A-37FA-FA0C410AB20C}"/>
              </a:ext>
            </a:extLst>
          </p:cNvPr>
          <p:cNvSpPr txBox="1"/>
          <p:nvPr/>
        </p:nvSpPr>
        <p:spPr>
          <a:xfrm>
            <a:off x="1097915" y="18150"/>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glow rad="88900">
                    <a:prstClr val="white"/>
                  </a:glow>
                </a:effectLst>
                <a:uLnTx/>
                <a:uFillTx/>
                <a:latin typeface="Palatino Linotype" panose="02040502050505030304" pitchFamily="18" charset="0"/>
                <a:ea typeface="+mn-ea"/>
                <a:cs typeface="Arial" panose="020B0604020202020204" pitchFamily="34" charset="0"/>
              </a:rPr>
              <a:t>2. Read the article and choose the correct answer A, B, C, or D</a:t>
            </a:r>
          </a:p>
        </p:txBody>
      </p:sp>
      <p:sp>
        <p:nvSpPr>
          <p:cNvPr id="7" name="TextBox 6">
            <a:extLst>
              <a:ext uri="{FF2B5EF4-FFF2-40B4-BE49-F238E27FC236}">
                <a16:creationId xmlns:a16="http://schemas.microsoft.com/office/drawing/2014/main" id="{A90BB534-9019-51FE-4D2B-113D172B3CF7}"/>
              </a:ext>
            </a:extLst>
          </p:cNvPr>
          <p:cNvSpPr txBox="1"/>
          <p:nvPr/>
        </p:nvSpPr>
        <p:spPr>
          <a:xfrm>
            <a:off x="807907" y="4510950"/>
            <a:ext cx="10304742" cy="1200329"/>
          </a:xfrm>
          <a:prstGeom prst="rect">
            <a:avLst/>
          </a:prstGeom>
          <a:solidFill>
            <a:schemeClr val="bg1"/>
          </a:solidFill>
        </p:spPr>
        <p:txBody>
          <a:bodyPr wrap="square">
            <a:spAutoFit/>
          </a:bodyPr>
          <a:lstStyle/>
          <a:p>
            <a:r>
              <a:rPr lang="en-US" sz="3600" dirty="0">
                <a:latin typeface="Palatino Linotype" panose="02040502050505030304" pitchFamily="18" charset="0"/>
              </a:rPr>
              <a:t>They are fascinating to study due to their beauty and significance to human life. </a:t>
            </a:r>
            <a:endParaRPr lang="en-US" sz="3600" dirty="0"/>
          </a:p>
        </p:txBody>
      </p:sp>
    </p:spTree>
    <p:extLst>
      <p:ext uri="{BB962C8B-B14F-4D97-AF65-F5344CB8AC3E}">
        <p14:creationId xmlns:p14="http://schemas.microsoft.com/office/powerpoint/2010/main" val="2068997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16" grpId="0" bldLvl="0" animBg="1"/>
      <p:bldP spid="16"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AAFE6-B005-6A16-CFF4-5042947A07FE}"/>
              </a:ext>
            </a:extLst>
          </p:cNvPr>
          <p:cNvPicPr>
            <a:picLocks noChangeAspect="1"/>
          </p:cNvPicPr>
          <p:nvPr/>
        </p:nvPicPr>
        <p:blipFill>
          <a:blip r:embed="rId3"/>
          <a:stretch>
            <a:fillRect/>
          </a:stretch>
        </p:blipFill>
        <p:spPr>
          <a:xfrm>
            <a:off x="-167639" y="18150"/>
            <a:ext cx="12359639" cy="6839850"/>
          </a:xfrm>
          <a:prstGeom prst="rect">
            <a:avLst/>
          </a:prstGeom>
        </p:spPr>
      </p:pic>
      <p:sp>
        <p:nvSpPr>
          <p:cNvPr id="10" name="Text Box 9"/>
          <p:cNvSpPr txBox="1"/>
          <p:nvPr/>
        </p:nvSpPr>
        <p:spPr>
          <a:xfrm>
            <a:off x="265429" y="1390389"/>
            <a:ext cx="11493500" cy="1200329"/>
          </a:xfrm>
          <a:prstGeom prst="rect">
            <a:avLst/>
          </a:prstGeom>
          <a:noFill/>
        </p:spPr>
        <p:txBody>
          <a:bodyPr wrap="square" rtlCol="0" anchor="t">
            <a:spAutoFit/>
          </a:bodyPr>
          <a:lstStyle/>
          <a:p>
            <a:r>
              <a:rPr lang="en-US" sz="3600" b="1" dirty="0">
                <a:solidFill>
                  <a:srgbClr val="0070C0"/>
                </a:solidFill>
                <a:latin typeface="Palatino Linotype" panose="02040502050505030304" pitchFamily="18" charset="0"/>
              </a:rPr>
              <a:t>2. The author mentions ______significant roles plants and animals play.</a:t>
            </a:r>
          </a:p>
        </p:txBody>
      </p:sp>
      <p:sp>
        <p:nvSpPr>
          <p:cNvPr id="15" name="Text Box 14"/>
          <p:cNvSpPr txBox="1"/>
          <p:nvPr/>
        </p:nvSpPr>
        <p:spPr>
          <a:xfrm>
            <a:off x="2326110" y="2650545"/>
            <a:ext cx="6447501" cy="1200329"/>
          </a:xfrm>
          <a:prstGeom prst="rect">
            <a:avLst/>
          </a:prstGeom>
          <a:solidFill>
            <a:schemeClr val="bg1"/>
          </a:solidFill>
        </p:spPr>
        <p:txBody>
          <a:bodyPr wrap="square" rtlCol="0" anchor="t">
            <a:spAutoFit/>
          </a:bodyPr>
          <a:lstStyle/>
          <a:p>
            <a:r>
              <a:rPr lang="en-US" sz="3600" b="1" dirty="0">
                <a:latin typeface="Palatino Linotype" panose="02040502050505030304" pitchFamily="18" charset="0"/>
              </a:rPr>
              <a:t>A.</a:t>
            </a:r>
            <a:r>
              <a:rPr lang="en-US" sz="3600" dirty="0">
                <a:latin typeface="Palatino Linotype" panose="02040502050505030304" pitchFamily="18" charset="0"/>
              </a:rPr>
              <a:t> two                       </a:t>
            </a:r>
            <a:r>
              <a:rPr lang="en-US" sz="3600" b="1" dirty="0">
                <a:latin typeface="Palatino Linotype" panose="02040502050505030304" pitchFamily="18" charset="0"/>
              </a:rPr>
              <a:t>B.</a:t>
            </a:r>
            <a:r>
              <a:rPr lang="en-US" sz="3600" dirty="0">
                <a:latin typeface="Palatino Linotype" panose="02040502050505030304" pitchFamily="18" charset="0"/>
              </a:rPr>
              <a:t> three</a:t>
            </a:r>
          </a:p>
          <a:p>
            <a:r>
              <a:rPr lang="en-US" sz="3600" b="1" dirty="0">
                <a:latin typeface="Palatino Linotype" panose="02040502050505030304" pitchFamily="18" charset="0"/>
              </a:rPr>
              <a:t>C. </a:t>
            </a:r>
            <a:r>
              <a:rPr lang="en-US" sz="3600" dirty="0">
                <a:latin typeface="Palatino Linotype" panose="02040502050505030304" pitchFamily="18" charset="0"/>
              </a:rPr>
              <a:t>four                       </a:t>
            </a:r>
            <a:r>
              <a:rPr lang="en-US" sz="3600" b="1" dirty="0">
                <a:latin typeface="Palatino Linotype" panose="02040502050505030304" pitchFamily="18" charset="0"/>
              </a:rPr>
              <a:t>D. </a:t>
            </a:r>
            <a:r>
              <a:rPr lang="en-US" sz="3600" dirty="0">
                <a:latin typeface="Palatino Linotype" panose="02040502050505030304" pitchFamily="18" charset="0"/>
              </a:rPr>
              <a:t>five</a:t>
            </a:r>
          </a:p>
        </p:txBody>
      </p:sp>
      <p:sp>
        <p:nvSpPr>
          <p:cNvPr id="17" name="Oval 16"/>
          <p:cNvSpPr/>
          <p:nvPr/>
        </p:nvSpPr>
        <p:spPr>
          <a:xfrm>
            <a:off x="6349776" y="2689606"/>
            <a:ext cx="492088" cy="501193"/>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Palatino Linotype" panose="02040502050505030304" pitchFamily="18" charset="0"/>
            </a:endParaRPr>
          </a:p>
        </p:txBody>
      </p:sp>
      <p:sp>
        <p:nvSpPr>
          <p:cNvPr id="6" name="TextBox 11">
            <a:extLst>
              <a:ext uri="{FF2B5EF4-FFF2-40B4-BE49-F238E27FC236}">
                <a16:creationId xmlns:a16="http://schemas.microsoft.com/office/drawing/2014/main" id="{1436B8E1-00C6-592A-37FA-FA0C410AB20C}"/>
              </a:ext>
            </a:extLst>
          </p:cNvPr>
          <p:cNvSpPr txBox="1"/>
          <p:nvPr/>
        </p:nvSpPr>
        <p:spPr>
          <a:xfrm>
            <a:off x="1097915" y="18150"/>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4000" b="1" dirty="0">
                <a:solidFill>
                  <a:srgbClr val="FF0000"/>
                </a:solidFill>
                <a:effectLst>
                  <a:glow rad="88900">
                    <a:schemeClr val="bg1"/>
                  </a:glow>
                </a:effectLst>
                <a:latin typeface="Palatino Linotype" panose="02040502050505030304" pitchFamily="18" charset="0"/>
                <a:cs typeface="Arial" panose="020B0604020202020204" pitchFamily="34" charset="0"/>
              </a:rPr>
              <a:t>2. Read the article and choose the correct answer A, B, C, or D</a:t>
            </a:r>
          </a:p>
        </p:txBody>
      </p:sp>
      <p:sp>
        <p:nvSpPr>
          <p:cNvPr id="7" name="TextBox 6">
            <a:extLst>
              <a:ext uri="{FF2B5EF4-FFF2-40B4-BE49-F238E27FC236}">
                <a16:creationId xmlns:a16="http://schemas.microsoft.com/office/drawing/2014/main" id="{7917297F-08EA-163F-90DE-215FDAAB2C0C}"/>
              </a:ext>
            </a:extLst>
          </p:cNvPr>
          <p:cNvSpPr txBox="1"/>
          <p:nvPr/>
        </p:nvSpPr>
        <p:spPr>
          <a:xfrm>
            <a:off x="265429" y="4436559"/>
            <a:ext cx="11262956" cy="2062103"/>
          </a:xfrm>
          <a:prstGeom prst="rect">
            <a:avLst/>
          </a:prstGeom>
          <a:solidFill>
            <a:schemeClr val="bg1"/>
          </a:solidFill>
        </p:spPr>
        <p:txBody>
          <a:bodyPr wrap="square">
            <a:spAutoFit/>
          </a:bodyPr>
          <a:lstStyle/>
          <a:p>
            <a:pPr algn="just"/>
            <a:r>
              <a:rPr lang="en-US" sz="3200" dirty="0">
                <a:solidFill>
                  <a:srgbClr val="FF0000"/>
                </a:solidFill>
                <a:highlight>
                  <a:srgbClr val="FFFF00"/>
                </a:highlight>
                <a:latin typeface="Palatino Linotype" panose="02040502050505030304" pitchFamily="18" charset="0"/>
              </a:rPr>
              <a:t>First</a:t>
            </a:r>
            <a:r>
              <a:rPr lang="en-US" sz="3200" dirty="0">
                <a:latin typeface="Palatino Linotype" panose="02040502050505030304" pitchFamily="18" charset="0"/>
              </a:rPr>
              <a:t>, the flora and fauna on Earth create an ecological balance, making life possible for humans…  </a:t>
            </a:r>
            <a:r>
              <a:rPr lang="en-US" sz="3200" dirty="0">
                <a:solidFill>
                  <a:srgbClr val="FF0000"/>
                </a:solidFill>
                <a:highlight>
                  <a:srgbClr val="FFFF00"/>
                </a:highlight>
                <a:latin typeface="Palatino Linotype" panose="02040502050505030304" pitchFamily="18" charset="0"/>
              </a:rPr>
              <a:t>Second</a:t>
            </a:r>
            <a:r>
              <a:rPr lang="en-US" sz="3200" dirty="0">
                <a:latin typeface="Palatino Linotype" panose="02040502050505030304" pitchFamily="18" charset="0"/>
              </a:rPr>
              <a:t>, plants and animals combine to create a food chain… </a:t>
            </a:r>
            <a:r>
              <a:rPr lang="en-US" sz="3200" dirty="0">
                <a:solidFill>
                  <a:srgbClr val="FF0000"/>
                </a:solidFill>
                <a:highlight>
                  <a:srgbClr val="FFFF00"/>
                </a:highlight>
                <a:latin typeface="Palatino Linotype" panose="02040502050505030304" pitchFamily="18" charset="0"/>
              </a:rPr>
              <a:t>Finally</a:t>
            </a:r>
            <a:r>
              <a:rPr lang="en-US" sz="3200" dirty="0">
                <a:latin typeface="Palatino Linotype" panose="02040502050505030304" pitchFamily="18" charset="0"/>
              </a:rPr>
              <a:t>, plants and animals add a lot of beauty to our earth.</a:t>
            </a:r>
            <a:endParaRPr lang="en-US" sz="32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5"/>
                                        </p:tgtEl>
                                        <p:attrNameLst>
                                          <p:attrName>style.visibility</p:attrName>
                                        </p:attrNameLst>
                                      </p:cBhvr>
                                      <p:to>
                                        <p:strVal val="visible"/>
                                      </p:to>
                                    </p:set>
                                    <p:anim calcmode="discrete" valueType="clr">
                                      <p:cBhvr override="childStyle">
                                        <p:cTn id="1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
                                        </p:tgtEl>
                                        <p:attrNameLst>
                                          <p:attrName>fillcolor</p:attrName>
                                        </p:attrNameLst>
                                      </p:cBhvr>
                                      <p:tavLst>
                                        <p:tav tm="0">
                                          <p:val>
                                            <p:clrVal>
                                              <a:schemeClr val="accent2"/>
                                            </p:clrVal>
                                          </p:val>
                                        </p:tav>
                                        <p:tav tm="50000">
                                          <p:val>
                                            <p:clrVal>
                                              <a:schemeClr val="hlink"/>
                                            </p:clrVal>
                                          </p:val>
                                        </p:tav>
                                      </p:tavLst>
                                    </p:anim>
                                    <p:set>
                                      <p:cBhvr>
                                        <p:cTn id="14" dur="80"/>
                                        <p:tgtEl>
                                          <p:spTgt spid="1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5" grpId="0" animBg="1"/>
      <p:bldP spid="15" grpId="1" animBg="1"/>
      <p:bldP spid="17" grpId="0" bldLvl="0" animBg="1"/>
      <p:bldP spid="17"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AAFE6-B005-6A16-CFF4-5042947A07FE}"/>
              </a:ext>
            </a:extLst>
          </p:cNvPr>
          <p:cNvPicPr>
            <a:picLocks noChangeAspect="1"/>
          </p:cNvPicPr>
          <p:nvPr/>
        </p:nvPicPr>
        <p:blipFill>
          <a:blip r:embed="rId3"/>
          <a:stretch>
            <a:fillRect/>
          </a:stretch>
        </p:blipFill>
        <p:spPr>
          <a:xfrm>
            <a:off x="-167640" y="0"/>
            <a:ext cx="12359639" cy="6839850"/>
          </a:xfrm>
          <a:prstGeom prst="rect">
            <a:avLst/>
          </a:prstGeom>
        </p:spPr>
      </p:pic>
      <p:sp>
        <p:nvSpPr>
          <p:cNvPr id="10" name="Text Box 9"/>
          <p:cNvSpPr txBox="1"/>
          <p:nvPr/>
        </p:nvSpPr>
        <p:spPr>
          <a:xfrm>
            <a:off x="265429" y="1609144"/>
            <a:ext cx="11493500" cy="646331"/>
          </a:xfrm>
          <a:prstGeom prst="rect">
            <a:avLst/>
          </a:prstGeom>
          <a:noFill/>
        </p:spPr>
        <p:txBody>
          <a:bodyPr wrap="square" rtlCol="0" anchor="t">
            <a:spAutoFit/>
          </a:bodyPr>
          <a:lstStyle/>
          <a:p>
            <a:r>
              <a:rPr lang="en-US" sz="3600" b="1" dirty="0">
                <a:solidFill>
                  <a:srgbClr val="0070C0"/>
                </a:solidFill>
                <a:latin typeface="Palatino Linotype" panose="02040502050505030304" pitchFamily="18" charset="0"/>
              </a:rPr>
              <a:t>3. Which of the following do plants provide humans?</a:t>
            </a:r>
          </a:p>
        </p:txBody>
      </p:sp>
      <p:sp>
        <p:nvSpPr>
          <p:cNvPr id="15" name="Text Box 14"/>
          <p:cNvSpPr txBox="1"/>
          <p:nvPr/>
        </p:nvSpPr>
        <p:spPr>
          <a:xfrm>
            <a:off x="844549" y="2689606"/>
            <a:ext cx="11493500" cy="1323439"/>
          </a:xfrm>
          <a:prstGeom prst="rect">
            <a:avLst/>
          </a:prstGeom>
          <a:solidFill>
            <a:schemeClr val="bg1"/>
          </a:solidFill>
        </p:spPr>
        <p:txBody>
          <a:bodyPr wrap="square" rtlCol="0" anchor="t">
            <a:spAutoFit/>
          </a:bodyPr>
          <a:lstStyle/>
          <a:p>
            <a:pPr lvl="0"/>
            <a:r>
              <a:rPr lang="en-US" sz="4000" dirty="0">
                <a:latin typeface="Palatino Linotype" panose="02040502050505030304" pitchFamily="18" charset="0"/>
              </a:rPr>
              <a:t>A. Oxygen.				B. Aquatic environment.</a:t>
            </a:r>
          </a:p>
          <a:p>
            <a:pPr lvl="0"/>
            <a:r>
              <a:rPr lang="en-US" sz="4000" dirty="0">
                <a:latin typeface="Palatino Linotype" panose="02040502050505030304" pitchFamily="18" charset="0"/>
              </a:rPr>
              <a:t>C. Carbon dioxide		D. Habitat loss.</a:t>
            </a:r>
          </a:p>
        </p:txBody>
      </p:sp>
      <p:sp>
        <p:nvSpPr>
          <p:cNvPr id="17" name="Oval 16"/>
          <p:cNvSpPr/>
          <p:nvPr/>
        </p:nvSpPr>
        <p:spPr>
          <a:xfrm>
            <a:off x="844549" y="2735006"/>
            <a:ext cx="606539" cy="648206"/>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Palatino Linotype" panose="02040502050505030304" pitchFamily="18" charset="0"/>
            </a:endParaRPr>
          </a:p>
        </p:txBody>
      </p:sp>
      <p:sp>
        <p:nvSpPr>
          <p:cNvPr id="6" name="TextBox 11">
            <a:extLst>
              <a:ext uri="{FF2B5EF4-FFF2-40B4-BE49-F238E27FC236}">
                <a16:creationId xmlns:a16="http://schemas.microsoft.com/office/drawing/2014/main" id="{1436B8E1-00C6-592A-37FA-FA0C410AB20C}"/>
              </a:ext>
            </a:extLst>
          </p:cNvPr>
          <p:cNvSpPr txBox="1"/>
          <p:nvPr/>
        </p:nvSpPr>
        <p:spPr>
          <a:xfrm>
            <a:off x="1097915" y="18150"/>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4000" b="1" dirty="0">
                <a:solidFill>
                  <a:srgbClr val="FF0000"/>
                </a:solidFill>
                <a:effectLst>
                  <a:glow rad="88900">
                    <a:schemeClr val="bg1"/>
                  </a:glow>
                </a:effectLst>
                <a:latin typeface="Palatino Linotype" panose="02040502050505030304" pitchFamily="18" charset="0"/>
                <a:cs typeface="Arial" panose="020B0604020202020204" pitchFamily="34" charset="0"/>
              </a:rPr>
              <a:t>2. Read the article and choose the correct answer A, B, C, or D</a:t>
            </a:r>
          </a:p>
        </p:txBody>
      </p:sp>
      <p:sp>
        <p:nvSpPr>
          <p:cNvPr id="7" name="TextBox 6">
            <a:extLst>
              <a:ext uri="{FF2B5EF4-FFF2-40B4-BE49-F238E27FC236}">
                <a16:creationId xmlns:a16="http://schemas.microsoft.com/office/drawing/2014/main" id="{7917297F-08EA-163F-90DE-215FDAAB2C0C}"/>
              </a:ext>
            </a:extLst>
          </p:cNvPr>
          <p:cNvSpPr txBox="1"/>
          <p:nvPr/>
        </p:nvSpPr>
        <p:spPr>
          <a:xfrm>
            <a:off x="807907" y="4510950"/>
            <a:ext cx="10304742" cy="769441"/>
          </a:xfrm>
          <a:prstGeom prst="rect">
            <a:avLst/>
          </a:prstGeom>
          <a:solidFill>
            <a:schemeClr val="bg1"/>
          </a:solidFill>
        </p:spPr>
        <p:txBody>
          <a:bodyPr wrap="square">
            <a:spAutoFit/>
          </a:bodyPr>
          <a:lstStyle/>
          <a:p>
            <a:r>
              <a:rPr lang="en-US" sz="4400" dirty="0">
                <a:latin typeface="Palatino Linotype" panose="02040502050505030304" pitchFamily="18" charset="0"/>
              </a:rPr>
              <a:t>Flora releases oxygen for humans. </a:t>
            </a:r>
            <a:endParaRPr lang="en-US" sz="4400" dirty="0"/>
          </a:p>
        </p:txBody>
      </p:sp>
    </p:spTree>
    <p:extLst>
      <p:ext uri="{BB962C8B-B14F-4D97-AF65-F5344CB8AC3E}">
        <p14:creationId xmlns:p14="http://schemas.microsoft.com/office/powerpoint/2010/main" val="4280564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5"/>
                                        </p:tgtEl>
                                        <p:attrNameLst>
                                          <p:attrName>style.visibility</p:attrName>
                                        </p:attrNameLst>
                                      </p:cBhvr>
                                      <p:to>
                                        <p:strVal val="visible"/>
                                      </p:to>
                                    </p:set>
                                    <p:anim calcmode="discrete" valueType="clr">
                                      <p:cBhvr override="childStyle">
                                        <p:cTn id="1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
                                        </p:tgtEl>
                                        <p:attrNameLst>
                                          <p:attrName>fillcolor</p:attrName>
                                        </p:attrNameLst>
                                      </p:cBhvr>
                                      <p:tavLst>
                                        <p:tav tm="0">
                                          <p:val>
                                            <p:clrVal>
                                              <a:schemeClr val="accent2"/>
                                            </p:clrVal>
                                          </p:val>
                                        </p:tav>
                                        <p:tav tm="50000">
                                          <p:val>
                                            <p:clrVal>
                                              <a:schemeClr val="hlink"/>
                                            </p:clrVal>
                                          </p:val>
                                        </p:tav>
                                      </p:tavLst>
                                    </p:anim>
                                    <p:set>
                                      <p:cBhvr>
                                        <p:cTn id="14" dur="80"/>
                                        <p:tgtEl>
                                          <p:spTgt spid="1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5" grpId="0" animBg="1"/>
      <p:bldP spid="15" grpId="1" animBg="1"/>
      <p:bldP spid="17" grpId="0" bldLvl="0" animBg="1"/>
      <p:bldP spid="17" grpId="1"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AAFE6-B005-6A16-CFF4-5042947A07FE}"/>
              </a:ext>
            </a:extLst>
          </p:cNvPr>
          <p:cNvPicPr>
            <a:picLocks noChangeAspect="1"/>
          </p:cNvPicPr>
          <p:nvPr/>
        </p:nvPicPr>
        <p:blipFill>
          <a:blip r:embed="rId3"/>
          <a:stretch>
            <a:fillRect/>
          </a:stretch>
        </p:blipFill>
        <p:spPr>
          <a:xfrm>
            <a:off x="-167640" y="0"/>
            <a:ext cx="12359639" cy="6839850"/>
          </a:xfrm>
          <a:prstGeom prst="rect">
            <a:avLst/>
          </a:prstGeom>
        </p:spPr>
      </p:pic>
      <p:sp>
        <p:nvSpPr>
          <p:cNvPr id="10" name="Text Box 9"/>
          <p:cNvSpPr txBox="1"/>
          <p:nvPr/>
        </p:nvSpPr>
        <p:spPr>
          <a:xfrm>
            <a:off x="265429" y="1390389"/>
            <a:ext cx="11493498" cy="1323439"/>
          </a:xfrm>
          <a:prstGeom prst="rect">
            <a:avLst/>
          </a:prstGeom>
          <a:noFill/>
        </p:spPr>
        <p:txBody>
          <a:bodyPr wrap="square" rtlCol="0" anchor="t">
            <a:spAutoFit/>
          </a:bodyPr>
          <a:lstStyle/>
          <a:p>
            <a:r>
              <a:rPr lang="en-US" sz="4000" b="1" dirty="0">
                <a:solidFill>
                  <a:srgbClr val="0070C0"/>
                </a:solidFill>
                <a:latin typeface="Palatino Linotype" panose="02040502050505030304" pitchFamily="18" charset="0"/>
              </a:rPr>
              <a:t>4. Which action does NOT preserve plants and animals?</a:t>
            </a:r>
          </a:p>
        </p:txBody>
      </p:sp>
      <p:sp>
        <p:nvSpPr>
          <p:cNvPr id="15" name="Text Box 14"/>
          <p:cNvSpPr txBox="1"/>
          <p:nvPr/>
        </p:nvSpPr>
        <p:spPr>
          <a:xfrm>
            <a:off x="844549" y="2689606"/>
            <a:ext cx="10914379" cy="1077218"/>
          </a:xfrm>
          <a:prstGeom prst="rect">
            <a:avLst/>
          </a:prstGeom>
          <a:solidFill>
            <a:schemeClr val="bg1"/>
          </a:solidFill>
        </p:spPr>
        <p:txBody>
          <a:bodyPr wrap="square" rtlCol="0" anchor="t">
            <a:spAutoFit/>
          </a:bodyPr>
          <a:lstStyle/>
          <a:p>
            <a:pPr lvl="0"/>
            <a:r>
              <a:rPr lang="en-US" sz="3200" dirty="0">
                <a:latin typeface="Palatino Linotype" panose="02040502050505030304" pitchFamily="18" charset="0"/>
              </a:rPr>
              <a:t>A. Planting more trees.			B. Raising awareness.</a:t>
            </a:r>
          </a:p>
          <a:p>
            <a:pPr lvl="0"/>
            <a:r>
              <a:rPr lang="en-US" sz="3200" dirty="0">
                <a:latin typeface="Palatino Linotype" panose="02040502050505030304" pitchFamily="18" charset="0"/>
              </a:rPr>
              <a:t>C. Building nature reserves.		D. Hunting animals.</a:t>
            </a:r>
          </a:p>
        </p:txBody>
      </p:sp>
      <p:sp>
        <p:nvSpPr>
          <p:cNvPr id="17" name="Oval 16"/>
          <p:cNvSpPr/>
          <p:nvPr/>
        </p:nvSpPr>
        <p:spPr>
          <a:xfrm>
            <a:off x="7248142" y="3178403"/>
            <a:ext cx="492088" cy="501193"/>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Palatino Linotype" panose="02040502050505030304" pitchFamily="18" charset="0"/>
            </a:endParaRPr>
          </a:p>
        </p:txBody>
      </p:sp>
      <p:sp>
        <p:nvSpPr>
          <p:cNvPr id="6" name="TextBox 11">
            <a:extLst>
              <a:ext uri="{FF2B5EF4-FFF2-40B4-BE49-F238E27FC236}">
                <a16:creationId xmlns:a16="http://schemas.microsoft.com/office/drawing/2014/main" id="{1436B8E1-00C6-592A-37FA-FA0C410AB20C}"/>
              </a:ext>
            </a:extLst>
          </p:cNvPr>
          <p:cNvSpPr txBox="1"/>
          <p:nvPr/>
        </p:nvSpPr>
        <p:spPr>
          <a:xfrm>
            <a:off x="1097915" y="18150"/>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4000" b="1" dirty="0">
                <a:solidFill>
                  <a:srgbClr val="FF0000"/>
                </a:solidFill>
                <a:effectLst>
                  <a:glow rad="88900">
                    <a:schemeClr val="bg1"/>
                  </a:glow>
                </a:effectLst>
                <a:latin typeface="Palatino Linotype" panose="02040502050505030304" pitchFamily="18" charset="0"/>
                <a:cs typeface="Arial" panose="020B0604020202020204" pitchFamily="34" charset="0"/>
              </a:rPr>
              <a:t>2. Read the article and choose the correct answer A, B, C, or D</a:t>
            </a:r>
          </a:p>
        </p:txBody>
      </p:sp>
      <p:sp>
        <p:nvSpPr>
          <p:cNvPr id="7" name="TextBox 6">
            <a:extLst>
              <a:ext uri="{FF2B5EF4-FFF2-40B4-BE49-F238E27FC236}">
                <a16:creationId xmlns:a16="http://schemas.microsoft.com/office/drawing/2014/main" id="{7917297F-08EA-163F-90DE-215FDAAB2C0C}"/>
              </a:ext>
            </a:extLst>
          </p:cNvPr>
          <p:cNvSpPr txBox="1"/>
          <p:nvPr/>
        </p:nvSpPr>
        <p:spPr>
          <a:xfrm>
            <a:off x="844548" y="4267283"/>
            <a:ext cx="10914379" cy="1754326"/>
          </a:xfrm>
          <a:prstGeom prst="rect">
            <a:avLst/>
          </a:prstGeom>
          <a:solidFill>
            <a:schemeClr val="bg1"/>
          </a:solidFill>
        </p:spPr>
        <p:txBody>
          <a:bodyPr wrap="square">
            <a:spAutoFit/>
          </a:bodyPr>
          <a:lstStyle/>
          <a:p>
            <a:r>
              <a:rPr lang="en-US" sz="3600" dirty="0">
                <a:latin typeface="Palatino Linotype" panose="02040502050505030304" pitchFamily="18" charset="0"/>
              </a:rPr>
              <a:t>To protect them, we should raise people's awareness of their significance, </a:t>
            </a:r>
            <a:r>
              <a:rPr lang="en-US" sz="3600" dirty="0">
                <a:solidFill>
                  <a:srgbClr val="FF0000"/>
                </a:solidFill>
                <a:highlight>
                  <a:srgbClr val="FFFF00"/>
                </a:highlight>
                <a:latin typeface="Palatino Linotype" panose="02040502050505030304" pitchFamily="18" charset="0"/>
              </a:rPr>
              <a:t>stop hunting</a:t>
            </a:r>
            <a:r>
              <a:rPr lang="en-US" sz="3600" dirty="0">
                <a:latin typeface="Palatino Linotype" panose="02040502050505030304" pitchFamily="18" charset="0"/>
              </a:rPr>
              <a:t>, plant more trees, and build nature reserves for our wildlife. </a:t>
            </a:r>
            <a:endParaRPr lang="en-US" sz="3600" dirty="0"/>
          </a:p>
        </p:txBody>
      </p:sp>
    </p:spTree>
    <p:extLst>
      <p:ext uri="{BB962C8B-B14F-4D97-AF65-F5344CB8AC3E}">
        <p14:creationId xmlns:p14="http://schemas.microsoft.com/office/powerpoint/2010/main" val="2441708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5"/>
                                        </p:tgtEl>
                                        <p:attrNameLst>
                                          <p:attrName>style.visibility</p:attrName>
                                        </p:attrNameLst>
                                      </p:cBhvr>
                                      <p:to>
                                        <p:strVal val="visible"/>
                                      </p:to>
                                    </p:set>
                                    <p:anim calcmode="discrete" valueType="clr">
                                      <p:cBhvr override="childStyle">
                                        <p:cTn id="1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
                                        </p:tgtEl>
                                        <p:attrNameLst>
                                          <p:attrName>fillcolor</p:attrName>
                                        </p:attrNameLst>
                                      </p:cBhvr>
                                      <p:tavLst>
                                        <p:tav tm="0">
                                          <p:val>
                                            <p:clrVal>
                                              <a:schemeClr val="accent2"/>
                                            </p:clrVal>
                                          </p:val>
                                        </p:tav>
                                        <p:tav tm="50000">
                                          <p:val>
                                            <p:clrVal>
                                              <a:schemeClr val="hlink"/>
                                            </p:clrVal>
                                          </p:val>
                                        </p:tav>
                                      </p:tavLst>
                                    </p:anim>
                                    <p:set>
                                      <p:cBhvr>
                                        <p:cTn id="14" dur="80"/>
                                        <p:tgtEl>
                                          <p:spTgt spid="1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5" grpId="0" animBg="1"/>
      <p:bldP spid="15" grpId="1" animBg="1"/>
      <p:bldP spid="17" grpId="0" bldLvl="0" animBg="1"/>
      <p:bldP spid="17"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AAFE6-B005-6A16-CFF4-5042947A07FE}"/>
              </a:ext>
            </a:extLst>
          </p:cNvPr>
          <p:cNvPicPr>
            <a:picLocks noChangeAspect="1"/>
          </p:cNvPicPr>
          <p:nvPr/>
        </p:nvPicPr>
        <p:blipFill>
          <a:blip r:embed="rId3"/>
          <a:stretch>
            <a:fillRect/>
          </a:stretch>
        </p:blipFill>
        <p:spPr>
          <a:xfrm>
            <a:off x="-167640" y="0"/>
            <a:ext cx="12359639" cy="6839850"/>
          </a:xfrm>
          <a:prstGeom prst="rect">
            <a:avLst/>
          </a:prstGeom>
        </p:spPr>
      </p:pic>
      <p:sp>
        <p:nvSpPr>
          <p:cNvPr id="10" name="Text Box 9"/>
          <p:cNvSpPr txBox="1"/>
          <p:nvPr/>
        </p:nvSpPr>
        <p:spPr>
          <a:xfrm>
            <a:off x="265429" y="1390389"/>
            <a:ext cx="11493500" cy="769441"/>
          </a:xfrm>
          <a:prstGeom prst="rect">
            <a:avLst/>
          </a:prstGeom>
          <a:noFill/>
        </p:spPr>
        <p:txBody>
          <a:bodyPr wrap="square" rtlCol="0" anchor="t">
            <a:spAutoFit/>
          </a:bodyPr>
          <a:lstStyle/>
          <a:p>
            <a:r>
              <a:rPr lang="en-US" sz="4400" b="1" dirty="0">
                <a:solidFill>
                  <a:srgbClr val="0070C0"/>
                </a:solidFill>
                <a:latin typeface="Palatino Linotype" panose="02040502050505030304" pitchFamily="18" charset="0"/>
              </a:rPr>
              <a:t>5. The word "appreciate" means _______.</a:t>
            </a:r>
          </a:p>
        </p:txBody>
      </p:sp>
      <p:sp>
        <p:nvSpPr>
          <p:cNvPr id="15" name="Text Box 14"/>
          <p:cNvSpPr txBox="1"/>
          <p:nvPr/>
        </p:nvSpPr>
        <p:spPr>
          <a:xfrm>
            <a:off x="370551" y="2689606"/>
            <a:ext cx="11493500" cy="1077218"/>
          </a:xfrm>
          <a:prstGeom prst="rect">
            <a:avLst/>
          </a:prstGeom>
          <a:solidFill>
            <a:schemeClr val="bg1"/>
          </a:solidFill>
        </p:spPr>
        <p:txBody>
          <a:bodyPr wrap="square" rtlCol="0" anchor="t">
            <a:spAutoFit/>
          </a:bodyPr>
          <a:lstStyle/>
          <a:p>
            <a:pPr lvl="0"/>
            <a:r>
              <a:rPr lang="en-US" sz="3200" dirty="0">
                <a:latin typeface="Palatino Linotype" panose="02040502050505030304" pitchFamily="18" charset="0"/>
              </a:rPr>
              <a:t>A. protect the qualities of			B. </a:t>
            </a:r>
            <a:r>
              <a:rPr lang="en-US" sz="3200" dirty="0" err="1">
                <a:latin typeface="Palatino Linotype" panose="02040502050505030304" pitchFamily="18" charset="0"/>
              </a:rPr>
              <a:t>recognise</a:t>
            </a:r>
            <a:r>
              <a:rPr lang="en-US" sz="3200" dirty="0">
                <a:latin typeface="Palatino Linotype" panose="02040502050505030304" pitchFamily="18" charset="0"/>
              </a:rPr>
              <a:t> the wonder of</a:t>
            </a:r>
          </a:p>
          <a:p>
            <a:pPr lvl="0"/>
            <a:r>
              <a:rPr lang="en-US" sz="3200" dirty="0">
                <a:latin typeface="Palatino Linotype" panose="02040502050505030304" pitchFamily="18" charset="0"/>
              </a:rPr>
              <a:t>C. learn more about				D. be aware of</a:t>
            </a:r>
          </a:p>
        </p:txBody>
      </p:sp>
      <p:sp>
        <p:nvSpPr>
          <p:cNvPr id="17" name="Oval 16"/>
          <p:cNvSpPr/>
          <p:nvPr/>
        </p:nvSpPr>
        <p:spPr>
          <a:xfrm>
            <a:off x="6736382" y="2699925"/>
            <a:ext cx="492088" cy="501193"/>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Palatino Linotype" panose="02040502050505030304" pitchFamily="18" charset="0"/>
            </a:endParaRPr>
          </a:p>
        </p:txBody>
      </p:sp>
      <p:sp>
        <p:nvSpPr>
          <p:cNvPr id="6" name="TextBox 11">
            <a:extLst>
              <a:ext uri="{FF2B5EF4-FFF2-40B4-BE49-F238E27FC236}">
                <a16:creationId xmlns:a16="http://schemas.microsoft.com/office/drawing/2014/main" id="{1436B8E1-00C6-592A-37FA-FA0C410AB20C}"/>
              </a:ext>
            </a:extLst>
          </p:cNvPr>
          <p:cNvSpPr txBox="1"/>
          <p:nvPr/>
        </p:nvSpPr>
        <p:spPr>
          <a:xfrm>
            <a:off x="1097915" y="18150"/>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4000" b="1" dirty="0">
                <a:solidFill>
                  <a:srgbClr val="FF0000"/>
                </a:solidFill>
                <a:effectLst>
                  <a:glow rad="88900">
                    <a:schemeClr val="bg1"/>
                  </a:glow>
                </a:effectLst>
                <a:latin typeface="Palatino Linotype" panose="02040502050505030304" pitchFamily="18" charset="0"/>
                <a:cs typeface="Arial" panose="020B0604020202020204" pitchFamily="34" charset="0"/>
              </a:rPr>
              <a:t>2. Read the article and choose the correct answer A, B, C, or D</a:t>
            </a:r>
          </a:p>
        </p:txBody>
      </p:sp>
      <p:sp>
        <p:nvSpPr>
          <p:cNvPr id="7" name="TextBox 6">
            <a:extLst>
              <a:ext uri="{FF2B5EF4-FFF2-40B4-BE49-F238E27FC236}">
                <a16:creationId xmlns:a16="http://schemas.microsoft.com/office/drawing/2014/main" id="{7917297F-08EA-163F-90DE-215FDAAB2C0C}"/>
              </a:ext>
            </a:extLst>
          </p:cNvPr>
          <p:cNvSpPr txBox="1"/>
          <p:nvPr/>
        </p:nvSpPr>
        <p:spPr>
          <a:xfrm>
            <a:off x="807907" y="4510950"/>
            <a:ext cx="10304742" cy="1754326"/>
          </a:xfrm>
          <a:prstGeom prst="rect">
            <a:avLst/>
          </a:prstGeom>
          <a:solidFill>
            <a:schemeClr val="bg1"/>
          </a:solidFill>
        </p:spPr>
        <p:txBody>
          <a:bodyPr wrap="square">
            <a:spAutoFit/>
          </a:bodyPr>
          <a:lstStyle/>
          <a:p>
            <a:r>
              <a:rPr lang="en-US" sz="3600" dirty="0">
                <a:latin typeface="Palatino Linotype" panose="02040502050505030304" pitchFamily="18" charset="0"/>
              </a:rPr>
              <a:t>People love and </a:t>
            </a:r>
            <a:r>
              <a:rPr lang="en-US" sz="3600" b="1" u="sng" dirty="0">
                <a:solidFill>
                  <a:srgbClr val="FF0000"/>
                </a:solidFill>
                <a:highlight>
                  <a:srgbClr val="FFFF00"/>
                </a:highlight>
                <a:latin typeface="Palatino Linotype" panose="02040502050505030304" pitchFamily="18" charset="0"/>
              </a:rPr>
              <a:t>appreciate</a:t>
            </a:r>
            <a:r>
              <a:rPr lang="en-US" sz="3600" dirty="0">
                <a:latin typeface="Palatino Linotype" panose="02040502050505030304" pitchFamily="18" charset="0"/>
              </a:rPr>
              <a:t> the natural beauty, the relaxed feeling in green spaces and water areas. </a:t>
            </a:r>
            <a:endParaRPr lang="en-US" sz="3600" dirty="0"/>
          </a:p>
        </p:txBody>
      </p:sp>
    </p:spTree>
    <p:extLst>
      <p:ext uri="{BB962C8B-B14F-4D97-AF65-F5344CB8AC3E}">
        <p14:creationId xmlns:p14="http://schemas.microsoft.com/office/powerpoint/2010/main" val="2279773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5"/>
                                        </p:tgtEl>
                                        <p:attrNameLst>
                                          <p:attrName>style.visibility</p:attrName>
                                        </p:attrNameLst>
                                      </p:cBhvr>
                                      <p:to>
                                        <p:strVal val="visible"/>
                                      </p:to>
                                    </p:set>
                                    <p:anim calcmode="discrete" valueType="clr">
                                      <p:cBhvr override="childStyle">
                                        <p:cTn id="1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
                                        </p:tgtEl>
                                        <p:attrNameLst>
                                          <p:attrName>fillcolor</p:attrName>
                                        </p:attrNameLst>
                                      </p:cBhvr>
                                      <p:tavLst>
                                        <p:tav tm="0">
                                          <p:val>
                                            <p:clrVal>
                                              <a:schemeClr val="accent2"/>
                                            </p:clrVal>
                                          </p:val>
                                        </p:tav>
                                        <p:tav tm="50000">
                                          <p:val>
                                            <p:clrVal>
                                              <a:schemeClr val="hlink"/>
                                            </p:clrVal>
                                          </p:val>
                                        </p:tav>
                                      </p:tavLst>
                                    </p:anim>
                                    <p:set>
                                      <p:cBhvr>
                                        <p:cTn id="14" dur="80"/>
                                        <p:tgtEl>
                                          <p:spTgt spid="1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5" grpId="0" animBg="1"/>
      <p:bldP spid="15" grpId="1" animBg="1"/>
      <p:bldP spid="17" grpId="0" bldLvl="0" animBg="1"/>
      <p:bldP spid="17" grpId="1"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AAFE6-B005-6A16-CFF4-5042947A07FE}"/>
              </a:ext>
            </a:extLst>
          </p:cNvPr>
          <p:cNvPicPr>
            <a:picLocks noChangeAspect="1"/>
          </p:cNvPicPr>
          <p:nvPr/>
        </p:nvPicPr>
        <p:blipFill>
          <a:blip r:embed="rId3"/>
          <a:stretch>
            <a:fillRect/>
          </a:stretch>
        </p:blipFill>
        <p:spPr>
          <a:xfrm>
            <a:off x="-167640" y="0"/>
            <a:ext cx="12359639" cy="6839850"/>
          </a:xfrm>
          <a:prstGeom prst="rect">
            <a:avLst/>
          </a:prstGeom>
        </p:spPr>
      </p:pic>
      <p:sp>
        <p:nvSpPr>
          <p:cNvPr id="2" name="Text Box 1"/>
          <p:cNvSpPr txBox="1"/>
          <p:nvPr/>
        </p:nvSpPr>
        <p:spPr>
          <a:xfrm>
            <a:off x="245906" y="737741"/>
            <a:ext cx="11494449" cy="6001643"/>
          </a:xfrm>
          <a:prstGeom prst="rect">
            <a:avLst/>
          </a:prstGeom>
          <a:solidFill>
            <a:schemeClr val="bg1"/>
          </a:solid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1. What is the passage mainly about?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 The beauty of plants and animals.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B. How plants and animals protect the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 The wonder of plants and animals.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D. The natural food chain.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2. The author mentions ____ significant roles plants and animals play.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 two			B. three		C. four		D. five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3. Which of the following do plants provide humans?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 Oxygen.					B. Aquatic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 Carbon dioxide				D. Habitat loss.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4. Which action does NOT preserve plants and animals?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 Planting more trees.			B. Raising awareness.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 Building nature reserves.		D. Hunting animals.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5. The word "appreciate" means _______.</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A. protect the qualities of			B. </a:t>
            </a:r>
            <a:r>
              <a:rPr kumimoji="0" lang="en-US" sz="24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mn-cs"/>
              </a:rPr>
              <a:t>recognise</a:t>
            </a: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 the wonder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t>C. learn more about				D. be aware of</a:t>
            </a:r>
          </a:p>
        </p:txBody>
      </p:sp>
      <p:sp>
        <p:nvSpPr>
          <p:cNvPr id="6" name="TextBox 11">
            <a:extLst>
              <a:ext uri="{FF2B5EF4-FFF2-40B4-BE49-F238E27FC236}">
                <a16:creationId xmlns:a16="http://schemas.microsoft.com/office/drawing/2014/main" id="{1436B8E1-00C6-592A-37FA-FA0C410AB20C}"/>
              </a:ext>
            </a:extLst>
          </p:cNvPr>
          <p:cNvSpPr txBox="1"/>
          <p:nvPr/>
        </p:nvSpPr>
        <p:spPr>
          <a:xfrm>
            <a:off x="1" y="18150"/>
            <a:ext cx="11986260"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glow rad="88900">
                    <a:prstClr val="white"/>
                  </a:glow>
                </a:effectLst>
                <a:uLnTx/>
                <a:uFillTx/>
                <a:latin typeface="Palatino Linotype" panose="02040502050505030304" pitchFamily="18" charset="0"/>
                <a:ea typeface="+mn-ea"/>
                <a:cs typeface="Arial" panose="020B0604020202020204" pitchFamily="34" charset="0"/>
              </a:rPr>
              <a:t>Look at the answers again</a:t>
            </a:r>
          </a:p>
        </p:txBody>
      </p:sp>
      <p:sp>
        <p:nvSpPr>
          <p:cNvPr id="3" name="Oval 2">
            <a:extLst>
              <a:ext uri="{FF2B5EF4-FFF2-40B4-BE49-F238E27FC236}">
                <a16:creationId xmlns:a16="http://schemas.microsoft.com/office/drawing/2014/main" id="{A1B85845-50BC-0196-D8C1-71CBDF13FE35}"/>
              </a:ext>
            </a:extLst>
          </p:cNvPr>
          <p:cNvSpPr/>
          <p:nvPr/>
        </p:nvSpPr>
        <p:spPr>
          <a:xfrm>
            <a:off x="245906" y="1866549"/>
            <a:ext cx="431007" cy="402090"/>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Palatino Linotype" panose="02040502050505030304" pitchFamily="18" charset="0"/>
            </a:endParaRPr>
          </a:p>
        </p:txBody>
      </p:sp>
      <p:sp>
        <p:nvSpPr>
          <p:cNvPr id="5" name="Oval 4">
            <a:extLst>
              <a:ext uri="{FF2B5EF4-FFF2-40B4-BE49-F238E27FC236}">
                <a16:creationId xmlns:a16="http://schemas.microsoft.com/office/drawing/2014/main" id="{E6481AD5-55BB-F94D-2B4E-8FFEECD9FF71}"/>
              </a:ext>
            </a:extLst>
          </p:cNvPr>
          <p:cNvSpPr/>
          <p:nvPr/>
        </p:nvSpPr>
        <p:spPr>
          <a:xfrm>
            <a:off x="2967886" y="2921775"/>
            <a:ext cx="431007" cy="402090"/>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Palatino Linotype" panose="02040502050505030304" pitchFamily="18" charset="0"/>
            </a:endParaRPr>
          </a:p>
        </p:txBody>
      </p:sp>
      <p:sp>
        <p:nvSpPr>
          <p:cNvPr id="7" name="Oval 6">
            <a:extLst>
              <a:ext uri="{FF2B5EF4-FFF2-40B4-BE49-F238E27FC236}">
                <a16:creationId xmlns:a16="http://schemas.microsoft.com/office/drawing/2014/main" id="{C0C9E70F-4C4A-3646-D370-9C756318DFE2}"/>
              </a:ext>
            </a:extLst>
          </p:cNvPr>
          <p:cNvSpPr/>
          <p:nvPr/>
        </p:nvSpPr>
        <p:spPr>
          <a:xfrm>
            <a:off x="236141" y="3738562"/>
            <a:ext cx="431007" cy="402090"/>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Palatino Linotype" panose="02040502050505030304" pitchFamily="18" charset="0"/>
            </a:endParaRPr>
          </a:p>
        </p:txBody>
      </p:sp>
      <p:sp>
        <p:nvSpPr>
          <p:cNvPr id="8" name="Oval 7">
            <a:extLst>
              <a:ext uri="{FF2B5EF4-FFF2-40B4-BE49-F238E27FC236}">
                <a16:creationId xmlns:a16="http://schemas.microsoft.com/office/drawing/2014/main" id="{67127143-2C7B-E4AA-5B9A-7C84204864AA}"/>
              </a:ext>
            </a:extLst>
          </p:cNvPr>
          <p:cNvSpPr/>
          <p:nvPr/>
        </p:nvSpPr>
        <p:spPr>
          <a:xfrm>
            <a:off x="5730257" y="5132539"/>
            <a:ext cx="431007" cy="402090"/>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Palatino Linotype" panose="02040502050505030304" pitchFamily="18" charset="0"/>
            </a:endParaRPr>
          </a:p>
        </p:txBody>
      </p:sp>
      <p:sp>
        <p:nvSpPr>
          <p:cNvPr id="9" name="Oval 8">
            <a:extLst>
              <a:ext uri="{FF2B5EF4-FFF2-40B4-BE49-F238E27FC236}">
                <a16:creationId xmlns:a16="http://schemas.microsoft.com/office/drawing/2014/main" id="{9EF42E3D-44AA-7A4A-E57D-3823B4662753}"/>
              </a:ext>
            </a:extLst>
          </p:cNvPr>
          <p:cNvSpPr/>
          <p:nvPr/>
        </p:nvSpPr>
        <p:spPr>
          <a:xfrm>
            <a:off x="5730257" y="5935961"/>
            <a:ext cx="431007" cy="402090"/>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atin typeface="Palatino Linotype" panose="02040502050505030304" pitchFamily="18" charset="0"/>
            </a:endParaRPr>
          </a:p>
        </p:txBody>
      </p:sp>
    </p:spTree>
    <p:extLst>
      <p:ext uri="{BB962C8B-B14F-4D97-AF65-F5344CB8AC3E}">
        <p14:creationId xmlns:p14="http://schemas.microsoft.com/office/powerpoint/2010/main" val="1842245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5B9032-9227-32CD-7315-80F1ABB97302}"/>
              </a:ext>
            </a:extLst>
          </p:cNvPr>
          <p:cNvPicPr>
            <a:picLocks noChangeAspect="1"/>
          </p:cNvPicPr>
          <p:nvPr/>
        </p:nvPicPr>
        <p:blipFill>
          <a:blip r:embed="rId3"/>
          <a:stretch>
            <a:fillRect/>
          </a:stretch>
        </p:blipFill>
        <p:spPr>
          <a:xfrm>
            <a:off x="-167640" y="0"/>
            <a:ext cx="12359639" cy="6839850"/>
          </a:xfrm>
          <a:prstGeom prst="rect">
            <a:avLst/>
          </a:prstGeom>
        </p:spPr>
      </p:pic>
      <p:sp>
        <p:nvSpPr>
          <p:cNvPr id="100" name="Text Box 99"/>
          <p:cNvSpPr txBox="1"/>
          <p:nvPr/>
        </p:nvSpPr>
        <p:spPr>
          <a:xfrm>
            <a:off x="-1" y="1241224"/>
            <a:ext cx="12191999" cy="5262979"/>
          </a:xfrm>
          <a:prstGeom prst="rect">
            <a:avLst/>
          </a:prstGeom>
          <a:solidFill>
            <a:schemeClr val="bg1"/>
          </a:solidFill>
          <a:ln w="9525">
            <a:noFill/>
          </a:ln>
        </p:spPr>
        <p:txBody>
          <a:bodyPr wrap="square">
            <a:spAutoFit/>
          </a:bodyPr>
          <a:lstStyle/>
          <a:p>
            <a:pPr marL="228600" indent="-228600"/>
            <a:r>
              <a:rPr lang="en-US" sz="2800" b="1" dirty="0">
                <a:solidFill>
                  <a:schemeClr val="tx1"/>
                </a:solidFill>
                <a:latin typeface="Palatino Linotype" panose="02040502050505030304" pitchFamily="18" charset="0"/>
                <a:cs typeface="Calibri" panose="020F0502020204030204" pitchFamily="34" charset="0"/>
              </a:rPr>
              <a:t>1. What is the word </a:t>
            </a:r>
            <a:r>
              <a:rPr lang="en-US" sz="2800" b="1" i="1" dirty="0">
                <a:solidFill>
                  <a:schemeClr val="tx1"/>
                </a:solidFill>
                <a:latin typeface="Palatino Linotype" panose="02040502050505030304" pitchFamily="18" charset="0"/>
                <a:cs typeface="Calibri" panose="020F0502020204030204" pitchFamily="34" charset="0"/>
              </a:rPr>
              <a:t>‘significance’ </a:t>
            </a:r>
            <a:r>
              <a:rPr lang="en-US" sz="2800" b="1" dirty="0">
                <a:solidFill>
                  <a:schemeClr val="tx1"/>
                </a:solidFill>
                <a:latin typeface="Palatino Linotype" panose="02040502050505030304" pitchFamily="18" charset="0"/>
                <a:cs typeface="Calibri" panose="020F0502020204030204" pitchFamily="34" charset="0"/>
              </a:rPr>
              <a:t>in paragraph 1 closest in meaning to?</a:t>
            </a:r>
          </a:p>
          <a:p>
            <a:pPr marL="228600" indent="-228600"/>
            <a:r>
              <a:rPr lang="en-US" sz="2800" b="0" dirty="0">
                <a:solidFill>
                  <a:schemeClr val="tx1"/>
                </a:solidFill>
                <a:latin typeface="Palatino Linotype" panose="02040502050505030304" pitchFamily="18" charset="0"/>
                <a:cs typeface="Calibri" panose="020F0502020204030204" pitchFamily="34" charset="0"/>
              </a:rPr>
              <a:t>	A. consequence			B. threats			C. importance</a:t>
            </a:r>
          </a:p>
          <a:p>
            <a:pPr marL="228600" indent="-228600"/>
            <a:r>
              <a:rPr lang="en-US" sz="2800" b="1" dirty="0">
                <a:solidFill>
                  <a:schemeClr val="tx1"/>
                </a:solidFill>
                <a:latin typeface="Palatino Linotype" panose="02040502050505030304" pitchFamily="18" charset="0"/>
                <a:cs typeface="Calibri" panose="020F0502020204030204" pitchFamily="34" charset="0"/>
              </a:rPr>
              <a:t>2. What is the word </a:t>
            </a:r>
            <a:r>
              <a:rPr lang="en-US" sz="2800" b="1" i="1" dirty="0">
                <a:solidFill>
                  <a:schemeClr val="tx1"/>
                </a:solidFill>
                <a:latin typeface="Palatino Linotype" panose="02040502050505030304" pitchFamily="18" charset="0"/>
                <a:cs typeface="Calibri" panose="020F0502020204030204" pitchFamily="34" charset="0"/>
              </a:rPr>
              <a:t>‘fascinating’</a:t>
            </a:r>
            <a:r>
              <a:rPr lang="en-US" sz="2800" b="1" dirty="0">
                <a:solidFill>
                  <a:schemeClr val="tx1"/>
                </a:solidFill>
                <a:latin typeface="Palatino Linotype" panose="02040502050505030304" pitchFamily="18" charset="0"/>
                <a:cs typeface="Calibri" panose="020F0502020204030204" pitchFamily="34" charset="0"/>
              </a:rPr>
              <a:t> in paragraph 1 closest in meaning to?</a:t>
            </a:r>
            <a:endParaRPr lang="en-US" sz="2800" b="0" dirty="0">
              <a:solidFill>
                <a:schemeClr val="tx1"/>
              </a:solidFill>
              <a:latin typeface="Palatino Linotype" panose="02040502050505030304" pitchFamily="18" charset="0"/>
              <a:cs typeface="Calibri" panose="020F0502020204030204" pitchFamily="34" charset="0"/>
            </a:endParaRPr>
          </a:p>
          <a:p>
            <a:pPr marL="228600" indent="-228600"/>
            <a:r>
              <a:rPr lang="en-US" sz="2800" b="0" dirty="0">
                <a:solidFill>
                  <a:schemeClr val="tx1"/>
                </a:solidFill>
                <a:latin typeface="Palatino Linotype" panose="02040502050505030304" pitchFamily="18" charset="0"/>
                <a:cs typeface="Calibri" panose="020F0502020204030204" pitchFamily="34" charset="0"/>
              </a:rPr>
              <a:t>	A. charming			B. interesting		C. ideal</a:t>
            </a:r>
          </a:p>
          <a:p>
            <a:pPr marL="228600" indent="-228600"/>
            <a:r>
              <a:rPr lang="en-US" sz="2800" b="1" dirty="0">
                <a:solidFill>
                  <a:schemeClr val="tx1"/>
                </a:solidFill>
                <a:latin typeface="Palatino Linotype" panose="02040502050505030304" pitchFamily="18" charset="0"/>
                <a:cs typeface="Calibri" panose="020F0502020204030204" pitchFamily="34" charset="0"/>
              </a:rPr>
              <a:t>3. What is the word </a:t>
            </a:r>
            <a:r>
              <a:rPr lang="en-US" sz="2800" b="1" i="1" dirty="0">
                <a:solidFill>
                  <a:schemeClr val="tx1"/>
                </a:solidFill>
                <a:latin typeface="Palatino Linotype" panose="02040502050505030304" pitchFamily="18" charset="0"/>
                <a:cs typeface="Calibri" panose="020F0502020204030204" pitchFamily="34" charset="0"/>
              </a:rPr>
              <a:t>‘release’</a:t>
            </a:r>
            <a:r>
              <a:rPr lang="en-US" sz="2800" b="1" dirty="0">
                <a:solidFill>
                  <a:schemeClr val="tx1"/>
                </a:solidFill>
                <a:latin typeface="Palatino Linotype" panose="02040502050505030304" pitchFamily="18" charset="0"/>
                <a:cs typeface="Calibri" panose="020F0502020204030204" pitchFamily="34" charset="0"/>
              </a:rPr>
              <a:t> in paragraph 2 closest in meaning to?</a:t>
            </a:r>
          </a:p>
          <a:p>
            <a:pPr marL="228600" indent="-228600"/>
            <a:r>
              <a:rPr lang="en-US" sz="2800" b="0" dirty="0">
                <a:solidFill>
                  <a:schemeClr val="tx1"/>
                </a:solidFill>
                <a:latin typeface="Palatino Linotype" panose="02040502050505030304" pitchFamily="18" charset="0"/>
                <a:cs typeface="Calibri" panose="020F0502020204030204" pitchFamily="34" charset="0"/>
              </a:rPr>
              <a:t>	A. let out			B. set free		C. throw</a:t>
            </a:r>
          </a:p>
          <a:p>
            <a:pPr marL="228600" indent="-228600"/>
            <a:r>
              <a:rPr lang="en-US" sz="2800" b="1" dirty="0">
                <a:solidFill>
                  <a:schemeClr val="tx1"/>
                </a:solidFill>
                <a:latin typeface="Palatino Linotype" panose="02040502050505030304" pitchFamily="18" charset="0"/>
                <a:cs typeface="Calibri" panose="020F0502020204030204" pitchFamily="34" charset="0"/>
              </a:rPr>
              <a:t>4. What does the word </a:t>
            </a:r>
            <a:r>
              <a:rPr lang="en-US" sz="2800" b="1" i="1" dirty="0">
                <a:solidFill>
                  <a:schemeClr val="tx1"/>
                </a:solidFill>
                <a:latin typeface="Palatino Linotype" panose="02040502050505030304" pitchFamily="18" charset="0"/>
                <a:cs typeface="Calibri" panose="020F0502020204030204" pitchFamily="34" charset="0"/>
              </a:rPr>
              <a:t>“their”</a:t>
            </a:r>
            <a:r>
              <a:rPr lang="en-US" sz="2800" b="1" dirty="0">
                <a:solidFill>
                  <a:schemeClr val="tx1"/>
                </a:solidFill>
                <a:latin typeface="Palatino Linotype" panose="02040502050505030304" pitchFamily="18" charset="0"/>
                <a:cs typeface="Calibri" panose="020F0502020204030204" pitchFamily="34" charset="0"/>
              </a:rPr>
              <a:t> in paragraph 3 refer to?</a:t>
            </a:r>
            <a:endParaRPr lang="en-US" sz="2800" b="0" dirty="0">
              <a:solidFill>
                <a:schemeClr val="tx1"/>
              </a:solidFill>
              <a:latin typeface="Palatino Linotype" panose="02040502050505030304" pitchFamily="18" charset="0"/>
              <a:cs typeface="Calibri" panose="020F0502020204030204" pitchFamily="34" charset="0"/>
            </a:endParaRPr>
          </a:p>
          <a:p>
            <a:pPr marL="228600" indent="-228600"/>
            <a:r>
              <a:rPr lang="en-US" sz="2800" b="0" dirty="0">
                <a:solidFill>
                  <a:schemeClr val="tx1"/>
                </a:solidFill>
                <a:latin typeface="Palatino Linotype" panose="02040502050505030304" pitchFamily="18" charset="0"/>
                <a:cs typeface="Calibri" panose="020F0502020204030204" pitchFamily="34" charset="0"/>
              </a:rPr>
              <a:t>	A. of the flora and fauna	B. of plants			C. of animals</a:t>
            </a:r>
          </a:p>
          <a:p>
            <a:pPr marL="228600" indent="-228600"/>
            <a:r>
              <a:rPr lang="en-US" sz="2800" b="1" dirty="0">
                <a:solidFill>
                  <a:schemeClr val="tx1"/>
                </a:solidFill>
                <a:latin typeface="Palatino Linotype" panose="02040502050505030304" pitchFamily="18" charset="0"/>
                <a:cs typeface="Calibri" panose="020F0502020204030204" pitchFamily="34" charset="0"/>
              </a:rPr>
              <a:t>5. What do you think the paragraph after the last one would be about?</a:t>
            </a:r>
          </a:p>
          <a:p>
            <a:pPr marL="228600" indent="-228600"/>
            <a:r>
              <a:rPr lang="en-US" sz="2800" b="0" dirty="0">
                <a:solidFill>
                  <a:schemeClr val="tx1"/>
                </a:solidFill>
                <a:latin typeface="Palatino Linotype" panose="02040502050505030304" pitchFamily="18" charset="0"/>
                <a:cs typeface="Calibri" panose="020F0502020204030204" pitchFamily="34" charset="0"/>
              </a:rPr>
              <a:t>	A. Problems wildlife face</a:t>
            </a:r>
          </a:p>
          <a:p>
            <a:pPr marL="228600" indent="-228600"/>
            <a:r>
              <a:rPr lang="en-US" sz="2800" b="0" dirty="0">
                <a:solidFill>
                  <a:schemeClr val="tx1"/>
                </a:solidFill>
                <a:latin typeface="Palatino Linotype" panose="02040502050505030304" pitchFamily="18" charset="0"/>
                <a:cs typeface="Calibri" panose="020F0502020204030204" pitchFamily="34" charset="0"/>
              </a:rPr>
              <a:t>	B. Measures to protect wildlife</a:t>
            </a:r>
          </a:p>
          <a:p>
            <a:pPr marL="228600" indent="-228600"/>
            <a:r>
              <a:rPr lang="en-US" sz="2800" b="0" dirty="0">
                <a:solidFill>
                  <a:schemeClr val="tx1"/>
                </a:solidFill>
                <a:latin typeface="Palatino Linotype" panose="02040502050505030304" pitchFamily="18" charset="0"/>
                <a:cs typeface="Calibri" panose="020F0502020204030204" pitchFamily="34" charset="0"/>
              </a:rPr>
              <a:t>	C. Importance of wildlife</a:t>
            </a:r>
          </a:p>
        </p:txBody>
      </p:sp>
      <p:sp>
        <p:nvSpPr>
          <p:cNvPr id="9" name="Oval 8"/>
          <p:cNvSpPr/>
          <p:nvPr/>
        </p:nvSpPr>
        <p:spPr>
          <a:xfrm>
            <a:off x="8211676" y="1699921"/>
            <a:ext cx="527050" cy="472906"/>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1" name="Oval 10"/>
          <p:cNvSpPr/>
          <p:nvPr/>
        </p:nvSpPr>
        <p:spPr>
          <a:xfrm>
            <a:off x="4525700" y="2546430"/>
            <a:ext cx="459531" cy="470752"/>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2" name="Oval 11"/>
          <p:cNvSpPr/>
          <p:nvPr/>
        </p:nvSpPr>
        <p:spPr>
          <a:xfrm>
            <a:off x="254052" y="3410559"/>
            <a:ext cx="427886" cy="441655"/>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4" name="Oval 13"/>
          <p:cNvSpPr/>
          <p:nvPr/>
        </p:nvSpPr>
        <p:spPr>
          <a:xfrm>
            <a:off x="8211676" y="4185156"/>
            <a:ext cx="527050" cy="500018"/>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1" name="Oval 20"/>
          <p:cNvSpPr/>
          <p:nvPr/>
        </p:nvSpPr>
        <p:spPr>
          <a:xfrm>
            <a:off x="154888" y="5546559"/>
            <a:ext cx="527050" cy="441655"/>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TextBox 11">
            <a:extLst>
              <a:ext uri="{FF2B5EF4-FFF2-40B4-BE49-F238E27FC236}">
                <a16:creationId xmlns:a16="http://schemas.microsoft.com/office/drawing/2014/main" id="{69475C0B-1579-FE61-CA7C-2072DE6B6FA5}"/>
              </a:ext>
            </a:extLst>
          </p:cNvPr>
          <p:cNvSpPr txBox="1"/>
          <p:nvPr/>
        </p:nvSpPr>
        <p:spPr>
          <a:xfrm>
            <a:off x="1097915" y="18150"/>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3600" b="1" dirty="0">
                <a:solidFill>
                  <a:srgbClr val="FF0000"/>
                </a:solidFill>
                <a:effectLst>
                  <a:glow rad="88900">
                    <a:schemeClr val="bg1"/>
                  </a:glow>
                </a:effectLst>
                <a:latin typeface="Palatino Linotype" panose="02040502050505030304" pitchFamily="18" charset="0"/>
                <a:cs typeface="Arial" panose="020B0604020202020204" pitchFamily="34" charset="0"/>
              </a:rPr>
              <a:t>3. Read the article again and choose the correct answer A, B, C, or 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11" grpId="0" bldLvl="0" animBg="1"/>
      <p:bldP spid="11" grpId="1" animBg="1"/>
      <p:bldP spid="12" grpId="0" bldLvl="0" animBg="1"/>
      <p:bldP spid="12" grpId="1" animBg="1"/>
      <p:bldP spid="14" grpId="0" bldLvl="0" animBg="1"/>
      <p:bldP spid="14" grpId="1" animBg="1"/>
      <p:bldP spid="21" grpId="0" bldLvl="0" animBg="1"/>
      <p:bldP spid="2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D16AA5-3B3A-B754-C047-BE87CEA38992}"/>
              </a:ext>
            </a:extLst>
          </p:cNvPr>
          <p:cNvPicPr>
            <a:picLocks noChangeAspect="1"/>
          </p:cNvPicPr>
          <p:nvPr/>
        </p:nvPicPr>
        <p:blipFill>
          <a:blip r:embed="rId3"/>
          <a:stretch>
            <a:fillRect/>
          </a:stretch>
        </p:blipFill>
        <p:spPr>
          <a:xfrm>
            <a:off x="-167640" y="0"/>
            <a:ext cx="12359639" cy="6839850"/>
          </a:xfrm>
          <a:prstGeom prst="rect">
            <a:avLst/>
          </a:prstGeom>
        </p:spPr>
      </p:pic>
      <p:sp>
        <p:nvSpPr>
          <p:cNvPr id="12" name="TextBox 11"/>
          <p:cNvSpPr txBox="1"/>
          <p:nvPr/>
        </p:nvSpPr>
        <p:spPr>
          <a:xfrm>
            <a:off x="304277" y="92809"/>
            <a:ext cx="11583445" cy="646331"/>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defPPr>
              <a:defRPr lang="en-US"/>
            </a:defPPr>
            <a:lvl1pPr algn="just">
              <a:defRPr sz="3600" b="1">
                <a:solidFill>
                  <a:srgbClr val="FF0000"/>
                </a:solidFill>
                <a:effectLst>
                  <a:glow rad="88900">
                    <a:schemeClr val="bg1"/>
                  </a:glow>
                </a:effectLst>
                <a:latin typeface="Palatino Linotype" panose="02040502050505030304" pitchFamily="18" charset="0"/>
                <a:cs typeface="Arial" panose="020B0604020202020204" pitchFamily="34" charset="0"/>
              </a:defRPr>
            </a:lvl1pPr>
          </a:lstStyle>
          <a:p>
            <a:r>
              <a:rPr lang="en-US" sz="4000" dirty="0"/>
              <a:t>4. Read the passage again and fill in the diagram.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p:blipFill>
        <p:spPr>
          <a:xfrm>
            <a:off x="2048719" y="993851"/>
            <a:ext cx="7627716" cy="5845999"/>
          </a:xfrm>
          <a:prstGeom prst="rect">
            <a:avLst/>
          </a:prstGeom>
        </p:spPr>
      </p:pic>
      <p:sp>
        <p:nvSpPr>
          <p:cNvPr id="9" name="Text Box 8"/>
          <p:cNvSpPr txBox="1"/>
          <p:nvPr/>
        </p:nvSpPr>
        <p:spPr>
          <a:xfrm>
            <a:off x="3357576" y="4183419"/>
            <a:ext cx="1481455" cy="584775"/>
          </a:xfrm>
          <a:prstGeom prst="rect">
            <a:avLst/>
          </a:prstGeom>
          <a:noFill/>
          <a:ln w="9525">
            <a:noFill/>
          </a:ln>
        </p:spPr>
        <p:txBody>
          <a:bodyPr wrap="square">
            <a:spAutoFit/>
          </a:bodyPr>
          <a:lstStyle/>
          <a:p>
            <a:pPr marL="635" indent="-635" algn="just"/>
            <a:r>
              <a:rPr lang="en-US" sz="3200" b="1" dirty="0">
                <a:solidFill>
                  <a:srgbClr val="FF0000"/>
                </a:solidFill>
                <a:latin typeface="Palatino Linotype" panose="02040502050505030304" pitchFamily="18" charset="0"/>
                <a:cs typeface="Calibri" panose="020F0502020204030204" pitchFamily="34" charset="0"/>
              </a:rPr>
              <a:t>plants</a:t>
            </a:r>
          </a:p>
        </p:txBody>
      </p:sp>
      <p:sp>
        <p:nvSpPr>
          <p:cNvPr id="7" name="Text Box 6"/>
          <p:cNvSpPr txBox="1"/>
          <p:nvPr/>
        </p:nvSpPr>
        <p:spPr>
          <a:xfrm>
            <a:off x="5197034" y="2568213"/>
            <a:ext cx="2361236" cy="1077218"/>
          </a:xfrm>
          <a:prstGeom prst="rect">
            <a:avLst/>
          </a:prstGeom>
          <a:noFill/>
          <a:ln w="9525">
            <a:noFill/>
          </a:ln>
        </p:spPr>
        <p:txBody>
          <a:bodyPr wrap="square">
            <a:spAutoFit/>
          </a:bodyPr>
          <a:lstStyle/>
          <a:p>
            <a:pPr marL="635" indent="-635" algn="just"/>
            <a:r>
              <a:rPr lang="en-US" sz="3200" b="1" dirty="0">
                <a:solidFill>
                  <a:srgbClr val="FF0000"/>
                </a:solidFill>
                <a:latin typeface="Palatino Linotype" panose="02040502050505030304" pitchFamily="18" charset="0"/>
                <a:cs typeface="Calibri" panose="020F0502020204030204" pitchFamily="34" charset="0"/>
              </a:rPr>
              <a:t>animals </a:t>
            </a:r>
          </a:p>
          <a:p>
            <a:pPr marL="635" indent="-635" algn="just"/>
            <a:r>
              <a:rPr lang="en-US" sz="3200" b="1" dirty="0">
                <a:solidFill>
                  <a:srgbClr val="FF0000"/>
                </a:solidFill>
                <a:latin typeface="Palatino Linotype" panose="02040502050505030304" pitchFamily="18" charset="0"/>
                <a:cs typeface="Calibri" panose="020F0502020204030204" pitchFamily="34" charset="0"/>
              </a:rPr>
              <a:t>(predator)</a:t>
            </a:r>
          </a:p>
        </p:txBody>
      </p:sp>
      <p:sp>
        <p:nvSpPr>
          <p:cNvPr id="10" name="Text Box 9"/>
          <p:cNvSpPr txBox="1"/>
          <p:nvPr/>
        </p:nvSpPr>
        <p:spPr>
          <a:xfrm>
            <a:off x="5197034" y="6180416"/>
            <a:ext cx="3427730" cy="584775"/>
          </a:xfrm>
          <a:prstGeom prst="rect">
            <a:avLst/>
          </a:prstGeom>
          <a:noFill/>
          <a:ln w="9525">
            <a:noFill/>
          </a:ln>
        </p:spPr>
        <p:txBody>
          <a:bodyPr wrap="square">
            <a:spAutoFit/>
          </a:bodyPr>
          <a:lstStyle/>
          <a:p>
            <a:pPr marL="635" indent="-635" algn="just"/>
            <a:r>
              <a:rPr lang="en-US" sz="3200" b="1" dirty="0">
                <a:solidFill>
                  <a:srgbClr val="FF0000"/>
                </a:solidFill>
                <a:latin typeface="Palatino Linotype" panose="02040502050505030304" pitchFamily="18" charset="0"/>
                <a:cs typeface="Calibri" panose="020F0502020204030204" pitchFamily="34" charset="0"/>
              </a:rPr>
              <a:t>droppings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7" grpId="0"/>
      <p:bldP spid="7" grpId="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DBA752-96C7-0EDA-6706-F01D5AA32553}"/>
              </a:ext>
            </a:extLst>
          </p:cNvPr>
          <p:cNvPicPr>
            <a:picLocks noChangeAspect="1"/>
          </p:cNvPicPr>
          <p:nvPr/>
        </p:nvPicPr>
        <p:blipFill>
          <a:blip r:embed="rId3"/>
          <a:stretch>
            <a:fillRect/>
          </a:stretch>
        </p:blipFill>
        <p:spPr>
          <a:xfrm>
            <a:off x="-167640" y="0"/>
            <a:ext cx="12359639" cy="6839850"/>
          </a:xfrm>
          <a:prstGeom prst="rect">
            <a:avLst/>
          </a:prstGeom>
        </p:spPr>
      </p:pic>
      <p:sp>
        <p:nvSpPr>
          <p:cNvPr id="12" name="TextBox 11"/>
          <p:cNvSpPr txBox="1"/>
          <p:nvPr/>
        </p:nvSpPr>
        <p:spPr>
          <a:xfrm>
            <a:off x="899477" y="192465"/>
            <a:ext cx="10888345" cy="1569660"/>
          </a:xfrm>
          <a:prstGeom prst="rect">
            <a:avLst/>
          </a:prstGeom>
          <a:noFill/>
          <a:effectLst/>
        </p:spPr>
        <p:txBody>
          <a:bodyPr wrap="square" rtlCol="0">
            <a:spAutoFit/>
          </a:bodyPr>
          <a:lstStyle/>
          <a:p>
            <a:pPr algn="just"/>
            <a:r>
              <a:rPr lang="en-US" sz="3200" b="1" dirty="0">
                <a:solidFill>
                  <a:srgbClr val="FF0000"/>
                </a:solidFill>
                <a:effectLst/>
                <a:latin typeface="Palatino Linotype" panose="02040502050505030304" pitchFamily="18" charset="0"/>
                <a:ea typeface="Calibri" panose="020F0502020204030204" pitchFamily="34" charset="0"/>
                <a:cs typeface="Calibri" panose="020F0502020204030204" pitchFamily="34" charset="0"/>
                <a:sym typeface="+mn-ea"/>
              </a:rPr>
              <a:t>5. </a:t>
            </a:r>
            <a:r>
              <a:rPr sz="3200" b="1" dirty="0">
                <a:solidFill>
                  <a:srgbClr val="FF0000"/>
                </a:solidFill>
                <a:effectLst/>
                <a:latin typeface="Palatino Linotype" panose="02040502050505030304" pitchFamily="18" charset="0"/>
                <a:ea typeface="Calibri" panose="020F0502020204030204" pitchFamily="34" charset="0"/>
                <a:cs typeface="Calibri" panose="020F0502020204030204" pitchFamily="34" charset="0"/>
                <a:sym typeface="+mn-ea"/>
              </a:rPr>
              <a:t>Work in pairs. Discuss the threats to plants and animals and how we can protect them. You can use the ideas from the reading or your own ideas.</a:t>
            </a:r>
          </a:p>
        </p:txBody>
      </p:sp>
      <p:graphicFrame>
        <p:nvGraphicFramePr>
          <p:cNvPr id="6" name="Content Placeholder 5"/>
          <p:cNvGraphicFramePr>
            <a:graphicFrameLocks noGrp="1"/>
          </p:cNvGraphicFramePr>
          <p:nvPr>
            <p:ph idx="1"/>
          </p:nvPr>
        </p:nvGraphicFramePr>
        <p:xfrm>
          <a:off x="1028065" y="7642225"/>
          <a:ext cx="10515600" cy="50596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79120">
                <a:tc>
                  <a:txBody>
                    <a:bodyPr/>
                    <a:lstStyle/>
                    <a:p>
                      <a:pPr algn="ctr">
                        <a:buNone/>
                      </a:pPr>
                      <a:r>
                        <a:rPr lang="en-US" sz="3200">
                          <a:solidFill>
                            <a:schemeClr val="tx1"/>
                          </a:solidFill>
                        </a:rPr>
                        <a:t>Threats</a:t>
                      </a:r>
                    </a:p>
                  </a:txBody>
                  <a:tcPr>
                    <a:solidFill>
                      <a:srgbClr val="D7C0AE"/>
                    </a:solidFill>
                  </a:tcPr>
                </a:tc>
                <a:tc>
                  <a:txBody>
                    <a:bodyPr/>
                    <a:lstStyle/>
                    <a:p>
                      <a:pPr algn="ctr">
                        <a:buNone/>
                      </a:pPr>
                      <a:r>
                        <a:rPr lang="en-US" sz="3200">
                          <a:solidFill>
                            <a:schemeClr val="tx1"/>
                          </a:solidFill>
                        </a:rPr>
                        <a:t>Actions</a:t>
                      </a:r>
                    </a:p>
                  </a:txBody>
                  <a:tcPr>
                    <a:solidFill>
                      <a:srgbClr val="D7C0AE"/>
                    </a:solidFill>
                  </a:tcPr>
                </a:tc>
                <a:extLst>
                  <a:ext uri="{0D108BD9-81ED-4DB2-BD59-A6C34878D82A}">
                    <a16:rowId xmlns:a16="http://schemas.microsoft.com/office/drawing/2014/main" val="10000"/>
                  </a:ext>
                </a:extLst>
              </a:tr>
              <a:tr h="4480560">
                <a:tc>
                  <a:txBody>
                    <a:bodyPr/>
                    <a:lstStyle/>
                    <a:p>
                      <a:pPr>
                        <a:buNone/>
                      </a:pPr>
                      <a:r>
                        <a:rPr lang="en-US" sz="3200"/>
                        <a:t>habitat loss</a:t>
                      </a:r>
                    </a:p>
                    <a:p>
                      <a:pPr>
                        <a:buNone/>
                      </a:pPr>
                      <a:endParaRPr lang="en-US" sz="3200"/>
                    </a:p>
                    <a:p>
                      <a:pPr>
                        <a:buNone/>
                      </a:pPr>
                      <a:endParaRPr lang="en-US" sz="3200"/>
                    </a:p>
                    <a:p>
                      <a:pPr>
                        <a:buNone/>
                      </a:pPr>
                      <a:endParaRPr lang="en-US" sz="3200"/>
                    </a:p>
                    <a:p>
                      <a:pPr>
                        <a:buNone/>
                      </a:pPr>
                      <a:endParaRPr lang="en-US" sz="3200"/>
                    </a:p>
                    <a:p>
                      <a:pPr>
                        <a:buNone/>
                      </a:pPr>
                      <a:endParaRPr lang="en-US" sz="3200"/>
                    </a:p>
                    <a:p>
                      <a:pPr>
                        <a:buNone/>
                      </a:pPr>
                      <a:endParaRPr lang="en-US" sz="3200"/>
                    </a:p>
                    <a:p>
                      <a:pPr>
                        <a:buNone/>
                      </a:pPr>
                      <a:endParaRPr lang="en-US" sz="3200"/>
                    </a:p>
                    <a:p>
                      <a:pPr>
                        <a:buNone/>
                      </a:pPr>
                      <a:endParaRPr lang="en-US" sz="3200"/>
                    </a:p>
                  </a:txBody>
                  <a:tcPr>
                    <a:solidFill>
                      <a:srgbClr val="EEE3CB"/>
                    </a:solidFill>
                  </a:tcPr>
                </a:tc>
                <a:tc>
                  <a:txBody>
                    <a:bodyPr/>
                    <a:lstStyle/>
                    <a:p>
                      <a:pPr>
                        <a:buNone/>
                      </a:pPr>
                      <a:r>
                        <a:rPr lang="en-US" sz="3200"/>
                        <a:t>buiding nature reserves</a:t>
                      </a:r>
                    </a:p>
                  </a:txBody>
                  <a:tcPr>
                    <a:solidFill>
                      <a:srgbClr val="EEE3CB"/>
                    </a:solid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38AF7FB6-BDC5-8149-33A9-0D494907F1CB}"/>
              </a:ext>
            </a:extLst>
          </p:cNvPr>
          <p:cNvGraphicFramePr/>
          <p:nvPr>
            <p:extLst>
              <p:ext uri="{D42A27DB-BD31-4B8C-83A1-F6EECF244321}">
                <p14:modId xmlns:p14="http://schemas.microsoft.com/office/powerpoint/2010/main" val="2834943128"/>
              </p:ext>
            </p:extLst>
          </p:nvPr>
        </p:nvGraphicFramePr>
        <p:xfrm>
          <a:off x="1131570" y="1762125"/>
          <a:ext cx="10541250" cy="4503231"/>
        </p:xfrm>
        <a:graphic>
          <a:graphicData uri="http://schemas.openxmlformats.org/drawingml/2006/table">
            <a:tbl>
              <a:tblPr firstRow="1" bandRow="1">
                <a:tableStyleId>{5C22544A-7EE6-4342-B048-85BDC9FD1C3A}</a:tableStyleId>
              </a:tblPr>
              <a:tblGrid>
                <a:gridCol w="4696035">
                  <a:extLst>
                    <a:ext uri="{9D8B030D-6E8A-4147-A177-3AD203B41FA5}">
                      <a16:colId xmlns:a16="http://schemas.microsoft.com/office/drawing/2014/main" val="20000"/>
                    </a:ext>
                  </a:extLst>
                </a:gridCol>
                <a:gridCol w="5845215">
                  <a:extLst>
                    <a:ext uri="{9D8B030D-6E8A-4147-A177-3AD203B41FA5}">
                      <a16:colId xmlns:a16="http://schemas.microsoft.com/office/drawing/2014/main" val="20001"/>
                    </a:ext>
                  </a:extLst>
                </a:gridCol>
              </a:tblGrid>
              <a:tr h="593416">
                <a:tc>
                  <a:txBody>
                    <a:bodyPr/>
                    <a:lstStyle/>
                    <a:p>
                      <a:pPr algn="ctr">
                        <a:buNone/>
                      </a:pPr>
                      <a:r>
                        <a:rPr lang="en-US" sz="4000" dirty="0">
                          <a:solidFill>
                            <a:schemeClr val="tx1"/>
                          </a:solidFill>
                          <a:latin typeface="Palatino Linotype" panose="02040502050505030304" pitchFamily="18" charset="0"/>
                        </a:rPr>
                        <a:t>Threats</a:t>
                      </a:r>
                    </a:p>
                  </a:txBody>
                  <a:tcPr>
                    <a:solidFill>
                      <a:schemeClr val="accent6">
                        <a:lumMod val="60000"/>
                        <a:lumOff val="40000"/>
                      </a:schemeClr>
                    </a:solidFill>
                  </a:tcPr>
                </a:tc>
                <a:tc>
                  <a:txBody>
                    <a:bodyPr/>
                    <a:lstStyle/>
                    <a:p>
                      <a:pPr algn="ctr">
                        <a:buNone/>
                      </a:pPr>
                      <a:r>
                        <a:rPr lang="en-US" sz="4000" dirty="0">
                          <a:solidFill>
                            <a:schemeClr val="tx1"/>
                          </a:solidFill>
                          <a:latin typeface="Palatino Linotype" panose="02040502050505030304" pitchFamily="18" charset="0"/>
                        </a:rPr>
                        <a:t>Actions</a:t>
                      </a:r>
                    </a:p>
                  </a:txBody>
                  <a:tcPr>
                    <a:solidFill>
                      <a:schemeClr val="accent6">
                        <a:lumMod val="60000"/>
                        <a:lumOff val="40000"/>
                      </a:schemeClr>
                    </a:solidFill>
                  </a:tcPr>
                </a:tc>
                <a:extLst>
                  <a:ext uri="{0D108BD9-81ED-4DB2-BD59-A6C34878D82A}">
                    <a16:rowId xmlns:a16="http://schemas.microsoft.com/office/drawing/2014/main" val="10000"/>
                  </a:ext>
                </a:extLst>
              </a:tr>
              <a:tr h="3802191">
                <a:tc>
                  <a:txBody>
                    <a:bodyPr/>
                    <a:lstStyle/>
                    <a:p>
                      <a:pPr>
                        <a:buNone/>
                      </a:pPr>
                      <a:r>
                        <a:rPr lang="en-US" sz="4000" dirty="0">
                          <a:latin typeface="Palatino Linotype" panose="02040502050505030304" pitchFamily="18" charset="0"/>
                        </a:rPr>
                        <a:t>habitat loss</a:t>
                      </a:r>
                    </a:p>
                    <a:p>
                      <a:pPr>
                        <a:buNone/>
                      </a:pPr>
                      <a:endParaRPr lang="en-US" sz="4000" dirty="0">
                        <a:latin typeface="Palatino Linotype" panose="02040502050505030304" pitchFamily="18" charset="0"/>
                      </a:endParaRPr>
                    </a:p>
                    <a:p>
                      <a:pPr>
                        <a:buNone/>
                      </a:pPr>
                      <a:endParaRPr lang="en-US" sz="4000" dirty="0">
                        <a:latin typeface="Palatino Linotype" panose="02040502050505030304" pitchFamily="18" charset="0"/>
                      </a:endParaRPr>
                    </a:p>
                  </a:txBody>
                  <a:tcPr>
                    <a:solidFill>
                      <a:schemeClr val="accent6">
                        <a:lumMod val="20000"/>
                        <a:lumOff val="80000"/>
                      </a:schemeClr>
                    </a:solidFill>
                  </a:tcPr>
                </a:tc>
                <a:tc>
                  <a:txBody>
                    <a:bodyPr/>
                    <a:lstStyle/>
                    <a:p>
                      <a:pPr>
                        <a:buNone/>
                      </a:pPr>
                      <a:r>
                        <a:rPr lang="en-US" sz="4000" dirty="0" err="1">
                          <a:latin typeface="Palatino Linotype" panose="02040502050505030304" pitchFamily="18" charset="0"/>
                        </a:rPr>
                        <a:t>buiding</a:t>
                      </a:r>
                      <a:r>
                        <a:rPr lang="en-US" sz="4000" dirty="0">
                          <a:latin typeface="Palatino Linotype" panose="02040502050505030304" pitchFamily="18" charset="0"/>
                        </a:rPr>
                        <a:t> nature reserves</a:t>
                      </a:r>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9" name="Text Box 3">
            <a:extLst>
              <a:ext uri="{FF2B5EF4-FFF2-40B4-BE49-F238E27FC236}">
                <a16:creationId xmlns:a16="http://schemas.microsoft.com/office/drawing/2014/main" id="{75C23EAA-11F3-FDF4-5EA1-D5CBE4E1FA73}"/>
              </a:ext>
            </a:extLst>
          </p:cNvPr>
          <p:cNvSpPr txBox="1"/>
          <p:nvPr/>
        </p:nvSpPr>
        <p:spPr>
          <a:xfrm>
            <a:off x="1207770" y="3125640"/>
            <a:ext cx="3769344" cy="707886"/>
          </a:xfrm>
          <a:prstGeom prst="rect">
            <a:avLst/>
          </a:prstGeom>
          <a:noFill/>
          <a:ln w="9525">
            <a:noFill/>
          </a:ln>
        </p:spPr>
        <p:txBody>
          <a:bodyPr wrap="square">
            <a:spAutoFit/>
          </a:bodyPr>
          <a:lstStyle/>
          <a:p>
            <a:pPr marL="635" indent="-635" algn="just"/>
            <a:r>
              <a:rPr lang="en-US" sz="4000" dirty="0">
                <a:solidFill>
                  <a:srgbClr val="FF0000"/>
                </a:solidFill>
                <a:latin typeface="Palatino Linotype" panose="02040502050505030304" pitchFamily="18" charset="0"/>
                <a:cs typeface="Calibri" panose="020F0502020204030204" pitchFamily="34" charset="0"/>
              </a:rPr>
              <a:t>deforestation</a:t>
            </a:r>
          </a:p>
        </p:txBody>
      </p:sp>
      <p:sp>
        <p:nvSpPr>
          <p:cNvPr id="10" name="Text Box 4">
            <a:extLst>
              <a:ext uri="{FF2B5EF4-FFF2-40B4-BE49-F238E27FC236}">
                <a16:creationId xmlns:a16="http://schemas.microsoft.com/office/drawing/2014/main" id="{E931ECE9-BB4E-3FAD-4130-F9D7BD7EAF97}"/>
              </a:ext>
            </a:extLst>
          </p:cNvPr>
          <p:cNvSpPr txBox="1"/>
          <p:nvPr/>
        </p:nvSpPr>
        <p:spPr>
          <a:xfrm>
            <a:off x="5731944" y="3135440"/>
            <a:ext cx="3332480" cy="707886"/>
          </a:xfrm>
          <a:prstGeom prst="rect">
            <a:avLst/>
          </a:prstGeom>
          <a:noFill/>
          <a:ln w="9525">
            <a:noFill/>
          </a:ln>
        </p:spPr>
        <p:txBody>
          <a:bodyPr wrap="square">
            <a:spAutoFit/>
          </a:bodyPr>
          <a:lstStyle/>
          <a:p>
            <a:pPr marL="635" indent="-635" algn="just"/>
            <a:r>
              <a:rPr lang="en-US" sz="4000">
                <a:solidFill>
                  <a:srgbClr val="FF0000"/>
                </a:solidFill>
                <a:latin typeface="Palatino Linotype" panose="02040502050505030304" pitchFamily="18" charset="0"/>
                <a:cs typeface="Calibri" panose="020F0502020204030204" pitchFamily="34" charset="0"/>
              </a:rPr>
              <a:t> stop hunting</a:t>
            </a:r>
          </a:p>
        </p:txBody>
      </p:sp>
      <p:sp>
        <p:nvSpPr>
          <p:cNvPr id="13" name="Text Box 5">
            <a:extLst>
              <a:ext uri="{FF2B5EF4-FFF2-40B4-BE49-F238E27FC236}">
                <a16:creationId xmlns:a16="http://schemas.microsoft.com/office/drawing/2014/main" id="{2135F173-F3DC-937F-D289-086BFDE29293}"/>
              </a:ext>
            </a:extLst>
          </p:cNvPr>
          <p:cNvSpPr txBox="1"/>
          <p:nvPr/>
        </p:nvSpPr>
        <p:spPr>
          <a:xfrm>
            <a:off x="1207770" y="3786160"/>
            <a:ext cx="3769344" cy="707886"/>
          </a:xfrm>
          <a:prstGeom prst="rect">
            <a:avLst/>
          </a:prstGeom>
          <a:noFill/>
          <a:ln w="9525">
            <a:noFill/>
          </a:ln>
        </p:spPr>
        <p:txBody>
          <a:bodyPr wrap="square">
            <a:spAutoFit/>
          </a:bodyPr>
          <a:lstStyle/>
          <a:p>
            <a:pPr marL="635" indent="-635" algn="just"/>
            <a:r>
              <a:rPr lang="en-US" sz="4000" dirty="0">
                <a:solidFill>
                  <a:srgbClr val="FF0000"/>
                </a:solidFill>
                <a:latin typeface="Palatino Linotype" panose="02040502050505030304" pitchFamily="18" charset="0"/>
                <a:cs typeface="Calibri" panose="020F0502020204030204" pitchFamily="34" charset="0"/>
              </a:rPr>
              <a:t>pollution</a:t>
            </a:r>
          </a:p>
        </p:txBody>
      </p:sp>
      <p:sp>
        <p:nvSpPr>
          <p:cNvPr id="14" name="Text Box 6">
            <a:extLst>
              <a:ext uri="{FF2B5EF4-FFF2-40B4-BE49-F238E27FC236}">
                <a16:creationId xmlns:a16="http://schemas.microsoft.com/office/drawing/2014/main" id="{F0365D78-FA09-8935-E019-054CF7F1F975}"/>
              </a:ext>
            </a:extLst>
          </p:cNvPr>
          <p:cNvSpPr txBox="1"/>
          <p:nvPr/>
        </p:nvSpPr>
        <p:spPr>
          <a:xfrm>
            <a:off x="5837358" y="3779640"/>
            <a:ext cx="5835462" cy="707886"/>
          </a:xfrm>
          <a:prstGeom prst="rect">
            <a:avLst/>
          </a:prstGeom>
          <a:noFill/>
          <a:ln w="9525">
            <a:noFill/>
          </a:ln>
        </p:spPr>
        <p:txBody>
          <a:bodyPr wrap="square">
            <a:spAutoFit/>
          </a:bodyPr>
          <a:lstStyle/>
          <a:p>
            <a:pPr marL="635" indent="-635" algn="just"/>
            <a:r>
              <a:rPr lang="en-US" sz="4000" dirty="0">
                <a:solidFill>
                  <a:srgbClr val="FF0000"/>
                </a:solidFill>
                <a:latin typeface="Palatino Linotype" panose="02040502050505030304" pitchFamily="18" charset="0"/>
                <a:cs typeface="Calibri" panose="020F0502020204030204" pitchFamily="34" charset="0"/>
              </a:rPr>
              <a:t>stop cutting down forest</a:t>
            </a:r>
          </a:p>
        </p:txBody>
      </p:sp>
      <p:sp>
        <p:nvSpPr>
          <p:cNvPr id="18" name="Text Box 7">
            <a:extLst>
              <a:ext uri="{FF2B5EF4-FFF2-40B4-BE49-F238E27FC236}">
                <a16:creationId xmlns:a16="http://schemas.microsoft.com/office/drawing/2014/main" id="{9A438EE0-B190-ADBD-C343-012C8ED21262}"/>
              </a:ext>
            </a:extLst>
          </p:cNvPr>
          <p:cNvSpPr txBox="1"/>
          <p:nvPr/>
        </p:nvSpPr>
        <p:spPr>
          <a:xfrm>
            <a:off x="1207770" y="4491813"/>
            <a:ext cx="3769344" cy="707886"/>
          </a:xfrm>
          <a:prstGeom prst="rect">
            <a:avLst/>
          </a:prstGeom>
          <a:noFill/>
          <a:ln w="9525">
            <a:noFill/>
          </a:ln>
        </p:spPr>
        <p:txBody>
          <a:bodyPr wrap="square">
            <a:spAutoFit/>
          </a:bodyPr>
          <a:lstStyle/>
          <a:p>
            <a:pPr marL="635" indent="-635" algn="just"/>
            <a:r>
              <a:rPr lang="en-US" sz="4000" dirty="0">
                <a:solidFill>
                  <a:srgbClr val="FF0000"/>
                </a:solidFill>
                <a:latin typeface="Palatino Linotype" panose="02040502050505030304" pitchFamily="18" charset="0"/>
                <a:cs typeface="Calibri" panose="020F0502020204030204" pitchFamily="34" charset="0"/>
              </a:rPr>
              <a:t>climate change</a:t>
            </a:r>
          </a:p>
        </p:txBody>
      </p:sp>
      <p:sp>
        <p:nvSpPr>
          <p:cNvPr id="19" name="Text Box 8">
            <a:extLst>
              <a:ext uri="{FF2B5EF4-FFF2-40B4-BE49-F238E27FC236}">
                <a16:creationId xmlns:a16="http://schemas.microsoft.com/office/drawing/2014/main" id="{7ABD2DDA-E18E-0CFC-7BB3-82CD1B3CBB4A}"/>
              </a:ext>
            </a:extLst>
          </p:cNvPr>
          <p:cNvSpPr txBox="1"/>
          <p:nvPr/>
        </p:nvSpPr>
        <p:spPr>
          <a:xfrm>
            <a:off x="5731944" y="4412108"/>
            <a:ext cx="5679569" cy="707886"/>
          </a:xfrm>
          <a:prstGeom prst="rect">
            <a:avLst/>
          </a:prstGeom>
          <a:noFill/>
          <a:ln w="9525">
            <a:noFill/>
          </a:ln>
        </p:spPr>
        <p:txBody>
          <a:bodyPr wrap="square">
            <a:spAutoFit/>
          </a:bodyPr>
          <a:lstStyle/>
          <a:p>
            <a:pPr marL="635" indent="-635" algn="just"/>
            <a:r>
              <a:rPr lang="en-US" sz="4000" dirty="0">
                <a:solidFill>
                  <a:srgbClr val="FF0000"/>
                </a:solidFill>
                <a:latin typeface="Palatino Linotype" panose="02040502050505030304" pitchFamily="18" charset="0"/>
                <a:cs typeface="Calibri" panose="020F0502020204030204" pitchFamily="34" charset="0"/>
              </a:rPr>
              <a:t> plant more trees</a:t>
            </a:r>
          </a:p>
        </p:txBody>
      </p:sp>
      <p:sp>
        <p:nvSpPr>
          <p:cNvPr id="20" name="Text Box 13">
            <a:extLst>
              <a:ext uri="{FF2B5EF4-FFF2-40B4-BE49-F238E27FC236}">
                <a16:creationId xmlns:a16="http://schemas.microsoft.com/office/drawing/2014/main" id="{14A0D5E7-98B9-D5DF-DD10-2898F2FC245F}"/>
              </a:ext>
            </a:extLst>
          </p:cNvPr>
          <p:cNvSpPr txBox="1"/>
          <p:nvPr/>
        </p:nvSpPr>
        <p:spPr>
          <a:xfrm>
            <a:off x="1207770" y="5131726"/>
            <a:ext cx="3769344" cy="707886"/>
          </a:xfrm>
          <a:prstGeom prst="rect">
            <a:avLst/>
          </a:prstGeom>
          <a:noFill/>
          <a:ln w="9525">
            <a:noFill/>
          </a:ln>
        </p:spPr>
        <p:txBody>
          <a:bodyPr wrap="square">
            <a:spAutoFit/>
          </a:bodyPr>
          <a:lstStyle/>
          <a:p>
            <a:pPr marL="635" indent="-635" algn="just"/>
            <a:r>
              <a:rPr lang="en-US" sz="4000" dirty="0">
                <a:solidFill>
                  <a:srgbClr val="FF0000"/>
                </a:solidFill>
                <a:latin typeface="Palatino Linotype" panose="02040502050505030304" pitchFamily="18" charset="0"/>
                <a:cs typeface="Calibri" panose="020F0502020204030204" pitchFamily="34" charset="0"/>
              </a:rPr>
              <a:t>global warming</a:t>
            </a:r>
          </a:p>
        </p:txBody>
      </p:sp>
      <p:sp>
        <p:nvSpPr>
          <p:cNvPr id="21" name="Text Box 15">
            <a:extLst>
              <a:ext uri="{FF2B5EF4-FFF2-40B4-BE49-F238E27FC236}">
                <a16:creationId xmlns:a16="http://schemas.microsoft.com/office/drawing/2014/main" id="{6A1A9BED-3727-9CD9-9D10-BEBFDABF14C7}"/>
              </a:ext>
            </a:extLst>
          </p:cNvPr>
          <p:cNvSpPr txBox="1"/>
          <p:nvPr/>
        </p:nvSpPr>
        <p:spPr>
          <a:xfrm>
            <a:off x="5893678" y="5131726"/>
            <a:ext cx="5722821" cy="707886"/>
          </a:xfrm>
          <a:prstGeom prst="rect">
            <a:avLst/>
          </a:prstGeom>
          <a:noFill/>
          <a:ln w="9525">
            <a:noFill/>
          </a:ln>
        </p:spPr>
        <p:txBody>
          <a:bodyPr wrap="square">
            <a:spAutoFit/>
          </a:bodyPr>
          <a:lstStyle/>
          <a:p>
            <a:pPr marL="635" indent="-635" algn="just"/>
            <a:r>
              <a:rPr lang="en-US" sz="4000" dirty="0">
                <a:solidFill>
                  <a:srgbClr val="FF0000"/>
                </a:solidFill>
                <a:latin typeface="Palatino Linotype" panose="02040502050505030304" pitchFamily="18" charset="0"/>
                <a:cs typeface="Calibri" panose="020F0502020204030204" pitchFamily="34" charset="0"/>
              </a:rPr>
              <a:t>raise people’s awareness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3" grpId="0"/>
      <p:bldP spid="13" grpId="1"/>
      <p:bldP spid="14" grpId="0"/>
      <p:bldP spid="14" grpId="1"/>
      <p:bldP spid="18" grpId="0"/>
      <p:bldP spid="18" grpId="1"/>
      <p:bldP spid="19" grpId="0"/>
      <p:bldP spid="19" grpId="1"/>
      <p:bldP spid="20" grpId="0"/>
      <p:bldP spid="20" grpId="1"/>
      <p:bldP spid="21" grpId="0"/>
      <p:bldP spid="2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833240-AA19-77C1-A84C-8C63CAD4F10E}"/>
              </a:ext>
            </a:extLst>
          </p:cNvPr>
          <p:cNvPicPr>
            <a:picLocks noChangeAspect="1"/>
          </p:cNvPicPr>
          <p:nvPr/>
        </p:nvPicPr>
        <p:blipFill>
          <a:blip r:embed="rId3"/>
          <a:stretch>
            <a:fillRect/>
          </a:stretch>
        </p:blipFill>
        <p:spPr>
          <a:xfrm>
            <a:off x="-167640" y="0"/>
            <a:ext cx="12359639" cy="6839850"/>
          </a:xfrm>
          <a:prstGeom prst="rect">
            <a:avLst/>
          </a:prstGeom>
        </p:spPr>
      </p:pic>
      <p:sp>
        <p:nvSpPr>
          <p:cNvPr id="12" name="TextBox 11"/>
          <p:cNvSpPr txBox="1"/>
          <p:nvPr/>
        </p:nvSpPr>
        <p:spPr>
          <a:xfrm>
            <a:off x="207010" y="854190"/>
            <a:ext cx="2138680" cy="583565"/>
          </a:xfrm>
          <a:prstGeom prst="rect">
            <a:avLst/>
          </a:prstGeom>
          <a:noFill/>
          <a:effectLst/>
        </p:spPr>
        <p:txBody>
          <a:bodyPr wrap="square" rtlCol="0">
            <a:spAutoFit/>
          </a:bodyPr>
          <a:lstStyle/>
          <a:p>
            <a:pPr algn="just"/>
            <a:r>
              <a:rPr lang="en-US" sz="3200" b="1" dirty="0">
                <a:effectLst>
                  <a:glow rad="88900">
                    <a:schemeClr val="bg1"/>
                  </a:glow>
                </a:effectLst>
                <a:latin typeface="Palatino Linotype" panose="02040502050505030304" pitchFamily="18" charset="0"/>
                <a:cs typeface="Arial" panose="020B0604020202020204" pitchFamily="34" charset="0"/>
              </a:rPr>
              <a:t>Example:</a:t>
            </a:r>
          </a:p>
        </p:txBody>
      </p:sp>
      <p:sp>
        <p:nvSpPr>
          <p:cNvPr id="3" name="Rectangular Callout 2"/>
          <p:cNvSpPr/>
          <p:nvPr/>
        </p:nvSpPr>
        <p:spPr>
          <a:xfrm>
            <a:off x="335280" y="1544955"/>
            <a:ext cx="5417185" cy="4705374"/>
          </a:xfrm>
          <a:prstGeom prst="wedgeRectCallout">
            <a:avLst>
              <a:gd name="adj1" fmla="val -48630"/>
              <a:gd name="adj2" fmla="val 58029"/>
            </a:avLst>
          </a:prstGeom>
          <a:solidFill>
            <a:srgbClr val="FCF8E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dirty="0">
                <a:solidFill>
                  <a:schemeClr val="tx1"/>
                </a:solidFill>
                <a:latin typeface="Palatino Linotype" panose="02040502050505030304" pitchFamily="18" charset="0"/>
              </a:rPr>
              <a:t>There are many threats to the flora and fauna. First, they face habitat loss. For example, when a river is polluted, the water habitat cannot be suitable for water species.  Many other animals and plants suffer from deforestation because people cut down trees and clear the forests. Global warming is another threat to a large number of animals because when the temperature is not appropriate, many animals may die out.</a:t>
            </a:r>
          </a:p>
        </p:txBody>
      </p:sp>
      <p:sp>
        <p:nvSpPr>
          <p:cNvPr id="4" name="Rectangular Callout 3"/>
          <p:cNvSpPr/>
          <p:nvPr/>
        </p:nvSpPr>
        <p:spPr>
          <a:xfrm>
            <a:off x="6096000" y="1544955"/>
            <a:ext cx="5534025" cy="4705374"/>
          </a:xfrm>
          <a:prstGeom prst="wedgeRectCallout">
            <a:avLst>
              <a:gd name="adj1" fmla="val 50296"/>
              <a:gd name="adj2" fmla="val 59279"/>
            </a:avLst>
          </a:prstGeom>
          <a:solidFill>
            <a:srgbClr val="CEE5D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dirty="0">
                <a:solidFill>
                  <a:schemeClr val="tx1"/>
                </a:solidFill>
                <a:latin typeface="Palatino Linotype" panose="02040502050505030304" pitchFamily="18" charset="0"/>
              </a:rPr>
              <a:t>We can do several things to preserve their habitats. We should build natural reserves to preserve endangered animals and plants. People should also stop hunting and cutting down forests. If possible, people should start planting more trees. Above all, governments should have policies to raise people’s awareness of the protection of natural habitats.</a:t>
            </a:r>
          </a:p>
        </p:txBody>
      </p:sp>
      <p:sp>
        <p:nvSpPr>
          <p:cNvPr id="5" name="TextBox 4">
            <a:extLst>
              <a:ext uri="{FF2B5EF4-FFF2-40B4-BE49-F238E27FC236}">
                <a16:creationId xmlns:a16="http://schemas.microsoft.com/office/drawing/2014/main" id="{C9E3CB63-62F6-AD93-154E-39642E28EFF1}"/>
              </a:ext>
            </a:extLst>
          </p:cNvPr>
          <p:cNvSpPr txBox="1"/>
          <p:nvPr/>
        </p:nvSpPr>
        <p:spPr>
          <a:xfrm>
            <a:off x="1276350" y="126146"/>
            <a:ext cx="10888345" cy="646331"/>
          </a:xfrm>
          <a:prstGeom prst="rect">
            <a:avLst/>
          </a:prstGeom>
          <a:noFill/>
          <a:effectLst/>
        </p:spPr>
        <p:txBody>
          <a:bodyPr wrap="square" rtlCol="0">
            <a:spAutoFit/>
          </a:bodyPr>
          <a:lstStyle>
            <a:defPPr>
              <a:defRPr lang="en-US"/>
            </a:defPPr>
            <a:lvl1pPr algn="just">
              <a:defRPr sz="3200" b="1">
                <a:solidFill>
                  <a:srgbClr val="FF0000"/>
                </a:solidFill>
                <a:effectLst/>
                <a:latin typeface="Palatino Linotype" panose="02040502050505030304" pitchFamily="18" charset="0"/>
                <a:ea typeface="Calibri" panose="020F0502020204030204" pitchFamily="34" charset="0"/>
                <a:cs typeface="Calibri" panose="020F0502020204030204" pitchFamily="34" charset="0"/>
              </a:defRPr>
            </a:lvl1pPr>
          </a:lstStyle>
          <a:p>
            <a:r>
              <a:rPr lang="en-US" sz="3600" dirty="0"/>
              <a:t>6. Report the result of your discussion to the class.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117E00-977B-338B-44DA-6B993D7AE98A}"/>
              </a:ext>
            </a:extLst>
          </p:cNvPr>
          <p:cNvPicPr>
            <a:picLocks noChangeAspect="1"/>
          </p:cNvPicPr>
          <p:nvPr/>
        </p:nvPicPr>
        <p:blipFill>
          <a:blip r:embed="rId3"/>
          <a:stretch>
            <a:fillRect/>
          </a:stretch>
        </p:blipFill>
        <p:spPr>
          <a:xfrm>
            <a:off x="-167640" y="0"/>
            <a:ext cx="12359639" cy="6839850"/>
          </a:xfrm>
          <a:prstGeom prst="rect">
            <a:avLst/>
          </a:prstGeom>
        </p:spPr>
      </p:pic>
      <p:pic>
        <p:nvPicPr>
          <p:cNvPr id="10" name="Content Placeholder 9" descr="wolf-deer_small"/>
          <p:cNvPicPr>
            <a:picLocks noGrp="1" noChangeAspect="1"/>
          </p:cNvPicPr>
          <p:nvPr>
            <p:ph idx="1"/>
          </p:nvPr>
        </p:nvPicPr>
        <p:blipFill>
          <a:blip r:embed="rId4">
            <a:clrChange>
              <a:clrFrom>
                <a:srgbClr val="E6E8DD">
                  <a:alpha val="100000"/>
                </a:srgbClr>
              </a:clrFrom>
              <a:clrTo>
                <a:srgbClr val="E6E8DD">
                  <a:alpha val="100000"/>
                  <a:alpha val="0"/>
                </a:srgbClr>
              </a:clrTo>
            </a:clrChange>
          </a:blip>
          <a:stretch>
            <a:fillRect/>
          </a:stretch>
        </p:blipFill>
        <p:spPr>
          <a:xfrm>
            <a:off x="3329940" y="989330"/>
            <a:ext cx="5472430" cy="5949950"/>
          </a:xfrm>
          <a:prstGeom prst="rect">
            <a:avLst/>
          </a:prstGeom>
        </p:spPr>
      </p:pic>
      <p:sp>
        <p:nvSpPr>
          <p:cNvPr id="11" name="TextBox 11"/>
          <p:cNvSpPr txBox="1"/>
          <p:nvPr/>
        </p:nvSpPr>
        <p:spPr>
          <a:xfrm>
            <a:off x="0" y="4639945"/>
            <a:ext cx="12192000" cy="2159635"/>
          </a:xfrm>
          <a:prstGeom prst="rect">
            <a:avLst/>
          </a:prstGeom>
          <a:solidFill>
            <a:schemeClr val="tx1">
              <a:alpha val="36000"/>
            </a:schemeClr>
          </a:solidFill>
        </p:spPr>
        <p:txBody>
          <a:bodyPr wrap="square" rtlCol="0">
            <a:noAutofit/>
          </a:bodyPr>
          <a:lstStyle/>
          <a:p>
            <a:pPr algn="ctr">
              <a:lnSpc>
                <a:spcPct val="100000"/>
              </a:lnSpc>
            </a:pPr>
            <a:endParaRPr lang="en-US" sz="6600" b="1" dirty="0">
              <a:solidFill>
                <a:srgbClr val="FF0000"/>
              </a:solidFill>
            </a:endParaRPr>
          </a:p>
        </p:txBody>
      </p:sp>
      <p:sp>
        <p:nvSpPr>
          <p:cNvPr id="16" name="Text Box 15"/>
          <p:cNvSpPr txBox="1"/>
          <p:nvPr/>
        </p:nvSpPr>
        <p:spPr>
          <a:xfrm>
            <a:off x="2303362" y="4752975"/>
            <a:ext cx="7558268" cy="2123658"/>
          </a:xfrm>
          <a:prstGeom prst="rect">
            <a:avLst/>
          </a:prstGeom>
          <a:noFill/>
        </p:spPr>
        <p:txBody>
          <a:bodyPr wrap="square" rtlCol="0" anchor="t">
            <a:spAutoFit/>
          </a:bodyPr>
          <a:lstStyle/>
          <a:p>
            <a:pPr algn="ctr">
              <a:lnSpc>
                <a:spcPct val="100000"/>
              </a:lnSpc>
            </a:pPr>
            <a:r>
              <a:rPr lang="en-US" sz="6600" b="1" dirty="0">
                <a:solidFill>
                  <a:schemeClr val="bg1"/>
                </a:solidFill>
                <a:latin typeface="Palatino Linotype" panose="02040502050505030304" pitchFamily="18" charset="0"/>
                <a:sym typeface="+mn-ea"/>
              </a:rPr>
              <a:t>Predator-Prey Chain Challenge.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000"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6" grpId="0"/>
      <p:bldP spid="1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36C9F-AE43-302C-1EDB-8F3F4B1E09BE}"/>
              </a:ext>
            </a:extLst>
          </p:cNvPr>
          <p:cNvPicPr>
            <a:picLocks noChangeAspect="1"/>
          </p:cNvPicPr>
          <p:nvPr/>
        </p:nvPicPr>
        <p:blipFill>
          <a:blip r:embed="rId3"/>
          <a:stretch>
            <a:fillRect/>
          </a:stretch>
        </p:blipFill>
        <p:spPr>
          <a:xfrm>
            <a:off x="-167640" y="0"/>
            <a:ext cx="12359639" cy="6839850"/>
          </a:xfrm>
          <a:prstGeom prst="rect">
            <a:avLst/>
          </a:prstGeom>
        </p:spPr>
      </p:pic>
      <p:sp>
        <p:nvSpPr>
          <p:cNvPr id="12" name="TextBox 11"/>
          <p:cNvSpPr txBox="1"/>
          <p:nvPr/>
        </p:nvSpPr>
        <p:spPr>
          <a:xfrm>
            <a:off x="4126436" y="365237"/>
            <a:ext cx="4444678" cy="1107996"/>
          </a:xfrm>
          <a:prstGeom prst="rect">
            <a:avLst/>
          </a:prstGeom>
          <a:noFill/>
          <a:effectLst/>
        </p:spPr>
        <p:txBody>
          <a:bodyPr wrap="square" rtlCol="0">
            <a:spAutoFit/>
          </a:bodyPr>
          <a:lstStyle/>
          <a:p>
            <a:r>
              <a:rPr lang="en-US" sz="6600" b="1" dirty="0">
                <a:solidFill>
                  <a:srgbClr val="FF0000"/>
                </a:solidFill>
                <a:effectLst>
                  <a:glow rad="88900">
                    <a:schemeClr val="bg1"/>
                  </a:glow>
                </a:effectLst>
                <a:latin typeface="Palatino Linotype" panose="02040502050505030304" pitchFamily="18" charset="0"/>
                <a:cs typeface="Arial" panose="020B0604020202020204" pitchFamily="34" charset="0"/>
              </a:rPr>
              <a:t>Wrap-up</a:t>
            </a:r>
          </a:p>
        </p:txBody>
      </p:sp>
      <p:sp>
        <p:nvSpPr>
          <p:cNvPr id="9" name="TextBox 8"/>
          <p:cNvSpPr txBox="1"/>
          <p:nvPr/>
        </p:nvSpPr>
        <p:spPr>
          <a:xfrm>
            <a:off x="289368" y="1612130"/>
            <a:ext cx="11445622" cy="2862322"/>
          </a:xfrm>
          <a:prstGeom prst="rect">
            <a:avLst/>
          </a:prstGeom>
          <a:noFill/>
        </p:spPr>
        <p:txBody>
          <a:bodyPr wrap="square" rtlCol="0">
            <a:spAutoFit/>
          </a:bodyPr>
          <a:lstStyle/>
          <a:p>
            <a:r>
              <a:rPr lang="en-US" sz="3600" b="1" dirty="0">
                <a:solidFill>
                  <a:srgbClr val="0070C0"/>
                </a:solidFill>
                <a:latin typeface="Palatino Linotype" panose="02040502050505030304" pitchFamily="18" charset="0"/>
              </a:rPr>
              <a:t>What have we learnt in this lesson?</a:t>
            </a:r>
          </a:p>
          <a:p>
            <a:pPr marL="457200" indent="-457200" algn="just">
              <a:buFont typeface="Wingdings" panose="05000000000000000000" pitchFamily="2" charset="2"/>
              <a:buChar char="ü"/>
            </a:pPr>
            <a:r>
              <a:rPr lang="en-US" sz="3600" dirty="0">
                <a:latin typeface="Palatino Linotype" panose="02040502050505030304" pitchFamily="18" charset="0"/>
                <a:sym typeface="+mn-ea"/>
              </a:rPr>
              <a:t>Read for main idea and specific about role of plant and animals. </a:t>
            </a:r>
          </a:p>
          <a:p>
            <a:pPr marL="457200" indent="-457200">
              <a:buFont typeface="Wingdings" panose="05000000000000000000" pitchFamily="2" charset="2"/>
              <a:buChar char="ü"/>
            </a:pPr>
            <a:r>
              <a:rPr lang="en-US" sz="3600" dirty="0">
                <a:latin typeface="Palatino Linotype" panose="02040502050505030304" pitchFamily="18" charset="0"/>
                <a:sym typeface="+mn-ea"/>
              </a:rPr>
              <a:t>Talk about threats to flora and fauna and how to protect them.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667000" y="-2667000"/>
            <a:ext cx="6858000" cy="12192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flipH="1">
            <a:off x="685800" y="4700293"/>
            <a:ext cx="4876800" cy="1471907"/>
          </a:xfrm>
          <a:custGeom>
            <a:avLst/>
            <a:gdLst/>
            <a:ahLst/>
            <a:cxnLst/>
            <a:rect l="l" t="t" r="r" b="b"/>
            <a:pathLst>
              <a:path w="7315200" h="2207860">
                <a:moveTo>
                  <a:pt x="7315200" y="0"/>
                </a:moveTo>
                <a:lnTo>
                  <a:pt x="0" y="0"/>
                </a:lnTo>
                <a:lnTo>
                  <a:pt x="0" y="2207860"/>
                </a:lnTo>
                <a:lnTo>
                  <a:pt x="7315200" y="2207860"/>
                </a:lnTo>
                <a:lnTo>
                  <a:pt x="73152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171270" flipH="1">
            <a:off x="-1745326" y="4880683"/>
            <a:ext cx="14835711" cy="3128987"/>
          </a:xfrm>
          <a:custGeom>
            <a:avLst/>
            <a:gdLst/>
            <a:ahLst/>
            <a:cxnLst/>
            <a:rect l="l" t="t" r="r" b="b"/>
            <a:pathLst>
              <a:path w="22253567" h="4693480">
                <a:moveTo>
                  <a:pt x="22253566" y="0"/>
                </a:moveTo>
                <a:lnTo>
                  <a:pt x="0" y="0"/>
                </a:lnTo>
                <a:lnTo>
                  <a:pt x="0" y="4693479"/>
                </a:lnTo>
                <a:lnTo>
                  <a:pt x="22253566" y="4693479"/>
                </a:lnTo>
                <a:lnTo>
                  <a:pt x="22253566"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190921" y="443944"/>
            <a:ext cx="6650545" cy="4256349"/>
          </a:xfrm>
          <a:custGeom>
            <a:avLst/>
            <a:gdLst/>
            <a:ahLst/>
            <a:cxnLst/>
            <a:rect l="l" t="t" r="r" b="b"/>
            <a:pathLst>
              <a:path w="9975818" h="6384523">
                <a:moveTo>
                  <a:pt x="0" y="0"/>
                </a:moveTo>
                <a:lnTo>
                  <a:pt x="9975818" y="0"/>
                </a:lnTo>
                <a:lnTo>
                  <a:pt x="9975818" y="6384524"/>
                </a:lnTo>
                <a:lnTo>
                  <a:pt x="0" y="63845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flipH="1">
            <a:off x="-605813" y="3429000"/>
            <a:ext cx="3090129" cy="2792353"/>
          </a:xfrm>
          <a:custGeom>
            <a:avLst/>
            <a:gdLst/>
            <a:ahLst/>
            <a:cxnLst/>
            <a:rect l="l" t="t" r="r" b="b"/>
            <a:pathLst>
              <a:path w="4635193" h="4188529">
                <a:moveTo>
                  <a:pt x="4635193" y="0"/>
                </a:moveTo>
                <a:lnTo>
                  <a:pt x="0" y="0"/>
                </a:lnTo>
                <a:lnTo>
                  <a:pt x="0" y="4188529"/>
                </a:lnTo>
                <a:lnTo>
                  <a:pt x="4635193" y="4188529"/>
                </a:lnTo>
                <a:lnTo>
                  <a:pt x="4635193"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6469791" y="2226300"/>
            <a:ext cx="5412083" cy="3945900"/>
          </a:xfrm>
          <a:custGeom>
            <a:avLst/>
            <a:gdLst/>
            <a:ahLst/>
            <a:cxnLst/>
            <a:rect l="l" t="t" r="r" b="b"/>
            <a:pathLst>
              <a:path w="8118124" h="5918850">
                <a:moveTo>
                  <a:pt x="0" y="0"/>
                </a:moveTo>
                <a:lnTo>
                  <a:pt x="8118124" y="0"/>
                </a:lnTo>
                <a:lnTo>
                  <a:pt x="8118124" y="5918850"/>
                </a:lnTo>
                <a:lnTo>
                  <a:pt x="0" y="591885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611009" y="-504102"/>
            <a:ext cx="2055777" cy="2052039"/>
          </a:xfrm>
          <a:custGeom>
            <a:avLst/>
            <a:gdLst/>
            <a:ahLst/>
            <a:cxnLst/>
            <a:rect l="l" t="t" r="r" b="b"/>
            <a:pathLst>
              <a:path w="3083665" h="3078059">
                <a:moveTo>
                  <a:pt x="0" y="0"/>
                </a:moveTo>
                <a:lnTo>
                  <a:pt x="3083666" y="0"/>
                </a:lnTo>
                <a:lnTo>
                  <a:pt x="3083666" y="3078059"/>
                </a:lnTo>
                <a:lnTo>
                  <a:pt x="0" y="307805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7599487" y="4513216"/>
            <a:ext cx="1558849" cy="1388793"/>
          </a:xfrm>
          <a:custGeom>
            <a:avLst/>
            <a:gdLst/>
            <a:ahLst/>
            <a:cxnLst/>
            <a:rect l="l" t="t" r="r" b="b"/>
            <a:pathLst>
              <a:path w="2338274" h="2083189">
                <a:moveTo>
                  <a:pt x="0" y="0"/>
                </a:moveTo>
                <a:lnTo>
                  <a:pt x="2338273" y="0"/>
                </a:lnTo>
                <a:lnTo>
                  <a:pt x="2338273" y="2083189"/>
                </a:lnTo>
                <a:lnTo>
                  <a:pt x="0" y="208318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4917903" y="4825177"/>
            <a:ext cx="2356194" cy="1782139"/>
          </a:xfrm>
          <a:custGeom>
            <a:avLst/>
            <a:gdLst/>
            <a:ahLst/>
            <a:cxnLst/>
            <a:rect l="l" t="t" r="r" b="b"/>
            <a:pathLst>
              <a:path w="3534291" h="2673209">
                <a:moveTo>
                  <a:pt x="0" y="0"/>
                </a:moveTo>
                <a:lnTo>
                  <a:pt x="3534292" y="0"/>
                </a:lnTo>
                <a:lnTo>
                  <a:pt x="3534292" y="2673210"/>
                </a:lnTo>
                <a:lnTo>
                  <a:pt x="0" y="267321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295245" y="5136291"/>
            <a:ext cx="3400095" cy="1866961"/>
          </a:xfrm>
          <a:custGeom>
            <a:avLst/>
            <a:gdLst/>
            <a:ahLst/>
            <a:cxnLst/>
            <a:rect l="l" t="t" r="r" b="b"/>
            <a:pathLst>
              <a:path w="5100143" h="2800442">
                <a:moveTo>
                  <a:pt x="0" y="0"/>
                </a:moveTo>
                <a:lnTo>
                  <a:pt x="5100142" y="0"/>
                </a:lnTo>
                <a:lnTo>
                  <a:pt x="5100142" y="2800442"/>
                </a:lnTo>
                <a:lnTo>
                  <a:pt x="0" y="280044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1066901" y="1807280"/>
            <a:ext cx="4898586" cy="2446311"/>
          </a:xfrm>
          <a:prstGeom prst="rect">
            <a:avLst/>
          </a:prstGeom>
        </p:spPr>
        <p:txBody>
          <a:bodyPr lIns="0" tIns="0" rIns="0" bIns="0" rtlCol="0" anchor="t">
            <a:spAutoFit/>
          </a:bodyPr>
          <a:lstStyle/>
          <a:p>
            <a:pPr algn="ctr" defTabSz="609630">
              <a:lnSpc>
                <a:spcPts val="9068"/>
              </a:lnSpc>
            </a:pPr>
            <a:r>
              <a:rPr lang="en-US" sz="10545">
                <a:solidFill>
                  <a:srgbClr val="336005"/>
                </a:solidFill>
                <a:latin typeface="Noot"/>
                <a:ea typeface="Noot"/>
                <a:cs typeface="Noot"/>
                <a:sym typeface="Noot"/>
              </a:rPr>
              <a:t>Thank You</a:t>
            </a:r>
          </a:p>
        </p:txBody>
      </p:sp>
      <p:sp>
        <p:nvSpPr>
          <p:cNvPr id="13" name="Freeform 13"/>
          <p:cNvSpPr/>
          <p:nvPr/>
        </p:nvSpPr>
        <p:spPr>
          <a:xfrm>
            <a:off x="-835770" y="-728454"/>
            <a:ext cx="2505298" cy="2500743"/>
          </a:xfrm>
          <a:custGeom>
            <a:avLst/>
            <a:gdLst/>
            <a:ahLst/>
            <a:cxnLst/>
            <a:rect l="l" t="t" r="r" b="b"/>
            <a:pathLst>
              <a:path w="3757947" h="3751114">
                <a:moveTo>
                  <a:pt x="0" y="0"/>
                </a:moveTo>
                <a:lnTo>
                  <a:pt x="3757947" y="0"/>
                </a:lnTo>
                <a:lnTo>
                  <a:pt x="3757947" y="3751114"/>
                </a:lnTo>
                <a:lnTo>
                  <a:pt x="0" y="3751114"/>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a:off x="5912634" y="443944"/>
            <a:ext cx="1857665" cy="1188905"/>
          </a:xfrm>
          <a:custGeom>
            <a:avLst/>
            <a:gdLst/>
            <a:ahLst/>
            <a:cxnLst/>
            <a:rect l="l" t="t" r="r" b="b"/>
            <a:pathLst>
              <a:path w="2786497" h="1783358">
                <a:moveTo>
                  <a:pt x="0" y="0"/>
                </a:moveTo>
                <a:lnTo>
                  <a:pt x="2786497" y="0"/>
                </a:lnTo>
                <a:lnTo>
                  <a:pt x="2786497" y="1783358"/>
                </a:lnTo>
                <a:lnTo>
                  <a:pt x="0" y="1783358"/>
                </a:lnTo>
                <a:lnTo>
                  <a:pt x="0" y="0"/>
                </a:lnTo>
                <a:close/>
              </a:path>
            </a:pathLst>
          </a:custGeom>
          <a:blipFill>
            <a:blip r:embed="rId7">
              <a:alphaModFix amt="80000"/>
              <a:extLst>
                <a:ext uri="{96DAC541-7B7A-43D3-8B79-37D633B846F1}">
                  <asvg:svgBlip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A49BAD-F423-2593-345C-1B8E8531677C}"/>
              </a:ext>
            </a:extLst>
          </p:cNvPr>
          <p:cNvPicPr>
            <a:picLocks noChangeAspect="1"/>
          </p:cNvPicPr>
          <p:nvPr/>
        </p:nvPicPr>
        <p:blipFill>
          <a:blip r:embed="rId3"/>
          <a:stretch>
            <a:fillRect/>
          </a:stretch>
        </p:blipFill>
        <p:spPr>
          <a:xfrm>
            <a:off x="-167640" y="0"/>
            <a:ext cx="12359639" cy="6839850"/>
          </a:xfrm>
          <a:prstGeom prst="rect">
            <a:avLst/>
          </a:prstGeom>
        </p:spPr>
      </p:pic>
      <p:sp>
        <p:nvSpPr>
          <p:cNvPr id="6" name="Text Box 5"/>
          <p:cNvSpPr txBox="1"/>
          <p:nvPr/>
        </p:nvSpPr>
        <p:spPr>
          <a:xfrm>
            <a:off x="878663" y="60591"/>
            <a:ext cx="11018520" cy="830997"/>
          </a:xfrm>
          <a:prstGeom prst="rect">
            <a:avLst/>
          </a:prstGeom>
          <a:noFill/>
        </p:spPr>
        <p:txBody>
          <a:bodyPr wrap="square" rtlCol="0" anchor="t">
            <a:spAutoFit/>
          </a:bodyPr>
          <a:lstStyle/>
          <a:p>
            <a:pPr algn="ctr">
              <a:lnSpc>
                <a:spcPct val="100000"/>
              </a:lnSpc>
            </a:pPr>
            <a:r>
              <a:rPr lang="en-US" sz="4800" b="1" dirty="0">
                <a:solidFill>
                  <a:srgbClr val="FF0000"/>
                </a:solidFill>
                <a:latin typeface="Palatino Linotype" panose="02040502050505030304" pitchFamily="18" charset="0"/>
                <a:sym typeface="+mn-ea"/>
              </a:rPr>
              <a:t>Predator-Prey Chain Challenge.</a:t>
            </a:r>
            <a:endParaRPr lang="en-US" sz="4800" b="1" dirty="0">
              <a:solidFill>
                <a:srgbClr val="FF0000"/>
              </a:solidFill>
              <a:latin typeface="Palatino Linotype" panose="02040502050505030304" pitchFamily="18" charset="0"/>
              <a:cs typeface="Calibri" panose="020F0502020204030204" pitchFamily="34" charset="0"/>
              <a:sym typeface="+mn-ea"/>
            </a:endParaRPr>
          </a:p>
        </p:txBody>
      </p:sp>
      <p:sp>
        <p:nvSpPr>
          <p:cNvPr id="3" name="Text Box 2"/>
          <p:cNvSpPr txBox="1"/>
          <p:nvPr/>
        </p:nvSpPr>
        <p:spPr>
          <a:xfrm>
            <a:off x="371298" y="1002143"/>
            <a:ext cx="11399520" cy="1198880"/>
          </a:xfrm>
          <a:prstGeom prst="rect">
            <a:avLst/>
          </a:prstGeom>
          <a:noFill/>
        </p:spPr>
        <p:txBody>
          <a:bodyPr wrap="square" rtlCol="0" anchor="t">
            <a:spAutoFit/>
          </a:bodyPr>
          <a:lstStyle/>
          <a:p>
            <a:pPr algn="just"/>
            <a:r>
              <a:rPr lang="en-US" sz="3600" dirty="0">
                <a:solidFill>
                  <a:schemeClr val="tx1"/>
                </a:solidFill>
                <a:latin typeface="Palatino Linotype" panose="02040502050505030304" pitchFamily="18" charset="0"/>
                <a:cs typeface="Calibri" panose="020F0502020204030204" pitchFamily="34" charset="0"/>
              </a:rPr>
              <a:t>- Work in groups to represen different organisms in a food chain.</a:t>
            </a:r>
          </a:p>
        </p:txBody>
      </p:sp>
      <p:sp>
        <p:nvSpPr>
          <p:cNvPr id="7" name="Text Box 6"/>
          <p:cNvSpPr txBox="1"/>
          <p:nvPr/>
        </p:nvSpPr>
        <p:spPr>
          <a:xfrm>
            <a:off x="371298" y="2266428"/>
            <a:ext cx="11399520" cy="645160"/>
          </a:xfrm>
          <a:prstGeom prst="rect">
            <a:avLst/>
          </a:prstGeom>
          <a:noFill/>
        </p:spPr>
        <p:txBody>
          <a:bodyPr wrap="square" rtlCol="0" anchor="t">
            <a:spAutoFit/>
          </a:bodyPr>
          <a:lstStyle/>
          <a:p>
            <a:pPr algn="just"/>
            <a:r>
              <a:rPr lang="en-US" sz="3600" dirty="0">
                <a:solidFill>
                  <a:schemeClr val="tx1"/>
                </a:solidFill>
                <a:latin typeface="Palatino Linotype" panose="02040502050505030304" pitchFamily="18" charset="0"/>
                <a:cs typeface="Calibri" panose="020F0502020204030204" pitchFamily="34" charset="0"/>
              </a:rPr>
              <a:t>- Acts out their role (standing, crouching, etc.)</a:t>
            </a:r>
          </a:p>
        </p:txBody>
      </p:sp>
      <p:sp>
        <p:nvSpPr>
          <p:cNvPr id="9" name="Text Box 8"/>
          <p:cNvSpPr txBox="1"/>
          <p:nvPr/>
        </p:nvSpPr>
        <p:spPr>
          <a:xfrm>
            <a:off x="371298" y="2911588"/>
            <a:ext cx="11399520" cy="645160"/>
          </a:xfrm>
          <a:prstGeom prst="rect">
            <a:avLst/>
          </a:prstGeom>
          <a:noFill/>
        </p:spPr>
        <p:txBody>
          <a:bodyPr wrap="square" rtlCol="0" anchor="t">
            <a:spAutoFit/>
          </a:bodyPr>
          <a:lstStyle/>
          <a:p>
            <a:pPr algn="just"/>
            <a:r>
              <a:rPr lang="en-US" sz="3600" b="1" dirty="0">
                <a:solidFill>
                  <a:schemeClr val="tx1"/>
                </a:solidFill>
                <a:latin typeface="Palatino Linotype" panose="02040502050505030304" pitchFamily="18" charset="0"/>
                <a:cs typeface="Calibri" panose="020F0502020204030204" pitchFamily="34" charset="0"/>
              </a:rPr>
              <a:t>Example:</a:t>
            </a:r>
          </a:p>
        </p:txBody>
      </p:sp>
      <p:sp>
        <p:nvSpPr>
          <p:cNvPr id="10" name="Text Box 9"/>
          <p:cNvSpPr txBox="1"/>
          <p:nvPr/>
        </p:nvSpPr>
        <p:spPr>
          <a:xfrm>
            <a:off x="497663" y="3556748"/>
            <a:ext cx="11399520" cy="645160"/>
          </a:xfrm>
          <a:prstGeom prst="rect">
            <a:avLst/>
          </a:prstGeom>
          <a:noFill/>
          <a:extLst>
            <a:ext uri="{909E8E84-426E-40DD-AFC4-6F175D3DCCD1}">
              <a14:hiddenFill xmlns:a14="http://schemas.microsoft.com/office/drawing/2010/main">
                <a:solidFill>
                  <a:srgbClr val="FFC000"/>
                </a:solidFill>
              </a14:hiddenFill>
            </a:ext>
          </a:extLst>
        </p:spPr>
        <p:txBody>
          <a:bodyPr wrap="square" rtlCol="0" anchor="t">
            <a:spAutoFit/>
          </a:bodyPr>
          <a:lstStyle/>
          <a:p>
            <a:pPr algn="ctr"/>
            <a:r>
              <a:rPr lang="en-US" sz="3600" dirty="0">
                <a:solidFill>
                  <a:schemeClr val="tx1"/>
                </a:solidFill>
                <a:highlight>
                  <a:srgbClr val="FFFF00"/>
                </a:highlight>
                <a:latin typeface="Palatino Linotype" panose="02040502050505030304" pitchFamily="18" charset="0"/>
                <a:cs typeface="Calibri" panose="020F0502020204030204" pitchFamily="34" charset="0"/>
              </a:rPr>
              <a:t>grass -&gt; grasshopper -&gt; frog -&gt; snake</a:t>
            </a:r>
          </a:p>
        </p:txBody>
      </p:sp>
      <p:sp>
        <p:nvSpPr>
          <p:cNvPr id="11" name="Text Box 10"/>
          <p:cNvSpPr txBox="1"/>
          <p:nvPr/>
        </p:nvSpPr>
        <p:spPr>
          <a:xfrm>
            <a:off x="371298" y="4201908"/>
            <a:ext cx="11399520" cy="1198880"/>
          </a:xfrm>
          <a:prstGeom prst="rect">
            <a:avLst/>
          </a:prstGeom>
          <a:noFill/>
        </p:spPr>
        <p:txBody>
          <a:bodyPr wrap="square" rtlCol="0" anchor="t">
            <a:spAutoFit/>
          </a:bodyPr>
          <a:lstStyle/>
          <a:p>
            <a:pPr algn="just"/>
            <a:r>
              <a:rPr lang="en-US" sz="3600" dirty="0">
                <a:solidFill>
                  <a:schemeClr val="tx1"/>
                </a:solidFill>
                <a:latin typeface="Palatino Linotype" panose="02040502050505030304" pitchFamily="18" charset="0"/>
                <a:cs typeface="Calibri" panose="020F0502020204030204" pitchFamily="34" charset="0"/>
              </a:rPr>
              <a:t>- Discuss the roles each organism plays in the chain and how disruptions can affect the ecosystem.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D8C90-9E92-B30A-D532-C2FF2DFAA409}"/>
              </a:ext>
            </a:extLst>
          </p:cNvPr>
          <p:cNvPicPr>
            <a:picLocks noChangeAspect="1"/>
          </p:cNvPicPr>
          <p:nvPr/>
        </p:nvPicPr>
        <p:blipFill>
          <a:blip r:embed="rId3"/>
          <a:stretch>
            <a:fillRect/>
          </a:stretch>
        </p:blipFill>
        <p:spPr>
          <a:xfrm>
            <a:off x="-167640" y="0"/>
            <a:ext cx="12359639" cy="6839850"/>
          </a:xfrm>
          <a:prstGeom prst="rect">
            <a:avLst/>
          </a:prstGeom>
        </p:spPr>
      </p:pic>
      <p:sp>
        <p:nvSpPr>
          <p:cNvPr id="6" name="Text Box 5"/>
          <p:cNvSpPr txBox="1"/>
          <p:nvPr/>
        </p:nvSpPr>
        <p:spPr>
          <a:xfrm>
            <a:off x="677545" y="359410"/>
            <a:ext cx="11018520" cy="83099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mn-cs"/>
                <a:sym typeface="+mn-ea"/>
              </a:rPr>
              <a:t>Predator-Prey Chain Challenge.</a:t>
            </a:r>
            <a:endParaRPr kumimoji="0" lang="en-US" sz="4800" b="1" i="0" u="none" strike="noStrike" kern="1200" cap="none" spc="0" normalizeH="0" baseline="0" noProof="0" dirty="0">
              <a:ln>
                <a:noFill/>
              </a:ln>
              <a:solidFill>
                <a:srgbClr val="FF0000"/>
              </a:solidFill>
              <a:effectLst/>
              <a:uLnTx/>
              <a:uFillTx/>
              <a:latin typeface="Palatino Linotype" panose="02040502050505030304" pitchFamily="18" charset="0"/>
              <a:ea typeface="+mn-ea"/>
              <a:cs typeface="Calibri" panose="020F0502020204030204" pitchFamily="34" charset="0"/>
              <a:sym typeface="+mn-ea"/>
            </a:endParaRPr>
          </a:p>
        </p:txBody>
      </p:sp>
      <p:sp>
        <p:nvSpPr>
          <p:cNvPr id="3" name="Text Box 2"/>
          <p:cNvSpPr txBox="1"/>
          <p:nvPr/>
        </p:nvSpPr>
        <p:spPr>
          <a:xfrm>
            <a:off x="247015" y="1535368"/>
            <a:ext cx="11879580" cy="4448910"/>
          </a:xfrm>
          <a:prstGeom prst="rect">
            <a:avLst/>
          </a:prstGeom>
          <a:solidFill>
            <a:schemeClr val="bg1"/>
          </a:solidFill>
        </p:spPr>
        <p:txBody>
          <a:bodyPr wrap="square" rtlCol="0" anchor="t">
            <a:spAutoFit/>
          </a:bodyPr>
          <a:lstStyle/>
          <a:p>
            <a:pPr marL="457200" lvl="0" indent="-457200" algn="just">
              <a:lnSpc>
                <a:spcPct val="150000"/>
              </a:lnSpc>
              <a:buFont typeface="Arial" panose="020B0604020202020204" pitchFamily="34" charset="0"/>
              <a:buChar char="•"/>
            </a:pPr>
            <a:r>
              <a:rPr lang="en-US" sz="3200" dirty="0">
                <a:latin typeface="Palatino Linotype" panose="02040502050505030304" pitchFamily="18" charset="0"/>
              </a:rPr>
              <a:t>Grass → Grasshopper → Frog → Snake → Hawk</a:t>
            </a:r>
          </a:p>
          <a:p>
            <a:pPr marL="457200" lvl="0" indent="-457200" algn="just">
              <a:lnSpc>
                <a:spcPct val="150000"/>
              </a:lnSpc>
              <a:buFont typeface="Arial" panose="020B0604020202020204" pitchFamily="34" charset="0"/>
              <a:buChar char="•"/>
            </a:pPr>
            <a:r>
              <a:rPr lang="en-US" sz="3200" dirty="0">
                <a:solidFill>
                  <a:prstClr val="black"/>
                </a:solidFill>
                <a:latin typeface="Palatino Linotype" panose="02040502050505030304" pitchFamily="18" charset="0"/>
                <a:cs typeface="Calibri" panose="020F0502020204030204" pitchFamily="34" charset="0"/>
              </a:rPr>
              <a:t>Algae → Zooplankton → Small Fish → Big Fish → Shark</a:t>
            </a:r>
          </a:p>
          <a:p>
            <a:pPr marL="457200" lvl="0" indent="-457200" algn="just">
              <a:lnSpc>
                <a:spcPct val="150000"/>
              </a:lnSpc>
              <a:buFont typeface="Arial" panose="020B0604020202020204" pitchFamily="34" charset="0"/>
              <a:buChar char="•"/>
            </a:pPr>
            <a:r>
              <a:rPr lang="en-US" sz="3200" dirty="0">
                <a:solidFill>
                  <a:prstClr val="black"/>
                </a:solidFill>
                <a:latin typeface="Palatino Linotype" panose="02040502050505030304" pitchFamily="18" charset="0"/>
                <a:cs typeface="Calibri" panose="020F0502020204030204" pitchFamily="34" charset="0"/>
              </a:rPr>
              <a:t>Acorns → Squirrel → Owl</a:t>
            </a:r>
          </a:p>
          <a:p>
            <a:pPr marL="457200" lvl="0" indent="-457200" algn="just">
              <a:lnSpc>
                <a:spcPct val="150000"/>
              </a:lnSpc>
              <a:buFont typeface="Arial" panose="020B0604020202020204" pitchFamily="34" charset="0"/>
              <a:buChar char="•"/>
            </a:pPr>
            <a:r>
              <a:rPr lang="en-US" sz="3200" dirty="0">
                <a:solidFill>
                  <a:prstClr val="black"/>
                </a:solidFill>
                <a:latin typeface="Palatino Linotype" panose="02040502050505030304" pitchFamily="18" charset="0"/>
                <a:cs typeface="Calibri" panose="020F0502020204030204" pitchFamily="34" charset="0"/>
              </a:rPr>
              <a:t>Leaves → Caterpillar → Bird → Fox</a:t>
            </a:r>
          </a:p>
          <a:p>
            <a:pPr marL="457200" lvl="0" indent="-457200" algn="just">
              <a:lnSpc>
                <a:spcPct val="150000"/>
              </a:lnSpc>
              <a:buFont typeface="Arial" panose="020B0604020202020204" pitchFamily="34" charset="0"/>
              <a:buChar char="•"/>
            </a:pPr>
            <a:r>
              <a:rPr lang="en-US" sz="3200" dirty="0">
                <a:solidFill>
                  <a:prstClr val="black"/>
                </a:solidFill>
                <a:latin typeface="Palatino Linotype" panose="02040502050505030304" pitchFamily="18" charset="0"/>
                <a:cs typeface="Calibri" panose="020F0502020204030204" pitchFamily="34" charset="0"/>
              </a:rPr>
              <a:t>Phytoplankton → Krill → Penguin → Leopard Seal → Killer Whale</a:t>
            </a:r>
            <a:endParaRPr kumimoji="0" lang="en-US" sz="3200" b="0" i="0" u="none" strike="noStrike" kern="1200" cap="none" spc="0" normalizeH="0" baseline="0" noProof="0" dirty="0">
              <a:ln>
                <a:noFill/>
              </a:ln>
              <a:solidFill>
                <a:prstClr val="black"/>
              </a:solidFill>
              <a:effectLst/>
              <a:uLnTx/>
              <a:uFillTx/>
              <a:latin typeface="Palatino Linotype" panose="02040502050505030304" pitchFamily="18" charset="0"/>
              <a:cs typeface="Calibri" panose="020F0502020204030204" pitchFamily="34" charset="0"/>
            </a:endParaRPr>
          </a:p>
        </p:txBody>
      </p:sp>
    </p:spTree>
    <p:extLst>
      <p:ext uri="{BB962C8B-B14F-4D97-AF65-F5344CB8AC3E}">
        <p14:creationId xmlns:p14="http://schemas.microsoft.com/office/powerpoint/2010/main" val="1621476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D8C90-9E92-B30A-D532-C2FF2DFAA409}"/>
              </a:ext>
            </a:extLst>
          </p:cNvPr>
          <p:cNvPicPr>
            <a:picLocks noChangeAspect="1"/>
          </p:cNvPicPr>
          <p:nvPr/>
        </p:nvPicPr>
        <p:blipFill>
          <a:blip r:embed="rId3"/>
          <a:stretch>
            <a:fillRect/>
          </a:stretch>
        </p:blipFill>
        <p:spPr>
          <a:xfrm>
            <a:off x="-167640" y="0"/>
            <a:ext cx="12359639" cy="6839850"/>
          </a:xfrm>
          <a:prstGeom prst="rect">
            <a:avLst/>
          </a:prstGeom>
        </p:spPr>
      </p:pic>
      <p:sp>
        <p:nvSpPr>
          <p:cNvPr id="6" name="Text Box 5"/>
          <p:cNvSpPr txBox="1"/>
          <p:nvPr/>
        </p:nvSpPr>
        <p:spPr>
          <a:xfrm>
            <a:off x="677545" y="359410"/>
            <a:ext cx="11018520" cy="830997"/>
          </a:xfrm>
          <a:prstGeom prst="rect">
            <a:avLst/>
          </a:prstGeom>
          <a:noFill/>
        </p:spPr>
        <p:txBody>
          <a:bodyPr wrap="square" rtlCol="0" anchor="t">
            <a:spAutoFit/>
          </a:bodyPr>
          <a:lstStyle/>
          <a:p>
            <a:pPr algn="ctr">
              <a:lnSpc>
                <a:spcPct val="100000"/>
              </a:lnSpc>
            </a:pPr>
            <a:r>
              <a:rPr lang="en-US" sz="4800" b="1" dirty="0">
                <a:solidFill>
                  <a:srgbClr val="FF0000"/>
                </a:solidFill>
                <a:latin typeface="Palatino Linotype" panose="02040502050505030304" pitchFamily="18" charset="0"/>
                <a:sym typeface="+mn-ea"/>
              </a:rPr>
              <a:t>Predator-Prey Chain Challenge.</a:t>
            </a:r>
            <a:endParaRPr lang="en-US" sz="4800" b="1" dirty="0">
              <a:solidFill>
                <a:srgbClr val="FF0000"/>
              </a:solidFill>
              <a:latin typeface="Palatino Linotype" panose="02040502050505030304" pitchFamily="18" charset="0"/>
              <a:cs typeface="Calibri" panose="020F0502020204030204" pitchFamily="34" charset="0"/>
              <a:sym typeface="+mn-ea"/>
            </a:endParaRPr>
          </a:p>
        </p:txBody>
      </p:sp>
      <p:sp>
        <p:nvSpPr>
          <p:cNvPr id="3" name="Text Box 2"/>
          <p:cNvSpPr txBox="1"/>
          <p:nvPr/>
        </p:nvSpPr>
        <p:spPr>
          <a:xfrm>
            <a:off x="487045" y="1434766"/>
            <a:ext cx="11399520" cy="3970318"/>
          </a:xfrm>
          <a:prstGeom prst="rect">
            <a:avLst/>
          </a:prstGeom>
          <a:solidFill>
            <a:schemeClr val="bg1"/>
          </a:solidFill>
        </p:spPr>
        <p:txBody>
          <a:bodyPr wrap="square" rtlCol="0" anchor="t">
            <a:spAutoFit/>
          </a:bodyPr>
          <a:lstStyle/>
          <a:p>
            <a:pPr algn="just"/>
            <a:r>
              <a:rPr lang="en-US" sz="3600" dirty="0">
                <a:solidFill>
                  <a:schemeClr val="tx1"/>
                </a:solidFill>
                <a:latin typeface="Palatino Linotype" panose="02040502050505030304" pitchFamily="18" charset="0"/>
                <a:cs typeface="Calibri" panose="020F0502020204030204" pitchFamily="34" charset="0"/>
              </a:rPr>
              <a:t>Overall, each organism plays a vital role in maintaining the balance of the ecosystem. Any disruption can have cascading effects, impacting the populations of other organisms and potentially causing widespread damage. Understanding these interconnected relationships is crucial for conservation efforts and maintaining healthy ecosystems.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667000" y="-2667000"/>
            <a:ext cx="6858000" cy="12192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126377" y="839721"/>
            <a:ext cx="7990790" cy="3955441"/>
          </a:xfrm>
          <a:custGeom>
            <a:avLst/>
            <a:gdLst/>
            <a:ahLst/>
            <a:cxnLst/>
            <a:rect l="l" t="t" r="r" b="b"/>
            <a:pathLst>
              <a:path w="11986185" h="5933161">
                <a:moveTo>
                  <a:pt x="0" y="0"/>
                </a:moveTo>
                <a:lnTo>
                  <a:pt x="11986184" y="0"/>
                </a:lnTo>
                <a:lnTo>
                  <a:pt x="11986184" y="5933161"/>
                </a:lnTo>
                <a:lnTo>
                  <a:pt x="0" y="5933161"/>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617970" y="4452518"/>
            <a:ext cx="14116799" cy="3439365"/>
          </a:xfrm>
          <a:custGeom>
            <a:avLst/>
            <a:gdLst/>
            <a:ahLst/>
            <a:cxnLst/>
            <a:rect l="l" t="t" r="r" b="b"/>
            <a:pathLst>
              <a:path w="21175198" h="5159048">
                <a:moveTo>
                  <a:pt x="0" y="0"/>
                </a:moveTo>
                <a:lnTo>
                  <a:pt x="21175198" y="0"/>
                </a:lnTo>
                <a:lnTo>
                  <a:pt x="21175198" y="5159048"/>
                </a:lnTo>
                <a:lnTo>
                  <a:pt x="0" y="51590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9872312" y="152332"/>
            <a:ext cx="2659361" cy="1701991"/>
          </a:xfrm>
          <a:custGeom>
            <a:avLst/>
            <a:gdLst/>
            <a:ahLst/>
            <a:cxnLst/>
            <a:rect l="l" t="t" r="r" b="b"/>
            <a:pathLst>
              <a:path w="3989041" h="2552986">
                <a:moveTo>
                  <a:pt x="0" y="0"/>
                </a:moveTo>
                <a:lnTo>
                  <a:pt x="3989041" y="0"/>
                </a:lnTo>
                <a:lnTo>
                  <a:pt x="3989041" y="2552986"/>
                </a:lnTo>
                <a:lnTo>
                  <a:pt x="0" y="2552986"/>
                </a:lnTo>
                <a:lnTo>
                  <a:pt x="0" y="0"/>
                </a:lnTo>
                <a:close/>
              </a:path>
            </a:pathLst>
          </a:custGeom>
          <a:blipFill>
            <a:blip r:embed="rId6">
              <a:alphaModFix amt="80000"/>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1757237" y="403098"/>
            <a:ext cx="2659361" cy="1701991"/>
          </a:xfrm>
          <a:custGeom>
            <a:avLst/>
            <a:gdLst/>
            <a:ahLst/>
            <a:cxnLst/>
            <a:rect l="l" t="t" r="r" b="b"/>
            <a:pathLst>
              <a:path w="3989041" h="2552986">
                <a:moveTo>
                  <a:pt x="0" y="0"/>
                </a:moveTo>
                <a:lnTo>
                  <a:pt x="3989041" y="0"/>
                </a:lnTo>
                <a:lnTo>
                  <a:pt x="3989041" y="2552986"/>
                </a:lnTo>
                <a:lnTo>
                  <a:pt x="0" y="2552986"/>
                </a:lnTo>
                <a:lnTo>
                  <a:pt x="0" y="0"/>
                </a:lnTo>
                <a:close/>
              </a:path>
            </a:pathLst>
          </a:custGeom>
          <a:blipFill>
            <a:blip r:embed="rId6">
              <a:alphaModFix amt="80000"/>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flipH="1">
            <a:off x="6963798" y="1439031"/>
            <a:ext cx="5228202" cy="4752911"/>
          </a:xfrm>
          <a:custGeom>
            <a:avLst/>
            <a:gdLst/>
            <a:ahLst/>
            <a:cxnLst/>
            <a:rect l="l" t="t" r="r" b="b"/>
            <a:pathLst>
              <a:path w="7842303" h="7129367">
                <a:moveTo>
                  <a:pt x="7842303" y="0"/>
                </a:moveTo>
                <a:lnTo>
                  <a:pt x="0" y="0"/>
                </a:lnTo>
                <a:lnTo>
                  <a:pt x="0" y="7129366"/>
                </a:lnTo>
                <a:lnTo>
                  <a:pt x="7842303" y="7129366"/>
                </a:lnTo>
                <a:lnTo>
                  <a:pt x="7842303"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8" name="TextBox 8"/>
          <p:cNvSpPr txBox="1"/>
          <p:nvPr/>
        </p:nvSpPr>
        <p:spPr>
          <a:xfrm>
            <a:off x="1305048" y="4839362"/>
            <a:ext cx="5769778" cy="475130"/>
          </a:xfrm>
          <a:prstGeom prst="rect">
            <a:avLst/>
          </a:prstGeom>
        </p:spPr>
        <p:txBody>
          <a:bodyPr lIns="0" tIns="0" rIns="0" bIns="0" rtlCol="0" anchor="t">
            <a:spAutoFit/>
          </a:bodyPr>
          <a:lstStyle/>
          <a:p>
            <a:pPr algn="ctr" defTabSz="609630">
              <a:lnSpc>
                <a:spcPts val="3267"/>
              </a:lnSpc>
              <a:spcBef>
                <a:spcPct val="0"/>
              </a:spcBef>
            </a:pPr>
            <a:r>
              <a:rPr lang="en-US" sz="5400" b="1" dirty="0">
                <a:solidFill>
                  <a:srgbClr val="000000"/>
                </a:solidFill>
                <a:latin typeface="Sigher"/>
                <a:ea typeface="Sigher"/>
                <a:cs typeface="Sigher"/>
                <a:sym typeface="Sigher"/>
              </a:rPr>
              <a:t>Lesson 5: Skills 1</a:t>
            </a:r>
          </a:p>
        </p:txBody>
      </p:sp>
      <p:sp>
        <p:nvSpPr>
          <p:cNvPr id="9" name="Freeform 9"/>
          <p:cNvSpPr/>
          <p:nvPr/>
        </p:nvSpPr>
        <p:spPr>
          <a:xfrm>
            <a:off x="7074826" y="320391"/>
            <a:ext cx="1536725" cy="1533931"/>
          </a:xfrm>
          <a:custGeom>
            <a:avLst/>
            <a:gdLst/>
            <a:ahLst/>
            <a:cxnLst/>
            <a:rect l="l" t="t" r="r" b="b"/>
            <a:pathLst>
              <a:path w="2305088" h="2300897">
                <a:moveTo>
                  <a:pt x="0" y="0"/>
                </a:moveTo>
                <a:lnTo>
                  <a:pt x="2305088" y="0"/>
                </a:lnTo>
                <a:lnTo>
                  <a:pt x="2305088" y="2300898"/>
                </a:lnTo>
                <a:lnTo>
                  <a:pt x="0" y="23008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1305048" y="2105089"/>
            <a:ext cx="5853247" cy="2550314"/>
          </a:xfrm>
          <a:prstGeom prst="rect">
            <a:avLst/>
          </a:prstGeom>
        </p:spPr>
        <p:txBody>
          <a:bodyPr wrap="square" lIns="0" tIns="0" rIns="0" bIns="0" rtlCol="0" anchor="t">
            <a:spAutoFit/>
          </a:bodyPr>
          <a:lstStyle/>
          <a:p>
            <a:pPr algn="ctr" defTabSz="609630">
              <a:lnSpc>
                <a:spcPts val="9354"/>
              </a:lnSpc>
              <a:spcBef>
                <a:spcPct val="0"/>
              </a:spcBef>
            </a:pPr>
            <a:r>
              <a:rPr lang="en-US" sz="11500" dirty="0">
                <a:solidFill>
                  <a:srgbClr val="336005"/>
                </a:solidFill>
                <a:latin typeface="Noot"/>
                <a:ea typeface="Noot"/>
                <a:cs typeface="Noot"/>
                <a:sym typeface="Noot"/>
              </a:rPr>
              <a:t>PLANET EARTH</a:t>
            </a:r>
          </a:p>
        </p:txBody>
      </p:sp>
      <p:sp>
        <p:nvSpPr>
          <p:cNvPr id="11" name="TextBox 8">
            <a:extLst>
              <a:ext uri="{FF2B5EF4-FFF2-40B4-BE49-F238E27FC236}">
                <a16:creationId xmlns:a16="http://schemas.microsoft.com/office/drawing/2014/main" id="{C3C24BA2-4A27-C6A4-2771-D77596C6529C}"/>
              </a:ext>
            </a:extLst>
          </p:cNvPr>
          <p:cNvSpPr txBox="1"/>
          <p:nvPr/>
        </p:nvSpPr>
        <p:spPr>
          <a:xfrm>
            <a:off x="1222845" y="1045210"/>
            <a:ext cx="5769778" cy="475130"/>
          </a:xfrm>
          <a:prstGeom prst="rect">
            <a:avLst/>
          </a:prstGeom>
        </p:spPr>
        <p:txBody>
          <a:bodyPr lIns="0" tIns="0" rIns="0" bIns="0" rtlCol="0" anchor="t">
            <a:spAutoFit/>
          </a:bodyPr>
          <a:lstStyle/>
          <a:p>
            <a:pPr algn="ctr" defTabSz="609630">
              <a:lnSpc>
                <a:spcPts val="3267"/>
              </a:lnSpc>
              <a:spcBef>
                <a:spcPct val="0"/>
              </a:spcBef>
            </a:pPr>
            <a:r>
              <a:rPr lang="en-US" sz="5400" b="1" dirty="0">
                <a:solidFill>
                  <a:srgbClr val="000000"/>
                </a:solidFill>
                <a:latin typeface="Sigher"/>
                <a:ea typeface="Sigher"/>
                <a:cs typeface="Sigher"/>
                <a:sym typeface="Sigher"/>
              </a:rPr>
              <a:t>Unit 10: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A5AEC5-F4EE-6742-DDE7-A9701408EBB3}"/>
              </a:ext>
            </a:extLst>
          </p:cNvPr>
          <p:cNvPicPr>
            <a:picLocks noChangeAspect="1"/>
          </p:cNvPicPr>
          <p:nvPr/>
        </p:nvPicPr>
        <p:blipFill>
          <a:blip r:embed="rId3"/>
          <a:stretch>
            <a:fillRect/>
          </a:stretch>
        </p:blipFill>
        <p:spPr>
          <a:xfrm>
            <a:off x="-167640" y="0"/>
            <a:ext cx="12359639" cy="6839850"/>
          </a:xfrm>
          <a:prstGeom prst="rect">
            <a:avLst/>
          </a:prstGeom>
        </p:spPr>
      </p:pic>
      <p:sp>
        <p:nvSpPr>
          <p:cNvPr id="12" name="TextBox 11"/>
          <p:cNvSpPr txBox="1"/>
          <p:nvPr/>
        </p:nvSpPr>
        <p:spPr>
          <a:xfrm>
            <a:off x="977265" y="163913"/>
            <a:ext cx="10916285" cy="1569660"/>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algn="just"/>
            <a:r>
              <a:rPr lang="en-US" sz="4800" b="1" dirty="0">
                <a:solidFill>
                  <a:srgbClr val="FF0000"/>
                </a:solidFill>
                <a:effectLst>
                  <a:glow rad="88900">
                    <a:schemeClr val="bg1"/>
                  </a:glow>
                </a:effectLst>
                <a:latin typeface="Palatino Linotype" panose="02040502050505030304" pitchFamily="18" charset="0"/>
                <a:cs typeface="Arial" panose="020B0604020202020204" pitchFamily="34" charset="0"/>
              </a:rPr>
              <a:t>1. Tick (√) the things that show the roles of plants and animals.</a:t>
            </a:r>
          </a:p>
        </p:txBody>
      </p:sp>
      <p:sp>
        <p:nvSpPr>
          <p:cNvPr id="7" name="Text Box 6"/>
          <p:cNvSpPr txBox="1"/>
          <p:nvPr/>
        </p:nvSpPr>
        <p:spPr>
          <a:xfrm>
            <a:off x="527050" y="3283585"/>
            <a:ext cx="11012805" cy="143510"/>
          </a:xfrm>
          <a:prstGeom prst="rect">
            <a:avLst/>
          </a:prstGeom>
          <a:noFill/>
        </p:spPr>
        <p:txBody>
          <a:bodyPr wrap="square" rtlCol="0" anchor="t">
            <a:noAutofit/>
          </a:bodyPr>
          <a:lstStyle/>
          <a:p>
            <a:pPr algn="just"/>
            <a:endParaRPr lang="en-US" sz="3200">
              <a:solidFill>
                <a:schemeClr val="tx1"/>
              </a:solidFill>
              <a:latin typeface="Calibri" panose="020F0502020204030204" pitchFamily="34" charset="0"/>
              <a:cs typeface="Calibri" panose="020F0502020204030204" pitchFamily="34" charset="0"/>
            </a:endParaRPr>
          </a:p>
        </p:txBody>
      </p:sp>
      <p:graphicFrame>
        <p:nvGraphicFramePr>
          <p:cNvPr id="4" name="Table 3"/>
          <p:cNvGraphicFramePr/>
          <p:nvPr>
            <p:extLst>
              <p:ext uri="{D42A27DB-BD31-4B8C-83A1-F6EECF244321}">
                <p14:modId xmlns:p14="http://schemas.microsoft.com/office/powerpoint/2010/main" val="271209436"/>
              </p:ext>
            </p:extLst>
          </p:nvPr>
        </p:nvGraphicFramePr>
        <p:xfrm>
          <a:off x="977265" y="2003425"/>
          <a:ext cx="9717405" cy="4023360"/>
        </p:xfrm>
        <a:graphic>
          <a:graphicData uri="http://schemas.openxmlformats.org/drawingml/2006/table">
            <a:tbl>
              <a:tblPr firstRow="1" bandRow="1">
                <a:tableStyleId>{5C22544A-7EE6-4342-B048-85BDC9FD1C3A}</a:tableStyleId>
              </a:tblPr>
              <a:tblGrid>
                <a:gridCol w="6808470">
                  <a:extLst>
                    <a:ext uri="{9D8B030D-6E8A-4147-A177-3AD203B41FA5}">
                      <a16:colId xmlns:a16="http://schemas.microsoft.com/office/drawing/2014/main" val="20000"/>
                    </a:ext>
                  </a:extLst>
                </a:gridCol>
                <a:gridCol w="2908935">
                  <a:extLst>
                    <a:ext uri="{9D8B030D-6E8A-4147-A177-3AD203B41FA5}">
                      <a16:colId xmlns:a16="http://schemas.microsoft.com/office/drawing/2014/main" val="20001"/>
                    </a:ext>
                  </a:extLst>
                </a:gridCol>
              </a:tblGrid>
              <a:tr h="1005840">
                <a:tc>
                  <a:txBody>
                    <a:bodyPr/>
                    <a:lstStyle/>
                    <a:p>
                      <a:pPr>
                        <a:buNone/>
                      </a:pPr>
                      <a:r>
                        <a:rPr lang="en-US" sz="3600" b="1" dirty="0">
                          <a:solidFill>
                            <a:schemeClr val="tx1"/>
                          </a:solidFill>
                          <a:latin typeface="Palatino Linotype" panose="02040502050505030304" pitchFamily="18" charset="0"/>
                        </a:rPr>
                        <a:t>1. </a:t>
                      </a:r>
                      <a:r>
                        <a:rPr lang="en-US" sz="3600" b="0" dirty="0">
                          <a:solidFill>
                            <a:schemeClr val="tx1"/>
                          </a:solidFill>
                          <a:latin typeface="Palatino Linotype" panose="02040502050505030304" pitchFamily="18" charset="0"/>
                        </a:rPr>
                        <a:t>providing sources of food</a:t>
                      </a:r>
                    </a:p>
                  </a:txBody>
                  <a:tcPr>
                    <a:solidFill>
                      <a:schemeClr val="accent6">
                        <a:lumMod val="60000"/>
                        <a:lumOff val="40000"/>
                      </a:schemeClr>
                    </a:solidFill>
                  </a:tcPr>
                </a:tc>
                <a:tc>
                  <a:txBody>
                    <a:bodyPr/>
                    <a:lstStyle/>
                    <a:p>
                      <a:pPr>
                        <a:buNone/>
                      </a:pPr>
                      <a:endParaRPr lang="en-US" sz="3600" dirty="0">
                        <a:latin typeface="Palatino Linotype" panose="02040502050505030304" pitchFamily="18" charset="0"/>
                      </a:endParaRPr>
                    </a:p>
                  </a:txBody>
                  <a:tcPr>
                    <a:solidFill>
                      <a:schemeClr val="accent6">
                        <a:lumMod val="20000"/>
                        <a:lumOff val="80000"/>
                      </a:schemeClr>
                    </a:solidFill>
                  </a:tcPr>
                </a:tc>
                <a:extLst>
                  <a:ext uri="{0D108BD9-81ED-4DB2-BD59-A6C34878D82A}">
                    <a16:rowId xmlns:a16="http://schemas.microsoft.com/office/drawing/2014/main" val="10000"/>
                  </a:ext>
                </a:extLst>
              </a:tr>
              <a:tr h="1005840">
                <a:tc>
                  <a:txBody>
                    <a:bodyPr/>
                    <a:lstStyle/>
                    <a:p>
                      <a:pPr>
                        <a:buNone/>
                      </a:pPr>
                      <a:r>
                        <a:rPr lang="en-US" sz="3600" b="1" dirty="0">
                          <a:latin typeface="Palatino Linotype" panose="02040502050505030304" pitchFamily="18" charset="0"/>
                        </a:rPr>
                        <a:t>2.</a:t>
                      </a:r>
                      <a:r>
                        <a:rPr lang="en-US" sz="3600" dirty="0">
                          <a:latin typeface="Palatino Linotype" panose="02040502050505030304" pitchFamily="18" charset="0"/>
                        </a:rPr>
                        <a:t> causing habitat loss</a:t>
                      </a:r>
                    </a:p>
                  </a:txBody>
                  <a:tcPr>
                    <a:solidFill>
                      <a:schemeClr val="accent6">
                        <a:lumMod val="60000"/>
                        <a:lumOff val="40000"/>
                      </a:schemeClr>
                    </a:solidFill>
                  </a:tcPr>
                </a:tc>
                <a:tc>
                  <a:txBody>
                    <a:bodyPr/>
                    <a:lstStyle/>
                    <a:p>
                      <a:pPr>
                        <a:buNone/>
                      </a:pPr>
                      <a:endParaRPr lang="en-US" sz="3600" dirty="0">
                        <a:latin typeface="Palatino Linotype" panose="02040502050505030304" pitchFamily="18" charset="0"/>
                      </a:endParaRPr>
                    </a:p>
                  </a:txBody>
                  <a:tcPr>
                    <a:solidFill>
                      <a:schemeClr val="accent6">
                        <a:lumMod val="20000"/>
                        <a:lumOff val="80000"/>
                      </a:schemeClr>
                    </a:solidFill>
                  </a:tcPr>
                </a:tc>
                <a:extLst>
                  <a:ext uri="{0D108BD9-81ED-4DB2-BD59-A6C34878D82A}">
                    <a16:rowId xmlns:a16="http://schemas.microsoft.com/office/drawing/2014/main" val="10001"/>
                  </a:ext>
                </a:extLst>
              </a:tr>
              <a:tr h="1005840">
                <a:tc>
                  <a:txBody>
                    <a:bodyPr/>
                    <a:lstStyle/>
                    <a:p>
                      <a:pPr>
                        <a:buNone/>
                      </a:pPr>
                      <a:r>
                        <a:rPr lang="en-US" sz="3600" b="1" dirty="0">
                          <a:latin typeface="Palatino Linotype" panose="02040502050505030304" pitchFamily="18" charset="0"/>
                        </a:rPr>
                        <a:t>3.</a:t>
                      </a:r>
                      <a:r>
                        <a:rPr lang="en-US" sz="3600" dirty="0">
                          <a:latin typeface="Palatino Linotype" panose="02040502050505030304" pitchFamily="18" charset="0"/>
                        </a:rPr>
                        <a:t> keeping the ecological balance</a:t>
                      </a:r>
                    </a:p>
                  </a:txBody>
                  <a:tcPr>
                    <a:solidFill>
                      <a:schemeClr val="accent6">
                        <a:lumMod val="60000"/>
                        <a:lumOff val="40000"/>
                      </a:schemeClr>
                    </a:solidFill>
                  </a:tcPr>
                </a:tc>
                <a:tc>
                  <a:txBody>
                    <a:bodyPr/>
                    <a:lstStyle/>
                    <a:p>
                      <a:pPr>
                        <a:buNone/>
                      </a:pPr>
                      <a:endParaRPr lang="en-US" sz="3600" dirty="0">
                        <a:latin typeface="Palatino Linotype" panose="02040502050505030304" pitchFamily="18" charset="0"/>
                      </a:endParaRPr>
                    </a:p>
                  </a:txBody>
                  <a:tcPr>
                    <a:solidFill>
                      <a:schemeClr val="accent6">
                        <a:lumMod val="20000"/>
                        <a:lumOff val="80000"/>
                      </a:schemeClr>
                    </a:solidFill>
                  </a:tcPr>
                </a:tc>
                <a:extLst>
                  <a:ext uri="{0D108BD9-81ED-4DB2-BD59-A6C34878D82A}">
                    <a16:rowId xmlns:a16="http://schemas.microsoft.com/office/drawing/2014/main" val="10002"/>
                  </a:ext>
                </a:extLst>
              </a:tr>
              <a:tr h="1005840">
                <a:tc>
                  <a:txBody>
                    <a:bodyPr/>
                    <a:lstStyle/>
                    <a:p>
                      <a:pPr>
                        <a:buNone/>
                      </a:pPr>
                      <a:r>
                        <a:rPr lang="en-US" sz="3600" b="1" dirty="0">
                          <a:latin typeface="Palatino Linotype" panose="02040502050505030304" pitchFamily="18" charset="0"/>
                        </a:rPr>
                        <a:t>4.</a:t>
                      </a:r>
                      <a:r>
                        <a:rPr lang="en-US" sz="3600" dirty="0">
                          <a:latin typeface="Palatino Linotype" panose="02040502050505030304" pitchFamily="18" charset="0"/>
                        </a:rPr>
                        <a:t> making Earth beautiful</a:t>
                      </a:r>
                    </a:p>
                  </a:txBody>
                  <a:tcPr>
                    <a:solidFill>
                      <a:schemeClr val="accent6">
                        <a:lumMod val="60000"/>
                        <a:lumOff val="40000"/>
                      </a:schemeClr>
                    </a:solidFill>
                  </a:tcPr>
                </a:tc>
                <a:tc>
                  <a:txBody>
                    <a:bodyPr/>
                    <a:lstStyle/>
                    <a:p>
                      <a:pPr>
                        <a:buNone/>
                      </a:pPr>
                      <a:endParaRPr lang="en-US" sz="3600" dirty="0">
                        <a:latin typeface="Palatino Linotype" panose="02040502050505030304" pitchFamily="18" charset="0"/>
                      </a:endParaRPr>
                    </a:p>
                  </a:txBody>
                  <a:tcP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15" name="Text Box 14"/>
          <p:cNvSpPr txBox="1"/>
          <p:nvPr/>
        </p:nvSpPr>
        <p:spPr>
          <a:xfrm>
            <a:off x="8921749" y="2188729"/>
            <a:ext cx="650875" cy="706755"/>
          </a:xfrm>
          <a:prstGeom prst="rect">
            <a:avLst/>
          </a:prstGeom>
          <a:noFill/>
        </p:spPr>
        <p:txBody>
          <a:bodyPr wrap="square" rtlCol="0" anchor="t">
            <a:spAutoFit/>
          </a:bodyPr>
          <a:lstStyle/>
          <a:p>
            <a:pPr algn="just"/>
            <a:r>
              <a:rPr lang="en-US" sz="4000" b="1" dirty="0">
                <a:solidFill>
                  <a:srgbClr val="FF0000"/>
                </a:solidFill>
                <a:effectLst>
                  <a:glow rad="88900">
                    <a:schemeClr val="bg1"/>
                  </a:glow>
                </a:effectLst>
                <a:latin typeface="Palatino Linotype" panose="02040502050505030304" pitchFamily="18" charset="0"/>
                <a:cs typeface="Arial" panose="020B0604020202020204" pitchFamily="34" charset="0"/>
                <a:sym typeface="+mn-ea"/>
              </a:rPr>
              <a:t>√</a:t>
            </a:r>
          </a:p>
        </p:txBody>
      </p:sp>
      <p:sp>
        <p:nvSpPr>
          <p:cNvPr id="21" name="Text Box 20"/>
          <p:cNvSpPr txBox="1"/>
          <p:nvPr/>
        </p:nvSpPr>
        <p:spPr>
          <a:xfrm>
            <a:off x="8921749" y="4123187"/>
            <a:ext cx="650875" cy="706755"/>
          </a:xfrm>
          <a:prstGeom prst="rect">
            <a:avLst/>
          </a:prstGeom>
          <a:noFill/>
        </p:spPr>
        <p:txBody>
          <a:bodyPr wrap="square" rtlCol="0" anchor="t">
            <a:spAutoFit/>
          </a:bodyPr>
          <a:lstStyle/>
          <a:p>
            <a:pPr algn="just"/>
            <a:r>
              <a:rPr lang="en-US" sz="4000" b="1" dirty="0">
                <a:solidFill>
                  <a:srgbClr val="FF0000"/>
                </a:solidFill>
                <a:effectLst>
                  <a:glow rad="88900">
                    <a:schemeClr val="bg1"/>
                  </a:glow>
                </a:effectLst>
                <a:latin typeface="Palatino Linotype" panose="02040502050505030304" pitchFamily="18" charset="0"/>
                <a:cs typeface="Arial" panose="020B0604020202020204" pitchFamily="34" charset="0"/>
                <a:sym typeface="+mn-ea"/>
              </a:rPr>
              <a:t>√</a:t>
            </a:r>
          </a:p>
        </p:txBody>
      </p:sp>
      <p:sp>
        <p:nvSpPr>
          <p:cNvPr id="22" name="Text Box 21"/>
          <p:cNvSpPr txBox="1"/>
          <p:nvPr/>
        </p:nvSpPr>
        <p:spPr>
          <a:xfrm>
            <a:off x="8921750" y="5193480"/>
            <a:ext cx="650875" cy="706755"/>
          </a:xfrm>
          <a:prstGeom prst="rect">
            <a:avLst/>
          </a:prstGeom>
          <a:noFill/>
        </p:spPr>
        <p:txBody>
          <a:bodyPr wrap="square" rtlCol="0" anchor="t">
            <a:spAutoFit/>
          </a:bodyPr>
          <a:lstStyle/>
          <a:p>
            <a:pPr algn="just"/>
            <a:r>
              <a:rPr lang="en-US" sz="4000" b="1" dirty="0">
                <a:solidFill>
                  <a:srgbClr val="FF0000"/>
                </a:solidFill>
                <a:effectLst>
                  <a:glow rad="88900">
                    <a:schemeClr val="bg1"/>
                  </a:glow>
                </a:effectLst>
                <a:latin typeface="Palatino Linotype" panose="02040502050505030304" pitchFamily="18" charset="0"/>
                <a:cs typeface="Arial" panose="020B0604020202020204" pitchFamily="34" charset="0"/>
                <a:sym typeface="+mn-ea"/>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1F4BF2-56A8-78EF-DE03-0BA2C5E6B9F7}"/>
              </a:ext>
            </a:extLst>
          </p:cNvPr>
          <p:cNvPicPr>
            <a:picLocks noChangeAspect="1"/>
          </p:cNvPicPr>
          <p:nvPr/>
        </p:nvPicPr>
        <p:blipFill>
          <a:blip r:embed="rId3"/>
          <a:stretch>
            <a:fillRect/>
          </a:stretch>
        </p:blipFill>
        <p:spPr>
          <a:xfrm>
            <a:off x="-167640" y="0"/>
            <a:ext cx="12359639" cy="6839850"/>
          </a:xfrm>
          <a:prstGeom prst="rect">
            <a:avLst/>
          </a:prstGeom>
        </p:spPr>
      </p:pic>
      <p:sp>
        <p:nvSpPr>
          <p:cNvPr id="39" name="TextBox 11"/>
          <p:cNvSpPr txBox="1"/>
          <p:nvPr/>
        </p:nvSpPr>
        <p:spPr>
          <a:xfrm>
            <a:off x="1097915" y="18150"/>
            <a:ext cx="10888345"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algn="just"/>
            <a:r>
              <a:rPr lang="en-US" sz="4000" b="1" dirty="0">
                <a:solidFill>
                  <a:srgbClr val="FF0000"/>
                </a:solidFill>
                <a:effectLst>
                  <a:glow rad="88900">
                    <a:schemeClr val="bg1"/>
                  </a:glow>
                </a:effectLst>
                <a:latin typeface="Palatino Linotype" panose="02040502050505030304" pitchFamily="18" charset="0"/>
                <a:cs typeface="Arial" panose="020B0604020202020204" pitchFamily="34" charset="0"/>
              </a:rPr>
              <a:t>2. Read the article and choose the correct answer A, B, C, or D</a:t>
            </a:r>
          </a:p>
        </p:txBody>
      </p:sp>
      <p:sp>
        <p:nvSpPr>
          <p:cNvPr id="3" name="Text Box 2"/>
          <p:cNvSpPr txBox="1"/>
          <p:nvPr/>
        </p:nvSpPr>
        <p:spPr>
          <a:xfrm>
            <a:off x="194944" y="1524000"/>
            <a:ext cx="11634470" cy="4832092"/>
          </a:xfrm>
          <a:prstGeom prst="rect">
            <a:avLst/>
          </a:prstGeom>
          <a:solidFill>
            <a:schemeClr val="accent6">
              <a:lumMod val="20000"/>
              <a:lumOff val="80000"/>
            </a:schemeClr>
          </a:solidFill>
        </p:spPr>
        <p:txBody>
          <a:bodyPr wrap="square" rtlCol="0" anchor="t">
            <a:spAutoFit/>
          </a:bodyPr>
          <a:lstStyle/>
          <a:p>
            <a:pPr algn="just"/>
            <a:r>
              <a:rPr lang="en-US" sz="2200" dirty="0">
                <a:latin typeface="Palatino Linotype" panose="02040502050505030304" pitchFamily="18" charset="0"/>
              </a:rPr>
              <a:t>Plants and animals are an essential part of Earth's ecology. When we speak about a specific habitat and time, we refer to them as flora and fauna. Flora refers to plants and fauna refers to animals. They are fascinating to study due to their beauty and significance to human life. </a:t>
            </a:r>
          </a:p>
          <a:p>
            <a:pPr algn="just"/>
            <a:r>
              <a:rPr lang="en-US" sz="2200" dirty="0">
                <a:latin typeface="Palatino Linotype" panose="02040502050505030304" pitchFamily="18" charset="0"/>
              </a:rPr>
              <a:t>First, the flora and fauna on Earth create an ecological balance, making life possible for humans. Flora releases oxygen for humans. The carbon dioxide we breathe out is vital to plants. Humans also rely on the plants and animals for food, medicine, and water. </a:t>
            </a:r>
          </a:p>
          <a:p>
            <a:pPr algn="just"/>
            <a:r>
              <a:rPr lang="en-US" sz="2200" dirty="0">
                <a:latin typeface="Palatino Linotype" panose="02040502050505030304" pitchFamily="18" charset="0"/>
              </a:rPr>
              <a:t>Second, plants and animals combine to create a food chain. In the food chain, the animals play an important part. They feed on plants and, in turn, are the prey of other animals. Their droppings become fertilizers for plants.</a:t>
            </a:r>
          </a:p>
          <a:p>
            <a:pPr algn="just"/>
            <a:r>
              <a:rPr lang="en-US" sz="2200" dirty="0">
                <a:latin typeface="Palatino Linotype" panose="02040502050505030304" pitchFamily="18" charset="0"/>
              </a:rPr>
              <a:t>Finally, plants and animals add a lot of beauty to our earth. People love and appreciate the natural beauty, the relaxed feeling in green spaces and water areas. </a:t>
            </a:r>
          </a:p>
          <a:p>
            <a:pPr algn="just"/>
            <a:r>
              <a:rPr lang="en-US" sz="2200" dirty="0">
                <a:latin typeface="Palatino Linotype" panose="02040502050505030304" pitchFamily="18" charset="0"/>
              </a:rPr>
              <a:t>However, plants and animals are facing habitat loss, pollution, and climate change. To protect them, we should raise people’s awareness of their significance, stop hunting, plant more trees, and build nature reserves for our wildlife.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AAFE6-B005-6A16-CFF4-5042947A07FE}"/>
              </a:ext>
            </a:extLst>
          </p:cNvPr>
          <p:cNvPicPr>
            <a:picLocks noChangeAspect="1"/>
          </p:cNvPicPr>
          <p:nvPr/>
        </p:nvPicPr>
        <p:blipFill>
          <a:blip r:embed="rId3"/>
          <a:stretch>
            <a:fillRect/>
          </a:stretch>
        </p:blipFill>
        <p:spPr>
          <a:xfrm>
            <a:off x="-167640" y="0"/>
            <a:ext cx="12359639" cy="6839850"/>
          </a:xfrm>
          <a:prstGeom prst="rect">
            <a:avLst/>
          </a:prstGeom>
        </p:spPr>
      </p:pic>
      <p:sp>
        <p:nvSpPr>
          <p:cNvPr id="2" name="Text Box 1"/>
          <p:cNvSpPr txBox="1"/>
          <p:nvPr/>
        </p:nvSpPr>
        <p:spPr>
          <a:xfrm>
            <a:off x="245906" y="637275"/>
            <a:ext cx="11494449" cy="6001643"/>
          </a:xfrm>
          <a:prstGeom prst="rect">
            <a:avLst/>
          </a:prstGeom>
          <a:solidFill>
            <a:schemeClr val="bg1"/>
          </a:solidFill>
        </p:spPr>
        <p:txBody>
          <a:bodyPr wrap="square" rtlCol="0" anchor="t">
            <a:spAutoFit/>
          </a:bodyPr>
          <a:lstStyle/>
          <a:p>
            <a:pPr lvl="0"/>
            <a:r>
              <a:rPr lang="en-US" sz="2400" b="1" dirty="0">
                <a:latin typeface="Palatino Linotype" panose="02040502050505030304" pitchFamily="18" charset="0"/>
              </a:rPr>
              <a:t>1. What is the passage mainly about?</a:t>
            </a:r>
          </a:p>
          <a:p>
            <a:pPr lvl="0"/>
            <a:r>
              <a:rPr lang="en-US" sz="2400" dirty="0">
                <a:latin typeface="Palatino Linotype" panose="02040502050505030304" pitchFamily="18" charset="0"/>
              </a:rPr>
              <a:t>A. The beauty of plants and animals.	</a:t>
            </a:r>
          </a:p>
          <a:p>
            <a:pPr lvl="0"/>
            <a:r>
              <a:rPr lang="en-US" sz="2400" dirty="0">
                <a:latin typeface="Palatino Linotype" panose="02040502050505030304" pitchFamily="18" charset="0"/>
              </a:rPr>
              <a:t>B. How plants and animals protect the environment.</a:t>
            </a:r>
          </a:p>
          <a:p>
            <a:pPr lvl="0"/>
            <a:r>
              <a:rPr lang="en-US" sz="2400" dirty="0">
                <a:latin typeface="Palatino Linotype" panose="02040502050505030304" pitchFamily="18" charset="0"/>
              </a:rPr>
              <a:t>C. The wonder of plants and animals.	</a:t>
            </a:r>
          </a:p>
          <a:p>
            <a:pPr lvl="0"/>
            <a:r>
              <a:rPr lang="en-US" sz="2400" dirty="0">
                <a:latin typeface="Palatino Linotype" panose="02040502050505030304" pitchFamily="18" charset="0"/>
              </a:rPr>
              <a:t>D. The natural food chain.</a:t>
            </a:r>
          </a:p>
          <a:p>
            <a:pPr lvl="0"/>
            <a:r>
              <a:rPr lang="en-US" sz="2400" b="1" dirty="0">
                <a:latin typeface="Palatino Linotype" panose="02040502050505030304" pitchFamily="18" charset="0"/>
              </a:rPr>
              <a:t>2. The author mentions ____ significant roles plants and animals play.</a:t>
            </a:r>
          </a:p>
          <a:p>
            <a:pPr lvl="0"/>
            <a:r>
              <a:rPr lang="en-US" sz="2400" dirty="0">
                <a:latin typeface="Palatino Linotype" panose="02040502050505030304" pitchFamily="18" charset="0"/>
              </a:rPr>
              <a:t>A. Two		B. three		C. four		D. five	</a:t>
            </a:r>
          </a:p>
          <a:p>
            <a:pPr lvl="0"/>
            <a:r>
              <a:rPr lang="en-US" sz="2400" b="1" dirty="0">
                <a:latin typeface="Palatino Linotype" panose="02040502050505030304" pitchFamily="18" charset="0"/>
              </a:rPr>
              <a:t>3. Which of the following do plants provide humans?</a:t>
            </a:r>
          </a:p>
          <a:p>
            <a:pPr lvl="0"/>
            <a:r>
              <a:rPr lang="en-US" sz="2400" dirty="0">
                <a:latin typeface="Palatino Linotype" panose="02040502050505030304" pitchFamily="18" charset="0"/>
              </a:rPr>
              <a:t>A. Oxygen.					B. Aquatic environment.</a:t>
            </a:r>
          </a:p>
          <a:p>
            <a:pPr lvl="0"/>
            <a:r>
              <a:rPr lang="en-US" sz="2400" dirty="0">
                <a:latin typeface="Palatino Linotype" panose="02040502050505030304" pitchFamily="18" charset="0"/>
              </a:rPr>
              <a:t>C. Carbon dioxide				D. Habitat loss.</a:t>
            </a:r>
          </a:p>
          <a:p>
            <a:pPr lvl="0"/>
            <a:r>
              <a:rPr lang="en-US" sz="2400" b="1" dirty="0">
                <a:latin typeface="Palatino Linotype" panose="02040502050505030304" pitchFamily="18" charset="0"/>
              </a:rPr>
              <a:t>4. Which action does NOT preserve plants and animals?</a:t>
            </a:r>
          </a:p>
          <a:p>
            <a:pPr lvl="0"/>
            <a:r>
              <a:rPr lang="en-US" sz="2400" dirty="0">
                <a:latin typeface="Palatino Linotype" panose="02040502050505030304" pitchFamily="18" charset="0"/>
              </a:rPr>
              <a:t>A. Planting more trees.			B. Raising awareness.</a:t>
            </a:r>
          </a:p>
          <a:p>
            <a:pPr lvl="0"/>
            <a:r>
              <a:rPr lang="en-US" sz="2400" dirty="0">
                <a:latin typeface="Palatino Linotype" panose="02040502050505030304" pitchFamily="18" charset="0"/>
              </a:rPr>
              <a:t>C. Building nature reserves.		D. Hunting animals.</a:t>
            </a:r>
          </a:p>
          <a:p>
            <a:pPr lvl="0"/>
            <a:r>
              <a:rPr lang="en-US" sz="2400" b="1" dirty="0">
                <a:latin typeface="Palatino Linotype" panose="02040502050505030304" pitchFamily="18" charset="0"/>
              </a:rPr>
              <a:t>5. The word "appreciate" means _______.</a:t>
            </a:r>
          </a:p>
          <a:p>
            <a:pPr lvl="0"/>
            <a:r>
              <a:rPr lang="en-US" sz="2400" dirty="0">
                <a:latin typeface="Palatino Linotype" panose="02040502050505030304" pitchFamily="18" charset="0"/>
              </a:rPr>
              <a:t>A. protect the qualities of			B. </a:t>
            </a:r>
            <a:r>
              <a:rPr lang="en-US" sz="2400" dirty="0" err="1">
                <a:latin typeface="Palatino Linotype" panose="02040502050505030304" pitchFamily="18" charset="0"/>
              </a:rPr>
              <a:t>recognise</a:t>
            </a:r>
            <a:r>
              <a:rPr lang="en-US" sz="2400" dirty="0">
                <a:latin typeface="Palatino Linotype" panose="02040502050505030304" pitchFamily="18" charset="0"/>
              </a:rPr>
              <a:t> the wonder of</a:t>
            </a:r>
          </a:p>
          <a:p>
            <a:pPr lvl="0"/>
            <a:r>
              <a:rPr lang="en-US" sz="2400" dirty="0">
                <a:latin typeface="Palatino Linotype" panose="02040502050505030304" pitchFamily="18" charset="0"/>
              </a:rPr>
              <a:t>C. learn more about				D. be aware of</a:t>
            </a:r>
            <a:endParaRPr kumimoji="0" lang="en-US" sz="2400" i="0" u="none" strike="noStrike" kern="1200" cap="none" spc="0" normalizeH="0" baseline="0" noProof="0" dirty="0">
              <a:ln>
                <a:noFill/>
              </a:ln>
              <a:effectLst/>
              <a:uLnTx/>
              <a:uFillTx/>
              <a:latin typeface="Palatino Linotype" panose="02040502050505030304" pitchFamily="18" charset="0"/>
            </a:endParaRPr>
          </a:p>
        </p:txBody>
      </p:sp>
      <p:sp>
        <p:nvSpPr>
          <p:cNvPr id="6" name="TextBox 11">
            <a:extLst>
              <a:ext uri="{FF2B5EF4-FFF2-40B4-BE49-F238E27FC236}">
                <a16:creationId xmlns:a16="http://schemas.microsoft.com/office/drawing/2014/main" id="{1436B8E1-00C6-592A-37FA-FA0C410AB20C}"/>
              </a:ext>
            </a:extLst>
          </p:cNvPr>
          <p:cNvSpPr txBox="1"/>
          <p:nvPr/>
        </p:nvSpPr>
        <p:spPr>
          <a:xfrm>
            <a:off x="1" y="18150"/>
            <a:ext cx="11986260" cy="6191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glow rad="88900">
                    <a:prstClr val="white"/>
                  </a:glow>
                </a:effectLst>
                <a:uLnTx/>
                <a:uFillTx/>
                <a:latin typeface="Palatino Linotype" panose="02040502050505030304" pitchFamily="18" charset="0"/>
                <a:ea typeface="+mn-ea"/>
                <a:cs typeface="Arial" panose="020B0604020202020204" pitchFamily="34" charset="0"/>
              </a:rPr>
              <a:t>2. Read the article and choose the correct answer A, B, C, or D</a:t>
            </a:r>
          </a:p>
        </p:txBody>
      </p:sp>
    </p:spTree>
    <p:extLst>
      <p:ext uri="{BB962C8B-B14F-4D97-AF65-F5344CB8AC3E}">
        <p14:creationId xmlns:p14="http://schemas.microsoft.com/office/powerpoint/2010/main" val="3544633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1740</Words>
  <Application>Microsoft Office PowerPoint</Application>
  <PresentationFormat>Widescreen</PresentationFormat>
  <Paragraphs>163</Paragraphs>
  <Slides>21</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Noot</vt:lpstr>
      <vt:lpstr>Palatino Linotype</vt:lpstr>
      <vt:lpstr>Sigher</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Duyên Lương</cp:lastModifiedBy>
  <cp:revision>382</cp:revision>
  <dcterms:created xsi:type="dcterms:W3CDTF">2020-12-09T02:04:00Z</dcterms:created>
  <dcterms:modified xsi:type="dcterms:W3CDTF">2025-02-15T08:55:41Z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6481EDBCA75342C29885665D34052603_13</vt:lpwstr>
  </property>
  <property fmtid="{D5CDD505-2E9C-101B-9397-08002B2CF9AE}" pid="3" name="KSOProductBuildVer">
    <vt:lpwstr>1033-12.2.0.13431</vt:lpwstr>
  </property>
</Properties>
</file>