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38" r:id="rId2"/>
    <p:sldId id="334" r:id="rId3"/>
    <p:sldId id="279" r:id="rId4"/>
    <p:sldId id="256" r:id="rId5"/>
    <p:sldId id="316" r:id="rId6"/>
    <p:sldId id="276" r:id="rId7"/>
    <p:sldId id="331" r:id="rId8"/>
    <p:sldId id="335" r:id="rId9"/>
    <p:sldId id="298" r:id="rId10"/>
    <p:sldId id="327" r:id="rId11"/>
    <p:sldId id="313" r:id="rId12"/>
    <p:sldId id="332" r:id="rId13"/>
    <p:sldId id="337" r:id="rId14"/>
    <p:sldId id="333" r:id="rId15"/>
    <p:sldId id="336" r:id="rId16"/>
    <p:sldId id="325" r:id="rId17"/>
    <p:sldId id="314" r:id="rId18"/>
    <p:sldId id="330" r:id="rId19"/>
    <p:sldId id="339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08F"/>
    <a:srgbClr val="E9CF9D"/>
    <a:srgbClr val="0A8004"/>
    <a:srgbClr val="9933FF"/>
    <a:srgbClr val="FDE2AB"/>
    <a:srgbClr val="D0EAE8"/>
    <a:srgbClr val="EF4B66"/>
    <a:srgbClr val="FBCDCD"/>
    <a:srgbClr val="F7A5A5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650"/>
  </p:normalViewPr>
  <p:slideViewPr>
    <p:cSldViewPr snapToGrid="0" showGuides="1">
      <p:cViewPr varScale="1">
        <p:scale>
          <a:sx n="75" d="100"/>
          <a:sy n="75" d="100"/>
        </p:scale>
        <p:origin x="3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0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2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48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3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786777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426245" y="6256960"/>
            <a:ext cx="3190022" cy="50965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NGUYỄN THỊ THU BA</a:t>
            </a:r>
            <a:endParaRPr lang="en-GB" sz="24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6121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8021" y="249317"/>
            <a:ext cx="1067085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Complete the text with the prepositions from the box. Use each preposition only ONCE.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297159" y="3077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944" y="20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97158" y="1941994"/>
            <a:ext cx="113329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</a:rPr>
              <a:t>I think smartphones will change a lot (1)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the near future. They will be much thinner. (2)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home. They might check the latest news (4)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the Internet. We won’t have to wait (5)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2800" dirty="0">
                <a:effectLst/>
              </a:rPr>
              <a:t>a long time for these super smartphones. </a:t>
            </a:r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1770489" y="1135325"/>
            <a:ext cx="8242789" cy="5453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>
                <a:solidFill>
                  <a:srgbClr val="C00000"/>
                </a:solidFill>
                <a:effectLst/>
                <a:latin typeface="ChronicaPro"/>
              </a:rPr>
              <a:t>in</a:t>
            </a:r>
            <a:r>
              <a:rPr lang="en-US" sz="3600" b="1" dirty="0">
                <a:solidFill>
                  <a:srgbClr val="C00000"/>
                </a:solidFill>
                <a:effectLst/>
                <a:latin typeface="ChronicaPro"/>
              </a:rPr>
              <a:t> 		on 		at 		for 		by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6453449" y="1714547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3048992" y="2065294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7144260" y="2982635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3332732" y="3428287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10413411" y="3428287"/>
            <a:ext cx="775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30549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775" y="154025"/>
            <a:ext cx="1107024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Tell each other whether you agree or disagree with the following ideas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9385" y="2880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170" y="1854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0" y="939919"/>
            <a:ext cx="12516749" cy="1264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 should not use our smartphones for more than a few hours every day.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2050, the way people communicate with each other will be different from now.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1033" y="2530421"/>
          <a:ext cx="11773986" cy="36694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50628">
                  <a:extLst>
                    <a:ext uri="{9D8B030D-6E8A-4147-A177-3AD203B41FA5}">
                      <a16:colId xmlns:a16="http://schemas.microsoft.com/office/drawing/2014/main" val="1224100186"/>
                    </a:ext>
                  </a:extLst>
                </a:gridCol>
                <a:gridCol w="5823358">
                  <a:extLst>
                    <a:ext uri="{9D8B030D-6E8A-4147-A177-3AD203B41FA5}">
                      <a16:colId xmlns:a16="http://schemas.microsoft.com/office/drawing/2014/main" val="314620562"/>
                    </a:ext>
                  </a:extLst>
                </a:gridCol>
              </a:tblGrid>
              <a:tr h="668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rgbClr val="03708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1.What are some bad points of using smartphones too much?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rgbClr val="03708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 the future, will people meet each other face to face like now? </a:t>
                      </a:r>
                      <a:endParaRPr lang="en-US" sz="2500" b="1" dirty="0">
                        <a:solidFill>
                          <a:srgbClr val="03708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32143"/>
                  </a:ext>
                </a:extLst>
              </a:tr>
              <a:tr h="2815971"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rgbClr val="333333"/>
                        </a:solidFill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5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231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047" y="3457704"/>
            <a:ext cx="58774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your eyes (will be short-sighted)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bad for sleep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negative effect on your health</a:t>
            </a:r>
          </a:p>
          <a:p>
            <a:pPr lvl="0"/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will be bad for your neck, can damage </a:t>
            </a:r>
          </a:p>
          <a:p>
            <a:pPr lvl="0"/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hands,……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0504" y="3549518"/>
            <a:ext cx="55088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the future, we can meet our friends and relatives using video calls. Moreover, we can make so many friends via chatting or social networking. </a:t>
            </a:r>
          </a:p>
        </p:txBody>
      </p:sp>
    </p:spTree>
    <p:extLst>
      <p:ext uri="{BB962C8B-B14F-4D97-AF65-F5344CB8AC3E}">
        <p14:creationId xmlns:p14="http://schemas.microsoft.com/office/powerpoint/2010/main" val="9652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14754" y="584775"/>
            <a:ext cx="83393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hronicaPro"/>
              </a:rPr>
              <a:t>* Possessive </a:t>
            </a:r>
            <a:r>
              <a:rPr lang="en-US" sz="3600" b="1" dirty="0">
                <a:latin typeface="ChronicaPro"/>
              </a:rPr>
              <a:t>pronouns:  </a:t>
            </a:r>
            <a:r>
              <a:rPr lang="en-US" sz="3200" i="1" dirty="0" err="1">
                <a:latin typeface="ChronicaPro"/>
              </a:rPr>
              <a:t>Đại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từ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sở</a:t>
            </a:r>
            <a:r>
              <a:rPr lang="en-US" sz="3200" i="1" dirty="0">
                <a:latin typeface="ChronicaPro"/>
              </a:rPr>
              <a:t> </a:t>
            </a:r>
            <a:r>
              <a:rPr lang="en-US" sz="3200" i="1" dirty="0" err="1">
                <a:latin typeface="ChronicaPro"/>
              </a:rPr>
              <a:t>hữu</a:t>
            </a:r>
            <a:endParaRPr lang="en-US" sz="3200" i="1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0"/>
            <a:ext cx="301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</a:t>
            </a:r>
            <a:r>
              <a:rPr lang="en-US" sz="3200" b="1" u="sng" dirty="0">
                <a:solidFill>
                  <a:srgbClr val="C00000"/>
                </a:solidFill>
              </a:rPr>
              <a:t>Grammar 2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631" y="1447769"/>
            <a:ext cx="5437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7 </a:t>
            </a:r>
            <a:r>
              <a:rPr lang="en-US" sz="2800" b="1" dirty="0" err="1">
                <a:solidFill>
                  <a:srgbClr val="C00000"/>
                </a:solidFill>
              </a:rPr>
              <a:t>đại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sở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hữu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học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</a:p>
          <a:p>
            <a:r>
              <a:rPr lang="en-US" sz="2800" dirty="0"/>
              <a:t>-  mine: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endParaRPr lang="en-US" sz="2800" dirty="0"/>
          </a:p>
          <a:p>
            <a:r>
              <a:rPr lang="en-US" sz="2800" dirty="0"/>
              <a:t>-  yours: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/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endParaRPr lang="en-US" sz="2800" dirty="0"/>
          </a:p>
          <a:p>
            <a:r>
              <a:rPr lang="en-US" sz="2800" dirty="0"/>
              <a:t>-  his: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ấy</a:t>
            </a:r>
            <a:endParaRPr lang="en-US" sz="2800" dirty="0"/>
          </a:p>
          <a:p>
            <a:r>
              <a:rPr lang="en-US" sz="2800" dirty="0"/>
              <a:t>- hers: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ấy</a:t>
            </a:r>
            <a:endParaRPr lang="en-US" sz="2800" dirty="0"/>
          </a:p>
          <a:p>
            <a:r>
              <a:rPr lang="en-US" sz="2800" dirty="0"/>
              <a:t>- yours: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endParaRPr lang="en-US" sz="2800" dirty="0"/>
          </a:p>
          <a:p>
            <a:r>
              <a:rPr lang="en-US" sz="2800" dirty="0"/>
              <a:t>- theirs: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endParaRPr lang="en-US" sz="2800" dirty="0"/>
          </a:p>
          <a:p>
            <a:r>
              <a:rPr lang="en-US" sz="2800" dirty="0"/>
              <a:t>- its: </a:t>
            </a:r>
            <a:r>
              <a:rPr lang="en-US" sz="2800" dirty="0" err="1"/>
              <a:t>của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503010" y="1431807"/>
            <a:ext cx="6902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/>
              <a:t> </a:t>
            </a:r>
            <a:r>
              <a:rPr lang="vi-VN" sz="2400" b="1" dirty="0">
                <a:solidFill>
                  <a:srgbClr val="C00000"/>
                </a:solidFill>
              </a:rPr>
              <a:t>Vị trí của đại từ sở hữu trong câu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+ Đại từ sở hữu có thể được sử dụng như một </a:t>
            </a:r>
            <a:r>
              <a:rPr lang="vi-VN" sz="2400" u="sng" dirty="0"/>
              <a:t>chủ ngữ</a:t>
            </a:r>
            <a:r>
              <a:rPr lang="vi-VN" sz="2400" dirty="0"/>
              <a:t>, </a:t>
            </a:r>
            <a:r>
              <a:rPr lang="vi-VN" sz="2400" u="sng" dirty="0"/>
              <a:t>tân ngữ </a:t>
            </a:r>
            <a:r>
              <a:rPr lang="vi-VN" sz="2400" dirty="0"/>
              <a:t>hoặc </a:t>
            </a:r>
            <a:r>
              <a:rPr lang="vi-VN" sz="2400" u="sng" dirty="0"/>
              <a:t>đứng sau giới từ</a:t>
            </a:r>
            <a:endParaRPr lang="en-US" sz="2400" u="sng" dirty="0"/>
          </a:p>
          <a:p>
            <a:pPr>
              <a:lnSpc>
                <a:spcPct val="150000"/>
              </a:lnSpc>
            </a:pPr>
            <a:r>
              <a:rPr lang="en-US" sz="2400" i="1" dirty="0"/>
              <a:t>-</a:t>
            </a:r>
            <a:r>
              <a:rPr lang="vi-VN" sz="2400" i="1" dirty="0"/>
              <a:t>Vị trí chủ ngữ: </a:t>
            </a:r>
            <a:r>
              <a:rPr lang="vi-VN" sz="2400" dirty="0"/>
              <a:t>His car is red and </a:t>
            </a:r>
            <a:r>
              <a:rPr lang="vi-VN" sz="2400" b="1" dirty="0"/>
              <a:t>mine </a:t>
            </a:r>
            <a:r>
              <a:rPr lang="vi-VN" sz="2400" dirty="0"/>
              <a:t>is blue.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vi-VN" sz="2400" dirty="0"/>
              <a:t>Vị trí tân ngữ: Her house is bigger than </a:t>
            </a:r>
            <a:r>
              <a:rPr lang="vi-VN" sz="2400" b="1" dirty="0"/>
              <a:t>mine</a:t>
            </a:r>
            <a:r>
              <a:rPr lang="en-US" sz="24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</a:t>
            </a:r>
            <a:r>
              <a:rPr lang="vi-VN" sz="2400" i="1" dirty="0"/>
              <a:t>Đứng sau giới từ</a:t>
            </a:r>
            <a:r>
              <a:rPr lang="vi-VN" sz="2400" dirty="0"/>
              <a:t>: I could deal with their problem, but I don’t know what to do with</a:t>
            </a:r>
            <a:r>
              <a:rPr lang="en-US" sz="2400" dirty="0"/>
              <a:t> </a:t>
            </a:r>
            <a:r>
              <a:rPr lang="en-US" sz="2400" b="1" dirty="0"/>
              <a:t>mine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947" y="257529"/>
            <a:ext cx="1054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sở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hữu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trong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tiếng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Anh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822714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</a:rPr>
              <a:t>Đại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sở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hữu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sử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dụng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để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thế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cụm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từ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sở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hữu</a:t>
            </a:r>
            <a:r>
              <a:rPr lang="en-US" sz="3600" b="1" dirty="0">
                <a:solidFill>
                  <a:prstClr val="black"/>
                </a:solidFill>
              </a:rPr>
              <a:t> + </a:t>
            </a:r>
            <a:r>
              <a:rPr lang="en-US" sz="3600" b="1" dirty="0" err="1">
                <a:solidFill>
                  <a:prstClr val="black"/>
                </a:solidFill>
              </a:rPr>
              <a:t>danh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từ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đã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đề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cập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trước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đó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Đại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sở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hữu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sử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dụng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để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tránh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trùng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lặp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trong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cách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dùng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giúp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văn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trở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nên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trôi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chảy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hơn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600" dirty="0">
                <a:solidFill>
                  <a:prstClr val="black"/>
                </a:solidFill>
              </a:rPr>
              <a:t>  Ex: </a:t>
            </a:r>
            <a:r>
              <a:rPr lang="en-US" sz="3600" i="1" dirty="0">
                <a:solidFill>
                  <a:prstClr val="black"/>
                </a:solidFill>
              </a:rPr>
              <a:t>This is my book, not </a:t>
            </a:r>
            <a:r>
              <a:rPr lang="en-US" sz="3600" i="1" dirty="0">
                <a:solidFill>
                  <a:srgbClr val="C00000"/>
                </a:solidFill>
              </a:rPr>
              <a:t>yours</a:t>
            </a:r>
            <a:r>
              <a:rPr lang="en-US" sz="3600" i="1" dirty="0">
                <a:solidFill>
                  <a:prstClr val="black"/>
                </a:solidFill>
              </a:rPr>
              <a:t>. = This is my book, not </a:t>
            </a:r>
            <a:r>
              <a:rPr lang="en-US" sz="3600" i="1" dirty="0">
                <a:solidFill>
                  <a:srgbClr val="C00000"/>
                </a:solidFill>
              </a:rPr>
              <a:t>your book</a:t>
            </a: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prstClr val="black"/>
                </a:solidFill>
              </a:rPr>
              <a:t>Đại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sở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hữu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yours </a:t>
            </a:r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sử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dụng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để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thế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cụm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</a:rPr>
              <a:t>your book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0" y="5681343"/>
            <a:ext cx="1142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C00000"/>
                </a:solidFill>
              </a:rPr>
              <a:t>- </a:t>
            </a:r>
            <a:r>
              <a:rPr lang="en-US" sz="4000" b="1" dirty="0" err="1">
                <a:solidFill>
                  <a:srgbClr val="C00000"/>
                </a:solidFill>
              </a:rPr>
              <a:t>Lưu</a:t>
            </a:r>
            <a:r>
              <a:rPr lang="en-US" sz="4000" b="1" dirty="0">
                <a:solidFill>
                  <a:srgbClr val="C00000"/>
                </a:solidFill>
              </a:rPr>
              <a:t> ý: </a:t>
            </a:r>
            <a:r>
              <a:rPr lang="en-US" sz="4000" b="1" dirty="0" err="1">
                <a:solidFill>
                  <a:prstClr val="black"/>
                </a:solidFill>
              </a:rPr>
              <a:t>Đại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từ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sở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hữu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không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đứng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trước</a:t>
            </a:r>
            <a:r>
              <a:rPr lang="en-US" sz="4000" b="1" dirty="0">
                <a:solidFill>
                  <a:prstClr val="black"/>
                </a:solidFill>
              </a:rPr>
              <a:t> 1 </a:t>
            </a:r>
            <a:r>
              <a:rPr lang="en-US" sz="4000" b="1" dirty="0" err="1">
                <a:solidFill>
                  <a:prstClr val="black"/>
                </a:solidFill>
              </a:rPr>
              <a:t>danh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từ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28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227967" y="197082"/>
            <a:ext cx="6338819" cy="6311873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802192" y="-61556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451609" y="82909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-1" y="0"/>
            <a:ext cx="292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</a:t>
            </a:r>
            <a:r>
              <a:rPr lang="en-US" sz="3200" b="1" u="sng" dirty="0">
                <a:solidFill>
                  <a:srgbClr val="C00000"/>
                </a:solidFill>
              </a:rPr>
              <a:t>Grammar 2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8290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60" y="213532"/>
            <a:ext cx="108681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Complete the second sentence so that it has the same meaning as the first sentence.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410981" y="2176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66" y="1149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206196" y="1444698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 is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of her cousins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 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this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of his tablets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I borrow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pencil of yours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look like Nick and Peter. Are you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of their relatives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year,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of our classmates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1748482" y="1741113"/>
            <a:ext cx="28093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1748482" y="2715754"/>
            <a:ext cx="2448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487528" y="3706786"/>
            <a:ext cx="3437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582240" y="4709173"/>
            <a:ext cx="3270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026397" y="5678862"/>
            <a:ext cx="398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32229" y="2175558"/>
            <a:ext cx="97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4164" y="276490"/>
            <a:ext cx="4006275" cy="584775"/>
          </a:xfrm>
          <a:prstGeom prst="rect">
            <a:avLst/>
          </a:prstGeom>
          <a:solidFill>
            <a:srgbClr val="E9CF9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3831" y="1174733"/>
            <a:ext cx="793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90564" y="110150"/>
            <a:ext cx="445534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9379" y="1329970"/>
            <a:ext cx="816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13811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5566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+mj-lt"/>
              </a:rPr>
              <a:t>Do exercises in the workbook.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+mj-lt"/>
              </a:rPr>
              <a:t>Prepare for Lesson 4 - Communication</a:t>
            </a:r>
            <a:endParaRPr lang="en-GB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80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90" y="4067032"/>
            <a:ext cx="4583423" cy="26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7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43" y="255918"/>
            <a:ext cx="8410438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695758" y="1571011"/>
            <a:ext cx="4132695" cy="3970304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Holography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4172106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1931" y="78658"/>
            <a:ext cx="245277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</p:spTree>
    <p:extLst>
      <p:ext uri="{BB962C8B-B14F-4D97-AF65-F5344CB8AC3E}">
        <p14:creationId xmlns:p14="http://schemas.microsoft.com/office/powerpoint/2010/main" val="172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2295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0" y="1855176"/>
            <a:ext cx="4291411" cy="2841522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08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80589" y="63955"/>
            <a:ext cx="2885397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A8004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488387" y="352227"/>
            <a:ext cx="75066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* Answer 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will smartphones 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will smartphones 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02956" y="2768354"/>
            <a:ext cx="4285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37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15636" y="1222519"/>
            <a:ext cx="5570816" cy="812886"/>
          </a:xfrm>
          <a:prstGeom prst="roundRect">
            <a:avLst>
              <a:gd name="adj" fmla="val 4266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10" y="1152394"/>
            <a:ext cx="964452" cy="9531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82992" y="1335284"/>
            <a:ext cx="50363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22" y="2229531"/>
            <a:ext cx="4460595" cy="44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34226" y="16185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3" y="1219201"/>
            <a:ext cx="2491093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126035"/>
            <a:ext cx="1484222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3625389"/>
            <a:ext cx="2148670" cy="18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3631366"/>
            <a:ext cx="1612676" cy="19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3467992"/>
            <a:ext cx="1639040" cy="20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045884"/>
            <a:ext cx="2330106" cy="19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7AFD63-2BDD-8344-973A-C513766449D4}"/>
              </a:ext>
            </a:extLst>
          </p:cNvPr>
          <p:cNvSpPr/>
          <p:nvPr/>
        </p:nvSpPr>
        <p:spPr>
          <a:xfrm>
            <a:off x="8243310" y="3013638"/>
            <a:ext cx="2234765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3708F"/>
                </a:solidFill>
              </a:rPr>
              <a:t>opposite</a:t>
            </a:r>
            <a:endParaRPr lang="en-VN" sz="2400" b="1" dirty="0">
              <a:solidFill>
                <a:srgbClr val="03708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08036-6663-F0AE-FBDE-F4BF98DCD0BD}"/>
              </a:ext>
            </a:extLst>
          </p:cNvPr>
          <p:cNvSpPr/>
          <p:nvPr/>
        </p:nvSpPr>
        <p:spPr>
          <a:xfrm>
            <a:off x="5150043" y="3101057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under</a:t>
            </a:r>
            <a:endParaRPr lang="en-VN" sz="2400" b="1" dirty="0">
              <a:solidFill>
                <a:srgbClr val="03708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3D7AA4-F52F-91D5-FD60-EF4522E0750F}"/>
              </a:ext>
            </a:extLst>
          </p:cNvPr>
          <p:cNvSpPr/>
          <p:nvPr/>
        </p:nvSpPr>
        <p:spPr>
          <a:xfrm>
            <a:off x="1478772" y="3006072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on</a:t>
            </a:r>
            <a:endParaRPr lang="en-VN" sz="2800" b="1" dirty="0">
              <a:solidFill>
                <a:srgbClr val="03708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B2F065-EE30-7D70-47EC-98549A124C3F}"/>
              </a:ext>
            </a:extLst>
          </p:cNvPr>
          <p:cNvSpPr/>
          <p:nvPr/>
        </p:nvSpPr>
        <p:spPr>
          <a:xfrm>
            <a:off x="1134226" y="5615504"/>
            <a:ext cx="2503199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in front of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CC8404-ED48-0979-A094-7C0FE1E5BC8A}"/>
              </a:ext>
            </a:extLst>
          </p:cNvPr>
          <p:cNvSpPr/>
          <p:nvPr/>
        </p:nvSpPr>
        <p:spPr>
          <a:xfrm>
            <a:off x="5191117" y="5667529"/>
            <a:ext cx="1485157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03708F"/>
                </a:solidFill>
              </a:rPr>
              <a:t>in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B20A48-34DC-D968-093F-C1F179599EF5}"/>
              </a:ext>
            </a:extLst>
          </p:cNvPr>
          <p:cNvSpPr/>
          <p:nvPr/>
        </p:nvSpPr>
        <p:spPr>
          <a:xfrm>
            <a:off x="8494217" y="5522774"/>
            <a:ext cx="1916315" cy="506940"/>
          </a:xfrm>
          <a:prstGeom prst="rect">
            <a:avLst/>
          </a:prstGeom>
          <a:solidFill>
            <a:srgbClr val="D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3708F"/>
                </a:solidFill>
              </a:rPr>
              <a:t>next to</a:t>
            </a:r>
            <a:endParaRPr lang="en-VN" sz="3600" b="1" dirty="0">
              <a:solidFill>
                <a:srgbClr val="037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5685" y="767255"/>
            <a:ext cx="111874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Bahnschrift" panose="020B0502040204020203" pitchFamily="34" charset="0"/>
              </a:rPr>
              <a:t>Complete the sentences with </a:t>
            </a:r>
            <a:r>
              <a:rPr lang="en-US" sz="2800" b="1" dirty="0"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at, in, in front of, on, opposite</a:t>
            </a:r>
            <a:r>
              <a:rPr lang="en-US" sz="2800" b="1" dirty="0">
                <a:effectLst/>
                <a:latin typeface="Bahnschrift" panose="020B0502040204020203" pitchFamily="34" charset="0"/>
              </a:rPr>
              <a:t>, or </a:t>
            </a:r>
            <a:r>
              <a:rPr lang="en-US" sz="2800" b="1" dirty="0">
                <a:solidFill>
                  <a:srgbClr val="0070C0"/>
                </a:solidFill>
                <a:effectLst/>
                <a:latin typeface="Bahnschrift" panose="020B0502040204020203" pitchFamily="34" charset="0"/>
              </a:rPr>
              <a:t>under</a:t>
            </a:r>
            <a:r>
              <a:rPr lang="en-US" sz="2800" b="1" dirty="0">
                <a:effectLst/>
                <a:latin typeface="Bahnschrift" panose="020B0502040204020203" pitchFamily="34" charset="0"/>
              </a:rPr>
              <a:t>. </a:t>
            </a:r>
            <a:endParaRPr lang="en-US" sz="2800" dirty="0">
              <a:latin typeface="Bahnschrift" panose="020B05020402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294" y="7689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079" y="66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9580" y="115301"/>
            <a:ext cx="2532602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1766193"/>
            <a:ext cx="114528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3584200" y="1741928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4039783" y="2574760"/>
            <a:ext cx="1830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2745771" y="3221523"/>
            <a:ext cx="12764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Bahnschrift" panose="020B0502040204020203" pitchFamily="34" charset="0"/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3089053" y="3921249"/>
            <a:ext cx="1169680" cy="75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In/on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196364" y="3921249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2745771" y="4670764"/>
            <a:ext cx="2289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4777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168407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973080" y="1168407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461264" y="74815"/>
            <a:ext cx="53455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68" y="167148"/>
            <a:ext cx="23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Grammar 1: </a:t>
            </a: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0"/>
            <a:ext cx="2064775" cy="20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2323613" y="74815"/>
            <a:ext cx="773478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time: </a:t>
            </a:r>
            <a:r>
              <a:rPr lang="en-US" sz="2800" i="1" dirty="0"/>
              <a:t>(</a:t>
            </a:r>
            <a:r>
              <a:rPr lang="en-US" sz="2800" i="1" dirty="0" err="1"/>
              <a:t>Giới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chỉ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gian</a:t>
            </a:r>
            <a:r>
              <a:rPr lang="en-US" sz="2800" i="1" dirty="0"/>
              <a:t>)</a:t>
            </a:r>
            <a:endParaRPr lang="en-US" sz="2800" b="1" i="1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0"/>
            <a:ext cx="263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</a:t>
            </a:r>
            <a:r>
              <a:rPr lang="en-US" sz="3200" b="1" u="sng" dirty="0">
                <a:solidFill>
                  <a:srgbClr val="C00000"/>
                </a:solidFill>
              </a:rPr>
              <a:t>Grammar 1</a:t>
            </a:r>
            <a:r>
              <a:rPr lang="en-US" sz="28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636" y="690368"/>
            <a:ext cx="10645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in 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tương</a:t>
            </a:r>
            <a:r>
              <a:rPr lang="en-US" sz="2800" i="1" dirty="0"/>
              <a:t> </a:t>
            </a:r>
            <a:r>
              <a:rPr lang="en-US" sz="2800" i="1" dirty="0" err="1"/>
              <a:t>lai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i="1" dirty="0"/>
              <a:t> Ex:  Robots will replace human shop assistants in ten years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b="1" dirty="0"/>
              <a:t>for + </a:t>
            </a:r>
            <a:r>
              <a:rPr lang="en-US" sz="2800" b="1" dirty="0" err="1"/>
              <a:t>khoảng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: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sự</a:t>
            </a:r>
            <a:r>
              <a:rPr lang="en-US" sz="2800" i="1" dirty="0"/>
              <a:t> </a:t>
            </a:r>
            <a:r>
              <a:rPr lang="en-US" sz="2800" i="1" dirty="0" err="1"/>
              <a:t>việc</a:t>
            </a:r>
            <a:r>
              <a:rPr lang="en-US" sz="2800" i="1" dirty="0"/>
              <a:t> </a:t>
            </a:r>
            <a:r>
              <a:rPr lang="en-US" sz="2800" i="1" dirty="0" err="1"/>
              <a:t>kéo</a:t>
            </a:r>
            <a:r>
              <a:rPr lang="en-US" sz="2800" i="1" dirty="0"/>
              <a:t> </a:t>
            </a:r>
            <a:r>
              <a:rPr lang="en-US" sz="2800" i="1" dirty="0" err="1"/>
              <a:t>dài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bao</a:t>
            </a:r>
            <a:r>
              <a:rPr lang="en-US" sz="2800" i="1" dirty="0"/>
              <a:t> </a:t>
            </a:r>
            <a:r>
              <a:rPr lang="en-US" sz="2800" i="1" dirty="0" err="1"/>
              <a:t>lâu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i="1" dirty="0"/>
              <a:t>Ex: </a:t>
            </a:r>
            <a:r>
              <a:rPr lang="en-US" sz="2800" dirty="0"/>
              <a:t> It rained for three hours yesterday.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/>
              <a:t>by +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cụ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: </a:t>
            </a:r>
            <a:r>
              <a:rPr lang="en-US" sz="2800" i="1" dirty="0" err="1"/>
              <a:t>trước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/>
              <a:t>đó</a:t>
            </a:r>
            <a:endParaRPr lang="en-US" sz="2800" i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We’ll be there by 6 p.m.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     </a:t>
            </a:r>
            <a:r>
              <a:rPr lang="en-US" sz="2400" i="1" dirty="0" err="1"/>
              <a:t>Chúng</a:t>
            </a:r>
            <a:r>
              <a:rPr lang="en-US" sz="2400" i="1" dirty="0"/>
              <a:t> </a:t>
            </a:r>
            <a:r>
              <a:rPr lang="en-US" sz="2400" i="1" dirty="0" err="1"/>
              <a:t>tôi</a:t>
            </a:r>
            <a:r>
              <a:rPr lang="en-US" sz="2400" i="1" dirty="0"/>
              <a:t> </a:t>
            </a:r>
            <a:r>
              <a:rPr lang="en-US" sz="2400" i="1" dirty="0" err="1"/>
              <a:t>sẽ</a:t>
            </a:r>
            <a:r>
              <a:rPr lang="en-US" sz="2400" i="1" dirty="0"/>
              <a:t> ở </a:t>
            </a:r>
            <a:r>
              <a:rPr lang="en-US" sz="2400" i="1" dirty="0" err="1"/>
              <a:t>đó</a:t>
            </a:r>
            <a:r>
              <a:rPr lang="en-US" sz="2400" i="1" dirty="0"/>
              <a:t> </a:t>
            </a:r>
            <a:r>
              <a:rPr lang="en-US" sz="2400" i="1" dirty="0" err="1"/>
              <a:t>trước</a:t>
            </a:r>
            <a:r>
              <a:rPr lang="en-US" sz="2400" i="1" dirty="0"/>
              <a:t> 6 </a:t>
            </a:r>
            <a:r>
              <a:rPr lang="en-US" sz="2400" i="1" dirty="0" err="1"/>
              <a:t>giờ</a:t>
            </a:r>
            <a:r>
              <a:rPr lang="en-US" sz="2400" i="1" dirty="0"/>
              <a:t> </a:t>
            </a:r>
            <a:r>
              <a:rPr lang="en-US" sz="2400" i="1" dirty="0" err="1"/>
              <a:t>tối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637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7041" y="3268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410" y="34743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827" y="2241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8323" y="1109992"/>
            <a:ext cx="120936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get ready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/ on / for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a.m. We are meeting Dr Saito at 10:15.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first camera phone appeared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/ at / in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1999 in Japan.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will be away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/ for / by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UK, supermarkets always close early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/ by / on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think language barriers will disappear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/ for / by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 years.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058522" y="1302905"/>
            <a:ext cx="584841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305368" y="2094271"/>
            <a:ext cx="544428" cy="5211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100051" y="2802194"/>
            <a:ext cx="570270" cy="5604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068450" y="3538260"/>
            <a:ext cx="584841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030065" y="4218039"/>
            <a:ext cx="547517" cy="5616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601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4412</TotalTime>
  <Words>1245</Words>
  <Application>Microsoft Office PowerPoint</Application>
  <PresentationFormat>Widescreen</PresentationFormat>
  <Paragraphs>162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Algerian</vt:lpstr>
      <vt:lpstr>Arial</vt:lpstr>
      <vt:lpstr>Arial Black</vt:lpstr>
      <vt:lpstr>Bahnschrift</vt:lpstr>
      <vt:lpstr>Bahnschrift SemiBold SemiConden</vt:lpstr>
      <vt:lpstr>Calibri</vt:lpstr>
      <vt:lpstr>ChronicaPro</vt:lpstr>
      <vt:lpstr>Myriad Pro</vt:lpstr>
      <vt:lpstr>Roboto</vt:lpstr>
      <vt:lpstr>Symbol</vt:lpstr>
      <vt:lpstr>Times New Roman</vt:lpstr>
      <vt:lpstr>Tw Cen MT</vt:lpstr>
      <vt:lpstr>VNI-Ariston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241</cp:revision>
  <dcterms:created xsi:type="dcterms:W3CDTF">2020-12-09T02:04:09Z</dcterms:created>
  <dcterms:modified xsi:type="dcterms:W3CDTF">2024-03-26T02:22:09Z</dcterms:modified>
</cp:coreProperties>
</file>