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35" r:id="rId2"/>
    <p:sldId id="256" r:id="rId3"/>
    <p:sldId id="279" r:id="rId4"/>
    <p:sldId id="276" r:id="rId5"/>
    <p:sldId id="298" r:id="rId6"/>
    <p:sldId id="336" r:id="rId7"/>
    <p:sldId id="337" r:id="rId8"/>
    <p:sldId id="327" r:id="rId9"/>
    <p:sldId id="345" r:id="rId10"/>
    <p:sldId id="339" r:id="rId11"/>
    <p:sldId id="340" r:id="rId12"/>
    <p:sldId id="341" r:id="rId13"/>
    <p:sldId id="342" r:id="rId14"/>
    <p:sldId id="343" r:id="rId15"/>
    <p:sldId id="344" r:id="rId16"/>
    <p:sldId id="331" r:id="rId17"/>
    <p:sldId id="325" r:id="rId18"/>
    <p:sldId id="313" r:id="rId19"/>
    <p:sldId id="314" r:id="rId20"/>
    <p:sldId id="338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50"/>
  </p:normalViewPr>
  <p:slideViewPr>
    <p:cSldViewPr snapToGrid="0" showGuides="1">
      <p:cViewPr varScale="1">
        <p:scale>
          <a:sx n="75" d="100"/>
          <a:sy n="75" d="100"/>
        </p:scale>
        <p:origin x="3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5000">
              <a:schemeClr val="accent6">
                <a:lumMod val="0"/>
                <a:lumOff val="100000"/>
              </a:schemeClr>
            </a:gs>
            <a:gs pos="2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17" Type="http://schemas.openxmlformats.org/officeDocument/2006/relationships/slide" Target="slide13.xml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slide" Target="slide14.xml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5" Type="http://schemas.openxmlformats.org/officeDocument/2006/relationships/image" Target="../media/image15.png"/><Relationship Id="rId23" Type="http://schemas.openxmlformats.org/officeDocument/2006/relationships/image" Target="../media/image21.gif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12.xml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gif"/><Relationship Id="rId5" Type="http://schemas.openxmlformats.org/officeDocument/2006/relationships/image" Target="../media/image11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6.gif"/><Relationship Id="rId5" Type="http://schemas.openxmlformats.org/officeDocument/2006/relationships/image" Target="../media/image13.png"/><Relationship Id="rId15" Type="http://schemas.openxmlformats.org/officeDocument/2006/relationships/image" Target="../media/image29.gif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gif"/><Relationship Id="rId5" Type="http://schemas.openxmlformats.org/officeDocument/2006/relationships/image" Target="../media/image15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6.gif"/><Relationship Id="rId5" Type="http://schemas.openxmlformats.org/officeDocument/2006/relationships/image" Target="../media/image17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6.gif"/><Relationship Id="rId5" Type="http://schemas.openxmlformats.org/officeDocument/2006/relationships/image" Target="../media/image19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2490" y="1666887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NGUYỄN THỊ THU BA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4332" y="3386745"/>
            <a:ext cx="3001116" cy="1015651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3596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37220-8609-44A7-8DDD-910576BCA515}"/>
              </a:ext>
            </a:extLst>
          </p:cNvPr>
          <p:cNvSpPr/>
          <p:nvPr/>
        </p:nvSpPr>
        <p:spPr>
          <a:xfrm>
            <a:off x="3497107" y="664533"/>
            <a:ext cx="5537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box secret game</a:t>
            </a: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pic>
        <p:nvPicPr>
          <p:cNvPr id="9" name="Picture 14" descr="duck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76" y="-128386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3" y="5883377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85" y="5783826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5976937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" y="0"/>
            <a:ext cx="9588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26" y="3434313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7" y="3250841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50404" y="48769"/>
            <a:ext cx="1430500" cy="644013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Game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3135312"/>
            <a:ext cx="12192000" cy="11417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-1" y="4534622"/>
            <a:ext cx="12192000" cy="11417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2226612"/>
            <a:ext cx="1969179" cy="17436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1714503"/>
            <a:ext cx="2060627" cy="1383912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2226611"/>
            <a:ext cx="1969179" cy="17436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1714502"/>
            <a:ext cx="2060627" cy="1383912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2226611"/>
            <a:ext cx="1969179" cy="17436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1714502"/>
            <a:ext cx="2060627" cy="1383912"/>
          </a:xfrm>
          <a:prstGeom prst="rect">
            <a:avLst/>
          </a:prstGeom>
        </p:spPr>
      </p:pic>
      <p:pic>
        <p:nvPicPr>
          <p:cNvPr id="25" name="Picture 24">
            <a:hlinkClick r:id="rId17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2226610"/>
            <a:ext cx="1969179" cy="1743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1714501"/>
            <a:ext cx="2060627" cy="1383912"/>
          </a:xfrm>
          <a:prstGeom prst="rect">
            <a:avLst/>
          </a:prstGeom>
        </p:spPr>
      </p:pic>
      <p:pic>
        <p:nvPicPr>
          <p:cNvPr id="27" name="Picture 26">
            <a:hlinkClick r:id="rId20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2226609"/>
            <a:ext cx="1969179" cy="17436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1714500"/>
            <a:ext cx="2060627" cy="13839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591"/>
            <a:ext cx="6095999" cy="334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0591"/>
            <a:ext cx="6095999" cy="334819"/>
          </a:xfrm>
          <a:prstGeom prst="rect">
            <a:avLst/>
          </a:prstGeom>
        </p:spPr>
      </p:pic>
      <p:sp>
        <p:nvSpPr>
          <p:cNvPr id="31" name="Flowchart: Summing Junction 30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0" y="-345395"/>
            <a:ext cx="1756272" cy="1653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336331" y="5264823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306413" y="4339732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46" y="572817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530906" y="4465037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5599771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55" y="53290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52" y="370842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2900" y="3935590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372" y="623602"/>
            <a:ext cx="9966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What means of communication is Mark talking about?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877490" y="1375321"/>
            <a:ext cx="372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070C0"/>
                </a:solidFill>
              </a:rPr>
              <a:t>Emojis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5" y="-157316"/>
            <a:ext cx="1530130" cy="136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902254" y="5462889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69" y="5926243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96829" y="4663103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62" y="5582014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61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75" y="3906490"/>
            <a:ext cx="777978" cy="768642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8823" y="4133656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982" y="226924"/>
            <a:ext cx="9949639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b="1" dirty="0">
                <a:solidFill>
                  <a:prstClr val="black"/>
                </a:solidFill>
              </a:rPr>
              <a:t>When will </a:t>
            </a:r>
            <a:r>
              <a:rPr lang="en-US" sz="3200" b="1" dirty="0" err="1">
                <a:solidFill>
                  <a:prstClr val="black"/>
                </a:solidFill>
              </a:rPr>
              <a:t>emojis</a:t>
            </a:r>
            <a:r>
              <a:rPr lang="en-US" sz="3200" b="1" dirty="0">
                <a:solidFill>
                  <a:prstClr val="black"/>
                </a:solidFill>
              </a:rPr>
              <a:t> become more commonly used?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771466" y="1527553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0070C0"/>
                </a:solidFill>
              </a:rPr>
              <a:t>In 20 years</a:t>
            </a:r>
          </a:p>
        </p:txBody>
      </p:sp>
    </p:spTree>
    <p:extLst>
      <p:ext uri="{BB962C8B-B14F-4D97-AF65-F5344CB8AC3E}">
        <p14:creationId xmlns:p14="http://schemas.microsoft.com/office/powerpoint/2010/main" val="15224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188078"/>
            <a:ext cx="1582994" cy="151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56" y="4320703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mark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25283" y="5475436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795365" y="4550345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8" y="593879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19858" y="4675650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3" y="5580886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9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04" y="3919037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852" y="4146203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072" y="152409"/>
            <a:ext cx="4899098" cy="939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>
                <a:solidFill>
                  <a:prstClr val="black"/>
                </a:solidFill>
              </a:rPr>
              <a:t>Who will be using them?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988854" y="1523305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0070C0"/>
                </a:solidFill>
              </a:rPr>
              <a:t>People of all ages</a:t>
            </a:r>
          </a:p>
        </p:txBody>
      </p:sp>
    </p:spTree>
    <p:extLst>
      <p:ext uri="{BB962C8B-B14F-4D97-AF65-F5344CB8AC3E}">
        <p14:creationId xmlns:p14="http://schemas.microsoft.com/office/powerpoint/2010/main" val="10644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-0.2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156828"/>
            <a:ext cx="1628453" cy="1415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40" y="4605838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79353" y="536733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49435" y="444224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68" y="583068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373928" y="456754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6" y="5582014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9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74" y="381093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5922" y="403809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37" y="58200"/>
            <a:ext cx="948812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C00000"/>
                </a:solidFill>
              </a:rPr>
              <a:t>4. </a:t>
            </a:r>
            <a:r>
              <a:rPr lang="en-US" sz="3600" b="1" dirty="0">
                <a:solidFill>
                  <a:prstClr val="black"/>
                </a:solidFill>
              </a:rPr>
              <a:t>How will they help in communication?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371950" y="1664617"/>
            <a:ext cx="113929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400" b="1" dirty="0">
                <a:solidFill>
                  <a:srgbClr val="0070C0"/>
                </a:solidFill>
              </a:rPr>
              <a:t>Emojis help people communicate </a:t>
            </a:r>
            <a:r>
              <a:rPr lang="en-US" sz="3400" b="1">
                <a:solidFill>
                  <a:srgbClr val="0070C0"/>
                </a:solidFill>
              </a:rPr>
              <a:t>their emotions </a:t>
            </a:r>
            <a:r>
              <a:rPr lang="en-US" sz="3400" b="1" dirty="0">
                <a:solidFill>
                  <a:srgbClr val="0070C0"/>
                </a:solidFill>
              </a:rPr>
              <a:t>effectively regardless of the language they speak.</a:t>
            </a:r>
          </a:p>
        </p:txBody>
      </p:sp>
    </p:spTree>
    <p:extLst>
      <p:ext uri="{BB962C8B-B14F-4D97-AF65-F5344CB8AC3E}">
        <p14:creationId xmlns:p14="http://schemas.microsoft.com/office/powerpoint/2010/main" val="27311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207742"/>
            <a:ext cx="1560776" cy="137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49833" y="5346880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19915" y="4421789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8" y="5810234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344408" y="4547094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0" y="5585423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6" y="3731009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402" y="4017647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28" y="15877"/>
            <a:ext cx="1130517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C00000"/>
                </a:solidFill>
              </a:rPr>
              <a:t>5. </a:t>
            </a:r>
            <a:r>
              <a:rPr lang="en-US" sz="3600" b="1" dirty="0">
                <a:solidFill>
                  <a:prstClr val="black"/>
                </a:solidFill>
              </a:rPr>
              <a:t>Why will they become more popular?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502996" y="1362014"/>
            <a:ext cx="108942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400" b="1" dirty="0">
                <a:solidFill>
                  <a:srgbClr val="0070C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27118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1908" y="159891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408119" y="248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04" y="145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6046" y="751061"/>
            <a:ext cx="10723045" cy="247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What means of communication is Mark talking about?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When will emojis become more commonly used?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Who will be using them?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857939" y="1379303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738079" y="2209574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659421" y="3060301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People of all 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6046" y="3413880"/>
            <a:ext cx="10064382" cy="216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How will they help in communication?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30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5. </a:t>
            </a:r>
            <a:r>
              <a:rPr lang="en-US" sz="3000" dirty="0"/>
              <a:t>Why will they become more popular?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460904" y="4060393"/>
            <a:ext cx="10846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366046" y="5461146"/>
            <a:ext cx="1089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8219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9370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8343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1748013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1698752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3969" y="128137"/>
            <a:ext cx="72191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LANGUAGE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276" y="83518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287885" y="10058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670" y="9031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157" y="174639"/>
            <a:ext cx="310170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658480" y="2290917"/>
            <a:ext cx="11184909" cy="3967054"/>
          </a:xfrm>
          <a:prstGeom prst="roundRect">
            <a:avLst/>
          </a:prstGeom>
          <a:gradFill>
            <a:gsLst>
              <a:gs pos="33000">
                <a:schemeClr val="accent6">
                  <a:lumMod val="0"/>
                  <a:lumOff val="100000"/>
                </a:schemeClr>
              </a:gs>
              <a:gs pos="84000">
                <a:srgbClr val="DAEACF"/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2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8190" y="139277"/>
            <a:ext cx="41326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15990" y="1417794"/>
            <a:ext cx="977022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07" y="79747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1651" y="23256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How to interrupt politely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The future of language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17314" y="1338240"/>
            <a:ext cx="4243459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19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84670" y="1451005"/>
            <a:ext cx="3787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61265" y="2199099"/>
            <a:ext cx="3755556" cy="4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312" y="2207491"/>
            <a:ext cx="9596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 in WB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 the next lesson: Unit 10-  Skills 1</a:t>
            </a:r>
            <a:r>
              <a:rPr lang="en-US" sz="36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5" y="3583179"/>
            <a:ext cx="4249429" cy="2965261"/>
          </a:xfrm>
          <a:prstGeom prst="rect">
            <a:avLst/>
          </a:prstGeom>
        </p:spPr>
      </p:pic>
      <p:sp>
        <p:nvSpPr>
          <p:cNvPr id="14" name="Rectangle 25603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5181600" cy="1468582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* Homework:</a:t>
            </a:r>
          </a:p>
        </p:txBody>
      </p:sp>
    </p:spTree>
    <p:extLst>
      <p:ext uri="{BB962C8B-B14F-4D97-AF65-F5344CB8AC3E}">
        <p14:creationId xmlns:p14="http://schemas.microsoft.com/office/powerpoint/2010/main" val="262126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3852" y="5412916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84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42939" y="80572"/>
            <a:ext cx="2511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563625" y="899097"/>
            <a:ext cx="73567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10 years?</a:t>
            </a:r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I will _________________.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01674" y="252766"/>
            <a:ext cx="401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Ask and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3723" y="4629908"/>
            <a:ext cx="5686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b="1" dirty="0">
                <a:solidFill>
                  <a:srgbClr val="C00000"/>
                </a:solidFill>
                <a:latin typeface="ChronicaPro"/>
              </a:rPr>
              <a:t> Can you repeat that, please?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226" y="69690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0045" y="66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757" y="551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468100" y="3235952"/>
            <a:ext cx="7110397" cy="1470571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270045" y="1498759"/>
            <a:ext cx="7308453" cy="1546783"/>
            <a:chOff x="828024" y="1882217"/>
            <a:chExt cx="6642250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5" y="1882217"/>
              <a:ext cx="6462249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247463" y="384254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03212"/>
              </p:ext>
            </p:extLst>
          </p:nvPr>
        </p:nvGraphicFramePr>
        <p:xfrm>
          <a:off x="1524000" y="4896933"/>
          <a:ext cx="10316086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58043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5158043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3000" dirty="0"/>
                        <a:t>H</a:t>
                      </a:r>
                      <a:r>
                        <a:rPr lang="en-VN" sz="30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Sorry for interrupting, but</a:t>
                      </a:r>
                    </a:p>
                    <a:p>
                      <a:r>
                        <a:rPr lang="en-US" sz="3000" dirty="0"/>
                        <a:t>Hold on.</a:t>
                      </a:r>
                      <a:endParaRPr lang="en-VN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78" y="1422153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4668" y="57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1699" y="1660850"/>
            <a:ext cx="82348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telling student B how to make a video call. Student B interrupts student A to ask for clarification.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telling student B the place for their next meeting. Student B interrupts student A to suggest another place.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4" y="2514329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1699" y="1660850"/>
            <a:ext cx="8234828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telling student B how to make a video call.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interrupts student A to ask for clarification.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4" y="2514329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49" y="4807864"/>
            <a:ext cx="108854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A: </a:t>
            </a:r>
            <a:r>
              <a:rPr lang="en-US" sz="2600" dirty="0">
                <a:solidFill>
                  <a:srgbClr val="333333"/>
                </a:solidFill>
              </a:rPr>
              <a:t>First, you open </a:t>
            </a:r>
            <a:r>
              <a:rPr lang="en-US" sz="2600" dirty="0" err="1">
                <a:solidFill>
                  <a:srgbClr val="333333"/>
                </a:solidFill>
              </a:rPr>
              <a:t>Facetime</a:t>
            </a:r>
            <a:r>
              <a:rPr lang="en-US" sz="2600" dirty="0">
                <a:solidFill>
                  <a:srgbClr val="333333"/>
                </a:solidFill>
              </a:rPr>
              <a:t> application on your laptop. And then you select from your </a:t>
            </a:r>
            <a:r>
              <a:rPr lang="en-US" sz="2600" dirty="0" err="1">
                <a:solidFill>
                  <a:srgbClr val="333333"/>
                </a:solidFill>
              </a:rPr>
              <a:t>contacter</a:t>
            </a:r>
            <a:r>
              <a:rPr lang="en-US" sz="2600" dirty="0">
                <a:solidFill>
                  <a:srgbClr val="333333"/>
                </a:solidFill>
              </a:rPr>
              <a:t> or you type their phone number ...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B</a:t>
            </a:r>
            <a:r>
              <a:rPr lang="en-US" sz="2600" b="1" dirty="0">
                <a:solidFill>
                  <a:srgbClr val="FF0000"/>
                </a:solidFill>
              </a:rPr>
              <a:t>: Hold on. Can you repeat, please?</a:t>
            </a:r>
            <a:endParaRPr lang="en-US" sz="2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55" y="3880688"/>
            <a:ext cx="199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Example:</a:t>
            </a:r>
          </a:p>
        </p:txBody>
      </p:sp>
    </p:spTree>
    <p:extLst>
      <p:ext uri="{BB962C8B-B14F-4D97-AF65-F5344CB8AC3E}">
        <p14:creationId xmlns:p14="http://schemas.microsoft.com/office/powerpoint/2010/main" val="29031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9556" y="1745876"/>
            <a:ext cx="82348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telling student B the place for their next meeting.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interrupts student A to suggest another place.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72" y="2062045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630" y="4270765"/>
            <a:ext cx="10048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Well, the meeting is 9 </a:t>
            </a:r>
            <a:r>
              <a:rPr lang="en-US" sz="2800" dirty="0" err="1">
                <a:solidFill>
                  <a:srgbClr val="333333"/>
                </a:solidFill>
                <a:latin typeface="Roboto"/>
              </a:rPr>
              <a:t>a.m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 tomorrow morning. We will hold a meeting in Communication room which is on floor ...</a:t>
            </a:r>
          </a:p>
          <a:p>
            <a:r>
              <a:rPr lang="en-US" sz="2800" b="1" dirty="0">
                <a:solidFill>
                  <a:srgbClr val="C0000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C00000"/>
                </a:solidFill>
                <a:latin typeface="Roboto"/>
              </a:rPr>
              <a:t>Sorry for </a:t>
            </a:r>
            <a:r>
              <a:rPr lang="en-US" sz="2800" dirty="0" err="1">
                <a:solidFill>
                  <a:srgbClr val="C00000"/>
                </a:solidFill>
                <a:latin typeface="Roboto"/>
              </a:rPr>
              <a:t>interupting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Roboto"/>
              </a:rPr>
              <a:t>but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 that room this occupied by the other class. We can hold a meeting in Room 401.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6" y="3747545"/>
            <a:ext cx="199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Example:</a:t>
            </a:r>
          </a:p>
        </p:txBody>
      </p:sp>
    </p:spTree>
    <p:extLst>
      <p:ext uri="{BB962C8B-B14F-4D97-AF65-F5344CB8AC3E}">
        <p14:creationId xmlns:p14="http://schemas.microsoft.com/office/powerpoint/2010/main" val="37141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428" y="880634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527037" y="9566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822" y="854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0111" y="155768"/>
            <a:ext cx="72191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27037" y="1718991"/>
            <a:ext cx="11065195" cy="4534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</a:rPr>
              <a:t>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5112" y="271033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369721" y="3470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506" y="2444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9721" y="1102030"/>
            <a:ext cx="10723045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What means of communication is Mark talking about?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When will emojis become more commonly used?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Who will be using them?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4. </a:t>
            </a:r>
            <a:r>
              <a:rPr lang="en-US" sz="3200" dirty="0"/>
              <a:t>How will they help in communication?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Why will they become more popular?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5161936" y="5899355"/>
            <a:ext cx="1927122" cy="84557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Game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550013" y="6317226"/>
            <a:ext cx="786581" cy="540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4326</TotalTime>
  <Words>1057</Words>
  <Application>Microsoft Office PowerPoint</Application>
  <PresentationFormat>Widescreen</PresentationFormat>
  <Paragraphs>130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ChronicaPro</vt:lpstr>
      <vt:lpstr>ChronicaProMediumIt</vt:lpstr>
      <vt:lpstr>Myriad Pro</vt:lpstr>
      <vt:lpstr>Roboto</vt:lpstr>
      <vt:lpstr>Tahoma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225</cp:revision>
  <dcterms:created xsi:type="dcterms:W3CDTF">2020-12-09T02:04:09Z</dcterms:created>
  <dcterms:modified xsi:type="dcterms:W3CDTF">2024-03-26T00:53:26Z</dcterms:modified>
</cp:coreProperties>
</file>