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90" r:id="rId5"/>
    <p:sldId id="256" r:id="rId6"/>
    <p:sldId id="311" r:id="rId7"/>
    <p:sldId id="326" r:id="rId8"/>
    <p:sldId id="327" r:id="rId9"/>
    <p:sldId id="328" r:id="rId10"/>
    <p:sldId id="331" r:id="rId11"/>
    <p:sldId id="330" r:id="rId12"/>
    <p:sldId id="332" r:id="rId13"/>
    <p:sldId id="334" r:id="rId14"/>
    <p:sldId id="294" r:id="rId15"/>
    <p:sldId id="335" r:id="rId16"/>
    <p:sldId id="309" r:id="rId17"/>
    <p:sldId id="340" r:id="rId18"/>
    <p:sldId id="341" r:id="rId19"/>
    <p:sldId id="345" r:id="rId20"/>
    <p:sldId id="344" r:id="rId21"/>
    <p:sldId id="347" r:id="rId22"/>
    <p:sldId id="365" r:id="rId23"/>
    <p:sldId id="406" r:id="rId24"/>
    <p:sldId id="348" r:id="rId25"/>
    <p:sldId id="366" r:id="rId26"/>
    <p:sldId id="349" r:id="rId27"/>
    <p:sldId id="350" r:id="rId28"/>
    <p:sldId id="36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6422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554" autoAdjust="0"/>
  </p:normalViewPr>
  <p:slideViewPr>
    <p:cSldViewPr snapToGrid="0">
      <p:cViewPr varScale="1">
        <p:scale>
          <a:sx n="77" d="100"/>
          <a:sy n="77" d="100"/>
        </p:scale>
        <p:origin x="912" y="62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41"/>
    </p:cViewPr>
  </p:sorterViewPr>
  <p:notesViewPr>
    <p:cSldViewPr snapToGrid="0">
      <p:cViewPr>
        <p:scale>
          <a:sx n="50" d="100"/>
          <a:sy n="50" d="100"/>
        </p:scale>
        <p:origin x="2640" y="3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>
                <a:latin typeface="Aptos" panose="020B0004020202020204" pitchFamily="34" charset="0"/>
              </a:rPr>
              <a:t>2/26/2026</a:t>
            </a:fld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>
                <a:latin typeface="Aptos" panose="020B0004020202020204" pitchFamily="34" charset="0"/>
              </a:rPr>
              <a:t>‹#›</a:t>
            </a:fld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ptos" panose="020B0004020202020204" pitchFamily="34" charset="0"/>
              </a:defRPr>
            </a:lvl1pPr>
          </a:lstStyle>
          <a:p>
            <a:fld id="{348F815A-5A10-42A8-9FEC-3938D2D9BA48}" type="datetimeFigureOut">
              <a:rPr lang="en-US" smtClean="0"/>
              <a:pPr/>
              <a:t>2/26/2026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ptos" panose="020B0004020202020204" pitchFamily="34" charset="0"/>
              </a:defRPr>
            </a:lvl1pPr>
          </a:lstStyle>
          <a:p>
            <a:fld id="{B8649DAF-093F-4482-AA38-346E9A2DEE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1393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95060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87803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163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8" r:id="rId3"/>
    <p:sldLayoutId id="2147483654" r:id="rId4"/>
    <p:sldLayoutId id="2147483660" r:id="rId5"/>
    <p:sldLayoutId id="2147483678" r:id="rId6"/>
    <p:sldLayoutId id="2147483688" r:id="rId7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f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f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62839E-9134-4274-9281-31BB46F29C6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7095" y="6170137"/>
            <a:ext cx="432000" cy="432000"/>
          </a:xfrm>
          <a:prstGeom prst="ellipse">
            <a:avLst/>
          </a:prstGeom>
        </p:spPr>
        <p:txBody>
          <a:bodyPr/>
          <a:lstStyle/>
          <a:p>
            <a:fld id="{19B51A1E-902D-48AF-9020-955120F399B6}" type="slidenum">
              <a:rPr lang="en-US" sz="1400" noProof="0" smtClean="0"/>
              <a:pPr/>
              <a:t>1</a:t>
            </a:fld>
            <a:endParaRPr lang="en-US" sz="1400" noProof="0" dirty="0"/>
          </a:p>
        </p:txBody>
      </p:sp>
      <p:pic>
        <p:nvPicPr>
          <p:cNvPr id="2050" name="Picture 2" descr="Hải quỳ là gì? Có ăn được không? Sống ở đâu? Sống được bao lâu? - IAS Links">
            <a:extLst>
              <a:ext uri="{FF2B5EF4-FFF2-40B4-BE49-F238E27FC236}">
                <a16:creationId xmlns:a16="http://schemas.microsoft.com/office/drawing/2014/main" id="{495D6EE4-57B6-4549-9D19-30722CC44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936" y="360129"/>
            <a:ext cx="3004253" cy="20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n hô – Wikipedia tiếng Việt">
            <a:extLst>
              <a:ext uri="{FF2B5EF4-FFF2-40B4-BE49-F238E27FC236}">
                <a16:creationId xmlns:a16="http://schemas.microsoft.com/office/drawing/2014/main" id="{D54558E3-2E6E-4487-92D4-C80002BD0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8"/>
          <a:stretch/>
        </p:blipFill>
        <p:spPr bwMode="auto">
          <a:xfrm>
            <a:off x="6671936" y="2424394"/>
            <a:ext cx="3004253" cy="200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á mập trắng lớn đã quét sạch siêu cá mập Megalodon khổng lồ? | Báo Dân trí">
            <a:extLst>
              <a:ext uri="{FF2B5EF4-FFF2-40B4-BE49-F238E27FC236}">
                <a16:creationId xmlns:a16="http://schemas.microsoft.com/office/drawing/2014/main" id="{54870A8A-CD38-49D6-A0E8-B24CEBAF4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-347" r="6480" b="347"/>
          <a:stretch/>
        </p:blipFill>
        <p:spPr bwMode="auto">
          <a:xfrm>
            <a:off x="282905" y="2424393"/>
            <a:ext cx="3375211" cy="200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hững giai thoại thú vị về con trùn (giun) - Đặng Gia Trang">
            <a:extLst>
              <a:ext uri="{FF2B5EF4-FFF2-40B4-BE49-F238E27FC236}">
                <a16:creationId xmlns:a16="http://schemas.microsoft.com/office/drawing/2014/main" id="{3490ED08-158B-4DAC-82E2-226CA4EBB4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/>
          <a:stretch/>
        </p:blipFill>
        <p:spPr bwMode="auto">
          <a:xfrm>
            <a:off x="282905" y="370896"/>
            <a:ext cx="3375212" cy="200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ó 5 con ếch trên 1 cái lá hoa súng, 1 con quyết định nhảy, hỏi">
            <a:extLst>
              <a:ext uri="{FF2B5EF4-FFF2-40B4-BE49-F238E27FC236}">
                <a16:creationId xmlns:a16="http://schemas.microsoft.com/office/drawing/2014/main" id="{6B252376-6152-4BB7-98F4-652654CB43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9"/>
          <a:stretch/>
        </p:blipFill>
        <p:spPr bwMode="auto">
          <a:xfrm>
            <a:off x="3658115" y="360132"/>
            <a:ext cx="3013821" cy="200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inh tinh 'già' hơn con người cả triệu năm">
            <a:extLst>
              <a:ext uri="{FF2B5EF4-FFF2-40B4-BE49-F238E27FC236}">
                <a16:creationId xmlns:a16="http://schemas.microsoft.com/office/drawing/2014/main" id="{523AF494-88A0-4DE5-B27D-47A152FDDB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t="7546" r="2065" b="3536"/>
          <a:stretch/>
        </p:blipFill>
        <p:spPr bwMode="auto">
          <a:xfrm>
            <a:off x="282905" y="4478214"/>
            <a:ext cx="3375211" cy="219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ý thuyết Sinh học lớp 7 bài 4: Trùng roi - Lý thuyết môn Sinh học 7 -  VnDoc.com">
            <a:extLst>
              <a:ext uri="{FF2B5EF4-FFF2-40B4-BE49-F238E27FC236}">
                <a16:creationId xmlns:a16="http://schemas.microsoft.com/office/drawing/2014/main" id="{2C4AC7DE-EAF9-451B-9A40-47323D0D9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806"/>
          <a:stretch/>
        </p:blipFill>
        <p:spPr bwMode="auto">
          <a:xfrm>
            <a:off x="3658114" y="4473363"/>
            <a:ext cx="3013821" cy="219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B87E35-C444-4CBB-8E37-E0990EDF1837}"/>
              </a:ext>
            </a:extLst>
          </p:cNvPr>
          <p:cNvSpPr/>
          <p:nvPr/>
        </p:nvSpPr>
        <p:spPr>
          <a:xfrm>
            <a:off x="282904" y="2107095"/>
            <a:ext cx="1539143" cy="283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Giun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A92D80-1676-4DE4-9DCC-051D27871171}"/>
              </a:ext>
            </a:extLst>
          </p:cNvPr>
          <p:cNvSpPr/>
          <p:nvPr/>
        </p:nvSpPr>
        <p:spPr>
          <a:xfrm>
            <a:off x="3658114" y="2085567"/>
            <a:ext cx="1168189" cy="283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Ếch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89EDB-786B-4FF6-B9FF-AD2903157E00}"/>
              </a:ext>
            </a:extLst>
          </p:cNvPr>
          <p:cNvSpPr/>
          <p:nvPr/>
        </p:nvSpPr>
        <p:spPr>
          <a:xfrm>
            <a:off x="6671933" y="2085566"/>
            <a:ext cx="1168189" cy="283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quỳ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3A262-7C0C-46BE-9ACF-91EF1F36428E}"/>
              </a:ext>
            </a:extLst>
          </p:cNvPr>
          <p:cNvSpPr/>
          <p:nvPr/>
        </p:nvSpPr>
        <p:spPr>
          <a:xfrm>
            <a:off x="6671932" y="4149830"/>
            <a:ext cx="1168189" cy="283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43AFE1-014C-489A-B044-71DC41D11903}"/>
              </a:ext>
            </a:extLst>
          </p:cNvPr>
          <p:cNvSpPr/>
          <p:nvPr/>
        </p:nvSpPr>
        <p:spPr>
          <a:xfrm>
            <a:off x="3667672" y="6390989"/>
            <a:ext cx="1440356" cy="277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roi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1553CD-1EC8-4695-83DD-783B2FF5B80A}"/>
              </a:ext>
            </a:extLst>
          </p:cNvPr>
          <p:cNvSpPr/>
          <p:nvPr/>
        </p:nvSpPr>
        <p:spPr>
          <a:xfrm>
            <a:off x="265673" y="6386137"/>
            <a:ext cx="1158631" cy="282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A5C0F7-24E2-4C11-B884-9B3E9768E7AA}"/>
              </a:ext>
            </a:extLst>
          </p:cNvPr>
          <p:cNvSpPr/>
          <p:nvPr/>
        </p:nvSpPr>
        <p:spPr>
          <a:xfrm>
            <a:off x="287682" y="4171418"/>
            <a:ext cx="1158631" cy="282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 descr="Khám phá bí ẩn về chiếc bướu của loài Lạc đà | Báo Dân trí">
            <a:extLst>
              <a:ext uri="{FF2B5EF4-FFF2-40B4-BE49-F238E27FC236}">
                <a16:creationId xmlns:a16="http://schemas.microsoft.com/office/drawing/2014/main" id="{0022FDB4-8114-4CDA-A1B0-F330E64EF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536" r="3119"/>
          <a:stretch/>
        </p:blipFill>
        <p:spPr bwMode="auto">
          <a:xfrm>
            <a:off x="6662368" y="4488657"/>
            <a:ext cx="3013821" cy="219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B500831-8B2D-4CA9-B1B4-9569EADE9568}"/>
              </a:ext>
            </a:extLst>
          </p:cNvPr>
          <p:cNvSpPr/>
          <p:nvPr/>
        </p:nvSpPr>
        <p:spPr>
          <a:xfrm>
            <a:off x="6662368" y="6402861"/>
            <a:ext cx="1013795" cy="275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12" descr="Đối thoại với loài chim cánh cụt">
            <a:extLst>
              <a:ext uri="{FF2B5EF4-FFF2-40B4-BE49-F238E27FC236}">
                <a16:creationId xmlns:a16="http://schemas.microsoft.com/office/drawing/2014/main" id="{6726894B-5B44-426B-9B6E-CAC351E190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886" r="6478"/>
          <a:stretch/>
        </p:blipFill>
        <p:spPr bwMode="auto">
          <a:xfrm>
            <a:off x="3658114" y="2424393"/>
            <a:ext cx="3013818" cy="200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FDBD3AA-0DCB-4AFF-A1ED-8EE05F7A1A87}"/>
              </a:ext>
            </a:extLst>
          </p:cNvPr>
          <p:cNvSpPr/>
          <p:nvPr/>
        </p:nvSpPr>
        <p:spPr>
          <a:xfrm>
            <a:off x="3658110" y="4161479"/>
            <a:ext cx="2009594" cy="311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cụt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A6884-8D14-3A42-56C4-220FA0839290}"/>
              </a:ext>
            </a:extLst>
          </p:cNvPr>
          <p:cNvSpPr txBox="1"/>
          <p:nvPr/>
        </p:nvSpPr>
        <p:spPr>
          <a:xfrm>
            <a:off x="9685754" y="761183"/>
            <a:ext cx="250624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các hình sau và phân loại chúng thành 2 nhóm động vật có xương sống và động vật không có xương sống? Giải thích lí do?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1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4826" y="1689652"/>
            <a:ext cx="105454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Môi</a:t>
            </a:r>
            <a:r>
              <a:rPr lang="en-US" sz="36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đa</a:t>
            </a:r>
            <a:r>
              <a:rPr lang="en-US" sz="36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latin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latin typeface="Aptos" panose="020B0004020202020204" pitchFamily="34" charset="0"/>
                <a:cs typeface="Times New Roman" panose="02020603050405020304" pitchFamily="18" charset="0"/>
              </a:rPr>
              <a:t> do.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Kiểu</a:t>
            </a:r>
            <a:r>
              <a:rPr lang="en-US" sz="36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dinh</a:t>
            </a:r>
            <a:r>
              <a:rPr lang="en-US" sz="36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dưỡng</a:t>
            </a:r>
            <a:r>
              <a:rPr lang="en-US" sz="3600" b="1" dirty="0">
                <a:latin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Dị</a:t>
            </a:r>
            <a:r>
              <a:rPr lang="en-US" sz="36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dưỡng</a:t>
            </a:r>
            <a:r>
              <a:rPr lang="en-US" sz="3600" b="1" dirty="0">
                <a:latin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vi-VN" sz="3600" b="1" dirty="0">
                <a:latin typeface="Aptos" panose="020B0004020202020204" pitchFamily="34" charset="0"/>
                <a:cs typeface="Times New Roman" panose="02020603050405020304" pitchFamily="18" charset="0"/>
              </a:rPr>
              <a:t>Dị dưỡng là nhóm sinh vật không tổng hợp ra các </a:t>
            </a:r>
            <a:r>
              <a:rPr lang="en-US" sz="36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hữu</a:t>
            </a:r>
            <a:r>
              <a:rPr lang="en-US" sz="36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cơ</a:t>
            </a:r>
            <a:r>
              <a:rPr lang="vi-VN" sz="3600" b="1" dirty="0">
                <a:latin typeface="Aptos" panose="020B0004020202020204" pitchFamily="34" charset="0"/>
                <a:cs typeface="Times New Roman" panose="02020603050405020304" pitchFamily="18" charset="0"/>
              </a:rPr>
              <a:t> mà sống nhờ vào những sinh vật khác</a:t>
            </a:r>
            <a:r>
              <a:rPr lang="en-US" sz="3600" b="1" dirty="0">
                <a:latin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992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62839E-9134-4274-9281-31BB46F29C6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2318" y="6170137"/>
            <a:ext cx="432000" cy="432000"/>
          </a:xfrm>
          <a:prstGeom prst="ellipse">
            <a:avLst/>
          </a:prstGeo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11</a:t>
            </a:fld>
            <a:endParaRPr lang="en-US" noProof="0" dirty="0"/>
          </a:p>
        </p:txBody>
      </p:sp>
      <p:pic>
        <p:nvPicPr>
          <p:cNvPr id="2050" name="Picture 2" descr="Hải quỳ là gì? Có ăn được không? Sống ở đâu? Sống được bao lâu? - IAS Links">
            <a:extLst>
              <a:ext uri="{FF2B5EF4-FFF2-40B4-BE49-F238E27FC236}">
                <a16:creationId xmlns:a16="http://schemas.microsoft.com/office/drawing/2014/main" id="{495D6EE4-57B6-4549-9D19-30722CC44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936" y="360129"/>
            <a:ext cx="3004253" cy="20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n hô – Wikipedia tiếng Việt">
            <a:extLst>
              <a:ext uri="{FF2B5EF4-FFF2-40B4-BE49-F238E27FC236}">
                <a16:creationId xmlns:a16="http://schemas.microsoft.com/office/drawing/2014/main" id="{D54558E3-2E6E-4487-92D4-C80002BD0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8"/>
          <a:stretch/>
        </p:blipFill>
        <p:spPr bwMode="auto">
          <a:xfrm>
            <a:off x="6671936" y="2424394"/>
            <a:ext cx="3004253" cy="200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á mập trắng lớn đã quét sạch siêu cá mập Megalodon khổng lồ? | Báo Dân trí">
            <a:extLst>
              <a:ext uri="{FF2B5EF4-FFF2-40B4-BE49-F238E27FC236}">
                <a16:creationId xmlns:a16="http://schemas.microsoft.com/office/drawing/2014/main" id="{54870A8A-CD38-49D6-A0E8-B24CEBAF4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-347" r="6480" b="347"/>
          <a:stretch/>
        </p:blipFill>
        <p:spPr bwMode="auto">
          <a:xfrm>
            <a:off x="282905" y="2424393"/>
            <a:ext cx="3375211" cy="200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hững giai thoại thú vị về con trùn (giun) - Đặng Gia Trang">
            <a:extLst>
              <a:ext uri="{FF2B5EF4-FFF2-40B4-BE49-F238E27FC236}">
                <a16:creationId xmlns:a16="http://schemas.microsoft.com/office/drawing/2014/main" id="{3490ED08-158B-4DAC-82E2-226CA4EBB4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/>
          <a:stretch/>
        </p:blipFill>
        <p:spPr bwMode="auto">
          <a:xfrm>
            <a:off x="282905" y="370896"/>
            <a:ext cx="3375212" cy="200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ó 5 con ếch trên 1 cái lá hoa súng, 1 con quyết định nhảy, hỏi">
            <a:extLst>
              <a:ext uri="{FF2B5EF4-FFF2-40B4-BE49-F238E27FC236}">
                <a16:creationId xmlns:a16="http://schemas.microsoft.com/office/drawing/2014/main" id="{6B252376-6152-4BB7-98F4-652654CB43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9"/>
          <a:stretch/>
        </p:blipFill>
        <p:spPr bwMode="auto">
          <a:xfrm>
            <a:off x="3658115" y="360132"/>
            <a:ext cx="3013821" cy="200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inh tinh 'già' hơn con người cả triệu năm">
            <a:extLst>
              <a:ext uri="{FF2B5EF4-FFF2-40B4-BE49-F238E27FC236}">
                <a16:creationId xmlns:a16="http://schemas.microsoft.com/office/drawing/2014/main" id="{523AF494-88A0-4DE5-B27D-47A152FDDB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t="7546" r="2065" b="3536"/>
          <a:stretch/>
        </p:blipFill>
        <p:spPr bwMode="auto">
          <a:xfrm>
            <a:off x="282905" y="4478214"/>
            <a:ext cx="3375211" cy="219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ý thuyết Sinh học lớp 7 bài 4: Trùng roi - Lý thuyết môn Sinh học 7 -  VnDoc.com">
            <a:extLst>
              <a:ext uri="{FF2B5EF4-FFF2-40B4-BE49-F238E27FC236}">
                <a16:creationId xmlns:a16="http://schemas.microsoft.com/office/drawing/2014/main" id="{2C4AC7DE-EAF9-451B-9A40-47323D0D9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806"/>
          <a:stretch/>
        </p:blipFill>
        <p:spPr bwMode="auto">
          <a:xfrm>
            <a:off x="3658114" y="4473363"/>
            <a:ext cx="3013821" cy="219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B87E35-C444-4CBB-8E37-E0990EDF1837}"/>
              </a:ext>
            </a:extLst>
          </p:cNvPr>
          <p:cNvSpPr/>
          <p:nvPr/>
        </p:nvSpPr>
        <p:spPr>
          <a:xfrm>
            <a:off x="282904" y="2107095"/>
            <a:ext cx="1168189" cy="283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A92D80-1676-4DE4-9DCC-051D27871171}"/>
              </a:ext>
            </a:extLst>
          </p:cNvPr>
          <p:cNvSpPr/>
          <p:nvPr/>
        </p:nvSpPr>
        <p:spPr>
          <a:xfrm>
            <a:off x="3658114" y="2085567"/>
            <a:ext cx="1168189" cy="283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Ếch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89EDB-786B-4FF6-B9FF-AD2903157E00}"/>
              </a:ext>
            </a:extLst>
          </p:cNvPr>
          <p:cNvSpPr/>
          <p:nvPr/>
        </p:nvSpPr>
        <p:spPr>
          <a:xfrm>
            <a:off x="6671933" y="2085566"/>
            <a:ext cx="1168189" cy="283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quỳ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3A262-7C0C-46BE-9ACF-91EF1F36428E}"/>
              </a:ext>
            </a:extLst>
          </p:cNvPr>
          <p:cNvSpPr/>
          <p:nvPr/>
        </p:nvSpPr>
        <p:spPr>
          <a:xfrm>
            <a:off x="6671932" y="4149830"/>
            <a:ext cx="1168189" cy="283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43AFE1-014C-489A-B044-71DC41D11903}"/>
              </a:ext>
            </a:extLst>
          </p:cNvPr>
          <p:cNvSpPr/>
          <p:nvPr/>
        </p:nvSpPr>
        <p:spPr>
          <a:xfrm>
            <a:off x="3667672" y="6390988"/>
            <a:ext cx="1158631" cy="282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roi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1553CD-1EC8-4695-83DD-783B2FF5B80A}"/>
              </a:ext>
            </a:extLst>
          </p:cNvPr>
          <p:cNvSpPr/>
          <p:nvPr/>
        </p:nvSpPr>
        <p:spPr>
          <a:xfrm>
            <a:off x="265673" y="6386137"/>
            <a:ext cx="1158631" cy="282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A5C0F7-24E2-4C11-B884-9B3E9768E7AA}"/>
              </a:ext>
            </a:extLst>
          </p:cNvPr>
          <p:cNvSpPr/>
          <p:nvPr/>
        </p:nvSpPr>
        <p:spPr>
          <a:xfrm>
            <a:off x="287682" y="4171418"/>
            <a:ext cx="1158631" cy="282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mập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hám phá bí ẩn về chiếc bướu của loài Lạc đà | Báo Dân trí">
            <a:extLst>
              <a:ext uri="{FF2B5EF4-FFF2-40B4-BE49-F238E27FC236}">
                <a16:creationId xmlns:a16="http://schemas.microsoft.com/office/drawing/2014/main" id="{817D8C26-90ED-444A-A396-F5DD6A363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536" r="3119"/>
          <a:stretch/>
        </p:blipFill>
        <p:spPr bwMode="auto">
          <a:xfrm>
            <a:off x="6662368" y="4488657"/>
            <a:ext cx="3013821" cy="219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E85ED96-9977-4336-AB98-05D3BB08876D}"/>
              </a:ext>
            </a:extLst>
          </p:cNvPr>
          <p:cNvSpPr/>
          <p:nvPr/>
        </p:nvSpPr>
        <p:spPr>
          <a:xfrm>
            <a:off x="6662368" y="6402861"/>
            <a:ext cx="1158631" cy="275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12" descr="Đối thoại với loài chim cánh cụt">
            <a:extLst>
              <a:ext uri="{FF2B5EF4-FFF2-40B4-BE49-F238E27FC236}">
                <a16:creationId xmlns:a16="http://schemas.microsoft.com/office/drawing/2014/main" id="{3DE3032D-4F29-4956-A26A-8EDF5C1DE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886" r="6478"/>
          <a:stretch/>
        </p:blipFill>
        <p:spPr bwMode="auto">
          <a:xfrm>
            <a:off x="3658114" y="2424393"/>
            <a:ext cx="3013818" cy="200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7326BD6-BD44-4A5A-A97D-909506EFD169}"/>
              </a:ext>
            </a:extLst>
          </p:cNvPr>
          <p:cNvSpPr/>
          <p:nvPr/>
        </p:nvSpPr>
        <p:spPr>
          <a:xfrm>
            <a:off x="3658110" y="4161479"/>
            <a:ext cx="1656012" cy="2920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cụt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6C14AD-14DE-5148-9D9F-691804AB129A}"/>
              </a:ext>
            </a:extLst>
          </p:cNvPr>
          <p:cNvSpPr txBox="1"/>
          <p:nvPr/>
        </p:nvSpPr>
        <p:spPr>
          <a:xfrm>
            <a:off x="9685752" y="1602652"/>
            <a:ext cx="250624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Aptos" panose="020B0004020202020204" pitchFamily="34" charset="0"/>
                <a:cs typeface="Times New Roman" panose="02020603050405020304" pitchFamily="18" charset="0"/>
              </a:rPr>
              <a:t>Nêu sự khác biệt giữa động vật có xương sống và động vật không xương sống? </a:t>
            </a:r>
            <a:endParaRPr lang="en-US" sz="32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87498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056468"/>
              </p:ext>
            </p:extLst>
          </p:nvPr>
        </p:nvGraphicFramePr>
        <p:xfrm>
          <a:off x="0" y="735497"/>
          <a:ext cx="12234041" cy="3478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0331">
                  <a:extLst>
                    <a:ext uri="{9D8B030D-6E8A-4147-A177-3AD203B41FA5}">
                      <a16:colId xmlns:a16="http://schemas.microsoft.com/office/drawing/2014/main" val="3326208591"/>
                    </a:ext>
                  </a:extLst>
                </a:gridCol>
                <a:gridCol w="4039446">
                  <a:extLst>
                    <a:ext uri="{9D8B030D-6E8A-4147-A177-3AD203B41FA5}">
                      <a16:colId xmlns:a16="http://schemas.microsoft.com/office/drawing/2014/main" val="1314813592"/>
                    </a:ext>
                  </a:extLst>
                </a:gridCol>
                <a:gridCol w="6334264">
                  <a:extLst>
                    <a:ext uri="{9D8B030D-6E8A-4147-A177-3AD203B41FA5}">
                      <a16:colId xmlns:a16="http://schemas.microsoft.com/office/drawing/2014/main" val="1407439205"/>
                    </a:ext>
                  </a:extLst>
                </a:gridCol>
              </a:tblGrid>
              <a:tr h="9234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609738831"/>
                  </a:ext>
                </a:extLst>
              </a:tr>
              <a:tr h="17701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xương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xương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xương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kitin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xương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sụn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xương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trụ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822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28723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F53074-7DB3-4CBC-A448-99F025EC48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13</a:t>
            </a:fld>
            <a:endParaRPr lang="en-US" noProof="0" dirty="0"/>
          </a:p>
        </p:txBody>
      </p:sp>
      <p:pic>
        <p:nvPicPr>
          <p:cNvPr id="7170" name="Picture 2" descr="Bải Giảng Trực Tuyến | THCS Ba Đình">
            <a:extLst>
              <a:ext uri="{FF2B5EF4-FFF2-40B4-BE49-F238E27FC236}">
                <a16:creationId xmlns:a16="http://schemas.microsoft.com/office/drawing/2014/main" id="{11A6971D-4165-4CEE-BE2F-465C096B5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589" y="-16411"/>
            <a:ext cx="6874412" cy="687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68F8166-2029-4934-967E-CD3B2C8617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739618" cy="1125415"/>
          </a:xfrm>
          <a:prstGeom prst="homePlate">
            <a:avLst/>
          </a:prstGeo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II. SỰ ĐA DẠNG CỦA </a:t>
            </a: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ĐỘNG VẬT CÓ XƯƠNG SỐNG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11A9F8-6CF5-4F80-96E2-DFEC38BD87DF}"/>
              </a:ext>
            </a:extLst>
          </p:cNvPr>
          <p:cNvSpPr/>
          <p:nvPr/>
        </p:nvSpPr>
        <p:spPr>
          <a:xfrm>
            <a:off x="9928746" y="3420795"/>
            <a:ext cx="1200923" cy="366786"/>
          </a:xfrm>
          <a:prstGeom prst="rect">
            <a:avLst/>
          </a:prstGeom>
          <a:solidFill>
            <a:srgbClr val="306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LỚP CÁ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79546C-5A9F-4F4D-8720-B4CA9B58AD13}"/>
              </a:ext>
            </a:extLst>
          </p:cNvPr>
          <p:cNvSpPr/>
          <p:nvPr/>
        </p:nvSpPr>
        <p:spPr>
          <a:xfrm>
            <a:off x="7156650" y="3036765"/>
            <a:ext cx="2235223" cy="366786"/>
          </a:xfrm>
          <a:prstGeom prst="rect">
            <a:avLst/>
          </a:prstGeom>
          <a:solidFill>
            <a:srgbClr val="306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LỚP LƯỠNG CƯ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433B09-C30D-46C4-A5F7-C800E5013955}"/>
              </a:ext>
            </a:extLst>
          </p:cNvPr>
          <p:cNvSpPr/>
          <p:nvPr/>
        </p:nvSpPr>
        <p:spPr>
          <a:xfrm>
            <a:off x="8170441" y="1482875"/>
            <a:ext cx="1460582" cy="366786"/>
          </a:xfrm>
          <a:prstGeom prst="rect">
            <a:avLst/>
          </a:prstGeom>
          <a:solidFill>
            <a:srgbClr val="306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LỚP CHIM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B27F9-72B3-4273-AFE3-8F79759B9C3D}"/>
              </a:ext>
            </a:extLst>
          </p:cNvPr>
          <p:cNvSpPr/>
          <p:nvPr/>
        </p:nvSpPr>
        <p:spPr>
          <a:xfrm>
            <a:off x="6862149" y="2259820"/>
            <a:ext cx="1892646" cy="366786"/>
          </a:xfrm>
          <a:prstGeom prst="rect">
            <a:avLst/>
          </a:prstGeom>
          <a:solidFill>
            <a:srgbClr val="306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LỚP BÒ SÁT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ADD6BD-562B-4430-8BC7-D8AA0524C8B3}"/>
              </a:ext>
            </a:extLst>
          </p:cNvPr>
          <p:cNvSpPr/>
          <p:nvPr/>
        </p:nvSpPr>
        <p:spPr>
          <a:xfrm>
            <a:off x="9798917" y="2431015"/>
            <a:ext cx="1330752" cy="366786"/>
          </a:xfrm>
          <a:prstGeom prst="rect">
            <a:avLst/>
          </a:prstGeom>
          <a:solidFill>
            <a:srgbClr val="306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LỚP THÚ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11A9F8-6CF5-4F80-96E2-DFEC38BD87DF}"/>
              </a:ext>
            </a:extLst>
          </p:cNvPr>
          <p:cNvSpPr/>
          <p:nvPr/>
        </p:nvSpPr>
        <p:spPr>
          <a:xfrm>
            <a:off x="251345" y="1666268"/>
            <a:ext cx="3524447" cy="593552"/>
          </a:xfrm>
          <a:prstGeom prst="rect">
            <a:avLst/>
          </a:prstGeom>
          <a:solidFill>
            <a:srgbClr val="306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1. CÁC LỚP CÁ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79546C-5A9F-4F4D-8720-B4CA9B58AD13}"/>
              </a:ext>
            </a:extLst>
          </p:cNvPr>
          <p:cNvSpPr/>
          <p:nvPr/>
        </p:nvSpPr>
        <p:spPr>
          <a:xfrm>
            <a:off x="251345" y="2641450"/>
            <a:ext cx="3524449" cy="605750"/>
          </a:xfrm>
          <a:prstGeom prst="rect">
            <a:avLst/>
          </a:prstGeom>
          <a:solidFill>
            <a:srgbClr val="306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 LỚP LƯỠNG CƯ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9B27F9-72B3-4273-AFE3-8F79759B9C3D}"/>
              </a:ext>
            </a:extLst>
          </p:cNvPr>
          <p:cNvSpPr/>
          <p:nvPr/>
        </p:nvSpPr>
        <p:spPr>
          <a:xfrm>
            <a:off x="251344" y="3775855"/>
            <a:ext cx="3524449" cy="607302"/>
          </a:xfrm>
          <a:prstGeom prst="rect">
            <a:avLst/>
          </a:prstGeom>
          <a:solidFill>
            <a:srgbClr val="306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3. LỚP BÒ SÁT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433B09-C30D-46C4-A5F7-C800E5013955}"/>
              </a:ext>
            </a:extLst>
          </p:cNvPr>
          <p:cNvSpPr/>
          <p:nvPr/>
        </p:nvSpPr>
        <p:spPr>
          <a:xfrm>
            <a:off x="251343" y="4910260"/>
            <a:ext cx="3524449" cy="506566"/>
          </a:xfrm>
          <a:prstGeom prst="rect">
            <a:avLst/>
          </a:prstGeom>
          <a:solidFill>
            <a:srgbClr val="306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4. LỚP CHIM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ADD6BD-562B-4430-8BC7-D8AA0524C8B3}"/>
              </a:ext>
            </a:extLst>
          </p:cNvPr>
          <p:cNvSpPr/>
          <p:nvPr/>
        </p:nvSpPr>
        <p:spPr>
          <a:xfrm>
            <a:off x="232070" y="6004404"/>
            <a:ext cx="3543721" cy="485848"/>
          </a:xfrm>
          <a:prstGeom prst="rect">
            <a:avLst/>
          </a:prstGeom>
          <a:solidFill>
            <a:srgbClr val="306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5. LỚP THÚ</a:t>
            </a:r>
          </a:p>
        </p:txBody>
      </p:sp>
    </p:spTree>
    <p:extLst>
      <p:ext uri="{BB962C8B-B14F-4D97-AF65-F5344CB8AC3E}">
        <p14:creationId xmlns:p14="http://schemas.microsoft.com/office/powerpoint/2010/main" val="2884578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079" t="9057" r="13666" b="20195"/>
          <a:stretch/>
        </p:blipFill>
        <p:spPr>
          <a:xfrm>
            <a:off x="6448603" y="2443655"/>
            <a:ext cx="5743397" cy="44143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11A9F8-6CF5-4F80-96E2-DFEC38BD87DF}"/>
              </a:ext>
            </a:extLst>
          </p:cNvPr>
          <p:cNvSpPr/>
          <p:nvPr/>
        </p:nvSpPr>
        <p:spPr>
          <a:xfrm>
            <a:off x="377686" y="765315"/>
            <a:ext cx="3524447" cy="59355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. CÁC LỚP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5D6A2E-8F2D-E22F-6011-B33676F92A44}"/>
              </a:ext>
            </a:extLst>
          </p:cNvPr>
          <p:cNvSpPr txBox="1"/>
          <p:nvPr/>
        </p:nvSpPr>
        <p:spPr>
          <a:xfrm>
            <a:off x="2627" y="1643151"/>
            <a:ext cx="64459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b="1">
                <a:latin typeface="Aptos" panose="020B0004020202020204" pitchFamily="34" charset="0"/>
              </a:rPr>
              <a:t>Đặc điểm: sống ở nước, di chuyển nhờ vây, hô hấp bằng mang.</a:t>
            </a:r>
          </a:p>
          <a:p>
            <a:r>
              <a:rPr lang="en-US" sz="3600" b="1">
                <a:latin typeface="Aptos" panose="020B0004020202020204" pitchFamily="34" charset="0"/>
              </a:rPr>
              <a:t>- Sinh sản: đẻ trứng và thụ tinh ngoài.</a:t>
            </a:r>
            <a:endParaRPr lang="en-US" sz="36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97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F8166-2029-4934-967E-CD3B2C8617B5}"/>
              </a:ext>
            </a:extLst>
          </p:cNvPr>
          <p:cNvSpPr txBox="1">
            <a:spLocks/>
          </p:cNvSpPr>
          <p:nvPr/>
        </p:nvSpPr>
        <p:spPr>
          <a:xfrm>
            <a:off x="377686" y="258419"/>
            <a:ext cx="11509513" cy="506896"/>
          </a:xfrm>
          <a:prstGeom prst="homePlate">
            <a:avLst/>
          </a:prstGeom>
          <a:solidFill>
            <a:schemeClr val="tx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II. SỰ ĐA DẠNG CỦA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VẬT CÓ XƯƠNG SỐNG</a:t>
            </a:r>
          </a:p>
        </p:txBody>
      </p:sp>
      <p:sp>
        <p:nvSpPr>
          <p:cNvPr id="4" name="Cloud 3"/>
          <p:cNvSpPr/>
          <p:nvPr/>
        </p:nvSpPr>
        <p:spPr>
          <a:xfrm>
            <a:off x="6248400" y="1183074"/>
            <a:ext cx="5943600" cy="3339547"/>
          </a:xfrm>
          <a:prstGeom prst="clou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ptos" panose="020B0004020202020204" pitchFamily="34" charset="0"/>
              </a:rPr>
              <a:t>Dựa</a:t>
            </a:r>
            <a:r>
              <a:rPr lang="en-US" sz="2800" b="1" dirty="0">
                <a:latin typeface="Aptos" panose="020B0004020202020204" pitchFamily="34" charset="0"/>
              </a:rPr>
              <a:t> </a:t>
            </a:r>
            <a:r>
              <a:rPr lang="en-US" sz="2800" b="1" dirty="0" err="1">
                <a:latin typeface="Aptos" panose="020B0004020202020204" pitchFamily="34" charset="0"/>
              </a:rPr>
              <a:t>vào</a:t>
            </a:r>
            <a:r>
              <a:rPr lang="en-US" sz="2800" b="1" dirty="0">
                <a:latin typeface="Aptos" panose="020B0004020202020204" pitchFamily="34" charset="0"/>
              </a:rPr>
              <a:t> </a:t>
            </a:r>
            <a:r>
              <a:rPr lang="en-US" sz="2800" b="1" dirty="0" err="1">
                <a:latin typeface="Aptos" panose="020B0004020202020204" pitchFamily="34" charset="0"/>
              </a:rPr>
              <a:t>tính</a:t>
            </a:r>
            <a:r>
              <a:rPr lang="en-US" sz="2800" b="1" dirty="0">
                <a:latin typeface="Aptos" panose="020B0004020202020204" pitchFamily="34" charset="0"/>
              </a:rPr>
              <a:t> </a:t>
            </a:r>
            <a:r>
              <a:rPr lang="en-US" sz="2800" b="1" dirty="0" err="1">
                <a:latin typeface="Aptos" panose="020B0004020202020204" pitchFamily="34" charset="0"/>
              </a:rPr>
              <a:t>chất</a:t>
            </a:r>
            <a:r>
              <a:rPr lang="en-US" sz="2800" b="1" dirty="0">
                <a:latin typeface="Aptos" panose="020B0004020202020204" pitchFamily="34" charset="0"/>
              </a:rPr>
              <a:t> </a:t>
            </a:r>
            <a:r>
              <a:rPr lang="en-US" sz="2800" b="1" dirty="0" err="1">
                <a:latin typeface="Aptos" panose="020B0004020202020204" pitchFamily="34" charset="0"/>
              </a:rPr>
              <a:t>bộ</a:t>
            </a:r>
            <a:r>
              <a:rPr lang="en-US" sz="2800" b="1" dirty="0">
                <a:latin typeface="Aptos" panose="020B0004020202020204" pitchFamily="34" charset="0"/>
              </a:rPr>
              <a:t> </a:t>
            </a:r>
            <a:r>
              <a:rPr lang="en-US" sz="2800" b="1" dirty="0" err="1">
                <a:latin typeface="Aptos" panose="020B0004020202020204" pitchFamily="34" charset="0"/>
              </a:rPr>
              <a:t>xương</a:t>
            </a:r>
            <a:r>
              <a:rPr lang="en-US" sz="2800" b="1" dirty="0">
                <a:latin typeface="Aptos" panose="020B0004020202020204" pitchFamily="34" charset="0"/>
              </a:rPr>
              <a:t> </a:t>
            </a:r>
            <a:r>
              <a:rPr lang="en-US" sz="2800" b="1" dirty="0" err="1">
                <a:latin typeface="Aptos" panose="020B0004020202020204" pitchFamily="34" charset="0"/>
              </a:rPr>
              <a:t>của</a:t>
            </a:r>
            <a:r>
              <a:rPr lang="en-US" sz="2800" b="1" dirty="0">
                <a:latin typeface="Aptos" panose="020B0004020202020204" pitchFamily="34" charset="0"/>
              </a:rPr>
              <a:t> </a:t>
            </a:r>
            <a:r>
              <a:rPr lang="en-US" sz="2800" b="1" dirty="0" err="1">
                <a:latin typeface="Aptos" panose="020B0004020202020204" pitchFamily="34" charset="0"/>
              </a:rPr>
              <a:t>cá</a:t>
            </a:r>
            <a:r>
              <a:rPr lang="en-US" sz="2800" b="1" dirty="0">
                <a:latin typeface="Aptos" panose="020B0004020202020204" pitchFamily="34" charset="0"/>
              </a:rPr>
              <a:t>, ta </a:t>
            </a:r>
            <a:r>
              <a:rPr lang="en-US" sz="2800" b="1" dirty="0" err="1">
                <a:latin typeface="Aptos" panose="020B0004020202020204" pitchFamily="34" charset="0"/>
              </a:rPr>
              <a:t>có</a:t>
            </a:r>
            <a:r>
              <a:rPr lang="en-US" sz="2800" b="1" dirty="0">
                <a:latin typeface="Aptos" panose="020B0004020202020204" pitchFamily="34" charset="0"/>
              </a:rPr>
              <a:t> </a:t>
            </a:r>
            <a:r>
              <a:rPr lang="en-US" sz="2800" b="1" dirty="0" err="1">
                <a:latin typeface="Aptos" panose="020B0004020202020204" pitchFamily="34" charset="0"/>
              </a:rPr>
              <a:t>thể</a:t>
            </a:r>
            <a:r>
              <a:rPr lang="en-US" sz="2800" b="1" dirty="0">
                <a:latin typeface="Aptos" panose="020B0004020202020204" pitchFamily="34" charset="0"/>
              </a:rPr>
              <a:t> </a:t>
            </a:r>
            <a:r>
              <a:rPr lang="en-US" sz="2800" b="1" dirty="0" err="1">
                <a:latin typeface="Aptos" panose="020B0004020202020204" pitchFamily="34" charset="0"/>
              </a:rPr>
              <a:t>phân</a:t>
            </a:r>
            <a:r>
              <a:rPr lang="en-US" sz="2800" b="1" dirty="0">
                <a:latin typeface="Aptos" panose="020B0004020202020204" pitchFamily="34" charset="0"/>
              </a:rPr>
              <a:t> </a:t>
            </a:r>
            <a:r>
              <a:rPr lang="en-US" sz="2800" b="1" dirty="0" err="1">
                <a:latin typeface="Aptos" panose="020B0004020202020204" pitchFamily="34" charset="0"/>
              </a:rPr>
              <a:t>loại</a:t>
            </a:r>
            <a:r>
              <a:rPr lang="en-US" sz="2800" b="1" dirty="0">
                <a:latin typeface="Aptos" panose="020B0004020202020204" pitchFamily="34" charset="0"/>
              </a:rPr>
              <a:t> </a:t>
            </a:r>
            <a:r>
              <a:rPr lang="en-US" sz="2800" b="1" dirty="0" err="1">
                <a:latin typeface="Aptos" panose="020B0004020202020204" pitchFamily="34" charset="0"/>
              </a:rPr>
              <a:t>cá</a:t>
            </a:r>
            <a:r>
              <a:rPr lang="en-US" sz="2800" b="1" dirty="0">
                <a:latin typeface="Aptos" panose="020B0004020202020204" pitchFamily="34" charset="0"/>
              </a:rPr>
              <a:t> </a:t>
            </a:r>
            <a:r>
              <a:rPr lang="en-US" sz="2800" b="1" dirty="0" err="1">
                <a:latin typeface="Aptos" panose="020B0004020202020204" pitchFamily="34" charset="0"/>
              </a:rPr>
              <a:t>như</a:t>
            </a:r>
            <a:r>
              <a:rPr lang="en-US" sz="2800" b="1" dirty="0">
                <a:latin typeface="Aptos" panose="020B0004020202020204" pitchFamily="34" charset="0"/>
              </a:rPr>
              <a:t> </a:t>
            </a:r>
            <a:r>
              <a:rPr lang="en-US" sz="2800" b="1" dirty="0" err="1">
                <a:latin typeface="Aptos" panose="020B0004020202020204" pitchFamily="34" charset="0"/>
              </a:rPr>
              <a:t>thế</a:t>
            </a:r>
            <a:r>
              <a:rPr lang="en-US" sz="2800" b="1" dirty="0">
                <a:latin typeface="Aptos" panose="020B0004020202020204" pitchFamily="34" charset="0"/>
              </a:rPr>
              <a:t> </a:t>
            </a:r>
            <a:r>
              <a:rPr lang="en-US" sz="2800" b="1" dirty="0" err="1">
                <a:latin typeface="Aptos" panose="020B0004020202020204" pitchFamily="34" charset="0"/>
              </a:rPr>
              <a:t>nào</a:t>
            </a:r>
            <a:r>
              <a:rPr lang="en-US" sz="2800" b="1" dirty="0">
                <a:latin typeface="Aptos" panose="020B0004020202020204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268" y="4346828"/>
            <a:ext cx="119937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ptos" panose="020B0004020202020204" pitchFamily="34" charset="0"/>
              </a:rPr>
              <a:t>- </a:t>
            </a:r>
            <a:r>
              <a:rPr lang="en-US" sz="3200" b="1" dirty="0" err="1">
                <a:latin typeface="Aptos" panose="020B0004020202020204" pitchFamily="34" charset="0"/>
              </a:rPr>
              <a:t>Dựa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vào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tính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chất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bộ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xương</a:t>
            </a:r>
            <a:r>
              <a:rPr lang="en-US" sz="3200" b="1" dirty="0">
                <a:latin typeface="Aptos" panose="020B0004020202020204" pitchFamily="34" charset="0"/>
              </a:rPr>
              <a:t> , </a:t>
            </a:r>
            <a:r>
              <a:rPr lang="en-US" sz="3200" b="1" dirty="0" err="1">
                <a:latin typeface="Aptos" panose="020B0004020202020204" pitchFamily="34" charset="0"/>
              </a:rPr>
              <a:t>cá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được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phân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loại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thành</a:t>
            </a:r>
            <a:r>
              <a:rPr lang="en-US" sz="3200" b="1" dirty="0">
                <a:latin typeface="Aptos" panose="020B0004020202020204" pitchFamily="34" charset="0"/>
              </a:rPr>
              <a:t>:</a:t>
            </a:r>
          </a:p>
          <a:p>
            <a:r>
              <a:rPr lang="en-US" sz="3200" b="1" dirty="0">
                <a:latin typeface="Aptos" panose="020B0004020202020204" pitchFamily="34" charset="0"/>
              </a:rPr>
              <a:t>+ </a:t>
            </a:r>
            <a:r>
              <a:rPr lang="en-US" sz="3200" b="1" dirty="0" err="1">
                <a:latin typeface="Aptos" panose="020B0004020202020204" pitchFamily="34" charset="0"/>
              </a:rPr>
              <a:t>Lớp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err="1">
                <a:latin typeface="Aptos" panose="020B0004020202020204" pitchFamily="34" charset="0"/>
              </a:rPr>
              <a:t>cá</a:t>
            </a:r>
            <a:r>
              <a:rPr lang="en-US" sz="3200" b="1">
                <a:latin typeface="Aptos" panose="020B0004020202020204" pitchFamily="34" charset="0"/>
              </a:rPr>
              <a:t> sụn (Bộ xương bằng chất sụn): </a:t>
            </a:r>
            <a:r>
              <a:rPr lang="en-US" sz="3200" b="1" dirty="0" err="1">
                <a:latin typeface="Aptos" panose="020B0004020202020204" pitchFamily="34" charset="0"/>
              </a:rPr>
              <a:t>Cá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nhám</a:t>
            </a:r>
            <a:r>
              <a:rPr lang="en-US" sz="3200" b="1" dirty="0">
                <a:latin typeface="Aptos" panose="020B0004020202020204" pitchFamily="34" charset="0"/>
              </a:rPr>
              <a:t>, </a:t>
            </a:r>
            <a:r>
              <a:rPr lang="en-US" sz="3200" b="1" dirty="0" err="1">
                <a:latin typeface="Aptos" panose="020B0004020202020204" pitchFamily="34" charset="0"/>
              </a:rPr>
              <a:t>cá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mập</a:t>
            </a:r>
            <a:r>
              <a:rPr lang="en-US" sz="3200" b="1" dirty="0">
                <a:latin typeface="Aptos" panose="020B0004020202020204" pitchFamily="34" charset="0"/>
              </a:rPr>
              <a:t>, </a:t>
            </a:r>
            <a:r>
              <a:rPr lang="en-US" sz="3200" b="1" dirty="0" err="1">
                <a:latin typeface="Aptos" panose="020B0004020202020204" pitchFamily="34" charset="0"/>
              </a:rPr>
              <a:t>cá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đuối</a:t>
            </a:r>
            <a:r>
              <a:rPr lang="en-US" sz="3200" b="1" dirty="0">
                <a:latin typeface="Aptos" panose="020B0004020202020204" pitchFamily="34" charset="0"/>
              </a:rPr>
              <a:t>…</a:t>
            </a:r>
          </a:p>
          <a:p>
            <a:r>
              <a:rPr lang="en-US" sz="3200" b="1" dirty="0">
                <a:latin typeface="Aptos" panose="020B0004020202020204" pitchFamily="34" charset="0"/>
              </a:rPr>
              <a:t>+ </a:t>
            </a:r>
            <a:r>
              <a:rPr lang="en-US" sz="3200" b="1" dirty="0" err="1">
                <a:latin typeface="Aptos" panose="020B0004020202020204" pitchFamily="34" charset="0"/>
              </a:rPr>
              <a:t>Lớp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err="1">
                <a:latin typeface="Aptos" panose="020B0004020202020204" pitchFamily="34" charset="0"/>
              </a:rPr>
              <a:t>cá</a:t>
            </a:r>
            <a:r>
              <a:rPr lang="en-US" sz="3200" b="1">
                <a:latin typeface="Aptos" panose="020B0004020202020204" pitchFamily="34" charset="0"/>
              </a:rPr>
              <a:t> xương (Bộ xương bằng chất xương): </a:t>
            </a:r>
            <a:r>
              <a:rPr lang="en-US" sz="3200" b="1" dirty="0" err="1">
                <a:latin typeface="Aptos" panose="020B0004020202020204" pitchFamily="34" charset="0"/>
              </a:rPr>
              <a:t>Cá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trê</a:t>
            </a:r>
            <a:r>
              <a:rPr lang="en-US" sz="3200" b="1" dirty="0">
                <a:latin typeface="Aptos" panose="020B0004020202020204" pitchFamily="34" charset="0"/>
              </a:rPr>
              <a:t>, </a:t>
            </a:r>
            <a:r>
              <a:rPr lang="en-US" sz="3200" b="1" dirty="0" err="1">
                <a:latin typeface="Aptos" panose="020B0004020202020204" pitchFamily="34" charset="0"/>
              </a:rPr>
              <a:t>cá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chép</a:t>
            </a:r>
            <a:r>
              <a:rPr lang="en-US" sz="3200" b="1" dirty="0">
                <a:latin typeface="Aptos" panose="020B0004020202020204" pitchFamily="34" charset="0"/>
              </a:rPr>
              <a:t>, </a:t>
            </a:r>
            <a:r>
              <a:rPr lang="en-US" sz="3200" b="1" dirty="0" err="1">
                <a:latin typeface="Aptos" panose="020B0004020202020204" pitchFamily="34" charset="0"/>
              </a:rPr>
              <a:t>có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rô</a:t>
            </a:r>
            <a:r>
              <a:rPr lang="en-US" sz="3200" b="1" dirty="0">
                <a:latin typeface="Aptos" panose="020B0004020202020204" pitchFamily="34" charset="0"/>
              </a:rPr>
              <a:t> phi…</a:t>
            </a:r>
          </a:p>
          <a:p>
            <a:endParaRPr lang="en-US" sz="32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89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253" r="5301" b="6132"/>
          <a:stretch/>
        </p:blipFill>
        <p:spPr>
          <a:xfrm>
            <a:off x="7302955" y="765314"/>
            <a:ext cx="4889045" cy="60926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5314"/>
            <a:ext cx="58243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ptos" panose="020B0004020202020204" pitchFamily="34" charset="0"/>
              </a:rPr>
              <a:t>- </a:t>
            </a:r>
            <a:r>
              <a:rPr lang="en-US" sz="3200" b="1" dirty="0" err="1">
                <a:latin typeface="Aptos" panose="020B0004020202020204" pitchFamily="34" charset="0"/>
              </a:rPr>
              <a:t>Yêu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cầu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các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em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hoạt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động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nhóm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để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hoàn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thành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nhiệm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vụ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học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tập</a:t>
            </a:r>
            <a:r>
              <a:rPr lang="en-US" sz="3200" b="1" dirty="0">
                <a:latin typeface="Aptos" panose="020B0004020202020204" pitchFamily="34" charset="0"/>
              </a:rPr>
              <a:t>.</a:t>
            </a:r>
          </a:p>
          <a:p>
            <a:r>
              <a:rPr lang="en-US" sz="3200" b="1" dirty="0">
                <a:latin typeface="Aptos" panose="020B0004020202020204" pitchFamily="34" charset="0"/>
              </a:rPr>
              <a:t>- </a:t>
            </a:r>
            <a:r>
              <a:rPr lang="en-US" sz="3200" b="1" dirty="0" err="1">
                <a:latin typeface="Aptos" panose="020B0004020202020204" pitchFamily="34" charset="0"/>
              </a:rPr>
              <a:t>Mỗi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nhóm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err="1">
                <a:latin typeface="Aptos" panose="020B0004020202020204" pitchFamily="34" charset="0"/>
              </a:rPr>
              <a:t>gồm</a:t>
            </a:r>
            <a:r>
              <a:rPr lang="en-US" sz="3200" b="1">
                <a:latin typeface="Aptos" panose="020B0004020202020204" pitchFamily="34" charset="0"/>
              </a:rPr>
              <a:t> 8 </a:t>
            </a:r>
            <a:r>
              <a:rPr lang="en-US" sz="3200" b="1" dirty="0" err="1">
                <a:latin typeface="Aptos" panose="020B0004020202020204" pitchFamily="34" charset="0"/>
              </a:rPr>
              <a:t>thành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viên</a:t>
            </a:r>
            <a:r>
              <a:rPr lang="en-US" sz="3200" b="1" dirty="0">
                <a:latin typeface="Aptos" panose="020B0004020202020204" pitchFamily="34" charset="0"/>
              </a:rPr>
              <a:t>, </a:t>
            </a:r>
            <a:r>
              <a:rPr lang="en-US" sz="3200" b="1" dirty="0" err="1">
                <a:latin typeface="Aptos" panose="020B0004020202020204" pitchFamily="34" charset="0"/>
              </a:rPr>
              <a:t>thảo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luận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và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làm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err="1">
                <a:latin typeface="Aptos" panose="020B0004020202020204" pitchFamily="34" charset="0"/>
              </a:rPr>
              <a:t>bài</a:t>
            </a:r>
            <a:r>
              <a:rPr lang="en-US" sz="3200" b="1">
                <a:latin typeface="Aptos" panose="020B0004020202020204" pitchFamily="34" charset="0"/>
              </a:rPr>
              <a:t> vào vở bài tập. </a:t>
            </a:r>
            <a:endParaRPr lang="en-US" sz="3200" b="1" dirty="0">
              <a:latin typeface="Aptos" panose="020B0004020202020204" pitchFamily="34" charset="0"/>
            </a:endParaRPr>
          </a:p>
          <a:p>
            <a:r>
              <a:rPr lang="en-US" sz="3200" b="1">
                <a:latin typeface="Aptos" panose="020B0004020202020204" pitchFamily="34" charset="0"/>
              </a:rPr>
              <a:t>- </a:t>
            </a:r>
            <a:r>
              <a:rPr lang="en-US" sz="3200" b="1" dirty="0" err="1">
                <a:latin typeface="Aptos" panose="020B0004020202020204" pitchFamily="34" charset="0"/>
              </a:rPr>
              <a:t>Thời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gian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thảo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luận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là</a:t>
            </a:r>
            <a:r>
              <a:rPr lang="en-US" sz="3200" b="1" dirty="0">
                <a:latin typeface="Aptos" panose="020B0004020202020204" pitchFamily="34" charset="0"/>
              </a:rPr>
              <a:t> 5 </a:t>
            </a:r>
            <a:r>
              <a:rPr lang="en-US" sz="3200" b="1" dirty="0" err="1">
                <a:latin typeface="Aptos" panose="020B0004020202020204" pitchFamily="34" charset="0"/>
              </a:rPr>
              <a:t>phút</a:t>
            </a:r>
            <a:r>
              <a:rPr lang="en-US" sz="3200" b="1" dirty="0">
                <a:latin typeface="Aptos" panose="020B00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86016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800" b="1" dirty="0">
                <a:latin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Lợi</a:t>
            </a:r>
            <a:r>
              <a:rPr lang="en-US" sz="48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ích</a:t>
            </a:r>
            <a:r>
              <a:rPr lang="vi-VN" sz="4800" b="1" dirty="0">
                <a:latin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vi-VN" sz="4800" b="1" dirty="0">
                <a:latin typeface="Aptos" panose="020B0004020202020204" pitchFamily="34" charset="0"/>
                <a:cs typeface="Times New Roman" panose="02020603050405020304" pitchFamily="18" charset="0"/>
              </a:rPr>
              <a:t>+ Là nguồn thực phẩm cho con người</a:t>
            </a:r>
          </a:p>
          <a:p>
            <a:pPr algn="just"/>
            <a:r>
              <a:rPr lang="vi-VN" sz="4800" b="1" dirty="0">
                <a:latin typeface="Aptos" panose="020B0004020202020204" pitchFamily="34" charset="0"/>
                <a:cs typeface="Times New Roman" panose="02020603050405020304" pitchFamily="18" charset="0"/>
              </a:rPr>
              <a:t>+ Da cá dùng để đóng giày, làm túi</a:t>
            </a:r>
          </a:p>
          <a:p>
            <a:pPr algn="just"/>
            <a:r>
              <a:rPr lang="vi-VN" sz="4800" b="1" dirty="0">
                <a:latin typeface="Aptos" panose="020B0004020202020204" pitchFamily="34" charset="0"/>
                <a:cs typeface="Times New Roman" panose="02020603050405020304" pitchFamily="18" charset="0"/>
              </a:rPr>
              <a:t>+ Tiêu diệt bọ gậy, ăn sâu bọ hại lúa</a:t>
            </a:r>
          </a:p>
          <a:p>
            <a:pPr algn="just"/>
            <a:r>
              <a:rPr lang="vi-VN" sz="4800" b="1" dirty="0">
                <a:latin typeface="Aptos" panose="020B0004020202020204" pitchFamily="34" charset="0"/>
                <a:cs typeface="Times New Roman" panose="02020603050405020304" pitchFamily="18" charset="0"/>
              </a:rPr>
              <a:t>+ Nuôi làm cảnh</a:t>
            </a:r>
          </a:p>
          <a:p>
            <a:pPr algn="just"/>
            <a:r>
              <a:rPr lang="en-US" sz="4800" b="1" dirty="0">
                <a:latin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4800" b="1" dirty="0">
                <a:latin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48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ác</a:t>
            </a:r>
            <a:r>
              <a:rPr lang="en-US" sz="48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hại</a:t>
            </a:r>
            <a:r>
              <a:rPr lang="en-US" sz="4800" b="1" dirty="0">
                <a:latin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vi-VN" sz="4800" b="1" dirty="0">
                <a:latin typeface="Aptos" panose="020B0004020202020204" pitchFamily="34" charset="0"/>
                <a:cs typeface="Times New Roman" panose="02020603050405020304" pitchFamily="18" charset="0"/>
              </a:rPr>
              <a:t> một số loài cá có chứa độc tố và có thể ảnh hưởng tới sức khỏe của con người</a:t>
            </a:r>
            <a:endParaRPr lang="vi-VN" sz="4800" b="1" i="0" dirty="0">
              <a:effectLst/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174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412125"/>
            <a:ext cx="12115800" cy="444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28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11A9F8-6CF5-4F80-96E2-DFEC38BD87DF}"/>
              </a:ext>
            </a:extLst>
          </p:cNvPr>
          <p:cNvSpPr/>
          <p:nvPr/>
        </p:nvSpPr>
        <p:spPr>
          <a:xfrm>
            <a:off x="377686" y="623421"/>
            <a:ext cx="5140245" cy="59355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2. LỚP LƯỠNG CƯ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09" t="3848" r="3032"/>
          <a:stretch/>
        </p:blipFill>
        <p:spPr>
          <a:xfrm>
            <a:off x="0" y="1370816"/>
            <a:ext cx="8289235" cy="54985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89235" y="1370816"/>
            <a:ext cx="3438939" cy="493778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ptos" panose="020B0004020202020204" pitchFamily="34" charset="0"/>
              </a:rPr>
              <a:t>Quan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sát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hình</a:t>
            </a:r>
            <a:r>
              <a:rPr lang="en-US" sz="3200" b="1" dirty="0">
                <a:latin typeface="Aptos" panose="020B0004020202020204" pitchFamily="34" charset="0"/>
              </a:rPr>
              <a:t> 23.4, </a:t>
            </a:r>
            <a:r>
              <a:rPr lang="en-US" sz="3200" b="1" dirty="0" err="1">
                <a:latin typeface="Aptos" panose="020B0004020202020204" pitchFamily="34" charset="0"/>
              </a:rPr>
              <a:t>em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hãy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mô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tả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vòng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đời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của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lưỡng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cư</a:t>
            </a:r>
            <a:r>
              <a:rPr lang="en-US" sz="3200" b="1" dirty="0">
                <a:latin typeface="Aptos" panose="020B00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7047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Set animals sets Royalty Free Vector Image - VectorStock">
            <a:extLst>
              <a:ext uri="{FF2B5EF4-FFF2-40B4-BE49-F238E27FC236}">
                <a16:creationId xmlns:a16="http://schemas.microsoft.com/office/drawing/2014/main" id="{685B02FA-C7F6-45BC-9B01-BD6C910D3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8"/>
          <a:stretch/>
        </p:blipFill>
        <p:spPr bwMode="auto">
          <a:xfrm>
            <a:off x="1189629" y="-2941"/>
            <a:ext cx="9812741" cy="686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id="{E157E8E0-3357-4115-A3DA-723E409F735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399309"/>
            <a:ext cx="11984181" cy="2756713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5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23: </a:t>
            </a:r>
            <a:br>
              <a:rPr lang="en-US" sz="7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solidFill>
                  <a:srgbClr val="7030A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ĐA DẠNG ĐỘNG VẬT CÓ XƯƠNG SỐNG</a:t>
            </a:r>
          </a:p>
        </p:txBody>
      </p:sp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09" t="3848" r="3032"/>
          <a:stretch/>
        </p:blipFill>
        <p:spPr>
          <a:xfrm>
            <a:off x="0" y="1370816"/>
            <a:ext cx="8289235" cy="54985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89235" y="1370816"/>
            <a:ext cx="3438939" cy="493778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>
                <a:latin typeface="Aptos" panose="020B0004020202020204" pitchFamily="34" charset="0"/>
              </a:rPr>
              <a:t>Thuật ngữ “lưỡng cư” </a:t>
            </a:r>
            <a:r>
              <a:rPr lang="en-US" sz="3200" b="1">
                <a:latin typeface="Aptos" panose="020B0004020202020204" pitchFamily="34" charset="0"/>
              </a:rPr>
              <a:t>để chỉ </a:t>
            </a:r>
            <a:r>
              <a:rPr lang="vi-VN" sz="3200" b="1">
                <a:latin typeface="Aptos" panose="020B0004020202020204" pitchFamily="34" charset="0"/>
              </a:rPr>
              <a:t>một nhóm động vật có xương sống có thể sống cả ở cạn và cả ở dưới nước.</a:t>
            </a:r>
            <a:endParaRPr lang="en-US" sz="32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605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6" y="253765"/>
            <a:ext cx="12162184" cy="36703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817" y="5499131"/>
            <a:ext cx="12162184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Aptos" panose="020B0004020202020204" pitchFamily="34" charset="0"/>
                <a:cs typeface="Times New Roman" panose="02020603050405020304" pitchFamily="18" charset="0"/>
              </a:rPr>
              <a:t> 23.5 </a:t>
            </a:r>
            <a:r>
              <a:rPr lang="en-US" sz="36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4098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2361058"/>
            <a:ext cx="12192000" cy="4496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rgbClr val="002060"/>
                </a:solidFill>
                <a:latin typeface="Aptos" panose="020B0004020202020204" pitchFamily="34" charset="0"/>
              </a:rPr>
              <a:t>- </a:t>
            </a:r>
            <a:r>
              <a:rPr lang="en-US" sz="4800" b="1" dirty="0" err="1">
                <a:solidFill>
                  <a:srgbClr val="002060"/>
                </a:solidFill>
                <a:latin typeface="Aptos" panose="020B0004020202020204" pitchFamily="34" charset="0"/>
              </a:rPr>
              <a:t>Giống</a:t>
            </a:r>
            <a:r>
              <a:rPr lang="en-US" sz="4800" b="1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vi-VN" sz="4800" b="1" dirty="0">
                <a:solidFill>
                  <a:srgbClr val="002060"/>
                </a:solidFill>
                <a:latin typeface="Aptos" panose="020B0004020202020204" pitchFamily="34" charset="0"/>
              </a:rPr>
              <a:t>nhau: cả ba hình đều là các đại diện của lớp Lưỡng cư</a:t>
            </a:r>
          </a:p>
          <a:p>
            <a:r>
              <a:rPr lang="vi-VN" sz="4800" b="1" dirty="0">
                <a:solidFill>
                  <a:srgbClr val="002060"/>
                </a:solidFill>
                <a:latin typeface="Aptos" panose="020B0004020202020204" pitchFamily="34" charset="0"/>
              </a:rPr>
              <a:t>- </a:t>
            </a:r>
            <a:r>
              <a:rPr lang="en-US" sz="4800" b="1" dirty="0" err="1">
                <a:solidFill>
                  <a:srgbClr val="002060"/>
                </a:solidFill>
                <a:latin typeface="Aptos" panose="020B0004020202020204" pitchFamily="34" charset="0"/>
              </a:rPr>
              <a:t>Khác</a:t>
            </a:r>
            <a:r>
              <a:rPr lang="en-US" sz="4800" b="1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vi-VN" sz="4800" b="1" dirty="0">
                <a:solidFill>
                  <a:srgbClr val="002060"/>
                </a:solidFill>
                <a:latin typeface="Aptos" panose="020B0004020202020204" pitchFamily="34" charset="0"/>
              </a:rPr>
              <a:t>nhau:</a:t>
            </a:r>
          </a:p>
          <a:p>
            <a:r>
              <a:rPr lang="vi-VN" sz="4800" b="1" dirty="0">
                <a:solidFill>
                  <a:srgbClr val="002060"/>
                </a:solidFill>
                <a:latin typeface="Aptos" panose="020B0004020202020204" pitchFamily="34" charset="0"/>
              </a:rPr>
              <a:t>+ Cá cóc </a:t>
            </a:r>
            <a:r>
              <a:rPr lang="en-US" sz="4800" b="1" dirty="0">
                <a:solidFill>
                  <a:srgbClr val="002060"/>
                </a:solidFill>
                <a:latin typeface="Aptos" panose="020B0004020202020204" pitchFamily="34" charset="0"/>
              </a:rPr>
              <a:t>: </a:t>
            </a:r>
            <a:r>
              <a:rPr lang="vi-VN" sz="4800" b="1" dirty="0">
                <a:solidFill>
                  <a:srgbClr val="002060"/>
                </a:solidFill>
                <a:latin typeface="Aptos" panose="020B0004020202020204" pitchFamily="34" charset="0"/>
              </a:rPr>
              <a:t>có đuôi</a:t>
            </a:r>
            <a:r>
              <a:rPr lang="en-US" sz="4800" b="1" dirty="0">
                <a:solidFill>
                  <a:srgbClr val="002060"/>
                </a:solidFill>
                <a:latin typeface="Aptos" panose="020B0004020202020204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Aptos" panose="020B0004020202020204" pitchFamily="34" charset="0"/>
              </a:rPr>
              <a:t>có</a:t>
            </a:r>
            <a:r>
              <a:rPr lang="en-US" sz="4800" b="1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ptos" panose="020B0004020202020204" pitchFamily="34" charset="0"/>
              </a:rPr>
              <a:t>chân</a:t>
            </a:r>
            <a:endParaRPr lang="vi-VN" sz="4800" b="1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r>
              <a:rPr lang="vi-VN" sz="4800" b="1" dirty="0">
                <a:solidFill>
                  <a:srgbClr val="002060"/>
                </a:solidFill>
                <a:latin typeface="Aptos" panose="020B0004020202020204" pitchFamily="34" charset="0"/>
              </a:rPr>
              <a:t>+ Cóc nhà </a:t>
            </a:r>
            <a:r>
              <a:rPr lang="en-US" sz="4800" b="1" dirty="0">
                <a:solidFill>
                  <a:srgbClr val="002060"/>
                </a:solidFill>
                <a:latin typeface="Aptos" panose="020B0004020202020204" pitchFamily="34" charset="0"/>
              </a:rPr>
              <a:t>: </a:t>
            </a:r>
            <a:r>
              <a:rPr lang="en-US" sz="4800" b="1" dirty="0" err="1">
                <a:solidFill>
                  <a:srgbClr val="002060"/>
                </a:solidFill>
                <a:latin typeface="Aptos" panose="020B0004020202020204" pitchFamily="34" charset="0"/>
              </a:rPr>
              <a:t>có</a:t>
            </a:r>
            <a:r>
              <a:rPr lang="en-US" sz="4800" b="1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ptos" panose="020B0004020202020204" pitchFamily="34" charset="0"/>
              </a:rPr>
              <a:t>chân</a:t>
            </a:r>
            <a:r>
              <a:rPr lang="en-US" sz="4800" b="1" dirty="0">
                <a:solidFill>
                  <a:srgbClr val="002060"/>
                </a:solidFill>
                <a:latin typeface="Aptos" panose="020B0004020202020204" pitchFamily="34" charset="0"/>
              </a:rPr>
              <a:t>, </a:t>
            </a:r>
            <a:r>
              <a:rPr lang="vi-VN" sz="4800" b="1" dirty="0">
                <a:solidFill>
                  <a:srgbClr val="002060"/>
                </a:solidFill>
                <a:latin typeface="Aptos" panose="020B0004020202020204" pitchFamily="34" charset="0"/>
              </a:rPr>
              <a:t>không đuôi</a:t>
            </a:r>
          </a:p>
          <a:p>
            <a:r>
              <a:rPr lang="vi-VN" sz="4800" b="1" dirty="0">
                <a:solidFill>
                  <a:srgbClr val="002060"/>
                </a:solidFill>
                <a:latin typeface="Aptos" panose="020B0004020202020204" pitchFamily="34" charset="0"/>
              </a:rPr>
              <a:t>+ Ếch giun </a:t>
            </a:r>
            <a:r>
              <a:rPr lang="en-US" sz="4800" b="1" dirty="0">
                <a:solidFill>
                  <a:srgbClr val="002060"/>
                </a:solidFill>
                <a:latin typeface="Aptos" panose="020B0004020202020204" pitchFamily="34" charset="0"/>
              </a:rPr>
              <a:t>: </a:t>
            </a:r>
            <a:r>
              <a:rPr lang="en-US" sz="4800" b="1" dirty="0" err="1">
                <a:solidFill>
                  <a:srgbClr val="002060"/>
                </a:solidFill>
                <a:latin typeface="Aptos" panose="020B0004020202020204" pitchFamily="34" charset="0"/>
              </a:rPr>
              <a:t>có</a:t>
            </a:r>
            <a:r>
              <a:rPr lang="en-US" sz="4800" b="1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ptos" panose="020B0004020202020204" pitchFamily="34" charset="0"/>
              </a:rPr>
              <a:t>đuôi</a:t>
            </a:r>
            <a:r>
              <a:rPr lang="en-US" sz="4800" b="1" dirty="0">
                <a:solidFill>
                  <a:srgbClr val="002060"/>
                </a:solidFill>
                <a:latin typeface="Aptos" panose="020B0004020202020204" pitchFamily="34" charset="0"/>
              </a:rPr>
              <a:t>, </a:t>
            </a:r>
            <a:r>
              <a:rPr lang="vi-VN" sz="4800" b="1" dirty="0">
                <a:solidFill>
                  <a:srgbClr val="002060"/>
                </a:solidFill>
                <a:latin typeface="Aptos" panose="020B0004020202020204" pitchFamily="34" charset="0"/>
              </a:rPr>
              <a:t>không chân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F066F2-0443-64B2-6252-D462227EE6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393"/>
          <a:stretch/>
        </p:blipFill>
        <p:spPr>
          <a:xfrm>
            <a:off x="1055446" y="0"/>
            <a:ext cx="10081107" cy="23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22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64827"/>
            <a:ext cx="121919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5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54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lưỡng</a:t>
            </a:r>
            <a:r>
              <a:rPr lang="en-US" sz="54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cư</a:t>
            </a:r>
            <a:r>
              <a:rPr lang="en-US" sz="54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vừa</a:t>
            </a:r>
            <a:r>
              <a:rPr lang="en-US" sz="5400" b="1" dirty="0">
                <a:latin typeface="Aptos" panose="020B00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5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5400" b="1" dirty="0">
                <a:latin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vừa</a:t>
            </a:r>
            <a:r>
              <a:rPr lang="en-US" sz="5400" b="1" dirty="0">
                <a:latin typeface="Aptos" panose="020B00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5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cạn</a:t>
            </a:r>
            <a:r>
              <a:rPr lang="en-US" sz="5400" b="1" dirty="0"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5400" b="1">
                <a:latin typeface="Aptos" panose="020B0004020202020204" pitchFamily="34" charset="0"/>
                <a:cs typeface="Times New Roman" panose="02020603050405020304" pitchFamily="18" charset="0"/>
              </a:rPr>
              <a:t>Hô </a:t>
            </a:r>
            <a:r>
              <a:rPr lang="en-US" sz="5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hấp</a:t>
            </a:r>
            <a:r>
              <a:rPr lang="en-US" sz="54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5400" b="1" dirty="0">
                <a:latin typeface="Aptos" panose="020B0004020202020204" pitchFamily="34" charset="0"/>
                <a:cs typeface="Times New Roman" panose="02020603050405020304" pitchFamily="18" charset="0"/>
              </a:rPr>
              <a:t> da </a:t>
            </a:r>
            <a:r>
              <a:rPr lang="en-US" sz="5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54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phổi</a:t>
            </a:r>
            <a:r>
              <a:rPr lang="en-US" sz="5400" b="1" dirty="0"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5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sản</a:t>
            </a:r>
            <a:r>
              <a:rPr lang="en-US" sz="5400" b="1" dirty="0">
                <a:latin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lưỡng</a:t>
            </a:r>
            <a:r>
              <a:rPr lang="en-US" sz="54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cư</a:t>
            </a:r>
            <a:r>
              <a:rPr lang="en-US" sz="54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đẻ</a:t>
            </a:r>
            <a:r>
              <a:rPr lang="en-US" sz="54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trứng</a:t>
            </a:r>
            <a:r>
              <a:rPr lang="en-US" sz="54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54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54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thụ</a:t>
            </a:r>
            <a:r>
              <a:rPr lang="en-US" sz="54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tinh</a:t>
            </a:r>
            <a:r>
              <a:rPr lang="en-US" sz="54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err="1">
                <a:latin typeface="Aptos" panose="020B0004020202020204" pitchFamily="34" charset="0"/>
                <a:cs typeface="Times New Roman" panose="02020603050405020304" pitchFamily="18" charset="0"/>
              </a:rPr>
              <a:t>ngoài</a:t>
            </a:r>
            <a:r>
              <a:rPr lang="en-US" sz="5400" b="1"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54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697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232" y="1051834"/>
            <a:ext cx="119767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Aptos" panose="020B0004020202020204" pitchFamily="34" charset="0"/>
              </a:rPr>
              <a:t>Phân</a:t>
            </a:r>
            <a:r>
              <a:rPr lang="en-US" sz="6000" b="1" dirty="0">
                <a:latin typeface="Aptos" panose="020B0004020202020204" pitchFamily="34" charset="0"/>
              </a:rPr>
              <a:t> </a:t>
            </a:r>
            <a:r>
              <a:rPr lang="en-US" sz="6000" b="1" dirty="0" err="1">
                <a:latin typeface="Aptos" panose="020B0004020202020204" pitchFamily="34" charset="0"/>
              </a:rPr>
              <a:t>loại</a:t>
            </a:r>
            <a:r>
              <a:rPr lang="en-US" sz="6000" b="1" dirty="0">
                <a:latin typeface="Aptos" panose="020B0004020202020204" pitchFamily="34" charset="0"/>
              </a:rPr>
              <a:t>:</a:t>
            </a:r>
          </a:p>
          <a:p>
            <a:r>
              <a:rPr lang="vi-VN" sz="6000" b="1" dirty="0">
                <a:latin typeface="Aptos" panose="020B0004020202020204" pitchFamily="34" charset="0"/>
              </a:rPr>
              <a:t>+ có đuôi</a:t>
            </a:r>
            <a:r>
              <a:rPr lang="en-US" sz="6000" b="1" dirty="0">
                <a:latin typeface="Aptos" panose="020B0004020202020204" pitchFamily="34" charset="0"/>
              </a:rPr>
              <a:t>, </a:t>
            </a:r>
            <a:r>
              <a:rPr lang="en-US" sz="6000" b="1" dirty="0" err="1">
                <a:latin typeface="Aptos" panose="020B0004020202020204" pitchFamily="34" charset="0"/>
              </a:rPr>
              <a:t>có</a:t>
            </a:r>
            <a:r>
              <a:rPr lang="en-US" sz="6000" b="1" dirty="0">
                <a:latin typeface="Aptos" panose="020B0004020202020204" pitchFamily="34" charset="0"/>
              </a:rPr>
              <a:t> </a:t>
            </a:r>
            <a:r>
              <a:rPr lang="en-US" sz="6000" b="1" dirty="0" err="1">
                <a:latin typeface="Aptos" panose="020B0004020202020204" pitchFamily="34" charset="0"/>
              </a:rPr>
              <a:t>chân</a:t>
            </a:r>
            <a:endParaRPr lang="vi-VN" sz="6000" b="1" dirty="0">
              <a:latin typeface="Aptos" panose="020B0004020202020204" pitchFamily="34" charset="0"/>
            </a:endParaRPr>
          </a:p>
          <a:p>
            <a:r>
              <a:rPr lang="vi-VN" sz="6000" b="1" dirty="0">
                <a:latin typeface="Aptos" panose="020B0004020202020204" pitchFamily="34" charset="0"/>
              </a:rPr>
              <a:t>+ </a:t>
            </a:r>
            <a:r>
              <a:rPr lang="en-US" sz="6000" b="1" dirty="0" err="1">
                <a:latin typeface="Aptos" panose="020B0004020202020204" pitchFamily="34" charset="0"/>
              </a:rPr>
              <a:t>có</a:t>
            </a:r>
            <a:r>
              <a:rPr lang="en-US" sz="6000" b="1" dirty="0">
                <a:latin typeface="Aptos" panose="020B0004020202020204" pitchFamily="34" charset="0"/>
              </a:rPr>
              <a:t> </a:t>
            </a:r>
            <a:r>
              <a:rPr lang="en-US" sz="6000" b="1" dirty="0" err="1">
                <a:latin typeface="Aptos" panose="020B0004020202020204" pitchFamily="34" charset="0"/>
              </a:rPr>
              <a:t>chân</a:t>
            </a:r>
            <a:r>
              <a:rPr lang="en-US" sz="6000" b="1" dirty="0">
                <a:latin typeface="Aptos" panose="020B0004020202020204" pitchFamily="34" charset="0"/>
              </a:rPr>
              <a:t>, </a:t>
            </a:r>
            <a:r>
              <a:rPr lang="vi-VN" sz="6000" b="1" dirty="0">
                <a:latin typeface="Aptos" panose="020B0004020202020204" pitchFamily="34" charset="0"/>
              </a:rPr>
              <a:t>không đuôi</a:t>
            </a:r>
          </a:p>
          <a:p>
            <a:r>
              <a:rPr lang="vi-VN" sz="6000" b="1" dirty="0">
                <a:latin typeface="Aptos" panose="020B0004020202020204" pitchFamily="34" charset="0"/>
              </a:rPr>
              <a:t>+ </a:t>
            </a:r>
            <a:r>
              <a:rPr lang="en-US" sz="6000" b="1" dirty="0" err="1">
                <a:latin typeface="Aptos" panose="020B0004020202020204" pitchFamily="34" charset="0"/>
              </a:rPr>
              <a:t>có</a:t>
            </a:r>
            <a:r>
              <a:rPr lang="en-US" sz="6000" b="1" dirty="0">
                <a:latin typeface="Aptos" panose="020B0004020202020204" pitchFamily="34" charset="0"/>
              </a:rPr>
              <a:t> </a:t>
            </a:r>
            <a:r>
              <a:rPr lang="en-US" sz="6000" b="1" dirty="0" err="1">
                <a:latin typeface="Aptos" panose="020B0004020202020204" pitchFamily="34" charset="0"/>
              </a:rPr>
              <a:t>đuôi</a:t>
            </a:r>
            <a:r>
              <a:rPr lang="en-US" sz="6000" b="1" dirty="0">
                <a:latin typeface="Aptos" panose="020B0004020202020204" pitchFamily="34" charset="0"/>
              </a:rPr>
              <a:t>, </a:t>
            </a:r>
            <a:r>
              <a:rPr lang="vi-VN" sz="6000" b="1">
                <a:latin typeface="Aptos" panose="020B0004020202020204" pitchFamily="34" charset="0"/>
              </a:rPr>
              <a:t>không chân</a:t>
            </a:r>
            <a:endParaRPr lang="vi-VN" sz="60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5193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702" y="1509034"/>
            <a:ext cx="120082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ptos" panose="020B0004020202020204" pitchFamily="34" charset="0"/>
              </a:rPr>
              <a:t>Lợi</a:t>
            </a:r>
            <a:r>
              <a:rPr lang="en-US" sz="4800" b="1" dirty="0">
                <a:latin typeface="Aptos" panose="020B0004020202020204" pitchFamily="34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</a:rPr>
              <a:t>ích</a:t>
            </a:r>
            <a:r>
              <a:rPr lang="en-US" sz="4800" b="1" dirty="0">
                <a:latin typeface="Aptos" panose="020B0004020202020204" pitchFamily="34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4800" b="1" dirty="0" err="1">
                <a:latin typeface="Aptos" panose="020B0004020202020204" pitchFamily="34" charset="0"/>
              </a:rPr>
              <a:t>Là</a:t>
            </a:r>
            <a:r>
              <a:rPr lang="en-US" sz="4800" b="1" dirty="0">
                <a:latin typeface="Aptos" panose="020B0004020202020204" pitchFamily="34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</a:rPr>
              <a:t>thực</a:t>
            </a:r>
            <a:r>
              <a:rPr lang="en-US" sz="4800" b="1" dirty="0">
                <a:latin typeface="Aptos" panose="020B0004020202020204" pitchFamily="34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</a:rPr>
              <a:t>phẩm</a:t>
            </a:r>
            <a:r>
              <a:rPr lang="en-US" sz="4800" b="1" dirty="0">
                <a:latin typeface="Aptos" panose="020B0004020202020204" pitchFamily="34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</a:rPr>
              <a:t>cho</a:t>
            </a:r>
            <a:r>
              <a:rPr lang="en-US" sz="4800" b="1" dirty="0">
                <a:latin typeface="Aptos" panose="020B0004020202020204" pitchFamily="34" charset="0"/>
              </a:rPr>
              <a:t> con </a:t>
            </a:r>
            <a:r>
              <a:rPr lang="en-US" sz="4800" b="1" dirty="0" err="1">
                <a:latin typeface="Aptos" panose="020B0004020202020204" pitchFamily="34" charset="0"/>
              </a:rPr>
              <a:t>người</a:t>
            </a:r>
            <a:r>
              <a:rPr lang="en-US" sz="4800" b="1" dirty="0">
                <a:latin typeface="Aptos" panose="020B0004020202020204" pitchFamily="34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800" b="1" dirty="0" err="1">
                <a:latin typeface="Aptos" panose="020B0004020202020204" pitchFamily="34" charset="0"/>
              </a:rPr>
              <a:t>Có</a:t>
            </a:r>
            <a:r>
              <a:rPr lang="en-US" sz="4800" b="1" dirty="0">
                <a:latin typeface="Aptos" panose="020B0004020202020204" pitchFamily="34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</a:rPr>
              <a:t>ích</a:t>
            </a:r>
            <a:r>
              <a:rPr lang="en-US" sz="4800" b="1" dirty="0">
                <a:latin typeface="Aptos" panose="020B0004020202020204" pitchFamily="34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</a:rPr>
              <a:t>cho</a:t>
            </a:r>
            <a:r>
              <a:rPr lang="en-US" sz="4800" b="1" dirty="0">
                <a:latin typeface="Aptos" panose="020B0004020202020204" pitchFamily="34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</a:rPr>
              <a:t>nông</a:t>
            </a:r>
            <a:r>
              <a:rPr lang="en-US" sz="4800" b="1" dirty="0">
                <a:latin typeface="Aptos" panose="020B0004020202020204" pitchFamily="34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</a:rPr>
              <a:t>nghiệp</a:t>
            </a:r>
            <a:r>
              <a:rPr lang="en-US" sz="4800" b="1" dirty="0">
                <a:latin typeface="Aptos" panose="020B0004020202020204" pitchFamily="34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</a:rPr>
              <a:t>vì</a:t>
            </a:r>
            <a:r>
              <a:rPr lang="en-US" sz="4800" b="1" dirty="0">
                <a:latin typeface="Aptos" panose="020B0004020202020204" pitchFamily="34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</a:rPr>
              <a:t>tiêu</a:t>
            </a:r>
            <a:r>
              <a:rPr lang="en-US" sz="4800" b="1" dirty="0">
                <a:latin typeface="Aptos" panose="020B0004020202020204" pitchFamily="34" charset="0"/>
              </a:rPr>
              <a:t> </a:t>
            </a:r>
            <a:r>
              <a:rPr lang="en-US" sz="4800" b="1" dirty="0" err="1">
                <a:latin typeface="Aptos" panose="020B0004020202020204" pitchFamily="34" charset="0"/>
              </a:rPr>
              <a:t>diệt</a:t>
            </a:r>
            <a:r>
              <a:rPr lang="en-US" sz="4800" b="1" dirty="0">
                <a:latin typeface="Aptos" panose="020B0004020202020204" pitchFamily="34" charset="0"/>
              </a:rPr>
              <a:t> </a:t>
            </a:r>
            <a:r>
              <a:rPr lang="en-US" sz="4800" b="1" err="1">
                <a:latin typeface="Aptos" panose="020B0004020202020204" pitchFamily="34" charset="0"/>
              </a:rPr>
              <a:t>sâu</a:t>
            </a:r>
            <a:r>
              <a:rPr lang="en-US" sz="4800" b="1">
                <a:latin typeface="Aptos" panose="020B0004020202020204" pitchFamily="34" charset="0"/>
              </a:rPr>
              <a:t> bọ.</a:t>
            </a:r>
            <a:endParaRPr lang="en-US" sz="4800" b="1" dirty="0">
              <a:latin typeface="Aptos" panose="020B0004020202020204" pitchFamily="34" charset="0"/>
            </a:endParaRPr>
          </a:p>
          <a:p>
            <a:pPr marL="571500" indent="-571500">
              <a:buFontTx/>
              <a:buChar char="-"/>
            </a:pPr>
            <a:r>
              <a:rPr lang="en-US" sz="4800" b="1" err="1">
                <a:latin typeface="Aptos" panose="020B0004020202020204" pitchFamily="34" charset="0"/>
              </a:rPr>
              <a:t>Làm</a:t>
            </a:r>
            <a:r>
              <a:rPr lang="en-US" sz="4800" b="1">
                <a:latin typeface="Aptos" panose="020B0004020202020204" pitchFamily="34" charset="0"/>
              </a:rPr>
              <a:t> cảnh.</a:t>
            </a:r>
          </a:p>
          <a:p>
            <a:r>
              <a:rPr lang="en-US" sz="4800" b="1">
                <a:latin typeface="Aptos" panose="020B0004020202020204" pitchFamily="34" charset="0"/>
              </a:rPr>
              <a:t>Tác hại: Có thể gây độc.</a:t>
            </a:r>
            <a:endParaRPr lang="en-US" sz="4800" b="1" dirty="0"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FCB3F8-197A-CA10-EC30-887BD56E4021}"/>
              </a:ext>
            </a:extLst>
          </p:cNvPr>
          <p:cNvSpPr txBox="1"/>
          <p:nvPr/>
        </p:nvSpPr>
        <p:spPr>
          <a:xfrm>
            <a:off x="183702" y="121668"/>
            <a:ext cx="9631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ptos" panose="020B0004020202020204" pitchFamily="34" charset="0"/>
              </a:rPr>
              <a:t>Nêu vai trò của lưỡng cư.</a:t>
            </a:r>
            <a:endParaRPr lang="en-US" sz="36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072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7227C2A7-2EE2-4B26-B40D-514F40D2E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95" y="1516175"/>
            <a:ext cx="10943674" cy="526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9C43BB-9DA7-4147-9DDE-7D82DFFFD2CD}"/>
              </a:ext>
            </a:extLst>
          </p:cNvPr>
          <p:cNvSpPr txBox="1"/>
          <p:nvPr/>
        </p:nvSpPr>
        <p:spPr>
          <a:xfrm>
            <a:off x="0" y="1058975"/>
            <a:ext cx="121920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800" b="1" dirty="0" err="1">
                <a:latin typeface="Aptos" panose="020B00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ptos" panose="020B00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8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ptos" panose="020B00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latin typeface="Aptos" panose="020B0004020202020204" pitchFamily="34" charset="0"/>
                <a:cs typeface="Arial" panose="020B0604020202020204" pitchFamily="34" charset="0"/>
              </a:rPr>
              <a:t> 1,5 </a:t>
            </a:r>
            <a:r>
              <a:rPr lang="en-US" sz="2800" b="1" dirty="0" err="1">
                <a:latin typeface="Aptos" panose="020B0004020202020204" pitchFamily="34" charset="0"/>
                <a:cs typeface="Arial" panose="020B0604020202020204" pitchFamily="34" charset="0"/>
              </a:rPr>
              <a:t>triệu</a:t>
            </a:r>
            <a:r>
              <a:rPr lang="en-US" sz="28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ptos" panose="020B00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ptos" panose="020B00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ptos" panose="020B00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ptos" panose="020B00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ptos" panose="020B00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ptos" panose="020B00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latin typeface="Aptos" panose="020B00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>
                <a:latin typeface="Aptos" panose="020B0004020202020204" pitchFamily="34" charset="0"/>
                <a:cs typeface="Arial" panose="020B0604020202020204" pitchFamily="34" charset="0"/>
              </a:rPr>
              <a:t>, mô </a:t>
            </a:r>
            <a:r>
              <a:rPr lang="en-US" sz="2800" b="1" dirty="0" err="1">
                <a:latin typeface="Aptos" panose="020B0004020202020204" pitchFamily="34" charset="0"/>
                <a:cs typeface="Arial" panose="020B0604020202020204" pitchFamily="34" charset="0"/>
              </a:rPr>
              <a:t>tả</a:t>
            </a:r>
            <a:r>
              <a:rPr lang="en-US" sz="28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ptos" panose="020B00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ptos" panose="020B00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ptos" panose="020B00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latin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8DACA1-7230-4A2A-9AF3-DD669CE1FF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702"/>
            <a:ext cx="10836223" cy="648000"/>
          </a:xfrm>
          <a:prstGeom prst="homePlate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I.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662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4</a:t>
            </a:fld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4" y="-1"/>
            <a:ext cx="12106731" cy="49661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6713" y="5377070"/>
            <a:ext cx="10883348" cy="12101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ptos" panose="020B0004020202020204" pitchFamily="34" charset="0"/>
              </a:rPr>
              <a:t>Quan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sát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hình</a:t>
            </a:r>
            <a:r>
              <a:rPr lang="en-US" sz="3200" b="1" dirty="0">
                <a:latin typeface="Aptos" panose="020B0004020202020204" pitchFamily="34" charset="0"/>
              </a:rPr>
              <a:t> 23.2, </a:t>
            </a:r>
            <a:r>
              <a:rPr lang="en-US" sz="3200" b="1" dirty="0" err="1">
                <a:latin typeface="Aptos" panose="020B0004020202020204" pitchFamily="34" charset="0"/>
              </a:rPr>
              <a:t>em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hãy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nêu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đặc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điểm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nhận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biết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của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</a:p>
          <a:p>
            <a:pPr algn="ctr"/>
            <a:r>
              <a:rPr lang="en-US" sz="3200" b="1" dirty="0" err="1">
                <a:latin typeface="Aptos" panose="020B0004020202020204" pitchFamily="34" charset="0"/>
              </a:rPr>
              <a:t>động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vật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có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xương</a:t>
            </a:r>
            <a:r>
              <a:rPr lang="en-US" sz="3200" b="1" dirty="0"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</a:rPr>
              <a:t>sống</a:t>
            </a:r>
            <a:r>
              <a:rPr lang="en-US" sz="3200" b="1" dirty="0">
                <a:latin typeface="Aptos" panose="020B00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2747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5008" y="1580321"/>
            <a:ext cx="10505661" cy="186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600" b="1" dirty="0" err="1">
                <a:latin typeface="Aptos" panose="020B0004020202020204" pitchFamily="34" charset="0"/>
              </a:rPr>
              <a:t>Cấu</a:t>
            </a:r>
            <a:r>
              <a:rPr lang="en-US" sz="3600" b="1" dirty="0">
                <a:latin typeface="Aptos" panose="020B0004020202020204" pitchFamily="34" charset="0"/>
              </a:rPr>
              <a:t> </a:t>
            </a:r>
            <a:r>
              <a:rPr lang="en-US" sz="3600" b="1" dirty="0" err="1">
                <a:latin typeface="Aptos" panose="020B0004020202020204" pitchFamily="34" charset="0"/>
              </a:rPr>
              <a:t>tạo</a:t>
            </a:r>
            <a:r>
              <a:rPr lang="en-US" sz="3600" b="1" dirty="0">
                <a:latin typeface="Aptos" panose="020B0004020202020204" pitchFamily="34" charset="0"/>
              </a:rPr>
              <a:t>: </a:t>
            </a:r>
            <a:r>
              <a:rPr lang="en-US" sz="3600" b="1" dirty="0" err="1">
                <a:latin typeface="Aptos" panose="020B0004020202020204" pitchFamily="34" charset="0"/>
              </a:rPr>
              <a:t>có</a:t>
            </a:r>
            <a:r>
              <a:rPr lang="en-US" sz="3600" b="1" dirty="0">
                <a:latin typeface="Aptos" panose="020B0004020202020204" pitchFamily="34" charset="0"/>
              </a:rPr>
              <a:t> </a:t>
            </a:r>
            <a:r>
              <a:rPr lang="en-US" sz="3600" b="1" dirty="0" err="1">
                <a:latin typeface="Aptos" panose="020B0004020202020204" pitchFamily="34" charset="0"/>
              </a:rPr>
              <a:t>xương</a:t>
            </a:r>
            <a:r>
              <a:rPr lang="en-US" sz="3600" b="1" dirty="0">
                <a:latin typeface="Aptos" panose="020B0004020202020204" pitchFamily="34" charset="0"/>
              </a:rPr>
              <a:t> </a:t>
            </a:r>
            <a:r>
              <a:rPr lang="en-US" sz="3600" b="1" dirty="0" err="1">
                <a:latin typeface="Aptos" panose="020B0004020202020204" pitchFamily="34" charset="0"/>
              </a:rPr>
              <a:t>sống</a:t>
            </a:r>
            <a:r>
              <a:rPr lang="en-US" sz="3600" b="1" dirty="0">
                <a:latin typeface="Aptos" panose="020B0004020202020204" pitchFamily="34" charset="0"/>
              </a:rPr>
              <a:t> ở </a:t>
            </a:r>
            <a:r>
              <a:rPr lang="en-US" sz="3600" b="1" dirty="0" err="1">
                <a:latin typeface="Aptos" panose="020B0004020202020204" pitchFamily="34" charset="0"/>
              </a:rPr>
              <a:t>dọc</a:t>
            </a:r>
            <a:r>
              <a:rPr lang="en-US" sz="3600" b="1" dirty="0">
                <a:latin typeface="Aptos" panose="020B0004020202020204" pitchFamily="34" charset="0"/>
              </a:rPr>
              <a:t> </a:t>
            </a:r>
            <a:r>
              <a:rPr lang="en-US" sz="3600" b="1" dirty="0" err="1">
                <a:latin typeface="Aptos" panose="020B0004020202020204" pitchFamily="34" charset="0"/>
              </a:rPr>
              <a:t>lưng</a:t>
            </a:r>
            <a:r>
              <a:rPr lang="en-US" sz="3600" b="1" dirty="0">
                <a:latin typeface="Aptos" panose="020B0004020202020204" pitchFamily="34" charset="0"/>
              </a:rPr>
              <a:t>, </a:t>
            </a:r>
            <a:r>
              <a:rPr lang="en-US" sz="3600" b="1" dirty="0" err="1">
                <a:latin typeface="Aptos" panose="020B0004020202020204" pitchFamily="34" charset="0"/>
              </a:rPr>
              <a:t>trong</a:t>
            </a:r>
            <a:r>
              <a:rPr lang="en-US" sz="3600" b="1" dirty="0">
                <a:latin typeface="Aptos" panose="020B0004020202020204" pitchFamily="34" charset="0"/>
              </a:rPr>
              <a:t> </a:t>
            </a:r>
            <a:r>
              <a:rPr lang="en-US" sz="3600" b="1" dirty="0" err="1">
                <a:latin typeface="Aptos" panose="020B0004020202020204" pitchFamily="34" charset="0"/>
              </a:rPr>
              <a:t>xương</a:t>
            </a:r>
            <a:r>
              <a:rPr lang="en-US" sz="3600" b="1" dirty="0">
                <a:latin typeface="Aptos" panose="020B0004020202020204" pitchFamily="34" charset="0"/>
              </a:rPr>
              <a:t> </a:t>
            </a:r>
            <a:r>
              <a:rPr lang="en-US" sz="3600" b="1" dirty="0" err="1">
                <a:latin typeface="Aptos" panose="020B0004020202020204" pitchFamily="34" charset="0"/>
              </a:rPr>
              <a:t>sống</a:t>
            </a:r>
            <a:r>
              <a:rPr lang="en-US" sz="3600" b="1" dirty="0">
                <a:latin typeface="Aptos" panose="020B0004020202020204" pitchFamily="34" charset="0"/>
              </a:rPr>
              <a:t> </a:t>
            </a:r>
            <a:r>
              <a:rPr lang="en-US" sz="3600" b="1" dirty="0" err="1">
                <a:latin typeface="Aptos" panose="020B0004020202020204" pitchFamily="34" charset="0"/>
              </a:rPr>
              <a:t>có</a:t>
            </a:r>
            <a:r>
              <a:rPr lang="en-US" sz="3600" b="1" dirty="0">
                <a:latin typeface="Aptos" panose="020B0004020202020204" pitchFamily="34" charset="0"/>
              </a:rPr>
              <a:t> </a:t>
            </a:r>
            <a:r>
              <a:rPr lang="en-US" sz="3600" b="1" dirty="0" err="1">
                <a:latin typeface="Aptos" panose="020B0004020202020204" pitchFamily="34" charset="0"/>
              </a:rPr>
              <a:t>chưa</a:t>
            </a:r>
            <a:r>
              <a:rPr lang="en-US" sz="3600" b="1" dirty="0">
                <a:latin typeface="Aptos" panose="020B0004020202020204" pitchFamily="34" charset="0"/>
              </a:rPr>
              <a:t> </a:t>
            </a:r>
            <a:r>
              <a:rPr lang="en-US" sz="3600" b="1" dirty="0" err="1">
                <a:latin typeface="Aptos" panose="020B0004020202020204" pitchFamily="34" charset="0"/>
              </a:rPr>
              <a:t>tủy</a:t>
            </a:r>
            <a:r>
              <a:rPr lang="en-US" sz="3600" b="1" dirty="0">
                <a:latin typeface="Aptos" panose="020B0004020202020204" pitchFamily="34" charset="0"/>
              </a:rPr>
              <a:t> </a:t>
            </a:r>
            <a:r>
              <a:rPr lang="en-US" sz="3600" b="1" dirty="0" err="1">
                <a:latin typeface="Aptos" panose="020B0004020202020204" pitchFamily="34" charset="0"/>
              </a:rPr>
              <a:t>sống</a:t>
            </a:r>
            <a:r>
              <a:rPr lang="en-US" sz="3600" b="1" dirty="0">
                <a:latin typeface="Aptos" panose="020B00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75462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6</a:t>
            </a:fld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3770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6713" y="5377070"/>
            <a:ext cx="10883348" cy="121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Aptos" panose="020B0004020202020204" pitchFamily="34" charset="0"/>
                <a:cs typeface="Times New Roman" panose="02020603050405020304" pitchFamily="18" charset="0"/>
              </a:rPr>
              <a:t> 23.2, </a:t>
            </a:r>
            <a:r>
              <a:rPr lang="en-US" sz="32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xương</a:t>
            </a:r>
            <a:r>
              <a:rPr lang="en-US" sz="3200" b="1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0944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F8B82A-7804-B35A-8FA0-01F339ABEEF7}"/>
              </a:ext>
            </a:extLst>
          </p:cNvPr>
          <p:cNvSpPr txBox="1"/>
          <p:nvPr/>
        </p:nvSpPr>
        <p:spPr>
          <a:xfrm>
            <a:off x="1720955" y="471139"/>
            <a:ext cx="609337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>
                <a:latin typeface="Aptos" panose="020B0004020202020204" pitchFamily="34" charset="0"/>
              </a:rPr>
              <a:t>Gồm các lớp: </a:t>
            </a:r>
          </a:p>
          <a:p>
            <a:r>
              <a:rPr lang="en-US" sz="3200" b="1">
                <a:latin typeface="Aptos" panose="020B0004020202020204" pitchFamily="34" charset="0"/>
              </a:rPr>
              <a:t>+ Cá sụn</a:t>
            </a:r>
          </a:p>
          <a:p>
            <a:r>
              <a:rPr lang="en-US" sz="3200" b="1">
                <a:latin typeface="Aptos" panose="020B0004020202020204" pitchFamily="34" charset="0"/>
              </a:rPr>
              <a:t>+ Cá xương</a:t>
            </a:r>
          </a:p>
          <a:p>
            <a:r>
              <a:rPr lang="en-US" sz="3200" b="1">
                <a:latin typeface="Aptos" panose="020B0004020202020204" pitchFamily="34" charset="0"/>
              </a:rPr>
              <a:t>+ Lưỡng cư</a:t>
            </a:r>
          </a:p>
          <a:p>
            <a:r>
              <a:rPr lang="en-US" sz="3200" b="1">
                <a:latin typeface="Aptos" panose="020B0004020202020204" pitchFamily="34" charset="0"/>
              </a:rPr>
              <a:t>+ Chim</a:t>
            </a:r>
          </a:p>
          <a:p>
            <a:r>
              <a:rPr lang="en-US" sz="3200" b="1">
                <a:latin typeface="Aptos" panose="020B0004020202020204" pitchFamily="34" charset="0"/>
              </a:rPr>
              <a:t>+ Bò sát</a:t>
            </a:r>
          </a:p>
          <a:p>
            <a:r>
              <a:rPr lang="en-US" sz="3200" b="1">
                <a:latin typeface="Aptos" panose="020B0004020202020204" pitchFamily="34" charset="0"/>
              </a:rPr>
              <a:t>+ Động vật có vú (thú)</a:t>
            </a:r>
            <a:endParaRPr lang="en-US" sz="32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27537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1 thắc mắc: Vì sao cá mập không có xươ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3" y="1161568"/>
            <a:ext cx="3647661" cy="250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iêm ngưỡng] Hồ cá Koi đẹp hút hồn không thể rời mắ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104" y="1161568"/>
            <a:ext cx="3773952" cy="250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Kỹ thuật nuôi thỏ con lớn nhanh bạn cần biết | Farmvina Nông Nghiệ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56" y="1111455"/>
            <a:ext cx="3938814" cy="2556084"/>
          </a:xfrm>
          <a:prstGeom prst="rect">
            <a:avLst/>
          </a:prstGeom>
        </p:spPr>
      </p:pic>
      <p:pic>
        <p:nvPicPr>
          <p:cNvPr id="1034" name="Picture 10" descr="Bí ẩn sức mạnh đại bàng – “chúa tể bầu trời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3" y="3663864"/>
            <a:ext cx="3656816" cy="285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râu rừng châu Phi Ả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104" y="3663864"/>
            <a:ext cx="3760279" cy="285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383" y="3663864"/>
            <a:ext cx="3952488" cy="28562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31A175-7244-5AA0-0E08-2536BDFAEC39}"/>
              </a:ext>
            </a:extLst>
          </p:cNvPr>
          <p:cNvSpPr txBox="1"/>
          <p:nvPr/>
        </p:nvSpPr>
        <p:spPr>
          <a:xfrm>
            <a:off x="0" y="-31544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latin typeface="Aptos" panose="020B0004020202020204" pitchFamily="34" charset="0"/>
              </a:rPr>
              <a:t>Quan sát hình, em hãy nêu tên các loài động vật và môi trường sống của chúng?</a:t>
            </a:r>
            <a:endParaRPr lang="en-US" sz="28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05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1 thắc mắc: Vì sao cá mập không có xươ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3" y="1161568"/>
            <a:ext cx="3647661" cy="25022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</p:pic>
      <p:pic>
        <p:nvPicPr>
          <p:cNvPr id="1030" name="Picture 6" descr="Chiêm ngưỡng] Hồ cá Koi đẹp hút hồn không thể rời mắ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104" y="1161568"/>
            <a:ext cx="3773952" cy="265138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</p:pic>
      <p:sp>
        <p:nvSpPr>
          <p:cNvPr id="3" name="AutoShape 8" descr="Kỹ thuật nuôi thỏ con lớn nhanh bạn cần biết | Farmvina Nông Nghiệ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941" y="1111453"/>
            <a:ext cx="3938814" cy="25022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</p:pic>
      <p:pic>
        <p:nvPicPr>
          <p:cNvPr id="1034" name="Picture 10" descr="Bí ẩn sức mạnh đại bàng – “chúa tể bầu trời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3" y="3663864"/>
            <a:ext cx="3656816" cy="285620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</p:pic>
      <p:pic>
        <p:nvPicPr>
          <p:cNvPr id="1038" name="Picture 14" descr="Trâu rừng châu Phi Ả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104" y="3663864"/>
            <a:ext cx="3760279" cy="285620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383" y="3663864"/>
            <a:ext cx="3952488" cy="285620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1152939" y="3260036"/>
            <a:ext cx="2494722" cy="35371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Cá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mập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trắng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12634" y="3194136"/>
            <a:ext cx="932609" cy="41961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Cá</a:t>
            </a:r>
            <a:r>
              <a:rPr lang="en-US" sz="2800" b="1" dirty="0">
                <a:solidFill>
                  <a:schemeClr val="bg1"/>
                </a:solidFill>
              </a:rPr>
              <a:t> koi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4265" y="3055342"/>
            <a:ext cx="880873" cy="40938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800" dirty="0" err="1">
                <a:solidFill>
                  <a:schemeClr val="bg1"/>
                </a:solidFill>
                <a:latin typeface="+mn-lt"/>
              </a:rPr>
              <a:t>Thỏ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8795" y="6116046"/>
            <a:ext cx="2196548" cy="35390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 algn="l"/>
            <a:r>
              <a:rPr lang="en-US" sz="2400" b="1" dirty="0" err="1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bàng</a:t>
            </a:r>
            <a:endParaRPr lang="en-US" sz="2400" b="1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3522" y="6147394"/>
            <a:ext cx="1621721" cy="32256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 algn="l"/>
            <a:r>
              <a:rPr lang="en-US" sz="2400" b="1" dirty="0" err="1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Trâu</a:t>
            </a:r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rừng</a:t>
            </a:r>
            <a:endParaRPr lang="en-US" sz="2400" b="1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9056" y="6116046"/>
            <a:ext cx="2912165" cy="40402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 algn="l"/>
            <a:r>
              <a:rPr lang="en-US" sz="2400" b="1" dirty="0" err="1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cụt</a:t>
            </a:r>
            <a:endParaRPr lang="en-US" sz="2400" b="1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98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F16411175_Green pitch deck_AAS_v4" id="{7774237F-020F-43A5-B912-064E6C199417}" vid="{D87B7C14-9379-4774-A3D4-9FA5066AD9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E1961DD-CF27-443B-BFF6-660110ED05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BF51BA-BD97-4518-9266-AD3D615498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490261-1200-4EC7-95B0-2241EE54AA34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2774</TotalTime>
  <Words>815</Words>
  <Application>Microsoft Office PowerPoint</Application>
  <PresentationFormat>Widescreen</PresentationFormat>
  <Paragraphs>107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Aptos</vt:lpstr>
      <vt:lpstr>Arial</vt:lpstr>
      <vt:lpstr>Office Theme</vt:lpstr>
      <vt:lpstr>PowerPoint Presentation</vt:lpstr>
      <vt:lpstr>Bài 23:  ĐA DẠNG ĐỘNG VẬT CÓ XƯƠNG SỐNG</vt:lpstr>
      <vt:lpstr>  I. Đặc điểm nhận biết động vật có xương sống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II. SỰ ĐA DẠNG CỦA    ĐỘNG VẬT CÓ XƯƠNG SỐNG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dtv</Manager>
  <Company>dtv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dtv</dc:subject>
  <dc:creator>dtv</dc:creator>
  <cp:keywords>dtv</cp:keywords>
  <dc:description>dtv</dc:description>
  <cp:lastModifiedBy>Administrator</cp:lastModifiedBy>
  <cp:revision>35</cp:revision>
  <dcterms:created xsi:type="dcterms:W3CDTF">2021-04-13T16:26:41Z</dcterms:created>
  <dcterms:modified xsi:type="dcterms:W3CDTF">2026-02-26T08:27:17Z</dcterms:modified>
  <cp:category>dtv</cp:category>
  <cp:version>24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