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80" r:id="rId4"/>
    <p:sldMasterId id="2147483694" r:id="rId5"/>
    <p:sldMasterId id="2147483708" r:id="rId6"/>
    <p:sldMasterId id="2147483722" r:id="rId7"/>
    <p:sldMasterId id="2147483734" r:id="rId8"/>
    <p:sldMasterId id="2147483746" r:id="rId9"/>
    <p:sldMasterId id="2147483760" r:id="rId10"/>
    <p:sldMasterId id="2147483774" r:id="rId11"/>
    <p:sldMasterId id="2147483828" r:id="rId12"/>
    <p:sldMasterId id="2147483852" r:id="rId13"/>
    <p:sldMasterId id="2147483866" r:id="rId14"/>
    <p:sldMasterId id="2147483920" r:id="rId15"/>
    <p:sldMasterId id="2147483932" r:id="rId16"/>
  </p:sldMasterIdLst>
  <p:notesMasterIdLst>
    <p:notesMasterId r:id="rId44"/>
  </p:notesMasterIdLst>
  <p:sldIdLst>
    <p:sldId id="259" r:id="rId17"/>
    <p:sldId id="260" r:id="rId18"/>
    <p:sldId id="258" r:id="rId19"/>
    <p:sldId id="261" r:id="rId20"/>
    <p:sldId id="262" r:id="rId21"/>
    <p:sldId id="264" r:id="rId22"/>
    <p:sldId id="256" r:id="rId23"/>
    <p:sldId id="267" r:id="rId24"/>
    <p:sldId id="266" r:id="rId25"/>
    <p:sldId id="268" r:id="rId26"/>
    <p:sldId id="269" r:id="rId27"/>
    <p:sldId id="294" r:id="rId28"/>
    <p:sldId id="270" r:id="rId29"/>
    <p:sldId id="271" r:id="rId30"/>
    <p:sldId id="272" r:id="rId31"/>
    <p:sldId id="273" r:id="rId32"/>
    <p:sldId id="274" r:id="rId33"/>
    <p:sldId id="265" r:id="rId34"/>
    <p:sldId id="278" r:id="rId35"/>
    <p:sldId id="279" r:id="rId36"/>
    <p:sldId id="292" r:id="rId37"/>
    <p:sldId id="284" r:id="rId38"/>
    <p:sldId id="286" r:id="rId39"/>
    <p:sldId id="287" r:id="rId40"/>
    <p:sldId id="293" r:id="rId41"/>
    <p:sldId id="276" r:id="rId42"/>
    <p:sldId id="25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2AA8B-811E-4632-994A-D2B0126F17D6}" type="datetimeFigureOut">
              <a:rPr lang="en-US" smtClean="0"/>
              <a:t>2/2/2026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DFABE-EDFB-4675-88EC-698ED345C7BF}" type="slidenum">
              <a:rPr lang="en-US" smtClean="0"/>
              <a:t>‹#›</a:t>
            </a:fld>
            <a:endParaRPr lang="en-US"/>
          </a:p>
        </p:txBody>
      </p:sp>
    </p:spTree>
    <p:extLst>
      <p:ext uri="{BB962C8B-B14F-4D97-AF65-F5344CB8AC3E}">
        <p14:creationId xmlns:p14="http://schemas.microsoft.com/office/powerpoint/2010/main" val="34132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DFABE-EDFB-4675-88EC-698ED345C7BF}" type="slidenum">
              <a:rPr lang="en-US" smtClean="0"/>
              <a:t>4</a:t>
            </a:fld>
            <a:endParaRPr lang="en-US"/>
          </a:p>
        </p:txBody>
      </p:sp>
    </p:spTree>
    <p:extLst>
      <p:ext uri="{BB962C8B-B14F-4D97-AF65-F5344CB8AC3E}">
        <p14:creationId xmlns:p14="http://schemas.microsoft.com/office/powerpoint/2010/main" val="46142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DFABE-EDFB-4675-88EC-698ED345C7BF}" type="slidenum">
              <a:rPr lang="en-US" smtClean="0"/>
              <a:t>16</a:t>
            </a:fld>
            <a:endParaRPr lang="en-US"/>
          </a:p>
        </p:txBody>
      </p:sp>
    </p:spTree>
    <p:extLst>
      <p:ext uri="{BB962C8B-B14F-4D97-AF65-F5344CB8AC3E}">
        <p14:creationId xmlns:p14="http://schemas.microsoft.com/office/powerpoint/2010/main" val="404853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CC0F64-C6B9-452C-80F4-D66C5BBA531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105771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9946258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107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214"/>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214"/>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9194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9002586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5604403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9285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7598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697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0249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834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29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17248939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957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8895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12"/>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1773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372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204"/>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204"/>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9128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1345479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69210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9492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9836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68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783239"/>
            <a:ext cx="3931022" cy="5291532"/>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grpSp>
        <p:nvGrpSpPr>
          <p:cNvPr id="24" name="Google Shape;24;p2"/>
          <p:cNvGrpSpPr/>
          <p:nvPr/>
        </p:nvGrpSpPr>
        <p:grpSpPr>
          <a:xfrm>
            <a:off x="2066133" y="1134247"/>
            <a:ext cx="5011929" cy="4589508"/>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28" name="Google Shape;28;p2"/>
          <p:cNvGrpSpPr/>
          <p:nvPr/>
        </p:nvGrpSpPr>
        <p:grpSpPr>
          <a:xfrm>
            <a:off x="6540206" y="2390735"/>
            <a:ext cx="1005011" cy="480252"/>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grpSp>
        <p:nvGrpSpPr>
          <p:cNvPr id="56" name="Google Shape;56;p2"/>
          <p:cNvGrpSpPr/>
          <p:nvPr/>
        </p:nvGrpSpPr>
        <p:grpSpPr>
          <a:xfrm>
            <a:off x="6540220" y="1761065"/>
            <a:ext cx="1075341" cy="488699"/>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3448849"/>
            <a:ext cx="2084057" cy="4034623"/>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6130599"/>
            <a:ext cx="2299442" cy="1122172"/>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129" name="Google Shape;129;p2"/>
          <p:cNvGrpSpPr/>
          <p:nvPr/>
        </p:nvGrpSpPr>
        <p:grpSpPr>
          <a:xfrm rot="-3706146">
            <a:off x="7045158" y="-1841687"/>
            <a:ext cx="2809957"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133" name="Google Shape;133;p2"/>
          <p:cNvGrpSpPr/>
          <p:nvPr/>
        </p:nvGrpSpPr>
        <p:grpSpPr>
          <a:xfrm rot="-636799">
            <a:off x="7980317" y="50056"/>
            <a:ext cx="939553" cy="439528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693900"/>
            <a:ext cx="4106100" cy="154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42714667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9858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72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887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2129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4320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041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6687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1225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9671529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535098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642929"/>
            <a:ext cx="2727288" cy="5109376"/>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39" y="1274284"/>
            <a:ext cx="2430409" cy="4872632"/>
          </a:xfrm>
          <a:prstGeom prst="rect">
            <a:avLst/>
          </a:prstGeom>
          <a:noFill/>
          <a:ln>
            <a:noFill/>
          </a:ln>
        </p:spPr>
      </p:sp>
      <p:grpSp>
        <p:nvGrpSpPr>
          <p:cNvPr id="194" name="Google Shape;194;p3"/>
          <p:cNvGrpSpPr/>
          <p:nvPr/>
        </p:nvGrpSpPr>
        <p:grpSpPr>
          <a:xfrm>
            <a:off x="388438" y="1596207"/>
            <a:ext cx="1193443" cy="807217"/>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618417"/>
            <a:ext cx="3899400" cy="22896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4172417"/>
            <a:ext cx="3899400" cy="6044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42567764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072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0195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6220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0431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5396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4666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14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7374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76"/>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767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63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4" y="-607698"/>
            <a:ext cx="2003691" cy="3592587"/>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742800"/>
            <a:ext cx="7562100" cy="8208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3112867"/>
            <a:ext cx="8115300" cy="2986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75589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68"/>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68"/>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6280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4227985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246273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271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7865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0218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1739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1591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0817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38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4" y="-607698"/>
            <a:ext cx="2003691" cy="3592587"/>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742800"/>
            <a:ext cx="7562100" cy="8208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3112867"/>
            <a:ext cx="3904500" cy="29860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3112917"/>
            <a:ext cx="3904500" cy="29860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19737030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686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56"/>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5066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9237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48"/>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48"/>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2686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4186430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7973191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344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4458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9550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14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4" y="-607698"/>
            <a:ext cx="2003691" cy="3592587"/>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a:buClr>
                  <a:srgbClr val="000000"/>
                </a:buClr>
                <a:buFont typeface="Arial"/>
                <a:buNone/>
              </a:pPr>
              <a:endParaRPr sz="900" kern="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742800"/>
            <a:ext cx="7562100" cy="8208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3112867"/>
            <a:ext cx="2570700" cy="29860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3112917"/>
            <a:ext cx="2570700" cy="29860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3112917"/>
            <a:ext cx="2570700" cy="29860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38247785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797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0070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4539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1556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4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5764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8962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3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3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6888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9840199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1877931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1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5875067"/>
            <a:ext cx="7433400" cy="6928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24719927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5715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4849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0606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0688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5867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181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1970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7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6999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9392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6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30755548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307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2812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3470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3428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6100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20530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1887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42017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7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5950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743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1"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3522" indent="0" algn="ctr">
              <a:buNone/>
              <a:defRPr>
                <a:solidFill>
                  <a:schemeClr val="tx1">
                    <a:tint val="75000"/>
                  </a:schemeClr>
                </a:solidFill>
              </a:defRPr>
            </a:lvl2pPr>
            <a:lvl3pPr marL="507044" indent="0" algn="ctr">
              <a:buNone/>
              <a:defRPr>
                <a:solidFill>
                  <a:schemeClr val="tx1">
                    <a:tint val="75000"/>
                  </a:schemeClr>
                </a:solidFill>
              </a:defRPr>
            </a:lvl3pPr>
            <a:lvl4pPr marL="760566" indent="0" algn="ctr">
              <a:buNone/>
              <a:defRPr>
                <a:solidFill>
                  <a:schemeClr val="tx1">
                    <a:tint val="75000"/>
                  </a:schemeClr>
                </a:solidFill>
              </a:defRPr>
            </a:lvl4pPr>
            <a:lvl5pPr marL="1014088" indent="0" algn="ctr">
              <a:buNone/>
              <a:defRPr>
                <a:solidFill>
                  <a:schemeClr val="tx1">
                    <a:tint val="75000"/>
                  </a:schemeClr>
                </a:solidFill>
              </a:defRPr>
            </a:lvl5pPr>
            <a:lvl6pPr marL="1267610" indent="0" algn="ctr">
              <a:buNone/>
              <a:defRPr>
                <a:solidFill>
                  <a:schemeClr val="tx1">
                    <a:tint val="75000"/>
                  </a:schemeClr>
                </a:solidFill>
              </a:defRPr>
            </a:lvl6pPr>
            <a:lvl7pPr marL="1521108" indent="0" algn="ctr">
              <a:buNone/>
              <a:defRPr>
                <a:solidFill>
                  <a:schemeClr val="tx1">
                    <a:tint val="75000"/>
                  </a:schemeClr>
                </a:solidFill>
              </a:defRPr>
            </a:lvl7pPr>
            <a:lvl8pPr marL="1774653" indent="0" algn="ctr">
              <a:buNone/>
              <a:defRPr>
                <a:solidFill>
                  <a:schemeClr val="tx1">
                    <a:tint val="75000"/>
                  </a:schemeClr>
                </a:solidFill>
              </a:defRPr>
            </a:lvl8pPr>
            <a:lvl9pPr marL="20279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0026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78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410421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60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24"/>
            <a:ext cx="3886200" cy="1000125"/>
          </a:xfrm>
        </p:spPr>
        <p:txBody>
          <a:bodyPr anchor="b"/>
          <a:lstStyle>
            <a:lvl1pPr marL="0" indent="0">
              <a:buNone/>
              <a:defRPr sz="1100">
                <a:solidFill>
                  <a:schemeClr val="tx1">
                    <a:tint val="75000"/>
                  </a:schemeClr>
                </a:solidFill>
              </a:defRPr>
            </a:lvl1pPr>
            <a:lvl2pPr marL="253522" indent="0">
              <a:buNone/>
              <a:defRPr sz="1000">
                <a:solidFill>
                  <a:schemeClr val="tx1">
                    <a:tint val="75000"/>
                  </a:schemeClr>
                </a:solidFill>
              </a:defRPr>
            </a:lvl2pPr>
            <a:lvl3pPr marL="507044" indent="0">
              <a:buNone/>
              <a:defRPr sz="900">
                <a:solidFill>
                  <a:schemeClr val="tx1">
                    <a:tint val="75000"/>
                  </a:schemeClr>
                </a:solidFill>
              </a:defRPr>
            </a:lvl3pPr>
            <a:lvl4pPr marL="760566" indent="0">
              <a:buNone/>
              <a:defRPr sz="800">
                <a:solidFill>
                  <a:schemeClr val="tx1">
                    <a:tint val="75000"/>
                  </a:schemeClr>
                </a:solidFill>
              </a:defRPr>
            </a:lvl4pPr>
            <a:lvl5pPr marL="1014088" indent="0">
              <a:buNone/>
              <a:defRPr sz="800">
                <a:solidFill>
                  <a:schemeClr val="tx1">
                    <a:tint val="75000"/>
                  </a:schemeClr>
                </a:solidFill>
              </a:defRPr>
            </a:lvl5pPr>
            <a:lvl6pPr marL="1267610" indent="0">
              <a:buNone/>
              <a:defRPr sz="800">
                <a:solidFill>
                  <a:schemeClr val="tx1">
                    <a:tint val="75000"/>
                  </a:schemeClr>
                </a:solidFill>
              </a:defRPr>
            </a:lvl6pPr>
            <a:lvl7pPr marL="1521108" indent="0">
              <a:buNone/>
              <a:defRPr sz="800">
                <a:solidFill>
                  <a:schemeClr val="tx1">
                    <a:tint val="75000"/>
                  </a:schemeClr>
                </a:solidFill>
              </a:defRPr>
            </a:lvl7pPr>
            <a:lvl8pPr marL="1774653" indent="0">
              <a:buNone/>
              <a:defRPr sz="800">
                <a:solidFill>
                  <a:schemeClr val="tx1">
                    <a:tint val="75000"/>
                  </a:schemeClr>
                </a:solidFill>
              </a:defRPr>
            </a:lvl8pPr>
            <a:lvl9pPr marL="2027906"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546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1" y="1066836"/>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36"/>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185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300" b="1"/>
            </a:lvl1pPr>
            <a:lvl2pPr marL="253522" indent="0">
              <a:buNone/>
              <a:defRPr sz="1100" b="1"/>
            </a:lvl2pPr>
            <a:lvl3pPr marL="507044" indent="0">
              <a:buNone/>
              <a:defRPr sz="1000" b="1"/>
            </a:lvl3pPr>
            <a:lvl4pPr marL="760566" indent="0">
              <a:buNone/>
              <a:defRPr sz="900" b="1"/>
            </a:lvl4pPr>
            <a:lvl5pPr marL="1014088" indent="0">
              <a:buNone/>
              <a:defRPr sz="900" b="1"/>
            </a:lvl5pPr>
            <a:lvl6pPr marL="1267610" indent="0">
              <a:buNone/>
              <a:defRPr sz="900" b="1"/>
            </a:lvl6pPr>
            <a:lvl7pPr marL="1521108" indent="0">
              <a:buNone/>
              <a:defRPr sz="900" b="1"/>
            </a:lvl7pPr>
            <a:lvl8pPr marL="1774653" indent="0">
              <a:buNone/>
              <a:defRPr sz="900" b="1"/>
            </a:lvl8pPr>
            <a:lvl9pPr marL="2027906"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300" b="1"/>
            </a:lvl1pPr>
            <a:lvl2pPr marL="253522" indent="0">
              <a:buNone/>
              <a:defRPr sz="1100" b="1"/>
            </a:lvl2pPr>
            <a:lvl3pPr marL="507044" indent="0">
              <a:buNone/>
              <a:defRPr sz="1000" b="1"/>
            </a:lvl3pPr>
            <a:lvl4pPr marL="760566" indent="0">
              <a:buNone/>
              <a:defRPr sz="900" b="1"/>
            </a:lvl4pPr>
            <a:lvl5pPr marL="1014088" indent="0">
              <a:buNone/>
              <a:defRPr sz="900" b="1"/>
            </a:lvl5pPr>
            <a:lvl6pPr marL="1267610" indent="0">
              <a:buNone/>
              <a:defRPr sz="900" b="1"/>
            </a:lvl6pPr>
            <a:lvl7pPr marL="1521108" indent="0">
              <a:buNone/>
              <a:defRPr sz="900" b="1"/>
            </a:lvl7pPr>
            <a:lvl8pPr marL="1774653" indent="0">
              <a:buNone/>
              <a:defRPr sz="900" b="1"/>
            </a:lvl8pPr>
            <a:lvl9pPr marL="2027906"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60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521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62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64" y="183293"/>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8135"/>
            <a:ext cx="1504157" cy="3127375"/>
          </a:xfrm>
        </p:spPr>
        <p:txBody>
          <a:bodyPr/>
          <a:lstStyle>
            <a:lvl1pPr marL="0" indent="0">
              <a:buNone/>
              <a:defRPr sz="800"/>
            </a:lvl1pPr>
            <a:lvl2pPr marL="253522" indent="0">
              <a:buNone/>
              <a:defRPr sz="700"/>
            </a:lvl2pPr>
            <a:lvl3pPr marL="507044" indent="0">
              <a:buNone/>
              <a:defRPr sz="600"/>
            </a:lvl3pPr>
            <a:lvl4pPr marL="760566" indent="0">
              <a:buNone/>
              <a:defRPr sz="500"/>
            </a:lvl4pPr>
            <a:lvl5pPr marL="1014088" indent="0">
              <a:buNone/>
              <a:defRPr sz="500"/>
            </a:lvl5pPr>
            <a:lvl6pPr marL="1267610" indent="0">
              <a:buNone/>
              <a:defRPr sz="500"/>
            </a:lvl6pPr>
            <a:lvl7pPr marL="1521108" indent="0">
              <a:buNone/>
              <a:defRPr sz="500"/>
            </a:lvl7pPr>
            <a:lvl8pPr marL="1774653" indent="0">
              <a:buNone/>
              <a:defRPr sz="500"/>
            </a:lvl8pPr>
            <a:lvl9pPr marL="202790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779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1802"/>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3522" indent="0">
              <a:buNone/>
              <a:defRPr sz="1600"/>
            </a:lvl2pPr>
            <a:lvl3pPr marL="507044" indent="0">
              <a:buNone/>
              <a:defRPr sz="1300"/>
            </a:lvl3pPr>
            <a:lvl4pPr marL="760566" indent="0">
              <a:buNone/>
              <a:defRPr sz="1100"/>
            </a:lvl4pPr>
            <a:lvl5pPr marL="1014088" indent="0">
              <a:buNone/>
              <a:defRPr sz="1100"/>
            </a:lvl5pPr>
            <a:lvl6pPr marL="1267610" indent="0">
              <a:buNone/>
              <a:defRPr sz="1100"/>
            </a:lvl6pPr>
            <a:lvl7pPr marL="1521108" indent="0">
              <a:buNone/>
              <a:defRPr sz="1100"/>
            </a:lvl7pPr>
            <a:lvl8pPr marL="1774653" indent="0">
              <a:buNone/>
              <a:defRPr sz="1100"/>
            </a:lvl8pPr>
            <a:lvl9pPr marL="2027906"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3522" indent="0">
              <a:buNone/>
              <a:defRPr sz="700"/>
            </a:lvl2pPr>
            <a:lvl3pPr marL="507044" indent="0">
              <a:buNone/>
              <a:defRPr sz="600"/>
            </a:lvl3pPr>
            <a:lvl4pPr marL="760566" indent="0">
              <a:buNone/>
              <a:defRPr sz="500"/>
            </a:lvl4pPr>
            <a:lvl5pPr marL="1014088" indent="0">
              <a:buNone/>
              <a:defRPr sz="500"/>
            </a:lvl5pPr>
            <a:lvl6pPr marL="1267610" indent="0">
              <a:buNone/>
              <a:defRPr sz="500"/>
            </a:lvl6pPr>
            <a:lvl7pPr marL="1521108" indent="0">
              <a:buNone/>
              <a:defRPr sz="500"/>
            </a:lvl7pPr>
            <a:lvl8pPr marL="1774653" indent="0">
              <a:buNone/>
              <a:defRPr sz="500"/>
            </a:lvl8pPr>
            <a:lvl9pPr marL="202790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531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25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281"/>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1" y="183281"/>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64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C0F64-C6B9-452C-80F4-D66C5BBA531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2976293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283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347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577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242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828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911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01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412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41"/>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466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9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CC0F64-C6B9-452C-80F4-D66C5BBA531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2018687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23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23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448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447225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335450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012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557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889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220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502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96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CC0F64-C6B9-452C-80F4-D66C5BBA531D}"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2845423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080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37"/>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887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71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229"/>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229"/>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97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889404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9866945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958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298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216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27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CC0F64-C6B9-452C-80F4-D66C5BBA531D}"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431806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329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391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354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6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32"/>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0294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683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224"/>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224"/>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16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593367"/>
            <a:ext cx="7717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664400"/>
            <a:ext cx="7717800" cy="4474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567298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616"/>
            <a:ext cx="9144052" cy="6858029"/>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cs typeface="Arial"/>
                <a:sym typeface="Arial"/>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1295751"/>
            <a:ext cx="2607900" cy="253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4951244"/>
            <a:ext cx="3584400" cy="61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3828633"/>
            <a:ext cx="42351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9127530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6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C0F64-C6B9-452C-80F4-D66C5BBA531D}"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16616971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737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870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6883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7063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684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23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90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7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7294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054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19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3120132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043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2111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012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884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0550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225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2659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096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7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066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61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7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C0F64-C6B9-452C-80F4-D66C5BBA531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9DB87-FFC8-4192-81FA-DEBADA7D4623}" type="slidenum">
              <a:rPr lang="en-US" smtClean="0"/>
              <a:t>‹#›</a:t>
            </a:fld>
            <a:endParaRPr lang="en-US"/>
          </a:p>
        </p:txBody>
      </p:sp>
    </p:spTree>
    <p:extLst>
      <p:ext uri="{BB962C8B-B14F-4D97-AF65-F5344CB8AC3E}">
        <p14:creationId xmlns:p14="http://schemas.microsoft.com/office/powerpoint/2010/main" val="36836523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0591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4161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7242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3"/>
            <a:ext cx="3886200" cy="908051"/>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2"/>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640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7756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11"/>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11"/>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238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7445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7966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5"/>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51" y="182035"/>
            <a:ext cx="2555875" cy="390207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33"/>
            <a:ext cx="1504157" cy="312737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600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522"/>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3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C0F64-C6B9-452C-80F4-D66C5BBA531D}" type="datetimeFigureOut">
              <a:rPr lang="en-US" smtClean="0"/>
              <a:t>2/2/2026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9DB87-FFC8-4192-81FA-DEBADA7D4623}" type="slidenum">
              <a:rPr lang="en-US" smtClean="0"/>
              <a:t>‹#›</a:t>
            </a:fld>
            <a:endParaRPr lang="en-US"/>
          </a:p>
        </p:txBody>
      </p:sp>
    </p:spTree>
    <p:extLst>
      <p:ext uri="{BB962C8B-B14F-4D97-AF65-F5344CB8AC3E}">
        <p14:creationId xmlns:p14="http://schemas.microsoft.com/office/powerpoint/2010/main" val="161005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67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67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67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7438754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666"/>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666"/>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666"/>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7017894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642"/>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642"/>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642"/>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687035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622"/>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622"/>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622"/>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49392971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606"/>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606"/>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606"/>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45536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48396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25192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1114667"/>
            <a:ext cx="74334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805263"/>
            <a:ext cx="7433400" cy="40452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74368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1"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1" y="1066836"/>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79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07044"/>
            <a:fld id="{1D8BD707-D9CF-40AE-B4C6-C98DA3205C09}" type="datetimeFigureOut">
              <a:rPr lang="en-US" smtClean="0">
                <a:solidFill>
                  <a:prstClr val="black">
                    <a:tint val="75000"/>
                  </a:prstClr>
                </a:solidFill>
              </a:rPr>
              <a:pPr defTabSz="507044"/>
              <a:t>2/2/2026</a:t>
            </a:fld>
            <a:endParaRPr lang="en-US">
              <a:solidFill>
                <a:prstClr val="black">
                  <a:tint val="75000"/>
                </a:prstClr>
              </a:solidFill>
            </a:endParaRPr>
          </a:p>
        </p:txBody>
      </p:sp>
      <p:sp>
        <p:nvSpPr>
          <p:cNvPr id="5" name="Footer Placeholder 4"/>
          <p:cNvSpPr>
            <a:spLocks noGrp="1"/>
          </p:cNvSpPr>
          <p:nvPr>
            <p:ph type="ftr" sz="quarter" idx="3"/>
          </p:nvPr>
        </p:nvSpPr>
        <p:spPr>
          <a:xfrm>
            <a:off x="1562101" y="423779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0704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79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07044"/>
            <a:fld id="{B6F15528-21DE-4FAA-801E-634DDDAF4B2B}" type="slidenum">
              <a:rPr lang="en-US" smtClean="0">
                <a:solidFill>
                  <a:prstClr val="black">
                    <a:tint val="75000"/>
                  </a:prstClr>
                </a:solidFill>
              </a:rPr>
              <a:pPr defTabSz="507044"/>
              <a:t>‹#›</a:t>
            </a:fld>
            <a:endParaRPr lang="en-US">
              <a:solidFill>
                <a:prstClr val="black">
                  <a:tint val="75000"/>
                </a:prstClr>
              </a:solidFill>
            </a:endParaRPr>
          </a:p>
        </p:txBody>
      </p:sp>
    </p:spTree>
    <p:extLst>
      <p:ext uri="{BB962C8B-B14F-4D97-AF65-F5344CB8AC3E}">
        <p14:creationId xmlns:p14="http://schemas.microsoft.com/office/powerpoint/2010/main" val="11163043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507044" rtl="0" eaLnBrk="1" latinLnBrk="0" hangingPunct="1">
        <a:spcBef>
          <a:spcPct val="0"/>
        </a:spcBef>
        <a:buNone/>
        <a:defRPr sz="2500" kern="1200">
          <a:solidFill>
            <a:schemeClr val="tx1"/>
          </a:solidFill>
          <a:latin typeface="+mj-lt"/>
          <a:ea typeface="+mj-ea"/>
          <a:cs typeface="+mj-cs"/>
        </a:defRPr>
      </a:lvl1pPr>
    </p:titleStyle>
    <p:bodyStyle>
      <a:lvl1pPr marL="190072" indent="-190072" algn="l" defTabSz="50704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2032" indent="-158668" algn="l" defTabSz="50704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3805" indent="-126761" algn="l" defTabSz="50704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87327" indent="-126761" algn="l" defTabSz="50704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40849" indent="-126761" algn="l" defTabSz="50704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394316" indent="-126761" algn="l" defTabSz="50704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47239" indent="-126761" algn="l" defTabSz="50704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01242" indent="-126761" algn="l" defTabSz="50704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54551" indent="-126761" algn="l" defTabSz="50704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07044" rtl="0" eaLnBrk="1" latinLnBrk="0" hangingPunct="1">
        <a:defRPr sz="1000" kern="1200">
          <a:solidFill>
            <a:schemeClr val="tx1"/>
          </a:solidFill>
          <a:latin typeface="+mn-lt"/>
          <a:ea typeface="+mn-ea"/>
          <a:cs typeface="+mn-cs"/>
        </a:defRPr>
      </a:lvl1pPr>
      <a:lvl2pPr marL="253522" algn="l" defTabSz="507044" rtl="0" eaLnBrk="1" latinLnBrk="0" hangingPunct="1">
        <a:defRPr sz="1000" kern="1200">
          <a:solidFill>
            <a:schemeClr val="tx1"/>
          </a:solidFill>
          <a:latin typeface="+mn-lt"/>
          <a:ea typeface="+mn-ea"/>
          <a:cs typeface="+mn-cs"/>
        </a:defRPr>
      </a:lvl2pPr>
      <a:lvl3pPr marL="507044" algn="l" defTabSz="507044" rtl="0" eaLnBrk="1" latinLnBrk="0" hangingPunct="1">
        <a:defRPr sz="1000" kern="1200">
          <a:solidFill>
            <a:schemeClr val="tx1"/>
          </a:solidFill>
          <a:latin typeface="+mn-lt"/>
          <a:ea typeface="+mn-ea"/>
          <a:cs typeface="+mn-cs"/>
        </a:defRPr>
      </a:lvl3pPr>
      <a:lvl4pPr marL="760566" algn="l" defTabSz="507044" rtl="0" eaLnBrk="1" latinLnBrk="0" hangingPunct="1">
        <a:defRPr sz="1000" kern="1200">
          <a:solidFill>
            <a:schemeClr val="tx1"/>
          </a:solidFill>
          <a:latin typeface="+mn-lt"/>
          <a:ea typeface="+mn-ea"/>
          <a:cs typeface="+mn-cs"/>
        </a:defRPr>
      </a:lvl4pPr>
      <a:lvl5pPr marL="1014088" algn="l" defTabSz="507044" rtl="0" eaLnBrk="1" latinLnBrk="0" hangingPunct="1">
        <a:defRPr sz="1000" kern="1200">
          <a:solidFill>
            <a:schemeClr val="tx1"/>
          </a:solidFill>
          <a:latin typeface="+mn-lt"/>
          <a:ea typeface="+mn-ea"/>
          <a:cs typeface="+mn-cs"/>
        </a:defRPr>
      </a:lvl5pPr>
      <a:lvl6pPr marL="1267610" algn="l" defTabSz="507044" rtl="0" eaLnBrk="1" latinLnBrk="0" hangingPunct="1">
        <a:defRPr sz="1000" kern="1200">
          <a:solidFill>
            <a:schemeClr val="tx1"/>
          </a:solidFill>
          <a:latin typeface="+mn-lt"/>
          <a:ea typeface="+mn-ea"/>
          <a:cs typeface="+mn-cs"/>
        </a:defRPr>
      </a:lvl6pPr>
      <a:lvl7pPr marL="1521108" algn="l" defTabSz="507044" rtl="0" eaLnBrk="1" latinLnBrk="0" hangingPunct="1">
        <a:defRPr sz="1000" kern="1200">
          <a:solidFill>
            <a:schemeClr val="tx1"/>
          </a:solidFill>
          <a:latin typeface="+mn-lt"/>
          <a:ea typeface="+mn-ea"/>
          <a:cs typeface="+mn-cs"/>
        </a:defRPr>
      </a:lvl7pPr>
      <a:lvl8pPr marL="1774653" algn="l" defTabSz="507044" rtl="0" eaLnBrk="1" latinLnBrk="0" hangingPunct="1">
        <a:defRPr sz="1000" kern="1200">
          <a:solidFill>
            <a:schemeClr val="tx1"/>
          </a:solidFill>
          <a:latin typeface="+mn-lt"/>
          <a:ea typeface="+mn-ea"/>
          <a:cs typeface="+mn-cs"/>
        </a:defRPr>
      </a:lvl8pPr>
      <a:lvl9pPr marL="2027906" algn="l" defTabSz="507044"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70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70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70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981659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704"/>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704"/>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704"/>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168997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69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69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69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145016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2282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C0F64-C6B9-452C-80F4-D66C5BBA531D}" type="datetimeFigureOut">
              <a:rPr lang="en-US" smtClean="0">
                <a:solidFill>
                  <a:prstClr val="black">
                    <a:tint val="75000"/>
                  </a:prstClr>
                </a:solidFill>
              </a:rPr>
              <a:pPr/>
              <a:t>2/2/2026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9DB87-FFC8-4192-81FA-DEBADA7D46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1054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689"/>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2/2/2026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1562100" y="4237689"/>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3276600" y="4237689"/>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5977926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6" Type="http://schemas.openxmlformats.org/officeDocument/2006/relationships/image" Target="../media/image18.png"/><Relationship Id="rId25" Type="http://schemas.openxmlformats.org/officeDocument/2006/relationships/image" Target="../media/image17.png"/><Relationship Id="rId29" Type="http://schemas.openxmlformats.org/officeDocument/2006/relationships/image" Target="../media/image21.png"/><Relationship Id="rId1" Type="http://schemas.openxmlformats.org/officeDocument/2006/relationships/slideLayout" Target="../slideLayouts/slideLayout2.xml"/><Relationship Id="rId24" Type="http://schemas.openxmlformats.org/officeDocument/2006/relationships/image" Target="../media/image25.png"/><Relationship Id="rId28" Type="http://schemas.openxmlformats.org/officeDocument/2006/relationships/image" Target="../media/image20.png"/><Relationship Id="rId27" Type="http://schemas.openxmlformats.org/officeDocument/2006/relationships/image" Target="../media/image19.png"/><Relationship Id="rId30"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9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110.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23.xml"/><Relationship Id="rId5" Type="http://schemas.openxmlformats.org/officeDocument/2006/relationships/image" Target="../media/image47.png"/><Relationship Id="rId4" Type="http://schemas.openxmlformats.org/officeDocument/2006/relationships/image" Target="../media/image370.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0.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3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49.xml"/><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6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9.png"/><Relationship Id="rId2" Type="http://schemas.openxmlformats.org/officeDocument/2006/relationships/image" Target="../media/image48.jpg"/><Relationship Id="rId1" Type="http://schemas.openxmlformats.org/officeDocument/2006/relationships/slideLayout" Target="../slideLayouts/slideLayout18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ổng hợp 999+ nền hoa hồng đẹp cho điện thoại và máy tí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45"/>
          <p:cNvSpPr>
            <a:spLocks noChangeArrowheads="1" noChangeShapeType="1" noTextEdit="1"/>
          </p:cNvSpPr>
          <p:nvPr/>
        </p:nvSpPr>
        <p:spPr bwMode="auto">
          <a:xfrm>
            <a:off x="990620" y="381020"/>
            <a:ext cx="7400925" cy="1112839"/>
          </a:xfrm>
          <a:prstGeom prst="rect">
            <a:avLst/>
          </a:prstGeom>
        </p:spPr>
        <p:txBody>
          <a:bodyPr wrap="none" lIns="91430" tIns="45720" rIns="91430" bIns="45720" fromWordArt="1">
            <a:prstTxWarp prst="textPlain">
              <a:avLst>
                <a:gd name="adj" fmla="val 50000"/>
              </a:avLst>
            </a:prstTxWarp>
          </a:bodyPr>
          <a:lstStyle/>
          <a:p>
            <a:pPr algn="ctr"/>
            <a:r>
              <a:rPr lang="en-US" sz="3600" b="1" kern="10" dirty="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CHÀO MỪNG CÁC EM  </a:t>
            </a:r>
          </a:p>
        </p:txBody>
      </p:sp>
      <p:sp>
        <p:nvSpPr>
          <p:cNvPr id="4" name="WordArt 43"/>
          <p:cNvSpPr>
            <a:spLocks noChangeArrowheads="1" noChangeShapeType="1" noTextEdit="1"/>
          </p:cNvSpPr>
          <p:nvPr/>
        </p:nvSpPr>
        <p:spPr bwMode="auto">
          <a:xfrm>
            <a:off x="381000" y="1981200"/>
            <a:ext cx="8458200" cy="1447800"/>
          </a:xfrm>
          <a:prstGeom prst="rect">
            <a:avLst/>
          </a:prstGeom>
        </p:spPr>
        <p:txBody>
          <a:bodyPr wrap="none" lIns="91430" tIns="45720" rIns="91430" bIns="45720" fromWordArt="1">
            <a:prstTxWarp prst="textPlain">
              <a:avLst>
                <a:gd name="adj" fmla="val 50000"/>
              </a:avLst>
            </a:prstTxWarp>
          </a:bodyPr>
          <a:lstStyle/>
          <a:p>
            <a:pPr algn="ctr"/>
            <a:r>
              <a:rPr lang="en-US" sz="3600" b="1" kern="10" dirty="0">
                <a:ln w="12700">
                  <a:solidFill>
                    <a:prstClr val="black"/>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ĐẾN VỚI TIẾT HỌC NGÀY HÔM NAY</a:t>
            </a:r>
          </a:p>
        </p:txBody>
      </p:sp>
      <p:sp>
        <p:nvSpPr>
          <p:cNvPr id="5" name="Text Box 44"/>
          <p:cNvSpPr txBox="1">
            <a:spLocks noChangeArrowheads="1"/>
          </p:cNvSpPr>
          <p:nvPr/>
        </p:nvSpPr>
        <p:spPr bwMode="auto">
          <a:xfrm>
            <a:off x="1452562" y="3734138"/>
            <a:ext cx="6477000" cy="1015663"/>
          </a:xfrm>
          <a:prstGeom prst="rect">
            <a:avLst/>
          </a:prstGeom>
          <a:noFill/>
          <a:ln w="9525">
            <a:noFill/>
            <a:miter lim="800000"/>
            <a:headEnd/>
            <a:tailEnd/>
          </a:ln>
        </p:spPr>
        <p:txBody>
          <a:bodyPr wrap="square" lIns="91430" tIns="45720" rIns="91430" bIns="45720">
            <a:spAutoFit/>
          </a:bodyPr>
          <a:lstStyle/>
          <a:p>
            <a:pPr algn="ctr">
              <a:spcBef>
                <a:spcPct val="50000"/>
              </a:spcBef>
            </a:pPr>
            <a:r>
              <a:rPr lang="en-US" sz="6000" b="1" dirty="0">
                <a:solidFill>
                  <a:srgbClr val="FF0000"/>
                </a:solidFill>
                <a:latin typeface="Times New Roman" pitchFamily="18" charset="0"/>
                <a:cs typeface="Times New Roman" pitchFamily="18" charset="0"/>
              </a:rPr>
              <a:t>MÔN:TOÁN 7</a:t>
            </a:r>
          </a:p>
        </p:txBody>
      </p:sp>
    </p:spTree>
    <p:extLst>
      <p:ext uri="{BB962C8B-B14F-4D97-AF65-F5344CB8AC3E}">
        <p14:creationId xmlns:p14="http://schemas.microsoft.com/office/powerpoint/2010/main" val="34594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bai ca sinh vien.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2" name="bai ca sinh vien.wav"/>
                                        </p:tgtEl>
                                      </p:cMediaNode>
                                    </p:audio>
                                  </p:subTnLst>
                                </p:cTn>
                              </p:par>
                              <p:par>
                                <p:cTn id="11"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2" dur="500" autoRev="1" fill="hold"/>
                                        <p:tgtEl>
                                          <p:spTgt spid="5">
                                            <p:txEl>
                                              <p:pRg st="0" end="0"/>
                                            </p:txEl>
                                          </p:spTgt>
                                        </p:tgtEl>
                                        <p:attrNameLst>
                                          <p:attrName>style.color</p:attrName>
                                        </p:attrNameLst>
                                      </p:cBhvr>
                                      <p:to>
                                        <p:clrVal>
                                          <a:srgbClr val="3333FF"/>
                                        </p:clrVal>
                                      </p:to>
                                    </p:set>
                                    <p:set>
                                      <p:cBhvr>
                                        <p:cTn id="13" dur="500" autoRev="1" fill="hold"/>
                                        <p:tgtEl>
                                          <p:spTgt spid="5">
                                            <p:txEl>
                                              <p:pRg st="0" end="0"/>
                                            </p:txEl>
                                          </p:spTgt>
                                        </p:tgtEl>
                                        <p:attrNameLst>
                                          <p:attrName>fillcolor</p:attrName>
                                        </p:attrNameLst>
                                      </p:cBhvr>
                                      <p:to>
                                        <p:clrVal>
                                          <a:srgbClr val="3333FF"/>
                                        </p:clrVal>
                                      </p:to>
                                    </p:set>
                                    <p:set>
                                      <p:cBhvr>
                                        <p:cTn id="14" dur="500" autoRev="1" fill="hold"/>
                                        <p:tgtEl>
                                          <p:spTgt spid="5">
                                            <p:txEl>
                                              <p:pRg st="0" end="0"/>
                                            </p:txEl>
                                          </p:spTgt>
                                        </p:tgtEl>
                                        <p:attrNameLst>
                                          <p:attrName>fill.type</p:attrName>
                                        </p:attrNameLst>
                                      </p:cBhvr>
                                      <p:to>
                                        <p:strVal val="solid"/>
                                      </p:to>
                                    </p:set>
                                  </p:childTnLst>
                                </p:cTn>
                              </p:par>
                              <p:par>
                                <p:cTn id="15"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6" dur="500" fill="hold"/>
                                        <p:tgtEl>
                                          <p:spTgt spid="5">
                                            <p:txEl>
                                              <p:pRg st="0" end="0"/>
                                            </p:txEl>
                                          </p:spTgt>
                                        </p:tgtEl>
                                        <p:attrNameLst>
                                          <p:attrName>style.color</p:attrName>
                                        </p:attrNameLst>
                                      </p:cBhvr>
                                      <p:by>
                                        <p:hsl h="7200000" s="0" l="0"/>
                                      </p:by>
                                    </p:animClr>
                                    <p:animClr clrSpc="hsl" dir="cw">
                                      <p:cBhvr>
                                        <p:cTn id="17" dur="500" fill="hold"/>
                                        <p:tgtEl>
                                          <p:spTgt spid="5">
                                            <p:txEl>
                                              <p:pRg st="0" end="0"/>
                                            </p:txEl>
                                          </p:spTgt>
                                        </p:tgtEl>
                                        <p:attrNameLst>
                                          <p:attrName>fillcolor</p:attrName>
                                        </p:attrNameLst>
                                      </p:cBhvr>
                                      <p:by>
                                        <p:hsl h="7200000" s="0" l="0"/>
                                      </p:by>
                                    </p:animClr>
                                    <p:animClr clrSpc="hsl" dir="cw">
                                      <p:cBhvr>
                                        <p:cTn id="18" dur="500" fill="hold"/>
                                        <p:tgtEl>
                                          <p:spTgt spid="5">
                                            <p:txEl>
                                              <p:pRg st="0" end="0"/>
                                            </p:txEl>
                                          </p:spTgt>
                                        </p:tgtEl>
                                        <p:attrNameLst>
                                          <p:attrName>stroke.color</p:attrName>
                                        </p:attrNameLst>
                                      </p:cBhvr>
                                      <p:by>
                                        <p:hsl h="7200000" s="0" l="0"/>
                                      </p:by>
                                    </p:animClr>
                                    <p:set>
                                      <p:cBhvr>
                                        <p:cTn id="1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52399"/>
            <a:ext cx="8229600" cy="684088"/>
            <a:chOff x="723050" y="1112311"/>
            <a:chExt cx="6905549" cy="684090"/>
          </a:xfrm>
        </p:grpSpPr>
        <p:sp>
          <p:nvSpPr>
            <p:cNvPr id="3" name="Rectangle 2"/>
            <p:cNvSpPr/>
            <p:nvPr/>
          </p:nvSpPr>
          <p:spPr>
            <a:xfrm>
              <a:off x="723050" y="1112311"/>
              <a:ext cx="6905549" cy="523222"/>
            </a:xfrm>
            <a:prstGeom prst="rect">
              <a:avLst/>
            </a:prstGeom>
          </p:spPr>
          <p:txBody>
            <a:bodyPr wrap="square">
              <a:spAutoFit/>
            </a:bodyPr>
            <a:lstStyle/>
            <a:p>
              <a:pPr marL="0" marR="0" lvl="0" indent="0" defTabSz="914400" eaLnBrk="1" fontAlgn="auto" latinLnBrk="0" hangingPunct="1">
                <a:spcBef>
                  <a:spcPts val="0"/>
                </a:spcBef>
                <a:spcAft>
                  <a:spcPts val="80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b.Tính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và</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 so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sánh</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với</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hệ</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số</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tỉ</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lệ</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a:t> a.</a:t>
              </a:r>
              <a:endPar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636475" y="1125190"/>
                  <a:ext cx="1199289" cy="67121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sSub>
                              <m:sSub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sub>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num>
                          <m:den>
                            <m:sSub>
                              <m:sSub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b>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den>
                        </m:f>
                        <m:r>
                          <m:rPr>
                            <m:nor/>
                          </m:rPr>
                          <a:rPr kumimoji="0" lang="en-US" sz="2000" b="0" i="0" u="none" strike="noStrike" kern="0" cap="none" spc="0" normalizeH="0" baseline="0" noProof="0" dirty="0">
                            <a:ln>
                              <a:noFill/>
                            </a:ln>
                            <a:solidFill>
                              <a:sysClr val="windowText" lastClr="000000"/>
                            </a:solidFill>
                            <a:effectLst/>
                            <a:uLnTx/>
                            <a:uFillTx/>
                            <a:latin typeface="Calibri"/>
                            <a:ea typeface="Times New Roman" panose="02020603050405020304" pitchFamily="18" charset="0"/>
                            <a:cs typeface="Arial" panose="020B0604020202020204" pitchFamily="34" charset="0"/>
                          </a:rPr>
                          <m:t>; </m:t>
                        </m:r>
                        <m:f>
                          <m:f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sSub>
                              <m:sSub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sub>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2</m:t>
                                </m:r>
                              </m:sub>
                            </m:sSub>
                          </m:num>
                          <m:den>
                            <m:sSub>
                              <m:sSub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b>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2</m:t>
                                </m:r>
                              </m:sub>
                            </m:sSub>
                          </m:den>
                        </m:f>
                        <m:r>
                          <m:rPr>
                            <m:nor/>
                          </m:rPr>
                          <a:rPr kumimoji="0" lang="en-US" sz="2000" b="0" i="0" u="none" strike="noStrike" kern="0" cap="none" spc="0" normalizeH="0" baseline="0" noProof="0" dirty="0">
                            <a:ln>
                              <a:noFill/>
                            </a:ln>
                            <a:solidFill>
                              <a:sysClr val="windowText" lastClr="000000"/>
                            </a:solidFill>
                            <a:effectLst/>
                            <a:uLnTx/>
                            <a:uFillTx/>
                            <a:latin typeface="Calibri"/>
                            <a:ea typeface="Times New Roman" panose="02020603050405020304" pitchFamily="18" charset="0"/>
                            <a:cs typeface="Arial" panose="020B0604020202020204" pitchFamily="34" charset="0"/>
                          </a:rPr>
                          <m:t>; </m:t>
                        </m:r>
                        <m:f>
                          <m:f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sSub>
                              <m:sSub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sub>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3</m:t>
                                </m:r>
                              </m:sub>
                            </m:sSub>
                          </m:num>
                          <m:den>
                            <m:sSub>
                              <m:sSubPr>
                                <m:ctrlP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b>
                                <m:r>
                                  <a:rPr kumimoji="0" lang="en-US" sz="20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p:sp>
        <p:nvSpPr>
          <p:cNvPr id="5" name="Oval Callout 4"/>
          <p:cNvSpPr/>
          <p:nvPr/>
        </p:nvSpPr>
        <p:spPr>
          <a:xfrm>
            <a:off x="75385" y="658892"/>
            <a:ext cx="1447800"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2B3547">
                    <a:lumMod val="50000"/>
                  </a:srgbClr>
                </a:solidFill>
                <a:effectLst/>
                <a:uLnTx/>
                <a:uFillTx/>
                <a:latin typeface="Times New Roman" pitchFamily="18" charset="0"/>
                <a:cs typeface="Times New Roman" pitchFamily="18" charset="0"/>
              </a:rPr>
              <a:t>Giải</a:t>
            </a:r>
            <a:endParaRPr kumimoji="0" lang="en-US" sz="2800" b="0" i="0" u="none" strike="noStrike" kern="0" cap="none" spc="0" normalizeH="0" baseline="0" noProof="0" dirty="0">
              <a:ln>
                <a:noFill/>
              </a:ln>
              <a:solidFill>
                <a:srgbClr val="2B3547">
                  <a:lumMod val="50000"/>
                </a:srgbClr>
              </a:solidFill>
              <a:effectLst/>
              <a:uLnTx/>
              <a:uFillTx/>
              <a:latin typeface="Times New Roman" pitchFamily="18" charset="0"/>
              <a:cs typeface="Times New Roman" pitchFamily="18" charset="0"/>
            </a:endParaRPr>
          </a:p>
        </p:txBody>
      </p:sp>
      <p:sp>
        <p:nvSpPr>
          <p:cNvPr id="6" name="Rectangle 5"/>
          <p:cNvSpPr/>
          <p:nvPr/>
        </p:nvSpPr>
        <p:spPr>
          <a:xfrm>
            <a:off x="86271" y="1132967"/>
            <a:ext cx="5059616" cy="523220"/>
          </a:xfrm>
          <a:prstGeom prst="rect">
            <a:avLst/>
          </a:prstGeom>
        </p:spPr>
        <p:txBody>
          <a:bodyPr wrap="square">
            <a:spAutoFit/>
          </a:bodyPr>
          <a:lstStyle/>
          <a:p>
            <a:r>
              <a:rPr lang="en-US" sz="2800" dirty="0">
                <a:latin typeface="Times New Roman" pitchFamily="18" charset="0"/>
                <a:ea typeface="Calibri" panose="020F0502020204030204" pitchFamily="34" charset="0"/>
                <a:cs typeface="Times New Roman" pitchFamily="18" charset="0"/>
              </a:rPr>
              <a:t>Ta </a:t>
            </a:r>
            <a:r>
              <a:rPr lang="en-US" sz="2800" dirty="0" err="1">
                <a:latin typeface="Times New Roman" pitchFamily="18" charset="0"/>
                <a:ea typeface="Calibri" panose="020F0502020204030204" pitchFamily="34" charset="0"/>
                <a:cs typeface="Times New Roman" pitchFamily="18" charset="0"/>
              </a:rPr>
              <a:t>có</a:t>
            </a:r>
            <a:r>
              <a:rPr lang="en-US" sz="2800" dirty="0">
                <a:latin typeface="Times New Roman" pitchFamily="18" charset="0"/>
                <a:ea typeface="Calibri" panose="020F0502020204030204" pitchFamily="34" charset="0"/>
                <a:cs typeface="Times New Roman" pitchFamily="18" charset="0"/>
              </a:rPr>
              <a:t>:</a:t>
            </a:r>
          </a:p>
        </p:txBody>
      </p:sp>
      <mc:AlternateContent xmlns:mc="http://schemas.openxmlformats.org/markup-compatibility/2006" xmlns:a14="http://schemas.microsoft.com/office/drawing/2010/main">
        <mc:Choice Requires="a14">
          <p:sp>
            <p:nvSpPr>
              <p:cNvPr id="7" name="Rectangle 6"/>
              <p:cNvSpPr/>
              <p:nvPr/>
            </p:nvSpPr>
            <p:spPr>
              <a:xfrm>
                <a:off x="1107428" y="990600"/>
                <a:ext cx="2397772" cy="9722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sSub>
                            <m:sSub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sub>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num>
                        <m:den>
                          <m:sSub>
                            <m:sSub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b>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den>
                      </m:f>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num>
                        <m:den>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2</m:t>
                          </m:r>
                        </m:den>
                      </m:f>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2800" b="0" i="1" u="none" strike="noStrike" kern="0" cap="none" spc="0" normalizeH="0" baseline="0" noProof="0" dirty="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5</m:t>
                      </m:r>
                      <m:r>
                        <a:rPr kumimoji="0" lang="en-US" sz="2800" b="0" i="1" u="none" strike="noStrike" kern="0" cap="none" spc="0" normalizeH="0" baseline="0" noProof="0" dirty="0">
                          <a:ln>
                            <a:noFill/>
                          </a:ln>
                          <a:solidFill>
                            <a:sysClr val="windowText" lastClr="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m:rPr>
                          <m:nor/>
                        </m:rP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Times New Roman" panose="02020603050405020304" pitchFamily="18" charset="0"/>
                          <a:cs typeface="Times New Roman" pitchFamily="18" charset="0"/>
                        </a:rPr>
                        <m:t> </m:t>
                      </m:r>
                    </m:oMath>
                  </m:oMathPara>
                </a14:m>
                <a:endPar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07428" y="990600"/>
                <a:ext cx="2397772" cy="972254"/>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21821" y="878261"/>
                <a:ext cx="2331792" cy="98103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sSub>
                            <m:sSub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sub>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2</m:t>
                              </m:r>
                            </m:sub>
                          </m:sSub>
                        </m:num>
                        <m:den>
                          <m:sSub>
                            <m:sSub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b>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2</m:t>
                              </m:r>
                            </m:sub>
                          </m:sSub>
                        </m:den>
                      </m:f>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num>
                        <m:den>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=5</m:t>
                      </m:r>
                      <m:r>
                        <m:rPr>
                          <m:nor/>
                        </m:rPr>
                        <a:rPr kumimoji="0" lang="en-US" sz="28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rPr>
                        <m:t>; </m:t>
                      </m:r>
                    </m:oMath>
                  </m:oMathPara>
                </a14:m>
                <a:endParaRPr kumimoji="0" lang="en-US" sz="2400" b="0" i="0" u="none" strike="noStrike" kern="0" cap="none" spc="0" normalizeH="0" baseline="0" noProof="0" dirty="0">
                  <a:ln>
                    <a:noFill/>
                  </a:ln>
                  <a:solidFill>
                    <a:sysClr val="windowText" lastClr="000000"/>
                  </a:solidFill>
                  <a:effectLst/>
                  <a:uLnTx/>
                  <a:uFillTx/>
                </a:endParaRPr>
              </a:p>
            </p:txBody>
          </p:sp>
        </mc:Choice>
        <mc:Fallback xmlns="">
          <p:sp>
            <p:nvSpPr>
              <p:cNvPr id="8" name="Rectangle 7"/>
              <p:cNvSpPr>
                <a:spLocks noRot="1" noChangeAspect="1" noMove="1" noResize="1" noEditPoints="1" noAdjustHandles="1" noChangeArrowheads="1" noChangeShapeType="1" noTextEdit="1"/>
              </p:cNvSpPr>
              <p:nvPr/>
            </p:nvSpPr>
            <p:spPr>
              <a:xfrm>
                <a:off x="3321821" y="878261"/>
                <a:ext cx="2331792" cy="981038"/>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562628" y="884866"/>
                <a:ext cx="2153859" cy="974434"/>
              </a:xfrm>
              <a:prstGeom prst="rect">
                <a:avLst/>
              </a:prstGeom>
            </p:spPr>
            <p:txBody>
              <a:bodyPr wrap="none">
                <a:spAutoFit/>
              </a:bodyPr>
              <a:lstStyle/>
              <a:p>
                <a:pPr lvl="0" algn="just"/>
                <a14:m>
                  <m:oMathPara xmlns:m="http://schemas.openxmlformats.org/officeDocument/2006/math">
                    <m:oMathParaPr>
                      <m:jc m:val="left"/>
                    </m:oMathParaPr>
                    <m:oMath xmlns:m="http://schemas.openxmlformats.org/officeDocument/2006/math">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800" i="1">
                                  <a:latin typeface="Cambria Math" panose="02040503050406030204" pitchFamily="18" charset="0"/>
                                  <a:ea typeface="Calibri" panose="020F0502020204030204" pitchFamily="34" charset="0"/>
                                  <a:cs typeface="Arial" panose="020B0604020202020204" pitchFamily="34" charset="0"/>
                                </a:rPr>
                              </m:ctrlPr>
                            </m:sSubPr>
                            <m:e>
                              <m:r>
                                <a:rPr lang="en-US" sz="2800" i="1">
                                  <a:latin typeface="Cambria Math" panose="02040503050406030204" pitchFamily="18" charset="0"/>
                                  <a:ea typeface="Calibri" panose="020F0502020204030204" pitchFamily="34" charset="0"/>
                                  <a:cs typeface="Arial" panose="020B0604020202020204" pitchFamily="34" charset="0"/>
                                </a:rPr>
                                <m:t>𝑦</m:t>
                              </m:r>
                            </m:e>
                            <m:sub>
                              <m:r>
                                <a:rPr lang="en-US" sz="28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800" i="1">
                                  <a:latin typeface="Cambria Math" panose="02040503050406030204" pitchFamily="18" charset="0"/>
                                  <a:ea typeface="Calibri" panose="020F0502020204030204" pitchFamily="34" charset="0"/>
                                  <a:cs typeface="Arial" panose="020B0604020202020204" pitchFamily="34" charset="0"/>
                                </a:rPr>
                              </m:ctrlPr>
                            </m:sSubPr>
                            <m:e>
                              <m:r>
                                <a:rPr lang="en-US" sz="2800" i="1">
                                  <a:latin typeface="Cambria Math" panose="02040503050406030204" pitchFamily="18" charset="0"/>
                                  <a:ea typeface="Calibri" panose="020F0502020204030204" pitchFamily="34" charset="0"/>
                                  <a:cs typeface="Arial" panose="020B0604020202020204" pitchFamily="34" charset="0"/>
                                </a:rPr>
                                <m:t>𝑥</m:t>
                              </m:r>
                            </m:e>
                            <m:sub>
                              <m:r>
                                <a:rPr lang="en-US" sz="2800" i="1">
                                  <a:latin typeface="Cambria Math" panose="02040503050406030204" pitchFamily="18" charset="0"/>
                                  <a:ea typeface="Calibri" panose="020F0502020204030204" pitchFamily="34" charset="0"/>
                                  <a:cs typeface="Arial" panose="020B0604020202020204" pitchFamily="34" charset="0"/>
                                </a:rPr>
                                <m:t>3</m:t>
                              </m:r>
                            </m:sub>
                          </m:sSub>
                        </m:den>
                      </m:f>
                      <m:r>
                        <a:rPr lang="en-US" sz="2800" i="1">
                          <a:latin typeface="Cambria Math" panose="02040503050406030204" pitchFamily="18" charset="0"/>
                          <a:ea typeface="Calibri" panose="020F0502020204030204" pitchFamily="34"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20</m:t>
                          </m:r>
                        </m:num>
                        <m:den>
                          <m:r>
                            <a:rPr lang="en-US" sz="2800" i="1">
                              <a:latin typeface="Cambria Math" panose="02040503050406030204" pitchFamily="18" charset="0"/>
                              <a:ea typeface="Calibri" panose="020F0502020204030204" pitchFamily="34" charset="0"/>
                              <a:cs typeface="Arial" panose="020B0604020202020204" pitchFamily="34" charset="0"/>
                            </a:rPr>
                            <m:t>4</m:t>
                          </m:r>
                        </m:den>
                      </m:f>
                      <m:r>
                        <a:rPr lang="en-US" sz="28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62628" y="884866"/>
                <a:ext cx="2153859" cy="974434"/>
              </a:xfrm>
              <a:prstGeom prst="rect">
                <a:avLst/>
              </a:prstGeom>
              <a:blipFill rotWithShape="1">
                <a:blip r:embed="rId27"/>
                <a:stretch>
                  <a:fillRect/>
                </a:stretch>
              </a:blipFill>
            </p:spPr>
            <p:txBody>
              <a:bodyPr/>
              <a:lstStyle/>
              <a:p>
                <a:r>
                  <a:rPr lang="en-US">
                    <a:noFill/>
                  </a:rPr>
                  <a:t> </a:t>
                </a:r>
              </a:p>
            </p:txBody>
          </p:sp>
        </mc:Fallback>
      </mc:AlternateContent>
      <p:sp>
        <p:nvSpPr>
          <p:cNvPr id="10" name="Rectangle 9"/>
          <p:cNvSpPr/>
          <p:nvPr/>
        </p:nvSpPr>
        <p:spPr>
          <a:xfrm>
            <a:off x="150400" y="1962855"/>
            <a:ext cx="4572000" cy="523220"/>
          </a:xfrm>
          <a:prstGeom prst="rect">
            <a:avLst/>
          </a:prstGeom>
        </p:spPr>
        <p:txBody>
          <a:bodyPr>
            <a:spAutoFit/>
          </a:bodyPr>
          <a:lstStyle/>
          <a:p>
            <a:pPr lvl="0"/>
            <a:r>
              <a:rPr lang="en-US" sz="2800" dirty="0" err="1">
                <a:latin typeface="Times New Roman" pitchFamily="18" charset="0"/>
                <a:ea typeface="Calibri" panose="020F0502020204030204" pitchFamily="34" charset="0"/>
                <a:cs typeface="Times New Roman" pitchFamily="18" charset="0"/>
              </a:rPr>
              <a:t>Vậy</a:t>
            </a:r>
            <a:r>
              <a:rPr lang="en-US" sz="2800" dirty="0">
                <a:latin typeface="Times New Roman" pitchFamily="18" charset="0"/>
                <a:ea typeface="Calibri" panose="020F0502020204030204" pitchFamily="34" charset="0"/>
                <a:cs typeface="Times New Roman" pitchFamily="18" charset="0"/>
              </a:rPr>
              <a:t>:</a:t>
            </a:r>
          </a:p>
        </p:txBody>
      </p:sp>
      <mc:AlternateContent xmlns:mc="http://schemas.openxmlformats.org/markup-compatibility/2006" xmlns:a14="http://schemas.microsoft.com/office/drawing/2010/main">
        <mc:Choice Requires="a14">
          <p:sp>
            <p:nvSpPr>
              <p:cNvPr id="11" name="Rectangle 10"/>
              <p:cNvSpPr/>
              <p:nvPr/>
            </p:nvSpPr>
            <p:spPr>
              <a:xfrm>
                <a:off x="1131363" y="1930755"/>
                <a:ext cx="3604961" cy="902748"/>
              </a:xfrm>
              <a:prstGeom prst="rect">
                <a:avLst/>
              </a:prstGeom>
            </p:spPr>
            <p:txBody>
              <a:bodyPr wrap="none">
                <a:spAutoFit/>
              </a:bodyPr>
              <a:lstStyle/>
              <a:p>
                <a:pPr lvl="0" algn="just"/>
                <a14:m>
                  <m:oMathPara xmlns:m="http://schemas.openxmlformats.org/officeDocument/2006/math">
                    <m:oMathParaPr>
                      <m:jc m:val="left"/>
                    </m:oMathParaPr>
                    <m:oMath xmlns:m="http://schemas.openxmlformats.org/officeDocument/2006/math">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800" i="1">
                                  <a:latin typeface="Cambria Math" panose="02040503050406030204" pitchFamily="18" charset="0"/>
                                  <a:ea typeface="Calibri" panose="020F0502020204030204" pitchFamily="34" charset="0"/>
                                  <a:cs typeface="Arial" panose="020B0604020202020204" pitchFamily="34" charset="0"/>
                                </a:rPr>
                              </m:ctrlPr>
                            </m:sSubPr>
                            <m:e>
                              <m:r>
                                <a:rPr lang="en-US" sz="2800" i="1">
                                  <a:latin typeface="Cambria Math" panose="02040503050406030204" pitchFamily="18" charset="0"/>
                                  <a:ea typeface="Calibri" panose="020F0502020204030204" pitchFamily="34" charset="0"/>
                                  <a:cs typeface="Arial" panose="020B0604020202020204" pitchFamily="34" charset="0"/>
                                </a:rPr>
                                <m:t>𝑦</m:t>
                              </m:r>
                            </m:e>
                            <m:sub>
                              <m:r>
                                <a:rPr lang="en-US" sz="28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800" i="1">
                                  <a:latin typeface="Cambria Math" panose="02040503050406030204" pitchFamily="18" charset="0"/>
                                  <a:ea typeface="Calibri" panose="020F0502020204030204" pitchFamily="34" charset="0"/>
                                  <a:cs typeface="Arial" panose="020B0604020202020204" pitchFamily="34" charset="0"/>
                                </a:rPr>
                              </m:ctrlPr>
                            </m:sSubPr>
                            <m:e>
                              <m:r>
                                <a:rPr lang="en-US" sz="2800" i="1">
                                  <a:latin typeface="Cambria Math" panose="02040503050406030204" pitchFamily="18" charset="0"/>
                                  <a:ea typeface="Calibri" panose="020F0502020204030204" pitchFamily="34" charset="0"/>
                                  <a:cs typeface="Arial" panose="020B0604020202020204" pitchFamily="34" charset="0"/>
                                </a:rPr>
                                <m:t>𝑥</m:t>
                              </m:r>
                            </m:e>
                            <m:sub>
                              <m:r>
                                <a:rPr lang="en-US" sz="2800" i="1">
                                  <a:latin typeface="Cambria Math" panose="02040503050406030204" pitchFamily="18" charset="0"/>
                                  <a:ea typeface="Calibri" panose="020F0502020204030204" pitchFamily="34" charset="0"/>
                                  <a:cs typeface="Arial" panose="020B0604020202020204" pitchFamily="34" charset="0"/>
                                </a:rPr>
                                <m:t>1</m:t>
                              </m:r>
                            </m:sub>
                          </m:sSub>
                        </m:den>
                      </m:f>
                      <m:r>
                        <a:rPr lang="en-US" sz="2800" i="1">
                          <a:latin typeface="Cambria Math" panose="02040503050406030204" pitchFamily="18" charset="0"/>
                          <a:ea typeface="Times New Roman" panose="02020603050405020304" pitchFamily="18"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800" i="1">
                                  <a:latin typeface="Cambria Math" panose="02040503050406030204" pitchFamily="18" charset="0"/>
                                  <a:ea typeface="Calibri" panose="020F0502020204030204" pitchFamily="34" charset="0"/>
                                  <a:cs typeface="Arial" panose="020B0604020202020204" pitchFamily="34" charset="0"/>
                                </a:rPr>
                              </m:ctrlPr>
                            </m:sSubPr>
                            <m:e>
                              <m:r>
                                <a:rPr lang="en-US" sz="2800" i="1">
                                  <a:latin typeface="Cambria Math" panose="02040503050406030204" pitchFamily="18" charset="0"/>
                                  <a:ea typeface="Calibri" panose="020F0502020204030204" pitchFamily="34" charset="0"/>
                                  <a:cs typeface="Arial" panose="020B0604020202020204" pitchFamily="34" charset="0"/>
                                </a:rPr>
                                <m:t>𝑦</m:t>
                              </m:r>
                            </m:e>
                            <m:sub>
                              <m:r>
                                <a:rPr lang="en-US" sz="28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800" i="1">
                                  <a:latin typeface="Cambria Math" panose="02040503050406030204" pitchFamily="18" charset="0"/>
                                  <a:ea typeface="Calibri" panose="020F0502020204030204" pitchFamily="34" charset="0"/>
                                  <a:cs typeface="Arial" panose="020B0604020202020204" pitchFamily="34" charset="0"/>
                                </a:rPr>
                              </m:ctrlPr>
                            </m:sSubPr>
                            <m:e>
                              <m:r>
                                <a:rPr lang="en-US" sz="2800" i="1">
                                  <a:latin typeface="Cambria Math" panose="02040503050406030204" pitchFamily="18" charset="0"/>
                                  <a:ea typeface="Calibri" panose="020F0502020204030204" pitchFamily="34" charset="0"/>
                                  <a:cs typeface="Arial" panose="020B0604020202020204" pitchFamily="34" charset="0"/>
                                </a:rPr>
                                <m:t>𝑥</m:t>
                              </m:r>
                            </m:e>
                            <m:sub>
                              <m:r>
                                <a:rPr lang="en-US" sz="2800" i="1">
                                  <a:latin typeface="Cambria Math" panose="02040503050406030204" pitchFamily="18" charset="0"/>
                                  <a:ea typeface="Calibri" panose="020F0502020204030204" pitchFamily="34" charset="0"/>
                                  <a:cs typeface="Arial" panose="020B0604020202020204" pitchFamily="34" charset="0"/>
                                </a:rPr>
                                <m:t>2</m:t>
                              </m:r>
                            </m:sub>
                          </m:sSub>
                        </m:den>
                      </m:f>
                      <m:r>
                        <a:rPr lang="en-US" sz="2800" i="1">
                          <a:latin typeface="Cambria Math" panose="02040503050406030204" pitchFamily="18" charset="0"/>
                          <a:ea typeface="Calibri" panose="020F0502020204030204" pitchFamily="34"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800" i="1">
                                  <a:latin typeface="Cambria Math" panose="02040503050406030204" pitchFamily="18" charset="0"/>
                                  <a:ea typeface="Calibri" panose="020F0502020204030204" pitchFamily="34" charset="0"/>
                                  <a:cs typeface="Arial" panose="020B0604020202020204" pitchFamily="34" charset="0"/>
                                </a:rPr>
                              </m:ctrlPr>
                            </m:sSubPr>
                            <m:e>
                              <m:r>
                                <a:rPr lang="en-US" sz="2800" i="1">
                                  <a:latin typeface="Cambria Math" panose="02040503050406030204" pitchFamily="18" charset="0"/>
                                  <a:ea typeface="Calibri" panose="020F0502020204030204" pitchFamily="34" charset="0"/>
                                  <a:cs typeface="Arial" panose="020B0604020202020204" pitchFamily="34" charset="0"/>
                                </a:rPr>
                                <m:t>𝑦</m:t>
                              </m:r>
                            </m:e>
                            <m:sub>
                              <m:r>
                                <a:rPr lang="en-US" sz="28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800" i="1">
                                  <a:latin typeface="Cambria Math" panose="02040503050406030204" pitchFamily="18" charset="0"/>
                                  <a:ea typeface="Calibri" panose="020F0502020204030204" pitchFamily="34" charset="0"/>
                                  <a:cs typeface="Arial" panose="020B0604020202020204" pitchFamily="34" charset="0"/>
                                </a:rPr>
                              </m:ctrlPr>
                            </m:sSubPr>
                            <m:e>
                              <m:r>
                                <a:rPr lang="en-US" sz="2800" i="1">
                                  <a:latin typeface="Cambria Math" panose="02040503050406030204" pitchFamily="18" charset="0"/>
                                  <a:ea typeface="Calibri" panose="020F0502020204030204" pitchFamily="34" charset="0"/>
                                  <a:cs typeface="Arial" panose="020B0604020202020204" pitchFamily="34" charset="0"/>
                                </a:rPr>
                                <m:t>𝑥</m:t>
                              </m:r>
                            </m:e>
                            <m:sub>
                              <m:r>
                                <a:rPr lang="en-US" sz="2800" i="1">
                                  <a:latin typeface="Cambria Math" panose="02040503050406030204" pitchFamily="18" charset="0"/>
                                  <a:ea typeface="Calibri" panose="020F0502020204030204" pitchFamily="34" charset="0"/>
                                  <a:cs typeface="Arial" panose="020B0604020202020204" pitchFamily="34" charset="0"/>
                                </a:rPr>
                                <m:t>3</m:t>
                              </m:r>
                            </m:sub>
                          </m:sSub>
                        </m:den>
                      </m:f>
                      <m:r>
                        <a:rPr lang="en-US" sz="2800" i="1">
                          <a:latin typeface="Cambria Math" panose="02040503050406030204" pitchFamily="18" charset="0"/>
                          <a:ea typeface="Calibri" panose="020F0502020204030204" pitchFamily="34" charset="0"/>
                          <a:cs typeface="Arial" panose="020B0604020202020204" pitchFamily="34" charset="0"/>
                        </a:rPr>
                        <m:t>=5=</m:t>
                      </m:r>
                      <m:r>
                        <a:rPr lang="en-US" sz="28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31363" y="1930755"/>
                <a:ext cx="3604961" cy="902748"/>
              </a:xfrm>
              <a:prstGeom prst="rect">
                <a:avLst/>
              </a:prstGeom>
              <a:blipFill rotWithShape="1">
                <a:blip r:embed="rId28"/>
                <a:stretch>
                  <a:fillRect/>
                </a:stretch>
              </a:blipFill>
            </p:spPr>
            <p:txBody>
              <a:bodyPr/>
              <a:lstStyle/>
              <a:p>
                <a:r>
                  <a:rPr lang="en-US">
                    <a:noFill/>
                  </a:rPr>
                  <a:t> </a:t>
                </a:r>
              </a:p>
            </p:txBody>
          </p:sp>
        </mc:Fallback>
      </mc:AlternateContent>
      <p:sp>
        <p:nvSpPr>
          <p:cNvPr id="12" name="Rectangle 11"/>
          <p:cNvSpPr/>
          <p:nvPr/>
        </p:nvSpPr>
        <p:spPr>
          <a:xfrm>
            <a:off x="272080" y="2823176"/>
            <a:ext cx="2090171" cy="479029"/>
          </a:xfrm>
          <a:prstGeom prst="rec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effectLst/>
                <a:uLnTx/>
                <a:uFillTx/>
                <a:latin typeface="Times New Roman" pitchFamily="18" charset="0"/>
                <a:cs typeface="Times New Roman" pitchFamily="18" charset="0"/>
              </a:rPr>
              <a:t>NHẬN XÉT</a:t>
            </a:r>
          </a:p>
        </p:txBody>
      </p:sp>
      <p:sp>
        <p:nvSpPr>
          <p:cNvPr id="13" name="Rectangle 12"/>
          <p:cNvSpPr/>
          <p:nvPr/>
        </p:nvSpPr>
        <p:spPr>
          <a:xfrm>
            <a:off x="109930" y="3345854"/>
            <a:ext cx="8905329" cy="1384995"/>
          </a:xfrm>
          <a:prstGeom prst="rect">
            <a:avLst/>
          </a:prstGeom>
        </p:spPr>
        <p:txBody>
          <a:bodyPr wrap="square">
            <a:spAutoFit/>
          </a:bodyPr>
          <a:lstStyle/>
          <a:p>
            <a:r>
              <a:rPr lang="en-US" sz="2800" dirty="0" err="1">
                <a:latin typeface="Times New Roman" pitchFamily="18" charset="0"/>
                <a:ea typeface="Calibri" panose="020F0502020204030204" pitchFamily="34" charset="0"/>
                <a:cs typeface="Times New Roman" pitchFamily="18" charset="0"/>
              </a:rPr>
              <a:t>Nếu</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hai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đại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lượng</a:t>
            </a:r>
            <a:r>
              <a:rPr lang="en-US" sz="2800" dirty="0">
                <a:latin typeface="Times New Roman" pitchFamily="18" charset="0"/>
                <a:ea typeface="Calibri" panose="020F0502020204030204" pitchFamily="34" charset="0"/>
                <a:cs typeface="Times New Roman" pitchFamily="18" charset="0"/>
              </a:rPr>
              <a:t> y </a:t>
            </a:r>
            <a:r>
              <a:rPr lang="en-US" sz="2800" dirty="0" err="1">
                <a:latin typeface="Times New Roman" pitchFamily="18" charset="0"/>
                <a:ea typeface="Calibri" panose="020F0502020204030204" pitchFamily="34" charset="0"/>
                <a:cs typeface="Times New Roman" pitchFamily="18" charset="0"/>
              </a:rPr>
              <a:t>tỉ</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lệ</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thuận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với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đại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lượng</a:t>
            </a:r>
            <a:r>
              <a:rPr lang="en-US" sz="2800" dirty="0">
                <a:latin typeface="Times New Roman" pitchFamily="18" charset="0"/>
                <a:ea typeface="Calibri" panose="020F0502020204030204" pitchFamily="34" charset="0"/>
                <a:cs typeface="Times New Roman" pitchFamily="18" charset="0"/>
              </a:rPr>
              <a:t> x </a:t>
            </a:r>
            <a:r>
              <a:rPr lang="en-US" sz="2800" dirty="0" err="1">
                <a:latin typeface="Times New Roman" pitchFamily="18" charset="0"/>
                <a:ea typeface="Calibri" panose="020F0502020204030204" pitchFamily="34" charset="0"/>
                <a:cs typeface="Times New Roman" pitchFamily="18" charset="0"/>
              </a:rPr>
              <a:t>thì</a:t>
            </a:r>
            <a:r>
              <a:rPr lang="en-US" sz="2800" dirty="0">
                <a:latin typeface="Times New Roman" pitchFamily="18" charset="0"/>
                <a:ea typeface="Calibri" panose="020F0502020204030204" pitchFamily="34" charset="0"/>
                <a:cs typeface="Times New Roman" pitchFamily="18" charset="0"/>
              </a:rPr>
              <a:t>:</a:t>
            </a:r>
          </a:p>
          <a:p>
            <a:pPr algn="just"/>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Tỉ</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số</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hai</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giá</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trị</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tương</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ứng</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của</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chúng</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luôn</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không</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đổi</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và</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bằng</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hệ</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số</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tỉ</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lệ</a:t>
            </a:r>
            <a:r>
              <a:rPr lang="en-US" sz="2800" dirty="0">
                <a:latin typeface="Times New Roman" pitchFamily="18" charset="0"/>
                <a:ea typeface="Times New Roman" panose="02020603050405020304" pitchFamily="18" charset="0"/>
                <a:cs typeface="Times New Roman" pitchFamily="18" charset="0"/>
              </a:rPr>
              <a:t>):</a:t>
            </a:r>
            <a:endParaRPr lang="en-US" sz="2800" dirty="0">
              <a:latin typeface="Times New Roman" pitchFamily="18" charset="0"/>
              <a:ea typeface="Calibri" panose="020F0502020204030204" pitchFamily="34" charset="0"/>
              <a:cs typeface="Times New Roman"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2616079" y="4343539"/>
                <a:ext cx="4572000" cy="908903"/>
              </a:xfrm>
              <a:prstGeom prst="rect">
                <a:avLst/>
              </a:prstGeom>
            </p:spPr>
            <p:txBody>
              <a:bodyPr>
                <a:spAutoFit/>
              </a:bodyPr>
              <a:lstStyle/>
              <a:p>
                <a:pPr lvl="0" algn="ctr"/>
                <a14:m>
                  <m:oMathPara xmlns:m="http://schemas.openxmlformats.org/officeDocument/2006/math">
                    <m:oMathParaPr>
                      <m:jc m:val="centerGroup"/>
                    </m:oMathParaPr>
                    <m:oMath xmlns:m="http://schemas.openxmlformats.org/officeDocument/2006/math">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m:t>
                      </m:r>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m:t>
                      </m:r>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m:t>
                      </m:r>
                      <m:r>
                        <a:rPr lang="en-US" sz="28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616079" y="4343539"/>
                <a:ext cx="4572000" cy="908903"/>
              </a:xfrm>
              <a:prstGeom prst="rect">
                <a:avLst/>
              </a:prstGeom>
              <a:blipFill rotWithShape="1">
                <a:blip r:embed="rId29"/>
                <a:stretch>
                  <a:fillRect/>
                </a:stretch>
              </a:blipFill>
            </p:spPr>
            <p:txBody>
              <a:bodyPr/>
              <a:lstStyle/>
              <a:p>
                <a:r>
                  <a:rPr lang="en-US">
                    <a:noFill/>
                  </a:rPr>
                  <a:t> </a:t>
                </a:r>
              </a:p>
            </p:txBody>
          </p:sp>
        </mc:Fallback>
      </mc:AlternateContent>
      <p:sp>
        <p:nvSpPr>
          <p:cNvPr id="15" name="Rectangle 14"/>
          <p:cNvSpPr/>
          <p:nvPr/>
        </p:nvSpPr>
        <p:spPr>
          <a:xfrm>
            <a:off x="140378" y="5105541"/>
            <a:ext cx="8905328" cy="954107"/>
          </a:xfrm>
          <a:prstGeom prst="rect">
            <a:avLst/>
          </a:prstGeom>
        </p:spPr>
        <p:txBody>
          <a:bodyPr wrap="square">
            <a:spAutoFit/>
          </a:bodyPr>
          <a:lstStyle/>
          <a:p>
            <a:pPr lvl="0" algn="just"/>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Tỉ</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hai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giá</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trị</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bất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kì</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của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đại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lượng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này</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bằng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tỉ</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hai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giá</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trị</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tương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ứng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của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đại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lượng</a:t>
            </a:r>
            <a:r>
              <a:rPr lang="en-US" sz="2800" dirty="0">
                <a:latin typeface="Times New Roman" pitchFamily="18" charset="0"/>
                <a:ea typeface="Calibri" panose="020F0502020204030204" pitchFamily="34" charset="0"/>
                <a:cs typeface="Times New Roman" pitchFamily="18" charset="0"/>
              </a:rPr>
              <a:t> kia:</a:t>
            </a:r>
          </a:p>
        </p:txBody>
      </p:sp>
      <mc:AlternateContent xmlns:mc="http://schemas.openxmlformats.org/markup-compatibility/2006" xmlns:a14="http://schemas.microsoft.com/office/drawing/2010/main">
        <mc:Choice Requires="a14">
          <p:sp>
            <p:nvSpPr>
              <p:cNvPr id="16" name="Rectangle 15"/>
              <p:cNvSpPr/>
              <p:nvPr/>
            </p:nvSpPr>
            <p:spPr>
              <a:xfrm>
                <a:off x="2819400" y="5943600"/>
                <a:ext cx="4957959" cy="910186"/>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m:t>
                      </m:r>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m:t>
                      </m:r>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𝒚</m:t>
                              </m:r>
                            </m:e>
                            <m:sub>
                              <m:r>
                                <a:rPr lang="en-US" sz="28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m:t>
                      </m:r>
                      <m:f>
                        <m:fPr>
                          <m:ctrlPr>
                            <a:rPr lang="en-US" sz="28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800" b="1" i="1">
                                  <a:latin typeface="Cambria Math" panose="02040503050406030204" pitchFamily="18" charset="0"/>
                                  <a:ea typeface="Times New Roman" panose="02020603050405020304" pitchFamily="18" charset="0"/>
                                  <a:cs typeface="Arial" panose="020B0604020202020204" pitchFamily="34" charset="0"/>
                                </a:rPr>
                              </m:ctrlPr>
                            </m:sSubPr>
                            <m:e>
                              <m:r>
                                <a:rPr lang="en-US" sz="2800" b="1" i="1">
                                  <a:latin typeface="Cambria Math" panose="02040503050406030204" pitchFamily="18" charset="0"/>
                                  <a:ea typeface="Times New Roman" panose="02020603050405020304" pitchFamily="18" charset="0"/>
                                  <a:cs typeface="Arial" panose="020B0604020202020204" pitchFamily="34" charset="0"/>
                                </a:rPr>
                                <m:t>𝒙</m:t>
                              </m:r>
                            </m:e>
                            <m:sub>
                              <m:r>
                                <a:rPr lang="en-US" sz="28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8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819400" y="5943600"/>
                <a:ext cx="4957959" cy="910186"/>
              </a:xfrm>
              <a:prstGeom prst="rect">
                <a:avLst/>
              </a:prstGeom>
              <a:blipFill>
                <a:blip r:embed="rId3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36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randombar(horizontal)">
                                      <p:cBhvr>
                                        <p:cTn id="58" dur="500"/>
                                        <p:tgtEl>
                                          <p:spTgt spid="15"/>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randombar(horizontal)">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animBg="1"/>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37446" y="125252"/>
            <a:ext cx="2518638" cy="523220"/>
          </a:xfrm>
          <a:prstGeom prst="rect">
            <a:avLst/>
          </a:prstGeom>
        </p:spPr>
        <p:txBody>
          <a:bodyPr wrap="none">
            <a:spAutoFit/>
          </a:bodyPr>
          <a:lstStyle/>
          <a:p>
            <a:pPr>
              <a:buClr>
                <a:srgbClr val="000000"/>
              </a:buClr>
              <a:buFont typeface="Arial"/>
              <a:buNone/>
            </a:pPr>
            <a:r>
              <a:rPr lang="en-US" sz="2800" b="1" kern="0" dirty="0">
                <a:solidFill>
                  <a:prstClr val="black">
                    <a:lumMod val="50000"/>
                  </a:prstClr>
                </a:solidFill>
                <a:latin typeface="Times New Roman" pitchFamily="18" charset="0"/>
                <a:cs typeface="Times New Roman" pitchFamily="18" charset="0"/>
                <a:sym typeface="Arial"/>
              </a:rPr>
              <a:t>LUYỆN TẬP 1</a:t>
            </a:r>
          </a:p>
        </p:txBody>
      </p:sp>
      <p:sp>
        <p:nvSpPr>
          <p:cNvPr id="17" name="Rectangle 16"/>
          <p:cNvSpPr/>
          <p:nvPr/>
        </p:nvSpPr>
        <p:spPr>
          <a:xfrm>
            <a:off x="152400" y="630879"/>
            <a:ext cx="8915400" cy="2259978"/>
          </a:xfrm>
          <a:prstGeom prst="rect">
            <a:avLst/>
          </a:prstGeom>
        </p:spPr>
        <p:txBody>
          <a:bodyPr wrap="square">
            <a:spAutoFit/>
          </a:bodyPr>
          <a:lstStyle/>
          <a:p>
            <a:pPr marL="30480" marR="30480" algn="just">
              <a:lnSpc>
                <a:spcPct val="120000"/>
              </a:lnSpc>
              <a:spcAft>
                <a:spcPts val="1200"/>
              </a:spcAft>
              <a:buClr>
                <a:srgbClr val="000000"/>
              </a:buClr>
              <a:buFont typeface="Arial"/>
              <a:buNone/>
            </a:pPr>
            <a:r>
              <a:rPr lang="vi-VN" sz="3000" kern="0" dirty="0">
                <a:solidFill>
                  <a:srgbClr val="000000"/>
                </a:solidFill>
                <a:latin typeface="Times New Roman" pitchFamily="18" charset="0"/>
                <a:ea typeface="Times New Roman" panose="02020603050405020304" pitchFamily="18" charset="0"/>
                <a:cs typeface="Times New Roman"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30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2" name="TextBox 1"/>
          <p:cNvSpPr txBox="1"/>
          <p:nvPr/>
        </p:nvSpPr>
        <p:spPr>
          <a:xfrm>
            <a:off x="1371603" y="3210581"/>
            <a:ext cx="2209797" cy="584775"/>
          </a:xfrm>
          <a:prstGeom prst="rect">
            <a:avLst/>
          </a:prstGeom>
          <a:noFill/>
        </p:spPr>
        <p:txBody>
          <a:bodyPr wrap="square" rtlCol="0">
            <a:spAutoFit/>
          </a:bodyPr>
          <a:lstStyle/>
          <a:p>
            <a:pPr>
              <a:buClr>
                <a:srgbClr val="000000"/>
              </a:buClr>
              <a:buFont typeface="Arial"/>
              <a:buNone/>
            </a:pPr>
            <a:r>
              <a:rPr lang="en-US" sz="3200" b="1" kern="0" dirty="0" err="1">
                <a:solidFill>
                  <a:srgbClr val="000000"/>
                </a:solidFill>
                <a:latin typeface="Times New Roman" pitchFamily="18" charset="0"/>
                <a:cs typeface="Times New Roman" pitchFamily="18" charset="0"/>
                <a:sym typeface="Arial"/>
              </a:rPr>
              <a:t>Hướng</a:t>
            </a:r>
            <a:r>
              <a:rPr lang="en-US" sz="3200" b="1" kern="0" dirty="0">
                <a:solidFill>
                  <a:srgbClr val="000000"/>
                </a:solidFill>
                <a:latin typeface="Times New Roman" pitchFamily="18" charset="0"/>
                <a:cs typeface="Times New Roman" pitchFamily="18" charset="0"/>
                <a:sym typeface="Arial"/>
              </a:rPr>
              <a:t> </a:t>
            </a:r>
            <a:r>
              <a:rPr lang="en-US" sz="3200" b="1" kern="0" dirty="0" err="1">
                <a:solidFill>
                  <a:srgbClr val="000000"/>
                </a:solidFill>
                <a:latin typeface="Times New Roman" pitchFamily="18" charset="0"/>
                <a:cs typeface="Times New Roman" pitchFamily="18" charset="0"/>
                <a:sym typeface="Arial"/>
              </a:rPr>
              <a:t>dẫn</a:t>
            </a:r>
            <a:endParaRPr lang="en-US" sz="3200" b="1" kern="0" dirty="0">
              <a:solidFill>
                <a:srgbClr val="000000"/>
              </a:solidFill>
              <a:latin typeface="Times New Roman" pitchFamily="18" charset="0"/>
              <a:cs typeface="Times New Roman" pitchFamily="18" charset="0"/>
              <a:sym typeface="Arial"/>
            </a:endParaRPr>
          </a:p>
        </p:txBody>
      </p:sp>
      <p:sp>
        <p:nvSpPr>
          <p:cNvPr id="4" name="Rectangle 3"/>
          <p:cNvSpPr/>
          <p:nvPr/>
        </p:nvSpPr>
        <p:spPr>
          <a:xfrm>
            <a:off x="1023254" y="3810000"/>
            <a:ext cx="8001000" cy="2259978"/>
          </a:xfrm>
          <a:prstGeom prst="rect">
            <a:avLst/>
          </a:prstGeom>
        </p:spPr>
        <p:txBody>
          <a:bodyPr wrap="square">
            <a:spAutoFit/>
          </a:bodyPr>
          <a:lstStyle/>
          <a:p>
            <a:pPr marL="342900" indent="-342900" algn="just">
              <a:lnSpc>
                <a:spcPct val="120000"/>
              </a:lnSpc>
              <a:buClr>
                <a:srgbClr val="000000"/>
              </a:buClr>
              <a:buFont typeface="Arial" panose="020B0604020202020204" pitchFamily="34" charset="0"/>
              <a:buChar char="•"/>
            </a:pPr>
            <a:r>
              <a:rPr lang="nl-NL" sz="3000" kern="0" dirty="0">
                <a:solidFill>
                  <a:srgbClr val="000000"/>
                </a:solidFill>
                <a:latin typeface="Times New Roman" pitchFamily="18" charset="0"/>
                <a:ea typeface="Calibri" panose="020F0502020204030204" pitchFamily="34" charset="0"/>
                <a:cs typeface="Times New Roman" pitchFamily="18" charset="0"/>
                <a:sym typeface="Arial"/>
              </a:rPr>
              <a:t>Theo em, khi khối lượng đậu tương tăng, lượng protein trong đậu tương có tăng không?</a:t>
            </a:r>
          </a:p>
          <a:p>
            <a:pPr marL="342900" indent="-342900" algn="just">
              <a:lnSpc>
                <a:spcPct val="120000"/>
              </a:lnSpc>
              <a:buClr>
                <a:srgbClr val="000000"/>
              </a:buClr>
              <a:buFont typeface="Arial" panose="020B0604020202020204" pitchFamily="34" charset="0"/>
              <a:buChar char="•"/>
            </a:pPr>
            <a:r>
              <a:rPr lang="nl-NL" sz="3000" kern="0" dirty="0">
                <a:solidFill>
                  <a:srgbClr val="000000"/>
                </a:solidFill>
                <a:latin typeface="Times New Roman" pitchFamily="18" charset="0"/>
                <a:ea typeface="Calibri" panose="020F0502020204030204" pitchFamily="34" charset="0"/>
                <a:cs typeface="Times New Roman" pitchFamily="18" charset="0"/>
                <a:sym typeface="Arial"/>
              </a:rPr>
              <a:t>Nếu khối lượng protein tỉ lệ thuận với khối lượng đậu tương, ta suy ra được công thức nào?</a:t>
            </a:r>
            <a:endParaRPr lang="en-US" sz="3000" kern="0" dirty="0">
              <a:solidFill>
                <a:srgbClr val="000000"/>
              </a:solidFill>
              <a:latin typeface="Times New Roman" pitchFamily="18" charset="0"/>
              <a:ea typeface="Calibri" panose="020F0502020204030204" pitchFamily="34" charset="0"/>
              <a:cs typeface="Times New Roman" pitchFamily="18" charset="0"/>
              <a:sym typeface="Arial"/>
            </a:endParaRPr>
          </a:p>
        </p:txBody>
      </p:sp>
      <p:pic>
        <p:nvPicPr>
          <p:cNvPr id="2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746" y="3657601"/>
            <a:ext cx="1251857" cy="3043411"/>
          </a:xfrm>
          <a:prstGeom prst="rect">
            <a:avLst/>
          </a:prstGeom>
        </p:spPr>
      </p:pic>
    </p:spTree>
    <p:extLst>
      <p:ext uri="{BB962C8B-B14F-4D97-AF65-F5344CB8AC3E}">
        <p14:creationId xmlns:p14="http://schemas.microsoft.com/office/powerpoint/2010/main" val="198543667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20C25-9761-A7C4-7A78-00185C6B625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15B733F-DC5C-3CAC-4EEE-487574A9391F}"/>
              </a:ext>
            </a:extLst>
          </p:cNvPr>
          <p:cNvSpPr/>
          <p:nvPr/>
        </p:nvSpPr>
        <p:spPr>
          <a:xfrm>
            <a:off x="237446" y="125252"/>
            <a:ext cx="2518638" cy="523220"/>
          </a:xfrm>
          <a:prstGeom prst="rect">
            <a:avLst/>
          </a:prstGeom>
        </p:spPr>
        <p:txBody>
          <a:bodyPr wrap="none">
            <a:spAutoFit/>
          </a:bodyPr>
          <a:lstStyle/>
          <a:p>
            <a:pPr>
              <a:buClr>
                <a:srgbClr val="000000"/>
              </a:buClr>
              <a:buFont typeface="Arial"/>
              <a:buNone/>
            </a:pPr>
            <a:r>
              <a:rPr lang="en-US" sz="2800" b="1" kern="0" dirty="0">
                <a:solidFill>
                  <a:prstClr val="black">
                    <a:lumMod val="50000"/>
                  </a:prstClr>
                </a:solidFill>
                <a:latin typeface="Times New Roman" pitchFamily="18" charset="0"/>
                <a:cs typeface="Times New Roman" pitchFamily="18" charset="0"/>
                <a:sym typeface="Arial"/>
              </a:rPr>
              <a:t>LUYỆN TẬP 1</a:t>
            </a:r>
          </a:p>
        </p:txBody>
      </p:sp>
      <p:sp>
        <p:nvSpPr>
          <p:cNvPr id="17" name="Rectangle 16">
            <a:extLst>
              <a:ext uri="{FF2B5EF4-FFF2-40B4-BE49-F238E27FC236}">
                <a16:creationId xmlns:a16="http://schemas.microsoft.com/office/drawing/2014/main" id="{6F026237-F459-6783-51AA-BBD3D4425986}"/>
              </a:ext>
            </a:extLst>
          </p:cNvPr>
          <p:cNvSpPr/>
          <p:nvPr/>
        </p:nvSpPr>
        <p:spPr>
          <a:xfrm>
            <a:off x="152400" y="630879"/>
            <a:ext cx="8915400" cy="2259978"/>
          </a:xfrm>
          <a:prstGeom prst="rect">
            <a:avLst/>
          </a:prstGeom>
        </p:spPr>
        <p:txBody>
          <a:bodyPr wrap="square">
            <a:spAutoFit/>
          </a:bodyPr>
          <a:lstStyle/>
          <a:p>
            <a:pPr marL="30480" marR="30480" algn="just">
              <a:lnSpc>
                <a:spcPct val="120000"/>
              </a:lnSpc>
              <a:spcAft>
                <a:spcPts val="1200"/>
              </a:spcAft>
              <a:buClr>
                <a:srgbClr val="000000"/>
              </a:buClr>
              <a:buFont typeface="Arial"/>
              <a:buNone/>
            </a:pPr>
            <a:r>
              <a:rPr lang="vi-VN" sz="3000" kern="0" dirty="0">
                <a:solidFill>
                  <a:srgbClr val="000000"/>
                </a:solidFill>
                <a:latin typeface="Times New Roman" pitchFamily="18" charset="0"/>
                <a:ea typeface="Times New Roman" panose="02020603050405020304" pitchFamily="18" charset="0"/>
                <a:cs typeface="Times New Roman"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30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3" name="Oval Callout 12">
            <a:extLst>
              <a:ext uri="{FF2B5EF4-FFF2-40B4-BE49-F238E27FC236}">
                <a16:creationId xmlns:a16="http://schemas.microsoft.com/office/drawing/2014/main" id="{62FAE13E-2548-EB75-8671-285C8C70DB48}"/>
              </a:ext>
            </a:extLst>
          </p:cNvPr>
          <p:cNvSpPr/>
          <p:nvPr/>
        </p:nvSpPr>
        <p:spPr>
          <a:xfrm>
            <a:off x="3596014" y="3100006"/>
            <a:ext cx="1280981" cy="53340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defRPr/>
            </a:pPr>
            <a:r>
              <a:rPr lang="en-US" sz="2800" b="1" kern="0" dirty="0" err="1">
                <a:solidFill>
                  <a:srgbClr val="FF0000"/>
                </a:solidFill>
                <a:latin typeface="Times New Roman" pitchFamily="18" charset="0"/>
                <a:cs typeface="Times New Roman" pitchFamily="18" charset="0"/>
                <a:sym typeface="Arial"/>
              </a:rPr>
              <a:t>Giải</a:t>
            </a:r>
            <a:endParaRPr lang="en-US" sz="2800" b="1" kern="0" dirty="0">
              <a:solidFill>
                <a:srgbClr val="FF0000"/>
              </a:solidFill>
              <a:latin typeface="Times New Roman" pitchFamily="18" charset="0"/>
              <a:cs typeface="Times New Roman" pitchFamily="18" charset="0"/>
              <a:sym typeface="Arial"/>
            </a:endParaRPr>
          </a:p>
        </p:txBody>
      </p:sp>
      <p:sp>
        <p:nvSpPr>
          <p:cNvPr id="5" name="Rectangle 4">
            <a:extLst>
              <a:ext uri="{FF2B5EF4-FFF2-40B4-BE49-F238E27FC236}">
                <a16:creationId xmlns:a16="http://schemas.microsoft.com/office/drawing/2014/main" id="{C3776383-AD3C-50E4-E917-7CD21A8E0CE3}"/>
              </a:ext>
            </a:extLst>
          </p:cNvPr>
          <p:cNvSpPr/>
          <p:nvPr/>
        </p:nvSpPr>
        <p:spPr>
          <a:xfrm>
            <a:off x="152400" y="3709656"/>
            <a:ext cx="8915400" cy="1015663"/>
          </a:xfrm>
          <a:prstGeom prst="rect">
            <a:avLst/>
          </a:prstGeom>
        </p:spPr>
        <p:txBody>
          <a:bodyPr wrap="square">
            <a:spAutoFit/>
          </a:bodyPr>
          <a:lstStyle/>
          <a:p>
            <a:pPr algn="just">
              <a:spcAft>
                <a:spcPts val="800"/>
              </a:spcAft>
              <a:buClr>
                <a:srgbClr val="000000"/>
              </a:buClr>
              <a:buFont typeface="Arial"/>
              <a:buNone/>
            </a:pP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Khối</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lượng</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protein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trong</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đậu</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tương</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tỉ</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lệ</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thuận</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với</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khối</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lượng</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đậu</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tương</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theo</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hệ</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số</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tỉ</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3000" kern="0" dirty="0" err="1">
                <a:solidFill>
                  <a:srgbClr val="FF0000"/>
                </a:solidFill>
                <a:latin typeface="Times New Roman" pitchFamily="18" charset="0"/>
                <a:ea typeface="Calibri" panose="020F0502020204030204" pitchFamily="34" charset="0"/>
                <a:cs typeface="Times New Roman" pitchFamily="18" charset="0"/>
                <a:sym typeface="Arial"/>
              </a:rPr>
              <a:t>lệ</a:t>
            </a:r>
            <a:r>
              <a:rPr lang="en-US" sz="3000" kern="0" dirty="0">
                <a:solidFill>
                  <a:srgbClr val="FF0000"/>
                </a:solidFill>
                <a:latin typeface="Times New Roman" pitchFamily="18" charset="0"/>
                <a:ea typeface="Calibri" panose="020F0502020204030204" pitchFamily="34" charset="0"/>
                <a:cs typeface="Times New Roman" pitchFamily="18" charset="0"/>
                <a:sym typeface="Arial"/>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10503D1-DAEA-D97D-87F5-D695002886AF}"/>
                  </a:ext>
                </a:extLst>
              </p:cNvPr>
              <p:cNvSpPr/>
              <p:nvPr/>
            </p:nvSpPr>
            <p:spPr>
              <a:xfrm>
                <a:off x="2773792" y="4786822"/>
                <a:ext cx="2925032" cy="1004378"/>
              </a:xfrm>
              <a:prstGeom prst="rect">
                <a:avLst/>
              </a:prstGeom>
            </p:spPr>
            <p:txBody>
              <a:bodyPr wrap="none">
                <a:spAutoFit/>
              </a:bodyPr>
              <a:lstStyle/>
              <a:p>
                <a:pPr algn="just">
                  <a:spcAft>
                    <a:spcPts val="800"/>
                  </a:spcAft>
                  <a:buClr>
                    <a:srgbClr val="000000"/>
                  </a:buClr>
                  <a:buFont typeface="Arial"/>
                  <a:buNone/>
                </a:pPr>
                <a14:m>
                  <m:oMathPara xmlns:m="http://schemas.openxmlformats.org/officeDocument/2006/math">
                    <m:oMathParaPr>
                      <m:jc m:val="centerGroup"/>
                    </m:oMathParaPr>
                    <m:oMath xmlns:m="http://schemas.openxmlformats.org/officeDocument/2006/math">
                      <m:r>
                        <a:rPr lang="en-US" sz="2800" i="1" kern="0" dirty="0" smtClean="0">
                          <a:solidFill>
                            <a:srgbClr val="FF0000"/>
                          </a:solidFill>
                          <a:latin typeface="Cambria Math" panose="02040503050406030204" pitchFamily="18" charset="0"/>
                          <a:ea typeface="Calibri" panose="020F0502020204030204" pitchFamily="34" charset="0"/>
                          <a:cs typeface="Arial" panose="020B0604020202020204" pitchFamily="34" charset="0"/>
                          <a:sym typeface="Arial"/>
                        </a:rPr>
                        <m:t>𝑘</m:t>
                      </m:r>
                      <m:r>
                        <a:rPr lang="en-US" sz="2800" i="1" kern="0" dirty="0" smtClean="0">
                          <a:solidFill>
                            <a:srgbClr val="FF0000"/>
                          </a:solidFill>
                          <a:latin typeface="Cambria Math" panose="02040503050406030204" pitchFamily="18" charset="0"/>
                          <a:ea typeface="Calibri" panose="020F0502020204030204" pitchFamily="34" charset="0"/>
                          <a:cs typeface="Arial" panose="020B0604020202020204" pitchFamily="34" charset="0"/>
                          <a:sym typeface="Arial"/>
                        </a:rPr>
                        <m:t> = </m:t>
                      </m:r>
                      <m:f>
                        <m:fPr>
                          <m:ctrlPr>
                            <a:rPr lang="en-US" sz="2800" i="1" kern="0">
                              <a:solidFill>
                                <a:srgbClr val="FF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FF0000"/>
                              </a:solidFill>
                              <a:latin typeface="Cambria Math" panose="02040503050406030204" pitchFamily="18" charset="0"/>
                              <a:ea typeface="Calibri" panose="020F0502020204030204" pitchFamily="34" charset="0"/>
                              <a:cs typeface="Arial" panose="020B0604020202020204" pitchFamily="34" charset="0"/>
                              <a:sym typeface="Arial"/>
                            </a:rPr>
                            <m:t>34</m:t>
                          </m:r>
                        </m:num>
                        <m:den>
                          <m:r>
                            <a:rPr lang="en-US" sz="2800" i="1" kern="0">
                              <a:solidFill>
                                <a:srgbClr val="FF0000"/>
                              </a:solidFill>
                              <a:latin typeface="Cambria Math" panose="02040503050406030204" pitchFamily="18" charset="0"/>
                              <a:ea typeface="Calibri" panose="020F0502020204030204" pitchFamily="34" charset="0"/>
                              <a:cs typeface="Arial" panose="020B0604020202020204" pitchFamily="34" charset="0"/>
                              <a:sym typeface="Arial"/>
                            </a:rPr>
                            <m:t>100</m:t>
                          </m:r>
                        </m:den>
                      </m:f>
                      <m:r>
                        <a:rPr lang="en-US" sz="2800" i="1" kern="0">
                          <a:solidFill>
                            <a:srgbClr val="FF0000"/>
                          </a:solidFill>
                          <a:latin typeface="Cambria Math" panose="02040503050406030204" pitchFamily="18" charset="0"/>
                          <a:ea typeface="Calibri" panose="020F0502020204030204" pitchFamily="34" charset="0"/>
                          <a:cs typeface="Arial" panose="020B0604020202020204" pitchFamily="34" charset="0"/>
                          <a:sym typeface="Arial"/>
                        </a:rPr>
                        <m:t>=0,34.</m:t>
                      </m:r>
                    </m:oMath>
                  </m:oMathPara>
                </a14:m>
                <a:endParaRPr lang="en-US" sz="2800" kern="0" dirty="0">
                  <a:solidFill>
                    <a:srgbClr val="FF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6" name="Rectangle 5">
                <a:extLst>
                  <a:ext uri="{FF2B5EF4-FFF2-40B4-BE49-F238E27FC236}">
                    <a16:creationId xmlns:a16="http://schemas.microsoft.com/office/drawing/2014/main" id="{210503D1-DAEA-D97D-87F5-D695002886AF}"/>
                  </a:ext>
                </a:extLst>
              </p:cNvPr>
              <p:cNvSpPr>
                <a:spLocks noRot="1" noChangeAspect="1" noMove="1" noResize="1" noEditPoints="1" noAdjustHandles="1" noChangeArrowheads="1" noChangeShapeType="1" noTextEdit="1"/>
              </p:cNvSpPr>
              <p:nvPr/>
            </p:nvSpPr>
            <p:spPr>
              <a:xfrm>
                <a:off x="2773792" y="4786822"/>
                <a:ext cx="2925032" cy="100437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69975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3"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p:cNvSpPr txBox="1">
            <a:spLocks/>
          </p:cNvSpPr>
          <p:nvPr/>
        </p:nvSpPr>
        <p:spPr>
          <a:xfrm>
            <a:off x="228600" y="123587"/>
            <a:ext cx="2621392"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100000"/>
              </a:lnSpc>
              <a:spcBef>
                <a:spcPts val="0"/>
              </a:spcBef>
              <a:spcAft>
                <a:spcPts val="0"/>
              </a:spcAft>
              <a:buClr>
                <a:srgbClr val="2B3547"/>
              </a:buClr>
              <a:buSzPts val="3400"/>
              <a:buFont typeface="Amatic SC"/>
              <a:buNone/>
              <a:tabLst/>
              <a:defRPr/>
            </a:pP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matic SC"/>
              </a:rPr>
              <a:t>VẬN DỤNG</a:t>
            </a:r>
          </a:p>
        </p:txBody>
      </p:sp>
      <p:sp>
        <p:nvSpPr>
          <p:cNvPr id="21" name="Rectangle 20"/>
          <p:cNvSpPr/>
          <p:nvPr/>
        </p:nvSpPr>
        <p:spPr>
          <a:xfrm>
            <a:off x="2338848" y="64595"/>
            <a:ext cx="4768293" cy="523220"/>
          </a:xfrm>
          <a:prstGeom prst="rect">
            <a:avLst/>
          </a:prstGeom>
        </p:spPr>
        <p:txBody>
          <a:bodyPr wrap="none">
            <a:spAutoFit/>
          </a:bodyPr>
          <a:lstStyle/>
          <a:p>
            <a:pPr marL="30480" marR="30480" lvl="0"/>
            <a:r>
              <a:rPr lang="vi-VN" sz="2800" b="1" dirty="0">
                <a:latin typeface="Times New Roman" pitchFamily="18" charset="0"/>
                <a:ea typeface="Times New Roman" pitchFamily="18" charset="0"/>
                <a:cs typeface="Times New Roman" pitchFamily="18" charset="0"/>
              </a:rPr>
              <a:t>Em hãy giải bài toán mở đầu.</a:t>
            </a:r>
          </a:p>
        </p:txBody>
      </p:sp>
      <p:sp>
        <p:nvSpPr>
          <p:cNvPr id="22" name="Rectangle 21"/>
          <p:cNvSpPr/>
          <p:nvPr/>
        </p:nvSpPr>
        <p:spPr>
          <a:xfrm>
            <a:off x="152399" y="598422"/>
            <a:ext cx="8904515" cy="1692771"/>
          </a:xfrm>
          <a:prstGeom prst="rect">
            <a:avLst/>
          </a:prstGeom>
        </p:spPr>
        <p:txBody>
          <a:bodyPr wrap="square">
            <a:spAutoFit/>
          </a:bodyPr>
          <a:lstStyle/>
          <a:p>
            <a:pPr marL="30480" marR="30480" algn="just"/>
            <a:r>
              <a:rPr lang="vi-VN" sz="2600" dirty="0">
                <a:latin typeface="Times New Roman" pitchFamily="18" charset="0"/>
                <a:ea typeface="Times New Roman" pitchFamily="18" charset="0"/>
                <a:cs typeface="Times New Roman"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5" y="2297298"/>
            <a:ext cx="2362200" cy="1527557"/>
          </a:xfrm>
          <a:prstGeom prst="rect">
            <a:avLst/>
          </a:prstGeom>
        </p:spPr>
      </p:pic>
      <p:pic>
        <p:nvPicPr>
          <p:cNvPr id="24"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62800" y="2320846"/>
            <a:ext cx="1651572" cy="1447191"/>
          </a:xfrm>
          <a:prstGeom prst="rect">
            <a:avLst/>
          </a:prstGeom>
        </p:spPr>
      </p:pic>
      <p:sp>
        <p:nvSpPr>
          <p:cNvPr id="25" name="Oval Callout 24"/>
          <p:cNvSpPr/>
          <p:nvPr/>
        </p:nvSpPr>
        <p:spPr>
          <a:xfrm>
            <a:off x="4781119" y="2483678"/>
            <a:ext cx="2285999" cy="882718"/>
          </a:xfrm>
          <a:prstGeom prst="wedgeEllipseCallout">
            <a:avLst>
              <a:gd name="adj1" fmla="val 50853"/>
              <a:gd name="adj2" fmla="val 39230"/>
            </a:avLst>
          </a:prstGeom>
          <a:solidFill>
            <a:srgbClr val="FFCC66"/>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kumimoji="0" lang="en-US" sz="2400" b="1" i="0" u="none" strike="noStrike" kern="0" cap="none" spc="0" normalizeH="0" baseline="0" noProof="0" dirty="0">
                <a:ln>
                  <a:noFill/>
                </a:ln>
                <a:solidFill>
                  <a:srgbClr val="2B3547"/>
                </a:solidFill>
                <a:effectLst/>
                <a:uLnTx/>
                <a:uFillTx/>
                <a:latin typeface="Times New Roman" pitchFamily="18" charset="0"/>
                <a:cs typeface="Times New Roman" pitchFamily="18" charset="0"/>
              </a:rPr>
              <a:t>Thảo </a:t>
            </a:r>
            <a:r>
              <a:rPr kumimoji="0" lang="en-US" sz="2400" b="1" i="0" u="none" strike="noStrike" kern="0" cap="none" spc="0" normalizeH="0" baseline="0" noProof="0" dirty="0" err="1">
                <a:ln>
                  <a:noFill/>
                </a:ln>
                <a:solidFill>
                  <a:srgbClr val="2B3547"/>
                </a:solidFill>
                <a:effectLst/>
                <a:uLnTx/>
                <a:uFillTx/>
                <a:latin typeface="Times New Roman" pitchFamily="18" charset="0"/>
                <a:cs typeface="Times New Roman" pitchFamily="18" charset="0"/>
              </a:rPr>
              <a:t>luận</a:t>
            </a:r>
            <a:r>
              <a:rPr kumimoji="0" lang="en-US" sz="2400" b="1" i="0" u="none" strike="noStrike" kern="0" cap="none" spc="0" normalizeH="0" baseline="0" noProof="0" dirty="0">
                <a:ln>
                  <a:noFill/>
                </a:ln>
                <a:solidFill>
                  <a:srgbClr val="2B3547"/>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a:ln>
                  <a:noFill/>
                </a:ln>
                <a:solidFill>
                  <a:srgbClr val="2B3547"/>
                </a:solidFill>
                <a:effectLst/>
                <a:uLnTx/>
                <a:uFillTx/>
                <a:latin typeface="Times New Roman" pitchFamily="18" charset="0"/>
                <a:cs typeface="Times New Roman" pitchFamily="18" charset="0"/>
              </a:rPr>
              <a:t>nhóm</a:t>
            </a:r>
            <a:r>
              <a:rPr kumimoji="0" lang="en-US" sz="2400" b="1" i="0" u="none" strike="noStrike" kern="0" cap="none" spc="0" normalizeH="0" baseline="0" noProof="0" dirty="0">
                <a:ln>
                  <a:noFill/>
                </a:ln>
                <a:solidFill>
                  <a:srgbClr val="2B3547"/>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a:ln>
                  <a:noFill/>
                </a:ln>
                <a:solidFill>
                  <a:srgbClr val="2B3547"/>
                </a:solidFill>
                <a:effectLst/>
                <a:uLnTx/>
                <a:uFillTx/>
                <a:latin typeface="Times New Roman" pitchFamily="18" charset="0"/>
                <a:cs typeface="Times New Roman" pitchFamily="18" charset="0"/>
              </a:rPr>
              <a:t>bàn</a:t>
            </a:r>
            <a:endParaRPr kumimoji="0" lang="en-US" sz="2400" b="1" i="0" u="none" strike="noStrike" kern="0" cap="none" spc="0" normalizeH="0" baseline="0" noProof="0" dirty="0">
              <a:ln>
                <a:noFill/>
              </a:ln>
              <a:solidFill>
                <a:srgbClr val="2B3547"/>
              </a:solidFill>
              <a:effectLst/>
              <a:uLnTx/>
              <a:uFillTx/>
              <a:latin typeface="Times New Roman" pitchFamily="18" charset="0"/>
              <a:cs typeface="Times New Roman" pitchFamily="18" charset="0"/>
            </a:endParaRPr>
          </a:p>
        </p:txBody>
      </p:sp>
      <p:sp>
        <p:nvSpPr>
          <p:cNvPr id="6" name="Oval Callout 3">
            <a:extLst>
              <a:ext uri="{FF2B5EF4-FFF2-40B4-BE49-F238E27FC236}">
                <a16:creationId xmlns:a16="http://schemas.microsoft.com/office/drawing/2014/main" id="{9B1D218A-387C-6E53-3003-62CC7AFBD598}"/>
              </a:ext>
            </a:extLst>
          </p:cNvPr>
          <p:cNvSpPr/>
          <p:nvPr/>
        </p:nvSpPr>
        <p:spPr>
          <a:xfrm>
            <a:off x="2835244" y="3353222"/>
            <a:ext cx="1260372" cy="51221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
                <a:srgbClr val="000000"/>
              </a:buClr>
              <a:buFont typeface="Arial"/>
              <a:buNone/>
              <a:defRPr/>
            </a:pPr>
            <a:r>
              <a:rPr lang="en-US" sz="2800" kern="0" dirty="0" err="1">
                <a:solidFill>
                  <a:srgbClr val="2B3547">
                    <a:lumMod val="50000"/>
                  </a:srgbClr>
                </a:solidFill>
                <a:latin typeface="Times New Roman" pitchFamily="18" charset="0"/>
                <a:cs typeface="Times New Roman" pitchFamily="18" charset="0"/>
                <a:sym typeface="Arial"/>
              </a:rPr>
              <a:t>Giải</a:t>
            </a:r>
            <a:endParaRPr lang="en-US" sz="2800" kern="0" dirty="0">
              <a:solidFill>
                <a:srgbClr val="2B3547">
                  <a:lumMod val="50000"/>
                </a:srgbClr>
              </a:solidFill>
              <a:latin typeface="Times New Roman" pitchFamily="18" charset="0"/>
              <a:cs typeface="Times New Roman" pitchFamily="18" charset="0"/>
              <a:sym typeface="Arial"/>
            </a:endParaRPr>
          </a:p>
        </p:txBody>
      </p:sp>
      <p:sp>
        <p:nvSpPr>
          <p:cNvPr id="7" name="Rectangle 6">
            <a:extLst>
              <a:ext uri="{FF2B5EF4-FFF2-40B4-BE49-F238E27FC236}">
                <a16:creationId xmlns:a16="http://schemas.microsoft.com/office/drawing/2014/main" id="{D335F291-16FE-515B-5942-9DC394998DC2}"/>
              </a:ext>
            </a:extLst>
          </p:cNvPr>
          <p:cNvSpPr/>
          <p:nvPr/>
        </p:nvSpPr>
        <p:spPr>
          <a:xfrm>
            <a:off x="68825" y="3812658"/>
            <a:ext cx="9024960" cy="1490857"/>
          </a:xfrm>
          <a:prstGeom prst="rect">
            <a:avLst/>
          </a:prstGeom>
        </p:spPr>
        <p:txBody>
          <a:bodyPr wrap="square">
            <a:spAutoFit/>
          </a:bodyPr>
          <a:lstStyle/>
          <a:p>
            <a:pPr algn="just">
              <a:lnSpc>
                <a:spcPct val="120000"/>
              </a:lnSpc>
            </a:pPr>
            <a:r>
              <a:rPr lang="en-US" sz="2600" spc="-60" dirty="0" err="1">
                <a:solidFill>
                  <a:prstClr val="black"/>
                </a:solidFill>
                <a:latin typeface="Times New Roman" pitchFamily="18" charset="0"/>
                <a:ea typeface="Calibri" panose="020F0502020204030204" pitchFamily="34" charset="0"/>
                <a:cs typeface="Times New Roman" pitchFamily="18" charset="0"/>
              </a:rPr>
              <a:t>Gọi</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số</a:t>
            </a:r>
            <a:r>
              <a:rPr lang="en-US" sz="2600" spc="-60" dirty="0">
                <a:solidFill>
                  <a:prstClr val="black"/>
                </a:solidFill>
                <a:latin typeface="Times New Roman" pitchFamily="18" charset="0"/>
                <a:ea typeface="Calibri" panose="020F0502020204030204" pitchFamily="34" charset="0"/>
                <a:cs typeface="Times New Roman" pitchFamily="18" charset="0"/>
              </a:rPr>
              <a:t> kg </a:t>
            </a:r>
            <a:r>
              <a:rPr lang="en-US" sz="2600" spc="-60" dirty="0" err="1">
                <a:solidFill>
                  <a:prstClr val="black"/>
                </a:solidFill>
                <a:latin typeface="Times New Roman" pitchFamily="18" charset="0"/>
                <a:ea typeface="Calibri" panose="020F0502020204030204" pitchFamily="34" charset="0"/>
                <a:cs typeface="Times New Roman" pitchFamily="18" charset="0"/>
              </a:rPr>
              <a:t>bột</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sắn</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dây</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thu</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được</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từ</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tạ</a:t>
            </a:r>
            <a:r>
              <a:rPr lang="en-US" sz="2600" spc="-60" dirty="0">
                <a:solidFill>
                  <a:prstClr val="black"/>
                </a:solidFill>
                <a:latin typeface="Times New Roman" pitchFamily="18" charset="0"/>
                <a:ea typeface="Calibri" panose="020F0502020204030204" pitchFamily="34" charset="0"/>
                <a:cs typeface="Times New Roman" pitchFamily="18" charset="0"/>
              </a:rPr>
              <a:t> = 300 kg </a:t>
            </a:r>
            <a:r>
              <a:rPr lang="en-US" sz="2600" spc="-60" dirty="0" err="1">
                <a:solidFill>
                  <a:prstClr val="black"/>
                </a:solidFill>
                <a:latin typeface="Times New Roman" pitchFamily="18" charset="0"/>
                <a:ea typeface="Calibri" panose="020F0502020204030204" pitchFamily="34" charset="0"/>
                <a:cs typeface="Times New Roman" pitchFamily="18" charset="0"/>
              </a:rPr>
              <a:t>củ</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sắn</a:t>
            </a:r>
            <a:r>
              <a:rPr lang="en-US" sz="2600" spc="-60" dirty="0">
                <a:solidFill>
                  <a:prstClr val="black"/>
                </a:solidFill>
                <a:latin typeface="Times New Roman" pitchFamily="18" charset="0"/>
                <a:ea typeface="Calibri" panose="020F0502020204030204" pitchFamily="34" charset="0"/>
                <a:cs typeface="Times New Roman" pitchFamily="18" charset="0"/>
              </a:rPr>
              <a:t> </a:t>
            </a:r>
            <a:r>
              <a:rPr lang="en-US" sz="2600" spc="-60" dirty="0" err="1">
                <a:solidFill>
                  <a:prstClr val="black"/>
                </a:solidFill>
                <a:latin typeface="Times New Roman" pitchFamily="18" charset="0"/>
                <a:ea typeface="Calibri" panose="020F0502020204030204" pitchFamily="34" charset="0"/>
                <a:cs typeface="Times New Roman" pitchFamily="18" charset="0"/>
              </a:rPr>
              <a:t>là</a:t>
            </a:r>
            <a:r>
              <a:rPr lang="en-US" sz="2600" spc="-60" dirty="0">
                <a:solidFill>
                  <a:prstClr val="black"/>
                </a:solidFill>
                <a:latin typeface="Times New Roman" pitchFamily="18" charset="0"/>
                <a:ea typeface="Calibri" panose="020F0502020204030204" pitchFamily="34" charset="0"/>
                <a:cs typeface="Times New Roman" pitchFamily="18" charset="0"/>
              </a:rPr>
              <a:t> x (kg, x, y &gt; 0)</a:t>
            </a:r>
          </a:p>
          <a:p>
            <a:pPr algn="just">
              <a:lnSpc>
                <a:spcPct val="120000"/>
              </a:lnSpc>
            </a:pPr>
            <a:r>
              <a:rPr lang="en-US" sz="2600" dirty="0">
                <a:solidFill>
                  <a:prstClr val="black"/>
                </a:solidFill>
                <a:latin typeface="Times New Roman" pitchFamily="18" charset="0"/>
                <a:ea typeface="Calibri" panose="020F0502020204030204" pitchFamily="34" charset="0"/>
                <a:cs typeface="Times New Roman" pitchFamily="18" charset="0"/>
              </a:rPr>
              <a:t>Do </a:t>
            </a:r>
            <a:r>
              <a:rPr lang="en-US" sz="2600" dirty="0" err="1">
                <a:solidFill>
                  <a:prstClr val="black"/>
                </a:solidFill>
                <a:latin typeface="Times New Roman" pitchFamily="18" charset="0"/>
                <a:ea typeface="Calibri" panose="020F0502020204030204" pitchFamily="34" charset="0"/>
                <a:cs typeface="Times New Roman" pitchFamily="18" charset="0"/>
              </a:rPr>
              <a:t>khối</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lượng</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bột</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được</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tạo</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ra</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và</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khối</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lượng</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củ</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sắn</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tươi</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là</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hai</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đại</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lượng</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tỉ</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lệ</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thuận</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nên</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theo</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tính</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chất</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đại</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lượng</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tỉ</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lệ</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thuận</a:t>
            </a:r>
            <a:r>
              <a:rPr lang="en-US" sz="2600" dirty="0">
                <a:solidFill>
                  <a:prstClr val="black"/>
                </a:solidFill>
                <a:latin typeface="Times New Roman" pitchFamily="18" charset="0"/>
                <a:ea typeface="Calibri" panose="020F0502020204030204" pitchFamily="34" charset="0"/>
                <a:cs typeface="Times New Roman" pitchFamily="18" charset="0"/>
              </a:rPr>
              <a:t> ta </a:t>
            </a:r>
            <a:r>
              <a:rPr lang="en-US" sz="2600" dirty="0" err="1">
                <a:solidFill>
                  <a:prstClr val="black"/>
                </a:solidFill>
                <a:latin typeface="Times New Roman" pitchFamily="18" charset="0"/>
                <a:ea typeface="Calibri" panose="020F0502020204030204" pitchFamily="34" charset="0"/>
                <a:cs typeface="Times New Roman" pitchFamily="18" charset="0"/>
              </a:rPr>
              <a:t>có</a:t>
            </a:r>
            <a:r>
              <a:rPr lang="en-US" sz="2600" dirty="0">
                <a:solidFill>
                  <a:prstClr val="black"/>
                </a:solidFill>
                <a:latin typeface="Times New Roman" pitchFamily="18" charset="0"/>
                <a:ea typeface="Calibri" panose="020F0502020204030204" pitchFamily="34" charset="0"/>
                <a:cs typeface="Times New Roman" pitchFamily="18" charset="0"/>
              </a:rPr>
              <a:t>:</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05BA847-B5E9-45D9-18F6-B10590EEA0BA}"/>
                  </a:ext>
                </a:extLst>
              </p:cNvPr>
              <p:cNvSpPr/>
              <p:nvPr/>
            </p:nvSpPr>
            <p:spPr>
              <a:xfrm>
                <a:off x="2039677" y="5257800"/>
                <a:ext cx="1692323" cy="886397"/>
              </a:xfrm>
              <a:prstGeom prst="rect">
                <a:avLst/>
              </a:prstGeom>
            </p:spPr>
            <p:txBody>
              <a:bodyPr wrap="none">
                <a:spAutoFit/>
              </a:bodyPr>
              <a:lstStyle/>
              <a:p>
                <a:pPr algn="just"/>
                <a14:m>
                  <m:oMathPara xmlns:m="http://schemas.openxmlformats.org/officeDocument/2006/math">
                    <m:oMathParaPr>
                      <m:jc m:val="left"/>
                    </m:oMathParaPr>
                    <m:oMath xmlns:m="http://schemas.openxmlformats.org/officeDocument/2006/math">
                      <m:f>
                        <m:fPr>
                          <m:ctrlP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6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8" name="Rectangle 7">
                <a:extLst>
                  <a:ext uri="{FF2B5EF4-FFF2-40B4-BE49-F238E27FC236}">
                    <a16:creationId xmlns:a16="http://schemas.microsoft.com/office/drawing/2014/main" id="{B05BA847-B5E9-45D9-18F6-B10590EEA0BA}"/>
                  </a:ext>
                </a:extLst>
              </p:cNvPr>
              <p:cNvSpPr>
                <a:spLocks noRot="1" noChangeAspect="1" noMove="1" noResize="1" noEditPoints="1" noAdjustHandles="1" noChangeArrowheads="1" noChangeShapeType="1" noTextEdit="1"/>
              </p:cNvSpPr>
              <p:nvPr/>
            </p:nvSpPr>
            <p:spPr>
              <a:xfrm>
                <a:off x="2039677" y="5257800"/>
                <a:ext cx="1692323" cy="8863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BA8B78C-92E0-C549-C37F-9183806C091D}"/>
                  </a:ext>
                </a:extLst>
              </p:cNvPr>
              <p:cNvSpPr/>
              <p:nvPr/>
            </p:nvSpPr>
            <p:spPr>
              <a:xfrm>
                <a:off x="3736589" y="5271140"/>
                <a:ext cx="3301032" cy="886397"/>
              </a:xfrm>
              <a:prstGeom prst="rect">
                <a:avLst/>
              </a:prstGeom>
            </p:spPr>
            <p:txBody>
              <a:bodyPr wrap="none">
                <a:spAutoFit/>
              </a:bodyPr>
              <a:lstStyle/>
              <a:p>
                <a:pPr algn="just"/>
                <a14:m>
                  <m:oMathPara xmlns:m="http://schemas.openxmlformats.org/officeDocument/2006/math">
                    <m:oMathParaPr>
                      <m:jc m:val="left"/>
                    </m:oMathParaPr>
                    <m:oMath xmlns:m="http://schemas.openxmlformats.org/officeDocument/2006/math">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2600" dirty="0">
                          <a:solidFill>
                            <a:prstClr val="black"/>
                          </a:solidFill>
                          <a:latin typeface="Times New Roman" pitchFamily="18" charset="0"/>
                          <a:ea typeface="Calibri" panose="020F0502020204030204" pitchFamily="34" charset="0"/>
                          <a:cs typeface="Times New Roman" pitchFamily="18" charset="0"/>
                        </a:rPr>
                        <m:t> </m:t>
                      </m:r>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 </m:t>
                      </m:r>
                      <m:f>
                        <m:fPr>
                          <m:ctrlP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300</m:t>
                          </m:r>
                        </m:num>
                        <m:den>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r>
                        <a:rPr lang="en-US" sz="2600" i="1">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2600" dirty="0">
                          <a:solidFill>
                            <a:prstClr val="black"/>
                          </a:solidFill>
                          <a:latin typeface="Times New Roman" pitchFamily="18" charset="0"/>
                          <a:ea typeface="Calibri" panose="020F0502020204030204" pitchFamily="34" charset="0"/>
                          <a:cs typeface="Times New Roman" pitchFamily="18" charset="0"/>
                        </a:rPr>
                        <m:t> </m:t>
                      </m:r>
                      <m:r>
                        <a:rPr lang="en-US" sz="2600" i="1" dirty="0">
                          <a:solidFill>
                            <a:prstClr val="black"/>
                          </a:solidFill>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6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9" name="Rectangle 8">
                <a:extLst>
                  <a:ext uri="{FF2B5EF4-FFF2-40B4-BE49-F238E27FC236}">
                    <a16:creationId xmlns:a16="http://schemas.microsoft.com/office/drawing/2014/main" id="{EBA8B78C-92E0-C549-C37F-9183806C091D}"/>
                  </a:ext>
                </a:extLst>
              </p:cNvPr>
              <p:cNvSpPr>
                <a:spLocks noRot="1" noChangeAspect="1" noMove="1" noResize="1" noEditPoints="1" noAdjustHandles="1" noChangeArrowheads="1" noChangeShapeType="1" noTextEdit="1"/>
              </p:cNvSpPr>
              <p:nvPr/>
            </p:nvSpPr>
            <p:spPr>
              <a:xfrm>
                <a:off x="3736589" y="5271140"/>
                <a:ext cx="3301032" cy="886397"/>
              </a:xfrm>
              <a:prstGeom prst="rect">
                <a:avLst/>
              </a:prstGeom>
              <a:blipFill>
                <a:blip r:embed="rId6"/>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47EAD881-36BC-95E7-CEDB-0D59D9E05F5D}"/>
              </a:ext>
            </a:extLst>
          </p:cNvPr>
          <p:cNvSpPr/>
          <p:nvPr/>
        </p:nvSpPr>
        <p:spPr>
          <a:xfrm>
            <a:off x="446314" y="6144197"/>
            <a:ext cx="8610600" cy="492443"/>
          </a:xfrm>
          <a:prstGeom prst="rect">
            <a:avLst/>
          </a:prstGeom>
        </p:spPr>
        <p:txBody>
          <a:bodyPr wrap="square">
            <a:spAutoFit/>
          </a:bodyPr>
          <a:lstStyle/>
          <a:p>
            <a:r>
              <a:rPr lang="en-US" sz="2600" dirty="0" err="1">
                <a:solidFill>
                  <a:prstClr val="black"/>
                </a:solidFill>
                <a:latin typeface="Times New Roman" pitchFamily="18" charset="0"/>
                <a:ea typeface="Calibri" panose="020F0502020204030204" pitchFamily="34" charset="0"/>
                <a:cs typeface="Times New Roman" pitchFamily="18" charset="0"/>
              </a:rPr>
              <a:t>Vậy</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ông</a:t>
            </a:r>
            <a:r>
              <a:rPr lang="en-US" sz="2600" dirty="0">
                <a:solidFill>
                  <a:prstClr val="black"/>
                </a:solidFill>
                <a:latin typeface="Times New Roman" pitchFamily="18" charset="0"/>
                <a:ea typeface="Calibri" panose="020F0502020204030204" pitchFamily="34" charset="0"/>
                <a:cs typeface="Times New Roman" pitchFamily="18" charset="0"/>
              </a:rPr>
              <a:t> An </a:t>
            </a:r>
            <a:r>
              <a:rPr lang="en-US" sz="2600" dirty="0" err="1">
                <a:solidFill>
                  <a:prstClr val="black"/>
                </a:solidFill>
                <a:latin typeface="Times New Roman" pitchFamily="18" charset="0"/>
                <a:ea typeface="Calibri" panose="020F0502020204030204" pitchFamily="34" charset="0"/>
                <a:cs typeface="Times New Roman" pitchFamily="18" charset="0"/>
              </a:rPr>
              <a:t>sản</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xuất</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được</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khoảng</a:t>
            </a:r>
            <a:r>
              <a:rPr lang="en-US" sz="2600" dirty="0">
                <a:solidFill>
                  <a:prstClr val="black"/>
                </a:solidFill>
                <a:latin typeface="Times New Roman" pitchFamily="18" charset="0"/>
                <a:ea typeface="Calibri" panose="020F0502020204030204" pitchFamily="34" charset="0"/>
                <a:cs typeface="Times New Roman" pitchFamily="18" charset="0"/>
              </a:rPr>
              <a:t> 67 kg </a:t>
            </a:r>
            <a:r>
              <a:rPr lang="en-US" sz="2600" dirty="0" err="1">
                <a:solidFill>
                  <a:prstClr val="black"/>
                </a:solidFill>
                <a:latin typeface="Times New Roman" pitchFamily="18" charset="0"/>
                <a:ea typeface="Calibri" panose="020F0502020204030204" pitchFamily="34" charset="0"/>
                <a:cs typeface="Times New Roman" pitchFamily="18" charset="0"/>
              </a:rPr>
              <a:t>bột</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sắn</a:t>
            </a:r>
            <a:r>
              <a:rPr lang="en-US" sz="2600" dirty="0">
                <a:solidFill>
                  <a:prstClr val="black"/>
                </a:solidFill>
                <a:latin typeface="Times New Roman" pitchFamily="18" charset="0"/>
                <a:ea typeface="Calibri" panose="020F0502020204030204" pitchFamily="34" charset="0"/>
                <a:cs typeface="Times New Roman" pitchFamily="18" charset="0"/>
              </a:rPr>
              <a:t> </a:t>
            </a:r>
            <a:r>
              <a:rPr lang="en-US" sz="2600" dirty="0" err="1">
                <a:solidFill>
                  <a:prstClr val="black"/>
                </a:solidFill>
                <a:latin typeface="Times New Roman" pitchFamily="18" charset="0"/>
                <a:ea typeface="Calibri" panose="020F0502020204030204" pitchFamily="34" charset="0"/>
                <a:cs typeface="Times New Roman" pitchFamily="18" charset="0"/>
              </a:rPr>
              <a:t>dây</a:t>
            </a:r>
            <a:r>
              <a:rPr lang="en-US" sz="2600" dirty="0">
                <a:solidFill>
                  <a:prstClr val="black"/>
                </a:solidFill>
                <a:latin typeface="Times New Roman" pitchFamily="18" charset="0"/>
                <a:ea typeface="Calibri" panose="020F0502020204030204" pitchFamily="34" charset="0"/>
                <a:cs typeface="Times New Roman" pitchFamily="18" charset="0"/>
              </a:rPr>
              <a:t>.</a:t>
            </a:r>
          </a:p>
        </p:txBody>
      </p:sp>
    </p:spTree>
    <p:extLst>
      <p:ext uri="{BB962C8B-B14F-4D97-AF65-F5344CB8AC3E}">
        <p14:creationId xmlns:p14="http://schemas.microsoft.com/office/powerpoint/2010/main" val="19417981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5" grpId="0" animBg="1"/>
      <p:bldP spid="6" grpId="0" animBg="1"/>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25;p20"/>
          <p:cNvSpPr txBox="1">
            <a:spLocks/>
          </p:cNvSpPr>
          <p:nvPr/>
        </p:nvSpPr>
        <p:spPr>
          <a:xfrm>
            <a:off x="152400" y="152400"/>
            <a:ext cx="64770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r>
              <a:rPr lang="vi-VN" sz="2800" b="1" dirty="0">
                <a:solidFill>
                  <a:srgbClr val="FF0000"/>
                </a:solidFill>
                <a:latin typeface="Times New Roman" pitchFamily="18" charset="0"/>
                <a:ea typeface="Calibri" panose="020F0502020204030204" pitchFamily="34" charset="0"/>
                <a:cs typeface="Times New Roman" pitchFamily="18" charset="0"/>
              </a:rPr>
              <a:t>2. Một số bài toán về đại lượng tỉ lệ thuận</a:t>
            </a:r>
            <a:endParaRPr kumimoji="0" lang="vi-VN" sz="2800" b="1" i="0" u="none" strike="noStrike" kern="120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endParaRPr>
          </a:p>
        </p:txBody>
      </p:sp>
      <p:sp>
        <p:nvSpPr>
          <p:cNvPr id="9" name="Rectangle 8"/>
          <p:cNvSpPr/>
          <p:nvPr/>
        </p:nvSpPr>
        <p:spPr>
          <a:xfrm>
            <a:off x="152400" y="569888"/>
            <a:ext cx="8839200" cy="3246530"/>
          </a:xfrm>
          <a:prstGeom prst="rect">
            <a:avLst/>
          </a:prstGeom>
        </p:spPr>
        <p:txBody>
          <a:bodyPr wrap="square">
            <a:spAutoFit/>
          </a:bodyPr>
          <a:lstStyle/>
          <a:p>
            <a:pPr lvl="0" algn="just">
              <a:lnSpc>
                <a:spcPct val="150000"/>
              </a:lnSpc>
            </a:pPr>
            <a:r>
              <a:rPr lang="vi-VN" sz="2800" b="1" dirty="0">
                <a:latin typeface="Times New Roman" pitchFamily="18" charset="0"/>
                <a:ea typeface="Calibri" panose="020F0502020204030204" pitchFamily="34" charset="0"/>
                <a:cs typeface="Times New Roman" pitchFamily="18" charset="0"/>
              </a:rPr>
              <a:t>Đọc hiểu  -  nghe hiểu:</a:t>
            </a:r>
          </a:p>
          <a:p>
            <a:pPr lvl="0" algn="just">
              <a:lnSpc>
                <a:spcPct val="150000"/>
              </a:lnSpc>
            </a:pPr>
            <a:r>
              <a:rPr lang="vi-VN" sz="2800" dirty="0">
                <a:latin typeface="Times New Roman" pitchFamily="18" charset="0"/>
                <a:ea typeface="Calibri" panose="020F0502020204030204" pitchFamily="34" charset="0"/>
                <a:cs typeface="Times New Roman" pitchFamily="18"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yếu tố chưa biết. </a:t>
            </a:r>
          </a:p>
        </p:txBody>
      </p:sp>
    </p:spTree>
    <p:extLst>
      <p:ext uri="{BB962C8B-B14F-4D97-AF65-F5344CB8AC3E}">
        <p14:creationId xmlns:p14="http://schemas.microsoft.com/office/powerpoint/2010/main" val="35596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812" y="6228"/>
            <a:ext cx="3101788" cy="523220"/>
          </a:xfrm>
          <a:prstGeom prst="rect">
            <a:avLst/>
          </a:prstGeom>
          <a:noFill/>
        </p:spPr>
        <p:txBody>
          <a:bodyPr wrap="square" rtlCol="0">
            <a:spAutoFit/>
          </a:bodyPr>
          <a:lstStyle/>
          <a:p>
            <a:pPr>
              <a:buClr>
                <a:srgbClr val="000000"/>
              </a:buClr>
              <a:buFont typeface="Arial"/>
              <a:buNone/>
              <a:defRPr/>
            </a:pPr>
            <a:r>
              <a:rPr lang="en-US" sz="2800" b="1" kern="0" dirty="0" err="1">
                <a:solidFill>
                  <a:srgbClr val="FF0000"/>
                </a:solidFill>
                <a:latin typeface="Times New Roman" pitchFamily="18" charset="0"/>
                <a:cs typeface="Times New Roman" pitchFamily="18" charset="0"/>
                <a:sym typeface="Arial"/>
              </a:rPr>
              <a:t>Ví</a:t>
            </a:r>
            <a:r>
              <a:rPr lang="en-US" sz="2800" b="1" kern="0" dirty="0">
                <a:solidFill>
                  <a:srgbClr val="FF0000"/>
                </a:solidFill>
                <a:latin typeface="Times New Roman" pitchFamily="18" charset="0"/>
                <a:cs typeface="Times New Roman" pitchFamily="18" charset="0"/>
                <a:sym typeface="Arial"/>
              </a:rPr>
              <a:t> </a:t>
            </a:r>
            <a:r>
              <a:rPr lang="en-US" sz="2800" b="1" kern="0" dirty="0" err="1">
                <a:solidFill>
                  <a:srgbClr val="FF0000"/>
                </a:solidFill>
                <a:latin typeface="Times New Roman" pitchFamily="18" charset="0"/>
                <a:cs typeface="Times New Roman" pitchFamily="18" charset="0"/>
                <a:sym typeface="Arial"/>
              </a:rPr>
              <a:t>dụ</a:t>
            </a:r>
            <a:r>
              <a:rPr lang="en-US" sz="2800" b="1" kern="0" dirty="0">
                <a:solidFill>
                  <a:srgbClr val="FF0000"/>
                </a:solidFill>
                <a:latin typeface="Times New Roman" pitchFamily="18" charset="0"/>
                <a:cs typeface="Times New Roman" pitchFamily="18" charset="0"/>
                <a:sym typeface="Arial"/>
              </a:rPr>
              <a:t> 3/ </a:t>
            </a:r>
            <a:r>
              <a:rPr lang="nl-NL" sz="2800" b="1" kern="0" dirty="0">
                <a:solidFill>
                  <a:srgbClr val="FF0000"/>
                </a:solidFill>
                <a:latin typeface="Times New Roman" pitchFamily="18" charset="0"/>
                <a:ea typeface="Calibri" panose="020F0502020204030204" pitchFamily="34" charset="0"/>
                <a:cs typeface="Times New Roman" pitchFamily="18" charset="0"/>
                <a:sym typeface="Arial"/>
              </a:rPr>
              <a:t>SGK – 13</a:t>
            </a:r>
            <a:endParaRPr lang="en-US" sz="2800" kern="0" dirty="0">
              <a:solidFill>
                <a:srgbClr val="FF0000"/>
              </a:solidFill>
              <a:latin typeface="Times New Roman" pitchFamily="18" charset="0"/>
              <a:ea typeface="Calibri" panose="020F0502020204030204" pitchFamily="34" charset="0"/>
              <a:cs typeface="Times New Roman" pitchFamily="18" charset="0"/>
              <a:sym typeface="Arial"/>
            </a:endParaRPr>
          </a:p>
        </p:txBody>
      </p:sp>
      <p:sp>
        <p:nvSpPr>
          <p:cNvPr id="3" name="Rectangle 2"/>
          <p:cNvSpPr/>
          <p:nvPr/>
        </p:nvSpPr>
        <p:spPr>
          <a:xfrm>
            <a:off x="152400" y="381000"/>
            <a:ext cx="8839200" cy="2646878"/>
          </a:xfrm>
          <a:prstGeom prst="rect">
            <a:avLst/>
          </a:prstGeom>
        </p:spPr>
        <p:txBody>
          <a:bodyPr wrap="square">
            <a:spAutoFit/>
          </a:bodyPr>
          <a:lstStyle/>
          <a:p>
            <a:pPr marL="30480" marR="30480" algn="just">
              <a:spcAft>
                <a:spcPts val="1200"/>
              </a:spcAft>
              <a:buClr>
                <a:srgbClr val="000000"/>
              </a:buClr>
            </a:pPr>
            <a:r>
              <a:rPr lang="vi-VN" sz="2600" kern="0" dirty="0">
                <a:solidFill>
                  <a:srgbClr val="000000"/>
                </a:solidFill>
                <a:latin typeface="Times New Roman" pitchFamily="18" charset="0"/>
                <a:ea typeface="Times New Roman" panose="02020603050405020304" pitchFamily="18" charset="0"/>
                <a:cs typeface="Times New Roman" pitchFamily="18" charset="0"/>
                <a:sym typeface="Arial"/>
              </a:rPr>
              <a:t>Một công ty may quần áo bảo hộ lao động có hai xưởng may, xưởng thứ nhất có 25 công nhân, xưởng thứ hai có 30 công nhân. Mỗi ngày xưởng thứ hai may được nhiều hơn xưởng thứ nhất 20 bộ quần áo. </a:t>
            </a:r>
            <a:r>
              <a:rPr lang="vi-VN" sz="2600" kern="0" spc="-70" dirty="0">
                <a:solidFill>
                  <a:srgbClr val="000000"/>
                </a:solidFill>
                <a:latin typeface="Times New Roman" pitchFamily="18" charset="0"/>
                <a:ea typeface="Times New Roman" panose="02020603050405020304" pitchFamily="18" charset="0"/>
                <a:cs typeface="Times New Roman" pitchFamily="18" charset="0"/>
                <a:sym typeface="Arial"/>
              </a:rPr>
              <a:t>Hỏi trong một ngày, mỗi xưởng may được bao nhiêu bộ quần áo (biết năng  suất của mỗi công nhân là như nhau)?</a:t>
            </a:r>
            <a:endParaRPr lang="en-US" sz="2600" kern="0" spc="-70" dirty="0">
              <a:solidFill>
                <a:srgbClr val="000000"/>
              </a:solidFill>
              <a:latin typeface="Times New Roman" pitchFamily="18" charset="0"/>
              <a:ea typeface="Calibri" panose="020F0502020204030204" pitchFamily="34" charset="0"/>
              <a:cs typeface="Times New Roman" pitchFamily="18" charset="0"/>
              <a:sym typeface="Arial"/>
            </a:endParaRPr>
          </a:p>
          <a:p>
            <a:pPr marL="30480" marR="30480" algn="just">
              <a:spcAft>
                <a:spcPts val="1200"/>
              </a:spcAft>
              <a:buClr>
                <a:srgbClr val="000000"/>
              </a:buClr>
              <a:buFont typeface="Arial"/>
              <a:buNone/>
            </a:pPr>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5" name="Rectangle 4"/>
          <p:cNvSpPr/>
          <p:nvPr/>
        </p:nvSpPr>
        <p:spPr>
          <a:xfrm>
            <a:off x="152400" y="1940517"/>
            <a:ext cx="8839200" cy="492443"/>
          </a:xfrm>
          <a:prstGeom prst="rect">
            <a:avLst/>
          </a:prstGeom>
        </p:spPr>
        <p:txBody>
          <a:bodyPr wrap="square">
            <a:spAutoFit/>
          </a:bodyPr>
          <a:lstStyle/>
          <a:p>
            <a:pPr marL="30480" marR="30480" algn="just">
              <a:spcAft>
                <a:spcPts val="1200"/>
              </a:spcAft>
              <a:buClr>
                <a:srgbClr val="000000"/>
              </a:buClr>
              <a:buFont typeface="Arial"/>
              <a:buNone/>
            </a:pPr>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6" name="Oval Callout 5"/>
          <p:cNvSpPr/>
          <p:nvPr/>
        </p:nvSpPr>
        <p:spPr>
          <a:xfrm>
            <a:off x="97426" y="2394860"/>
            <a:ext cx="1447800" cy="53340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2B3547">
                    <a:lumMod val="50000"/>
                  </a:srgbClr>
                </a:solidFill>
                <a:effectLst/>
                <a:uLnTx/>
                <a:uFillTx/>
                <a:latin typeface="Times New Roman" pitchFamily="18" charset="0"/>
                <a:cs typeface="Times New Roman" pitchFamily="18" charset="0"/>
              </a:rPr>
              <a:t>Giải</a:t>
            </a:r>
            <a:endParaRPr kumimoji="0" lang="en-US" sz="2800" b="0" i="0" u="none" strike="noStrike" kern="0" cap="none" spc="0" normalizeH="0" baseline="0" noProof="0" dirty="0">
              <a:ln>
                <a:noFill/>
              </a:ln>
              <a:solidFill>
                <a:srgbClr val="2B3547">
                  <a:lumMod val="50000"/>
                </a:srgbClr>
              </a:solidFill>
              <a:effectLst/>
              <a:uLnTx/>
              <a:uFillTx/>
              <a:latin typeface="Times New Roman" pitchFamily="18" charset="0"/>
              <a:cs typeface="Times New Roman" pitchFamily="18" charset="0"/>
            </a:endParaRPr>
          </a:p>
        </p:txBody>
      </p:sp>
      <p:sp>
        <p:nvSpPr>
          <p:cNvPr id="7" name="Rectangle 6"/>
          <p:cNvSpPr/>
          <p:nvPr/>
        </p:nvSpPr>
        <p:spPr>
          <a:xfrm>
            <a:off x="1447800" y="2394860"/>
            <a:ext cx="8949537" cy="892552"/>
          </a:xfrm>
          <a:prstGeom prst="rect">
            <a:avLst/>
          </a:prstGeom>
        </p:spPr>
        <p:txBody>
          <a:bodyPr wrap="square">
            <a:spAutoFit/>
          </a:bodyPr>
          <a:lstStyle/>
          <a:p>
            <a:pPr lvl="0"/>
            <a:r>
              <a:rPr lang="nl-NL" sz="2600" dirty="0">
                <a:latin typeface="Times New Roman" pitchFamily="18" charset="0"/>
                <a:ea typeface="Calibri" panose="020F0502020204030204" pitchFamily="34" charset="0"/>
                <a:cs typeface="Times New Roman" pitchFamily="18" charset="0"/>
              </a:rPr>
              <a:t>Gọi số bộ quần áo may được trong một ngày của xưởng</a:t>
            </a:r>
          </a:p>
          <a:p>
            <a:pPr lvl="0"/>
            <a:r>
              <a:rPr lang="nl-NL" sz="2600" dirty="0">
                <a:latin typeface="Times New Roman" pitchFamily="18" charset="0"/>
                <a:ea typeface="Calibri" panose="020F0502020204030204" pitchFamily="34" charset="0"/>
                <a:cs typeface="Times New Roman" pitchFamily="18" charset="0"/>
              </a:rPr>
              <a:t> thứ nhất và xưởng thứ hai lần lượt là x, y (bộ)</a:t>
            </a:r>
            <a:endParaRPr lang="en-US" sz="2600" dirty="0">
              <a:latin typeface="Times New Roman" pitchFamily="18" charset="0"/>
              <a:ea typeface="Calibri" panose="020F0502020204030204" pitchFamily="34" charset="0"/>
              <a:cs typeface="Times New Roman" pitchFamily="18" charset="0"/>
            </a:endParaRPr>
          </a:p>
        </p:txBody>
      </p:sp>
      <p:sp>
        <p:nvSpPr>
          <p:cNvPr id="8" name="Rectangle 7"/>
          <p:cNvSpPr/>
          <p:nvPr/>
        </p:nvSpPr>
        <p:spPr>
          <a:xfrm>
            <a:off x="0" y="3232929"/>
            <a:ext cx="8856912" cy="492443"/>
          </a:xfrm>
          <a:prstGeom prst="rect">
            <a:avLst/>
          </a:prstGeom>
        </p:spPr>
        <p:txBody>
          <a:bodyPr wrap="none">
            <a:spAutoFit/>
          </a:bodyPr>
          <a:lstStyle/>
          <a:p>
            <a:pPr lvl="0">
              <a:buClr>
                <a:srgbClr val="000000"/>
              </a:buClr>
            </a:pPr>
            <a:r>
              <a:rPr lang="nl-NL" sz="2600" kern="0" dirty="0">
                <a:solidFill>
                  <a:srgbClr val="000000"/>
                </a:solidFill>
                <a:latin typeface="Times New Roman" pitchFamily="18" charset="0"/>
                <a:ea typeface="Calibri" panose="020F0502020204030204" pitchFamily="34" charset="0"/>
                <a:cs typeface="Times New Roman" pitchFamily="18" charset="0"/>
                <a:sym typeface="Arial"/>
              </a:rPr>
              <a:t>Mỗi ngày xưởng 2 may nhiều hơn xưởng 120 bộ nên: y – x = 20</a:t>
            </a:r>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9" name="Rectangle 8"/>
              <p:cNvSpPr/>
              <p:nvPr/>
            </p:nvSpPr>
            <p:spPr>
              <a:xfrm>
                <a:off x="19665" y="3660195"/>
                <a:ext cx="9276735" cy="892552"/>
              </a:xfrm>
              <a:prstGeom prst="rect">
                <a:avLst/>
              </a:prstGeom>
            </p:spPr>
            <p:txBody>
              <a:bodyPr wrap="square">
                <a:spAutoFit/>
              </a:bodyPr>
              <a:lstStyle/>
              <a:p>
                <a:pPr>
                  <a:buClr>
                    <a:srgbClr val="000000"/>
                  </a:buClr>
                </a:pPr>
                <a:r>
                  <a:rPr lang="nl-NL" sz="2600" kern="0" dirty="0">
                    <a:solidFill>
                      <a:srgbClr val="000000"/>
                    </a:solidFill>
                    <a:latin typeface="Times New Roman" pitchFamily="18" charset="0"/>
                    <a:ea typeface="Calibri" panose="020F0502020204030204" pitchFamily="34" charset="0"/>
                    <a:cs typeface="Times New Roman" pitchFamily="18" charset="0"/>
                    <a:sym typeface="Arial"/>
                  </a:rPr>
                  <a:t>Vì năng suất của mỗi công nhân là như nhau </a:t>
                </a:r>
                <a14:m>
                  <m:oMath xmlns:m="http://schemas.openxmlformats.org/officeDocument/2006/math">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oMath>
                </a14:m>
                <a:r>
                  <a:rPr lang="nl-NL" sz="2600" kern="0" dirty="0">
                    <a:solidFill>
                      <a:srgbClr val="000000"/>
                    </a:solidFill>
                    <a:latin typeface="Times New Roman" pitchFamily="18" charset="0"/>
                    <a:ea typeface="Times New Roman" panose="02020603050405020304" pitchFamily="18" charset="0"/>
                    <a:cs typeface="Times New Roman" pitchFamily="18" charset="0"/>
                    <a:sym typeface="Arial"/>
                  </a:rPr>
                  <a:t> Số bộ quần áo may được tỉ lệ thuận với số công nhân nên  ta có:</a:t>
                </a:r>
              </a:p>
            </p:txBody>
          </p:sp>
        </mc:Choice>
        <mc:Fallback xmlns="">
          <p:sp>
            <p:nvSpPr>
              <p:cNvPr id="9" name="Rectangle 8"/>
              <p:cNvSpPr>
                <a:spLocks noRot="1" noChangeAspect="1" noMove="1" noResize="1" noEditPoints="1" noAdjustHandles="1" noChangeArrowheads="1" noChangeShapeType="1" noTextEdit="1"/>
              </p:cNvSpPr>
              <p:nvPr/>
            </p:nvSpPr>
            <p:spPr>
              <a:xfrm>
                <a:off x="19665" y="3660195"/>
                <a:ext cx="9276735" cy="892552"/>
              </a:xfrm>
              <a:prstGeom prst="rect">
                <a:avLst/>
              </a:prstGeom>
              <a:blipFill>
                <a:blip r:embed="rId2"/>
                <a:stretch>
                  <a:fillRect l="-1183" t="-6122" b="-16327"/>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08155C0-2A24-E8D0-37BD-4F17E4A86350}"/>
              </a:ext>
            </a:extLst>
          </p:cNvPr>
          <p:cNvSpPr/>
          <p:nvPr/>
        </p:nvSpPr>
        <p:spPr>
          <a:xfrm>
            <a:off x="46704" y="4467551"/>
            <a:ext cx="5791200" cy="492443"/>
          </a:xfrm>
          <a:prstGeom prst="rect">
            <a:avLst/>
          </a:prstGeom>
        </p:spPr>
        <p:txBody>
          <a:bodyPr wrap="square">
            <a:spAutoFit/>
          </a:bodyPr>
          <a:lstStyle/>
          <a:p>
            <a:pPr>
              <a:buClr>
                <a:srgbClr val="000000"/>
              </a:buClr>
              <a:buFont typeface="Arial"/>
              <a:buNone/>
            </a:pPr>
            <a:r>
              <a:rPr lang="nl-NL" sz="2600" kern="0" dirty="0">
                <a:solidFill>
                  <a:srgbClr val="000000"/>
                </a:solidFill>
                <a:latin typeface="Times New Roman" pitchFamily="18" charset="0"/>
                <a:ea typeface="Times New Roman" panose="02020603050405020304" pitchFamily="18" charset="0"/>
                <a:cs typeface="Times New Roman" pitchFamily="18" charset="0"/>
                <a:sym typeface="Arial"/>
              </a:rPr>
              <a:t>Theo tính chất dãy tỉ số bằng nhau, ta có:</a:t>
            </a:r>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DEA043E-4EA9-905F-12F7-517C2109766A}"/>
                  </a:ext>
                </a:extLst>
              </p:cNvPr>
              <p:cNvSpPr/>
              <p:nvPr/>
            </p:nvSpPr>
            <p:spPr>
              <a:xfrm>
                <a:off x="5968470" y="3985388"/>
                <a:ext cx="2038437" cy="777713"/>
              </a:xfrm>
              <a:prstGeom prst="rect">
                <a:avLst/>
              </a:prstGeom>
            </p:spPr>
            <p:txBody>
              <a:bodyPr wrap="square">
                <a:spAutoFit/>
              </a:bodyPr>
              <a:lstStyle/>
              <a:p>
                <a:pPr algn="just">
                  <a:buClr>
                    <a:srgbClr val="000000"/>
                  </a:buClr>
                  <a:buFont typeface="Arial"/>
                  <a:buNone/>
                </a:pPr>
                <a14:m>
                  <m:oMathPara xmlns:m="http://schemas.openxmlformats.org/officeDocument/2006/math">
                    <m:oMathParaPr>
                      <m:jc m:val="left"/>
                    </m:oMathParaPr>
                    <m:oMath xmlns:m="http://schemas.openxmlformats.org/officeDocument/2006/math">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 </m:t>
                      </m:r>
                      <m:f>
                        <m:fPr>
                          <m:ctrlPr>
                            <a:rPr lang="en-US"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𝑥</m:t>
                          </m:r>
                        </m:num>
                        <m:den>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25</m:t>
                          </m:r>
                        </m:den>
                      </m:f>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𝑦</m:t>
                          </m:r>
                        </m:num>
                        <m:den>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30</m:t>
                          </m:r>
                        </m:den>
                      </m:f>
                    </m:oMath>
                  </m:oMathPara>
                </a14:m>
                <a:endParaRPr lang="en-US" sz="2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6" name="Rectangle 15">
                <a:extLst>
                  <a:ext uri="{FF2B5EF4-FFF2-40B4-BE49-F238E27FC236}">
                    <a16:creationId xmlns:a16="http://schemas.microsoft.com/office/drawing/2014/main" id="{CDEA043E-4EA9-905F-12F7-517C2109766A}"/>
                  </a:ext>
                </a:extLst>
              </p:cNvPr>
              <p:cNvSpPr>
                <a:spLocks noRot="1" noChangeAspect="1" noMove="1" noResize="1" noEditPoints="1" noAdjustHandles="1" noChangeArrowheads="1" noChangeShapeType="1" noTextEdit="1"/>
              </p:cNvSpPr>
              <p:nvPr/>
            </p:nvSpPr>
            <p:spPr>
              <a:xfrm>
                <a:off x="5968470" y="3985388"/>
                <a:ext cx="2038437" cy="7777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9950307-4B33-B5DA-5A07-F389F4912F21}"/>
                  </a:ext>
                </a:extLst>
              </p:cNvPr>
              <p:cNvSpPr/>
              <p:nvPr/>
            </p:nvSpPr>
            <p:spPr>
              <a:xfrm>
                <a:off x="1545226" y="4830039"/>
                <a:ext cx="5257800" cy="844077"/>
              </a:xfrm>
              <a:prstGeom prst="rect">
                <a:avLst/>
              </a:prstGeom>
            </p:spPr>
            <p:txBody>
              <a:bodyPr wrap="square">
                <a:spAutoFit/>
              </a:bodyPr>
              <a:lstStyle/>
              <a:p>
                <a:pPr algn="ct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600" i="1" kern="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𝑥</m:t>
                          </m:r>
                        </m:num>
                        <m:den>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25</m:t>
                          </m:r>
                        </m:den>
                      </m:f>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𝑦</m:t>
                          </m:r>
                        </m:num>
                        <m:den>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30</m:t>
                          </m:r>
                        </m:den>
                      </m:f>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𝑦</m:t>
                          </m:r>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𝑥</m:t>
                          </m:r>
                        </m:num>
                        <m:den>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30−25</m:t>
                          </m:r>
                        </m:den>
                      </m:f>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20</m:t>
                          </m:r>
                        </m:num>
                        <m:den>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5</m:t>
                          </m:r>
                        </m:den>
                      </m:f>
                      <m:r>
                        <a:rPr lang="nl-NL" sz="2600" i="1" ker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=4</m:t>
                      </m:r>
                    </m:oMath>
                  </m:oMathPara>
                </a14:m>
                <a:endParaRPr lang="en-US" sz="2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7" name="Rectangle 16">
                <a:extLst>
                  <a:ext uri="{FF2B5EF4-FFF2-40B4-BE49-F238E27FC236}">
                    <a16:creationId xmlns:a16="http://schemas.microsoft.com/office/drawing/2014/main" id="{E9950307-4B33-B5DA-5A07-F389F4912F21}"/>
                  </a:ext>
                </a:extLst>
              </p:cNvPr>
              <p:cNvSpPr>
                <a:spLocks noRot="1" noChangeAspect="1" noMove="1" noResize="1" noEditPoints="1" noAdjustHandles="1" noChangeArrowheads="1" noChangeShapeType="1" noTextEdit="1"/>
              </p:cNvSpPr>
              <p:nvPr/>
            </p:nvSpPr>
            <p:spPr>
              <a:xfrm>
                <a:off x="1545226" y="4830039"/>
                <a:ext cx="5257800" cy="844077"/>
              </a:xfrm>
              <a:prstGeom prst="rect">
                <a:avLst/>
              </a:prstGeom>
              <a:blipFill>
                <a:blip r:embed="rId4"/>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248CF759-F714-97C9-E2D7-FDAA17EDBDB4}"/>
              </a:ext>
            </a:extLst>
          </p:cNvPr>
          <p:cNvSpPr/>
          <p:nvPr/>
        </p:nvSpPr>
        <p:spPr>
          <a:xfrm>
            <a:off x="97426" y="5937097"/>
            <a:ext cx="8912576" cy="892552"/>
          </a:xfrm>
          <a:prstGeom prst="rect">
            <a:avLst/>
          </a:prstGeom>
        </p:spPr>
        <p:txBody>
          <a:bodyPr wrap="square">
            <a:spAutoFit/>
          </a:bodyPr>
          <a:lstStyle/>
          <a:p>
            <a:pPr>
              <a:buClr>
                <a:srgbClr val="000000"/>
              </a:buClr>
              <a:buFont typeface="Arial"/>
              <a:buNone/>
            </a:pPr>
            <a:r>
              <a:rPr lang="nl-NL" sz="2600" kern="0" dirty="0">
                <a:solidFill>
                  <a:srgbClr val="000000"/>
                </a:solidFill>
                <a:latin typeface="Times New Roman" pitchFamily="18" charset="0"/>
                <a:ea typeface="Times New Roman" panose="02020603050405020304" pitchFamily="18" charset="0"/>
                <a:cs typeface="Times New Roman" pitchFamily="18" charset="0"/>
                <a:sym typeface="Arial"/>
              </a:rPr>
              <a:t>Vậy mỗi ngày xưởng thứ nhất may được 100 bộ quần áo và xưởng thứ hai may được 120 bộ quần áo.</a:t>
            </a:r>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A30D781-2AC8-5BD6-0142-C2BA5C58C076}"/>
                  </a:ext>
                </a:extLst>
              </p:cNvPr>
              <p:cNvSpPr/>
              <p:nvPr/>
            </p:nvSpPr>
            <p:spPr>
              <a:xfrm>
                <a:off x="1567349" y="5570457"/>
                <a:ext cx="5492081" cy="492443"/>
              </a:xfrm>
              <a:prstGeom prst="rect">
                <a:avLst/>
              </a:prstGeom>
            </p:spPr>
            <p:txBody>
              <a:bodyPr wrap="none">
                <a:spAutoFit/>
              </a:bodyPr>
              <a:lstStyle/>
              <a:p>
                <a:pPr algn="just">
                  <a:buClr>
                    <a:srgbClr val="000000"/>
                  </a:buClr>
                  <a:buFont typeface="Arial"/>
                  <a:buNone/>
                </a:pPr>
                <a14:m>
                  <m:oMath xmlns:m="http://schemas.openxmlformats.org/officeDocument/2006/math">
                    <m:r>
                      <a:rPr lang="nl-NL"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oMath>
                </a14:m>
                <a:r>
                  <a:rPr lang="nl-NL" sz="2600" kern="0" dirty="0">
                    <a:solidFill>
                      <a:srgbClr val="000000"/>
                    </a:solidFill>
                    <a:latin typeface="Times New Roman" pitchFamily="18" charset="0"/>
                    <a:ea typeface="Times New Roman" panose="02020603050405020304" pitchFamily="18" charset="0"/>
                    <a:cs typeface="Times New Roman" pitchFamily="18" charset="0"/>
                    <a:sym typeface="Arial"/>
                  </a:rPr>
                  <a:t> </a:t>
                </a:r>
                <a14:m>
                  <m:oMath xmlns:m="http://schemas.openxmlformats.org/officeDocument/2006/math">
                    <m:r>
                      <a:rPr lang="nl-NL" sz="2600" i="1" kern="0"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𝑥</m:t>
                    </m:r>
                    <m:r>
                      <a:rPr lang="nl-NL" sz="2600" i="1" kern="0"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=4.25=100 </m:t>
                    </m:r>
                  </m:oMath>
                </a14:m>
                <a:r>
                  <a:rPr lang="nl-NL" sz="2600" kern="0" dirty="0">
                    <a:solidFill>
                      <a:srgbClr val="000000"/>
                    </a:solidFill>
                    <a:latin typeface="Times New Roman" pitchFamily="18" charset="0"/>
                    <a:ea typeface="Times New Roman" panose="02020603050405020304" pitchFamily="18" charset="0"/>
                    <a:cs typeface="Times New Roman" pitchFamily="18" charset="0"/>
                    <a:sym typeface="Arial"/>
                  </a:rPr>
                  <a:t>và </a:t>
                </a:r>
                <a14:m>
                  <m:oMath xmlns:m="http://schemas.openxmlformats.org/officeDocument/2006/math">
                    <m:r>
                      <a:rPr lang="nl-NL" sz="2600" i="1" kern="0"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𝑦</m:t>
                    </m:r>
                    <m:r>
                      <a:rPr lang="nl-NL" sz="2600" i="1" kern="0"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=4.30=120</m:t>
                    </m:r>
                  </m:oMath>
                </a14:m>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19" name="Rectangle 18">
                <a:extLst>
                  <a:ext uri="{FF2B5EF4-FFF2-40B4-BE49-F238E27FC236}">
                    <a16:creationId xmlns:a16="http://schemas.microsoft.com/office/drawing/2014/main" id="{3A30D781-2AC8-5BD6-0142-C2BA5C58C076}"/>
                  </a:ext>
                </a:extLst>
              </p:cNvPr>
              <p:cNvSpPr>
                <a:spLocks noRot="1" noChangeAspect="1" noMove="1" noResize="1" noEditPoints="1" noAdjustHandles="1" noChangeArrowheads="1" noChangeShapeType="1" noTextEdit="1"/>
              </p:cNvSpPr>
              <p:nvPr/>
            </p:nvSpPr>
            <p:spPr>
              <a:xfrm>
                <a:off x="1567349" y="5570457"/>
                <a:ext cx="5492081" cy="492443"/>
              </a:xfrm>
              <a:prstGeom prst="rect">
                <a:avLst/>
              </a:prstGeom>
              <a:blipFill>
                <a:blip r:embed="rId5"/>
                <a:stretch>
                  <a:fillRect t="-11111" b="-29630"/>
                </a:stretch>
              </a:blipFill>
            </p:spPr>
            <p:txBody>
              <a:bodyPr/>
              <a:lstStyle/>
              <a:p>
                <a:r>
                  <a:rPr lang="en-US">
                    <a:noFill/>
                  </a:rPr>
                  <a:t> </a:t>
                </a:r>
              </a:p>
            </p:txBody>
          </p:sp>
        </mc:Fallback>
      </mc:AlternateContent>
    </p:spTree>
    <p:extLst>
      <p:ext uri="{BB962C8B-B14F-4D97-AF65-F5344CB8AC3E}">
        <p14:creationId xmlns:p14="http://schemas.microsoft.com/office/powerpoint/2010/main" val="12543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barn(inVertical)">
                                      <p:cBhvr>
                                        <p:cTn id="43" dur="500"/>
                                        <p:tgtEl>
                                          <p:spTgt spid="1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500"/>
                                        <p:tgtEl>
                                          <p:spTgt spid="1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wipe(down)">
                                      <p:cBhvr>
                                        <p:cTn id="53" dur="500"/>
                                        <p:tgtEl>
                                          <p:spTgt spid="1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8" grpId="0"/>
      <p:bldP spid="9"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231424" y="76200"/>
            <a:ext cx="2518638" cy="523220"/>
          </a:xfrm>
          <a:prstGeom prst="rect">
            <a:avLst/>
          </a:prstGeom>
        </p:spPr>
        <p:txBody>
          <a:bodyPr wrap="none">
            <a:spAutoFit/>
          </a:bodyPr>
          <a:lstStyle/>
          <a:p>
            <a:pPr>
              <a:buClr>
                <a:srgbClr val="000000"/>
              </a:buClr>
              <a:buFont typeface="Arial"/>
              <a:buNone/>
            </a:pPr>
            <a:r>
              <a:rPr lang="en-US" sz="2800" b="1" kern="0" dirty="0">
                <a:solidFill>
                  <a:srgbClr val="2B3547">
                    <a:lumMod val="50000"/>
                  </a:srgbClr>
                </a:solidFill>
                <a:latin typeface="Times New Roman" pitchFamily="18" charset="0"/>
                <a:cs typeface="Times New Roman" pitchFamily="18" charset="0"/>
                <a:sym typeface="Arial"/>
              </a:rPr>
              <a:t>LUYỆN TẬP 2</a:t>
            </a:r>
          </a:p>
        </p:txBody>
      </p:sp>
      <p:sp>
        <p:nvSpPr>
          <p:cNvPr id="11" name="Rectangle 10"/>
          <p:cNvSpPr/>
          <p:nvPr/>
        </p:nvSpPr>
        <p:spPr>
          <a:xfrm>
            <a:off x="76200" y="501965"/>
            <a:ext cx="8937380" cy="1384995"/>
          </a:xfrm>
          <a:prstGeom prst="rect">
            <a:avLst/>
          </a:prstGeom>
        </p:spPr>
        <p:txBody>
          <a:bodyPr wrap="square">
            <a:spAutoFit/>
          </a:bodyPr>
          <a:lstStyle/>
          <a:p>
            <a:pPr>
              <a:spcAft>
                <a:spcPts val="600"/>
              </a:spcAft>
              <a:buClr>
                <a:srgbClr val="000000"/>
              </a:buClr>
              <a:buFont typeface="Arial"/>
              <a:buNone/>
            </a:pP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Hai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thanh</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kim</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loại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đồng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chất</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thể</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tích</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tương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ứng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là</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10 cm</a:t>
            </a:r>
            <a:r>
              <a:rPr lang="en-US" sz="2800" kern="0" baseline="30000" dirty="0">
                <a:solidFill>
                  <a:srgbClr val="000000"/>
                </a:solidFill>
                <a:latin typeface="Times New Roman" pitchFamily="18" charset="0"/>
                <a:ea typeface="Calibri" panose="020F0502020204030204" pitchFamily="34" charset="0"/>
                <a:cs typeface="Times New Roman" pitchFamily="18" charset="0"/>
                <a:sym typeface="Arial"/>
              </a:rPr>
              <a:t>3</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và</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15 cm</a:t>
            </a:r>
            <a:r>
              <a:rPr lang="en-US" sz="2800" kern="0" baseline="30000" dirty="0">
                <a:solidFill>
                  <a:srgbClr val="000000"/>
                </a:solidFill>
                <a:latin typeface="Times New Roman" pitchFamily="18" charset="0"/>
                <a:ea typeface="Calibri" panose="020F0502020204030204" pitchFamily="34" charset="0"/>
                <a:cs typeface="Times New Roman" pitchFamily="18" charset="0"/>
                <a:sym typeface="Arial"/>
              </a:rPr>
              <a:t>3</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mỗi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thanh</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nặng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bao</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nhiêu</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gam,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biết</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rằng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một</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thanh</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nặng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hơn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thanh</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kia</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40 g?</a:t>
            </a:r>
          </a:p>
        </p:txBody>
      </p:sp>
      <p:sp>
        <p:nvSpPr>
          <p:cNvPr id="12" name="Oval Callout 11"/>
          <p:cNvSpPr/>
          <p:nvPr/>
        </p:nvSpPr>
        <p:spPr>
          <a:xfrm>
            <a:off x="108857" y="1797365"/>
            <a:ext cx="1186543" cy="53705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defRPr/>
            </a:pPr>
            <a:r>
              <a:rPr lang="en-US" sz="2800" kern="0" dirty="0" err="1">
                <a:solidFill>
                  <a:srgbClr val="FF0000"/>
                </a:solidFill>
                <a:latin typeface="Times New Roman" pitchFamily="18" charset="0"/>
                <a:cs typeface="Times New Roman" pitchFamily="18" charset="0"/>
                <a:sym typeface="Arial"/>
              </a:rPr>
              <a:t>Giải</a:t>
            </a:r>
            <a:endParaRPr lang="en-US" sz="2800" kern="0" dirty="0">
              <a:solidFill>
                <a:srgbClr val="FF0000"/>
              </a:solidFill>
              <a:latin typeface="Times New Roman" pitchFamily="18" charset="0"/>
              <a:cs typeface="Times New Roman" pitchFamily="18" charset="0"/>
              <a:sym typeface="Arial"/>
            </a:endParaRPr>
          </a:p>
        </p:txBody>
      </p:sp>
      <p:sp>
        <p:nvSpPr>
          <p:cNvPr id="13" name="Rectangle 12"/>
          <p:cNvSpPr/>
          <p:nvPr/>
        </p:nvSpPr>
        <p:spPr>
          <a:xfrm>
            <a:off x="1295400" y="1815405"/>
            <a:ext cx="7718180" cy="1384995"/>
          </a:xfrm>
          <a:prstGeom prst="rect">
            <a:avLst/>
          </a:prstGeom>
        </p:spPr>
        <p:txBody>
          <a:bodyPr wrap="square">
            <a:spAutoFit/>
          </a:bodyPr>
          <a:lstStyle/>
          <a:p>
            <a:pPr>
              <a:buClr>
                <a:srgbClr val="000000"/>
              </a:buClr>
              <a:buFont typeface="Arial"/>
              <a:buNone/>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Gọi khối lượng của hai thanh kim loại đồng chất lần lượt là x, y (g) ĐK: x, y &gt; 0</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a:p>
            <a:pPr>
              <a:buClr>
                <a:srgbClr val="000000"/>
              </a:buClr>
              <a:buFont typeface="Arial"/>
              <a:buNone/>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Theo đề bài ta có: y – x = 40</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3" name="Rectangle 2">
            <a:extLst>
              <a:ext uri="{FF2B5EF4-FFF2-40B4-BE49-F238E27FC236}">
                <a16:creationId xmlns:a16="http://schemas.microsoft.com/office/drawing/2014/main" id="{99213368-EB5F-F229-87F2-2A73E3CE5C28}"/>
              </a:ext>
            </a:extLst>
          </p:cNvPr>
          <p:cNvSpPr/>
          <p:nvPr/>
        </p:nvSpPr>
        <p:spPr>
          <a:xfrm>
            <a:off x="152400" y="2954280"/>
            <a:ext cx="8839200" cy="954107"/>
          </a:xfrm>
          <a:prstGeom prst="rect">
            <a:avLst/>
          </a:prstGeom>
        </p:spPr>
        <p:txBody>
          <a:bodyPr wrap="square">
            <a:spAutoFit/>
          </a:bodyPr>
          <a:lstStyle/>
          <a:p>
            <a:pPr>
              <a:buClr>
                <a:srgbClr val="000000"/>
              </a:buClr>
              <a:buFont typeface="Arial"/>
              <a:buNone/>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Khối lượng của một vật đồng chất tỉ lệ thuận với thể tích của nó, vì vậy ta có:</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4" name="Rectangle 3">
            <a:extLst>
              <a:ext uri="{FF2B5EF4-FFF2-40B4-BE49-F238E27FC236}">
                <a16:creationId xmlns:a16="http://schemas.microsoft.com/office/drawing/2014/main" id="{72ACA85B-D0CC-7C4A-A6B9-761BC811D011}"/>
              </a:ext>
            </a:extLst>
          </p:cNvPr>
          <p:cNvSpPr/>
          <p:nvPr/>
        </p:nvSpPr>
        <p:spPr>
          <a:xfrm>
            <a:off x="174201" y="4016718"/>
            <a:ext cx="7532077" cy="523220"/>
          </a:xfrm>
          <a:prstGeom prst="rect">
            <a:avLst/>
          </a:prstGeom>
        </p:spPr>
        <p:txBody>
          <a:bodyPr wrap="square">
            <a:spAutoFit/>
          </a:bodyPr>
          <a:lstStyle/>
          <a:p>
            <a:pPr>
              <a:buClr>
                <a:srgbClr val="000000"/>
              </a:buClr>
              <a:buFont typeface="Arial"/>
              <a:buNone/>
              <a:defRPr/>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Theo tính chất của dãy tỉ số bằng nhau ta có:</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B0331E7-41F7-026E-6F61-030FAE808657}"/>
                  </a:ext>
                </a:extLst>
              </p:cNvPr>
              <p:cNvSpPr/>
              <p:nvPr/>
            </p:nvSpPr>
            <p:spPr>
              <a:xfrm>
                <a:off x="2667001" y="3303406"/>
                <a:ext cx="1546384" cy="83029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f>
                        <m:fPr>
                          <m:ctrlPr>
                            <a:rPr lang="en-US"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10</m:t>
                          </m:r>
                        </m:den>
                      </m:f>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𝑦</m:t>
                          </m:r>
                        </m:num>
                        <m:den>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15</m:t>
                          </m:r>
                        </m:den>
                      </m:f>
                    </m:oMath>
                  </m:oMathPara>
                </a14:m>
                <a:endParaRPr lang="en-US" sz="2400" kern="0" dirty="0">
                  <a:solidFill>
                    <a:sysClr val="windowText" lastClr="000000"/>
                  </a:solidFill>
                  <a:latin typeface="Arial"/>
                  <a:cs typeface="Arial"/>
                  <a:sym typeface="Arial"/>
                </a:endParaRPr>
              </a:p>
            </p:txBody>
          </p:sp>
        </mc:Choice>
        <mc:Fallback xmlns="">
          <p:sp>
            <p:nvSpPr>
              <p:cNvPr id="7" name="Rectangle 6">
                <a:extLst>
                  <a:ext uri="{FF2B5EF4-FFF2-40B4-BE49-F238E27FC236}">
                    <a16:creationId xmlns:a16="http://schemas.microsoft.com/office/drawing/2014/main" id="{FB0331E7-41F7-026E-6F61-030FAE808657}"/>
                  </a:ext>
                </a:extLst>
              </p:cNvPr>
              <p:cNvSpPr>
                <a:spLocks noRot="1" noChangeAspect="1" noMove="1" noResize="1" noEditPoints="1" noAdjustHandles="1" noChangeArrowheads="1" noChangeShapeType="1" noTextEdit="1"/>
              </p:cNvSpPr>
              <p:nvPr/>
            </p:nvSpPr>
            <p:spPr>
              <a:xfrm>
                <a:off x="2667001" y="3303406"/>
                <a:ext cx="1546384" cy="8302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9CFD589-B0EB-6508-07BC-177090B59A12}"/>
                  </a:ext>
                </a:extLst>
              </p:cNvPr>
              <p:cNvSpPr/>
              <p:nvPr/>
            </p:nvSpPr>
            <p:spPr>
              <a:xfrm>
                <a:off x="-14781" y="5133019"/>
                <a:ext cx="9158781" cy="954107"/>
              </a:xfrm>
              <a:prstGeom prst="rect">
                <a:avLst/>
              </a:prstGeom>
            </p:spPr>
            <p:txBody>
              <a:bodyPr wrap="square">
                <a:spAutoFit/>
              </a:bodyPr>
              <a:lstStyle/>
              <a:p>
                <a:pPr>
                  <a:buClr>
                    <a:srgbClr val="000000"/>
                  </a:buClr>
                  <a:buFont typeface="Arial"/>
                  <a:buNone/>
                  <a:defRPr/>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 </a:t>
                </a:r>
                <a14:m>
                  <m:oMath xmlns:m="http://schemas.openxmlformats.org/officeDocument/2006/math">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oMath>
                </a14:m>
                <a:r>
                  <a:rPr lang="nl-NL" sz="2800" kern="0" dirty="0">
                    <a:solidFill>
                      <a:srgbClr val="000000"/>
                    </a:solidFill>
                    <a:latin typeface="Times New Roman" pitchFamily="18" charset="0"/>
                    <a:ea typeface="Times New Roman" panose="02020603050405020304" pitchFamily="18" charset="0"/>
                    <a:cs typeface="Times New Roman" pitchFamily="18" charset="0"/>
                    <a:sym typeface="Arial"/>
                  </a:rPr>
                  <a:t> x = 80 và y =120</a:t>
                </a:r>
                <a:r>
                  <a:rPr lang="en-US" sz="2800" i="1" kern="0" dirty="0">
                    <a:solidFill>
                      <a:srgbClr val="000000"/>
                    </a:solidFill>
                    <a:latin typeface="Times New Roman" pitchFamily="18" charset="0"/>
                    <a:ea typeface="Times New Roman" panose="02020603050405020304" pitchFamily="18" charset="0"/>
                    <a:cs typeface="Times New Roman" pitchFamily="18" charset="0"/>
                    <a:sym typeface="Arial"/>
                  </a:rPr>
                  <a:t> ( x, y </a:t>
                </a:r>
                <a:r>
                  <a:rPr lang="en-US" sz="2800" i="1" kern="0" dirty="0" err="1">
                    <a:solidFill>
                      <a:srgbClr val="000000"/>
                    </a:solidFill>
                    <a:latin typeface="Times New Roman" pitchFamily="18" charset="0"/>
                    <a:ea typeface="Times New Roman" panose="02020603050405020304" pitchFamily="18" charset="0"/>
                    <a:cs typeface="Times New Roman" pitchFamily="18" charset="0"/>
                    <a:sym typeface="Arial"/>
                  </a:rPr>
                  <a:t>thoả</a:t>
                </a:r>
                <a:r>
                  <a:rPr lang="en-US" sz="2800" i="1" kern="0" dirty="0">
                    <a:solidFill>
                      <a:srgbClr val="000000"/>
                    </a:solidFill>
                    <a:latin typeface="Times New Roman" pitchFamily="18" charset="0"/>
                    <a:ea typeface="Times New Roman" panose="02020603050405020304" pitchFamily="18" charset="0"/>
                    <a:cs typeface="Times New Roman" pitchFamily="18" charset="0"/>
                    <a:sym typeface="Arial"/>
                  </a:rPr>
                  <a:t> </a:t>
                </a:r>
                <a:r>
                  <a:rPr lang="en-US" sz="2800" i="1" kern="0" dirty="0" err="1">
                    <a:solidFill>
                      <a:srgbClr val="000000"/>
                    </a:solidFill>
                    <a:latin typeface="Times New Roman" pitchFamily="18" charset="0"/>
                    <a:ea typeface="Times New Roman" panose="02020603050405020304" pitchFamily="18" charset="0"/>
                    <a:cs typeface="Times New Roman" pitchFamily="18" charset="0"/>
                    <a:sym typeface="Arial"/>
                  </a:rPr>
                  <a:t>mãn</a:t>
                </a:r>
                <a:r>
                  <a:rPr lang="en-US" sz="2800" i="1" kern="0" dirty="0">
                    <a:solidFill>
                      <a:srgbClr val="000000"/>
                    </a:solidFill>
                    <a:latin typeface="Times New Roman" pitchFamily="18" charset="0"/>
                    <a:ea typeface="Times New Roman" panose="02020603050405020304" pitchFamily="18" charset="0"/>
                    <a:cs typeface="Times New Roman" pitchFamily="18" charset="0"/>
                    <a:sym typeface="Arial"/>
                  </a:rPr>
                  <a:t> </a:t>
                </a:r>
                <a:r>
                  <a:rPr lang="en-US" sz="2800" i="1" kern="0" dirty="0" err="1">
                    <a:solidFill>
                      <a:srgbClr val="000000"/>
                    </a:solidFill>
                    <a:latin typeface="Times New Roman" pitchFamily="18" charset="0"/>
                    <a:ea typeface="Times New Roman" panose="02020603050405020304" pitchFamily="18" charset="0"/>
                    <a:cs typeface="Times New Roman" pitchFamily="18" charset="0"/>
                    <a:sym typeface="Arial"/>
                  </a:rPr>
                  <a:t>điều</a:t>
                </a:r>
                <a:r>
                  <a:rPr lang="en-US" sz="2800" i="1" kern="0" dirty="0">
                    <a:solidFill>
                      <a:srgbClr val="000000"/>
                    </a:solidFill>
                    <a:latin typeface="Times New Roman" pitchFamily="18" charset="0"/>
                    <a:ea typeface="Times New Roman" panose="02020603050405020304" pitchFamily="18" charset="0"/>
                    <a:cs typeface="Times New Roman" pitchFamily="18" charset="0"/>
                    <a:sym typeface="Arial"/>
                  </a:rPr>
                  <a:t> </a:t>
                </a:r>
                <a:r>
                  <a:rPr lang="en-US" sz="2800" i="1" kern="0" dirty="0" err="1">
                    <a:solidFill>
                      <a:srgbClr val="000000"/>
                    </a:solidFill>
                    <a:latin typeface="Times New Roman" pitchFamily="18" charset="0"/>
                    <a:ea typeface="Times New Roman" panose="02020603050405020304" pitchFamily="18" charset="0"/>
                    <a:cs typeface="Times New Roman" pitchFamily="18" charset="0"/>
                    <a:sym typeface="Arial"/>
                  </a:rPr>
                  <a:t>kiện</a:t>
                </a:r>
                <a:r>
                  <a:rPr lang="en-US" sz="2800" i="1" kern="0" dirty="0">
                    <a:solidFill>
                      <a:srgbClr val="000000"/>
                    </a:solidFill>
                    <a:latin typeface="Times New Roman" pitchFamily="18" charset="0"/>
                    <a:ea typeface="Times New Roman" panose="02020603050405020304" pitchFamily="18" charset="0"/>
                    <a:cs typeface="Times New Roman" pitchFamily="18" charset="0"/>
                    <a:sym typeface="Arial"/>
                  </a:rPr>
                  <a:t>)</a:t>
                </a:r>
              </a:p>
              <a:p>
                <a:pPr>
                  <a:buClr>
                    <a:srgbClr val="000000"/>
                  </a:buClr>
                  <a:buFont typeface="Arial"/>
                  <a:buNone/>
                  <a:defRPr/>
                </a:pPr>
                <a:r>
                  <a:rPr lang="nl-NL" sz="2800" kern="0" spc="-80" dirty="0">
                    <a:solidFill>
                      <a:srgbClr val="000000"/>
                    </a:solidFill>
                    <a:latin typeface="Times New Roman" pitchFamily="18" charset="0"/>
                    <a:ea typeface="Calibri" panose="020F0502020204030204" pitchFamily="34" charset="0"/>
                    <a:cs typeface="Times New Roman" pitchFamily="18" charset="0"/>
                    <a:sym typeface="Arial"/>
                  </a:rPr>
                  <a:t>Vậy hai thanh kim loại có khối lượng tương ứng là 80g và 120g.</a:t>
                </a:r>
                <a:endParaRPr lang="en-US" sz="2800" kern="0" spc="-8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9" name="Rectangle 8">
                <a:extLst>
                  <a:ext uri="{FF2B5EF4-FFF2-40B4-BE49-F238E27FC236}">
                    <a16:creationId xmlns:a16="http://schemas.microsoft.com/office/drawing/2014/main" id="{59CFD589-B0EB-6508-07BC-177090B59A12}"/>
                  </a:ext>
                </a:extLst>
              </p:cNvPr>
              <p:cNvSpPr>
                <a:spLocks noRot="1" noChangeAspect="1" noMove="1" noResize="1" noEditPoints="1" noAdjustHandles="1" noChangeArrowheads="1" noChangeShapeType="1" noTextEdit="1"/>
              </p:cNvSpPr>
              <p:nvPr/>
            </p:nvSpPr>
            <p:spPr>
              <a:xfrm>
                <a:off x="-14781" y="5133019"/>
                <a:ext cx="9158781" cy="954107"/>
              </a:xfrm>
              <a:prstGeom prst="rect">
                <a:avLst/>
              </a:prstGeom>
              <a:blipFill>
                <a:blip r:embed="rId4"/>
                <a:stretch>
                  <a:fillRect l="-1398" t="-6369"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92603E0-1D1E-4F29-2EF0-C953B8D0C7A7}"/>
                  </a:ext>
                </a:extLst>
              </p:cNvPr>
              <p:cNvSpPr/>
              <p:nvPr/>
            </p:nvSpPr>
            <p:spPr>
              <a:xfrm>
                <a:off x="2412653" y="4318407"/>
                <a:ext cx="4766754" cy="901785"/>
              </a:xfrm>
              <a:prstGeom prst="rect">
                <a:avLst/>
              </a:prstGeom>
            </p:spPr>
            <p:txBody>
              <a:bodyPr wrap="none">
                <a:spAutoFit/>
              </a:bodyPr>
              <a:lstStyle/>
              <a:p>
                <a:pPr algn="ctr">
                  <a:buClr>
                    <a:srgbClr val="000000"/>
                  </a:buClr>
                  <a:buFont typeface="Arial"/>
                  <a:buNone/>
                  <a:defRPr/>
                </a:pPr>
                <a14:m>
                  <m:oMathPara xmlns:m="http://schemas.openxmlformats.org/officeDocument/2006/math">
                    <m:oMathParaPr>
                      <m:jc m:val="left"/>
                    </m:oMathParaPr>
                    <m:oMath xmlns:m="http://schemas.openxmlformats.org/officeDocument/2006/math">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10</m:t>
                          </m:r>
                        </m:den>
                      </m:f>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num>
                        <m:den>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15</m:t>
                          </m:r>
                        </m:den>
                      </m:f>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15−10</m:t>
                          </m:r>
                        </m:den>
                      </m:f>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40</m:t>
                          </m:r>
                        </m:num>
                        <m:den>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5</m:t>
                          </m:r>
                        </m:den>
                      </m:f>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=8</m:t>
                      </m:r>
                    </m:oMath>
                  </m:oMathPara>
                </a14:m>
                <a:endPar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4" name="Rectangle 13">
                <a:extLst>
                  <a:ext uri="{FF2B5EF4-FFF2-40B4-BE49-F238E27FC236}">
                    <a16:creationId xmlns:a16="http://schemas.microsoft.com/office/drawing/2014/main" id="{792603E0-1D1E-4F29-2EF0-C953B8D0C7A7}"/>
                  </a:ext>
                </a:extLst>
              </p:cNvPr>
              <p:cNvSpPr>
                <a:spLocks noRot="1" noChangeAspect="1" noMove="1" noResize="1" noEditPoints="1" noAdjustHandles="1" noChangeArrowheads="1" noChangeShapeType="1" noTextEdit="1"/>
              </p:cNvSpPr>
              <p:nvPr/>
            </p:nvSpPr>
            <p:spPr>
              <a:xfrm>
                <a:off x="2412653" y="4318407"/>
                <a:ext cx="4766754" cy="901785"/>
              </a:xfrm>
              <a:prstGeom prst="rect">
                <a:avLst/>
              </a:prstGeom>
              <a:blipFill>
                <a:blip r:embed="rId5"/>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83875D2A-6954-9710-C5F1-8FE9208FFDD6}"/>
              </a:ext>
            </a:extLst>
          </p:cNvPr>
          <p:cNvSpPr/>
          <p:nvPr/>
        </p:nvSpPr>
        <p:spPr>
          <a:xfrm>
            <a:off x="137619" y="6007098"/>
            <a:ext cx="9006381" cy="892552"/>
          </a:xfrm>
          <a:prstGeom prst="rect">
            <a:avLst/>
          </a:prstGeom>
          <a:no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a:defRPr/>
            </a:pPr>
            <a:r>
              <a:rPr lang="nl-NL" sz="2600" b="1" kern="0" dirty="0">
                <a:solidFill>
                  <a:srgbClr val="FF0000"/>
                </a:solidFill>
                <a:latin typeface="Times New Roman" pitchFamily="18" charset="0"/>
                <a:ea typeface="Calibri" panose="020F0502020204030204" pitchFamily="34" charset="0"/>
                <a:cs typeface="Times New Roman" pitchFamily="18" charset="0"/>
                <a:sym typeface="Arial"/>
              </a:rPr>
              <a:t>Lưu ý: Khối lượng của một vật đồng chất tỉ lệ thuận với thể tích của nó.</a:t>
            </a:r>
            <a:endParaRPr lang="en-US" sz="2600" b="1" kern="0" dirty="0">
              <a:solidFill>
                <a:srgbClr val="FF0000"/>
              </a:solidFill>
              <a:latin typeface="Times New Roman" pitchFamily="18" charset="0"/>
              <a:ea typeface="Calibri" panose="020F0502020204030204" pitchFamily="34" charset="0"/>
              <a:cs typeface="Times New Roman" pitchFamily="18" charset="0"/>
              <a:sym typeface="Arial"/>
            </a:endParaRPr>
          </a:p>
        </p:txBody>
      </p:sp>
    </p:spTree>
    <p:extLst>
      <p:ext uri="{BB962C8B-B14F-4D97-AF65-F5344CB8AC3E}">
        <p14:creationId xmlns:p14="http://schemas.microsoft.com/office/powerpoint/2010/main" val="2982390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down)">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wipe(down)">
                                      <p:cBhvr>
                                        <p:cTn id="55" dur="500"/>
                                        <p:tgtEl>
                                          <p:spTgt spid="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3" grpId="0"/>
      <p:bldP spid="4" grpId="0"/>
      <p:bldP spid="7"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152400" y="177089"/>
            <a:ext cx="8839200" cy="954107"/>
          </a:xfrm>
          <a:prstGeom prst="rect">
            <a:avLst/>
          </a:prstGeom>
        </p:spPr>
        <p:txBody>
          <a:bodyPr wrap="square">
            <a:spAutoFit/>
          </a:bodyPr>
          <a:lstStyle/>
          <a:p>
            <a:pPr>
              <a:buClr>
                <a:srgbClr val="000000"/>
              </a:buClr>
              <a:buFont typeface="Arial"/>
              <a:buNone/>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Khối lượng của một vật đồng chất tỉ lệ thuận với thể tích của nó, vì vậy ta có:</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14" name="Rectangle 13"/>
          <p:cNvSpPr/>
          <p:nvPr/>
        </p:nvSpPr>
        <p:spPr>
          <a:xfrm>
            <a:off x="174201" y="1465663"/>
            <a:ext cx="7532077" cy="523220"/>
          </a:xfrm>
          <a:prstGeom prst="rect">
            <a:avLst/>
          </a:prstGeom>
        </p:spPr>
        <p:txBody>
          <a:bodyPr wrap="square">
            <a:spAutoFit/>
          </a:bodyPr>
          <a:lstStyle/>
          <a:p>
            <a:pPr>
              <a:buClr>
                <a:srgbClr val="000000"/>
              </a:buClr>
              <a:buFont typeface="Arial"/>
              <a:buNone/>
              <a:defRPr/>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Theo tính chất của dãy tỉ số bằng nhau ta có:</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2667001" y="654031"/>
                <a:ext cx="1546384" cy="83029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f>
                        <m:fPr>
                          <m:ctrlPr>
                            <a:rPr lang="en-US"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10</m:t>
                          </m:r>
                        </m:den>
                      </m:f>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𝑦</m:t>
                          </m:r>
                        </m:num>
                        <m:den>
                          <m:r>
                            <a:rPr lang="nl-NL" sz="2800" i="1" kern="0" smtClean="0">
                              <a:solidFill>
                                <a:sysClr val="windowText" lastClr="000000"/>
                              </a:solidFill>
                              <a:latin typeface="Cambria Math" panose="02040503050406030204" pitchFamily="18" charset="0"/>
                              <a:ea typeface="Calibri" panose="020F0502020204030204" pitchFamily="34" charset="0"/>
                              <a:cs typeface="Arial" panose="020B0604020202020204" pitchFamily="34" charset="0"/>
                              <a:sym typeface="Arial"/>
                            </a:rPr>
                            <m:t>15</m:t>
                          </m:r>
                        </m:den>
                      </m:f>
                    </m:oMath>
                  </m:oMathPara>
                </a14:m>
                <a:endParaRPr lang="en-US" sz="2400" kern="0" dirty="0">
                  <a:solidFill>
                    <a:sysClr val="windowText" lastClr="000000"/>
                  </a:solidFill>
                  <a:latin typeface="Arial"/>
                  <a:cs typeface="Arial"/>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2667001" y="654031"/>
                <a:ext cx="1546384" cy="830292"/>
              </a:xfrm>
              <a:prstGeom prst="rect">
                <a:avLst/>
              </a:prstGeom>
              <a:blipFill rotWithShape="1">
                <a:blip r:embed="rId2"/>
                <a:stretch>
                  <a:fillRect/>
                </a:stretch>
              </a:blipFill>
            </p:spPr>
            <p:txBody>
              <a:bodyPr/>
              <a:lstStyle/>
              <a:p>
                <a:r>
                  <a:rPr lang="en-US">
                    <a:noFill/>
                  </a:rPr>
                  <a:t> </a:t>
                </a:r>
              </a:p>
            </p:txBody>
          </p:sp>
        </mc:Fallback>
      </mc:AlternateContent>
      <p:sp>
        <p:nvSpPr>
          <p:cNvPr id="16" name="Rectangle 15"/>
          <p:cNvSpPr/>
          <p:nvPr/>
        </p:nvSpPr>
        <p:spPr>
          <a:xfrm>
            <a:off x="137632" y="3739843"/>
            <a:ext cx="9006381" cy="954107"/>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a:defRPr/>
            </a:pPr>
            <a:r>
              <a:rPr lang="nl-NL" sz="2800" b="1" kern="0" dirty="0">
                <a:latin typeface="Times New Roman" pitchFamily="18" charset="0"/>
                <a:ea typeface="Calibri" panose="020F0502020204030204" pitchFamily="34" charset="0"/>
                <a:cs typeface="Times New Roman" pitchFamily="18" charset="0"/>
                <a:sym typeface="Arial"/>
              </a:rPr>
              <a:t>Lưu ý: Khối lượng của một vật đồng chất tỉ lệ thuận với thể tích của nó.</a:t>
            </a:r>
            <a:endParaRPr lang="en-US" sz="2800" b="1" kern="0" dirty="0">
              <a:latin typeface="Times New Roman" pitchFamily="18" charset="0"/>
              <a:ea typeface="Calibri" panose="020F0502020204030204" pitchFamily="34"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17" name="Rectangle 16"/>
              <p:cNvSpPr/>
              <p:nvPr/>
            </p:nvSpPr>
            <p:spPr>
              <a:xfrm>
                <a:off x="137632" y="2807158"/>
                <a:ext cx="9006381" cy="954107"/>
              </a:xfrm>
              <a:prstGeom prst="rect">
                <a:avLst/>
              </a:prstGeom>
            </p:spPr>
            <p:txBody>
              <a:bodyPr wrap="square">
                <a:spAutoFit/>
              </a:bodyPr>
              <a:lstStyle/>
              <a:p>
                <a:pPr>
                  <a:buClr>
                    <a:srgbClr val="000000"/>
                  </a:buClr>
                  <a:buFont typeface="Arial"/>
                  <a:buNone/>
                  <a:defRPr/>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 </a:t>
                </a:r>
                <a14:m>
                  <m:oMath xmlns:m="http://schemas.openxmlformats.org/officeDocument/2006/math">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oMath>
                </a14:m>
                <a:r>
                  <a:rPr lang="nl-NL" sz="2800" kern="0" dirty="0">
                    <a:solidFill>
                      <a:srgbClr val="000000"/>
                    </a:solidFill>
                    <a:latin typeface="Times New Roman" pitchFamily="18" charset="0"/>
                    <a:ea typeface="Times New Roman" panose="02020603050405020304" pitchFamily="18" charset="0"/>
                    <a:cs typeface="Times New Roman" pitchFamily="18" charset="0"/>
                    <a:sym typeface="Arial"/>
                  </a:rPr>
                  <a:t> x = 80 và y =120</a:t>
                </a:r>
                <a:r>
                  <a:rPr lang="en-US" sz="2800" i="1" kern="0" dirty="0">
                    <a:solidFill>
                      <a:srgbClr val="000000"/>
                    </a:solidFill>
                    <a:latin typeface="Times New Roman" pitchFamily="18" charset="0"/>
                    <a:ea typeface="Times New Roman" panose="02020603050405020304" pitchFamily="18" charset="0"/>
                    <a:cs typeface="Times New Roman" pitchFamily="18" charset="0"/>
                    <a:sym typeface="Arial"/>
                  </a:rPr>
                  <a:t>  </a:t>
                </a: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Vậy hai thanh kim loại có khối lượng tương ứng là 80g và 120g.</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17" name="Rectangle 16"/>
              <p:cNvSpPr>
                <a:spLocks noRot="1" noChangeAspect="1" noMove="1" noResize="1" noEditPoints="1" noAdjustHandles="1" noChangeArrowheads="1" noChangeShapeType="1" noTextEdit="1"/>
              </p:cNvSpPr>
              <p:nvPr/>
            </p:nvSpPr>
            <p:spPr>
              <a:xfrm>
                <a:off x="137632" y="2807158"/>
                <a:ext cx="9006381" cy="954107"/>
              </a:xfrm>
              <a:prstGeom prst="rect">
                <a:avLst/>
              </a:prstGeom>
              <a:blipFill rotWithShape="1">
                <a:blip r:embed="rId3"/>
                <a:stretch>
                  <a:fillRect l="-1422" t="-6369"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412653" y="1905007"/>
                <a:ext cx="4766754" cy="901785"/>
              </a:xfrm>
              <a:prstGeom prst="rect">
                <a:avLst/>
              </a:prstGeom>
            </p:spPr>
            <p:txBody>
              <a:bodyPr wrap="none">
                <a:spAutoFit/>
              </a:bodyPr>
              <a:lstStyle/>
              <a:p>
                <a:pPr algn="ctr">
                  <a:buClr>
                    <a:srgbClr val="000000"/>
                  </a:buClr>
                  <a:buFont typeface="Arial"/>
                  <a:buNone/>
                  <a:defRPr/>
                </a:pPr>
                <a14:m>
                  <m:oMathPara xmlns:m="http://schemas.openxmlformats.org/officeDocument/2006/math">
                    <m:oMathParaPr>
                      <m:jc m:val="left"/>
                    </m:oMathParaPr>
                    <m:oMath xmlns:m="http://schemas.openxmlformats.org/officeDocument/2006/math">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10</m:t>
                          </m:r>
                        </m:den>
                      </m:f>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num>
                        <m:den>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15</m:t>
                          </m:r>
                        </m:den>
                      </m:f>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15−10</m:t>
                          </m:r>
                        </m:den>
                      </m:f>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40</m:t>
                          </m:r>
                        </m:num>
                        <m:den>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5</m:t>
                          </m:r>
                        </m:den>
                      </m:f>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=8</m:t>
                      </m:r>
                    </m:oMath>
                  </m:oMathPara>
                </a14:m>
                <a:endPar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8" name="Rectangle 17"/>
              <p:cNvSpPr>
                <a:spLocks noRot="1" noChangeAspect="1" noMove="1" noResize="1" noEditPoints="1" noAdjustHandles="1" noChangeArrowheads="1" noChangeShapeType="1" noTextEdit="1"/>
              </p:cNvSpPr>
              <p:nvPr/>
            </p:nvSpPr>
            <p:spPr>
              <a:xfrm>
                <a:off x="2412653" y="1905007"/>
                <a:ext cx="4766754" cy="901785"/>
              </a:xfrm>
              <a:prstGeom prst="rect">
                <a:avLst/>
              </a:prstGeom>
              <a:blipFill rotWithShape="1">
                <a:blip r:embed="rId4"/>
                <a:stretch>
                  <a:fillRect/>
                </a:stretch>
              </a:blipFill>
            </p:spPr>
            <p:txBody>
              <a:bodyPr/>
              <a:lstStyle/>
              <a:p>
                <a:r>
                  <a:rPr lang="en-US">
                    <a:noFill/>
                  </a:rPr>
                  <a:t> </a:t>
                </a:r>
              </a:p>
            </p:txBody>
          </p:sp>
        </mc:Fallback>
      </mc:AlternateContent>
      <p:sp>
        <p:nvSpPr>
          <p:cNvPr id="10" name="TextBox 9"/>
          <p:cNvSpPr txBox="1"/>
          <p:nvPr/>
        </p:nvSpPr>
        <p:spPr>
          <a:xfrm>
            <a:off x="137632" y="4898614"/>
            <a:ext cx="29103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Ví</a:t>
            </a:r>
            <a:r>
              <a:rPr kumimoji="0" lang="en-US" sz="2800" b="1" i="0"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2800" b="1" i="0"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dụ</a:t>
            </a:r>
            <a:r>
              <a:rPr kumimoji="0" lang="en-US" sz="2800" b="1" i="0"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4</a:t>
            </a:r>
            <a:r>
              <a:rPr lang="en-US" sz="2800" b="1" kern="0" dirty="0">
                <a:solidFill>
                  <a:srgbClr val="000000"/>
                </a:solidFill>
                <a:latin typeface="Times New Roman" pitchFamily="18" charset="0"/>
                <a:cs typeface="Times New Roman" pitchFamily="18" charset="0"/>
                <a:sym typeface="Arial"/>
              </a:rPr>
              <a:t>/</a:t>
            </a:r>
            <a:r>
              <a:rPr kumimoji="0" lang="nl-NL" sz="2800" b="1"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SGK – 13</a:t>
            </a:r>
            <a:endParaRPr kumimoji="0" lang="en-US"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endParaRPr>
          </a:p>
        </p:txBody>
      </p:sp>
    </p:spTree>
    <p:extLst>
      <p:ext uri="{BB962C8B-B14F-4D97-AF65-F5344CB8AC3E}">
        <p14:creationId xmlns:p14="http://schemas.microsoft.com/office/powerpoint/2010/main" val="367681001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1000"/>
            <a:ext cx="8991600" cy="2246769"/>
          </a:xfrm>
          <a:prstGeom prst="rect">
            <a:avLst/>
          </a:prstGeom>
        </p:spPr>
        <p:txBody>
          <a:bodyPr wrap="square">
            <a:spAutoFit/>
          </a:bodyPr>
          <a:lstStyle/>
          <a:p>
            <a:pPr algn="just">
              <a:spcAft>
                <a:spcPts val="600"/>
              </a:spcAft>
            </a:pPr>
            <a:r>
              <a:rPr lang="en-US" sz="2800" dirty="0" err="1">
                <a:latin typeface="Times New Roman" pitchFamily="18" charset="0"/>
                <a:ea typeface="Calibri" panose="020F0502020204030204" pitchFamily="34" charset="0"/>
                <a:cs typeface="Times New Roman" pitchFamily="18" charset="0"/>
              </a:rPr>
              <a:t>Trong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một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đợt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tặng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đồ</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dùng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học</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tập</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cho</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học</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sinh</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vùng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cao</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có</a:t>
            </a:r>
            <a:r>
              <a:rPr lang="en-US" sz="2800" dirty="0">
                <a:latin typeface="Times New Roman" pitchFamily="18" charset="0"/>
                <a:ea typeface="Calibri" panose="020F0502020204030204" pitchFamily="34" charset="0"/>
                <a:cs typeface="Times New Roman" pitchFamily="18" charset="0"/>
              </a:rPr>
              <a:t> 635 </a:t>
            </a:r>
            <a:r>
              <a:rPr lang="en-US" sz="2800" dirty="0" err="1">
                <a:latin typeface="Times New Roman" pitchFamily="18" charset="0"/>
                <a:ea typeface="Calibri" panose="020F0502020204030204" pitchFamily="34" charset="0"/>
                <a:cs typeface="Times New Roman" pitchFamily="18" charset="0"/>
              </a:rPr>
              <a:t>quyển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vở</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được</a:t>
            </a:r>
            <a:r>
              <a:rPr lang="en-US" sz="2800" dirty="0">
                <a:latin typeface="Times New Roman" pitchFamily="18" charset="0"/>
                <a:ea typeface="Calibri" panose="020F0502020204030204" pitchFamily="34" charset="0"/>
                <a:cs typeface="Times New Roman" pitchFamily="18" charset="0"/>
              </a:rPr>
              <a:t> chia </a:t>
            </a:r>
            <a:r>
              <a:rPr lang="en-US" sz="2800" dirty="0" err="1">
                <a:latin typeface="Times New Roman" pitchFamily="18" charset="0"/>
                <a:ea typeface="Calibri" panose="020F0502020204030204" pitchFamily="34" charset="0"/>
                <a:cs typeface="Times New Roman" pitchFamily="18" charset="0"/>
              </a:rPr>
              <a:t>cho</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lớp</a:t>
            </a:r>
            <a:r>
              <a:rPr lang="en-US" sz="2800" dirty="0">
                <a:latin typeface="Times New Roman" pitchFamily="18" charset="0"/>
                <a:ea typeface="Calibri" panose="020F0502020204030204" pitchFamily="34" charset="0"/>
                <a:cs typeface="Times New Roman" pitchFamily="18" charset="0"/>
              </a:rPr>
              <a:t> 7A, 7B, 7C </a:t>
            </a:r>
            <a:r>
              <a:rPr lang="en-US" sz="2800" dirty="0" err="1">
                <a:latin typeface="Times New Roman" pitchFamily="18" charset="0"/>
                <a:ea typeface="Calibri" panose="020F0502020204030204" pitchFamily="34" charset="0"/>
                <a:cs typeface="Times New Roman" pitchFamily="18" charset="0"/>
              </a:rPr>
              <a:t>tỉ</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lệ</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thuận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với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học</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sinh</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của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mỗi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lớp</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Hỏi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mỗi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lớp</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được</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tặng</a:t>
            </a:r>
            <a:r>
              <a:rPr lang="en-US" sz="2800" dirty="0">
                <a:latin typeface="Times New Roman" pitchFamily="18" charset="0"/>
                <a:ea typeface="Calibri" panose="020F0502020204030204" pitchFamily="34" charset="0"/>
                <a:cs typeface="Times New Roman" pitchFamily="18" charset="0"/>
              </a:rPr>
              <a:t> bao </a:t>
            </a:r>
            <a:r>
              <a:rPr lang="en-US" sz="2800" dirty="0" err="1">
                <a:latin typeface="Times New Roman" pitchFamily="18" charset="0"/>
                <a:ea typeface="Calibri" panose="020F0502020204030204" pitchFamily="34" charset="0"/>
                <a:cs typeface="Times New Roman" pitchFamily="18" charset="0"/>
              </a:rPr>
              <a:t>nhiêu</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quyển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vở</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biết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sĩ</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của</a:t>
            </a:r>
            <a:r>
              <a:rPr lang="en-US" sz="2800" dirty="0">
                <a:latin typeface="Times New Roman" pitchFamily="18" charset="0"/>
                <a:ea typeface="Calibri" panose="020F0502020204030204" pitchFamily="34" charset="0"/>
                <a:cs typeface="Times New Roman" pitchFamily="18" charset="0"/>
              </a:rPr>
              <a:t> 3 </a:t>
            </a:r>
            <a:r>
              <a:rPr lang="en-US" sz="2800" dirty="0" err="1">
                <a:latin typeface="Times New Roman" pitchFamily="18" charset="0"/>
                <a:ea typeface="Calibri" panose="020F0502020204030204" pitchFamily="34" charset="0"/>
                <a:cs typeface="Times New Roman" pitchFamily="18" charset="0"/>
              </a:rPr>
              <a:t>lớp</a:t>
            </a:r>
            <a:r>
              <a:rPr lang="en-US" sz="2800" dirty="0">
                <a:latin typeface="Times New Roman" pitchFamily="18" charset="0"/>
                <a:ea typeface="Calibri" panose="020F0502020204030204" pitchFamily="34" charset="0"/>
                <a:cs typeface="Times New Roman" pitchFamily="18" charset="0"/>
              </a:rPr>
              <a:t> 7A, 7B, 7C </a:t>
            </a:r>
            <a:r>
              <a:rPr lang="en-US" sz="2800" dirty="0" err="1">
                <a:latin typeface="Times New Roman" pitchFamily="18" charset="0"/>
                <a:ea typeface="Calibri" panose="020F0502020204030204" pitchFamily="34" charset="0"/>
                <a:cs typeface="Times New Roman" pitchFamily="18" charset="0"/>
              </a:rPr>
              <a:t>lần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lượt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là</a:t>
            </a:r>
            <a:r>
              <a:rPr lang="en-US" sz="2800" dirty="0">
                <a:latin typeface="Times New Roman" pitchFamily="18" charset="0"/>
                <a:ea typeface="Calibri" panose="020F0502020204030204" pitchFamily="34" charset="0"/>
                <a:cs typeface="Times New Roman" pitchFamily="18" charset="0"/>
              </a:rPr>
              <a:t> 40; 42 </a:t>
            </a:r>
            <a:r>
              <a:rPr lang="en-US" sz="2800" dirty="0" err="1">
                <a:latin typeface="Times New Roman" pitchFamily="18" charset="0"/>
                <a:ea typeface="Calibri" panose="020F0502020204030204" pitchFamily="34" charset="0"/>
                <a:cs typeface="Times New Roman" pitchFamily="18" charset="0"/>
              </a:rPr>
              <a:t>và</a:t>
            </a:r>
            <a:r>
              <a:rPr lang="en-US" sz="2800" dirty="0">
                <a:latin typeface="Times New Roman" pitchFamily="18" charset="0"/>
                <a:ea typeface="Calibri" panose="020F0502020204030204" pitchFamily="34" charset="0"/>
                <a:cs typeface="Times New Roman" pitchFamily="18" charset="0"/>
              </a:rPr>
              <a:t> 45 </a:t>
            </a:r>
            <a:r>
              <a:rPr lang="en-US" sz="2800" dirty="0" err="1">
                <a:latin typeface="Times New Roman" pitchFamily="18" charset="0"/>
                <a:ea typeface="Calibri" panose="020F0502020204030204" pitchFamily="34" charset="0"/>
                <a:cs typeface="Times New Roman" pitchFamily="18" charset="0"/>
              </a:rPr>
              <a:t>học</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sinh</a:t>
            </a:r>
            <a:r>
              <a:rPr lang="en-US" sz="2800" dirty="0">
                <a:latin typeface="Times New Roman" pitchFamily="18" charset="0"/>
                <a:ea typeface="Calibri" panose="020F0502020204030204" pitchFamily="34" charset="0"/>
                <a:cs typeface="Times New Roman" pitchFamily="18" charset="0"/>
              </a:rPr>
              <a:t>.</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943601" y="2092533"/>
            <a:ext cx="2895599" cy="2708068"/>
          </a:xfrm>
          <a:prstGeom prst="rect">
            <a:avLst/>
          </a:prstGeom>
        </p:spPr>
      </p:pic>
      <p:sp>
        <p:nvSpPr>
          <p:cNvPr id="7" name="Oval Callout 6"/>
          <p:cNvSpPr/>
          <p:nvPr/>
        </p:nvSpPr>
        <p:spPr>
          <a:xfrm>
            <a:off x="3291347" y="2187555"/>
            <a:ext cx="1295401"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Giải</a:t>
            </a:r>
            <a:endPar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35180" y="2667000"/>
                <a:ext cx="5960820" cy="954107"/>
              </a:xfrm>
              <a:prstGeom prst="rect">
                <a:avLst/>
              </a:prstGeom>
            </p:spPr>
            <p:txBody>
              <a:bodyPr wrap="square">
                <a:spAutoFit/>
              </a:bodyPr>
              <a:lstStyle/>
              <a:p>
                <a:r>
                  <a:rPr lang="en-US" sz="2800" dirty="0" err="1">
                    <a:latin typeface="Times New Roman" pitchFamily="18" charset="0"/>
                    <a:ea typeface="Calibri" panose="020F0502020204030204" pitchFamily="34" charset="0"/>
                    <a:cs typeface="Times New Roman" pitchFamily="18" charset="0"/>
                  </a:rPr>
                  <a:t>Gọi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vở</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lớp</a:t>
                </a:r>
                <a:r>
                  <a:rPr lang="en-US" sz="2800" dirty="0">
                    <a:latin typeface="Times New Roman" pitchFamily="18" charset="0"/>
                    <a:ea typeface="Calibri" panose="020F0502020204030204" pitchFamily="34" charset="0"/>
                    <a:cs typeface="Times New Roman" pitchFamily="18" charset="0"/>
                  </a:rPr>
                  <a:t> 7A, 7B, 7C </a:t>
                </a:r>
                <a:r>
                  <a:rPr lang="en-US" sz="2800" dirty="0" err="1">
                    <a:latin typeface="Times New Roman" pitchFamily="18" charset="0"/>
                    <a:ea typeface="Calibri" panose="020F0502020204030204" pitchFamily="34" charset="0"/>
                    <a:cs typeface="Times New Roman" pitchFamily="18" charset="0"/>
                  </a:rPr>
                  <a:t>được</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tặng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lần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lượt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là</a:t>
                </a:r>
                <a:r>
                  <a:rPr lang="en-US" sz="28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Arial" panose="020B0604020202020204" pitchFamily="34" charset="0"/>
                      </a:rPr>
                      <m:t>𝑥</m:t>
                    </m:r>
                    <m:r>
                      <a:rPr lang="en-US" sz="2800">
                        <a:latin typeface="Cambria Math" panose="02040503050406030204" pitchFamily="18" charset="0"/>
                        <a:ea typeface="Calibri" panose="020F0502020204030204" pitchFamily="34" charset="0"/>
                        <a:cs typeface="Arial" panose="020B0604020202020204" pitchFamily="34" charset="0"/>
                      </a:rPr>
                      <m:t>,</m:t>
                    </m:r>
                    <m:r>
                      <a:rPr lang="en-US" sz="2800" i="1">
                        <a:latin typeface="Cambria Math" panose="02040503050406030204" pitchFamily="18" charset="0"/>
                        <a:ea typeface="Calibri" panose="020F0502020204030204" pitchFamily="34" charset="0"/>
                        <a:cs typeface="Arial" panose="020B0604020202020204" pitchFamily="34" charset="0"/>
                      </a:rPr>
                      <m:t>𝑦</m:t>
                    </m:r>
                    <m:r>
                      <a:rPr lang="en-US" sz="2800">
                        <a:latin typeface="Cambria Math" panose="02040503050406030204" pitchFamily="18" charset="0"/>
                        <a:ea typeface="Calibri" panose="020F0502020204030204" pitchFamily="34" charset="0"/>
                        <a:cs typeface="Arial" panose="020B0604020202020204" pitchFamily="34" charset="0"/>
                      </a:rPr>
                      <m:t>,</m:t>
                    </m:r>
                    <m:r>
                      <a:rPr lang="en-US" sz="2800" i="1">
                        <a:latin typeface="Cambria Math" panose="02040503050406030204" pitchFamily="18" charset="0"/>
                        <a:ea typeface="Calibri" panose="020F0502020204030204" pitchFamily="34" charset="0"/>
                        <a:cs typeface="Arial" panose="020B0604020202020204" pitchFamily="34" charset="0"/>
                      </a:rPr>
                      <m:t>𝑧</m:t>
                    </m:r>
                    <m:r>
                      <a:rPr lang="en-US" sz="2800" i="1">
                        <a:latin typeface="Cambria Math" panose="02040503050406030204" pitchFamily="18" charset="0"/>
                        <a:ea typeface="Calibri" panose="020F0502020204030204" pitchFamily="34" charset="0"/>
                        <a:cs typeface="Arial" panose="020B0604020202020204" pitchFamily="34" charset="0"/>
                      </a:rPr>
                      <m:t> </m:t>
                    </m:r>
                  </m:oMath>
                </a14:m>
                <a:r>
                  <a:rPr lang="en-US" sz="2800" dirty="0">
                    <a:latin typeface="Times New Roman" pitchFamily="18" charset="0"/>
                    <a:ea typeface="Calibri" panose="020F0502020204030204" pitchFamily="34" charset="0"/>
                    <a:cs typeface="Times New Roman" pitchFamily="18" charset="0"/>
                  </a:rPr>
                  <a:t>(</a:t>
                </a:r>
                <a:r>
                  <a:rPr lang="en-US" sz="2800" dirty="0" err="1">
                    <a:latin typeface="Times New Roman" pitchFamily="18" charset="0"/>
                    <a:ea typeface="Calibri" panose="020F0502020204030204" pitchFamily="34" charset="0"/>
                    <a:cs typeface="Times New Roman" pitchFamily="18" charset="0"/>
                  </a:rPr>
                  <a:t>quyển</a:t>
                </a:r>
                <a:r>
                  <a:rPr lang="en-US" sz="28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Arial" panose="020B0604020202020204" pitchFamily="34" charset="0"/>
                      </a:rPr>
                      <m:t>𝑥</m:t>
                    </m:r>
                    <m:r>
                      <a:rPr lang="en-US" sz="2800">
                        <a:latin typeface="Cambria Math" panose="02040503050406030204" pitchFamily="18" charset="0"/>
                        <a:ea typeface="Calibri" panose="020F0502020204030204" pitchFamily="34" charset="0"/>
                        <a:cs typeface="Arial" panose="020B0604020202020204" pitchFamily="34" charset="0"/>
                      </a:rPr>
                      <m:t>,</m:t>
                    </m:r>
                    <m:r>
                      <a:rPr lang="en-US" sz="2800" i="1">
                        <a:latin typeface="Cambria Math" panose="02040503050406030204" pitchFamily="18" charset="0"/>
                        <a:ea typeface="Calibri" panose="020F0502020204030204" pitchFamily="34" charset="0"/>
                        <a:cs typeface="Arial" panose="020B0604020202020204" pitchFamily="34" charset="0"/>
                      </a:rPr>
                      <m:t>𝑦</m:t>
                    </m:r>
                    <m:r>
                      <a:rPr lang="en-US" sz="2800">
                        <a:latin typeface="Cambria Math" panose="02040503050406030204" pitchFamily="18" charset="0"/>
                        <a:ea typeface="Calibri" panose="020F0502020204030204" pitchFamily="34" charset="0"/>
                        <a:cs typeface="Arial" panose="020B0604020202020204" pitchFamily="34" charset="0"/>
                      </a:rPr>
                      <m:t>,</m:t>
                    </m:r>
                    <m:r>
                      <a:rPr lang="en-US" sz="2800" i="1">
                        <a:latin typeface="Cambria Math" panose="02040503050406030204" pitchFamily="18" charset="0"/>
                        <a:ea typeface="Calibri" panose="020F0502020204030204" pitchFamily="34" charset="0"/>
                        <a:cs typeface="Arial" panose="020B0604020202020204" pitchFamily="34" charset="0"/>
                      </a:rPr>
                      <m:t>𝑧</m:t>
                    </m:r>
                    <m:r>
                      <a:rPr lang="en-US" sz="2800" i="1">
                        <a:latin typeface="Cambria Math" panose="02040503050406030204" pitchFamily="18" charset="0"/>
                        <a:ea typeface="Times New Roman" panose="02020603050405020304" pitchFamily="18" charset="0"/>
                        <a:cs typeface="Arial" panose="020B0604020202020204" pitchFamily="34" charset="0"/>
                      </a:rPr>
                      <m:t>∈</m:t>
                    </m:r>
                    <m:r>
                      <a:rPr lang="en-US" sz="2800" i="1">
                        <a:latin typeface="Cambria Math" panose="02040503050406030204" pitchFamily="18" charset="0"/>
                        <a:ea typeface="Times New Roman" panose="02020603050405020304" pitchFamily="18" charset="0"/>
                        <a:cs typeface="Arial" panose="020B0604020202020204" pitchFamily="34" charset="0"/>
                      </a:rPr>
                      <m:t>ℤ</m:t>
                    </m:r>
                  </m:oMath>
                </a14:m>
                <a:r>
                  <a:rPr lang="en-US" sz="2800" baseline="30000" dirty="0">
                    <a:latin typeface="Times New Roman" pitchFamily="18" charset="0"/>
                    <a:ea typeface="Times New Roman" panose="02020603050405020304" pitchFamily="18" charset="0"/>
                    <a:cs typeface="Times New Roman" pitchFamily="18" charset="0"/>
                  </a:rPr>
                  <a:t>+</a:t>
                </a:r>
                <a:r>
                  <a:rPr lang="en-US" sz="2800" dirty="0">
                    <a:latin typeface="Times New Roman" pitchFamily="18" charset="0"/>
                    <a:ea typeface="Calibri" panose="020F0502020204030204" pitchFamily="34" charset="0"/>
                    <a:cs typeface="Times New Roman"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135180" y="2667000"/>
                <a:ext cx="5960820" cy="954107"/>
              </a:xfrm>
              <a:prstGeom prst="rect">
                <a:avLst/>
              </a:prstGeom>
              <a:blipFill>
                <a:blip r:embed="rId3"/>
                <a:stretch>
                  <a:fillRect l="-2045" t="-7051" b="-16667"/>
                </a:stretch>
              </a:blipFill>
            </p:spPr>
            <p:txBody>
              <a:bodyPr/>
              <a:lstStyle/>
              <a:p>
                <a:r>
                  <a:rPr lang="en-US">
                    <a:noFill/>
                  </a:rPr>
                  <a:t> </a:t>
                </a:r>
              </a:p>
            </p:txBody>
          </p:sp>
        </mc:Fallback>
      </mc:AlternateContent>
      <p:grpSp>
        <p:nvGrpSpPr>
          <p:cNvPr id="9" name="Group 8"/>
          <p:cNvGrpSpPr/>
          <p:nvPr/>
        </p:nvGrpSpPr>
        <p:grpSpPr>
          <a:xfrm>
            <a:off x="49710" y="3504141"/>
            <a:ext cx="6243629" cy="1296459"/>
            <a:chOff x="961949" y="1681290"/>
            <a:chExt cx="4572000" cy="1296459"/>
          </a:xfrm>
        </p:grpSpPr>
        <mc:AlternateContent xmlns:mc="http://schemas.openxmlformats.org/markup-compatibility/2006" xmlns:a14="http://schemas.microsoft.com/office/drawing/2010/main">
          <mc:Choice Requires="a14">
            <p:sp>
              <p:nvSpPr>
                <p:cNvPr id="10" name="Rectangle 9"/>
                <p:cNvSpPr/>
                <p:nvPr/>
              </p:nvSpPr>
              <p:spPr>
                <a:xfrm>
                  <a:off x="961949" y="1681290"/>
                  <a:ext cx="4572000" cy="52322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Theo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đề</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ta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có</a:t>
                  </a:r>
                  <a14:m>
                    <m:oMath xmlns:m="http://schemas.openxmlformats.org/officeDocument/2006/math">
                      <m:r>
                        <a:rPr kumimoji="0" lang="en-US" sz="28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en-US" sz="28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28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 + </m:t>
                      </m:r>
                      <m:r>
                        <a:rPr kumimoji="0" lang="en-US" sz="28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28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 + </m:t>
                      </m:r>
                      <m:r>
                        <a:rPr kumimoji="0" lang="en-US" sz="28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28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 = 635 </m:t>
                      </m:r>
                    </m:oMath>
                  </a14:m>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và</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61949" y="1681290"/>
                  <a:ext cx="4572000" cy="523220"/>
                </a:xfrm>
                <a:prstGeom prst="rect">
                  <a:avLst/>
                </a:prstGeom>
                <a:blipFill rotWithShape="1">
                  <a:blip r:embed="rId4"/>
                  <a:stretch>
                    <a:fillRect l="-1953"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117955" y="2147457"/>
                  <a:ext cx="1752708" cy="83029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40</m:t>
                            </m:r>
                          </m:den>
                        </m:f>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42</m:t>
                            </m:r>
                          </m:den>
                        </m:f>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𝑧</m:t>
                            </m:r>
                          </m:num>
                          <m:den>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45</m:t>
                            </m:r>
                          </m:den>
                        </m:f>
                      </m:oMath>
                    </m:oMathPara>
                  </a14:m>
                  <a:endParaRPr kumimoji="0" lang="en-US" sz="2400" b="0" i="0" u="none" strike="noStrike" kern="0" cap="none" spc="0" normalizeH="0" baseline="0" noProof="0" dirty="0">
                    <a:ln>
                      <a:noFill/>
                    </a:ln>
                    <a:solidFill>
                      <a:sysClr val="windowText" lastClr="000000"/>
                    </a:solidFill>
                    <a:effectLst/>
                    <a:uLnTx/>
                    <a:uFillTx/>
                  </a:endParaRPr>
                </a:p>
              </p:txBody>
            </p:sp>
          </mc:Choice>
          <mc:Fallback xmlns="">
            <p:sp>
              <p:nvSpPr>
                <p:cNvPr id="11" name="Rectangle 10"/>
                <p:cNvSpPr>
                  <a:spLocks noRot="1" noChangeAspect="1" noMove="1" noResize="1" noEditPoints="1" noAdjustHandles="1" noChangeArrowheads="1" noChangeShapeType="1" noTextEdit="1"/>
                </p:cNvSpPr>
                <p:nvPr/>
              </p:nvSpPr>
              <p:spPr>
                <a:xfrm>
                  <a:off x="2117955" y="2147457"/>
                  <a:ext cx="1752708" cy="830292"/>
                </a:xfrm>
                <a:prstGeom prst="rect">
                  <a:avLst/>
                </a:prstGeom>
                <a:blipFill rotWithShape="1">
                  <a:blip r:embed="rId5"/>
                  <a:stretch>
                    <a:fillRect/>
                  </a:stretch>
                </a:blipFill>
              </p:spPr>
              <p:txBody>
                <a:bodyPr/>
                <a:lstStyle/>
                <a:p>
                  <a:r>
                    <a:rPr lang="en-US">
                      <a:noFill/>
                    </a:rPr>
                    <a:t> </a:t>
                  </a:r>
                </a:p>
              </p:txBody>
            </p:sp>
          </mc:Fallback>
        </mc:AlternateContent>
      </p:grpSp>
      <p:sp>
        <p:nvSpPr>
          <p:cNvPr id="12" name="Rectangle 11"/>
          <p:cNvSpPr/>
          <p:nvPr/>
        </p:nvSpPr>
        <p:spPr>
          <a:xfrm>
            <a:off x="49702" y="4847056"/>
            <a:ext cx="7036898" cy="523220"/>
          </a:xfrm>
          <a:prstGeom prst="rect">
            <a:avLst/>
          </a:prstGeom>
        </p:spPr>
        <p:txBody>
          <a:bodyPr wrap="square">
            <a:spAutoFit/>
          </a:bodyPr>
          <a:lstStyle/>
          <a:p>
            <a:pPr lvl="0">
              <a:spcAft>
                <a:spcPts val="800"/>
              </a:spcAft>
            </a:pPr>
            <a:r>
              <a:rPr lang="en-US" sz="2800" dirty="0">
                <a:latin typeface="Times New Roman" pitchFamily="18" charset="0"/>
                <a:ea typeface="Times New Roman" pitchFamily="18" charset="0"/>
                <a:cs typeface="Times New Roman" pitchFamily="18" charset="0"/>
              </a:rPr>
              <a:t>Theo </a:t>
            </a:r>
            <a:r>
              <a:rPr lang="en-US" sz="2800" dirty="0" err="1">
                <a:latin typeface="Times New Roman" pitchFamily="18" charset="0"/>
                <a:ea typeface="Times New Roman" pitchFamily="18" charset="0"/>
                <a:cs typeface="Times New Roman" pitchFamily="18" charset="0"/>
              </a:rPr>
              <a:t>tính</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chất</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của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dãy</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tỉ</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số</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bằng</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nhau</a:t>
            </a:r>
            <a:r>
              <a:rPr lang="en-US" sz="2800" dirty="0">
                <a:latin typeface="Times New Roman" pitchFamily="18" charset="0"/>
                <a:ea typeface="Times New Roman" pitchFamily="18" charset="0"/>
                <a:cs typeface="Times New Roman" pitchFamily="18" charset="0"/>
              </a:rPr>
              <a:t>, ta </a:t>
            </a:r>
            <a:r>
              <a:rPr lang="en-US" sz="2800" dirty="0" err="1">
                <a:latin typeface="Times New Roman" pitchFamily="18" charset="0"/>
                <a:ea typeface="Times New Roman" pitchFamily="18" charset="0"/>
                <a:cs typeface="Times New Roman" pitchFamily="18" charset="0"/>
              </a:rPr>
              <a:t>có</a:t>
            </a:r>
            <a:r>
              <a:rPr lang="en-US" sz="2800" dirty="0">
                <a:latin typeface="Times New Roman" pitchFamily="18" charset="0"/>
                <a:ea typeface="Times New Roman" pitchFamily="18" charset="0"/>
                <a:cs typeface="Times New Roman" pitchFamily="18" charset="0"/>
              </a:rPr>
              <a:t>:</a:t>
            </a:r>
            <a:endParaRPr lang="en-US" sz="2800" dirty="0">
              <a:latin typeface="Times New Roman" pitchFamily="18" charset="0"/>
              <a:ea typeface="Calibri" panose="020F0502020204030204" pitchFamily="34" charset="0"/>
              <a:cs typeface="Times New Roman"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762010" y="5228056"/>
                <a:ext cx="6705601" cy="1020344"/>
              </a:xfrm>
              <a:prstGeom prst="rect">
                <a:avLst/>
              </a:prstGeom>
            </p:spPr>
            <p:txBody>
              <a:bodyPr wrap="square">
                <a:spAutoFit/>
              </a:bodyPr>
              <a:lstStyle/>
              <a:p>
                <a:pPr lvl="0" algn="ctr">
                  <a:spcAft>
                    <a:spcPts val="800"/>
                  </a:spcAft>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𝑥</m:t>
                          </m:r>
                        </m:num>
                        <m:den>
                          <m:r>
                            <a:rPr lang="en-US" sz="2800" i="1">
                              <a:latin typeface="Cambria Math" panose="02040503050406030204" pitchFamily="18" charset="0"/>
                              <a:ea typeface="Calibri" panose="020F0502020204030204" pitchFamily="34" charset="0"/>
                              <a:cs typeface="Arial" panose="020B0604020202020204" pitchFamily="34" charset="0"/>
                            </a:rPr>
                            <m:t>40</m:t>
                          </m:r>
                        </m:den>
                      </m:f>
                      <m:r>
                        <a:rPr lang="en-US" sz="2800" i="1">
                          <a:latin typeface="Cambria Math" panose="02040503050406030204" pitchFamily="18" charset="0"/>
                          <a:ea typeface="Calibri" panose="020F0502020204030204" pitchFamily="34"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𝑦</m:t>
                          </m:r>
                        </m:num>
                        <m:den>
                          <m:r>
                            <a:rPr lang="en-US" sz="2800" i="1">
                              <a:latin typeface="Cambria Math" panose="02040503050406030204" pitchFamily="18" charset="0"/>
                              <a:ea typeface="Calibri" panose="020F0502020204030204" pitchFamily="34" charset="0"/>
                              <a:cs typeface="Arial" panose="020B0604020202020204" pitchFamily="34" charset="0"/>
                            </a:rPr>
                            <m:t>42</m:t>
                          </m:r>
                        </m:den>
                      </m:f>
                      <m:r>
                        <a:rPr lang="en-US" sz="2800" i="1">
                          <a:latin typeface="Cambria Math" panose="02040503050406030204" pitchFamily="18" charset="0"/>
                          <a:ea typeface="Calibri" panose="020F0502020204030204" pitchFamily="34"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𝑧</m:t>
                          </m:r>
                        </m:num>
                        <m:den>
                          <m:r>
                            <a:rPr lang="en-US" sz="2800" i="1">
                              <a:latin typeface="Cambria Math" panose="02040503050406030204" pitchFamily="18" charset="0"/>
                              <a:ea typeface="Calibri" panose="020F0502020204030204" pitchFamily="34" charset="0"/>
                              <a:cs typeface="Arial" panose="020B0604020202020204" pitchFamily="34" charset="0"/>
                            </a:rPr>
                            <m:t>45</m:t>
                          </m:r>
                        </m:den>
                      </m:f>
                      <m:r>
                        <a:rPr lang="en-US" sz="2800" i="1">
                          <a:latin typeface="Cambria Math" panose="02040503050406030204" pitchFamily="18" charset="0"/>
                          <a:ea typeface="Calibri" panose="020F0502020204030204" pitchFamily="34"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𝑥</m:t>
                          </m:r>
                          <m:r>
                            <a:rPr lang="en-US" sz="2800" i="1">
                              <a:latin typeface="Cambria Math" panose="02040503050406030204" pitchFamily="18" charset="0"/>
                              <a:ea typeface="Calibri" panose="020F0502020204030204" pitchFamily="34" charset="0"/>
                              <a:cs typeface="Arial" panose="020B0604020202020204" pitchFamily="34" charset="0"/>
                            </a:rPr>
                            <m:t>+</m:t>
                          </m:r>
                          <m:r>
                            <a:rPr lang="en-US" sz="2800" i="1">
                              <a:latin typeface="Cambria Math" panose="02040503050406030204" pitchFamily="18" charset="0"/>
                              <a:ea typeface="Calibri" panose="020F0502020204030204" pitchFamily="34" charset="0"/>
                              <a:cs typeface="Arial" panose="020B0604020202020204" pitchFamily="34" charset="0"/>
                            </a:rPr>
                            <m:t>𝑦</m:t>
                          </m:r>
                          <m:r>
                            <a:rPr lang="en-US" sz="2800" i="1">
                              <a:latin typeface="Cambria Math" panose="02040503050406030204" pitchFamily="18" charset="0"/>
                              <a:ea typeface="Calibri" panose="020F0502020204030204" pitchFamily="34" charset="0"/>
                              <a:cs typeface="Arial" panose="020B0604020202020204" pitchFamily="34" charset="0"/>
                            </a:rPr>
                            <m:t>+</m:t>
                          </m:r>
                          <m:r>
                            <a:rPr lang="en-US" sz="2800" i="1">
                              <a:latin typeface="Cambria Math" panose="02040503050406030204" pitchFamily="18" charset="0"/>
                              <a:ea typeface="Calibri" panose="020F0502020204030204" pitchFamily="34" charset="0"/>
                              <a:cs typeface="Arial" panose="020B0604020202020204" pitchFamily="34" charset="0"/>
                            </a:rPr>
                            <m:t>𝑧</m:t>
                          </m:r>
                        </m:num>
                        <m:den>
                          <m:r>
                            <a:rPr lang="en-US" sz="2800" i="1">
                              <a:latin typeface="Cambria Math" panose="02040503050406030204" pitchFamily="18" charset="0"/>
                              <a:ea typeface="Calibri" panose="020F0502020204030204" pitchFamily="34" charset="0"/>
                              <a:cs typeface="Arial" panose="020B0604020202020204" pitchFamily="34" charset="0"/>
                            </a:rPr>
                            <m:t>40+42+45</m:t>
                          </m:r>
                        </m:den>
                      </m:f>
                      <m:r>
                        <a:rPr lang="en-US" sz="2800" i="1">
                          <a:latin typeface="Cambria Math" panose="02040503050406030204" pitchFamily="18" charset="0"/>
                          <a:ea typeface="Calibri" panose="020F0502020204030204" pitchFamily="34"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635</m:t>
                          </m:r>
                        </m:num>
                        <m:den>
                          <m:r>
                            <a:rPr lang="en-US" sz="2800" i="1">
                              <a:latin typeface="Cambria Math" panose="02040503050406030204" pitchFamily="18" charset="0"/>
                              <a:ea typeface="Calibri" panose="020F0502020204030204" pitchFamily="34" charset="0"/>
                              <a:cs typeface="Arial" panose="020B0604020202020204" pitchFamily="34" charset="0"/>
                            </a:rPr>
                            <m:t>127</m:t>
                          </m:r>
                        </m:den>
                      </m:f>
                      <m:r>
                        <a:rPr lang="en-US" sz="28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762010" y="5228056"/>
                <a:ext cx="6705601" cy="1020344"/>
              </a:xfrm>
              <a:prstGeom prst="rect">
                <a:avLst/>
              </a:prstGeom>
              <a:blipFill>
                <a:blip r:embed="rId6"/>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8BBB4CA-4B5A-1981-424A-88534061E587}"/>
              </a:ext>
            </a:extLst>
          </p:cNvPr>
          <p:cNvSpPr txBox="1"/>
          <p:nvPr/>
        </p:nvSpPr>
        <p:spPr>
          <a:xfrm>
            <a:off x="137633" y="10180"/>
            <a:ext cx="2910368" cy="523220"/>
          </a:xfrm>
          <a:prstGeom prst="rect">
            <a:avLst/>
          </a:prstGeom>
          <a:noFill/>
        </p:spPr>
        <p:txBody>
          <a:bodyPr wrap="square" rtlCol="0">
            <a:spAutoFit/>
          </a:bodyPr>
          <a:lstStyle/>
          <a:p>
            <a:pPr>
              <a:buClr>
                <a:srgbClr val="000000"/>
              </a:buClr>
              <a:buFont typeface="Arial"/>
              <a:buNone/>
              <a:defRPr/>
            </a:pPr>
            <a:r>
              <a:rPr lang="en-US" sz="2800" b="1" kern="0" dirty="0" err="1">
                <a:solidFill>
                  <a:srgbClr val="000000"/>
                </a:solidFill>
                <a:latin typeface="Times New Roman" pitchFamily="18" charset="0"/>
                <a:cs typeface="Times New Roman" pitchFamily="18" charset="0"/>
                <a:sym typeface="Arial"/>
              </a:rPr>
              <a:t>Ví</a:t>
            </a:r>
            <a:r>
              <a:rPr lang="en-US" sz="2800" b="1" kern="0" dirty="0">
                <a:solidFill>
                  <a:srgbClr val="000000"/>
                </a:solidFill>
                <a:latin typeface="Times New Roman" pitchFamily="18" charset="0"/>
                <a:cs typeface="Times New Roman" pitchFamily="18" charset="0"/>
                <a:sym typeface="Arial"/>
              </a:rPr>
              <a:t> </a:t>
            </a:r>
            <a:r>
              <a:rPr lang="en-US" sz="2800" b="1" kern="0" dirty="0" err="1">
                <a:solidFill>
                  <a:srgbClr val="000000"/>
                </a:solidFill>
                <a:latin typeface="Times New Roman" pitchFamily="18" charset="0"/>
                <a:cs typeface="Times New Roman" pitchFamily="18" charset="0"/>
                <a:sym typeface="Arial"/>
              </a:rPr>
              <a:t>dụ</a:t>
            </a:r>
            <a:r>
              <a:rPr lang="en-US" sz="2800" b="1" kern="0" dirty="0">
                <a:solidFill>
                  <a:srgbClr val="000000"/>
                </a:solidFill>
                <a:latin typeface="Times New Roman" pitchFamily="18" charset="0"/>
                <a:cs typeface="Times New Roman" pitchFamily="18" charset="0"/>
                <a:sym typeface="Arial"/>
              </a:rPr>
              <a:t> 4/</a:t>
            </a:r>
            <a:r>
              <a:rPr lang="nl-NL" sz="2800" b="1" kern="0" dirty="0">
                <a:solidFill>
                  <a:srgbClr val="000000"/>
                </a:solidFill>
                <a:latin typeface="Times New Roman" pitchFamily="18" charset="0"/>
                <a:ea typeface="Calibri" panose="020F0502020204030204" pitchFamily="34" charset="0"/>
                <a:cs typeface="Times New Roman" pitchFamily="18" charset="0"/>
                <a:sym typeface="Arial"/>
              </a:rPr>
              <a:t>SGK – 13</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D6D58F2-4C0B-C9C5-102C-538FA5CDFF83}"/>
                  </a:ext>
                </a:extLst>
              </p:cNvPr>
              <p:cNvSpPr/>
              <p:nvPr/>
            </p:nvSpPr>
            <p:spPr>
              <a:xfrm>
                <a:off x="304800" y="6182380"/>
                <a:ext cx="8534400" cy="523220"/>
              </a:xfrm>
              <a:prstGeom prst="rect">
                <a:avLst/>
              </a:prstGeom>
            </p:spPr>
            <p:txBody>
              <a:bodyPr wrap="square">
                <a:spAutoFit/>
              </a:bodyPr>
              <a:lstStyle/>
              <a:p>
                <a:pPr lvl="0" algn="ctr">
                  <a:spcAft>
                    <a:spcPts val="800"/>
                  </a:spcAft>
                </a:pPr>
                <a14:m>
                  <m:oMath xmlns:m="http://schemas.openxmlformats.org/officeDocument/2006/math">
                    <m:r>
                      <a:rPr lang="en-US" sz="2800" i="1">
                        <a:latin typeface="Cambria Math" panose="02040503050406030204" pitchFamily="18" charset="0"/>
                        <a:ea typeface="Calibri" panose="020F0502020204030204" pitchFamily="34" charset="0"/>
                        <a:cs typeface="Arial" panose="020B0604020202020204" pitchFamily="34" charset="0"/>
                      </a:rPr>
                      <m:t>⇒</m:t>
                    </m:r>
                  </m:oMath>
                </a14:m>
                <a:r>
                  <a:rPr lang="en-US" sz="2800" dirty="0">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14" name="Rectangle 13">
                <a:extLst>
                  <a:ext uri="{FF2B5EF4-FFF2-40B4-BE49-F238E27FC236}">
                    <a16:creationId xmlns:a16="http://schemas.microsoft.com/office/drawing/2014/main" id="{0D6D58F2-4C0B-C9C5-102C-538FA5CDFF83}"/>
                  </a:ext>
                </a:extLst>
              </p:cNvPr>
              <p:cNvSpPr>
                <a:spLocks noRot="1" noChangeAspect="1" noMove="1" noResize="1" noEditPoints="1" noAdjustHandles="1" noChangeArrowheads="1" noChangeShapeType="1" noTextEdit="1"/>
              </p:cNvSpPr>
              <p:nvPr/>
            </p:nvSpPr>
            <p:spPr>
              <a:xfrm>
                <a:off x="304800" y="6182380"/>
                <a:ext cx="8534400"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43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979;p45">
            <a:extLst>
              <a:ext uri="{FF2B5EF4-FFF2-40B4-BE49-F238E27FC236}">
                <a16:creationId xmlns:a16="http://schemas.microsoft.com/office/drawing/2014/main" id="{0AC98FF8-AD36-411B-98E8-5C3605E37783}"/>
              </a:ext>
            </a:extLst>
          </p:cNvPr>
          <p:cNvGrpSpPr/>
          <p:nvPr/>
        </p:nvGrpSpPr>
        <p:grpSpPr>
          <a:xfrm>
            <a:off x="-2205" y="4967744"/>
            <a:ext cx="1770523" cy="1447799"/>
            <a:chOff x="2475306" y="2531490"/>
            <a:chExt cx="1411927" cy="1922354"/>
          </a:xfrm>
        </p:grpSpPr>
        <p:grpSp>
          <p:nvGrpSpPr>
            <p:cNvPr id="4"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2"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8"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9"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0"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1"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2"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3"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4"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5"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6"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7"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8"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29"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0"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1"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2"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3"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4"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5"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6"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7"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8"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39"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0"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1"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2"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3"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4"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5"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6"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7"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8"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49"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0"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1"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2"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3"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4"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5"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6"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7"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8"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59"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0"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1"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2"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3"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4"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5"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6"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7"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8"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69"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0"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1"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2"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3"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4"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5"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6"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7"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8"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79"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0"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1"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2"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5"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7"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6"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83" name="Rectangle 82"/>
          <p:cNvSpPr/>
          <p:nvPr/>
        </p:nvSpPr>
        <p:spPr>
          <a:xfrm>
            <a:off x="184848" y="152400"/>
            <a:ext cx="2518638" cy="523220"/>
          </a:xfrm>
          <a:prstGeom prst="rect">
            <a:avLst/>
          </a:prstGeom>
        </p:spPr>
        <p:txBody>
          <a:bodyPr wrap="none">
            <a:spAutoFit/>
          </a:bodyPr>
          <a:lstStyle/>
          <a:p>
            <a:pPr>
              <a:buClr>
                <a:srgbClr val="000000"/>
              </a:buClr>
              <a:buFont typeface="Arial"/>
              <a:buNone/>
            </a:pPr>
            <a:r>
              <a:rPr lang="en-US" sz="2800" b="1" kern="0" dirty="0">
                <a:solidFill>
                  <a:srgbClr val="2B3547">
                    <a:lumMod val="50000"/>
                  </a:srgbClr>
                </a:solidFill>
                <a:latin typeface="Times New Roman" pitchFamily="18" charset="0"/>
                <a:cs typeface="Times New Roman" pitchFamily="18" charset="0"/>
                <a:sym typeface="Arial"/>
              </a:rPr>
              <a:t>LUYỆN TẬP 3</a:t>
            </a:r>
          </a:p>
        </p:txBody>
      </p:sp>
      <p:sp>
        <p:nvSpPr>
          <p:cNvPr id="84" name="Rectangle 83"/>
          <p:cNvSpPr/>
          <p:nvPr/>
        </p:nvSpPr>
        <p:spPr>
          <a:xfrm>
            <a:off x="134474" y="654056"/>
            <a:ext cx="9009526" cy="954107"/>
          </a:xfrm>
          <a:prstGeom prst="rect">
            <a:avLst/>
          </a:prstGeom>
        </p:spPr>
        <p:txBody>
          <a:bodyPr wrap="square">
            <a:spAutoFit/>
          </a:bodyPr>
          <a:lstStyle/>
          <a:p>
            <a:pPr>
              <a:spcBef>
                <a:spcPts val="600"/>
              </a:spcBef>
              <a:spcAft>
                <a:spcPts val="800"/>
              </a:spcAft>
              <a:buClr>
                <a:srgbClr val="000000"/>
              </a:buClr>
              <a:buFont typeface="Arial"/>
              <a:buNone/>
            </a:pPr>
            <a:r>
              <a:rPr lang="vi-VN" sz="2800" kern="0" dirty="0">
                <a:solidFill>
                  <a:srgbClr val="000000"/>
                </a:solidFill>
                <a:latin typeface="Times New Roman" pitchFamily="18" charset="0"/>
                <a:ea typeface="Calibri" panose="020F0502020204030204" pitchFamily="34" charset="0"/>
                <a:cs typeface="Times New Roman" pitchFamily="18" charset="0"/>
                <a:sym typeface="Arial"/>
              </a:rPr>
              <a:t>Hãy chia 1 tấn gạo thành ba phần có khối lượng tỉ lệ thuận với 2; 3; 5.</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85" name="Oval Callout 84"/>
          <p:cNvSpPr/>
          <p:nvPr/>
        </p:nvSpPr>
        <p:spPr>
          <a:xfrm>
            <a:off x="3657295" y="1131109"/>
            <a:ext cx="1295705" cy="57655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defRPr/>
            </a:pPr>
            <a:r>
              <a:rPr lang="en-US" sz="2800" kern="0" dirty="0" err="1">
                <a:solidFill>
                  <a:srgbClr val="2B3547">
                    <a:lumMod val="50000"/>
                  </a:srgbClr>
                </a:solidFill>
                <a:latin typeface="Times New Roman" pitchFamily="18" charset="0"/>
                <a:cs typeface="Times New Roman" pitchFamily="18" charset="0"/>
                <a:sym typeface="Arial"/>
              </a:rPr>
              <a:t>Giải</a:t>
            </a:r>
            <a:endParaRPr lang="en-US" sz="2800" kern="0" dirty="0">
              <a:solidFill>
                <a:srgbClr val="2B3547">
                  <a:lumMod val="50000"/>
                </a:srgbClr>
              </a:solidFill>
              <a:latin typeface="Times New Roman" pitchFamily="18" charset="0"/>
              <a:cs typeface="Times New Roman" pitchFamily="18" charset="0"/>
              <a:sym typeface="Arial"/>
            </a:endParaRPr>
          </a:p>
        </p:txBody>
      </p:sp>
      <p:sp>
        <p:nvSpPr>
          <p:cNvPr id="86" name="Rectangle 85"/>
          <p:cNvSpPr/>
          <p:nvPr/>
        </p:nvSpPr>
        <p:spPr>
          <a:xfrm>
            <a:off x="127445" y="1847102"/>
            <a:ext cx="8749419" cy="954107"/>
          </a:xfrm>
          <a:prstGeom prst="rect">
            <a:avLst/>
          </a:prstGeom>
        </p:spPr>
        <p:txBody>
          <a:bodyPr wrap="square">
            <a:spAutoFit/>
          </a:bodyPr>
          <a:lstStyle/>
          <a:p>
            <a:pPr>
              <a:buClr>
                <a:srgbClr val="000000"/>
              </a:buClr>
              <a:buFont typeface="Arial"/>
              <a:buNone/>
            </a:pP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Gọi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x, y, z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lần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lượt</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là</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ba</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phần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gạo</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chia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theo</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đề</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tấn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x, y, z &gt; 0)</a:t>
            </a:r>
          </a:p>
        </p:txBody>
      </p:sp>
      <p:grpSp>
        <p:nvGrpSpPr>
          <p:cNvPr id="87" name="Group 86"/>
          <p:cNvGrpSpPr/>
          <p:nvPr/>
        </p:nvGrpSpPr>
        <p:grpSpPr>
          <a:xfrm>
            <a:off x="141503" y="2609102"/>
            <a:ext cx="7983372" cy="830291"/>
            <a:chOff x="-338886" y="2356967"/>
            <a:chExt cx="5546711" cy="622719"/>
          </a:xfrm>
        </p:grpSpPr>
        <mc:AlternateContent xmlns:mc="http://schemas.openxmlformats.org/markup-compatibility/2006" xmlns:a14="http://schemas.microsoft.com/office/drawing/2010/main">
          <mc:Choice Requires="a14">
            <p:sp>
              <p:nvSpPr>
                <p:cNvPr id="88" name="Rectangle 87"/>
                <p:cNvSpPr/>
                <p:nvPr/>
              </p:nvSpPr>
              <p:spPr>
                <a:xfrm>
                  <a:off x="3437367" y="2356967"/>
                  <a:ext cx="1268326" cy="622719"/>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2</m:t>
                            </m:r>
                          </m:den>
                        </m:f>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m:t>
                            </m:r>
                          </m:den>
                        </m:f>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𝑧</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5</m:t>
                            </m:r>
                          </m:den>
                        </m:f>
                      </m:oMath>
                    </m:oMathPara>
                  </a14:m>
                  <a:endParaRPr lang="en-US" kern="0" dirty="0">
                    <a:solidFill>
                      <a:srgbClr val="000000"/>
                    </a:solidFill>
                    <a:latin typeface="Arial"/>
                    <a:cs typeface="Arial"/>
                    <a:sym typeface="Arial"/>
                  </a:endParaRPr>
                </a:p>
              </p:txBody>
            </p:sp>
          </mc:Choice>
          <mc:Fallback xmlns="">
            <p:sp>
              <p:nvSpPr>
                <p:cNvPr id="88" name="Rectangle 87"/>
                <p:cNvSpPr>
                  <a:spLocks noRot="1" noChangeAspect="1" noMove="1" noResize="1" noEditPoints="1" noAdjustHandles="1" noChangeArrowheads="1" noChangeShapeType="1" noTextEdit="1"/>
                </p:cNvSpPr>
                <p:nvPr/>
              </p:nvSpPr>
              <p:spPr>
                <a:xfrm>
                  <a:off x="3437367" y="2356967"/>
                  <a:ext cx="1268326" cy="6227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338886" y="2420374"/>
                  <a:ext cx="5546711" cy="495906"/>
                </a:xfrm>
                <a:prstGeom prst="rect">
                  <a:avLst/>
                </a:prstGeom>
              </p:spPr>
              <p:txBody>
                <a:bodyPr wrap="none">
                  <a:spAutoFit/>
                </a:bodyPr>
                <a:lstStyle/>
                <a:p>
                  <a:pPr algn="just">
                    <a:lnSpc>
                      <a:spcPct val="150000"/>
                    </a:lnSpc>
                    <a:buClr>
                      <a:srgbClr val="000000"/>
                    </a:buClr>
                    <a:buFont typeface="Arial"/>
                    <a:buNone/>
                  </a:pP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Theo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đề</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ta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14:m>
                    <m:oMath xmlns:m="http://schemas.openxmlformats.org/officeDocument/2006/math">
                      <m:r>
                        <a:rPr lang="en-US" sz="2800" i="1" kern="0" dirty="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r>
                        <a:rPr lang="en-US" sz="2800" i="1" kern="0" dirty="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2800" i="1" kern="0" dirty="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r>
                        <a:rPr lang="en-US" sz="2800" i="1" kern="0" dirty="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2800" i="1" kern="0" dirty="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𝑧</m:t>
                      </m:r>
                      <m:r>
                        <a:rPr lang="en-US" sz="2800" i="1" kern="0" dirty="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 </m:t>
                      </m:r>
                    </m:oMath>
                  </a14:m>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và</a:t>
                  </a:r>
                </a:p>
              </p:txBody>
            </p:sp>
          </mc:Choice>
          <mc:Fallback xmlns="">
            <p:sp>
              <p:nvSpPr>
                <p:cNvPr id="89" name="Rectangle 88"/>
                <p:cNvSpPr>
                  <a:spLocks noRot="1" noChangeAspect="1" noMove="1" noResize="1" noEditPoints="1" noAdjustHandles="1" noChangeArrowheads="1" noChangeShapeType="1" noTextEdit="1"/>
                </p:cNvSpPr>
                <p:nvPr/>
              </p:nvSpPr>
              <p:spPr>
                <a:xfrm>
                  <a:off x="-338886" y="2420374"/>
                  <a:ext cx="5546711" cy="495906"/>
                </a:xfrm>
                <a:prstGeom prst="rect">
                  <a:avLst/>
                </a:prstGeom>
                <a:blipFill rotWithShape="1">
                  <a:blip r:embed="rId4"/>
                  <a:stretch>
                    <a:fillRect l="-1527" b="-25926"/>
                  </a:stretch>
                </a:blipFill>
              </p:spPr>
              <p:txBody>
                <a:bodyPr/>
                <a:lstStyle/>
                <a:p>
                  <a:r>
                    <a:rPr lang="en-US">
                      <a:noFill/>
                    </a:rPr>
                    <a:t> </a:t>
                  </a:r>
                </a:p>
              </p:txBody>
            </p:sp>
          </mc:Fallback>
        </mc:AlternateContent>
      </p:grpSp>
      <p:sp>
        <p:nvSpPr>
          <p:cNvPr id="93" name="Rectangle 92"/>
          <p:cNvSpPr/>
          <p:nvPr/>
        </p:nvSpPr>
        <p:spPr>
          <a:xfrm>
            <a:off x="297226" y="3354852"/>
            <a:ext cx="8569757" cy="523220"/>
          </a:xfrm>
          <a:prstGeom prst="rect">
            <a:avLst/>
          </a:prstGeom>
        </p:spPr>
        <p:txBody>
          <a:bodyPr wrap="square">
            <a:spAutoFit/>
          </a:bodyPr>
          <a:lstStyle/>
          <a:p>
            <a:pPr>
              <a:buClr>
                <a:srgbClr val="000000"/>
              </a:buClr>
              <a:buFont typeface="Arial"/>
              <a:buNone/>
            </a:pP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Áp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dụng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tính</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chất</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của</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dãy</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số</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bằng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nhau</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ta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a:t>
            </a:r>
          </a:p>
        </p:txBody>
      </p:sp>
      <mc:AlternateContent xmlns:mc="http://schemas.openxmlformats.org/markup-compatibility/2006" xmlns:a14="http://schemas.microsoft.com/office/drawing/2010/main">
        <mc:Choice Requires="a14">
          <p:sp>
            <p:nvSpPr>
              <p:cNvPr id="94" name="Rectangle 93"/>
              <p:cNvSpPr/>
              <p:nvPr/>
            </p:nvSpPr>
            <p:spPr>
              <a:xfrm>
                <a:off x="2285999" y="3878072"/>
                <a:ext cx="5546839" cy="908967"/>
              </a:xfrm>
              <a:prstGeom prst="rect">
                <a:avLst/>
              </a:prstGeom>
            </p:spPr>
            <p:txBody>
              <a:bodyPr wrap="none">
                <a:spAutoFit/>
              </a:bodyPr>
              <a:lstStyle/>
              <a:p>
                <a:pPr algn="just">
                  <a:buClr>
                    <a:srgbClr val="000000"/>
                  </a:buClr>
                  <a:buFont typeface="Arial"/>
                  <a:buNone/>
                </a:pPr>
                <a14:m>
                  <m:oMathPara xmlns:m="http://schemas.openxmlformats.org/officeDocument/2006/math">
                    <m:oMathParaPr>
                      <m:jc m:val="left"/>
                    </m:oMathParaPr>
                    <m:oMath xmlns:m="http://schemas.openxmlformats.org/officeDocument/2006/math">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2</m:t>
                          </m:r>
                        </m:den>
                      </m:f>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m:t>
                          </m:r>
                        </m:den>
                      </m:f>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𝑧</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5</m:t>
                          </m:r>
                        </m:den>
                      </m:f>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𝑧</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2+3+5</m:t>
                          </m:r>
                        </m:den>
                      </m:f>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10</m:t>
                          </m:r>
                        </m:den>
                      </m:f>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=0,1</m:t>
                      </m:r>
                    </m:oMath>
                  </m:oMathPara>
                </a14:m>
                <a:endPar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4" name="Rectangle 93"/>
              <p:cNvSpPr>
                <a:spLocks noRot="1" noChangeAspect="1" noMove="1" noResize="1" noEditPoints="1" noAdjustHandles="1" noChangeArrowheads="1" noChangeShapeType="1" noTextEdit="1"/>
              </p:cNvSpPr>
              <p:nvPr/>
            </p:nvSpPr>
            <p:spPr>
              <a:xfrm>
                <a:off x="2285999" y="3878072"/>
                <a:ext cx="5546839" cy="9089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2703486" y="4828297"/>
                <a:ext cx="5165839" cy="523220"/>
              </a:xfrm>
              <a:prstGeom prst="rect">
                <a:avLst/>
              </a:prstGeom>
            </p:spPr>
            <p:txBody>
              <a:bodyPr wrap="square">
                <a:spAutoFit/>
              </a:bodyPr>
              <a:lstStyle/>
              <a:p>
                <a:pPr algn="just">
                  <a:buClr>
                    <a:srgbClr val="000000"/>
                  </a:buClr>
                  <a:buFont typeface="Arial"/>
                  <a:buNone/>
                </a:pPr>
                <a14:m>
                  <m:oMath xmlns:m="http://schemas.openxmlformats.org/officeDocument/2006/math">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oMath>
                </a14:m>
                <a:r>
                  <a:rPr lang="en-US" sz="2800" kern="0" dirty="0">
                    <a:solidFill>
                      <a:srgbClr val="000000"/>
                    </a:solidFill>
                    <a:latin typeface="Times New Roman" pitchFamily="18" charset="0"/>
                    <a:ea typeface="Times New Roman" panose="02020603050405020304" pitchFamily="18" charset="0"/>
                    <a:cs typeface="Times New Roman" pitchFamily="18" charset="0"/>
                    <a:sym typeface="Arial"/>
                  </a:rPr>
                  <a:t> x = 0,2; y = 0,3 </a:t>
                </a:r>
                <a:r>
                  <a:rPr lang="en-US" sz="2800" kern="0" dirty="0" err="1">
                    <a:solidFill>
                      <a:srgbClr val="000000"/>
                    </a:solidFill>
                    <a:latin typeface="Times New Roman" pitchFamily="18" charset="0"/>
                    <a:ea typeface="Times New Roman" panose="02020603050405020304" pitchFamily="18" charset="0"/>
                    <a:cs typeface="Times New Roman" pitchFamily="18" charset="0"/>
                    <a:sym typeface="Arial"/>
                  </a:rPr>
                  <a:t>và</a:t>
                </a:r>
                <a:r>
                  <a:rPr lang="en-US" sz="2800" kern="0" dirty="0">
                    <a:solidFill>
                      <a:srgbClr val="000000"/>
                    </a:solidFill>
                    <a:latin typeface="Times New Roman" pitchFamily="18" charset="0"/>
                    <a:ea typeface="Times New Roman" panose="02020603050405020304" pitchFamily="18" charset="0"/>
                    <a:cs typeface="Times New Roman" pitchFamily="18" charset="0"/>
                    <a:sym typeface="Arial"/>
                  </a:rPr>
                  <a:t> z = 0,5.</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95" name="Rectangle 94"/>
              <p:cNvSpPr>
                <a:spLocks noRot="1" noChangeAspect="1" noMove="1" noResize="1" noEditPoints="1" noAdjustHandles="1" noChangeArrowheads="1" noChangeShapeType="1" noTextEdit="1"/>
              </p:cNvSpPr>
              <p:nvPr/>
            </p:nvSpPr>
            <p:spPr>
              <a:xfrm>
                <a:off x="2703486" y="4828297"/>
                <a:ext cx="5165839" cy="523220"/>
              </a:xfrm>
              <a:prstGeom prst="rect">
                <a:avLst/>
              </a:prstGeom>
              <a:blipFill>
                <a:blip r:embed="rId6"/>
                <a:stretch>
                  <a:fillRect t="-11628" b="-31395"/>
                </a:stretch>
              </a:blipFill>
            </p:spPr>
            <p:txBody>
              <a:bodyPr/>
              <a:lstStyle/>
              <a:p>
                <a:r>
                  <a:rPr lang="en-US">
                    <a:noFill/>
                  </a:rPr>
                  <a:t> </a:t>
                </a:r>
              </a:p>
            </p:txBody>
          </p:sp>
        </mc:Fallback>
      </mc:AlternateContent>
      <p:sp>
        <p:nvSpPr>
          <p:cNvPr id="96" name="Rectangle 95"/>
          <p:cNvSpPr/>
          <p:nvPr/>
        </p:nvSpPr>
        <p:spPr>
          <a:xfrm>
            <a:off x="1828800" y="5313655"/>
            <a:ext cx="6994956" cy="954107"/>
          </a:xfrm>
          <a:prstGeom prst="rect">
            <a:avLst/>
          </a:prstGeom>
        </p:spPr>
        <p:txBody>
          <a:bodyPr wrap="square">
            <a:spAutoFit/>
          </a:bodyPr>
          <a:lstStyle/>
          <a:p>
            <a:pPr>
              <a:spcAft>
                <a:spcPts val="800"/>
              </a:spcAft>
              <a:buClr>
                <a:srgbClr val="000000"/>
              </a:buClr>
              <a:buFont typeface="Arial"/>
              <a:buNone/>
            </a:pP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Vậy</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chia 1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tấn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gạo</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thành</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ba</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phần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lần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lượt</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là</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0,2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tấn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0,3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tấn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và</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0,5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tấn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a:t>
            </a:r>
          </a:p>
        </p:txBody>
      </p:sp>
    </p:spTree>
    <p:extLst>
      <p:ext uri="{BB962C8B-B14F-4D97-AF65-F5344CB8AC3E}">
        <p14:creationId xmlns:p14="http://schemas.microsoft.com/office/powerpoint/2010/main" val="304654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randombar(horizontal)">
                                      <p:cBhvr>
                                        <p:cTn id="22" dur="500"/>
                                        <p:tgtEl>
                                          <p:spTgt spid="9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randombar(horizontal)">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down)">
                                      <p:cBhvr>
                                        <p:cTn id="30" dur="500"/>
                                        <p:tgtEl>
                                          <p:spTgt spid="9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anim calcmode="lin" valueType="num">
                                      <p:cBhvr>
                                        <p:cTn id="36" dur="500" fill="hold"/>
                                        <p:tgtEl>
                                          <p:spTgt spid="96"/>
                                        </p:tgtEl>
                                        <p:attrNameLst>
                                          <p:attrName>ppt_x</p:attrName>
                                        </p:attrNameLst>
                                      </p:cBhvr>
                                      <p:tavLst>
                                        <p:tav tm="0">
                                          <p:val>
                                            <p:strVal val="#ppt_x"/>
                                          </p:val>
                                        </p:tav>
                                        <p:tav tm="100000">
                                          <p:val>
                                            <p:strVal val="#ppt_x"/>
                                          </p:val>
                                        </p:tav>
                                      </p:tavLst>
                                    </p:anim>
                                    <p:anim calcmode="lin" valueType="num">
                                      <p:cBhvr>
                                        <p:cTn id="37"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p:bldP spid="93" grpId="0"/>
      <p:bldP spid="94" grpId="0"/>
      <p:bldP spid="95"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596;p37"/>
          <p:cNvSpPr txBox="1">
            <a:spLocks/>
          </p:cNvSpPr>
          <p:nvPr/>
        </p:nvSpPr>
        <p:spPr>
          <a:xfrm>
            <a:off x="2895600" y="0"/>
            <a:ext cx="2796540" cy="84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lgn="r">
              <a:buClr>
                <a:srgbClr val="305347"/>
              </a:buClr>
              <a:defRPr/>
            </a:pPr>
            <a:r>
              <a:rPr lang="en-US" sz="3200" kern="0" dirty="0">
                <a:solidFill>
                  <a:srgbClr val="191918"/>
                </a:solidFill>
                <a:latin typeface="Times New Roman" pitchFamily="18" charset="0"/>
                <a:cs typeface="Times New Roman" pitchFamily="18" charset="0"/>
              </a:rPr>
              <a:t>KHỞI ĐỘNG</a:t>
            </a:r>
          </a:p>
        </p:txBody>
      </p:sp>
      <p:sp>
        <p:nvSpPr>
          <p:cNvPr id="19" name="Rectangle 18"/>
          <p:cNvSpPr/>
          <p:nvPr/>
        </p:nvSpPr>
        <p:spPr>
          <a:xfrm>
            <a:off x="152400" y="762019"/>
            <a:ext cx="8915400" cy="2554545"/>
          </a:xfrm>
          <a:prstGeom prst="rect">
            <a:avLst/>
          </a:prstGeom>
        </p:spPr>
        <p:txBody>
          <a:bodyPr wrap="square">
            <a:spAutoFit/>
          </a:bodyPr>
          <a:lstStyle/>
          <a:p>
            <a:pPr algn="just">
              <a:buClr>
                <a:srgbClr val="000000"/>
              </a:buClr>
              <a:buFont typeface="Arial"/>
              <a:buNone/>
            </a:pPr>
            <a:r>
              <a:rPr lang="vi-VN" sz="3200" kern="0" dirty="0">
                <a:solidFill>
                  <a:srgbClr val="000000"/>
                </a:solidFill>
                <a:latin typeface="Times New Roman" pitchFamily="18" charset="0"/>
                <a:ea typeface="Arial" panose="020B0604020202020204" pitchFamily="34" charset="0"/>
                <a:cs typeface="Times New Roman" pitchFamily="18" charset="0"/>
                <a:sym typeface="Arial"/>
              </a:rPr>
              <a:t>B</a:t>
            </a:r>
            <a:r>
              <a:rPr lang="en-US" sz="3200" kern="0" dirty="0" err="1">
                <a:solidFill>
                  <a:srgbClr val="000000"/>
                </a:solidFill>
                <a:latin typeface="Times New Roman" pitchFamily="18" charset="0"/>
                <a:ea typeface="Arial" panose="020B0604020202020204" pitchFamily="34" charset="0"/>
                <a:cs typeface="Times New Roman" pitchFamily="18" charset="0"/>
                <a:sym typeface="Arial"/>
              </a:rPr>
              <a:t>ột</a:t>
            </a:r>
            <a:r>
              <a:rPr lang="vi-VN" sz="3200" kern="0" dirty="0">
                <a:solidFill>
                  <a:srgbClr val="000000"/>
                </a:solidFill>
                <a:latin typeface="Times New Roman" pitchFamily="18" charset="0"/>
                <a:ea typeface="Arial" panose="020B0604020202020204" pitchFamily="34" charset="0"/>
                <a:cs typeface="Times New Roman" pitchFamily="18" charset="0"/>
                <a:sym typeface="Arial"/>
              </a:rPr>
              <a:t>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3200" kern="0" dirty="0">
              <a:solidFill>
                <a:srgbClr val="000000"/>
              </a:solidFill>
              <a:latin typeface="Times New Roman" pitchFamily="18" charset="0"/>
              <a:ea typeface="Calibri" panose="020F0502020204030204" pitchFamily="34" charset="0"/>
              <a:cs typeface="Times New Roman" pitchFamily="18" charset="0"/>
              <a:sym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555852"/>
            <a:ext cx="6477000" cy="3177709"/>
          </a:xfrm>
          <a:prstGeom prst="rect">
            <a:avLst/>
          </a:prstGeom>
        </p:spPr>
      </p:pic>
    </p:spTree>
    <p:extLst>
      <p:ext uri="{BB962C8B-B14F-4D97-AF65-F5344CB8AC3E}">
        <p14:creationId xmlns:p14="http://schemas.microsoft.com/office/powerpoint/2010/main" val="191308996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5"/>
          <p:cNvPicPr>
            <a:picLocks noChangeAspect="1"/>
          </p:cNvPicPr>
          <p:nvPr/>
        </p:nvPicPr>
        <p:blipFill rotWithShape="1">
          <a:blip r:embed="rId3"/>
          <a:srcRect l="71258" t="36429"/>
          <a:stretch/>
        </p:blipFill>
        <p:spPr>
          <a:xfrm>
            <a:off x="8100062" y="4919355"/>
            <a:ext cx="990615" cy="1743904"/>
          </a:xfrm>
          <a:prstGeom prst="rect">
            <a:avLst/>
          </a:prstGeom>
        </p:spPr>
      </p:pic>
      <p:sp>
        <p:nvSpPr>
          <p:cNvPr id="17" name="Title 1"/>
          <p:cNvSpPr txBox="1">
            <a:spLocks/>
          </p:cNvSpPr>
          <p:nvPr/>
        </p:nvSpPr>
        <p:spPr>
          <a:xfrm>
            <a:off x="152400" y="76200"/>
            <a:ext cx="6426300" cy="528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100000"/>
              </a:lnSpc>
              <a:spcBef>
                <a:spcPts val="0"/>
              </a:spcBef>
              <a:spcAft>
                <a:spcPts val="0"/>
              </a:spcAft>
              <a:buClr>
                <a:srgbClr val="2B3547"/>
              </a:buClr>
              <a:buSzPts val="3400"/>
              <a:buFont typeface="Amatic SC"/>
              <a:buNone/>
              <a:tabLst/>
              <a:defRPr/>
            </a:pPr>
            <a:r>
              <a:rPr kumimoji="0" lang="vi-VN" sz="2800" b="1" i="0" u="none" strike="noStrike" kern="0" cap="none" spc="0" normalizeH="0" baseline="0" noProof="0" dirty="0">
                <a:ln>
                  <a:noFill/>
                </a:ln>
                <a:solidFill>
                  <a:srgbClr val="2B3547"/>
                </a:solidFill>
                <a:effectLst/>
                <a:uLnTx/>
                <a:uFillTx/>
                <a:latin typeface="+mj-lt"/>
                <a:cs typeface="Amatic SC"/>
                <a:sym typeface="Amatic SC"/>
              </a:rPr>
              <a:t>LUYỆN TẬP</a:t>
            </a:r>
            <a:endParaRPr kumimoji="0" lang="en-US" sz="2800" b="1" i="0" u="none" strike="noStrike" kern="0" cap="none" spc="0" normalizeH="0" baseline="0" noProof="0" dirty="0">
              <a:ln>
                <a:noFill/>
              </a:ln>
              <a:solidFill>
                <a:srgbClr val="2B3547"/>
              </a:solidFill>
              <a:effectLst/>
              <a:uLnTx/>
              <a:uFillTx/>
              <a:latin typeface="+mj-lt"/>
              <a:cs typeface="Amatic SC"/>
              <a:sym typeface="Amatic SC"/>
            </a:endParaRPr>
          </a:p>
        </p:txBody>
      </p:sp>
      <p:sp>
        <p:nvSpPr>
          <p:cNvPr id="22" name="TextBox 21"/>
          <p:cNvSpPr txBox="1"/>
          <p:nvPr/>
        </p:nvSpPr>
        <p:spPr>
          <a:xfrm>
            <a:off x="555183" y="593714"/>
            <a:ext cx="2995507" cy="661207"/>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2B3547"/>
                </a:solidFill>
                <a:effectLst/>
                <a:uLnTx/>
                <a:uFillTx/>
                <a:latin typeface="Times New Roman" pitchFamily="18" charset="0"/>
                <a:cs typeface="Times New Roman" pitchFamily="18" charset="0"/>
                <a:sym typeface="Arial"/>
              </a:rPr>
              <a:t>Bài</a:t>
            </a:r>
            <a:r>
              <a:rPr kumimoji="0" lang="en-US" sz="2800" b="1" i="0" u="none" strike="noStrike" kern="0" cap="none" spc="0" normalizeH="0" baseline="0" noProof="0" dirty="0">
                <a:ln>
                  <a:noFill/>
                </a:ln>
                <a:solidFill>
                  <a:srgbClr val="2B3547"/>
                </a:solidFill>
                <a:effectLst/>
                <a:uLnTx/>
                <a:uFillTx/>
                <a:latin typeface="Times New Roman" pitchFamily="18" charset="0"/>
                <a:cs typeface="Times New Roman" pitchFamily="18" charset="0"/>
                <a:sym typeface="Arial"/>
              </a:rPr>
              <a:t> 6.17/SGK -</a:t>
            </a:r>
            <a:r>
              <a:rPr kumimoji="0" lang="en-US" sz="2800" b="1" i="0" u="none" strike="noStrike" kern="0" cap="none" spc="0" normalizeH="0" noProof="0" dirty="0">
                <a:ln>
                  <a:noFill/>
                </a:ln>
                <a:solidFill>
                  <a:srgbClr val="2B3547"/>
                </a:solidFill>
                <a:effectLst/>
                <a:uLnTx/>
                <a:uFillTx/>
                <a:latin typeface="Times New Roman" pitchFamily="18" charset="0"/>
                <a:cs typeface="Times New Roman" pitchFamily="18" charset="0"/>
                <a:sym typeface="Arial"/>
              </a:rPr>
              <a:t> </a:t>
            </a:r>
            <a:r>
              <a:rPr kumimoji="0" lang="en-US" sz="2800" b="1" i="0" u="none" strike="noStrike" kern="0" cap="none" spc="0" normalizeH="0" baseline="0" noProof="0" dirty="0">
                <a:ln>
                  <a:noFill/>
                </a:ln>
                <a:solidFill>
                  <a:srgbClr val="2B3547"/>
                </a:solidFill>
                <a:effectLst/>
                <a:uLnTx/>
                <a:uFillTx/>
                <a:latin typeface="Times New Roman" pitchFamily="18" charset="0"/>
                <a:cs typeface="Times New Roman" pitchFamily="18" charset="0"/>
                <a:sym typeface="Arial"/>
              </a:rPr>
              <a:t>14</a:t>
            </a:r>
          </a:p>
        </p:txBody>
      </p:sp>
      <p:sp>
        <p:nvSpPr>
          <p:cNvPr id="5" name="Rectangle 4"/>
          <p:cNvSpPr/>
          <p:nvPr/>
        </p:nvSpPr>
        <p:spPr>
          <a:xfrm>
            <a:off x="163286" y="1330671"/>
            <a:ext cx="8980714" cy="1077218"/>
          </a:xfrm>
          <a:prstGeom prst="rect">
            <a:avLst/>
          </a:prstGeom>
        </p:spPr>
        <p:txBody>
          <a:bodyPr wrap="square">
            <a:spAutoFit/>
          </a:bodyPr>
          <a:lstStyle/>
          <a:p>
            <a:pPr marL="30480" marR="30480">
              <a:buClr>
                <a:srgbClr val="000000"/>
              </a:buClr>
              <a:buFont typeface="Arial"/>
              <a:buNone/>
            </a:pPr>
            <a:r>
              <a:rPr lang="vi-VN" sz="3200" kern="0" dirty="0">
                <a:solidFill>
                  <a:srgbClr val="000000"/>
                </a:solidFill>
                <a:latin typeface="+mj-lt"/>
                <a:ea typeface="Times New Roman" panose="02020603050405020304" pitchFamily="18" charset="0"/>
                <a:cs typeface="Arial"/>
                <a:sym typeface="Arial"/>
              </a:rPr>
              <a:t>Cho biết x và y là hai đại lượng tỉ lệ thuận. Thay mỗi dấu “?</a:t>
            </a:r>
            <a:r>
              <a:rPr lang="en-US" sz="3200" kern="0" dirty="0">
                <a:solidFill>
                  <a:srgbClr val="000000"/>
                </a:solidFill>
                <a:latin typeface="+mj-lt"/>
                <a:ea typeface="Times New Roman" panose="02020603050405020304" pitchFamily="18" charset="0"/>
                <a:cs typeface="Arial"/>
                <a:sym typeface="Arial"/>
              </a:rPr>
              <a:t>”</a:t>
            </a:r>
            <a:r>
              <a:rPr lang="vi-VN" sz="3200" kern="0" dirty="0">
                <a:solidFill>
                  <a:srgbClr val="000000"/>
                </a:solidFill>
                <a:latin typeface="+mj-lt"/>
                <a:ea typeface="Times New Roman" panose="02020603050405020304" pitchFamily="18" charset="0"/>
                <a:cs typeface="Arial"/>
                <a:sym typeface="Arial"/>
              </a:rPr>
              <a:t> trong bảng sau bằng số thích hợp.</a:t>
            </a:r>
            <a:endParaRPr lang="en-US" sz="3200" kern="0" dirty="0">
              <a:solidFill>
                <a:srgbClr val="000000"/>
              </a:solidFill>
              <a:latin typeface="+mj-lt"/>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2667000" y="2407889"/>
                <a:ext cx="1414683" cy="975395"/>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800" i="1" kern="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den>
                      </m:f>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2</m:t>
                          </m:r>
                        </m:num>
                        <m:den>
                          <m:r>
                            <a:rPr lang="en-US"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−6</m:t>
                          </m:r>
                        </m:den>
                      </m:f>
                    </m:oMath>
                  </m:oMathPara>
                </a14:m>
                <a:endParaRPr lang="en-US" kern="0" dirty="0">
                  <a:solidFill>
                    <a:srgbClr val="000000"/>
                  </a:solidFill>
                  <a:latin typeface="Times New Roman" pitchFamily="18" charset="0"/>
                  <a:cs typeface="Times New Roman" pitchFamily="18"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2667000" y="2407889"/>
                <a:ext cx="1414683" cy="97539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081682" y="2492462"/>
                <a:ext cx="2395317" cy="738664"/>
              </a:xfrm>
              <a:prstGeom prst="rect">
                <a:avLst/>
              </a:prstGeom>
            </p:spPr>
            <p:txBody>
              <a:bodyPr wrap="square">
                <a:spAutoFit/>
              </a:bodyPr>
              <a:lstStyle/>
              <a:p>
                <a:pPr>
                  <a:lnSpc>
                    <a:spcPct val="150000"/>
                  </a:lnSpc>
                  <a:spcAft>
                    <a:spcPts val="600"/>
                  </a:spcAft>
                  <a:buClr>
                    <a:srgbClr val="000000"/>
                  </a:buClr>
                  <a:buFont typeface="Arial"/>
                  <a:buNone/>
                </a:pPr>
                <a14:m>
                  <m:oMath xmlns:m="http://schemas.openxmlformats.org/officeDocument/2006/math">
                    <m:r>
                      <a:rPr lang="nl-NL" sz="2800" i="1" kern="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oMath>
                </a14:m>
                <a:r>
                  <a:rPr lang="en-US" sz="2800" kern="0" dirty="0">
                    <a:solidFill>
                      <a:srgbClr val="333333"/>
                    </a:solidFill>
                    <a:latin typeface="Times New Roman" pitchFamily="18" charset="0"/>
                    <a:ea typeface="Times New Roman" panose="02020603050405020304" pitchFamily="18" charset="0"/>
                    <a:cs typeface="Times New Roman" pitchFamily="18" charset="0"/>
                    <a:sym typeface="Arial"/>
                  </a:rPr>
                  <a:t> </a:t>
                </a:r>
                <a14:m>
                  <m:oMath xmlns:m="http://schemas.openxmlformats.org/officeDocument/2006/math">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 </m:t>
                    </m:r>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𝑦</m:t>
                    </m:r>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=−3</m:t>
                    </m:r>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𝑥</m:t>
                    </m:r>
                  </m:oMath>
                </a14:m>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4081682" y="2492462"/>
                <a:ext cx="2395317" cy="738664"/>
              </a:xfrm>
              <a:prstGeom prst="rect">
                <a:avLst/>
              </a:prstGeom>
              <a:blipFill rotWithShape="1">
                <a:blip r:embed="rId5"/>
                <a:stretch>
                  <a:fillRect/>
                </a:stretch>
              </a:blipFill>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val="3029228885"/>
              </p:ext>
            </p:extLst>
          </p:nvPr>
        </p:nvGraphicFramePr>
        <p:xfrm>
          <a:off x="527435" y="3505200"/>
          <a:ext cx="7561281" cy="1676400"/>
        </p:xfrm>
        <a:graphic>
          <a:graphicData uri="http://schemas.openxmlformats.org/drawingml/2006/table">
            <a:tbl>
              <a:tblPr firstRow="1" firstCol="1" bandRow="1"/>
              <a:tblGrid>
                <a:gridCol w="1080183">
                  <a:extLst>
                    <a:ext uri="{9D8B030D-6E8A-4147-A177-3AD203B41FA5}">
                      <a16:colId xmlns:a16="http://schemas.microsoft.com/office/drawing/2014/main" val="1701451073"/>
                    </a:ext>
                  </a:extLst>
                </a:gridCol>
                <a:gridCol w="1080183">
                  <a:extLst>
                    <a:ext uri="{9D8B030D-6E8A-4147-A177-3AD203B41FA5}">
                      <a16:colId xmlns:a16="http://schemas.microsoft.com/office/drawing/2014/main" val="1911467994"/>
                    </a:ext>
                  </a:extLst>
                </a:gridCol>
                <a:gridCol w="1080183">
                  <a:extLst>
                    <a:ext uri="{9D8B030D-6E8A-4147-A177-3AD203B41FA5}">
                      <a16:colId xmlns:a16="http://schemas.microsoft.com/office/drawing/2014/main" val="48701398"/>
                    </a:ext>
                  </a:extLst>
                </a:gridCol>
                <a:gridCol w="1080183">
                  <a:extLst>
                    <a:ext uri="{9D8B030D-6E8A-4147-A177-3AD203B41FA5}">
                      <a16:colId xmlns:a16="http://schemas.microsoft.com/office/drawing/2014/main" val="667761085"/>
                    </a:ext>
                  </a:extLst>
                </a:gridCol>
                <a:gridCol w="1080183">
                  <a:extLst>
                    <a:ext uri="{9D8B030D-6E8A-4147-A177-3AD203B41FA5}">
                      <a16:colId xmlns:a16="http://schemas.microsoft.com/office/drawing/2014/main" val="3057899648"/>
                    </a:ext>
                  </a:extLst>
                </a:gridCol>
                <a:gridCol w="1080183">
                  <a:extLst>
                    <a:ext uri="{9D8B030D-6E8A-4147-A177-3AD203B41FA5}">
                      <a16:colId xmlns:a16="http://schemas.microsoft.com/office/drawing/2014/main" val="551436322"/>
                    </a:ext>
                  </a:extLst>
                </a:gridCol>
                <a:gridCol w="1080183">
                  <a:extLst>
                    <a:ext uri="{9D8B030D-6E8A-4147-A177-3AD203B41FA5}">
                      <a16:colId xmlns:a16="http://schemas.microsoft.com/office/drawing/2014/main" val="3109765647"/>
                    </a:ext>
                  </a:extLst>
                </a:gridCol>
              </a:tblGrid>
              <a:tr h="838200">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b="1" dirty="0">
                          <a:effectLst/>
                          <a:latin typeface="Times New Roman" pitchFamily="18" charset="0"/>
                          <a:ea typeface="Calibri" panose="020F0502020204030204" pitchFamily="34" charset="0"/>
                          <a:cs typeface="Times New Roman" pitchFamily="18" charset="0"/>
                        </a:rPr>
                        <a:t>x</a:t>
                      </a:r>
                      <a:endParaRPr lang="en-US" sz="3200" dirty="0">
                        <a:effectLst/>
                        <a:latin typeface="Times New Roman" pitchFamily="18" charset="0"/>
                        <a:ea typeface="Calibri" panose="020F0502020204030204" pitchFamily="34" charset="0"/>
                        <a:cs typeface="Times New Roman" pitchFamily="18" charset="0"/>
                      </a:endParaRP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2</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4</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a:effectLst/>
                          <a:latin typeface="Times New Roman" pitchFamily="18" charset="0"/>
                          <a:ea typeface="Calibri" panose="020F0502020204030204" pitchFamily="34" charset="0"/>
                          <a:cs typeface="Times New Roman" pitchFamily="18" charset="0"/>
                        </a:rPr>
                        <a:t>5</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a:effectLst/>
                          <a:latin typeface="Times New Roman" pitchFamily="18" charset="0"/>
                          <a:ea typeface="Calibri" panose="020F0502020204030204" pitchFamily="34" charset="0"/>
                          <a:cs typeface="Times New Roman" pitchFamily="18" charset="0"/>
                        </a:rPr>
                        <a:t>?</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a:effectLst/>
                          <a:latin typeface="Times New Roman" pitchFamily="18" charset="0"/>
                          <a:ea typeface="Calibri" panose="020F0502020204030204" pitchFamily="34" charset="0"/>
                          <a:cs typeface="Times New Roman" pitchFamily="18" charset="0"/>
                        </a:rPr>
                        <a:t>?</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3932063"/>
                  </a:ext>
                </a:extLst>
              </a:tr>
              <a:tr h="838200">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b="1">
                          <a:effectLst/>
                          <a:latin typeface="Times New Roman" pitchFamily="18" charset="0"/>
                          <a:ea typeface="Calibri" panose="020F0502020204030204" pitchFamily="34" charset="0"/>
                          <a:cs typeface="Times New Roman" pitchFamily="18" charset="0"/>
                        </a:rPr>
                        <a:t>y</a:t>
                      </a:r>
                      <a:endParaRPr lang="en-US" sz="3200">
                        <a:effectLst/>
                        <a:latin typeface="Times New Roman" pitchFamily="18" charset="0"/>
                        <a:ea typeface="Calibri" panose="020F0502020204030204" pitchFamily="34" charset="0"/>
                        <a:cs typeface="Times New Roman" pitchFamily="18" charset="0"/>
                      </a:endParaRP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-6</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9</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18</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tx1"/>
                          </a:solidFill>
                          <a:latin typeface="Arial"/>
                        </a:defRPr>
                      </a:lvl1pPr>
                      <a:lvl2pPr marL="228600" algn="l" defTabSz="457200" rtl="0" eaLnBrk="1" latinLnBrk="0" hangingPunct="1">
                        <a:defRPr sz="900" kern="1200">
                          <a:solidFill>
                            <a:schemeClr val="tx1"/>
                          </a:solidFill>
                          <a:latin typeface="Arial"/>
                        </a:defRPr>
                      </a:lvl2pPr>
                      <a:lvl3pPr marL="457200" algn="l" defTabSz="457200" rtl="0" eaLnBrk="1" latinLnBrk="0" hangingPunct="1">
                        <a:defRPr sz="900" kern="1200">
                          <a:solidFill>
                            <a:schemeClr val="tx1"/>
                          </a:solidFill>
                          <a:latin typeface="Arial"/>
                        </a:defRPr>
                      </a:lvl3pPr>
                      <a:lvl4pPr marL="685800" algn="l" defTabSz="457200" rtl="0" eaLnBrk="1" latinLnBrk="0" hangingPunct="1">
                        <a:defRPr sz="900" kern="1200">
                          <a:solidFill>
                            <a:schemeClr val="tx1"/>
                          </a:solidFill>
                          <a:latin typeface="Arial"/>
                        </a:defRPr>
                      </a:lvl4pPr>
                      <a:lvl5pPr marL="914400" algn="l" defTabSz="457200" rtl="0" eaLnBrk="1" latinLnBrk="0" hangingPunct="1">
                        <a:defRPr sz="900" kern="1200">
                          <a:solidFill>
                            <a:schemeClr val="tx1"/>
                          </a:solidFill>
                          <a:latin typeface="Arial"/>
                        </a:defRPr>
                      </a:lvl5pPr>
                      <a:lvl6pPr marL="1143000" algn="l" defTabSz="457200" rtl="0" eaLnBrk="1" latinLnBrk="0" hangingPunct="1">
                        <a:defRPr sz="900" kern="1200">
                          <a:solidFill>
                            <a:schemeClr val="tx1"/>
                          </a:solidFill>
                          <a:latin typeface="Arial"/>
                        </a:defRPr>
                      </a:lvl6pPr>
                      <a:lvl7pPr marL="1371600" algn="l" defTabSz="457200" rtl="0" eaLnBrk="1" latinLnBrk="0" hangingPunct="1">
                        <a:defRPr sz="900" kern="1200">
                          <a:solidFill>
                            <a:schemeClr val="tx1"/>
                          </a:solidFill>
                          <a:latin typeface="Arial"/>
                        </a:defRPr>
                      </a:lvl7pPr>
                      <a:lvl8pPr marL="1600200" algn="l" defTabSz="457200" rtl="0" eaLnBrk="1" latinLnBrk="0" hangingPunct="1">
                        <a:defRPr sz="900" kern="1200">
                          <a:solidFill>
                            <a:schemeClr val="tx1"/>
                          </a:solidFill>
                          <a:latin typeface="Arial"/>
                        </a:defRPr>
                      </a:lvl8pPr>
                      <a:lvl9pPr marL="1828800" algn="l" defTabSz="457200" rtl="0" eaLnBrk="1" latinLnBrk="0" hangingPunct="1">
                        <a:defRPr sz="900" kern="1200">
                          <a:solidFill>
                            <a:schemeClr val="tx1"/>
                          </a:solidFill>
                          <a:latin typeface="Arial"/>
                        </a:defRPr>
                      </a:lvl9pPr>
                    </a:lstStyle>
                    <a:p>
                      <a:pPr algn="ctr">
                        <a:lnSpc>
                          <a:spcPct val="150000"/>
                        </a:lnSpc>
                        <a:spcAft>
                          <a:spcPts val="800"/>
                        </a:spcAft>
                      </a:pPr>
                      <a:r>
                        <a:rPr lang="en-US" sz="3200" dirty="0">
                          <a:effectLst/>
                          <a:latin typeface="Times New Roman" pitchFamily="18" charset="0"/>
                          <a:ea typeface="Calibri" panose="020F0502020204030204" pitchFamily="34" charset="0"/>
                          <a:cs typeface="Times New Roman" pitchFamily="18" charset="0"/>
                        </a:rPr>
                        <a:t>1.5</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0967721"/>
                  </a:ext>
                </a:extLst>
              </a:tr>
            </a:tbl>
          </a:graphicData>
        </a:graphic>
      </p:graphicFrame>
      <p:sp>
        <p:nvSpPr>
          <p:cNvPr id="10" name="Rectangle 9"/>
          <p:cNvSpPr/>
          <p:nvPr/>
        </p:nvSpPr>
        <p:spPr>
          <a:xfrm>
            <a:off x="2819400" y="4495799"/>
            <a:ext cx="731290" cy="584775"/>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32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-12</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
        <p:nvSpPr>
          <p:cNvPr id="11" name="Rectangle 10"/>
          <p:cNvSpPr/>
          <p:nvPr/>
        </p:nvSpPr>
        <p:spPr>
          <a:xfrm>
            <a:off x="3922353" y="4493264"/>
            <a:ext cx="731290" cy="584775"/>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32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-15</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
        <p:nvSpPr>
          <p:cNvPr id="12" name="Rectangle 11"/>
          <p:cNvSpPr/>
          <p:nvPr/>
        </p:nvSpPr>
        <p:spPr>
          <a:xfrm>
            <a:off x="5201520" y="3657600"/>
            <a:ext cx="526106" cy="584775"/>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32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-3</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
        <p:nvSpPr>
          <p:cNvPr id="13" name="Rectangle 12"/>
          <p:cNvSpPr/>
          <p:nvPr/>
        </p:nvSpPr>
        <p:spPr>
          <a:xfrm>
            <a:off x="6161908" y="3657600"/>
            <a:ext cx="630182" cy="584775"/>
          </a:xfrm>
          <a:prstGeom prst="rect">
            <a:avLst/>
          </a:prstGeom>
          <a:solidFill>
            <a:srgbClr val="FFFFFF"/>
          </a:solidFill>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32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-6</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
        <p:nvSpPr>
          <p:cNvPr id="14" name="Rectangle 13"/>
          <p:cNvSpPr/>
          <p:nvPr/>
        </p:nvSpPr>
        <p:spPr>
          <a:xfrm>
            <a:off x="7162800" y="3657600"/>
            <a:ext cx="833883" cy="584775"/>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32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-0,5</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6205783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971800" cy="52322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2B3547"/>
                </a:solidFill>
                <a:effectLst/>
                <a:uLnTx/>
                <a:uFillTx/>
                <a:latin typeface="Times New Roman" pitchFamily="18" charset="0"/>
                <a:cs typeface="Times New Roman" pitchFamily="18" charset="0"/>
                <a:sym typeface="Arial"/>
              </a:rPr>
              <a:t>Bài</a:t>
            </a:r>
            <a:r>
              <a:rPr kumimoji="0" lang="en-US" sz="2800" b="1" i="0" u="none" strike="noStrike" kern="0" cap="none" spc="0" normalizeH="0" baseline="0" noProof="0" dirty="0">
                <a:ln>
                  <a:noFill/>
                </a:ln>
                <a:solidFill>
                  <a:srgbClr val="2B3547"/>
                </a:solidFill>
                <a:effectLst/>
                <a:uLnTx/>
                <a:uFillTx/>
                <a:latin typeface="Times New Roman" pitchFamily="18" charset="0"/>
                <a:cs typeface="Times New Roman" pitchFamily="18" charset="0"/>
                <a:sym typeface="Arial"/>
              </a:rPr>
              <a:t> 6.18/SGK - 14</a:t>
            </a:r>
          </a:p>
        </p:txBody>
      </p:sp>
      <p:sp>
        <p:nvSpPr>
          <p:cNvPr id="3" name="Rectangle 2"/>
          <p:cNvSpPr/>
          <p:nvPr/>
        </p:nvSpPr>
        <p:spPr>
          <a:xfrm>
            <a:off x="130629" y="675620"/>
            <a:ext cx="8708571" cy="954107"/>
          </a:xfrm>
          <a:prstGeom prst="rect">
            <a:avLst/>
          </a:prstGeom>
        </p:spPr>
        <p:txBody>
          <a:bodyPr wrap="square">
            <a:spAutoFit/>
          </a:bodyPr>
          <a:lstStyle/>
          <a:p>
            <a:pPr>
              <a:spcAft>
                <a:spcPts val="800"/>
              </a:spcAft>
              <a:buClr>
                <a:srgbClr val="000000"/>
              </a:buClr>
              <a:buFont typeface="Arial"/>
              <a:buNone/>
            </a:pP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Theo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bảng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giá</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trị</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dưới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đây</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hai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đại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lượng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x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và</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y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phải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là</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hai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đại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lượng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thuận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không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a:t>
            </a:r>
          </a:p>
        </p:txBody>
      </p:sp>
      <p:sp>
        <p:nvSpPr>
          <p:cNvPr id="4" name="Rectangle 1"/>
          <p:cNvSpPr>
            <a:spLocks noChangeArrowheads="1"/>
          </p:cNvSpPr>
          <p:nvPr/>
        </p:nvSpPr>
        <p:spPr bwMode="auto">
          <a:xfrm>
            <a:off x="304800" y="1629727"/>
            <a:ext cx="463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kern="0" dirty="0">
                <a:solidFill>
                  <a:srgbClr val="2B3547"/>
                </a:solidFill>
                <a:latin typeface="Times New Roman" pitchFamily="18" charset="0"/>
                <a:ea typeface="Calibri" panose="020F0502020204030204" pitchFamily="34" charset="0"/>
                <a:cs typeface="Times New Roman" pitchFamily="18" charset="0"/>
                <a:sym typeface="Arial"/>
              </a:rPr>
              <a:t>a)</a:t>
            </a:r>
            <a:endParaRPr lang="en-US" altLang="en-US" sz="2800" kern="0" dirty="0">
              <a:solidFill>
                <a:srgbClr val="2B3547"/>
              </a:solidFill>
              <a:latin typeface="Times New Roman" pitchFamily="18" charset="0"/>
              <a:cs typeface="Times New Roman" pitchFamily="18" charset="0"/>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888598027"/>
              </p:ext>
            </p:extLst>
          </p:nvPr>
        </p:nvGraphicFramePr>
        <p:xfrm>
          <a:off x="990600" y="1752600"/>
          <a:ext cx="6481498" cy="1229360"/>
        </p:xfrm>
        <a:graphic>
          <a:graphicData uri="http://schemas.openxmlformats.org/drawingml/2006/table">
            <a:tbl>
              <a:tblPr firstRow="1" firstCol="1" bandRow="1"/>
              <a:tblGrid>
                <a:gridCol w="1280446">
                  <a:extLst>
                    <a:ext uri="{9D8B030D-6E8A-4147-A177-3AD203B41FA5}">
                      <a16:colId xmlns:a16="http://schemas.microsoft.com/office/drawing/2014/main" val="3900457809"/>
                    </a:ext>
                  </a:extLst>
                </a:gridCol>
                <a:gridCol w="1300263">
                  <a:extLst>
                    <a:ext uri="{9D8B030D-6E8A-4147-A177-3AD203B41FA5}">
                      <a16:colId xmlns:a16="http://schemas.microsoft.com/office/drawing/2014/main" val="3436230108"/>
                    </a:ext>
                  </a:extLst>
                </a:gridCol>
                <a:gridCol w="1300263">
                  <a:extLst>
                    <a:ext uri="{9D8B030D-6E8A-4147-A177-3AD203B41FA5}">
                      <a16:colId xmlns:a16="http://schemas.microsoft.com/office/drawing/2014/main" val="1190954885"/>
                    </a:ext>
                  </a:extLst>
                </a:gridCol>
                <a:gridCol w="1300263">
                  <a:extLst>
                    <a:ext uri="{9D8B030D-6E8A-4147-A177-3AD203B41FA5}">
                      <a16:colId xmlns:a16="http://schemas.microsoft.com/office/drawing/2014/main" val="3724269122"/>
                    </a:ext>
                  </a:extLst>
                </a:gridCol>
                <a:gridCol w="1300263">
                  <a:extLst>
                    <a:ext uri="{9D8B030D-6E8A-4147-A177-3AD203B41FA5}">
                      <a16:colId xmlns:a16="http://schemas.microsoft.com/office/drawing/2014/main" val="551946768"/>
                    </a:ext>
                  </a:extLst>
                </a:gridCol>
              </a:tblGrid>
              <a:tr h="457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b="1" dirty="0">
                          <a:effectLst/>
                          <a:latin typeface="Times New Roman" pitchFamily="18" charset="0"/>
                          <a:ea typeface="Calibri" panose="020F0502020204030204" pitchFamily="34" charset="0"/>
                          <a:cs typeface="Times New Roman" pitchFamily="18" charset="0"/>
                        </a:rPr>
                        <a:t>x</a:t>
                      </a:r>
                      <a:endParaRPr lang="en-US" sz="3200" dirty="0">
                        <a:effectLst/>
                        <a:latin typeface="Times New Roman" pitchFamily="18" charset="0"/>
                        <a:ea typeface="Calibri" panose="020F0502020204030204" pitchFamily="34" charset="0"/>
                        <a:cs typeface="Times New Roman" pitchFamily="18" charset="0"/>
                      </a:endParaRP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dirty="0">
                          <a:effectLst/>
                          <a:latin typeface="Times New Roman" pitchFamily="18" charset="0"/>
                          <a:ea typeface="Calibri" panose="020F0502020204030204" pitchFamily="34" charset="0"/>
                          <a:cs typeface="Times New Roman" pitchFamily="18" charset="0"/>
                        </a:rPr>
                        <a:t>5</a:t>
                      </a: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dirty="0">
                          <a:effectLst/>
                          <a:latin typeface="Times New Roman" pitchFamily="18" charset="0"/>
                          <a:ea typeface="Calibri" panose="020F0502020204030204" pitchFamily="34" charset="0"/>
                          <a:cs typeface="Times New Roman" pitchFamily="18" charset="0"/>
                        </a:rPr>
                        <a:t>9</a:t>
                      </a: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a:effectLst/>
                          <a:latin typeface="Times New Roman" pitchFamily="18" charset="0"/>
                          <a:ea typeface="Calibri" panose="020F0502020204030204" pitchFamily="34" charset="0"/>
                          <a:cs typeface="Times New Roman" pitchFamily="18" charset="0"/>
                        </a:rPr>
                        <a:t>15</a:t>
                      </a: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dirty="0">
                          <a:effectLst/>
                          <a:latin typeface="Times New Roman" pitchFamily="18" charset="0"/>
                          <a:ea typeface="Calibri" panose="020F0502020204030204" pitchFamily="34" charset="0"/>
                          <a:cs typeface="Times New Roman" pitchFamily="18" charset="0"/>
                        </a:rPr>
                        <a:t>24</a:t>
                      </a: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88970571"/>
                  </a:ext>
                </a:extLst>
              </a:tr>
              <a:tr h="60275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b="1">
                          <a:effectLst/>
                          <a:latin typeface="Times New Roman" pitchFamily="18" charset="0"/>
                          <a:ea typeface="Calibri" panose="020F0502020204030204" pitchFamily="34" charset="0"/>
                          <a:cs typeface="Times New Roman" pitchFamily="18" charset="0"/>
                        </a:rPr>
                        <a:t>y</a:t>
                      </a:r>
                      <a:endParaRPr lang="en-US" sz="3200">
                        <a:effectLst/>
                        <a:latin typeface="Times New Roman" pitchFamily="18" charset="0"/>
                        <a:ea typeface="Calibri" panose="020F0502020204030204" pitchFamily="34" charset="0"/>
                        <a:cs typeface="Times New Roman" pitchFamily="18" charset="0"/>
                      </a:endParaRP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dirty="0">
                          <a:effectLst/>
                          <a:latin typeface="Times New Roman" pitchFamily="18" charset="0"/>
                          <a:ea typeface="Calibri" panose="020F0502020204030204" pitchFamily="34" charset="0"/>
                          <a:cs typeface="Times New Roman" pitchFamily="18" charset="0"/>
                        </a:rPr>
                        <a:t>15</a:t>
                      </a: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dirty="0">
                          <a:effectLst/>
                          <a:latin typeface="Times New Roman" pitchFamily="18" charset="0"/>
                          <a:ea typeface="Calibri" panose="020F0502020204030204" pitchFamily="34" charset="0"/>
                          <a:cs typeface="Times New Roman" pitchFamily="18" charset="0"/>
                        </a:rPr>
                        <a:t>27</a:t>
                      </a: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dirty="0">
                          <a:effectLst/>
                          <a:latin typeface="Times New Roman" pitchFamily="18" charset="0"/>
                          <a:ea typeface="Calibri" panose="020F0502020204030204" pitchFamily="34" charset="0"/>
                          <a:cs typeface="Times New Roman" pitchFamily="18" charset="0"/>
                        </a:rPr>
                        <a:t>45</a:t>
                      </a: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3200" dirty="0">
                          <a:effectLst/>
                          <a:latin typeface="Times New Roman" pitchFamily="18" charset="0"/>
                          <a:ea typeface="Calibri" panose="020F0502020204030204" pitchFamily="34" charset="0"/>
                          <a:cs typeface="Times New Roman" pitchFamily="18" charset="0"/>
                        </a:rPr>
                        <a:t>72</a:t>
                      </a:r>
                    </a:p>
                  </a:txBody>
                  <a:tcPr marL="47625" marR="47625" marT="63500" marB="63500">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90147216"/>
                  </a:ext>
                </a:extLst>
              </a:tr>
            </a:tbl>
          </a:graphicData>
        </a:graphic>
      </p:graphicFrame>
      <p:sp>
        <p:nvSpPr>
          <p:cNvPr id="6" name="Rectangle 1"/>
          <p:cNvSpPr>
            <a:spLocks noChangeArrowheads="1"/>
          </p:cNvSpPr>
          <p:nvPr/>
        </p:nvSpPr>
        <p:spPr bwMode="auto">
          <a:xfrm>
            <a:off x="294380" y="3700243"/>
            <a:ext cx="484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kern="0" dirty="0">
                <a:solidFill>
                  <a:srgbClr val="2B3547"/>
                </a:solidFill>
                <a:latin typeface="Times New Roman" pitchFamily="18" charset="0"/>
                <a:ea typeface="Calibri" panose="020F0502020204030204" pitchFamily="34" charset="0"/>
                <a:cs typeface="Times New Roman" pitchFamily="18" charset="0"/>
                <a:sym typeface="Arial"/>
              </a:rPr>
              <a:t>b)</a:t>
            </a:r>
            <a:endParaRPr lang="en-US" altLang="en-US" sz="2800" kern="0" dirty="0">
              <a:solidFill>
                <a:srgbClr val="2B3547"/>
              </a:solidFill>
              <a:latin typeface="Times New Roman" pitchFamily="18" charset="0"/>
              <a:cs typeface="Times New Roman" pitchFamily="18" charset="0"/>
              <a:sym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667090410"/>
              </p:ext>
            </p:extLst>
          </p:nvPr>
        </p:nvGraphicFramePr>
        <p:xfrm>
          <a:off x="974588" y="3657600"/>
          <a:ext cx="6323965" cy="1160658"/>
        </p:xfrm>
        <a:graphic>
          <a:graphicData uri="http://schemas.openxmlformats.org/drawingml/2006/table">
            <a:tbl>
              <a:tblPr firstRow="1" firstCol="1" bandRow="1"/>
              <a:tblGrid>
                <a:gridCol w="1253372">
                  <a:extLst>
                    <a:ext uri="{9D8B030D-6E8A-4147-A177-3AD203B41FA5}">
                      <a16:colId xmlns:a16="http://schemas.microsoft.com/office/drawing/2014/main" val="2838115787"/>
                    </a:ext>
                  </a:extLst>
                </a:gridCol>
                <a:gridCol w="1253372">
                  <a:extLst>
                    <a:ext uri="{9D8B030D-6E8A-4147-A177-3AD203B41FA5}">
                      <a16:colId xmlns:a16="http://schemas.microsoft.com/office/drawing/2014/main" val="1778952530"/>
                    </a:ext>
                  </a:extLst>
                </a:gridCol>
                <a:gridCol w="1272407">
                  <a:extLst>
                    <a:ext uri="{9D8B030D-6E8A-4147-A177-3AD203B41FA5}">
                      <a16:colId xmlns:a16="http://schemas.microsoft.com/office/drawing/2014/main" val="1000677500"/>
                    </a:ext>
                  </a:extLst>
                </a:gridCol>
                <a:gridCol w="1272407">
                  <a:extLst>
                    <a:ext uri="{9D8B030D-6E8A-4147-A177-3AD203B41FA5}">
                      <a16:colId xmlns:a16="http://schemas.microsoft.com/office/drawing/2014/main" val="351792457"/>
                    </a:ext>
                  </a:extLst>
                </a:gridCol>
                <a:gridCol w="1272407">
                  <a:extLst>
                    <a:ext uri="{9D8B030D-6E8A-4147-A177-3AD203B41FA5}">
                      <a16:colId xmlns:a16="http://schemas.microsoft.com/office/drawing/2014/main" val="4074649102"/>
                    </a:ext>
                  </a:extLst>
                </a:gridCol>
              </a:tblGrid>
              <a:tr h="58032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b="1" dirty="0">
                          <a:effectLst/>
                          <a:latin typeface="Times New Roman" pitchFamily="18" charset="0"/>
                          <a:ea typeface="Calibri" panose="020F0502020204030204" pitchFamily="34" charset="0"/>
                          <a:cs typeface="Times New Roman" pitchFamily="18" charset="0"/>
                        </a:rPr>
                        <a:t>x</a:t>
                      </a:r>
                      <a:endParaRPr lang="en-US" sz="2800" dirty="0">
                        <a:effectLst/>
                        <a:latin typeface="Times New Roman" pitchFamily="18" charset="0"/>
                        <a:ea typeface="Calibri" panose="020F0502020204030204" pitchFamily="34" charset="0"/>
                        <a:cs typeface="Times New Roman" pitchFamily="18" charset="0"/>
                      </a:endParaRP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dirty="0">
                          <a:effectLst/>
                          <a:latin typeface="Times New Roman" pitchFamily="18" charset="0"/>
                          <a:ea typeface="Calibri" panose="020F0502020204030204" pitchFamily="34" charset="0"/>
                          <a:cs typeface="Times New Roman" pitchFamily="18" charset="0"/>
                        </a:rPr>
                        <a:t>4</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dirty="0">
                          <a:effectLst/>
                          <a:latin typeface="Times New Roman" pitchFamily="18" charset="0"/>
                          <a:ea typeface="Calibri" panose="020F0502020204030204" pitchFamily="34" charset="0"/>
                          <a:cs typeface="Times New Roman" pitchFamily="18" charset="0"/>
                        </a:rPr>
                        <a:t>8</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a:effectLst/>
                          <a:latin typeface="Times New Roman" pitchFamily="18" charset="0"/>
                          <a:ea typeface="Calibri" panose="020F0502020204030204" pitchFamily="34" charset="0"/>
                          <a:cs typeface="Times New Roman" pitchFamily="18" charset="0"/>
                        </a:rPr>
                        <a:t>16</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a:effectLst/>
                          <a:latin typeface="Times New Roman" pitchFamily="18" charset="0"/>
                          <a:ea typeface="Calibri" panose="020F0502020204030204" pitchFamily="34" charset="0"/>
                          <a:cs typeface="Times New Roman" pitchFamily="18" charset="0"/>
                        </a:rPr>
                        <a:t>25</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4524034"/>
                  </a:ext>
                </a:extLst>
              </a:tr>
              <a:tr h="58032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b="1">
                          <a:effectLst/>
                          <a:latin typeface="Times New Roman" pitchFamily="18" charset="0"/>
                          <a:ea typeface="Calibri" panose="020F0502020204030204" pitchFamily="34" charset="0"/>
                          <a:cs typeface="Times New Roman" pitchFamily="18" charset="0"/>
                        </a:rPr>
                        <a:t>y</a:t>
                      </a:r>
                      <a:endParaRPr lang="en-US" sz="2800">
                        <a:effectLst/>
                        <a:latin typeface="Times New Roman" pitchFamily="18" charset="0"/>
                        <a:ea typeface="Calibri" panose="020F0502020204030204" pitchFamily="34" charset="0"/>
                        <a:cs typeface="Times New Roman" pitchFamily="18" charset="0"/>
                      </a:endParaRP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dirty="0">
                          <a:effectLst/>
                          <a:latin typeface="Times New Roman" pitchFamily="18" charset="0"/>
                          <a:ea typeface="Calibri" panose="020F0502020204030204" pitchFamily="34" charset="0"/>
                          <a:cs typeface="Times New Roman" pitchFamily="18" charset="0"/>
                        </a:rPr>
                        <a:t>8</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dirty="0">
                          <a:effectLst/>
                          <a:latin typeface="Times New Roman" pitchFamily="18" charset="0"/>
                          <a:ea typeface="Calibri" panose="020F0502020204030204" pitchFamily="34" charset="0"/>
                          <a:cs typeface="Times New Roman" pitchFamily="18" charset="0"/>
                        </a:rPr>
                        <a:t>16</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dirty="0">
                          <a:effectLst/>
                          <a:latin typeface="Times New Roman" pitchFamily="18" charset="0"/>
                          <a:ea typeface="Calibri" panose="020F0502020204030204" pitchFamily="34" charset="0"/>
                          <a:cs typeface="Times New Roman" pitchFamily="18" charset="0"/>
                        </a:rPr>
                        <a:t>30</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800"/>
                        </a:spcAft>
                      </a:pPr>
                      <a:r>
                        <a:rPr lang="en-US" sz="2800" dirty="0">
                          <a:effectLst/>
                          <a:latin typeface="Times New Roman" pitchFamily="18" charset="0"/>
                          <a:ea typeface="Calibri" panose="020F0502020204030204" pitchFamily="34" charset="0"/>
                          <a:cs typeface="Times New Roman" pitchFamily="18" charset="0"/>
                        </a:rPr>
                        <a:t>50</a:t>
                      </a:r>
                    </a:p>
                  </a:txBody>
                  <a:tcPr marL="47625" marR="47625" marT="63500" marB="63500" anchor="ctr">
                    <a:lnL w="12700" cap="flat" cmpd="sng" algn="ctr">
                      <a:solidFill>
                        <a:srgbClr val="2B3547"/>
                      </a:solidFill>
                      <a:prstDash val="solid"/>
                      <a:round/>
                      <a:headEnd type="none" w="med" len="med"/>
                      <a:tailEnd type="none" w="med" len="med"/>
                    </a:lnL>
                    <a:lnR w="12700" cap="flat" cmpd="sng" algn="ctr">
                      <a:solidFill>
                        <a:srgbClr val="2B3547"/>
                      </a:solidFill>
                      <a:prstDash val="solid"/>
                      <a:round/>
                      <a:headEnd type="none" w="med" len="med"/>
                      <a:tailEnd type="none" w="med" len="med"/>
                    </a:lnR>
                    <a:lnT w="12700" cap="flat" cmpd="sng" algn="ctr">
                      <a:solidFill>
                        <a:srgbClr val="2B3547"/>
                      </a:solidFill>
                      <a:prstDash val="solid"/>
                      <a:round/>
                      <a:headEnd type="none" w="med" len="med"/>
                      <a:tailEnd type="none" w="med" len="med"/>
                    </a:lnT>
                    <a:lnB w="12700" cap="flat" cmpd="sng" algn="ctr">
                      <a:solidFill>
                        <a:srgbClr val="2B354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84437854"/>
                  </a:ext>
                </a:extLst>
              </a:tr>
            </a:tbl>
          </a:graphicData>
        </a:graphic>
      </p:graphicFrame>
      <p:sp>
        <p:nvSpPr>
          <p:cNvPr id="8" name="Rectangle 7"/>
          <p:cNvSpPr/>
          <p:nvPr/>
        </p:nvSpPr>
        <p:spPr>
          <a:xfrm>
            <a:off x="0" y="3033278"/>
            <a:ext cx="9144000" cy="523220"/>
          </a:xfrm>
          <a:prstGeom prst="rect">
            <a:avLst/>
          </a:prstGeom>
        </p:spPr>
        <p:txBody>
          <a:bodyPr wrap="square">
            <a:spAutoFit/>
          </a:bodyPr>
          <a:lstStyle/>
          <a:p>
            <a:pPr>
              <a:spcAft>
                <a:spcPts val="600"/>
              </a:spcAft>
              <a:buClr>
                <a:srgbClr val="000000"/>
              </a:buClr>
              <a:buFont typeface="Arial"/>
              <a:buNone/>
            </a:pP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Dễ</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thấy</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y = 3x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nên</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hai</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đại</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lượng</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x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và</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y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là</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hai</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đại</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lượng</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spc="-70" dirty="0" err="1">
                <a:solidFill>
                  <a:srgbClr val="000000"/>
                </a:solidFill>
                <a:latin typeface="Times New Roman" pitchFamily="18" charset="0"/>
                <a:ea typeface="Calibri" panose="020F0502020204030204" pitchFamily="34" charset="0"/>
                <a:cs typeface="Times New Roman" pitchFamily="18" charset="0"/>
                <a:sym typeface="Arial"/>
              </a:rPr>
              <a:t>thuận</a:t>
            </a:r>
            <a:r>
              <a:rPr lang="en-US" sz="2800" kern="0" spc="-70" dirty="0">
                <a:solidFill>
                  <a:srgbClr val="000000"/>
                </a:solidFill>
                <a:latin typeface="Times New Roman" pitchFamily="18" charset="0"/>
                <a:ea typeface="Calibri" panose="020F0502020204030204" pitchFamily="34" charset="0"/>
                <a:cs typeface="Times New Roman" pitchFamily="18" charset="0"/>
                <a:sym typeface="Arial"/>
              </a:rPr>
              <a:t>.</a:t>
            </a:r>
          </a:p>
        </p:txBody>
      </p:sp>
      <p:sp>
        <p:nvSpPr>
          <p:cNvPr id="9" name="Rectangle 8"/>
          <p:cNvSpPr/>
          <p:nvPr/>
        </p:nvSpPr>
        <p:spPr>
          <a:xfrm>
            <a:off x="130629" y="4895164"/>
            <a:ext cx="3879588" cy="523220"/>
          </a:xfrm>
          <a:prstGeom prst="rect">
            <a:avLst/>
          </a:prstGeom>
        </p:spPr>
        <p:txBody>
          <a:bodyPr wrap="none">
            <a:spAutoFit/>
          </a:bodyPr>
          <a:lstStyle/>
          <a:p>
            <a:pPr>
              <a:spcAft>
                <a:spcPts val="600"/>
              </a:spcAft>
              <a:buClr>
                <a:srgbClr val="000000"/>
              </a:buClr>
              <a:buFont typeface="Arial"/>
              <a:buNone/>
              <a:defRPr/>
            </a:pP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Theo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bảng</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giá</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trị</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ta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thấy</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p>
        </p:txBody>
      </p:sp>
      <mc:AlternateContent xmlns:mc="http://schemas.openxmlformats.org/markup-compatibility/2006" xmlns:a14="http://schemas.microsoft.com/office/drawing/2010/main">
        <mc:Choice Requires="a14">
          <p:sp>
            <p:nvSpPr>
              <p:cNvPr id="10" name="Rectangle 9"/>
              <p:cNvSpPr/>
              <p:nvPr/>
            </p:nvSpPr>
            <p:spPr>
              <a:xfrm>
                <a:off x="3897086" y="4552790"/>
                <a:ext cx="1911549" cy="1210075"/>
              </a:xfrm>
              <a:prstGeom prst="rect">
                <a:avLst/>
              </a:prstGeom>
            </p:spPr>
            <p:txBody>
              <a:bodyPr wrap="none">
                <a:spAutoFit/>
              </a:bodyPr>
              <a:lstStyle/>
              <a:p>
                <a:pPr algn="just">
                  <a:lnSpc>
                    <a:spcPct val="150000"/>
                  </a:lnSpc>
                  <a:spcAft>
                    <a:spcPts val="600"/>
                  </a:spcAft>
                  <a:buClr>
                    <a:srgbClr val="000000"/>
                  </a:buClr>
                  <a:buFont typeface="Arial"/>
                  <a:buNone/>
                  <a:defRPr/>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4</m:t>
                          </m:r>
                        </m:num>
                        <m:den>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8</m:t>
                          </m:r>
                        </m:den>
                      </m:f>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8</m:t>
                          </m:r>
                        </m:num>
                        <m:den>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16</m:t>
                          </m:r>
                        </m:den>
                      </m:f>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16</m:t>
                          </m:r>
                        </m:num>
                        <m:den>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30</m:t>
                          </m:r>
                        </m:den>
                      </m:f>
                    </m:oMath>
                  </m:oMathPara>
                </a14:m>
                <a:endParaRPr lang="en-US" sz="2400" kern="0" dirty="0">
                  <a:solidFill>
                    <a:srgbClr val="000000"/>
                  </a:solidFill>
                  <a:latin typeface="Times New Roman" pitchFamily="18" charset="0"/>
                  <a:ea typeface="Times New Roman" panose="02020603050405020304" pitchFamily="18" charset="0"/>
                  <a:cs typeface="Times New Roman"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3897086" y="4552790"/>
                <a:ext cx="1911549" cy="1210075"/>
              </a:xfrm>
              <a:prstGeom prst="rect">
                <a:avLst/>
              </a:prstGeom>
              <a:blipFill>
                <a:blip r:embed="rId2"/>
                <a:stretch>
                  <a:fillRect/>
                </a:stretch>
              </a:blipFill>
            </p:spPr>
            <p:txBody>
              <a:bodyPr/>
              <a:lstStyle/>
              <a:p>
                <a:r>
                  <a:rPr lang="en-US">
                    <a:noFill/>
                  </a:rPr>
                  <a:t> </a:t>
                </a:r>
              </a:p>
            </p:txBody>
          </p:sp>
        </mc:Fallback>
      </mc:AlternateContent>
      <p:sp>
        <p:nvSpPr>
          <p:cNvPr id="11" name="Rectangle 10"/>
          <p:cNvSpPr/>
          <p:nvPr/>
        </p:nvSpPr>
        <p:spPr>
          <a:xfrm>
            <a:off x="130629" y="5656458"/>
            <a:ext cx="9165771" cy="523220"/>
          </a:xfrm>
          <a:prstGeom prst="rect">
            <a:avLst/>
          </a:prstGeom>
        </p:spPr>
        <p:txBody>
          <a:bodyPr wrap="square">
            <a:spAutoFit/>
          </a:bodyPr>
          <a:lstStyle/>
          <a:p>
            <a:pPr>
              <a:spcAft>
                <a:spcPts val="600"/>
              </a:spcAft>
              <a:buClr>
                <a:srgbClr val="000000"/>
              </a:buClr>
              <a:buFont typeface="Arial"/>
              <a:buNone/>
              <a:defRPr/>
            </a:pPr>
            <a:r>
              <a:rPr lang="en-US" sz="2800" kern="0" dirty="0" err="1">
                <a:solidFill>
                  <a:srgbClr val="000000"/>
                </a:solidFill>
                <a:latin typeface="Times New Roman" pitchFamily="18" charset="0"/>
                <a:ea typeface="Times New Roman" pitchFamily="18" charset="0"/>
                <a:cs typeface="Times New Roman" pitchFamily="18" charset="0"/>
                <a:sym typeface="Arial"/>
              </a:rPr>
              <a:t>Vậy</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hai</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đại</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lượng</a:t>
            </a:r>
            <a:r>
              <a:rPr lang="en-US" sz="2800" kern="0" dirty="0">
                <a:solidFill>
                  <a:srgbClr val="000000"/>
                </a:solidFill>
                <a:latin typeface="Times New Roman" pitchFamily="18" charset="0"/>
                <a:ea typeface="Times New Roman" pitchFamily="18" charset="0"/>
                <a:cs typeface="Times New Roman" pitchFamily="18" charset="0"/>
                <a:sym typeface="Arial"/>
              </a:rPr>
              <a:t> x </a:t>
            </a:r>
            <a:r>
              <a:rPr lang="en-US" sz="2800" kern="0" dirty="0" err="1">
                <a:solidFill>
                  <a:srgbClr val="000000"/>
                </a:solidFill>
                <a:latin typeface="Times New Roman" pitchFamily="18" charset="0"/>
                <a:ea typeface="Times New Roman" pitchFamily="18" charset="0"/>
                <a:cs typeface="Times New Roman" pitchFamily="18" charset="0"/>
                <a:sym typeface="Arial"/>
              </a:rPr>
              <a:t>và</a:t>
            </a:r>
            <a:r>
              <a:rPr lang="en-US" sz="2800" kern="0" dirty="0">
                <a:solidFill>
                  <a:srgbClr val="000000"/>
                </a:solidFill>
                <a:latin typeface="Times New Roman" pitchFamily="18" charset="0"/>
                <a:ea typeface="Times New Roman" pitchFamily="18" charset="0"/>
                <a:cs typeface="Times New Roman" pitchFamily="18" charset="0"/>
                <a:sym typeface="Arial"/>
              </a:rPr>
              <a:t> y </a:t>
            </a:r>
            <a:r>
              <a:rPr lang="en-US" sz="2800" kern="0" dirty="0" err="1">
                <a:solidFill>
                  <a:srgbClr val="000000"/>
                </a:solidFill>
                <a:latin typeface="Times New Roman" pitchFamily="18" charset="0"/>
                <a:ea typeface="Times New Roman" pitchFamily="18" charset="0"/>
                <a:cs typeface="Times New Roman" pitchFamily="18" charset="0"/>
                <a:sym typeface="Arial"/>
              </a:rPr>
              <a:t>không</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phải</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hai</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đại</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lượng</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tỉ</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lệ</a:t>
            </a:r>
            <a:r>
              <a:rPr lang="en-US" sz="2800" kern="0" dirty="0">
                <a:solidFill>
                  <a:srgbClr val="000000"/>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Times New Roman" pitchFamily="18" charset="0"/>
                <a:cs typeface="Times New Roman" pitchFamily="18" charset="0"/>
                <a:sym typeface="Arial"/>
              </a:rPr>
              <a:t>thuận</a:t>
            </a:r>
            <a:r>
              <a:rPr lang="en-US" sz="2800" kern="0" dirty="0">
                <a:solidFill>
                  <a:srgbClr val="000000"/>
                </a:solidFill>
                <a:latin typeface="Times New Roman" pitchFamily="18" charset="0"/>
                <a:ea typeface="Times New Roman" pitchFamily="18" charset="0"/>
                <a:cs typeface="Times New Roman" pitchFamily="18" charset="0"/>
                <a:sym typeface="Arial"/>
              </a:rPr>
              <a:t>.</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Tree>
    <p:extLst>
      <p:ext uri="{BB962C8B-B14F-4D97-AF65-F5344CB8AC3E}">
        <p14:creationId xmlns:p14="http://schemas.microsoft.com/office/powerpoint/2010/main" val="19330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171008" y="112560"/>
            <a:ext cx="3486592" cy="52322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algn="ctr">
              <a:defRPr/>
            </a:pPr>
            <a:r>
              <a:rPr lang="en-US" sz="2800" b="1" kern="0" dirty="0" err="1">
                <a:solidFill>
                  <a:srgbClr val="2B3547"/>
                </a:solidFill>
                <a:latin typeface="Times New Roman" pitchFamily="18" charset="0"/>
                <a:cs typeface="Times New Roman" pitchFamily="18" charset="0"/>
                <a:sym typeface="Arial"/>
              </a:rPr>
              <a:t>Bài</a:t>
            </a:r>
            <a:r>
              <a:rPr lang="en-US" sz="2800" b="1" kern="0" dirty="0">
                <a:solidFill>
                  <a:srgbClr val="2B3547"/>
                </a:solidFill>
                <a:latin typeface="Times New Roman" pitchFamily="18" charset="0"/>
                <a:cs typeface="Times New Roman" pitchFamily="18" charset="0"/>
                <a:sym typeface="Arial"/>
              </a:rPr>
              <a:t> 6.19/SGK - 14</a:t>
            </a:r>
          </a:p>
        </p:txBody>
      </p:sp>
      <p:sp>
        <p:nvSpPr>
          <p:cNvPr id="18" name="Rectangle 17"/>
          <p:cNvSpPr/>
          <p:nvPr/>
        </p:nvSpPr>
        <p:spPr>
          <a:xfrm>
            <a:off x="138351" y="635780"/>
            <a:ext cx="8853249" cy="1569660"/>
          </a:xfrm>
          <a:prstGeom prst="rect">
            <a:avLst/>
          </a:prstGeom>
        </p:spPr>
        <p:txBody>
          <a:bodyPr wrap="square">
            <a:spAutoFit/>
          </a:bodyPr>
          <a:lstStyle/>
          <a:p>
            <a:pPr>
              <a:spcAft>
                <a:spcPts val="800"/>
              </a:spcAft>
              <a:buClr>
                <a:srgbClr val="000000"/>
              </a:buClr>
              <a:buFont typeface="Arial"/>
              <a:buNone/>
            </a:pP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Cho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biết</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y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thuận</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với</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x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theo</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hệ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số</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 x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thuận</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với</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z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theo</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hệ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số</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b.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y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thuận</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với</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z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không</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Nếu</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thì</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hệ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số</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là</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bao</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nhiêu</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p>
        </p:txBody>
      </p:sp>
      <p:sp>
        <p:nvSpPr>
          <p:cNvPr id="19" name="Oval Callout 18"/>
          <p:cNvSpPr/>
          <p:nvPr/>
        </p:nvSpPr>
        <p:spPr>
          <a:xfrm>
            <a:off x="3516114" y="2192732"/>
            <a:ext cx="1132086" cy="57054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defRPr/>
            </a:pPr>
            <a:r>
              <a:rPr lang="en-US" sz="2800" kern="0" dirty="0" err="1">
                <a:solidFill>
                  <a:srgbClr val="2B3547">
                    <a:lumMod val="50000"/>
                  </a:srgbClr>
                </a:solidFill>
                <a:latin typeface="Times New Roman" pitchFamily="18" charset="0"/>
                <a:cs typeface="Times New Roman" pitchFamily="18" charset="0"/>
                <a:sym typeface="Arial"/>
              </a:rPr>
              <a:t>Giải</a:t>
            </a:r>
            <a:endParaRPr lang="en-US" sz="2800" kern="0" dirty="0">
              <a:solidFill>
                <a:srgbClr val="2B3547">
                  <a:lumMod val="50000"/>
                </a:srgbClr>
              </a:solidFill>
              <a:latin typeface="Times New Roman" pitchFamily="18"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381000" y="2971800"/>
                <a:ext cx="8534400" cy="2677656"/>
              </a:xfrm>
              <a:prstGeom prst="rect">
                <a:avLst/>
              </a:prstGeom>
            </p:spPr>
            <p:txBody>
              <a:bodyPr wrap="square">
                <a:spAutoFit/>
              </a:bodyPr>
              <a:lstStyle/>
              <a:p>
                <a:pPr>
                  <a:lnSpc>
                    <a:spcPct val="150000"/>
                  </a:lnSpc>
                  <a:buClr>
                    <a:srgbClr val="000000"/>
                  </a:buClr>
                  <a:buFont typeface="Arial"/>
                  <a:buNone/>
                </a:pP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Vì y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thuận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với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x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theo</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hệ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số</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    </a:t>
                </a:r>
                <a14:m>
                  <m:oMath xmlns:m="http://schemas.openxmlformats.org/officeDocument/2006/math">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oMath>
                </a14:m>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y = ax (1)</a:t>
                </a:r>
              </a:p>
              <a:p>
                <a:pPr>
                  <a:lnSpc>
                    <a:spcPct val="150000"/>
                  </a:lnSpc>
                  <a:buClr>
                    <a:srgbClr val="000000"/>
                  </a:buClr>
                  <a:buFont typeface="Arial"/>
                  <a:buNone/>
                </a:pP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Vì</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x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thuận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với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z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theo</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hệ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số</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b    </a:t>
                </a:r>
                <a14:m>
                  <m:oMath xmlns:m="http://schemas.openxmlformats.org/officeDocument/2006/math">
                    <m:r>
                      <a:rPr lang="nl-NL" sz="28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oMath>
                </a14:m>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x =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bz</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(2)</a:t>
                </a:r>
              </a:p>
              <a:p>
                <a:pPr>
                  <a:lnSpc>
                    <a:spcPct val="150000"/>
                  </a:lnSpc>
                  <a:buClr>
                    <a:srgbClr val="000000"/>
                  </a:buClr>
                  <a:buFont typeface="Arial"/>
                  <a:buNone/>
                </a:pP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Thay</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(2)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vào</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(1) ta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y = a.(</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bz</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 (ab).z. </a:t>
                </a:r>
              </a:p>
              <a:p>
                <a:pPr>
                  <a:lnSpc>
                    <a:spcPct val="150000"/>
                  </a:lnSpc>
                  <a:buClr>
                    <a:srgbClr val="000000"/>
                  </a:buClr>
                  <a:buFont typeface="Arial"/>
                  <a:buNone/>
                </a:pP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Vậy</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y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thuận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với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z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theo</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hệ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số</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tỉ</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lệ</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ab.</a:t>
                </a:r>
              </a:p>
            </p:txBody>
          </p:sp>
        </mc:Choice>
        <mc:Fallback xmlns="">
          <p:sp>
            <p:nvSpPr>
              <p:cNvPr id="20" name="Rectangle 19"/>
              <p:cNvSpPr>
                <a:spLocks noRot="1" noChangeAspect="1" noMove="1" noResize="1" noEditPoints="1" noAdjustHandles="1" noChangeArrowheads="1" noChangeShapeType="1" noTextEdit="1"/>
              </p:cNvSpPr>
              <p:nvPr/>
            </p:nvSpPr>
            <p:spPr>
              <a:xfrm>
                <a:off x="381000" y="2971800"/>
                <a:ext cx="8534400" cy="2677656"/>
              </a:xfrm>
              <a:prstGeom prst="rect">
                <a:avLst/>
              </a:prstGeom>
              <a:blipFill rotWithShape="1">
                <a:blip r:embed="rId3"/>
                <a:stretch>
                  <a:fillRect l="-1500" b="-2506"/>
                </a:stretch>
              </a:blipFill>
            </p:spPr>
            <p:txBody>
              <a:bodyPr/>
              <a:lstStyle/>
              <a:p>
                <a:r>
                  <a:rPr lang="en-US">
                    <a:noFill/>
                  </a:rPr>
                  <a:t> </a:t>
                </a:r>
              </a:p>
            </p:txBody>
          </p:sp>
        </mc:Fallback>
      </mc:AlternateContent>
    </p:spTree>
    <p:extLst>
      <p:ext uri="{BB962C8B-B14F-4D97-AF65-F5344CB8AC3E}">
        <p14:creationId xmlns:p14="http://schemas.microsoft.com/office/powerpoint/2010/main" val="90724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04800" y="769409"/>
            <a:ext cx="8763000" cy="2677656"/>
          </a:xfrm>
          <a:prstGeom prst="rect">
            <a:avLst/>
          </a:prstGeom>
        </p:spPr>
        <p:txBody>
          <a:bodyPr wrap="square">
            <a:spAutoFit/>
          </a:bodyPr>
          <a:lstStyle/>
          <a:p>
            <a:pPr marL="30480" marR="30480">
              <a:spcAft>
                <a:spcPts val="1200"/>
              </a:spcAft>
              <a:buClr>
                <a:srgbClr val="000000"/>
              </a:buClr>
              <a:buFont typeface="Arial"/>
              <a:buNone/>
            </a:pPr>
            <a:r>
              <a:rPr lang="vi-VN" sz="2800" kern="0" dirty="0">
                <a:solidFill>
                  <a:srgbClr val="000000"/>
                </a:solidFill>
                <a:latin typeface="Times New Roman" pitchFamily="18" charset="0"/>
                <a:ea typeface="Times New Roman" panose="02020603050405020304" pitchFamily="18" charset="0"/>
                <a:cs typeface="Times New Roman" pitchFamily="18" charset="0"/>
                <a:sym typeface="Arial"/>
              </a:rPr>
              <a:t>Hai bể nước hình hộp chữ nhật có chiều dài và chiều rộng tương ứng bằng nhau, nhưng chiều cao của bể thứ nhất bằng</a:t>
            </a:r>
            <a:r>
              <a:rPr lang="en-US" sz="2800" kern="0" dirty="0">
                <a:solidFill>
                  <a:srgbClr val="000000"/>
                </a:solidFill>
                <a:latin typeface="Times New Roman" pitchFamily="18" charset="0"/>
                <a:ea typeface="Times New Roman" panose="02020603050405020304" pitchFamily="18" charset="0"/>
                <a:cs typeface="Times New Roman" pitchFamily="18" charset="0"/>
                <a:sym typeface="Arial"/>
              </a:rPr>
              <a:t>    </a:t>
            </a:r>
            <a:r>
              <a:rPr lang="vi-VN" sz="2800" kern="0" dirty="0">
                <a:solidFill>
                  <a:srgbClr val="000000"/>
                </a:solidFill>
                <a:latin typeface="Times New Roman" pitchFamily="18" charset="0"/>
                <a:ea typeface="Times New Roman" panose="02020603050405020304" pitchFamily="18" charset="0"/>
                <a:cs typeface="Times New Roman" pitchFamily="18" charset="0"/>
                <a:sym typeface="Arial"/>
              </a:rPr>
              <a:t> chiều cao của bể thứ hai. Để bơm đầy nước vào bể thứ nhất mất 4,5 giờ. Hỏi phải mất bao nhiue thời gian để bơm đầy nước vào bể thứ hai (nếu dùng máy bơm có công suất)?</a:t>
            </a:r>
            <a:endParaRPr lang="en-US" sz="2800" kern="0" dirty="0">
              <a:solidFill>
                <a:srgbClr val="000000"/>
              </a:solidFill>
              <a:latin typeface="Times New Roman" pitchFamily="18" charset="0"/>
              <a:ea typeface="Times New Roman" panose="02020603050405020304" pitchFamily="18" charset="0"/>
              <a:cs typeface="Times New Roman" pitchFamily="18" charset="0"/>
              <a:sym typeface="Arial"/>
            </a:endParaRPr>
          </a:p>
        </p:txBody>
      </p:sp>
      <p:sp>
        <p:nvSpPr>
          <p:cNvPr id="8" name="TextBox 7"/>
          <p:cNvSpPr txBox="1"/>
          <p:nvPr/>
        </p:nvSpPr>
        <p:spPr>
          <a:xfrm>
            <a:off x="457200" y="171440"/>
            <a:ext cx="2971800" cy="52322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a:defRPr/>
            </a:pPr>
            <a:r>
              <a:rPr lang="en-US" sz="2800" b="1" kern="0" dirty="0" err="1">
                <a:solidFill>
                  <a:srgbClr val="2B3547"/>
                </a:solidFill>
                <a:latin typeface="Times New Roman" pitchFamily="18" charset="0"/>
                <a:cs typeface="Times New Roman" pitchFamily="18" charset="0"/>
                <a:sym typeface="Arial"/>
              </a:rPr>
              <a:t>Bài</a:t>
            </a:r>
            <a:r>
              <a:rPr lang="en-US" sz="2800" b="1" kern="0" dirty="0">
                <a:solidFill>
                  <a:srgbClr val="2B3547"/>
                </a:solidFill>
                <a:latin typeface="Times New Roman" pitchFamily="18" charset="0"/>
                <a:cs typeface="Times New Roman" pitchFamily="18" charset="0"/>
                <a:sym typeface="Arial"/>
              </a:rPr>
              <a:t> 6.20/SGK - 14</a:t>
            </a:r>
          </a:p>
        </p:txBody>
      </p:sp>
      <mc:AlternateContent xmlns:mc="http://schemas.openxmlformats.org/markup-compatibility/2006" xmlns:a14="http://schemas.microsoft.com/office/drawing/2010/main">
        <mc:Choice Requires="a14">
          <p:sp>
            <p:nvSpPr>
              <p:cNvPr id="3" name="Rectangle 2"/>
              <p:cNvSpPr/>
              <p:nvPr/>
            </p:nvSpPr>
            <p:spPr>
              <a:xfrm>
                <a:off x="1143000" y="1534886"/>
                <a:ext cx="397865" cy="668516"/>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000" i="1" kern="0">
                              <a:solidFill>
                                <a:srgbClr val="000000"/>
                              </a:solidFill>
                              <a:latin typeface="Cambria Math" panose="02040503050406030204" pitchFamily="18" charset="0"/>
                              <a:sym typeface="Arial"/>
                            </a:rPr>
                          </m:ctrlPr>
                        </m:fPr>
                        <m:num>
                          <m:r>
                            <a:rPr lang="en-US" sz="2000" kern="0">
                              <a:solidFill>
                                <a:srgbClr val="000000"/>
                              </a:solidFill>
                              <a:latin typeface="Cambria Math" panose="02040503050406030204" pitchFamily="18" charset="0"/>
                              <a:sym typeface="Arial"/>
                            </a:rPr>
                            <m:t>3</m:t>
                          </m:r>
                        </m:num>
                        <m:den>
                          <m:r>
                            <a:rPr lang="en-US" sz="2000" kern="0">
                              <a:solidFill>
                                <a:srgbClr val="000000"/>
                              </a:solidFill>
                              <a:latin typeface="Cambria Math" panose="02040503050406030204" pitchFamily="18" charset="0"/>
                              <a:sym typeface="Arial"/>
                            </a:rPr>
                            <m:t>4</m:t>
                          </m:r>
                        </m:den>
                      </m:f>
                    </m:oMath>
                  </m:oMathPara>
                </a14:m>
                <a:endParaRPr lang="en-US" sz="2000" kern="0" dirty="0">
                  <a:solidFill>
                    <a:srgbClr val="000000"/>
                  </a:solidFill>
                  <a:latin typeface="Arial"/>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0" y="1534886"/>
                <a:ext cx="397865" cy="668516"/>
              </a:xfrm>
              <a:prstGeom prst="rect">
                <a:avLst/>
              </a:prstGeom>
              <a:blipFill rotWithShape="1">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447065"/>
            <a:ext cx="7696200" cy="3212456"/>
          </a:xfrm>
          <a:prstGeom prst="rect">
            <a:avLst/>
          </a:prstGeom>
        </p:spPr>
      </p:pic>
    </p:spTree>
    <p:extLst>
      <p:ext uri="{BB962C8B-B14F-4D97-AF65-F5344CB8AC3E}">
        <p14:creationId xmlns:p14="http://schemas.microsoft.com/office/powerpoint/2010/main" val="287943659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3507807" y="76200"/>
            <a:ext cx="1292793" cy="646580"/>
          </a:xfrm>
          <a:prstGeom prst="wedgeEllipse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en-US" sz="2800" b="1" kern="0" dirty="0" err="1">
                <a:solidFill>
                  <a:srgbClr val="2B3547">
                    <a:lumMod val="50000"/>
                  </a:srgbClr>
                </a:solidFill>
                <a:latin typeface="Times New Roman" pitchFamily="18" charset="0"/>
                <a:cs typeface="Times New Roman" pitchFamily="18" charset="0"/>
                <a:sym typeface="Arial"/>
              </a:rPr>
              <a:t>Giải</a:t>
            </a:r>
            <a:endParaRPr lang="en-US" sz="2800" b="1" kern="0" dirty="0">
              <a:solidFill>
                <a:srgbClr val="2B3547">
                  <a:lumMod val="50000"/>
                </a:srgbClr>
              </a:solidFill>
              <a:latin typeface="Times New Roman" pitchFamily="18" charset="0"/>
              <a:cs typeface="Times New Roman" pitchFamily="18" charset="0"/>
              <a:sym typeface="Arial"/>
            </a:endParaRPr>
          </a:p>
        </p:txBody>
      </p:sp>
      <p:sp>
        <p:nvSpPr>
          <p:cNvPr id="4" name="Rectangle 3"/>
          <p:cNvSpPr/>
          <p:nvPr/>
        </p:nvSpPr>
        <p:spPr>
          <a:xfrm>
            <a:off x="215249" y="815652"/>
            <a:ext cx="8776351" cy="2554545"/>
          </a:xfrm>
          <a:prstGeom prst="rect">
            <a:avLst/>
          </a:prstGeom>
        </p:spPr>
        <p:txBody>
          <a:bodyPr wrap="square">
            <a:spAutoFit/>
          </a:bodyPr>
          <a:lstStyle/>
          <a:p>
            <a:pPr>
              <a:buClr>
                <a:srgbClr val="000000"/>
              </a:buClr>
              <a:buFont typeface="Arial"/>
              <a:buNone/>
            </a:pPr>
            <a:r>
              <a:rPr lang="en-US" sz="3200" kern="0" dirty="0" err="1">
                <a:solidFill>
                  <a:srgbClr val="333333"/>
                </a:solidFill>
                <a:latin typeface="Times New Roman" pitchFamily="18" charset="0"/>
                <a:ea typeface="Times New Roman" pitchFamily="18" charset="0"/>
                <a:cs typeface="Times New Roman" pitchFamily="18" charset="0"/>
                <a:sym typeface="Arial"/>
              </a:rPr>
              <a:t>Gọi</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thời</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gian</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để</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bơm</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đầy</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nước</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vào</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bể</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thứ</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hai</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err="1">
                <a:solidFill>
                  <a:srgbClr val="333333"/>
                </a:solidFill>
                <a:latin typeface="Times New Roman" pitchFamily="18" charset="0"/>
                <a:ea typeface="Times New Roman" pitchFamily="18" charset="0"/>
                <a:cs typeface="Times New Roman" pitchFamily="18" charset="0"/>
                <a:sym typeface="Arial"/>
              </a:rPr>
              <a:t>là</a:t>
            </a:r>
            <a:r>
              <a:rPr lang="en-US" sz="3200" kern="0" dirty="0">
                <a:solidFill>
                  <a:srgbClr val="333333"/>
                </a:solidFill>
                <a:latin typeface="Times New Roman" pitchFamily="18" charset="0"/>
                <a:ea typeface="Times New Roman" pitchFamily="18" charset="0"/>
                <a:cs typeface="Times New Roman" pitchFamily="18" charset="0"/>
                <a:sym typeface="Arial"/>
              </a:rPr>
              <a:t> x (</a:t>
            </a:r>
            <a:r>
              <a:rPr lang="en-US" sz="3200" kern="0" dirty="0" err="1">
                <a:solidFill>
                  <a:srgbClr val="333333"/>
                </a:solidFill>
                <a:latin typeface="Times New Roman" pitchFamily="18" charset="0"/>
                <a:ea typeface="Times New Roman" pitchFamily="18" charset="0"/>
                <a:cs typeface="Times New Roman" pitchFamily="18" charset="0"/>
                <a:sym typeface="Arial"/>
              </a:rPr>
              <a:t>giờ</a:t>
            </a:r>
            <a:r>
              <a:rPr lang="en-US" sz="3200" kern="0" dirty="0">
                <a:solidFill>
                  <a:srgbClr val="333333"/>
                </a:solidFill>
                <a:latin typeface="Times New Roman" pitchFamily="18" charset="0"/>
                <a:ea typeface="Times New Roman" pitchFamily="18" charset="0"/>
                <a:cs typeface="Times New Roman" pitchFamily="18" charset="0"/>
                <a:sym typeface="Arial"/>
              </a:rPr>
              <a:t>, x &gt; 0)</a:t>
            </a:r>
            <a:endParaRPr lang="en-US" sz="3200" kern="0" dirty="0">
              <a:solidFill>
                <a:srgbClr val="000000"/>
              </a:solidFill>
              <a:latin typeface="Times New Roman" pitchFamily="18" charset="0"/>
              <a:ea typeface="Calibri" panose="020F0502020204030204" pitchFamily="34" charset="0"/>
              <a:cs typeface="Times New Roman" pitchFamily="18" charset="0"/>
              <a:sym typeface="Arial"/>
            </a:endParaRPr>
          </a:p>
          <a:p>
            <a:pPr>
              <a:spcAft>
                <a:spcPts val="800"/>
              </a:spcAft>
              <a:buClr>
                <a:srgbClr val="000000"/>
              </a:buClr>
              <a:buFont typeface="Arial"/>
              <a:buNone/>
            </a:pP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Vì</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hai</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bể</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có</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chiều</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dài</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và</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chiều</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rộng</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tương</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ứng</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bằng</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nhau</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nên</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thời</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gian</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để</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bơm</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nước</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vào</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đầy</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mỗi</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bể</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tỉ</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lệ</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thuận</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với</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chiều</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cao</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của</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r>
              <a:rPr lang="en-US" sz="3200" kern="0" dirty="0" err="1">
                <a:solidFill>
                  <a:srgbClr val="333333"/>
                </a:solidFill>
                <a:latin typeface="Times New Roman" pitchFamily="18" charset="0"/>
                <a:ea typeface="Times New Roman" panose="02020603050405020304" pitchFamily="18" charset="0"/>
                <a:cs typeface="Times New Roman" pitchFamily="18" charset="0"/>
                <a:sym typeface="Arial"/>
              </a:rPr>
              <a:t>bể</a:t>
            </a:r>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a:t>
            </a:r>
            <a:endParaRPr lang="en-US" sz="32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5" name="Rectangle 4"/>
          <p:cNvSpPr/>
          <p:nvPr/>
        </p:nvSpPr>
        <p:spPr>
          <a:xfrm>
            <a:off x="331383" y="3370197"/>
            <a:ext cx="3176424" cy="584775"/>
          </a:xfrm>
          <a:prstGeom prst="rect">
            <a:avLst/>
          </a:prstGeom>
        </p:spPr>
        <p:txBody>
          <a:bodyPr wrap="square">
            <a:spAutoFit/>
          </a:bodyPr>
          <a:lstStyle/>
          <a:p>
            <a:pPr>
              <a:spcAft>
                <a:spcPts val="800"/>
              </a:spcAft>
              <a:buClr>
                <a:srgbClr val="000000"/>
              </a:buClr>
              <a:buFont typeface="Arial"/>
              <a:buNone/>
            </a:pPr>
            <a:r>
              <a:rPr lang="en-US" sz="3200" kern="0" dirty="0">
                <a:solidFill>
                  <a:srgbClr val="333333"/>
                </a:solidFill>
                <a:latin typeface="Times New Roman" pitchFamily="18" charset="0"/>
                <a:ea typeface="Times New Roman" pitchFamily="18" charset="0"/>
                <a:cs typeface="Times New Roman" pitchFamily="18" charset="0"/>
                <a:sym typeface="Arial"/>
              </a:rPr>
              <a:t>Theo </a:t>
            </a:r>
            <a:r>
              <a:rPr lang="en-US" sz="3200" kern="0" dirty="0" err="1">
                <a:solidFill>
                  <a:srgbClr val="333333"/>
                </a:solidFill>
                <a:latin typeface="Times New Roman" pitchFamily="18" charset="0"/>
                <a:ea typeface="Times New Roman" pitchFamily="18" charset="0"/>
                <a:cs typeface="Times New Roman" pitchFamily="18" charset="0"/>
                <a:sym typeface="Arial"/>
              </a:rPr>
              <a:t>đề</a:t>
            </a:r>
            <a:r>
              <a:rPr lang="en-US" sz="3200" kern="0" dirty="0">
                <a:solidFill>
                  <a:srgbClr val="333333"/>
                </a:solidFill>
                <a:latin typeface="Times New Roman" pitchFamily="18" charset="0"/>
                <a:ea typeface="Times New Roman" pitchFamily="18" charset="0"/>
                <a:cs typeface="Times New Roman" pitchFamily="18" charset="0"/>
                <a:sym typeface="Arial"/>
              </a:rPr>
              <a:t> ta </a:t>
            </a:r>
            <a:r>
              <a:rPr lang="en-US" sz="3200" kern="0" dirty="0" err="1">
                <a:solidFill>
                  <a:srgbClr val="333333"/>
                </a:solidFill>
                <a:latin typeface="Times New Roman" pitchFamily="18" charset="0"/>
                <a:ea typeface="Times New Roman" pitchFamily="18" charset="0"/>
                <a:cs typeface="Times New Roman" pitchFamily="18" charset="0"/>
                <a:sym typeface="Arial"/>
              </a:rPr>
              <a:t>có</a:t>
            </a:r>
            <a:r>
              <a:rPr lang="en-US" sz="3200" kern="0" dirty="0">
                <a:solidFill>
                  <a:srgbClr val="333333"/>
                </a:solidFill>
                <a:latin typeface="Times New Roman" pitchFamily="18" charset="0"/>
                <a:ea typeface="Times New Roman" pitchFamily="18" charset="0"/>
                <a:cs typeface="Times New Roman" pitchFamily="18" charset="0"/>
                <a:sym typeface="Arial"/>
              </a:rPr>
              <a:t>: </a:t>
            </a:r>
          </a:p>
        </p:txBody>
      </p:sp>
      <p:sp>
        <p:nvSpPr>
          <p:cNvPr id="7" name="Rectangle 6"/>
          <p:cNvSpPr/>
          <p:nvPr/>
        </p:nvSpPr>
        <p:spPr>
          <a:xfrm>
            <a:off x="107625" y="5112710"/>
            <a:ext cx="8928750" cy="584775"/>
          </a:xfrm>
          <a:prstGeom prst="rect">
            <a:avLst/>
          </a:prstGeom>
        </p:spPr>
        <p:txBody>
          <a:bodyPr wrap="square">
            <a:spAutoFit/>
          </a:bodyPr>
          <a:lstStyle/>
          <a:p>
            <a:pPr>
              <a:spcAft>
                <a:spcPts val="800"/>
              </a:spcAft>
              <a:buClr>
                <a:srgbClr val="000000"/>
              </a:buClr>
              <a:buFont typeface="Arial"/>
              <a:buNone/>
            </a:pPr>
            <a:r>
              <a:rPr lang="en-US" sz="3200" kern="0" spc="-60" dirty="0" err="1">
                <a:solidFill>
                  <a:srgbClr val="333333"/>
                </a:solidFill>
                <a:latin typeface="Times New Roman" pitchFamily="18" charset="0"/>
                <a:ea typeface="Times New Roman" pitchFamily="18" charset="0"/>
                <a:cs typeface="Times New Roman" pitchFamily="18" charset="0"/>
                <a:sym typeface="Arial"/>
              </a:rPr>
              <a:t>Vậy</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thời</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gian</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để</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bơm</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đầy</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nước</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vào</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bể</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thứ</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hai</a:t>
            </a:r>
            <a:r>
              <a:rPr lang="en-US" sz="3200" kern="0" spc="-60" dirty="0">
                <a:solidFill>
                  <a:srgbClr val="333333"/>
                </a:solidFill>
                <a:latin typeface="Times New Roman" pitchFamily="18" charset="0"/>
                <a:ea typeface="Times New Roman" pitchFamily="18" charset="0"/>
                <a:cs typeface="Times New Roman" pitchFamily="18" charset="0"/>
                <a:sym typeface="Arial"/>
              </a:rPr>
              <a:t> </a:t>
            </a:r>
            <a:r>
              <a:rPr lang="en-US" sz="3200" kern="0" spc="-60" dirty="0" err="1">
                <a:solidFill>
                  <a:srgbClr val="333333"/>
                </a:solidFill>
                <a:latin typeface="Times New Roman" pitchFamily="18" charset="0"/>
                <a:ea typeface="Times New Roman" pitchFamily="18" charset="0"/>
                <a:cs typeface="Times New Roman" pitchFamily="18" charset="0"/>
                <a:sym typeface="Arial"/>
              </a:rPr>
              <a:t>là</a:t>
            </a:r>
            <a:r>
              <a:rPr lang="en-US" sz="3200" kern="0" spc="-60" dirty="0">
                <a:solidFill>
                  <a:srgbClr val="333333"/>
                </a:solidFill>
                <a:latin typeface="Times New Roman" pitchFamily="18" charset="0"/>
                <a:ea typeface="Times New Roman" pitchFamily="18" charset="0"/>
                <a:cs typeface="Times New Roman" pitchFamily="18" charset="0"/>
                <a:sym typeface="Arial"/>
              </a:rPr>
              <a:t> 6 </a:t>
            </a:r>
            <a:r>
              <a:rPr lang="en-US" sz="3200" kern="0" spc="-60" dirty="0" err="1">
                <a:solidFill>
                  <a:srgbClr val="333333"/>
                </a:solidFill>
                <a:latin typeface="Times New Roman" pitchFamily="18" charset="0"/>
                <a:ea typeface="Times New Roman" pitchFamily="18" charset="0"/>
                <a:cs typeface="Times New Roman" pitchFamily="18" charset="0"/>
                <a:sym typeface="Arial"/>
              </a:rPr>
              <a:t>giờ</a:t>
            </a:r>
            <a:r>
              <a:rPr lang="en-US" sz="3200" kern="0" spc="-60" dirty="0">
                <a:solidFill>
                  <a:srgbClr val="333333"/>
                </a:solidFill>
                <a:latin typeface="Times New Roman" pitchFamily="18" charset="0"/>
                <a:ea typeface="Times New Roman" pitchFamily="18" charset="0"/>
                <a:cs typeface="Times New Roman" pitchFamily="18" charset="0"/>
                <a:sym typeface="Arial"/>
              </a:rPr>
              <a:t>.</a:t>
            </a:r>
            <a:endParaRPr lang="en-US" sz="3200" kern="0" spc="-60" dirty="0">
              <a:solidFill>
                <a:srgbClr val="000000"/>
              </a:solidFill>
              <a:latin typeface="Times New Roman" pitchFamily="18" charset="0"/>
              <a:ea typeface="Calibri" panose="020F0502020204030204" pitchFamily="34"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1981200" y="3954972"/>
                <a:ext cx="1589281" cy="1027525"/>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32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en-US" sz="32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4,5</m:t>
                          </m:r>
                        </m:num>
                        <m:den>
                          <m:r>
                            <a:rPr lang="en-US" sz="32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𝑥</m:t>
                          </m:r>
                        </m:den>
                      </m:f>
                      <m:r>
                        <a:rPr lang="en-US" sz="32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32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en-US" sz="32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3</m:t>
                          </m:r>
                        </m:num>
                        <m:den>
                          <m:r>
                            <a:rPr lang="en-US" sz="32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4</m:t>
                          </m:r>
                        </m:den>
                      </m:f>
                    </m:oMath>
                  </m:oMathPara>
                </a14:m>
                <a:endParaRPr lang="en-US" sz="2000" kern="0" dirty="0">
                  <a:solidFill>
                    <a:srgbClr val="000000"/>
                  </a:solidFill>
                  <a:latin typeface="Times New Roman" pitchFamily="18" charset="0"/>
                  <a:cs typeface="Times New Roman"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1981200" y="3954972"/>
                <a:ext cx="1589281" cy="1027525"/>
              </a:xfrm>
              <a:prstGeom prst="rect">
                <a:avLst/>
              </a:prstGeom>
              <a:blipFill rotWithShape="1">
                <a:blip r:embed="rId3"/>
                <a:stretch>
                  <a:fillRect/>
                </a:stretch>
              </a:blipFill>
            </p:spPr>
            <p:txBody>
              <a:bodyPr/>
              <a:lstStyle/>
              <a:p>
                <a:r>
                  <a:rPr lang="en-US">
                    <a:noFill/>
                  </a:rPr>
                  <a:t> </a:t>
                </a:r>
              </a:p>
            </p:txBody>
          </p:sp>
        </mc:Fallback>
      </mc:AlternateContent>
      <p:grpSp>
        <p:nvGrpSpPr>
          <p:cNvPr id="59" name="Group 58"/>
          <p:cNvGrpSpPr/>
          <p:nvPr/>
        </p:nvGrpSpPr>
        <p:grpSpPr>
          <a:xfrm>
            <a:off x="3511711" y="3954972"/>
            <a:ext cx="3296114" cy="1013163"/>
            <a:chOff x="3899393" y="2757823"/>
            <a:chExt cx="1943255" cy="759872"/>
          </a:xfrm>
        </p:grpSpPr>
        <mc:AlternateContent xmlns:mc="http://schemas.openxmlformats.org/markup-compatibility/2006" xmlns:a14="http://schemas.microsoft.com/office/drawing/2010/main">
          <mc:Choice Requires="a14">
            <p:sp>
              <p:nvSpPr>
                <p:cNvPr id="6" name="Rectangle 5"/>
                <p:cNvSpPr/>
                <p:nvPr/>
              </p:nvSpPr>
              <p:spPr>
                <a:xfrm>
                  <a:off x="3899393" y="2817442"/>
                  <a:ext cx="1383520" cy="556883"/>
                </a:xfrm>
                <a:prstGeom prst="rect">
                  <a:avLst/>
                </a:prstGeom>
              </p:spPr>
              <p:txBody>
                <a:bodyPr wrap="none">
                  <a:spAutoFit/>
                </a:bodyPr>
                <a:lstStyle/>
                <a:p>
                  <a:pPr algn="just">
                    <a:lnSpc>
                      <a:spcPct val="150000"/>
                    </a:lnSpc>
                    <a:spcAft>
                      <a:spcPts val="800"/>
                    </a:spcAft>
                    <a:buClr>
                      <a:srgbClr val="000000"/>
                    </a:buClr>
                    <a:buFont typeface="Arial"/>
                    <a:buNone/>
                  </a:pPr>
                  <a14:m>
                    <m:oMath xmlns:m="http://schemas.openxmlformats.org/officeDocument/2006/math">
                      <m:r>
                        <a:rPr lang="en-US" sz="32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m:t>
                      </m:r>
                    </m:oMath>
                  </a14:m>
                  <a:r>
                    <a:rPr lang="en-US" sz="3200" kern="0" dirty="0">
                      <a:solidFill>
                        <a:srgbClr val="333333"/>
                      </a:solidFill>
                      <a:latin typeface="Times New Roman" pitchFamily="18" charset="0"/>
                      <a:ea typeface="Times New Roman" panose="02020603050405020304" pitchFamily="18" charset="0"/>
                      <a:cs typeface="Times New Roman" pitchFamily="18" charset="0"/>
                      <a:sym typeface="Arial"/>
                    </a:rPr>
                    <a:t> </a:t>
                  </a:r>
                  <a14:m>
                    <m:oMath xmlns:m="http://schemas.openxmlformats.org/officeDocument/2006/math">
                      <m:r>
                        <a:rPr lang="en-US" sz="32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𝑥</m:t>
                      </m:r>
                      <m:r>
                        <a:rPr lang="en-US" sz="32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 =</m:t>
                      </m:r>
                    </m:oMath>
                  </a14:m>
                  <a:endParaRPr lang="en-US" sz="32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3899393" y="2817442"/>
                  <a:ext cx="1383520" cy="5568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82608" y="2757823"/>
                  <a:ext cx="600305" cy="759872"/>
                </a:xfrm>
                <a:prstGeom prst="rect">
                  <a:avLst/>
                </a:prstGeom>
              </p:spPr>
              <p:txBody>
                <a:bodyPr wrap="none">
                  <a:spAutoFit/>
                </a:bodyPr>
                <a:lstStyle/>
                <a:p>
                  <a:pPr algn="just">
                    <a:spcAft>
                      <a:spcPts val="800"/>
                    </a:spcAft>
                    <a:buClr>
                      <a:srgbClr val="000000"/>
                    </a:buClr>
                    <a:buFont typeface="Arial"/>
                    <a:buNone/>
                  </a:pPr>
                  <a14:m>
                    <m:oMathPara xmlns:m="http://schemas.openxmlformats.org/officeDocument/2006/math">
                      <m:oMathParaPr>
                        <m:jc m:val="left"/>
                      </m:oMathParaPr>
                      <m:oMath xmlns:m="http://schemas.openxmlformats.org/officeDocument/2006/math">
                        <m:f>
                          <m:fPr>
                            <m:ctrlPr>
                              <a:rPr lang="en-US" sz="28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en-US" sz="28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4,5.4</m:t>
                            </m:r>
                          </m:num>
                          <m:den>
                            <m:r>
                              <a:rPr lang="en-US" sz="2800" i="1" ker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3</m:t>
                            </m:r>
                          </m:den>
                        </m:f>
                      </m:oMath>
                    </m:oMathPara>
                  </a14:m>
                  <a:endParaRPr lang="en-US" sz="20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4682608" y="2757823"/>
                  <a:ext cx="600305" cy="75987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38449" y="2849662"/>
                  <a:ext cx="604199" cy="515526"/>
                </a:xfrm>
                <a:prstGeom prst="rect">
                  <a:avLst/>
                </a:prstGeom>
              </p:spPr>
              <p:txBody>
                <a:bodyPr wrap="none">
                  <a:spAutoFit/>
                </a:bodyPr>
                <a:lstStyle/>
                <a:p>
                  <a:pPr algn="just">
                    <a:spcAft>
                      <a:spcPts val="800"/>
                    </a:spcAft>
                    <a:buClr>
                      <a:srgbClr val="000000"/>
                    </a:buClr>
                    <a:buFont typeface="Arial"/>
                    <a:buNone/>
                  </a:pPr>
                  <a14:m>
                    <m:oMathPara xmlns:m="http://schemas.openxmlformats.org/officeDocument/2006/math">
                      <m:oMathParaPr>
                        <m:jc m:val="left"/>
                      </m:oMathParaPr>
                      <m:oMath xmlns:m="http://schemas.openxmlformats.org/officeDocument/2006/math">
                        <m:r>
                          <a:rPr lang="en-US" sz="3200" i="1" kern="0" dirty="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 6</m:t>
                        </m:r>
                      </m:oMath>
                    </m:oMathPara>
                  </a14:m>
                  <a:endParaRPr lang="en-US" sz="32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5238449" y="2849662"/>
                  <a:ext cx="604199" cy="515526"/>
                </a:xfrm>
                <a:prstGeom prst="rect">
                  <a:avLst/>
                </a:prstGeom>
                <a:blipFill rotWithShape="1">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6479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2971800" cy="52322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2B3547"/>
                </a:solidFill>
                <a:effectLst/>
                <a:uLnTx/>
                <a:uFillTx/>
                <a:latin typeface="Times New Roman" pitchFamily="18" charset="0"/>
                <a:cs typeface="Times New Roman" pitchFamily="18" charset="0"/>
                <a:sym typeface="Arial"/>
              </a:rPr>
              <a:t>Bài</a:t>
            </a:r>
            <a:r>
              <a:rPr kumimoji="0" lang="en-US" sz="2800" b="1" i="0" u="none" strike="noStrike" kern="0" cap="none" spc="0" normalizeH="0" baseline="0" noProof="0" dirty="0">
                <a:ln>
                  <a:noFill/>
                </a:ln>
                <a:solidFill>
                  <a:srgbClr val="2B3547"/>
                </a:solidFill>
                <a:effectLst/>
                <a:uLnTx/>
                <a:uFillTx/>
                <a:latin typeface="Times New Roman" pitchFamily="18" charset="0"/>
                <a:cs typeface="Times New Roman" pitchFamily="18" charset="0"/>
                <a:sym typeface="Arial"/>
              </a:rPr>
              <a:t> 6.21/SGK -</a:t>
            </a:r>
            <a:r>
              <a:rPr kumimoji="0" lang="en-US" sz="2800" b="1" i="0" u="none" strike="noStrike" kern="0" cap="none" spc="0" normalizeH="0" noProof="0" dirty="0">
                <a:ln>
                  <a:noFill/>
                </a:ln>
                <a:solidFill>
                  <a:srgbClr val="2B3547"/>
                </a:solidFill>
                <a:effectLst/>
                <a:uLnTx/>
                <a:uFillTx/>
                <a:latin typeface="Times New Roman" pitchFamily="18" charset="0"/>
                <a:cs typeface="Times New Roman" pitchFamily="18" charset="0"/>
                <a:sym typeface="Arial"/>
              </a:rPr>
              <a:t> </a:t>
            </a:r>
            <a:r>
              <a:rPr kumimoji="0" lang="en-US" sz="2800" b="1" i="0" u="none" strike="noStrike" kern="0" cap="none" spc="0" normalizeH="0" baseline="0" noProof="0" dirty="0">
                <a:ln>
                  <a:noFill/>
                </a:ln>
                <a:solidFill>
                  <a:srgbClr val="2B3547"/>
                </a:solidFill>
                <a:effectLst/>
                <a:uLnTx/>
                <a:uFillTx/>
                <a:latin typeface="Times New Roman" pitchFamily="18" charset="0"/>
                <a:cs typeface="Times New Roman" pitchFamily="18" charset="0"/>
                <a:sym typeface="Arial"/>
              </a:rPr>
              <a:t>14</a:t>
            </a:r>
          </a:p>
        </p:txBody>
      </p:sp>
      <p:sp>
        <p:nvSpPr>
          <p:cNvPr id="3" name="Rectangle 2"/>
          <p:cNvSpPr/>
          <p:nvPr/>
        </p:nvSpPr>
        <p:spPr>
          <a:xfrm>
            <a:off x="32656" y="675620"/>
            <a:ext cx="9111343" cy="1384995"/>
          </a:xfrm>
          <a:prstGeom prst="rect">
            <a:avLst/>
          </a:prstGeom>
        </p:spPr>
        <p:txBody>
          <a:bodyPr wrap="square">
            <a:spAutoFit/>
          </a:bodyPr>
          <a:lstStyle/>
          <a:p>
            <a:pPr>
              <a:spcAft>
                <a:spcPts val="800"/>
              </a:spcAft>
              <a:buClr>
                <a:srgbClr val="000000"/>
              </a:buClr>
              <a:buFont typeface="Arial"/>
              <a:buNone/>
            </a:pPr>
            <a:r>
              <a:rPr lang="vi-VN" sz="2800" kern="0" dirty="0">
                <a:solidFill>
                  <a:srgbClr val="000000"/>
                </a:solidFill>
                <a:latin typeface="Times New Roman" pitchFamily="18" charset="0"/>
                <a:ea typeface="Calibri" panose="020F0502020204030204" pitchFamily="34" charset="0"/>
                <a:cs typeface="Times New Roman" pitchFamily="18" charset="0"/>
                <a:sym typeface="Arial"/>
              </a:rPr>
              <a:t>Để chuẩn bị cho học sinh làm thí nghiệm, cô Hương chia 1,5 lít hoá chất thành ba phần tỉ lệ thuận với 4; 5; 6 và đựng trong ba chiếc lọ. Hỏi mỗi chiếc lọ đựng bao nhiêu lít hoá chất đó?</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419" y="2038844"/>
            <a:ext cx="2362581" cy="2136823"/>
          </a:xfrm>
          <a:prstGeom prst="rect">
            <a:avLst/>
          </a:prstGeom>
        </p:spPr>
      </p:pic>
      <p:sp>
        <p:nvSpPr>
          <p:cNvPr id="5" name="Oval Callout 4"/>
          <p:cNvSpPr/>
          <p:nvPr/>
        </p:nvSpPr>
        <p:spPr>
          <a:xfrm>
            <a:off x="3733800" y="2060615"/>
            <a:ext cx="1219200" cy="530185"/>
          </a:xfrm>
          <a:prstGeom prst="wedgeEllipse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2800" kern="0" dirty="0" err="1">
                <a:solidFill>
                  <a:srgbClr val="2B3547">
                    <a:lumMod val="50000"/>
                  </a:srgbClr>
                </a:solidFill>
                <a:latin typeface="Times New Roman" pitchFamily="18" charset="0"/>
                <a:cs typeface="Times New Roman" pitchFamily="18" charset="0"/>
                <a:sym typeface="Arial"/>
              </a:rPr>
              <a:t>Giải</a:t>
            </a:r>
            <a:endParaRPr lang="en-US" sz="2800" kern="0" dirty="0">
              <a:solidFill>
                <a:srgbClr val="2B3547">
                  <a:lumMod val="50000"/>
                </a:srgbClr>
              </a:solidFill>
              <a:latin typeface="Times New Roman" pitchFamily="18"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6" name="Rectangle 5"/>
              <p:cNvSpPr/>
              <p:nvPr/>
            </p:nvSpPr>
            <p:spPr>
              <a:xfrm>
                <a:off x="87085" y="2590800"/>
                <a:ext cx="6935470" cy="1446550"/>
              </a:xfrm>
              <a:prstGeom prst="rect">
                <a:avLst/>
              </a:prstGeom>
            </p:spPr>
            <p:txBody>
              <a:bodyPr wrap="square">
                <a:spAutoFit/>
              </a:bodyPr>
              <a:lstStyle/>
              <a:p>
                <a:pPr>
                  <a:buClr>
                    <a:srgbClr val="000000"/>
                  </a:buClr>
                </a:pP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Gọi</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lượng</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hóa</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chất</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đựng</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trong</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ba</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chiếc</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lọ</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lần</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lượt</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là</a:t>
                </a:r>
                <a:r>
                  <a:rPr lang="en-US" sz="2800" kern="0" dirty="0">
                    <a:solidFill>
                      <a:srgbClr val="333333"/>
                    </a:solidFill>
                    <a:latin typeface="Times New Roman" pitchFamily="18" charset="0"/>
                    <a:ea typeface="Times New Roman" pitchFamily="18" charset="0"/>
                    <a:cs typeface="Times New Roman" pitchFamily="18" charset="0"/>
                    <a:sym typeface="Arial"/>
                  </a:rPr>
                  <a:t> x, y, z (</a:t>
                </a:r>
                <a:r>
                  <a:rPr lang="en-US" sz="2800" kern="0" dirty="0" err="1">
                    <a:solidFill>
                      <a:srgbClr val="333333"/>
                    </a:solidFill>
                    <a:latin typeface="Times New Roman" pitchFamily="18" charset="0"/>
                    <a:ea typeface="Times New Roman" pitchFamily="18" charset="0"/>
                    <a:cs typeface="Times New Roman" pitchFamily="18" charset="0"/>
                    <a:sym typeface="Arial"/>
                  </a:rPr>
                  <a:t>lít</a:t>
                </a:r>
                <a:r>
                  <a:rPr lang="en-US" sz="2800" kern="0" dirty="0">
                    <a:solidFill>
                      <a:srgbClr val="333333"/>
                    </a:solidFill>
                    <a:latin typeface="Times New Roman" pitchFamily="18" charset="0"/>
                    <a:ea typeface="Times New Roman" pitchFamily="18" charset="0"/>
                    <a:cs typeface="Times New Roman" pitchFamily="18" charset="0"/>
                    <a:sym typeface="Arial"/>
                  </a:rPr>
                  <a:t>, 0 &lt; x, y, z &lt; 1,5)</a:t>
                </a:r>
              </a:p>
              <a:p>
                <a:pPr>
                  <a:buClr>
                    <a:srgbClr val="000000"/>
                  </a:buClr>
                </a:pPr>
                <a:r>
                  <a:rPr lang="en-US" sz="2800" kern="0" dirty="0">
                    <a:solidFill>
                      <a:srgbClr val="333333"/>
                    </a:solidFill>
                    <a:latin typeface="Times New Roman" pitchFamily="18" charset="0"/>
                    <a:ea typeface="Times New Roman" pitchFamily="18" charset="0"/>
                    <a:cs typeface="Times New Roman" pitchFamily="18" charset="0"/>
                    <a:sym typeface="Arial"/>
                  </a:rPr>
                  <a:t>Theo </a:t>
                </a:r>
                <a:r>
                  <a:rPr lang="en-US" sz="2800" kern="0" dirty="0" err="1">
                    <a:solidFill>
                      <a:srgbClr val="333333"/>
                    </a:solidFill>
                    <a:latin typeface="Times New Roman" pitchFamily="18" charset="0"/>
                    <a:ea typeface="Times New Roman" pitchFamily="18" charset="0"/>
                    <a:cs typeface="Times New Roman" pitchFamily="18" charset="0"/>
                    <a:sym typeface="Arial"/>
                  </a:rPr>
                  <a:t>đề</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bài</a:t>
                </a:r>
                <a:r>
                  <a:rPr lang="en-US" sz="2800" kern="0" dirty="0">
                    <a:solidFill>
                      <a:srgbClr val="333333"/>
                    </a:solidFill>
                    <a:latin typeface="Times New Roman" pitchFamily="18" charset="0"/>
                    <a:ea typeface="Times New Roman" pitchFamily="18" charset="0"/>
                    <a:cs typeface="Times New Roman" pitchFamily="18" charset="0"/>
                    <a:sym typeface="Arial"/>
                  </a:rPr>
                  <a:t>, ta </a:t>
                </a:r>
                <a:r>
                  <a:rPr lang="en-US" sz="2800" kern="0" dirty="0" err="1">
                    <a:solidFill>
                      <a:srgbClr val="333333"/>
                    </a:solidFill>
                    <a:latin typeface="Times New Roman" pitchFamily="18" charset="0"/>
                    <a:ea typeface="Times New Roman" pitchFamily="18" charset="0"/>
                    <a:cs typeface="Times New Roman" pitchFamily="18" charset="0"/>
                    <a:sym typeface="Arial"/>
                  </a:rPr>
                  <a:t>có</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32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và</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a:solidFill>
                      <a:srgbClr val="333333"/>
                    </a:solidFill>
                    <a:latin typeface="Times New Roman" pitchFamily="18" charset="0"/>
                    <a:ea typeface="Times New Roman" panose="02020603050405020304" pitchFamily="18" charset="0"/>
                    <a:cs typeface="Times New Roman" pitchFamily="18" charset="0"/>
                    <a:sym typeface="Arial"/>
                  </a:rPr>
                  <a:t> </a:t>
                </a:r>
                <a14:m>
                  <m:oMath xmlns:m="http://schemas.openxmlformats.org/officeDocument/2006/math">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𝑥</m:t>
                    </m:r>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𝑦</m:t>
                    </m:r>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𝑧</m:t>
                    </m:r>
                    <m:r>
                      <a:rPr lang="en-US" sz="28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=1</m:t>
                    </m:r>
                  </m:oMath>
                </a14:m>
                <a:endParaRPr lang="en-US" sz="2800" kern="0" dirty="0">
                  <a:solidFill>
                    <a:srgbClr val="333333"/>
                  </a:solidFill>
                  <a:latin typeface="Times New Roman" pitchFamily="18" charset="0"/>
                  <a:ea typeface="Times New Roman" panose="02020603050405020304" pitchFamily="18" charset="0"/>
                  <a:cs typeface="Times New Roman" pitchFamily="18" charset="0"/>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7085" y="2590800"/>
                <a:ext cx="6935470" cy="1446550"/>
              </a:xfrm>
              <a:prstGeom prst="rect">
                <a:avLst/>
              </a:prstGeom>
              <a:blipFill>
                <a:blip r:embed="rId3"/>
                <a:stretch>
                  <a:fillRect l="-1757" t="-4219"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89904" y="3438490"/>
                <a:ext cx="1581391" cy="724814"/>
              </a:xfrm>
              <a:prstGeom prst="rect">
                <a:avLst/>
              </a:prstGeom>
            </p:spPr>
            <p:txBody>
              <a:bodyPr wrap="squar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4</m:t>
                          </m:r>
                        </m:den>
                      </m:f>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num>
                        <m:den>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5</m:t>
                          </m:r>
                        </m:den>
                      </m:f>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𝑧</m:t>
                          </m:r>
                        </m:num>
                        <m:den>
                          <m:r>
                            <a:rPr lang="en-US" sz="24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6</m:t>
                          </m:r>
                        </m:den>
                      </m:f>
                    </m:oMath>
                  </m:oMathPara>
                </a14:m>
                <a:endParaRPr lang="en-US" sz="2400" kern="0" dirty="0">
                  <a:solidFill>
                    <a:srgbClr val="000000"/>
                  </a:solidFil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2789904" y="3438490"/>
                <a:ext cx="1581391" cy="724814"/>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41514" y="4101405"/>
            <a:ext cx="7567839" cy="523220"/>
          </a:xfrm>
          <a:prstGeom prst="rect">
            <a:avLst/>
          </a:prstGeom>
        </p:spPr>
        <p:txBody>
          <a:bodyPr wrap="square">
            <a:spAutoFit/>
          </a:bodyPr>
          <a:lstStyle/>
          <a:p>
            <a:pPr>
              <a:buClr>
                <a:srgbClr val="000000"/>
              </a:buClr>
            </a:pPr>
            <a:r>
              <a:rPr lang="en-US" sz="2000" kern="0" dirty="0">
                <a:solidFill>
                  <a:srgbClr val="333333"/>
                </a:solidFill>
                <a:ea typeface="Times New Roman" panose="02020603050405020304" pitchFamily="18" charset="0"/>
                <a:cs typeface="Arial" panose="020B0604020202020204" pitchFamily="34"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Áp</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dụng</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tính</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chất</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của</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dãy</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tỉ</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số</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bằng</a:t>
            </a:r>
            <a:r>
              <a:rPr lang="en-US" sz="2800" kern="0" dirty="0">
                <a:solidFill>
                  <a:srgbClr val="333333"/>
                </a:solidFill>
                <a:latin typeface="Times New Roman" pitchFamily="18" charset="0"/>
                <a:ea typeface="Times New Roman" pitchFamily="18" charset="0"/>
                <a:cs typeface="Times New Roman" pitchFamily="18" charset="0"/>
                <a:sym typeface="Arial"/>
              </a:rPr>
              <a:t> </a:t>
            </a:r>
            <a:r>
              <a:rPr lang="en-US" sz="2800" kern="0" dirty="0" err="1">
                <a:solidFill>
                  <a:srgbClr val="333333"/>
                </a:solidFill>
                <a:latin typeface="Times New Roman" pitchFamily="18" charset="0"/>
                <a:ea typeface="Times New Roman" pitchFamily="18" charset="0"/>
                <a:cs typeface="Times New Roman" pitchFamily="18" charset="0"/>
                <a:sym typeface="Arial"/>
              </a:rPr>
              <a:t>nhau</a:t>
            </a:r>
            <a:r>
              <a:rPr lang="en-US" sz="2800" kern="0" dirty="0">
                <a:solidFill>
                  <a:srgbClr val="333333"/>
                </a:solidFill>
                <a:latin typeface="Times New Roman" pitchFamily="18" charset="0"/>
                <a:ea typeface="Times New Roman" pitchFamily="18" charset="0"/>
                <a:cs typeface="Times New Roman" pitchFamily="18" charset="0"/>
                <a:sym typeface="Arial"/>
              </a:rPr>
              <a:t>, ta </a:t>
            </a:r>
            <a:r>
              <a:rPr lang="en-US" sz="2800" kern="0" dirty="0" err="1">
                <a:solidFill>
                  <a:srgbClr val="333333"/>
                </a:solidFill>
                <a:latin typeface="Times New Roman" pitchFamily="18" charset="0"/>
                <a:ea typeface="Times New Roman" pitchFamily="18" charset="0"/>
                <a:cs typeface="Times New Roman" pitchFamily="18" charset="0"/>
                <a:sym typeface="Arial"/>
              </a:rPr>
              <a:t>có</a:t>
            </a:r>
            <a:r>
              <a:rPr lang="en-US" sz="2800" kern="0" dirty="0">
                <a:solidFill>
                  <a:srgbClr val="333333"/>
                </a:solidFill>
                <a:latin typeface="Times New Roman" pitchFamily="18" charset="0"/>
                <a:ea typeface="Times New Roman" pitchFamily="18" charset="0"/>
                <a:cs typeface="Times New Roman" pitchFamily="18" charset="0"/>
                <a:sym typeface="Arial"/>
              </a:rPr>
              <a:t>:</a:t>
            </a:r>
          </a:p>
        </p:txBody>
      </p:sp>
      <mc:AlternateContent xmlns:mc="http://schemas.openxmlformats.org/markup-compatibility/2006" xmlns:a14="http://schemas.microsoft.com/office/drawing/2010/main">
        <mc:Choice Requires="a14">
          <p:sp>
            <p:nvSpPr>
              <p:cNvPr id="9" name="Rectangle 8"/>
              <p:cNvSpPr/>
              <p:nvPr/>
            </p:nvSpPr>
            <p:spPr>
              <a:xfrm>
                <a:off x="1519542" y="4555199"/>
                <a:ext cx="5305298" cy="858889"/>
              </a:xfrm>
              <a:prstGeom prst="rect">
                <a:avLst/>
              </a:prstGeom>
            </p:spPr>
            <p:txBody>
              <a:bodyPr wrap="none">
                <a:spAutoFit/>
              </a:bodyPr>
              <a:lstStyle/>
              <a:p>
                <a:pPr algn="ctr">
                  <a:buClr>
                    <a:srgbClr val="000000"/>
                  </a:buClr>
                  <a:buFont typeface="Arial"/>
                  <a:buNone/>
                </a:pPr>
                <a14:m>
                  <m:oMathPara xmlns:m="http://schemas.openxmlformats.org/officeDocument/2006/math">
                    <m:oMathParaPr>
                      <m:jc m:val="left"/>
                    </m:oMathParaPr>
                    <m:oMath xmlns:m="http://schemas.openxmlformats.org/officeDocument/2006/math">
                      <m:f>
                        <m:fPr>
                          <m:ctrlP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num>
                        <m:den>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4</m:t>
                          </m:r>
                        </m:den>
                      </m:f>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num>
                        <m:den>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5</m:t>
                          </m:r>
                        </m:den>
                      </m:f>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𝑧</m:t>
                          </m:r>
                        </m:num>
                        <m:den>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6</m:t>
                          </m:r>
                        </m:den>
                      </m:f>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𝑥</m:t>
                          </m:r>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𝑦</m:t>
                          </m:r>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𝑧</m:t>
                          </m:r>
                        </m:num>
                        <m:den>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4+5+6</m:t>
                          </m:r>
                        </m:den>
                      </m:f>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f>
                        <m:fPr>
                          <m:ctrlP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fPr>
                        <m:num>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1,5</m:t>
                          </m:r>
                        </m:num>
                        <m:den>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15</m:t>
                          </m:r>
                        </m:den>
                      </m:f>
                      <m:r>
                        <a:rPr lang="en-US" sz="2600" i="1" ker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m:rPr>
                          <m:nor/>
                        </m:rPr>
                        <a:rPr lang="en-US" sz="2600" kern="0" dirty="0">
                          <a:solidFill>
                            <a:srgbClr val="333333"/>
                          </a:solidFill>
                          <a:latin typeface="Times New Roman" pitchFamily="18" charset="0"/>
                          <a:ea typeface="Times New Roman" panose="02020603050405020304" pitchFamily="18" charset="0"/>
                          <a:cs typeface="Times New Roman" pitchFamily="18" charset="0"/>
                          <a:sym typeface="Arial"/>
                        </a:rPr>
                        <m:t> </m:t>
                      </m:r>
                      <m:r>
                        <a:rPr lang="en-US" sz="2600" i="1" kern="0" dirty="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0,1</m:t>
                      </m:r>
                    </m:oMath>
                  </m:oMathPara>
                </a14:m>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1519542" y="4555199"/>
                <a:ext cx="5305298" cy="8588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8619" y="5396805"/>
                <a:ext cx="4103381" cy="492443"/>
              </a:xfrm>
              <a:prstGeom prst="rect">
                <a:avLst/>
              </a:prstGeom>
            </p:spPr>
            <p:txBody>
              <a:bodyPr wrap="square">
                <a:spAutoFit/>
              </a:bodyPr>
              <a:lstStyle/>
              <a:p>
                <a:pPr>
                  <a:buClr>
                    <a:srgbClr val="000000"/>
                  </a:buClr>
                  <a:buFont typeface="Arial"/>
                  <a:buNone/>
                  <a:defRPr/>
                </a:pPr>
                <a:r>
                  <a:rPr lang="en-US" sz="2600" kern="0" dirty="0" err="1">
                    <a:solidFill>
                      <a:srgbClr val="333333"/>
                    </a:solidFill>
                    <a:latin typeface="Times New Roman" pitchFamily="18" charset="0"/>
                    <a:ea typeface="Times New Roman" pitchFamily="18" charset="0"/>
                    <a:cs typeface="Times New Roman" pitchFamily="18" charset="0"/>
                    <a:sym typeface="Arial"/>
                  </a:rPr>
                  <a:t>Suy</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ra</a:t>
                </a:r>
                <a:r>
                  <a:rPr lang="en-US" sz="2600" kern="0" dirty="0">
                    <a:solidFill>
                      <a:srgbClr val="333333"/>
                    </a:solidFill>
                    <a:latin typeface="Times New Roman" pitchFamily="18" charset="0"/>
                    <a:ea typeface="Times New Roman" pitchFamily="18" charset="0"/>
                    <a:cs typeface="Times New Roman" pitchFamily="18" charset="0"/>
                    <a:sym typeface="Arial"/>
                  </a:rPr>
                  <a:t>:  </a:t>
                </a:r>
                <a14:m>
                  <m:oMath xmlns:m="http://schemas.openxmlformats.org/officeDocument/2006/math">
                    <m:r>
                      <a:rPr lang="en-US" sz="26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𝑥</m:t>
                    </m:r>
                    <m:r>
                      <a:rPr lang="en-US" sz="2600" i="1" kern="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lang="en-US" sz="2600" kern="0" dirty="0">
                  <a:solidFill>
                    <a:srgbClr val="333333"/>
                  </a:solidFill>
                  <a:latin typeface="Times New Roman" pitchFamily="18" charset="0"/>
                  <a:ea typeface="Times New Roman" panose="02020603050405020304" pitchFamily="18" charset="0"/>
                  <a:cs typeface="Times New Roman"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468619" y="5396805"/>
                <a:ext cx="4103381" cy="492443"/>
              </a:xfrm>
              <a:prstGeom prst="rect">
                <a:avLst/>
              </a:prstGeom>
              <a:blipFill>
                <a:blip r:embed="rId6"/>
                <a:stretch>
                  <a:fillRect l="-2675" t="-11111" b="-30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25492" y="5402491"/>
                <a:ext cx="2820452" cy="492443"/>
              </a:xfrm>
              <a:prstGeom prst="rect">
                <a:avLst/>
              </a:prstGeom>
            </p:spPr>
            <p:txBody>
              <a:bodyPr wrap="none">
                <a:spAutoFit/>
              </a:bodyPr>
              <a:lstStyle/>
              <a:p>
                <a:pPr algn="just">
                  <a:buClr>
                    <a:srgbClr val="000000"/>
                  </a:buClr>
                  <a:buFont typeface="Arial"/>
                  <a:buNone/>
                  <a:defRPr/>
                </a:pPr>
                <a14:m>
                  <m:oMathPara xmlns:m="http://schemas.openxmlformats.org/officeDocument/2006/math">
                    <m:oMathParaPr>
                      <m:jc m:val="left"/>
                    </m:oMathParaPr>
                    <m:oMath xmlns:m="http://schemas.openxmlformats.org/officeDocument/2006/math">
                      <m:r>
                        <a:rPr lang="en-US" sz="2600" i="1" kern="0" dirty="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𝑦</m:t>
                      </m:r>
                      <m:r>
                        <a:rPr lang="en-US" sz="2600" i="1" kern="0" dirty="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=0,1 . 5=0,5 ; </m:t>
                      </m:r>
                    </m:oMath>
                  </m:oMathPara>
                </a14:m>
                <a:endParaRPr lang="en-US" sz="2600" kern="0" dirty="0">
                  <a:solidFill>
                    <a:srgbClr val="333333"/>
                  </a:solidFill>
                  <a:latin typeface="Times New Roman" pitchFamily="18" charset="0"/>
                  <a:ea typeface="Times New Roman" panose="02020603050405020304" pitchFamily="18" charset="0"/>
                  <a:cs typeface="Times New Roman"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4025492" y="5402491"/>
                <a:ext cx="2820452" cy="492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644929" y="5396805"/>
                <a:ext cx="2560766" cy="492443"/>
              </a:xfrm>
              <a:prstGeom prst="rect">
                <a:avLst/>
              </a:prstGeom>
            </p:spPr>
            <p:txBody>
              <a:bodyPr wrap="none">
                <a:spAutoFit/>
              </a:bodyPr>
              <a:lstStyle/>
              <a:p>
                <a:pPr algn="just">
                  <a:buClr>
                    <a:srgbClr val="000000"/>
                  </a:buClr>
                  <a:buFont typeface="Arial"/>
                  <a:buNone/>
                  <a:defRPr/>
                </a:pPr>
                <a14:m>
                  <m:oMathPara xmlns:m="http://schemas.openxmlformats.org/officeDocument/2006/math">
                    <m:oMathParaPr>
                      <m:jc m:val="left"/>
                    </m:oMathParaPr>
                    <m:oMath xmlns:m="http://schemas.openxmlformats.org/officeDocument/2006/math">
                      <m:r>
                        <a:rPr lang="en-US" sz="2600" i="1" kern="0" dirty="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𝑧</m:t>
                      </m:r>
                      <m:r>
                        <a:rPr lang="en-US" sz="2600" i="1" kern="0" dirty="0">
                          <a:solidFill>
                            <a:srgbClr val="333333"/>
                          </a:solidFill>
                          <a:latin typeface="Cambria Math" panose="02040503050406030204" pitchFamily="18" charset="0"/>
                          <a:ea typeface="Times New Roman" panose="02020603050405020304" pitchFamily="18" charset="0"/>
                          <a:cs typeface="Arial" panose="020B0604020202020204" pitchFamily="34" charset="0"/>
                          <a:sym typeface="Arial"/>
                        </a:rPr>
                        <m:t>=0,1 . 6=0,6</m:t>
                      </m:r>
                    </m:oMath>
                  </m:oMathPara>
                </a14:m>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6644929" y="5396805"/>
                <a:ext cx="2560766" cy="492443"/>
              </a:xfrm>
              <a:prstGeom prst="rect">
                <a:avLst/>
              </a:prstGeom>
              <a:blipFill>
                <a:blip r:embed="rId8"/>
                <a:stretch>
                  <a:fillRect/>
                </a:stretch>
              </a:blipFill>
            </p:spPr>
            <p:txBody>
              <a:bodyPr/>
              <a:lstStyle/>
              <a:p>
                <a:r>
                  <a:rPr lang="en-US">
                    <a:noFill/>
                  </a:rPr>
                  <a:t> </a:t>
                </a:r>
              </a:p>
            </p:txBody>
          </p:sp>
        </mc:Fallback>
      </mc:AlternateContent>
      <p:sp>
        <p:nvSpPr>
          <p:cNvPr id="13" name="Rectangle 12"/>
          <p:cNvSpPr/>
          <p:nvPr/>
        </p:nvSpPr>
        <p:spPr>
          <a:xfrm>
            <a:off x="533400" y="5889248"/>
            <a:ext cx="8447316" cy="892552"/>
          </a:xfrm>
          <a:prstGeom prst="rect">
            <a:avLst/>
          </a:prstGeom>
        </p:spPr>
        <p:txBody>
          <a:bodyPr wrap="square">
            <a:spAutoFit/>
          </a:bodyPr>
          <a:lstStyle/>
          <a:p>
            <a:pPr>
              <a:buClr>
                <a:srgbClr val="000000"/>
              </a:buClr>
              <a:buFont typeface="Arial"/>
              <a:buNone/>
              <a:defRPr/>
            </a:pPr>
            <a:r>
              <a:rPr lang="en-US" sz="2600" kern="0" dirty="0" err="1">
                <a:solidFill>
                  <a:srgbClr val="333333"/>
                </a:solidFill>
                <a:latin typeface="Times New Roman" pitchFamily="18" charset="0"/>
                <a:ea typeface="Times New Roman" pitchFamily="18" charset="0"/>
                <a:cs typeface="Times New Roman" pitchFamily="18" charset="0"/>
                <a:sym typeface="Arial"/>
              </a:rPr>
              <a:t>Vậy</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lượng</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hóa</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chất</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trong</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ba</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chiếc</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lọ</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lần</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lượt</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là</a:t>
            </a:r>
            <a:r>
              <a:rPr lang="en-US" sz="2600" kern="0" dirty="0">
                <a:solidFill>
                  <a:srgbClr val="333333"/>
                </a:solidFill>
                <a:latin typeface="Times New Roman" pitchFamily="18" charset="0"/>
                <a:ea typeface="Times New Roman" pitchFamily="18" charset="0"/>
                <a:cs typeface="Times New Roman" pitchFamily="18" charset="0"/>
                <a:sym typeface="Arial"/>
              </a:rPr>
              <a:t> 0,4 </a:t>
            </a:r>
            <a:r>
              <a:rPr lang="en-US" sz="2600" kern="0" dirty="0" err="1">
                <a:solidFill>
                  <a:srgbClr val="333333"/>
                </a:solidFill>
                <a:latin typeface="Times New Roman" pitchFamily="18" charset="0"/>
                <a:ea typeface="Times New Roman" pitchFamily="18" charset="0"/>
                <a:cs typeface="Times New Roman" pitchFamily="18" charset="0"/>
                <a:sym typeface="Arial"/>
              </a:rPr>
              <a:t>lít</a:t>
            </a:r>
            <a:r>
              <a:rPr lang="en-US" sz="2600" kern="0" dirty="0">
                <a:solidFill>
                  <a:srgbClr val="333333"/>
                </a:solidFill>
                <a:latin typeface="Times New Roman" pitchFamily="18" charset="0"/>
                <a:ea typeface="Times New Roman" pitchFamily="18" charset="0"/>
                <a:cs typeface="Times New Roman" pitchFamily="18" charset="0"/>
                <a:sym typeface="Arial"/>
              </a:rPr>
              <a:t>; 0,5 </a:t>
            </a:r>
            <a:r>
              <a:rPr lang="en-US" sz="2600" kern="0" dirty="0" err="1">
                <a:solidFill>
                  <a:srgbClr val="333333"/>
                </a:solidFill>
                <a:latin typeface="Times New Roman" pitchFamily="18" charset="0"/>
                <a:ea typeface="Times New Roman" pitchFamily="18" charset="0"/>
                <a:cs typeface="Times New Roman" pitchFamily="18" charset="0"/>
                <a:sym typeface="Arial"/>
              </a:rPr>
              <a:t>lít</a:t>
            </a:r>
            <a:r>
              <a:rPr lang="en-US" sz="2600" kern="0" dirty="0">
                <a:solidFill>
                  <a:srgbClr val="333333"/>
                </a:solidFill>
                <a:latin typeface="Times New Roman" pitchFamily="18" charset="0"/>
                <a:ea typeface="Times New Roman" pitchFamily="18" charset="0"/>
                <a:cs typeface="Times New Roman" pitchFamily="18" charset="0"/>
                <a:sym typeface="Arial"/>
              </a:rPr>
              <a:t> </a:t>
            </a:r>
            <a:r>
              <a:rPr lang="en-US" sz="2600" kern="0" dirty="0" err="1">
                <a:solidFill>
                  <a:srgbClr val="333333"/>
                </a:solidFill>
                <a:latin typeface="Times New Roman" pitchFamily="18" charset="0"/>
                <a:ea typeface="Times New Roman" pitchFamily="18" charset="0"/>
                <a:cs typeface="Times New Roman" pitchFamily="18" charset="0"/>
                <a:sym typeface="Arial"/>
              </a:rPr>
              <a:t>và</a:t>
            </a:r>
            <a:r>
              <a:rPr lang="en-US" sz="2600" kern="0" dirty="0">
                <a:solidFill>
                  <a:srgbClr val="333333"/>
                </a:solidFill>
                <a:latin typeface="Times New Roman" pitchFamily="18" charset="0"/>
                <a:ea typeface="Times New Roman" pitchFamily="18" charset="0"/>
                <a:cs typeface="Times New Roman" pitchFamily="18" charset="0"/>
                <a:sym typeface="Arial"/>
              </a:rPr>
              <a:t> 0,6 </a:t>
            </a:r>
            <a:r>
              <a:rPr lang="en-US" sz="2600" kern="0" dirty="0" err="1">
                <a:solidFill>
                  <a:srgbClr val="333333"/>
                </a:solidFill>
                <a:latin typeface="Times New Roman" pitchFamily="18" charset="0"/>
                <a:ea typeface="Times New Roman" pitchFamily="18" charset="0"/>
                <a:cs typeface="Times New Roman" pitchFamily="18" charset="0"/>
                <a:sym typeface="Arial"/>
              </a:rPr>
              <a:t>lít</a:t>
            </a:r>
            <a:r>
              <a:rPr lang="en-US" sz="2600" kern="0" dirty="0">
                <a:solidFill>
                  <a:srgbClr val="333333"/>
                </a:solidFill>
                <a:latin typeface="Times New Roman" pitchFamily="18" charset="0"/>
                <a:ea typeface="Times New Roman" pitchFamily="18" charset="0"/>
                <a:cs typeface="Times New Roman" pitchFamily="18" charset="0"/>
                <a:sym typeface="Arial"/>
              </a:rPr>
              <a:t>.</a:t>
            </a:r>
            <a:endParaRPr lang="en-US" sz="26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Tree>
    <p:extLst>
      <p:ext uri="{BB962C8B-B14F-4D97-AF65-F5344CB8AC3E}">
        <p14:creationId xmlns:p14="http://schemas.microsoft.com/office/powerpoint/2010/main" val="22357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2" dur="500"/>
                                        <p:tgtEl>
                                          <p:spTgt spid="6">
                                            <p:txEl>
                                              <p:pRg st="1" end="1"/>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9+ hình nền PowerPoint mầm non, tiểu học đẹp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34924"/>
            <a:ext cx="9136104" cy="68230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400" y="1100282"/>
            <a:ext cx="4976042" cy="646331"/>
          </a:xfrm>
          <a:prstGeom prst="rect">
            <a:avLst/>
          </a:prstGeom>
        </p:spPr>
        <p:txBody>
          <a:bodyPr wrap="none">
            <a:spAutoFit/>
          </a:bodyPr>
          <a:lstStyle/>
          <a:p>
            <a:pPr algn="ctr">
              <a:buClr>
                <a:srgbClr val="000000"/>
              </a:buClr>
              <a:buFont typeface="Arial"/>
              <a:buNone/>
            </a:pPr>
            <a:r>
              <a:rPr lang="en-US" sz="3600" b="1" kern="0" dirty="0">
                <a:solidFill>
                  <a:srgbClr val="2B3547"/>
                </a:solidFill>
                <a:latin typeface="Times New Roman" pitchFamily="18" charset="0"/>
                <a:cs typeface="Times New Roman" pitchFamily="18" charset="0"/>
                <a:sym typeface="Arial"/>
              </a:rPr>
              <a:t>HƯỚNG DẪN VỀ NHÀ</a:t>
            </a:r>
            <a:endParaRPr lang="vi-VN" sz="3600" b="1" kern="0" dirty="0">
              <a:solidFill>
                <a:srgbClr val="2B3547"/>
              </a:solidFill>
              <a:latin typeface="Times New Roman" pitchFamily="18" charset="0"/>
              <a:cs typeface="Times New Roman" pitchFamily="18" charset="0"/>
              <a:sym typeface="Arial"/>
            </a:endParaRPr>
          </a:p>
        </p:txBody>
      </p:sp>
      <p:sp>
        <p:nvSpPr>
          <p:cNvPr id="4" name="Rectangle 3"/>
          <p:cNvSpPr/>
          <p:nvPr/>
        </p:nvSpPr>
        <p:spPr>
          <a:xfrm>
            <a:off x="1828800" y="1828800"/>
            <a:ext cx="6635364" cy="523220"/>
          </a:xfrm>
          <a:prstGeom prst="rect">
            <a:avLst/>
          </a:prstGeom>
        </p:spPr>
        <p:txBody>
          <a:bodyPr wrap="square">
            <a:spAutoFit/>
          </a:bodyPr>
          <a:lstStyle/>
          <a:p>
            <a:pPr marL="342900" indent="-342900">
              <a:buClr>
                <a:srgbClr val="000000"/>
              </a:buClr>
              <a:buFont typeface="Symbol" panose="05050102010706020507" pitchFamily="18" charset="2"/>
              <a:buChar char=""/>
            </a:pPr>
            <a:r>
              <a:rPr lang="pt-BR" sz="2800" kern="0" dirty="0">
                <a:solidFill>
                  <a:srgbClr val="000000"/>
                </a:solidFill>
                <a:latin typeface="Times New Roman" pitchFamily="18" charset="0"/>
                <a:ea typeface="Calibri" panose="020F0502020204030204" pitchFamily="34" charset="0"/>
                <a:cs typeface="Times New Roman" pitchFamily="18" charset="0"/>
                <a:sym typeface="Arial"/>
              </a:rPr>
              <a:t>Ghi nhớ kiến thức trong bài. </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5" name="Rectangle 4"/>
          <p:cNvSpPr/>
          <p:nvPr/>
        </p:nvSpPr>
        <p:spPr>
          <a:xfrm>
            <a:off x="1807028" y="2423257"/>
            <a:ext cx="7032171" cy="523220"/>
          </a:xfrm>
          <a:prstGeom prst="rect">
            <a:avLst/>
          </a:prstGeom>
        </p:spPr>
        <p:txBody>
          <a:bodyPr wrap="square">
            <a:spAutoFit/>
          </a:bodyPr>
          <a:lstStyle/>
          <a:p>
            <a:pPr marL="342900" indent="-342900">
              <a:buClr>
                <a:srgbClr val="000000"/>
              </a:buClr>
              <a:buFont typeface="Symbol" panose="05050102010706020507" pitchFamily="18" charset="2"/>
              <a:buChar char=""/>
            </a:pPr>
            <a:r>
              <a:rPr lang="pt-BR" sz="2800" kern="0" dirty="0">
                <a:solidFill>
                  <a:srgbClr val="000000"/>
                </a:solidFill>
                <a:latin typeface="Times New Roman" pitchFamily="18" charset="0"/>
                <a:ea typeface="Calibri" panose="020F0502020204030204" pitchFamily="34" charset="0"/>
                <a:cs typeface="Times New Roman" pitchFamily="18" charset="0"/>
                <a:sym typeface="Arial"/>
              </a:rPr>
              <a:t>Hoàn thành các bài tập trong SBT.</a:t>
            </a:r>
          </a:p>
        </p:txBody>
      </p:sp>
      <p:sp>
        <p:nvSpPr>
          <p:cNvPr id="6" name="Rectangle 5"/>
          <p:cNvSpPr/>
          <p:nvPr/>
        </p:nvSpPr>
        <p:spPr>
          <a:xfrm>
            <a:off x="1807029" y="3048000"/>
            <a:ext cx="7108372" cy="954107"/>
          </a:xfrm>
          <a:prstGeom prst="rect">
            <a:avLst/>
          </a:prstGeom>
        </p:spPr>
        <p:txBody>
          <a:bodyPr wrap="square">
            <a:spAutoFit/>
          </a:bodyPr>
          <a:lstStyle/>
          <a:p>
            <a:pPr marL="342900" indent="-342900">
              <a:buClr>
                <a:srgbClr val="000000"/>
              </a:buClr>
              <a:buFont typeface="Symbol" panose="05050102010706020507" pitchFamily="18" charset="2"/>
              <a:buChar char=""/>
            </a:pP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Chuẩn</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bị</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800" kern="0" dirty="0" err="1">
                <a:solidFill>
                  <a:srgbClr val="000000"/>
                </a:solidFill>
                <a:latin typeface="Times New Roman" pitchFamily="18" charset="0"/>
                <a:ea typeface="Calibri" panose="020F0502020204030204" pitchFamily="34" charset="0"/>
                <a:cs typeface="Times New Roman" pitchFamily="18" charset="0"/>
                <a:sym typeface="Arial"/>
              </a:rPr>
              <a:t>mới</a:t>
            </a:r>
            <a:r>
              <a:rPr lang="en-US" sz="2800" kern="0">
                <a:solidFill>
                  <a:srgbClr val="000000"/>
                </a:solidFill>
                <a:latin typeface="Times New Roman" pitchFamily="18" charset="0"/>
                <a:ea typeface="Calibri" panose="020F0502020204030204" pitchFamily="34" charset="0"/>
                <a:cs typeface="Times New Roman" pitchFamily="18" charset="0"/>
                <a:sym typeface="Arial"/>
              </a:rPr>
              <a:t> </a:t>
            </a:r>
          </a:p>
          <a:p>
            <a:pPr algn="ctr">
              <a:buClr>
                <a:srgbClr val="000000"/>
              </a:buClr>
            </a:pPr>
            <a:r>
              <a:rPr lang="vi-VN" sz="2800" b="1" kern="0">
                <a:solidFill>
                  <a:srgbClr val="000000"/>
                </a:solidFill>
                <a:latin typeface="Times New Roman" pitchFamily="18" charset="0"/>
                <a:ea typeface="Calibri" panose="020F0502020204030204" pitchFamily="34" charset="0"/>
                <a:cs typeface="Times New Roman" pitchFamily="18" charset="0"/>
                <a:sym typeface="Arial"/>
              </a:rPr>
              <a:t>"</a:t>
            </a:r>
            <a:r>
              <a:rPr lang="vi-VN" sz="2800" b="1" kern="0" dirty="0">
                <a:solidFill>
                  <a:srgbClr val="000000"/>
                </a:solidFill>
                <a:latin typeface="Times New Roman" pitchFamily="18" charset="0"/>
                <a:ea typeface="Calibri" panose="020F0502020204030204" pitchFamily="34" charset="0"/>
                <a:cs typeface="Times New Roman" pitchFamily="18" charset="0"/>
                <a:sym typeface="Arial"/>
              </a:rPr>
              <a:t>Bài 23: Đại lượng tỉ lệ nghịch"</a:t>
            </a:r>
            <a:endParaRPr lang="en-US" sz="2800" b="1" kern="0" dirty="0">
              <a:solidFill>
                <a:srgbClr val="000000"/>
              </a:solidFill>
              <a:latin typeface="Times New Roman" pitchFamily="18" charset="0"/>
              <a:ea typeface="Calibri" panose="020F0502020204030204" pitchFamily="34" charset="0"/>
              <a:cs typeface="Times New Roman" pitchFamily="18" charset="0"/>
              <a:sym typeface="Arial"/>
            </a:endParaRPr>
          </a:p>
        </p:txBody>
      </p:sp>
    </p:spTree>
    <p:extLst>
      <p:ext uri="{BB962C8B-B14F-4D97-AF65-F5344CB8AC3E}">
        <p14:creationId xmlns:p14="http://schemas.microsoft.com/office/powerpoint/2010/main" val="304654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1+ Mẫu PowerPoint 8/3 - Background, hình nền mới nhất 2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95CDD055-DDC9-193A-A9BD-0502605B11C5}"/>
              </a:ext>
            </a:extLst>
          </p:cNvPr>
          <p:cNvSpPr txBox="1"/>
          <p:nvPr/>
        </p:nvSpPr>
        <p:spPr>
          <a:xfrm>
            <a:off x="304800" y="762000"/>
            <a:ext cx="8686800" cy="1477328"/>
          </a:xfrm>
          <a:prstGeom prst="rect">
            <a:avLst/>
          </a:prstGeom>
        </p:spPr>
        <p:txBody>
          <a:bodyPr wrap="square" lIns="0" tIns="0" rIns="0" bIns="0" rtlCol="0" anchor="t">
            <a:spAutoFit/>
          </a:bodyPr>
          <a:lstStyle/>
          <a:p>
            <a:pPr algn="ctr">
              <a:buClr>
                <a:srgbClr val="000000"/>
              </a:buClr>
              <a:buFont typeface="Arial"/>
              <a:buNone/>
            </a:pPr>
            <a:r>
              <a:rPr lang="en-US" sz="4800" b="1" kern="0"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sym typeface="Arial"/>
              </a:rPr>
              <a:t>CẢM ƠN CÁC EM ĐÃ LẮNG NGHE BÀI GIẢNG!</a:t>
            </a:r>
          </a:p>
        </p:txBody>
      </p:sp>
      <p:sp>
        <p:nvSpPr>
          <p:cNvPr id="4" name="TextBox 3"/>
          <p:cNvSpPr txBox="1"/>
          <p:nvPr/>
        </p:nvSpPr>
        <p:spPr>
          <a:xfrm>
            <a:off x="533400" y="2362200"/>
            <a:ext cx="7086600" cy="1354217"/>
          </a:xfrm>
          <a:prstGeom prst="rect">
            <a:avLst/>
          </a:prstGeom>
        </p:spPr>
        <p:txBody>
          <a:bodyPr wrap="square" lIns="0" tIns="0" rIns="0" bIns="0" rtlCol="0" anchor="t">
            <a:spAutoFit/>
          </a:bodyPr>
          <a:lstStyle/>
          <a:p>
            <a:pPr algn="ctr"/>
            <a:r>
              <a:rPr lang="en-US" sz="4400" b="1" dirty="0">
                <a:solidFill>
                  <a:srgbClr val="00B0F0"/>
                </a:solidFill>
                <a:latin typeface="Times New Roman" pitchFamily="18" charset="0"/>
                <a:cs typeface="Times New Roman" pitchFamily="18" charset="0"/>
              </a:rPr>
              <a:t>HẸN GẶP LẠI CÁC EM Ở TIẾT HỌC SAU!</a:t>
            </a:r>
          </a:p>
        </p:txBody>
      </p:sp>
    </p:spTree>
    <p:extLst>
      <p:ext uri="{BB962C8B-B14F-4D97-AF65-F5344CB8AC3E}">
        <p14:creationId xmlns:p14="http://schemas.microsoft.com/office/powerpoint/2010/main" val="387574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0 hình nền powerpoint màu hồng đẹp, full HD, 4K|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81"/>
            <a:ext cx="9144000" cy="68448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2362200"/>
            <a:ext cx="7924800" cy="1585049"/>
          </a:xfrm>
          <a:prstGeom prst="rect">
            <a:avLst/>
          </a:prstGeom>
        </p:spPr>
        <p:txBody>
          <a:bodyPr wrap="square">
            <a:spAutoFit/>
          </a:bodyPr>
          <a:lstStyle/>
          <a:p>
            <a:pPr marL="342891" indent="-342891" algn="ctr">
              <a:lnSpc>
                <a:spcPct val="90000"/>
              </a:lnSpc>
              <a:spcBef>
                <a:spcPct val="20000"/>
              </a:spcBef>
            </a:pPr>
            <a:r>
              <a:rPr lang="en-US" sz="5400" b="1" dirty="0">
                <a:solidFill>
                  <a:srgbClr val="FF0000"/>
                </a:solidFill>
                <a:latin typeface="Times New Roman" pitchFamily="18" charset="0"/>
                <a:cs typeface="Times New Roman" pitchFamily="18" charset="0"/>
              </a:rPr>
              <a:t>TIẾT 47 - 49 – BÀI 22</a:t>
            </a:r>
          </a:p>
          <a:p>
            <a:pPr marL="342891" indent="-342891" algn="ctr">
              <a:lnSpc>
                <a:spcPct val="90000"/>
              </a:lnSpc>
              <a:spcBef>
                <a:spcPct val="20000"/>
              </a:spcBef>
            </a:pPr>
            <a:r>
              <a:rPr lang="en-US" sz="4400" b="1" dirty="0">
                <a:solidFill>
                  <a:srgbClr val="FFFF00"/>
                </a:solidFill>
                <a:latin typeface="Times New Roman" pitchFamily="18" charset="0"/>
                <a:cs typeface="Times New Roman" pitchFamily="18" charset="0"/>
              </a:rPr>
              <a:t>ĐẠI LƯỢNG TỈ LỆ THUẬN </a:t>
            </a:r>
          </a:p>
        </p:txBody>
      </p:sp>
    </p:spTree>
    <p:extLst>
      <p:ext uri="{BB962C8B-B14F-4D97-AF65-F5344CB8AC3E}">
        <p14:creationId xmlns:p14="http://schemas.microsoft.com/office/powerpoint/2010/main" val="142314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854F648B-B285-4122-B746-681BBACEBA83}"/>
              </a:ext>
            </a:extLst>
          </p:cNvPr>
          <p:cNvSpPr txBox="1">
            <a:spLocks/>
          </p:cNvSpPr>
          <p:nvPr/>
        </p:nvSpPr>
        <p:spPr>
          <a:xfrm>
            <a:off x="1447800" y="457211"/>
            <a:ext cx="6400800" cy="1152729"/>
          </a:xfrm>
          <a:prstGeom prst="rect">
            <a:avLst/>
          </a:prstGeom>
          <a:solidFill>
            <a:srgbClr val="16727D"/>
          </a:solidFill>
        </p:spPr>
        <p:txBody>
          <a:bodyPr vert="horz" lIns="91430" tIns="45720" rIns="9143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FFFFFF"/>
                </a:solidFill>
                <a:latin typeface="Times New Roman" pitchFamily="18" charset="0"/>
                <a:cs typeface="Times New Roman" pitchFamily="18" charset="0"/>
              </a:rPr>
              <a:t>NỘI DUNG BÀI HỌC</a:t>
            </a:r>
          </a:p>
        </p:txBody>
      </p:sp>
      <p:grpSp>
        <p:nvGrpSpPr>
          <p:cNvPr id="7" name="Group 6"/>
          <p:cNvGrpSpPr/>
          <p:nvPr/>
        </p:nvGrpSpPr>
        <p:grpSpPr>
          <a:xfrm>
            <a:off x="152401" y="2210451"/>
            <a:ext cx="1793712" cy="1025967"/>
            <a:chOff x="3352800" y="3102142"/>
            <a:chExt cx="1412687" cy="1285465"/>
          </a:xfrm>
        </p:grpSpPr>
        <p:grpSp>
          <p:nvGrpSpPr>
            <p:cNvPr id="9" name="Group 4"/>
            <p:cNvGrpSpPr/>
            <p:nvPr/>
          </p:nvGrpSpPr>
          <p:grpSpPr>
            <a:xfrm>
              <a:off x="3352800" y="3102142"/>
              <a:ext cx="1412687" cy="1285465"/>
              <a:chOff x="0" y="0"/>
              <a:chExt cx="6350000" cy="6350000"/>
            </a:xfrm>
          </p:grpSpPr>
          <p:sp>
            <p:nvSpPr>
              <p:cNvPr id="1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0" name="TextBox 15"/>
            <p:cNvSpPr txBox="1"/>
            <p:nvPr/>
          </p:nvSpPr>
          <p:spPr>
            <a:xfrm>
              <a:off x="3534358" y="3563849"/>
              <a:ext cx="1043391" cy="706975"/>
            </a:xfrm>
            <a:prstGeom prst="rect">
              <a:avLst/>
            </a:prstGeom>
          </p:spPr>
          <p:txBody>
            <a:bodyPr lIns="0" tIns="0" rIns="0" bIns="0" rtlCol="0" anchor="t">
              <a:spAutoFit/>
            </a:bodyPr>
            <a:lstStyle/>
            <a:p>
              <a:pPr algn="ctr" defTabSz="911327">
                <a:lnSpc>
                  <a:spcPts val="4368"/>
                </a:lnSpc>
              </a:pPr>
              <a:r>
                <a:rPr lang="en-US" sz="5000" b="1" dirty="0">
                  <a:solidFill>
                    <a:prstClr val="black"/>
                  </a:solidFill>
                  <a:latin typeface="Times New Roman" pitchFamily="18" charset="0"/>
                  <a:cs typeface="Times New Roman" pitchFamily="18" charset="0"/>
                </a:rPr>
                <a:t>01</a:t>
              </a:r>
            </a:p>
          </p:txBody>
        </p:sp>
      </p:grpSp>
      <p:sp>
        <p:nvSpPr>
          <p:cNvPr id="13" name="Rectangle 12"/>
          <p:cNvSpPr/>
          <p:nvPr/>
        </p:nvSpPr>
        <p:spPr>
          <a:xfrm>
            <a:off x="1934265" y="2400699"/>
            <a:ext cx="4085536" cy="742511"/>
          </a:xfrm>
          <a:prstGeom prst="rect">
            <a:avLst/>
          </a:prstGeom>
        </p:spPr>
        <p:txBody>
          <a:bodyPr wrap="square" lIns="91430" tIns="45720" rIns="91430" bIns="45720">
            <a:spAutoFit/>
          </a:bodyPr>
          <a:lstStyle/>
          <a:p>
            <a:pPr lvl="0">
              <a:lnSpc>
                <a:spcPct val="150000"/>
              </a:lnSpc>
              <a:buClr>
                <a:srgbClr val="000000"/>
              </a:buClr>
            </a:pPr>
            <a:r>
              <a:rPr lang="vi-VN" sz="3200" b="1" kern="0" dirty="0">
                <a:solidFill>
                  <a:srgbClr val="000000"/>
                </a:solidFill>
                <a:latin typeface="Times New Roman" pitchFamily="18" charset="0"/>
                <a:ea typeface="Calibri" panose="020F0502020204030204" pitchFamily="34" charset="0"/>
                <a:cs typeface="Times New Roman" pitchFamily="18" charset="0"/>
                <a:sym typeface="Arial"/>
              </a:rPr>
              <a:t>Đại lượng tỉ lệ thuận</a:t>
            </a:r>
            <a:endParaRPr lang="en-US" sz="3200" kern="0" dirty="0">
              <a:solidFill>
                <a:srgbClr val="000000"/>
              </a:solidFill>
              <a:latin typeface="Times New Roman" pitchFamily="18" charset="0"/>
              <a:cs typeface="Times New Roman" pitchFamily="18" charset="0"/>
              <a:sym typeface="Arial"/>
            </a:endParaRPr>
          </a:p>
        </p:txBody>
      </p:sp>
      <p:grpSp>
        <p:nvGrpSpPr>
          <p:cNvPr id="14" name="Group 13"/>
          <p:cNvGrpSpPr/>
          <p:nvPr/>
        </p:nvGrpSpPr>
        <p:grpSpPr>
          <a:xfrm>
            <a:off x="156410" y="3962465"/>
            <a:ext cx="1551335" cy="914334"/>
            <a:chOff x="3352800" y="3102142"/>
            <a:chExt cx="1412687" cy="1285465"/>
          </a:xfrm>
        </p:grpSpPr>
        <p:grpSp>
          <p:nvGrpSpPr>
            <p:cNvPr id="16" name="Group 4"/>
            <p:cNvGrpSpPr/>
            <p:nvPr/>
          </p:nvGrpSpPr>
          <p:grpSpPr>
            <a:xfrm>
              <a:off x="3352800" y="3102142"/>
              <a:ext cx="1412687" cy="1285465"/>
              <a:chOff x="0" y="0"/>
              <a:chExt cx="6350000" cy="6350000"/>
            </a:xfrm>
          </p:grpSpPr>
          <p:sp>
            <p:nvSpPr>
              <p:cNvPr id="18"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7" name="TextBox 15"/>
            <p:cNvSpPr txBox="1"/>
            <p:nvPr/>
          </p:nvSpPr>
          <p:spPr>
            <a:xfrm>
              <a:off x="3534358" y="3563850"/>
              <a:ext cx="1043391" cy="793290"/>
            </a:xfrm>
            <a:prstGeom prst="rect">
              <a:avLst/>
            </a:prstGeom>
          </p:spPr>
          <p:txBody>
            <a:bodyPr lIns="0" tIns="0" rIns="0" bIns="0" rtlCol="0" anchor="t">
              <a:spAutoFit/>
            </a:bodyPr>
            <a:lstStyle/>
            <a:p>
              <a:pPr algn="ctr" defTabSz="911327">
                <a:lnSpc>
                  <a:spcPts val="4368"/>
                </a:lnSpc>
              </a:pPr>
              <a:r>
                <a:rPr lang="en-US" sz="5000" b="1" dirty="0">
                  <a:solidFill>
                    <a:prstClr val="black"/>
                  </a:solidFill>
                  <a:latin typeface="Times New Roman" pitchFamily="18" charset="0"/>
                  <a:cs typeface="Times New Roman" pitchFamily="18" charset="0"/>
                </a:rPr>
                <a:t>02</a:t>
              </a:r>
            </a:p>
          </p:txBody>
        </p:sp>
      </p:grpSp>
      <p:sp>
        <p:nvSpPr>
          <p:cNvPr id="19" name="Rectangle 18"/>
          <p:cNvSpPr/>
          <p:nvPr/>
        </p:nvSpPr>
        <p:spPr>
          <a:xfrm>
            <a:off x="1697497" y="4270354"/>
            <a:ext cx="7143135" cy="584775"/>
          </a:xfrm>
          <a:prstGeom prst="rect">
            <a:avLst/>
          </a:prstGeom>
        </p:spPr>
        <p:txBody>
          <a:bodyPr wrap="square" lIns="91430" tIns="45720" rIns="91430" bIns="45720">
            <a:spAutoFit/>
          </a:bodyPr>
          <a:lstStyle/>
          <a:p>
            <a:pPr lvl="0">
              <a:spcBef>
                <a:spcPts val="600"/>
              </a:spcBef>
              <a:spcAft>
                <a:spcPts val="800"/>
              </a:spcAft>
              <a:buClr>
                <a:srgbClr val="000000"/>
              </a:buClr>
              <a:tabLst>
                <a:tab pos="360045" algn="l"/>
                <a:tab pos="720090" algn="l"/>
              </a:tabLst>
            </a:pPr>
            <a:r>
              <a:rPr lang="vi-VN" sz="3200" b="1" kern="0" dirty="0">
                <a:solidFill>
                  <a:srgbClr val="000000"/>
                </a:solidFill>
                <a:latin typeface="Times New Roman" pitchFamily="18" charset="0"/>
                <a:ea typeface="Calibri" panose="020F0502020204030204" pitchFamily="34" charset="0"/>
                <a:cs typeface="Times New Roman" pitchFamily="18" charset="0"/>
                <a:sym typeface="Arial"/>
              </a:rPr>
              <a:t>Một số bài toán về đại lượng tỉ lệ thuận</a:t>
            </a:r>
            <a:endParaRPr lang="en-US" sz="32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Tree>
    <p:extLst>
      <p:ext uri="{BB962C8B-B14F-4D97-AF65-F5344CB8AC3E}">
        <p14:creationId xmlns:p14="http://schemas.microsoft.com/office/powerpoint/2010/main" val="3784926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oogle Shape;225;p20"/>
          <p:cNvSpPr txBox="1">
            <a:spLocks/>
          </p:cNvSpPr>
          <p:nvPr/>
        </p:nvSpPr>
        <p:spPr>
          <a:xfrm>
            <a:off x="170522" y="76200"/>
            <a:ext cx="5087278" cy="5284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gn="l">
              <a:buClr>
                <a:srgbClr val="000000"/>
              </a:buClr>
            </a:pPr>
            <a:r>
              <a:rPr lang="en-US" sz="3200" b="1" dirty="0">
                <a:solidFill>
                  <a:srgbClr val="FF0000"/>
                </a:solidFill>
                <a:latin typeface="Times New Roman" pitchFamily="18" charset="0"/>
                <a:ea typeface="Calibri" panose="020F0502020204030204" pitchFamily="34" charset="0"/>
                <a:cs typeface="Times New Roman" pitchFamily="18" charset="0"/>
                <a:sym typeface="Arial"/>
              </a:rPr>
              <a:t>1. </a:t>
            </a:r>
            <a:r>
              <a:rPr lang="vi-VN" sz="3200" b="1" dirty="0">
                <a:solidFill>
                  <a:srgbClr val="FF0000"/>
                </a:solidFill>
                <a:latin typeface="Times New Roman" pitchFamily="18" charset="0"/>
                <a:ea typeface="Calibri" panose="020F0502020204030204" pitchFamily="34" charset="0"/>
                <a:cs typeface="Times New Roman" pitchFamily="18" charset="0"/>
                <a:sym typeface="Arial"/>
              </a:rPr>
              <a:t>Đại lượng tỉ lệ thuận</a:t>
            </a:r>
          </a:p>
        </p:txBody>
      </p:sp>
      <p:sp>
        <p:nvSpPr>
          <p:cNvPr id="17" name="TextBox 16"/>
          <p:cNvSpPr txBox="1"/>
          <p:nvPr/>
        </p:nvSpPr>
        <p:spPr>
          <a:xfrm>
            <a:off x="170532" y="3288331"/>
            <a:ext cx="1137989" cy="523220"/>
          </a:xfrm>
          <a:prstGeom prst="rect">
            <a:avLst/>
          </a:prstGeom>
          <a:noFill/>
        </p:spPr>
        <p:txBody>
          <a:bodyPr wrap="square" rtlCol="0">
            <a:spAutoFit/>
          </a:bodyPr>
          <a:lstStyle/>
          <a:p>
            <a:pPr>
              <a:buClr>
                <a:srgbClr val="000000"/>
              </a:buClr>
              <a:buFont typeface="Arial"/>
              <a:buNone/>
            </a:pPr>
            <a:r>
              <a:rPr lang="nl-NL" sz="2800" b="1" kern="0" dirty="0">
                <a:solidFill>
                  <a:srgbClr val="000000"/>
                </a:solidFill>
                <a:latin typeface="Times New Roman" pitchFamily="18" charset="0"/>
                <a:cs typeface="Times New Roman" pitchFamily="18" charset="0"/>
                <a:sym typeface="Arial"/>
              </a:rPr>
              <a:t>HĐ1:</a:t>
            </a:r>
            <a:endParaRPr lang="en-US" sz="2800" kern="0" dirty="0">
              <a:solidFill>
                <a:srgbClr val="000000"/>
              </a:solidFill>
              <a:latin typeface="Times New Roman" pitchFamily="18" charset="0"/>
              <a:cs typeface="Times New Roman" pitchFamily="18" charset="0"/>
              <a:sym typeface="Arial"/>
            </a:endParaRPr>
          </a:p>
        </p:txBody>
      </p:sp>
      <p:sp>
        <p:nvSpPr>
          <p:cNvPr id="20" name="Rectangle 19"/>
          <p:cNvSpPr/>
          <p:nvPr/>
        </p:nvSpPr>
        <p:spPr>
          <a:xfrm>
            <a:off x="0" y="593409"/>
            <a:ext cx="9144000" cy="1598386"/>
          </a:xfrm>
          <a:prstGeom prst="rect">
            <a:avLst/>
          </a:prstGeom>
        </p:spPr>
        <p:txBody>
          <a:bodyPr wrap="square">
            <a:spAutoFit/>
          </a:bodyPr>
          <a:lstStyle/>
          <a:p>
            <a:pPr>
              <a:lnSpc>
                <a:spcPct val="120000"/>
              </a:lnSpc>
              <a:buClr>
                <a:srgbClr val="000000"/>
              </a:buClr>
              <a:buFont typeface="Arial"/>
              <a:buNone/>
            </a:pPr>
            <a:r>
              <a:rPr lang="nl-NL" sz="2800" b="1" kern="0" dirty="0">
                <a:solidFill>
                  <a:srgbClr val="000000"/>
                </a:solidFill>
                <a:latin typeface="Times New Roman" pitchFamily="18" charset="0"/>
                <a:ea typeface="Calibri" panose="020F0502020204030204" pitchFamily="34" charset="0"/>
                <a:cs typeface="Times New Roman" pitchFamily="18" charset="0"/>
                <a:sym typeface="Arial"/>
              </a:rPr>
              <a:t>Nhận biết đại lượng tỉ lệ thuận</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a:p>
            <a:pPr>
              <a:lnSpc>
                <a:spcPct val="120000"/>
              </a:lnSpc>
              <a:buClr>
                <a:srgbClr val="000000"/>
              </a:buClr>
              <a:buFont typeface="Arial"/>
              <a:buNone/>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Một xe ô tô di chuyển với vận tốc không đổi 60km/h. Gọi s(km) là quãng đường ô tô đi được trong khoảng thời gian t(h).</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28" name="Rectangle 27"/>
          <p:cNvSpPr/>
          <p:nvPr/>
        </p:nvSpPr>
        <p:spPr>
          <a:xfrm>
            <a:off x="1143000" y="3288329"/>
            <a:ext cx="7848600" cy="523220"/>
          </a:xfrm>
          <a:prstGeom prst="rect">
            <a:avLst/>
          </a:prstGeom>
        </p:spPr>
        <p:txBody>
          <a:bodyPr wrap="square">
            <a:spAutoFit/>
          </a:bodyPr>
          <a:lstStyle/>
          <a:p>
            <a:pPr algn="just">
              <a:spcAft>
                <a:spcPts val="800"/>
              </a:spcAft>
              <a:buClr>
                <a:srgbClr val="000000"/>
              </a:buClr>
              <a:buFont typeface="Arial"/>
              <a:buNone/>
            </a:pPr>
            <a:r>
              <a:rPr lang="nl-NL" sz="2800" kern="0" dirty="0">
                <a:solidFill>
                  <a:srgbClr val="000000"/>
                </a:solidFill>
                <a:latin typeface="Times New Roman" pitchFamily="18" charset="0"/>
                <a:ea typeface="Calibri" panose="020F0502020204030204" pitchFamily="34" charset="0"/>
                <a:cs typeface="Times New Roman" pitchFamily="18" charset="0"/>
                <a:sym typeface="Arial"/>
              </a:rPr>
              <a:t>Thay mỗi dấu "?"trong bảng sau bằng số thích hợp.</a:t>
            </a:r>
            <a:endParaRPr lang="en-US"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949561303"/>
              </p:ext>
            </p:extLst>
          </p:nvPr>
        </p:nvGraphicFramePr>
        <p:xfrm>
          <a:off x="1039897" y="3962400"/>
          <a:ext cx="6808702" cy="1815196"/>
        </p:xfrm>
        <a:graphic>
          <a:graphicData uri="http://schemas.openxmlformats.org/drawingml/2006/table">
            <a:tbl>
              <a:tblPr firstRow="1" firstCol="1" bandRow="1"/>
              <a:tblGrid>
                <a:gridCol w="1401826">
                  <a:extLst>
                    <a:ext uri="{9D8B030D-6E8A-4147-A177-3AD203B41FA5}">
                      <a16:colId xmlns:a16="http://schemas.microsoft.com/office/drawing/2014/main" val="4179722582"/>
                    </a:ext>
                  </a:extLst>
                </a:gridCol>
                <a:gridCol w="1351719">
                  <a:extLst>
                    <a:ext uri="{9D8B030D-6E8A-4147-A177-3AD203B41FA5}">
                      <a16:colId xmlns:a16="http://schemas.microsoft.com/office/drawing/2014/main" val="2627577544"/>
                    </a:ext>
                  </a:extLst>
                </a:gridCol>
                <a:gridCol w="1351719">
                  <a:extLst>
                    <a:ext uri="{9D8B030D-6E8A-4147-A177-3AD203B41FA5}">
                      <a16:colId xmlns:a16="http://schemas.microsoft.com/office/drawing/2014/main" val="322807333"/>
                    </a:ext>
                  </a:extLst>
                </a:gridCol>
                <a:gridCol w="1351719">
                  <a:extLst>
                    <a:ext uri="{9D8B030D-6E8A-4147-A177-3AD203B41FA5}">
                      <a16:colId xmlns:a16="http://schemas.microsoft.com/office/drawing/2014/main" val="1058602601"/>
                    </a:ext>
                  </a:extLst>
                </a:gridCol>
                <a:gridCol w="1351719">
                  <a:extLst>
                    <a:ext uri="{9D8B030D-6E8A-4147-A177-3AD203B41FA5}">
                      <a16:colId xmlns:a16="http://schemas.microsoft.com/office/drawing/2014/main" val="2015327092"/>
                    </a:ext>
                  </a:extLst>
                </a:gridCol>
              </a:tblGrid>
              <a:tr h="657019">
                <a:tc>
                  <a:txBody>
                    <a:bodyPr/>
                    <a:lstStyle/>
                    <a:p>
                      <a:pPr algn="ctr">
                        <a:lnSpc>
                          <a:spcPct val="150000"/>
                        </a:lnSpc>
                        <a:spcAft>
                          <a:spcPts val="600"/>
                        </a:spcAft>
                      </a:pPr>
                      <a:r>
                        <a:rPr lang="en-US" sz="3200" b="1" dirty="0">
                          <a:effectLst/>
                          <a:latin typeface="Times New Roman" pitchFamily="18" charset="0"/>
                          <a:ea typeface="Calibri" panose="020F0502020204030204" pitchFamily="34" charset="0"/>
                          <a:cs typeface="Times New Roman" pitchFamily="18" charset="0"/>
                        </a:rPr>
                        <a:t>t(h)</a:t>
                      </a:r>
                      <a:endParaRPr lang="en-US" sz="32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3200" dirty="0">
                          <a:effectLst/>
                          <a:latin typeface="Times New Roman" pitchFamily="18" charset="0"/>
                          <a:ea typeface="Calibri" panose="020F0502020204030204" pitchFamily="34" charset="0"/>
                          <a:cs typeface="Times New Roman"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3200" dirty="0">
                          <a:effectLst/>
                          <a:latin typeface="Times New Roman" pitchFamily="18" charset="0"/>
                          <a:ea typeface="Calibri" panose="020F0502020204030204" pitchFamily="34" charset="0"/>
                          <a:cs typeface="Times New Roman"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3200">
                          <a:effectLst/>
                          <a:latin typeface="Times New Roman" pitchFamily="18" charset="0"/>
                          <a:ea typeface="Calibri" panose="020F0502020204030204" pitchFamily="34" charset="0"/>
                          <a:cs typeface="Times New Roman"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3200">
                          <a:effectLst/>
                          <a:latin typeface="Times New Roman" pitchFamily="18" charset="0"/>
                          <a:ea typeface="Calibri" panose="020F0502020204030204" pitchFamily="34" charset="0"/>
                          <a:cs typeface="Times New Roman"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1158177">
                <a:tc>
                  <a:txBody>
                    <a:bodyPr/>
                    <a:lstStyle/>
                    <a:p>
                      <a:pPr algn="ctr">
                        <a:lnSpc>
                          <a:spcPct val="150000"/>
                        </a:lnSpc>
                        <a:spcAft>
                          <a:spcPts val="600"/>
                        </a:spcAft>
                      </a:pPr>
                      <a:r>
                        <a:rPr lang="en-US" sz="3200" b="1" dirty="0">
                          <a:effectLst/>
                          <a:latin typeface="Times New Roman" pitchFamily="18" charset="0"/>
                          <a:ea typeface="Calibri" panose="020F0502020204030204" pitchFamily="34" charset="0"/>
                          <a:cs typeface="Times New Roman" pitchFamily="18" charset="0"/>
                        </a:rPr>
                        <a:t>s(km)</a:t>
                      </a:r>
                      <a:endParaRPr lang="en-US" sz="32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3200">
                          <a:effectLst/>
                          <a:latin typeface="Times New Roman" pitchFamily="18" charset="0"/>
                          <a:ea typeface="Calibri" panose="020F0502020204030204" pitchFamily="34" charset="0"/>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3200" dirty="0">
                          <a:effectLst/>
                          <a:latin typeface="Times New Roman" pitchFamily="18" charset="0"/>
                          <a:ea typeface="Calibri" panose="020F0502020204030204" pitchFamily="34" charset="0"/>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3200" dirty="0">
                          <a:effectLst/>
                          <a:latin typeface="Times New Roman" pitchFamily="18" charset="0"/>
                          <a:ea typeface="Calibri" panose="020F0502020204030204" pitchFamily="34" charset="0"/>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3200" dirty="0">
                          <a:effectLst/>
                          <a:latin typeface="Times New Roman" pitchFamily="18" charset="0"/>
                          <a:ea typeface="Calibri" panose="020F0502020204030204" pitchFamily="34" charset="0"/>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2874486" y="4832286"/>
            <a:ext cx="595035" cy="584775"/>
          </a:xfrm>
          <a:prstGeom prst="rect">
            <a:avLst/>
          </a:prstGeom>
          <a:solidFill>
            <a:schemeClr val="bg1"/>
          </a:solidFill>
        </p:spPr>
        <p:txBody>
          <a:bodyPr wrap="none">
            <a:spAutoFit/>
          </a:bodyPr>
          <a:lstStyle/>
          <a:p>
            <a:pPr>
              <a:buClr>
                <a:srgbClr val="000000"/>
              </a:buClr>
              <a:buFont typeface="Arial"/>
              <a:buNone/>
            </a:pPr>
            <a:r>
              <a:rPr lang="en-US" sz="3200" b="1" kern="0" dirty="0">
                <a:solidFill>
                  <a:srgbClr val="FF0000"/>
                </a:solidFill>
                <a:latin typeface="Times New Roman" pitchFamily="18" charset="0"/>
                <a:ea typeface="Calibri" panose="020F0502020204030204" pitchFamily="34" charset="0"/>
                <a:cs typeface="Times New Roman" pitchFamily="18" charset="0"/>
                <a:sym typeface="Arial"/>
              </a:rPr>
              <a:t>60</a:t>
            </a:r>
            <a:endParaRPr lang="en-US" sz="3200" b="1" kern="0" dirty="0">
              <a:solidFill>
                <a:srgbClr val="FF0000"/>
              </a:solidFill>
              <a:latin typeface="Times New Roman" pitchFamily="18" charset="0"/>
              <a:cs typeface="Times New Roman" pitchFamily="18" charset="0"/>
              <a:sym typeface="Arial"/>
            </a:endParaRPr>
          </a:p>
        </p:txBody>
      </p:sp>
      <p:sp>
        <p:nvSpPr>
          <p:cNvPr id="29" name="Rectangle 28"/>
          <p:cNvSpPr/>
          <p:nvPr/>
        </p:nvSpPr>
        <p:spPr>
          <a:xfrm>
            <a:off x="4098117" y="4770730"/>
            <a:ext cx="646331" cy="646331"/>
          </a:xfrm>
          <a:prstGeom prst="rect">
            <a:avLst/>
          </a:prstGeom>
          <a:solidFill>
            <a:schemeClr val="bg1"/>
          </a:solidFill>
        </p:spPr>
        <p:txBody>
          <a:bodyPr wrap="none">
            <a:spAutoFit/>
          </a:bodyPr>
          <a:lstStyle/>
          <a:p>
            <a:pPr>
              <a:buClr>
                <a:srgbClr val="000000"/>
              </a:buClr>
              <a:buFont typeface="Arial"/>
              <a:buNone/>
            </a:pPr>
            <a:r>
              <a:rPr lang="en-US" sz="3600" b="1" kern="0" dirty="0">
                <a:solidFill>
                  <a:srgbClr val="FF0000"/>
                </a:solidFill>
                <a:latin typeface="Times New Roman" pitchFamily="18" charset="0"/>
                <a:ea typeface="Calibri" panose="020F0502020204030204" pitchFamily="34" charset="0"/>
                <a:cs typeface="Times New Roman" pitchFamily="18" charset="0"/>
                <a:sym typeface="Arial"/>
              </a:rPr>
              <a:t>90</a:t>
            </a:r>
            <a:endParaRPr lang="en-US" sz="3600" b="1" kern="0" dirty="0">
              <a:solidFill>
                <a:srgbClr val="FF0000"/>
              </a:solidFill>
              <a:latin typeface="Times New Roman" pitchFamily="18" charset="0"/>
              <a:cs typeface="Times New Roman" pitchFamily="18" charset="0"/>
              <a:sym typeface="Arial"/>
            </a:endParaRPr>
          </a:p>
        </p:txBody>
      </p:sp>
      <p:sp>
        <p:nvSpPr>
          <p:cNvPr id="30" name="Rectangle 29"/>
          <p:cNvSpPr/>
          <p:nvPr/>
        </p:nvSpPr>
        <p:spPr>
          <a:xfrm>
            <a:off x="5447453" y="4828714"/>
            <a:ext cx="877163" cy="646331"/>
          </a:xfrm>
          <a:prstGeom prst="rect">
            <a:avLst/>
          </a:prstGeom>
          <a:solidFill>
            <a:schemeClr val="bg1"/>
          </a:solidFill>
        </p:spPr>
        <p:txBody>
          <a:bodyPr wrap="none">
            <a:spAutoFit/>
          </a:bodyPr>
          <a:lstStyle/>
          <a:p>
            <a:pPr>
              <a:buClr>
                <a:srgbClr val="000000"/>
              </a:buClr>
              <a:buFont typeface="Arial"/>
              <a:buNone/>
            </a:pPr>
            <a:r>
              <a:rPr lang="en-US" sz="3600" b="1" kern="0" dirty="0">
                <a:solidFill>
                  <a:srgbClr val="FF0000"/>
                </a:solidFill>
                <a:latin typeface="Times New Roman" pitchFamily="18" charset="0"/>
                <a:ea typeface="Calibri" panose="020F0502020204030204" pitchFamily="34" charset="0"/>
                <a:cs typeface="Times New Roman" pitchFamily="18" charset="0"/>
                <a:sym typeface="Arial"/>
              </a:rPr>
              <a:t>120</a:t>
            </a:r>
            <a:endParaRPr lang="en-US" sz="3600" b="1" kern="0" dirty="0">
              <a:solidFill>
                <a:srgbClr val="FF0000"/>
              </a:solidFill>
              <a:latin typeface="Times New Roman" pitchFamily="18" charset="0"/>
              <a:cs typeface="Times New Roman" pitchFamily="18" charset="0"/>
              <a:sym typeface="Arial"/>
            </a:endParaRPr>
          </a:p>
        </p:txBody>
      </p:sp>
      <p:sp>
        <p:nvSpPr>
          <p:cNvPr id="31" name="Rectangle 30"/>
          <p:cNvSpPr/>
          <p:nvPr/>
        </p:nvSpPr>
        <p:spPr>
          <a:xfrm>
            <a:off x="6781810" y="4893839"/>
            <a:ext cx="800219" cy="584775"/>
          </a:xfrm>
          <a:prstGeom prst="rect">
            <a:avLst/>
          </a:prstGeom>
          <a:solidFill>
            <a:schemeClr val="bg1"/>
          </a:solidFill>
        </p:spPr>
        <p:txBody>
          <a:bodyPr wrap="none">
            <a:spAutoFit/>
          </a:bodyPr>
          <a:lstStyle/>
          <a:p>
            <a:pPr>
              <a:buClr>
                <a:srgbClr val="000000"/>
              </a:buClr>
              <a:buFont typeface="Arial"/>
              <a:buNone/>
            </a:pPr>
            <a:r>
              <a:rPr lang="en-US" sz="3200" b="1" kern="0" dirty="0">
                <a:solidFill>
                  <a:srgbClr val="FF0000"/>
                </a:solidFill>
                <a:latin typeface="Times New Roman" pitchFamily="18" charset="0"/>
                <a:ea typeface="Calibri" panose="020F0502020204030204" pitchFamily="34" charset="0"/>
                <a:cs typeface="Times New Roman" pitchFamily="18" charset="0"/>
                <a:sym typeface="Arial"/>
              </a:rPr>
              <a:t>180</a:t>
            </a:r>
            <a:endParaRPr lang="en-US" sz="3200" b="1" kern="0" dirty="0">
              <a:solidFill>
                <a:srgbClr val="FF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1124774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arn(inVertical)">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15400" cy="1077218"/>
          </a:xfrm>
          <a:prstGeom prst="rect">
            <a:avLst/>
          </a:prstGeom>
          <a:noFill/>
        </p:spPr>
        <p:txBody>
          <a:bodyPr wrap="square" rtlCol="0">
            <a:spAutoFit/>
          </a:bodyPr>
          <a:lstStyle/>
          <a:p>
            <a:pPr>
              <a:spcAft>
                <a:spcPts val="800"/>
              </a:spcAft>
              <a:buClr>
                <a:srgbClr val="000000"/>
              </a:buClr>
            </a:pPr>
            <a:r>
              <a:rPr lang="nl-NL" sz="3200" b="1" kern="0" dirty="0">
                <a:solidFill>
                  <a:srgbClr val="000000"/>
                </a:solidFill>
                <a:latin typeface="Times New Roman" pitchFamily="18" charset="0"/>
                <a:cs typeface="Times New Roman" pitchFamily="18" charset="0"/>
                <a:sym typeface="Arial"/>
              </a:rPr>
              <a:t>HĐ2:</a:t>
            </a:r>
            <a:r>
              <a:rPr lang="nl-NL" sz="3200" kern="0" dirty="0">
                <a:solidFill>
                  <a:srgbClr val="000000"/>
                </a:solidFill>
                <a:latin typeface="Times New Roman" pitchFamily="18" charset="0"/>
                <a:ea typeface="Calibri" panose="020F0502020204030204" pitchFamily="34" charset="0"/>
                <a:cs typeface="Times New Roman" pitchFamily="18" charset="0"/>
                <a:sym typeface="Arial"/>
              </a:rPr>
              <a:t>Viết công thức tính quãng đường s theo thời gian di chuyển tương ứng t.</a:t>
            </a:r>
            <a:endParaRPr lang="en-US" sz="32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3" name="Down Arrow 2"/>
          <p:cNvSpPr/>
          <p:nvPr/>
        </p:nvSpPr>
        <p:spPr>
          <a:xfrm>
            <a:off x="3990236" y="1229759"/>
            <a:ext cx="321869" cy="370442"/>
          </a:xfrm>
          <a:prstGeom prst="downArrow">
            <a:avLst/>
          </a:prstGeom>
          <a:solidFill>
            <a:srgbClr val="AEE25A"/>
          </a:solidFill>
          <a:ln w="25400" cap="flat" cmpd="sng" algn="ctr">
            <a:solidFill>
              <a:srgbClr val="AEE25A">
                <a:shade val="50000"/>
              </a:srgbClr>
            </a:solidFill>
            <a:prstDash val="solid"/>
          </a:ln>
          <a:effectLst/>
        </p:spPr>
        <p:txBody>
          <a:bodyPr rtlCol="0" anchor="ctr"/>
          <a:lstStyle/>
          <a:p>
            <a:pPr algn="ctr">
              <a:buClr>
                <a:srgbClr val="000000"/>
              </a:buClr>
              <a:buFont typeface="Arial"/>
              <a:buNone/>
            </a:pPr>
            <a:endParaRPr lang="en-US" sz="1400" kern="0">
              <a:solidFill>
                <a:srgbClr val="FFFFFF"/>
              </a:solidFill>
              <a:latin typeface="Arial"/>
              <a:sym typeface="Arial"/>
            </a:endParaRPr>
          </a:p>
        </p:txBody>
      </p:sp>
      <p:sp>
        <p:nvSpPr>
          <p:cNvPr id="4" name="Rectangle 3"/>
          <p:cNvSpPr/>
          <p:nvPr/>
        </p:nvSpPr>
        <p:spPr>
          <a:xfrm>
            <a:off x="381000" y="1593104"/>
            <a:ext cx="8382000" cy="1077218"/>
          </a:xfrm>
          <a:prstGeom prst="rect">
            <a:avLst/>
          </a:prstGeom>
        </p:spPr>
        <p:txBody>
          <a:bodyPr wrap="square">
            <a:spAutoFit/>
          </a:bodyPr>
          <a:lstStyle/>
          <a:p>
            <a:pPr>
              <a:buClr>
                <a:srgbClr val="000000"/>
              </a:buClr>
              <a:buFont typeface="Arial"/>
              <a:buNone/>
            </a:pP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Công</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thức</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tính</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quãng</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đường</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s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theo</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thời</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gian</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di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chuyển</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tương</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200" kern="0" dirty="0" err="1">
                <a:solidFill>
                  <a:srgbClr val="000000"/>
                </a:solidFill>
                <a:latin typeface="Times New Roman" pitchFamily="18" charset="0"/>
                <a:ea typeface="Calibri" panose="020F0502020204030204" pitchFamily="34" charset="0"/>
                <a:cs typeface="Times New Roman" pitchFamily="18" charset="0"/>
                <a:sym typeface="Arial"/>
              </a:rPr>
              <a:t>ứng</a:t>
            </a:r>
            <a:r>
              <a:rPr lang="en-US" sz="3200" kern="0" dirty="0">
                <a:solidFill>
                  <a:srgbClr val="000000"/>
                </a:solidFill>
                <a:latin typeface="Times New Roman" pitchFamily="18" charset="0"/>
                <a:ea typeface="Calibri" panose="020F0502020204030204" pitchFamily="34" charset="0"/>
                <a:cs typeface="Times New Roman" pitchFamily="18" charset="0"/>
                <a:sym typeface="Arial"/>
              </a:rPr>
              <a:t> t:             </a:t>
            </a:r>
            <a:r>
              <a:rPr lang="en-US" sz="3200" b="1" kern="0" dirty="0">
                <a:solidFill>
                  <a:srgbClr val="000000"/>
                </a:solidFill>
                <a:latin typeface="Times New Roman" pitchFamily="18" charset="0"/>
                <a:ea typeface="Calibri" panose="020F0502020204030204" pitchFamily="34" charset="0"/>
                <a:cs typeface="Times New Roman" pitchFamily="18" charset="0"/>
                <a:sym typeface="Arial"/>
              </a:rPr>
              <a:t>s = v.t</a:t>
            </a:r>
            <a:endParaRPr lang="en-US" sz="32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5" name="Rectangle 4"/>
          <p:cNvSpPr/>
          <p:nvPr/>
        </p:nvSpPr>
        <p:spPr>
          <a:xfrm>
            <a:off x="304800" y="2697361"/>
            <a:ext cx="2318263" cy="584775"/>
          </a:xfrm>
          <a:prstGeom prst="rect">
            <a:avLst/>
          </a:prstGeom>
          <a:no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highlight>
                  <a:srgbClr val="AEE25A"/>
                </a:highlight>
                <a:uLnTx/>
                <a:uFillTx/>
                <a:latin typeface="Times New Roman" pitchFamily="18" charset="0"/>
                <a:cs typeface="Times New Roman" pitchFamily="18" charset="0"/>
              </a:rPr>
              <a:t>K</a:t>
            </a:r>
            <a:r>
              <a:rPr kumimoji="0" lang="en" sz="3200" b="1" i="0" u="none" strike="noStrike" kern="0" cap="none" spc="0" normalizeH="0" baseline="0" noProof="0" dirty="0">
                <a:ln>
                  <a:noFill/>
                </a:ln>
                <a:solidFill>
                  <a:sysClr val="windowText" lastClr="000000"/>
                </a:solidFill>
                <a:effectLst/>
                <a:highlight>
                  <a:srgbClr val="AEE25A"/>
                </a:highlight>
                <a:uLnTx/>
                <a:uFillTx/>
                <a:latin typeface="Times New Roman" pitchFamily="18" charset="0"/>
                <a:cs typeface="Times New Roman" pitchFamily="18" charset="0"/>
              </a:rPr>
              <a:t>ẾT LUẬN</a:t>
            </a:r>
          </a:p>
        </p:txBody>
      </p:sp>
      <p:sp>
        <p:nvSpPr>
          <p:cNvPr id="6" name="Rectangle 5"/>
          <p:cNvSpPr/>
          <p:nvPr/>
        </p:nvSpPr>
        <p:spPr>
          <a:xfrm>
            <a:off x="266700" y="3309175"/>
            <a:ext cx="8610600" cy="2062103"/>
          </a:xfrm>
          <a:prstGeom prst="rect">
            <a:avLst/>
          </a:prstGeom>
        </p:spPr>
        <p:txBody>
          <a:bodyPr wrap="square">
            <a:spAutoFit/>
          </a:bodyPr>
          <a:lstStyle/>
          <a:p>
            <a:pPr algn="just"/>
            <a:r>
              <a:rPr lang="vi-VN" sz="3200" dirty="0">
                <a:latin typeface="Times New Roman" pitchFamily="18" charset="0"/>
                <a:ea typeface="Calibri" panose="020F0502020204030204" pitchFamily="34" charset="0"/>
                <a:cs typeface="Times New Roman" pitchFamily="18" charset="0"/>
              </a:rPr>
              <a:t>Nếu đại lượng y liên hệ với đại lượng x theo công thức y = ax (a là hằng số khác 0) thì ta nói y tỉ lệ thuận với x theo hệ số tỉ lệ a.</a:t>
            </a:r>
          </a:p>
          <a:p>
            <a:pPr algn="just"/>
            <a:r>
              <a:rPr lang="vi-VN" sz="3200" dirty="0">
                <a:latin typeface="Times New Roman" pitchFamily="18" charset="0"/>
                <a:ea typeface="Calibri" panose="020F0502020204030204" pitchFamily="34" charset="0"/>
                <a:cs typeface="Times New Roman" pitchFamily="18" charset="0"/>
              </a:rPr>
              <a:t>(Giả thiết các tỉ số đểu có nghĩa)</a:t>
            </a:r>
          </a:p>
        </p:txBody>
      </p:sp>
    </p:spTree>
    <p:extLst>
      <p:ext uri="{BB962C8B-B14F-4D97-AF65-F5344CB8AC3E}">
        <p14:creationId xmlns:p14="http://schemas.microsoft.com/office/powerpoint/2010/main" val="309844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21" y="76339"/>
            <a:ext cx="456867" cy="400111"/>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Times New Roman" pitchFamily="18" charset="0"/>
                <a:cs typeface="Times New Roman" pitchFamily="18" charset="0"/>
              </a:rPr>
              <a:t>?</a:t>
            </a:r>
          </a:p>
        </p:txBody>
      </p:sp>
      <p:sp>
        <p:nvSpPr>
          <p:cNvPr id="3" name="Rectangle 2"/>
          <p:cNvSpPr/>
          <p:nvPr/>
        </p:nvSpPr>
        <p:spPr>
          <a:xfrm>
            <a:off x="609281" y="76341"/>
            <a:ext cx="8534733" cy="1384995"/>
          </a:xfrm>
          <a:prstGeom prst="rect">
            <a:avLst/>
          </a:prstGeom>
        </p:spPr>
        <p:txBody>
          <a:bodyPr wrap="square">
            <a:spAutoFit/>
          </a:bodyPr>
          <a:lstStyle/>
          <a:p>
            <a:pPr lvl="0">
              <a:buClr>
                <a:srgbClr val="000000"/>
              </a:buClr>
            </a:pP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Trong</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HĐ2: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Quãng</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đường</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s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có</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tỉ</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lệ</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thuận</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với</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thời</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gian</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không</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a:t>
            </a:r>
          </a:p>
          <a:p>
            <a:pPr lvl="0">
              <a:buClr>
                <a:srgbClr val="000000"/>
              </a:buClr>
            </a:pP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Thời</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gian</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có</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tỉ</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lệ</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thuận</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với</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quãng</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đường</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 s </a:t>
            </a:r>
            <a:r>
              <a:rPr lang="en-US" sz="2800" b="1" kern="0" dirty="0" err="1">
                <a:solidFill>
                  <a:srgbClr val="FF0000"/>
                </a:solidFill>
                <a:latin typeface="Times New Roman" pitchFamily="18" charset="0"/>
                <a:ea typeface="Calibri" panose="020F0502020204030204" pitchFamily="34" charset="0"/>
                <a:cs typeface="Times New Roman" pitchFamily="18" charset="0"/>
                <a:sym typeface="Arial"/>
              </a:rPr>
              <a:t>không</a:t>
            </a:r>
            <a:r>
              <a:rPr lang="en-US" sz="2800" b="1" kern="0" dirty="0">
                <a:solidFill>
                  <a:srgbClr val="FF0000"/>
                </a:solidFill>
                <a:latin typeface="Times New Roman" pitchFamily="18" charset="0"/>
                <a:ea typeface="Calibri" panose="020F0502020204030204" pitchFamily="34" charset="0"/>
                <a:cs typeface="Times New Roman" pitchFamily="18" charset="0"/>
                <a:sym typeface="Arial"/>
              </a:rPr>
              <a:t>?</a:t>
            </a:r>
          </a:p>
        </p:txBody>
      </p:sp>
      <p:sp>
        <p:nvSpPr>
          <p:cNvPr id="4" name="Oval Callout 3"/>
          <p:cNvSpPr/>
          <p:nvPr/>
        </p:nvSpPr>
        <p:spPr>
          <a:xfrm>
            <a:off x="3538066" y="1527872"/>
            <a:ext cx="1491343" cy="40011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2B3547">
                    <a:lumMod val="50000"/>
                  </a:srgbClr>
                </a:solidFill>
                <a:effectLst/>
                <a:uLnTx/>
                <a:uFillTx/>
                <a:latin typeface="Times New Roman" pitchFamily="18" charset="0"/>
                <a:cs typeface="Times New Roman" pitchFamily="18" charset="0"/>
              </a:rPr>
              <a:t>Giải</a:t>
            </a:r>
            <a:endParaRPr kumimoji="0" lang="en-US" sz="2800" b="0" i="0" u="none" strike="noStrike" kern="0" cap="none" spc="0" normalizeH="0" baseline="0" noProof="0" dirty="0">
              <a:ln>
                <a:noFill/>
              </a:ln>
              <a:solidFill>
                <a:srgbClr val="2B3547">
                  <a:lumMod val="50000"/>
                </a:srgbClr>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228600" y="1985529"/>
                <a:ext cx="8763000" cy="1384995"/>
              </a:xfrm>
              <a:prstGeom prst="rect">
                <a:avLst/>
              </a:prstGeom>
            </p:spPr>
            <p:txBody>
              <a:bodyPr wrap="square">
                <a:spAutoFit/>
              </a:bodyPr>
              <a:lstStyle/>
              <a:p>
                <a:r>
                  <a:rPr lang="fr-FR" sz="2800" dirty="0">
                    <a:latin typeface="Times New Roman" pitchFamily="18" charset="0"/>
                    <a:ea typeface="Calibri" panose="020F0502020204030204" pitchFamily="34" charset="0"/>
                    <a:cs typeface="Times New Roman" pitchFamily="18" charset="0"/>
                  </a:rPr>
                  <a:t>Trong HĐ2: </a:t>
                </a:r>
                <a:r>
                  <a:rPr lang="fr-FR" sz="2800" dirty="0" err="1">
                    <a:latin typeface="Times New Roman" pitchFamily="18" charset="0"/>
                    <a:ea typeface="Calibri" panose="020F0502020204030204" pitchFamily="34" charset="0"/>
                    <a:cs typeface="Times New Roman" pitchFamily="18" charset="0"/>
                  </a:rPr>
                  <a:t>Quãng</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đường</a:t>
                </a:r>
                <a:r>
                  <a:rPr lang="fr-FR" sz="2800" dirty="0">
                    <a:latin typeface="Times New Roman" pitchFamily="18" charset="0"/>
                    <a:ea typeface="Calibri" panose="020F0502020204030204" pitchFamily="34" charset="0"/>
                    <a:cs typeface="Times New Roman" pitchFamily="18" charset="0"/>
                  </a:rPr>
                  <a:t> s </a:t>
                </a:r>
                <a:r>
                  <a:rPr lang="fr-FR" sz="2800" dirty="0" err="1">
                    <a:latin typeface="Times New Roman" pitchFamily="18" charset="0"/>
                    <a:ea typeface="Calibri" panose="020F0502020204030204" pitchFamily="34" charset="0"/>
                    <a:cs typeface="Times New Roman" pitchFamily="18" charset="0"/>
                  </a:rPr>
                  <a:t>tỉ</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lệ</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thuận</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với</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thời</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gian</a:t>
                </a:r>
                <a:r>
                  <a:rPr lang="fr-FR" sz="2800" dirty="0">
                    <a:latin typeface="Times New Roman" pitchFamily="18" charset="0"/>
                    <a:ea typeface="Calibri" panose="020F0502020204030204" pitchFamily="34" charset="0"/>
                    <a:cs typeface="Times New Roman" pitchFamily="18" charset="0"/>
                  </a:rPr>
                  <a:t> t </a:t>
                </a:r>
              </a:p>
              <a:p>
                <a:pPr algn="just"/>
                <a14:m>
                  <m:oMath xmlns:m="http://schemas.openxmlformats.org/officeDocument/2006/math">
                    <m:r>
                      <a:rPr lang="fr-FR" sz="28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Vì</a:t>
                </a:r>
                <a:r>
                  <a:rPr lang="fr-FR" sz="2800" dirty="0">
                    <a:latin typeface="Times New Roman" pitchFamily="18" charset="0"/>
                    <a:ea typeface="Calibri" panose="020F0502020204030204" pitchFamily="34" charset="0"/>
                    <a:cs typeface="Times New Roman" pitchFamily="18" charset="0"/>
                  </a:rPr>
                  <a:t> khi </a:t>
                </a:r>
                <a:r>
                  <a:rPr lang="fr-FR" sz="2800" dirty="0" err="1">
                    <a:latin typeface="Times New Roman" pitchFamily="18" charset="0"/>
                    <a:ea typeface="Calibri" panose="020F0502020204030204" pitchFamily="34" charset="0"/>
                    <a:cs typeface="Times New Roman" pitchFamily="18" charset="0"/>
                  </a:rPr>
                  <a:t>thời</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gian</a:t>
                </a:r>
                <a:r>
                  <a:rPr lang="fr-FR" sz="2800" dirty="0">
                    <a:latin typeface="Times New Roman" pitchFamily="18" charset="0"/>
                    <a:ea typeface="Calibri" panose="020F0502020204030204" pitchFamily="34" charset="0"/>
                    <a:cs typeface="Times New Roman" pitchFamily="18" charset="0"/>
                  </a:rPr>
                  <a:t> di </a:t>
                </a:r>
                <a:r>
                  <a:rPr lang="fr-FR" sz="2800" dirty="0" err="1">
                    <a:latin typeface="Times New Roman" pitchFamily="18" charset="0"/>
                    <a:ea typeface="Calibri" panose="020F0502020204030204" pitchFamily="34" charset="0"/>
                    <a:cs typeface="Times New Roman" pitchFamily="18" charset="0"/>
                  </a:rPr>
                  <a:t>chuyển</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tăng</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lên</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bao</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nhiêu</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lần</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thì</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quãng</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đường</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đi</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được</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tăng</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lên</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bấy</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nhiêu</a:t>
                </a:r>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lần</a:t>
                </a:r>
                <a:r>
                  <a:rPr lang="fr-FR" sz="2800" dirty="0">
                    <a:latin typeface="Times New Roman" pitchFamily="18" charset="0"/>
                    <a:ea typeface="Calibri" panose="020F0502020204030204" pitchFamily="34" charset="0"/>
                    <a:cs typeface="Times New Roman" pitchFamily="18" charset="0"/>
                  </a:rPr>
                  <a:t>. </a:t>
                </a:r>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 y="1985529"/>
                <a:ext cx="8763000" cy="1384995"/>
              </a:xfrm>
              <a:prstGeom prst="rect">
                <a:avLst/>
              </a:prstGeom>
              <a:blipFill>
                <a:blip r:embed="rId2"/>
                <a:stretch>
                  <a:fillRect l="-1461" t="-4846" r="-1392" b="-11454"/>
                </a:stretch>
              </a:blipFill>
            </p:spPr>
            <p:txBody>
              <a:bodyPr/>
              <a:lstStyle/>
              <a:p>
                <a:r>
                  <a:rPr lang="en-US">
                    <a:noFill/>
                  </a:rPr>
                  <a:t> </a:t>
                </a:r>
              </a:p>
            </p:txBody>
          </p:sp>
        </mc:Fallback>
      </mc:AlternateContent>
      <p:sp>
        <p:nvSpPr>
          <p:cNvPr id="6" name="Rectangle 5"/>
          <p:cNvSpPr/>
          <p:nvPr/>
        </p:nvSpPr>
        <p:spPr>
          <a:xfrm>
            <a:off x="190500" y="3407395"/>
            <a:ext cx="8839200" cy="923330"/>
          </a:xfrm>
          <a:prstGeom prst="rect">
            <a:avLst/>
          </a:prstGeom>
        </p:spPr>
        <p:txBody>
          <a:bodyPr wrap="square">
            <a:spAutoFit/>
          </a:bodyPr>
          <a:lstStyle/>
          <a:p>
            <a:pPr marL="0" marR="0" lvl="0" indent="0" defTabSz="914400" rtl="0" eaLnBrk="1" fontAlgn="auto" latinLnBrk="0" hangingPunct="1">
              <a:spcBef>
                <a:spcPts val="0"/>
              </a:spcBef>
              <a:spcAft>
                <a:spcPts val="0"/>
              </a:spcAft>
              <a:buClr>
                <a:srgbClr val="000000"/>
              </a:buClr>
              <a:buSzTx/>
              <a:buFont typeface="Arial"/>
              <a:buNone/>
              <a:tabLst/>
              <a:defRPr/>
            </a:pP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Trong</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HĐ2:</a:t>
            </a:r>
            <a:r>
              <a:rPr kumimoji="0" lang="en-US" sz="2600" b="1" i="0" u="none" strike="noStrike" kern="0" cap="none" spc="-70" normalizeH="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Quãng</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đường</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s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có</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tỉ</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lệ</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thuận</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với</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thời</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gian</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t </a:t>
            </a:r>
            <a:r>
              <a:rPr kumimoji="0" lang="en-US" sz="2600" b="1" i="0" u="none" strike="noStrike" kern="0" cap="none" spc="-7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không</a:t>
            </a:r>
            <a:r>
              <a:rPr kumimoji="0" lang="en-US" sz="2600" b="1" i="0" u="none" strike="noStrike" kern="0" cap="none" spc="-7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a:t>
            </a:r>
          </a:p>
          <a:p>
            <a:pPr marR="0" lvl="0" defTabSz="914400" rtl="0" eaLnBrk="1" fontAlgn="auto" latinLnBrk="0" hangingPunct="1">
              <a:spcBef>
                <a:spcPts val="0"/>
              </a:spcBef>
              <a:spcAft>
                <a:spcPts val="0"/>
              </a:spcAft>
              <a:buClr>
                <a:srgbClr val="000000"/>
              </a:buClr>
              <a:buSzTx/>
              <a:tabLst/>
              <a:defRPr/>
            </a:pP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Thời</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gian</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có</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tỉ</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lệ</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thuận</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với</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quãng</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đường</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 s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không</a:t>
            </a:r>
            <a:r>
              <a:rPr kumimoji="0" lang="en-US" sz="2800" b="1" i="0" u="none" strike="noStrike" kern="0" cap="none" spc="0" normalizeH="0" baseline="0" noProof="0" dirty="0">
                <a:ln>
                  <a:noFill/>
                </a:ln>
                <a:solidFill>
                  <a:srgbClr val="FF0000"/>
                </a:solidFill>
                <a:effectLst/>
                <a:uLnTx/>
                <a:uFillTx/>
                <a:latin typeface="Times New Roman" pitchFamily="18" charset="0"/>
                <a:ea typeface="Calibri" panose="020F0502020204030204" pitchFamily="34" charset="0"/>
                <a:cs typeface="Times New Roman" pitchFamily="18" charset="0"/>
                <a:sym typeface="Arial"/>
              </a:rPr>
              <a:t>?</a:t>
            </a:r>
          </a:p>
        </p:txBody>
      </p:sp>
      <p:sp>
        <p:nvSpPr>
          <p:cNvPr id="7" name="Oval Callout 6"/>
          <p:cNvSpPr/>
          <p:nvPr/>
        </p:nvSpPr>
        <p:spPr>
          <a:xfrm>
            <a:off x="3538065" y="4330725"/>
            <a:ext cx="1491343" cy="40011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2B3547">
                    <a:lumMod val="50000"/>
                  </a:srgbClr>
                </a:solidFill>
                <a:effectLst/>
                <a:uLnTx/>
                <a:uFillTx/>
                <a:latin typeface="Times New Roman" pitchFamily="18" charset="0"/>
                <a:cs typeface="Times New Roman" pitchFamily="18" charset="0"/>
              </a:rPr>
              <a:t>Giải</a:t>
            </a:r>
            <a:endParaRPr kumimoji="0" lang="en-US" sz="2800" b="0" i="0" u="none" strike="noStrike" kern="0" cap="none" spc="0" normalizeH="0" baseline="0" noProof="0" dirty="0">
              <a:ln>
                <a:noFill/>
              </a:ln>
              <a:solidFill>
                <a:srgbClr val="2B3547">
                  <a:lumMod val="50000"/>
                </a:srgbClr>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80854" y="4876800"/>
                <a:ext cx="8366341" cy="1598386"/>
              </a:xfrm>
              <a:prstGeom prst="rect">
                <a:avLst/>
              </a:prstGeom>
            </p:spPr>
            <p:txBody>
              <a:bodyPr wrap="square">
                <a:spAutoFit/>
              </a:bodyPr>
              <a:lstStyle/>
              <a:p>
                <a:pPr marL="0" marR="0" lvl="0" indent="0" defTabSz="914400" rtl="0" eaLnBrk="1" fontAlgn="auto" latinLnBrk="0" hangingPunct="1">
                  <a:lnSpc>
                    <a:spcPct val="120000"/>
                  </a:lnSpc>
                  <a:spcBef>
                    <a:spcPts val="0"/>
                  </a:spcBef>
                  <a:buClr>
                    <a:srgbClr val="000000"/>
                  </a:buClr>
                  <a:buSzTx/>
                  <a:buFont typeface="Arial"/>
                  <a:buNone/>
                  <a:tabLst/>
                  <a:defRPr/>
                </a:pP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Trong HĐ2:</a:t>
                </a:r>
                <a:r>
                  <a:rPr kumimoji="0" lang="fr-FR" sz="2800" b="0" i="0" u="none" strike="noStrike" kern="0" cap="none" spc="0" normalizeH="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Thời</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gian</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tỉ</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lệ</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thuận</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với</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quãng</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đường</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s</a:t>
                </a:r>
              </a:p>
              <a:p>
                <a:pPr lvl="0">
                  <a:lnSpc>
                    <a:spcPct val="120000"/>
                  </a:lnSpc>
                  <a:defRPr/>
                </a:pPr>
                <a14:m>
                  <m:oMath xmlns:m="http://schemas.openxmlformats.org/officeDocument/2006/math">
                    <m:r>
                      <a:rPr lang="fr-FR" sz="2800" i="1">
                        <a:latin typeface="Cambria Math" panose="02040503050406030204" pitchFamily="18" charset="0"/>
                        <a:ea typeface="Cambria Math" panose="02040503050406030204" pitchFamily="18" charset="0"/>
                        <a:cs typeface="Arial" panose="020B0604020202020204" pitchFamily="34" charset="0"/>
                      </a:rPr>
                      <m:t>→</m:t>
                    </m:r>
                  </m:oMath>
                </a14:m>
                <a:r>
                  <a:rPr lang="fr-FR" sz="2800" dirty="0">
                    <a:latin typeface="Times New Roman" pitchFamily="18" charset="0"/>
                    <a:ea typeface="Calibri" panose="020F0502020204030204" pitchFamily="34" charset="0"/>
                    <a:cs typeface="Times New Roman" pitchFamily="18" charset="0"/>
                  </a:rPr>
                  <a:t> </a:t>
                </a:r>
                <a:r>
                  <a:rPr lang="fr-FR" sz="2800" dirty="0" err="1">
                    <a:latin typeface="Times New Roman" pitchFamily="18" charset="0"/>
                    <a:ea typeface="Calibri" panose="020F0502020204030204" pitchFamily="34" charset="0"/>
                    <a:cs typeface="Times New Roman" pitchFamily="18" charset="0"/>
                  </a:rPr>
                  <a:t>Vì</a:t>
                </a:r>
                <a:r>
                  <a:rPr lang="fr-FR" sz="2800" dirty="0">
                    <a:latin typeface="Times New Roman" pitchFamily="18" charset="0"/>
                    <a:ea typeface="Calibri" panose="020F0502020204030204" pitchFamily="34" charset="0"/>
                    <a:cs typeface="Times New Roman" pitchFamily="18" charset="0"/>
                  </a:rPr>
                  <a:t> </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khi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đại</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lượng</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quãng</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đường</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s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tăng</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lên</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bao</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nhiêu</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lần</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thì</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thời</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gian</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tăng</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lên</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bấy</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nhiêu</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r>
                  <a:rPr kumimoji="0" lang="fr-FR" sz="2800" b="0" i="0" u="none" strike="noStrike" kern="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lần</a:t>
                </a:r>
                <a:r>
                  <a:rPr kumimoji="0" lang="fr-FR"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 </a:t>
                </a:r>
                <a:endParaRPr kumimoji="0" lang="en-US"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80854" y="4876800"/>
                <a:ext cx="8366341" cy="1598386"/>
              </a:xfrm>
              <a:prstGeom prst="rect">
                <a:avLst/>
              </a:prstGeom>
              <a:blipFill>
                <a:blip r:embed="rId3"/>
                <a:stretch>
                  <a:fillRect l="-1457" t="-1145" r="-728" b="-9924"/>
                </a:stretch>
              </a:blipFill>
            </p:spPr>
            <p:txBody>
              <a:bodyPr/>
              <a:lstStyle/>
              <a:p>
                <a:r>
                  <a:rPr lang="en-US">
                    <a:noFill/>
                  </a:rPr>
                  <a:t> </a:t>
                </a:r>
              </a:p>
            </p:txBody>
          </p:sp>
        </mc:Fallback>
      </mc:AlternateContent>
    </p:spTree>
    <p:extLst>
      <p:ext uri="{BB962C8B-B14F-4D97-AF65-F5344CB8AC3E}">
        <p14:creationId xmlns:p14="http://schemas.microsoft.com/office/powerpoint/2010/main" val="31298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4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5" y="38205"/>
            <a:ext cx="1332416" cy="523220"/>
          </a:xfrm>
          <a:prstGeom prst="rect">
            <a:avLst/>
          </a:prstGeom>
        </p:spPr>
        <p:txBody>
          <a:bodyPr wrap="none">
            <a:spAutoFit/>
          </a:bodyPr>
          <a:lstStyle/>
          <a:p>
            <a:pPr>
              <a:spcAft>
                <a:spcPts val="800"/>
              </a:spcAft>
            </a:pPr>
            <a:r>
              <a:rPr lang="en-US" sz="2800" b="1" dirty="0">
                <a:solidFill>
                  <a:srgbClr val="FF0000"/>
                </a:solidFill>
                <a:latin typeface="Times New Roman" pitchFamily="18" charset="0"/>
                <a:ea typeface="Calibri" panose="020F0502020204030204" pitchFamily="34" charset="0"/>
                <a:cs typeface="Times New Roman" pitchFamily="18" charset="0"/>
              </a:rPr>
              <a:t>CHÚ Ý</a:t>
            </a:r>
            <a:endParaRPr lang="en-US" sz="2800" dirty="0">
              <a:solidFill>
                <a:srgbClr val="FF0000"/>
              </a:solidFill>
              <a:latin typeface="Times New Roman" pitchFamily="18" charset="0"/>
              <a:ea typeface="Calibri" panose="020F0502020204030204" pitchFamily="34" charset="0"/>
              <a:cs typeface="Times New Roman"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52400" y="457200"/>
                <a:ext cx="8839200" cy="1775230"/>
              </a:xfrm>
              <a:prstGeom prst="rect">
                <a:avLst/>
              </a:prstGeom>
            </p:spPr>
            <p:txBody>
              <a:bodyPr wrap="square">
                <a:spAutoFit/>
              </a:bodyPr>
              <a:lstStyle/>
              <a:p>
                <a:pPr>
                  <a:spcAft>
                    <a:spcPts val="800"/>
                  </a:spcAft>
                </a:pPr>
                <a:r>
                  <a:rPr lang="fr-FR" sz="3200" dirty="0" err="1">
                    <a:latin typeface="Times New Roman" pitchFamily="18" charset="0"/>
                    <a:ea typeface="Calibri" panose="020F0502020204030204" pitchFamily="34" charset="0"/>
                    <a:cs typeface="Times New Roman" pitchFamily="18" charset="0"/>
                  </a:rPr>
                  <a:t>Nếu</a:t>
                </a:r>
                <a:r>
                  <a:rPr lang="fr-FR" sz="3200" dirty="0">
                    <a:latin typeface="Times New Roman" pitchFamily="18" charset="0"/>
                    <a:ea typeface="Calibri" panose="020F0502020204030204" pitchFamily="34" charset="0"/>
                    <a:cs typeface="Times New Roman" pitchFamily="18" charset="0"/>
                  </a:rPr>
                  <a:t> y </a:t>
                </a:r>
                <a:r>
                  <a:rPr lang="fr-FR" sz="3200" dirty="0" err="1">
                    <a:latin typeface="Times New Roman" pitchFamily="18" charset="0"/>
                    <a:ea typeface="Calibri" panose="020F0502020204030204" pitchFamily="34" charset="0"/>
                    <a:cs typeface="Times New Roman" pitchFamily="18" charset="0"/>
                  </a:rPr>
                  <a:t>tỉ</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lệ</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thuận</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với</a:t>
                </a:r>
                <a:r>
                  <a:rPr lang="fr-FR" sz="3200" dirty="0">
                    <a:latin typeface="Times New Roman" pitchFamily="18" charset="0"/>
                    <a:ea typeface="Calibri" panose="020F0502020204030204" pitchFamily="34" charset="0"/>
                    <a:cs typeface="Times New Roman" pitchFamily="18" charset="0"/>
                  </a:rPr>
                  <a:t> x </a:t>
                </a:r>
                <a:r>
                  <a:rPr lang="fr-FR" sz="3200" dirty="0" err="1">
                    <a:latin typeface="Times New Roman" pitchFamily="18" charset="0"/>
                    <a:ea typeface="Calibri" panose="020F0502020204030204" pitchFamily="34" charset="0"/>
                    <a:cs typeface="Times New Roman" pitchFamily="18" charset="0"/>
                  </a:rPr>
                  <a:t>theo</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hệ</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số</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tỉ</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lệ</a:t>
                </a:r>
                <a:r>
                  <a:rPr lang="fr-FR" sz="3200" dirty="0">
                    <a:latin typeface="Times New Roman" pitchFamily="18" charset="0"/>
                    <a:ea typeface="Calibri" panose="020F0502020204030204" pitchFamily="34" charset="0"/>
                    <a:cs typeface="Times New Roman" pitchFamily="18" charset="0"/>
                  </a:rPr>
                  <a:t> a </a:t>
                </a:r>
                <a:r>
                  <a:rPr lang="fr-FR" sz="3200" dirty="0" err="1">
                    <a:latin typeface="Times New Roman" pitchFamily="18" charset="0"/>
                    <a:ea typeface="Calibri" panose="020F0502020204030204" pitchFamily="34" charset="0"/>
                    <a:cs typeface="Times New Roman" pitchFamily="18" charset="0"/>
                  </a:rPr>
                  <a:t>thì</a:t>
                </a:r>
                <a:r>
                  <a:rPr lang="fr-FR" sz="3200" dirty="0">
                    <a:latin typeface="Times New Roman" pitchFamily="18" charset="0"/>
                    <a:ea typeface="Calibri" panose="020F0502020204030204" pitchFamily="34" charset="0"/>
                    <a:cs typeface="Times New Roman" pitchFamily="18" charset="0"/>
                  </a:rPr>
                  <a:t> x </a:t>
                </a:r>
                <a:r>
                  <a:rPr lang="fr-FR" sz="3200" dirty="0" err="1">
                    <a:latin typeface="Times New Roman" pitchFamily="18" charset="0"/>
                    <a:ea typeface="Calibri" panose="020F0502020204030204" pitchFamily="34" charset="0"/>
                    <a:cs typeface="Times New Roman" pitchFamily="18" charset="0"/>
                  </a:rPr>
                  <a:t>tỉ</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lệ</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thuận</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với</a:t>
                </a:r>
                <a:r>
                  <a:rPr lang="fr-FR" sz="3200" dirty="0">
                    <a:latin typeface="Times New Roman" pitchFamily="18" charset="0"/>
                    <a:ea typeface="Calibri" panose="020F0502020204030204" pitchFamily="34" charset="0"/>
                    <a:cs typeface="Times New Roman" pitchFamily="18" charset="0"/>
                  </a:rPr>
                  <a:t> y </a:t>
                </a:r>
                <a:r>
                  <a:rPr lang="fr-FR" sz="3200" dirty="0" err="1">
                    <a:latin typeface="Times New Roman" pitchFamily="18" charset="0"/>
                    <a:ea typeface="Calibri" panose="020F0502020204030204" pitchFamily="34" charset="0"/>
                    <a:cs typeface="Times New Roman" pitchFamily="18" charset="0"/>
                  </a:rPr>
                  <a:t>theo</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hệ</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số</a:t>
                </a:r>
                <a:r>
                  <a:rPr lang="fr-FR" sz="3200" dirty="0">
                    <a:latin typeface="Times New Roman" pitchFamily="18" charset="0"/>
                    <a:ea typeface="Calibri" panose="020F0502020204030204" pitchFamily="34" charset="0"/>
                    <a:cs typeface="Times New Roman" pitchFamily="18" charset="0"/>
                  </a:rPr>
                  <a:t> </a:t>
                </a:r>
                <a14:m>
                  <m:oMath xmlns:m="http://schemas.openxmlformats.org/officeDocument/2006/math">
                    <m:f>
                      <m:fPr>
                        <m:ctrlPr>
                          <a:rPr lang="en-US" sz="3200" i="1">
                            <a:latin typeface="Cambria Math" panose="02040503050406030204" pitchFamily="18" charset="0"/>
                            <a:ea typeface="Calibri" panose="020F0502020204030204" pitchFamily="34" charset="0"/>
                            <a:cs typeface="Arial" panose="020B0604020202020204" pitchFamily="34" charset="0"/>
                          </a:rPr>
                        </m:ctrlPr>
                      </m:fPr>
                      <m:num>
                        <m:r>
                          <a:rPr lang="fr-FR" sz="3200" i="1">
                            <a:latin typeface="Cambria Math" panose="02040503050406030204" pitchFamily="18" charset="0"/>
                            <a:ea typeface="Calibri" panose="020F0502020204030204" pitchFamily="34" charset="0"/>
                            <a:cs typeface="Arial" panose="020B0604020202020204" pitchFamily="34" charset="0"/>
                          </a:rPr>
                          <m:t>1</m:t>
                        </m:r>
                      </m:num>
                      <m:den>
                        <m:r>
                          <a:rPr lang="fr-FR" sz="3200" i="1">
                            <a:latin typeface="Cambria Math" panose="02040503050406030204" pitchFamily="18" charset="0"/>
                            <a:ea typeface="Calibri" panose="020F0502020204030204" pitchFamily="34" charset="0"/>
                            <a:cs typeface="Arial" panose="020B0604020202020204" pitchFamily="34" charset="0"/>
                          </a:rPr>
                          <m:t>𝑎</m:t>
                        </m:r>
                      </m:den>
                    </m:f>
                  </m:oMath>
                </a14:m>
                <a:r>
                  <a:rPr lang="fr-FR" sz="3200" dirty="0">
                    <a:latin typeface="Times New Roman" pitchFamily="18" charset="0"/>
                    <a:ea typeface="Calibri" panose="020F0502020204030204" pitchFamily="34" charset="0"/>
                    <a:cs typeface="Times New Roman" pitchFamily="18" charset="0"/>
                  </a:rPr>
                  <a:t>. Khi </a:t>
                </a:r>
                <a:r>
                  <a:rPr lang="fr-FR" sz="3200" dirty="0" err="1">
                    <a:latin typeface="Times New Roman" pitchFamily="18" charset="0"/>
                    <a:ea typeface="Calibri" panose="020F0502020204030204" pitchFamily="34" charset="0"/>
                    <a:cs typeface="Times New Roman" pitchFamily="18" charset="0"/>
                  </a:rPr>
                  <a:t>đó</a:t>
                </a:r>
                <a:r>
                  <a:rPr lang="fr-FR" sz="3200" dirty="0">
                    <a:latin typeface="Times New Roman" pitchFamily="18" charset="0"/>
                    <a:ea typeface="Calibri" panose="020F0502020204030204" pitchFamily="34" charset="0"/>
                    <a:cs typeface="Times New Roman" pitchFamily="18" charset="0"/>
                  </a:rPr>
                  <a:t> ta </a:t>
                </a:r>
                <a:r>
                  <a:rPr lang="fr-FR" sz="3200" dirty="0" err="1">
                    <a:latin typeface="Times New Roman" pitchFamily="18" charset="0"/>
                    <a:ea typeface="Calibri" panose="020F0502020204030204" pitchFamily="34" charset="0"/>
                    <a:cs typeface="Times New Roman" pitchFamily="18" charset="0"/>
                  </a:rPr>
                  <a:t>nói</a:t>
                </a:r>
                <a:r>
                  <a:rPr lang="fr-FR" sz="3200" dirty="0">
                    <a:latin typeface="Times New Roman" pitchFamily="18" charset="0"/>
                    <a:ea typeface="Calibri" panose="020F0502020204030204" pitchFamily="34" charset="0"/>
                    <a:cs typeface="Times New Roman" pitchFamily="18" charset="0"/>
                  </a:rPr>
                  <a:t> x </a:t>
                </a:r>
                <a:r>
                  <a:rPr lang="fr-FR" sz="3200" dirty="0" err="1">
                    <a:latin typeface="Times New Roman" pitchFamily="18" charset="0"/>
                    <a:ea typeface="Calibri" panose="020F0502020204030204" pitchFamily="34" charset="0"/>
                    <a:cs typeface="Times New Roman" pitchFamily="18" charset="0"/>
                  </a:rPr>
                  <a:t>và</a:t>
                </a:r>
                <a:r>
                  <a:rPr lang="fr-FR" sz="3200" dirty="0">
                    <a:latin typeface="Times New Roman" pitchFamily="18" charset="0"/>
                    <a:ea typeface="Calibri" panose="020F0502020204030204" pitchFamily="34" charset="0"/>
                    <a:cs typeface="Times New Roman" pitchFamily="18" charset="0"/>
                  </a:rPr>
                  <a:t> y là </a:t>
                </a:r>
                <a:r>
                  <a:rPr lang="fr-FR" sz="3200" dirty="0" err="1">
                    <a:latin typeface="Times New Roman" pitchFamily="18" charset="0"/>
                    <a:ea typeface="Calibri" panose="020F0502020204030204" pitchFamily="34" charset="0"/>
                    <a:cs typeface="Times New Roman" pitchFamily="18" charset="0"/>
                  </a:rPr>
                  <a:t>hai</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đại</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lượng</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tỉ</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lệ</a:t>
                </a:r>
                <a:r>
                  <a:rPr lang="fr-FR" sz="3200" dirty="0">
                    <a:latin typeface="Times New Roman" pitchFamily="18" charset="0"/>
                    <a:ea typeface="Calibri" panose="020F0502020204030204" pitchFamily="34" charset="0"/>
                    <a:cs typeface="Times New Roman" pitchFamily="18" charset="0"/>
                  </a:rPr>
                  <a:t> </a:t>
                </a:r>
                <a:r>
                  <a:rPr lang="fr-FR" sz="3200" dirty="0" err="1">
                    <a:latin typeface="Times New Roman" pitchFamily="18" charset="0"/>
                    <a:ea typeface="Calibri" panose="020F0502020204030204" pitchFamily="34" charset="0"/>
                    <a:cs typeface="Times New Roman" pitchFamily="18" charset="0"/>
                  </a:rPr>
                  <a:t>thuận</a:t>
                </a:r>
                <a:r>
                  <a:rPr lang="fr-FR" sz="3200" dirty="0">
                    <a:latin typeface="Times New Roman" pitchFamily="18" charset="0"/>
                    <a:ea typeface="Calibri" panose="020F0502020204030204" pitchFamily="34" charset="0"/>
                    <a:cs typeface="Times New Roman" pitchFamily="18" charset="0"/>
                  </a:rPr>
                  <a:t>.</a:t>
                </a:r>
                <a:endParaRPr lang="en-US" sz="3200" dirty="0">
                  <a:latin typeface="Times New Roman" pitchFamily="18" charset="0"/>
                  <a:ea typeface="Calibri" panose="020F050202020403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 y="457200"/>
                <a:ext cx="8839200" cy="1775230"/>
              </a:xfrm>
              <a:prstGeom prst="rect">
                <a:avLst/>
              </a:prstGeom>
              <a:blipFill rotWithShape="1">
                <a:blip r:embed="rId2"/>
                <a:stretch>
                  <a:fillRect l="-1724" t="-4811" b="-10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01549" y="2021520"/>
                <a:ext cx="3711016" cy="803618"/>
              </a:xfrm>
              <a:prstGeom prst="rect">
                <a:avLst/>
              </a:prstGeom>
            </p:spPr>
            <p:txBody>
              <a:bodyPr wrap="none">
                <a:spAutoFit/>
              </a:bodyPr>
              <a:lstStyle/>
              <a:p>
                <a:pPr lvl="0" algn="ctr">
                  <a:spcAft>
                    <a:spcPts val="800"/>
                  </a:spcAft>
                </a:pPr>
                <a14:m>
                  <m:oMath xmlns:m="http://schemas.openxmlformats.org/officeDocument/2006/math">
                    <m:r>
                      <a:rPr lang="fr-FR" sz="3200" b="1"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𝒚</m:t>
                    </m:r>
                    <m:r>
                      <a:rPr lang="fr-FR" sz="3200" b="1"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fr-FR" sz="3200" b="1" i="1" dirty="0" err="1">
                        <a:solidFill>
                          <a:srgbClr val="FF0000"/>
                        </a:solidFill>
                        <a:latin typeface="Cambria Math" panose="02040503050406030204" pitchFamily="18" charset="0"/>
                        <a:ea typeface="Calibri" panose="020F0502020204030204" pitchFamily="34" charset="0"/>
                        <a:cs typeface="Arial" panose="020B0604020202020204" pitchFamily="34" charset="0"/>
                      </a:rPr>
                      <m:t>𝒂𝒙</m:t>
                    </m:r>
                    <m:r>
                      <a:rPr lang="fr-FR" sz="32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 </m:t>
                    </m:r>
                    <m:r>
                      <a:rPr lang="fr-FR" sz="3200" b="1" i="1">
                        <a:solidFill>
                          <a:srgbClr val="FF0000"/>
                        </a:solidFill>
                        <a:latin typeface="Cambria Math" panose="02040503050406030204" pitchFamily="18" charset="0"/>
                        <a:ea typeface="Calibri" panose="020F0502020204030204" pitchFamily="34" charset="0"/>
                        <a:cs typeface="Arial" panose="020B0604020202020204" pitchFamily="34" charset="0"/>
                      </a:rPr>
                      <m:t>⇒</m:t>
                    </m:r>
                  </m:oMath>
                </a14:m>
                <a:r>
                  <a:rPr lang="fr-FR" sz="3200" b="1" dirty="0">
                    <a:solidFill>
                      <a:srgbClr val="FF0000"/>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fr-FR" sz="3200" b="1"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𝒙</m:t>
                    </m:r>
                    <m:r>
                      <a:rPr lang="fr-FR" sz="3200" b="1"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 =</m:t>
                    </m:r>
                  </m:oMath>
                </a14:m>
                <a:r>
                  <a:rPr lang="fr-FR" sz="3200" b="1" dirty="0">
                    <a:solidFill>
                      <a:srgbClr val="FF0000"/>
                    </a:solidFill>
                    <a:latin typeface="Times New Roman" pitchFamily="18" charset="0"/>
                    <a:ea typeface="Calibri" panose="020F0502020204030204" pitchFamily="34" charset="0"/>
                    <a:cs typeface="Times New Roman"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fPr>
                      <m:num>
                        <m:r>
                          <a:rPr lang="fr-FR" sz="3200" b="1" i="1">
                            <a:solidFill>
                              <a:srgbClr val="FF0000"/>
                            </a:solidFill>
                            <a:latin typeface="Cambria Math" panose="02040503050406030204" pitchFamily="18" charset="0"/>
                            <a:ea typeface="Calibri" panose="020F0502020204030204" pitchFamily="34" charset="0"/>
                            <a:cs typeface="Arial" panose="020B0604020202020204" pitchFamily="34" charset="0"/>
                          </a:rPr>
                          <m:t>𝟏</m:t>
                        </m:r>
                      </m:num>
                      <m:den>
                        <m:r>
                          <a:rPr lang="fr-FR" sz="3200" b="1" i="1">
                            <a:solidFill>
                              <a:srgbClr val="FF0000"/>
                            </a:solidFill>
                            <a:latin typeface="Cambria Math" panose="02040503050406030204" pitchFamily="18" charset="0"/>
                            <a:ea typeface="Calibri" panose="020F0502020204030204" pitchFamily="34" charset="0"/>
                            <a:cs typeface="Arial" panose="020B0604020202020204" pitchFamily="34" charset="0"/>
                          </a:rPr>
                          <m:t>𝒂</m:t>
                        </m:r>
                      </m:den>
                    </m:f>
                    <m:r>
                      <a:rPr lang="fr-FR" sz="3200" b="1" i="1">
                        <a:solidFill>
                          <a:srgbClr val="FF0000"/>
                        </a:solidFill>
                        <a:latin typeface="Cambria Math" panose="02040503050406030204" pitchFamily="18" charset="0"/>
                        <a:ea typeface="Calibri" panose="020F0502020204030204" pitchFamily="34" charset="0"/>
                        <a:cs typeface="Arial" panose="020B0604020202020204" pitchFamily="34" charset="0"/>
                      </a:rPr>
                      <m:t> </m:t>
                    </m:r>
                    <m:r>
                      <a:rPr lang="fr-FR" sz="3200" b="1"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fr-FR" sz="3200" b="1"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𝒚</m:t>
                    </m:r>
                  </m:oMath>
                </a14:m>
                <a:endParaRPr lang="en-US" sz="3200" dirty="0">
                  <a:solidFill>
                    <a:srgbClr val="FF0000"/>
                  </a:solidFill>
                  <a:latin typeface="Times New Roman" pitchFamily="18" charset="0"/>
                  <a:ea typeface="Calibri" panose="020F0502020204030204" pitchFamily="34"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01549" y="2021520"/>
                <a:ext cx="3711016" cy="803618"/>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185057" y="2816095"/>
            <a:ext cx="457200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Ví</a:t>
            </a:r>
            <a:r>
              <a:rPr kumimoji="0" lang="en-US" sz="3200" b="1" i="0"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3200" b="1" i="0"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dụ</a:t>
            </a:r>
            <a:r>
              <a:rPr kumimoji="0" lang="en-US" sz="3200" b="1" i="0"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1 </a:t>
            </a:r>
            <a:r>
              <a:rPr lang="en-US" sz="3200" b="1" kern="0" dirty="0">
                <a:solidFill>
                  <a:sysClr val="windowText" lastClr="000000"/>
                </a:solidFill>
                <a:latin typeface="Times New Roman" pitchFamily="18" charset="0"/>
                <a:cs typeface="Times New Roman" pitchFamily="18" charset="0"/>
              </a:rPr>
              <a:t>/ </a:t>
            </a:r>
            <a:r>
              <a:rPr kumimoji="0" lang="nl-NL" sz="3200" b="1" i="0"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SGK – 12</a:t>
            </a:r>
            <a:r>
              <a:rPr lang="nl-NL" sz="3200" b="1" kern="0" dirty="0">
                <a:solidFill>
                  <a:sysClr val="windowText" lastClr="000000"/>
                </a:solidFill>
                <a:latin typeface="Times New Roman" pitchFamily="18" charset="0"/>
                <a:ea typeface="Calibri" panose="020F0502020204030204" pitchFamily="34" charset="0"/>
                <a:cs typeface="Times New Roman" pitchFamily="18" charset="0"/>
              </a:rPr>
              <a:t>.</a:t>
            </a:r>
            <a:endParaRPr kumimoji="0" lang="en-US" sz="3200" b="0" i="0"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06721" y="3418581"/>
                <a:ext cx="8806543" cy="1179810"/>
              </a:xfrm>
              <a:prstGeom prst="rect">
                <a:avLst/>
              </a:prstGeom>
            </p:spPr>
            <p:txBody>
              <a:bodyPr wrap="square">
                <a:spAutoFit/>
              </a:bodyPr>
              <a:lstStyle/>
              <a:p>
                <a:pPr>
                  <a:spcAft>
                    <a:spcPts val="800"/>
                  </a:spcAft>
                </a:pPr>
                <a:r>
                  <a:rPr lang="en-US" sz="3200" dirty="0">
                    <a:latin typeface="Times New Roman" pitchFamily="18" charset="0"/>
                    <a:ea typeface="Calibri" panose="020F0502020204030204" pitchFamily="34" charset="0"/>
                    <a:cs typeface="Times New Roman" pitchFamily="18" charset="0"/>
                  </a:rPr>
                  <a:t>Biết </a:t>
                </a:r>
                <a:r>
                  <a:rPr lang="en-US" sz="3200" dirty="0" err="1">
                    <a:latin typeface="Times New Roman" pitchFamily="18" charset="0"/>
                    <a:ea typeface="Calibri" panose="020F0502020204030204" pitchFamily="34" charset="0"/>
                    <a:cs typeface="Times New Roman" pitchFamily="18" charset="0"/>
                  </a:rPr>
                  <a:t>rằng</a:t>
                </a:r>
                <a:r>
                  <a:rPr lang="en-US" sz="3200" dirty="0">
                    <a:latin typeface="Times New Roman" pitchFamily="18" charset="0"/>
                    <a:ea typeface="Calibri" panose="020F0502020204030204" pitchFamily="34" charset="0"/>
                    <a:cs typeface="Times New Roman" pitchFamily="18" charset="0"/>
                  </a:rPr>
                  <a:t> x </a:t>
                </a:r>
                <a:r>
                  <a:rPr lang="en-US" sz="3200" dirty="0" err="1">
                    <a:latin typeface="Times New Roman" pitchFamily="18" charset="0"/>
                    <a:ea typeface="Calibri" panose="020F0502020204030204" pitchFamily="34" charset="0"/>
                    <a:cs typeface="Times New Roman" pitchFamily="18" charset="0"/>
                  </a:rPr>
                  <a:t>và</a:t>
                </a:r>
                <a:r>
                  <a:rPr lang="en-US" sz="3200" dirty="0">
                    <a:latin typeface="Times New Roman" pitchFamily="18" charset="0"/>
                    <a:ea typeface="Calibri" panose="020F0502020204030204" pitchFamily="34" charset="0"/>
                    <a:cs typeface="Times New Roman" pitchFamily="18" charset="0"/>
                  </a:rPr>
                  <a:t> y </a:t>
                </a:r>
                <a:r>
                  <a:rPr lang="en-US" sz="3200" dirty="0" err="1">
                    <a:latin typeface="Times New Roman" pitchFamily="18" charset="0"/>
                    <a:ea typeface="Calibri" panose="020F0502020204030204" pitchFamily="34" charset="0"/>
                    <a:cs typeface="Times New Roman" pitchFamily="18" charset="0"/>
                  </a:rPr>
                  <a:t>là</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hai</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đại</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lượng</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tỉ</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lệ</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thuận</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và</a:t>
                </a:r>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en-US" sz="3200" b="0" i="0" dirty="0" smtClean="0">
                        <a:latin typeface="Cambria Math" panose="02040503050406030204" pitchFamily="18" charset="0"/>
                        <a:ea typeface="Calibri" panose="020F0502020204030204" pitchFamily="34" charset="0"/>
                        <a:cs typeface="Arial" panose="020B0604020202020204" pitchFamily="34" charset="0"/>
                      </a:rPr>
                      <m:t> </m:t>
                    </m:r>
                  </m:oMath>
                </a14:m>
                <a:endParaRPr lang="en-US" sz="3200" b="0" i="0" dirty="0">
                  <a:latin typeface="Cambria Math" panose="02040503050406030204" pitchFamily="18" charset="0"/>
                  <a:ea typeface="Calibri" panose="020F0502020204030204" pitchFamily="34" charset="0"/>
                  <a:cs typeface="Arial" panose="020B0604020202020204" pitchFamily="34" charset="0"/>
                </a:endParaRPr>
              </a:p>
              <a:p>
                <a:pPr>
                  <a:spcAft>
                    <a:spcPts val="800"/>
                  </a:spcAft>
                </a:pPr>
                <a14:m>
                  <m:oMath xmlns:m="http://schemas.openxmlformats.org/officeDocument/2006/math">
                    <m:r>
                      <a:rPr lang="en-US" sz="3200" i="1" dirty="0" smtClean="0">
                        <a:latin typeface="Cambria Math" panose="02040503050406030204" pitchFamily="18" charset="0"/>
                        <a:ea typeface="Calibri" panose="020F0502020204030204" pitchFamily="34" charset="0"/>
                        <a:cs typeface="Arial" panose="020B0604020202020204" pitchFamily="34" charset="0"/>
                      </a:rPr>
                      <m:t>𝑥</m:t>
                    </m:r>
                    <m:r>
                      <a:rPr lang="en-US" sz="32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3200" dirty="0" err="1">
                    <a:latin typeface="Times New Roman" pitchFamily="18" charset="0"/>
                    <a:ea typeface="Calibri" panose="020F0502020204030204" pitchFamily="34" charset="0"/>
                    <a:cs typeface="Times New Roman" pitchFamily="18" charset="0"/>
                  </a:rPr>
                  <a:t>khi</a:t>
                </a:r>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en-US" sz="3200" i="1" dirty="0" smtClean="0">
                        <a:latin typeface="Cambria Math" panose="02040503050406030204" pitchFamily="18" charset="0"/>
                        <a:ea typeface="Calibri" panose="020F0502020204030204" pitchFamily="34" charset="0"/>
                        <a:cs typeface="Arial" panose="020B0604020202020204" pitchFamily="34" charset="0"/>
                      </a:rPr>
                      <m:t>𝑦</m:t>
                    </m:r>
                    <m:r>
                      <a:rPr lang="en-US" sz="32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3200" dirty="0">
                    <a:latin typeface="Times New Roman" pitchFamily="18" charset="0"/>
                    <a:ea typeface="Calibri" panose="020F0502020204030204" pitchFamily="34" charset="0"/>
                    <a:cs typeface="Times New Roman"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06721" y="3418581"/>
                <a:ext cx="8806543" cy="1179810"/>
              </a:xfrm>
              <a:prstGeom prst="rect">
                <a:avLst/>
              </a:prstGeom>
              <a:blipFill>
                <a:blip r:embed="rId4"/>
                <a:stretch>
                  <a:fillRect l="-1799" t="-7254" b="-16062"/>
                </a:stretch>
              </a:blipFill>
            </p:spPr>
            <p:txBody>
              <a:bodyPr/>
              <a:lstStyle/>
              <a:p>
                <a:r>
                  <a:rPr lang="en-US">
                    <a:noFill/>
                  </a:rPr>
                  <a:t> </a:t>
                </a:r>
              </a:p>
            </p:txBody>
          </p:sp>
        </mc:Fallback>
      </mc:AlternateContent>
      <p:sp>
        <p:nvSpPr>
          <p:cNvPr id="7" name="Rectangle 6"/>
          <p:cNvSpPr/>
          <p:nvPr/>
        </p:nvSpPr>
        <p:spPr>
          <a:xfrm>
            <a:off x="141530" y="4495941"/>
            <a:ext cx="8936925" cy="2062103"/>
          </a:xfrm>
          <a:prstGeom prst="rect">
            <a:avLst/>
          </a:prstGeom>
        </p:spPr>
        <p:txBody>
          <a:bodyPr wrap="square">
            <a:spAutoFit/>
          </a:bodyPr>
          <a:lstStyle/>
          <a:p>
            <a:r>
              <a:rPr lang="en-US" sz="3200" dirty="0">
                <a:latin typeface="Times New Roman" pitchFamily="18" charset="0"/>
                <a:ea typeface="Calibri" panose="020F0502020204030204" pitchFamily="34" charset="0"/>
                <a:cs typeface="Times New Roman" pitchFamily="18" charset="0"/>
              </a:rPr>
              <a:t>a. </a:t>
            </a:r>
            <a:r>
              <a:rPr lang="en-US" sz="3200" dirty="0" err="1">
                <a:latin typeface="Times New Roman" pitchFamily="18" charset="0"/>
                <a:ea typeface="Calibri" panose="020F0502020204030204" pitchFamily="34" charset="0"/>
                <a:cs typeface="Times New Roman" pitchFamily="18" charset="0"/>
              </a:rPr>
              <a:t>Tìm</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hệ</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số</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tỉ</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lệ</a:t>
            </a:r>
            <a:r>
              <a:rPr lang="en-US" sz="3200" dirty="0">
                <a:latin typeface="Times New Roman" pitchFamily="18" charset="0"/>
                <a:ea typeface="Calibri" panose="020F0502020204030204" pitchFamily="34" charset="0"/>
                <a:cs typeface="Times New Roman" pitchFamily="18" charset="0"/>
              </a:rPr>
              <a:t> a </a:t>
            </a:r>
            <a:r>
              <a:rPr lang="en-US" sz="3200" dirty="0" err="1">
                <a:latin typeface="Times New Roman" pitchFamily="18" charset="0"/>
                <a:ea typeface="Calibri" panose="020F0502020204030204" pitchFamily="34" charset="0"/>
                <a:cs typeface="Times New Roman" pitchFamily="18" charset="0"/>
              </a:rPr>
              <a:t>trong</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công</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thức</a:t>
            </a:r>
            <a:r>
              <a:rPr lang="en-US" sz="3200" dirty="0">
                <a:latin typeface="Times New Roman" pitchFamily="18" charset="0"/>
                <a:ea typeface="Calibri" panose="020F0502020204030204" pitchFamily="34" charset="0"/>
                <a:cs typeface="Times New Roman" pitchFamily="18" charset="0"/>
              </a:rPr>
              <a:t> y = ax. </a:t>
            </a:r>
            <a:r>
              <a:rPr lang="en-US" sz="3200" dirty="0" err="1">
                <a:latin typeface="Times New Roman" pitchFamily="18" charset="0"/>
                <a:ea typeface="Calibri" panose="020F0502020204030204" pitchFamily="34" charset="0"/>
                <a:cs typeface="Times New Roman" pitchFamily="18" charset="0"/>
              </a:rPr>
              <a:t>Từ</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đó</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viết</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công</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thức</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tính</a:t>
            </a:r>
            <a:r>
              <a:rPr lang="en-US" sz="3200" dirty="0">
                <a:latin typeface="Times New Roman" pitchFamily="18" charset="0"/>
                <a:ea typeface="Calibri" panose="020F0502020204030204" pitchFamily="34" charset="0"/>
                <a:cs typeface="Times New Roman" pitchFamily="18" charset="0"/>
              </a:rPr>
              <a:t> y </a:t>
            </a:r>
            <a:r>
              <a:rPr lang="en-US" sz="3200" dirty="0" err="1">
                <a:latin typeface="Times New Roman" pitchFamily="18" charset="0"/>
                <a:ea typeface="Calibri" panose="020F0502020204030204" pitchFamily="34" charset="0"/>
                <a:cs typeface="Times New Roman" pitchFamily="18" charset="0"/>
              </a:rPr>
              <a:t>theo</a:t>
            </a:r>
            <a:r>
              <a:rPr lang="en-US" sz="3200" dirty="0">
                <a:latin typeface="Times New Roman" pitchFamily="18" charset="0"/>
                <a:ea typeface="Calibri" panose="020F0502020204030204" pitchFamily="34" charset="0"/>
                <a:cs typeface="Times New Roman" pitchFamily="18" charset="0"/>
              </a:rPr>
              <a:t> x;</a:t>
            </a:r>
          </a:p>
          <a:p>
            <a:r>
              <a:rPr lang="en-US" sz="3200" dirty="0">
                <a:latin typeface="Times New Roman" pitchFamily="18" charset="0"/>
                <a:ea typeface="Calibri" panose="020F0502020204030204" pitchFamily="34" charset="0"/>
                <a:cs typeface="Times New Roman" pitchFamily="18" charset="0"/>
              </a:rPr>
              <a:t>b. </a:t>
            </a:r>
            <a:r>
              <a:rPr lang="en-US" sz="3200" dirty="0" err="1">
                <a:latin typeface="Times New Roman" pitchFamily="18" charset="0"/>
                <a:ea typeface="Calibri" panose="020F0502020204030204" pitchFamily="34" charset="0"/>
                <a:cs typeface="Times New Roman" pitchFamily="18" charset="0"/>
              </a:rPr>
              <a:t>Tìm</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giá</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trị</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của</a:t>
            </a:r>
            <a:r>
              <a:rPr lang="en-US" sz="3200" dirty="0">
                <a:latin typeface="Times New Roman" pitchFamily="18" charset="0"/>
                <a:ea typeface="Calibri" panose="020F0502020204030204" pitchFamily="34" charset="0"/>
                <a:cs typeface="Times New Roman" pitchFamily="18" charset="0"/>
              </a:rPr>
              <a:t> y </a:t>
            </a:r>
            <a:r>
              <a:rPr lang="en-US" sz="3200" dirty="0" err="1">
                <a:latin typeface="Times New Roman" pitchFamily="18" charset="0"/>
                <a:ea typeface="Calibri" panose="020F0502020204030204" pitchFamily="34" charset="0"/>
                <a:cs typeface="Times New Roman" pitchFamily="18" charset="0"/>
              </a:rPr>
              <a:t>khi</a:t>
            </a:r>
            <a:r>
              <a:rPr lang="en-US" sz="3200" dirty="0">
                <a:latin typeface="Times New Roman" pitchFamily="18" charset="0"/>
                <a:ea typeface="Calibri" panose="020F0502020204030204" pitchFamily="34" charset="0"/>
                <a:cs typeface="Times New Roman" pitchFamily="18" charset="0"/>
              </a:rPr>
              <a:t> x = 3;</a:t>
            </a:r>
          </a:p>
          <a:p>
            <a:r>
              <a:rPr lang="en-US" sz="3200" dirty="0" err="1">
                <a:latin typeface="Times New Roman" pitchFamily="18" charset="0"/>
                <a:ea typeface="Calibri" panose="020F0502020204030204" pitchFamily="34" charset="0"/>
                <a:cs typeface="Times New Roman" pitchFamily="18" charset="0"/>
              </a:rPr>
              <a:t>c.Tìm</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giá</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trị</a:t>
            </a:r>
            <a:r>
              <a:rPr lang="en-US" sz="3200" dirty="0">
                <a:latin typeface="Times New Roman" pitchFamily="18" charset="0"/>
                <a:ea typeface="Calibri" panose="020F0502020204030204" pitchFamily="34" charset="0"/>
                <a:cs typeface="Times New Roman" pitchFamily="18" charset="0"/>
              </a:rPr>
              <a:t> </a:t>
            </a:r>
            <a:r>
              <a:rPr lang="en-US" sz="3200" dirty="0" err="1">
                <a:latin typeface="Times New Roman" pitchFamily="18" charset="0"/>
                <a:ea typeface="Calibri" panose="020F0502020204030204" pitchFamily="34" charset="0"/>
                <a:cs typeface="Times New Roman" pitchFamily="18" charset="0"/>
              </a:rPr>
              <a:t>của</a:t>
            </a:r>
            <a:r>
              <a:rPr lang="en-US" sz="3200" dirty="0">
                <a:latin typeface="Times New Roman" pitchFamily="18" charset="0"/>
                <a:ea typeface="Calibri" panose="020F0502020204030204" pitchFamily="34" charset="0"/>
                <a:cs typeface="Times New Roman" pitchFamily="18" charset="0"/>
              </a:rPr>
              <a:t> x </a:t>
            </a:r>
            <a:r>
              <a:rPr lang="en-US" sz="3200" dirty="0" err="1">
                <a:latin typeface="Times New Roman" pitchFamily="18" charset="0"/>
                <a:ea typeface="Calibri" panose="020F0502020204030204" pitchFamily="34" charset="0"/>
                <a:cs typeface="Times New Roman" pitchFamily="18" charset="0"/>
              </a:rPr>
              <a:t>khi</a:t>
            </a:r>
            <a:r>
              <a:rPr lang="en-US" sz="3200" dirty="0">
                <a:latin typeface="Times New Roman" pitchFamily="18" charset="0"/>
                <a:ea typeface="Calibri" panose="020F0502020204030204" pitchFamily="34" charset="0"/>
                <a:cs typeface="Times New Roman" pitchFamily="18" charset="0"/>
              </a:rPr>
              <a:t> y = 0,8.</a:t>
            </a:r>
          </a:p>
        </p:txBody>
      </p:sp>
    </p:spTree>
    <p:extLst>
      <p:ext uri="{BB962C8B-B14F-4D97-AF65-F5344CB8AC3E}">
        <p14:creationId xmlns:p14="http://schemas.microsoft.com/office/powerpoint/2010/main" val="24710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743325" y="108199"/>
            <a:ext cx="1447800" cy="60960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Giải</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 name="Rectangle 2"/>
          <p:cNvSpPr/>
          <p:nvPr/>
        </p:nvSpPr>
        <p:spPr>
          <a:xfrm>
            <a:off x="304800" y="656671"/>
            <a:ext cx="1600200" cy="523220"/>
          </a:xfrm>
          <a:prstGeom prst="rect">
            <a:avLst/>
          </a:prstGeom>
        </p:spPr>
        <p:txBody>
          <a:bodyPr wrap="square">
            <a:spAutoFit/>
          </a:bodyPr>
          <a:lstStyle/>
          <a:p>
            <a:pPr>
              <a:spcAft>
                <a:spcPts val="800"/>
              </a:spcAft>
            </a:pPr>
            <a:r>
              <a:rPr lang="en-US" sz="2800" dirty="0">
                <a:latin typeface="Times New Roman" pitchFamily="18" charset="0"/>
                <a:ea typeface="Calibri" panose="020F0502020204030204" pitchFamily="34" charset="0"/>
                <a:cs typeface="Times New Roman" pitchFamily="18" charset="0"/>
              </a:rPr>
              <a:t>a. Ta </a:t>
            </a:r>
            <a:r>
              <a:rPr lang="en-US" sz="2800" dirty="0" err="1">
                <a:latin typeface="Times New Roman" pitchFamily="18" charset="0"/>
                <a:ea typeface="Calibri" panose="020F0502020204030204" pitchFamily="34" charset="0"/>
                <a:cs typeface="Times New Roman" pitchFamily="18" charset="0"/>
              </a:rPr>
              <a:t>có</a:t>
            </a:r>
            <a:endParaRPr lang="en-US" sz="2800" dirty="0">
              <a:latin typeface="Times New Roman" pitchFamily="18" charset="0"/>
              <a:ea typeface="Calibri" panose="020F0502020204030204" pitchFamily="34"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524000" y="476524"/>
                <a:ext cx="3173882" cy="1406732"/>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libri" panose="020F0502020204030204" pitchFamily="34" charset="0"/>
                          <a:cs typeface="Arial" panose="020B0604020202020204" pitchFamily="34" charset="0"/>
                        </a:rPr>
                        <m:t>𝑎</m:t>
                      </m:r>
                      <m:r>
                        <a:rPr lang="en-US" sz="28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𝑦</m:t>
                          </m:r>
                        </m:num>
                        <m:den>
                          <m:r>
                            <a:rPr lang="en-US" sz="2800" i="1">
                              <a:latin typeface="Cambria Math" panose="02040503050406030204" pitchFamily="18" charset="0"/>
                              <a:ea typeface="Times New Roman" panose="02020603050405020304" pitchFamily="18" charset="0"/>
                              <a:cs typeface="Arial" panose="020B0604020202020204" pitchFamily="34" charset="0"/>
                            </a:rPr>
                            <m:t>𝑥</m:t>
                          </m:r>
                        </m:den>
                      </m:f>
                      <m:r>
                        <a:rPr lang="en-US" sz="2800" i="1">
                          <a:latin typeface="Cambria Math" panose="02040503050406030204" pitchFamily="18" charset="0"/>
                          <a:ea typeface="Calibri" panose="020F0502020204030204" pitchFamily="34" charset="0"/>
                          <a:cs typeface="Arial" panose="020B0604020202020204" pitchFamily="34" charset="0"/>
                        </a:rPr>
                        <m:t>=</m:t>
                      </m:r>
                      <m:f>
                        <m:fPr>
                          <m:ctrlPr>
                            <a:rPr lang="en-US" sz="2800" i="1">
                              <a:latin typeface="Cambria Math" panose="02040503050406030204" pitchFamily="18" charset="0"/>
                              <a:ea typeface="Calibri" panose="020F0502020204030204" pitchFamily="34" charset="0"/>
                              <a:cs typeface="Arial" panose="020B0604020202020204" pitchFamily="34" charset="0"/>
                            </a:rPr>
                          </m:ctrlPr>
                        </m:fPr>
                        <m:num>
                          <m:r>
                            <a:rPr lang="en-US" sz="2800" i="1">
                              <a:latin typeface="Cambria Math" panose="02040503050406030204" pitchFamily="18" charset="0"/>
                              <a:ea typeface="Calibri" panose="020F0502020204030204" pitchFamily="34" charset="0"/>
                              <a:cs typeface="Arial" panose="020B0604020202020204" pitchFamily="34" charset="0"/>
                            </a:rPr>
                            <m:t>−4</m:t>
                          </m:r>
                        </m:num>
                        <m:den>
                          <m:r>
                            <a:rPr lang="en-US" sz="2800" i="1">
                              <a:latin typeface="Cambria Math" panose="02040503050406030204" pitchFamily="18" charset="0"/>
                              <a:ea typeface="Times New Roman" panose="02020603050405020304" pitchFamily="18" charset="0"/>
                              <a:cs typeface="Arial" panose="020B0604020202020204" pitchFamily="34" charset="0"/>
                            </a:rPr>
                            <m:t>2</m:t>
                          </m:r>
                        </m:den>
                      </m:f>
                      <m:r>
                        <a:rPr lang="en-US" sz="28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0" y="476524"/>
                <a:ext cx="3173882" cy="14067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627821" y="849287"/>
                <a:ext cx="1927322" cy="738664"/>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800" i="1">
                        <a:latin typeface="Cambria Math" panose="02040503050406030204" pitchFamily="18" charset="0"/>
                        <a:ea typeface="Times New Roman" panose="02020603050405020304" pitchFamily="18" charset="0"/>
                        <a:cs typeface="Arial" panose="020B0604020202020204" pitchFamily="34" charset="0"/>
                      </a:rPr>
                      <m:t>⇒</m:t>
                    </m:r>
                  </m:oMath>
                </a14:m>
                <a:r>
                  <a:rPr lang="en-US" sz="2800" dirty="0">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27821" y="849287"/>
                <a:ext cx="1927322" cy="73866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4800" y="1752600"/>
                <a:ext cx="5181600" cy="523220"/>
              </a:xfrm>
              <a:prstGeom prst="rect">
                <a:avLst/>
              </a:prstGeom>
            </p:spPr>
            <p:txBody>
              <a:bodyPr wrap="square">
                <a:spAutoFit/>
              </a:bodyPr>
              <a:lstStyle/>
              <a:p>
                <a:pPr lvl="0">
                  <a:spcAft>
                    <a:spcPts val="800"/>
                  </a:spcAft>
                </a:pPr>
                <a:r>
                  <a:rPr lang="en-US" sz="2800" dirty="0">
                    <a:latin typeface="Times New Roman" pitchFamily="18" charset="0"/>
                    <a:ea typeface="Times New Roman" pitchFamily="18" charset="0"/>
                    <a:cs typeface="Times New Roman" pitchFamily="18" charset="0"/>
                  </a:rPr>
                  <a:t>b. Khi </a:t>
                </a:r>
                <a14:m>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800" dirty="0">
                    <a:latin typeface="Times New Roman" pitchFamily="18" charset="0"/>
                    <a:ea typeface="Times New Roman" panose="02020603050405020304" pitchFamily="18" charset="0"/>
                    <a:cs typeface="Times New Roman" pitchFamily="18" charset="0"/>
                  </a:rPr>
                  <a:t>thì </a:t>
                </a:r>
                <a14:m>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4800" y="1752600"/>
                <a:ext cx="5181600" cy="523220"/>
              </a:xfrm>
              <a:prstGeom prst="rect">
                <a:avLst/>
              </a:prstGeom>
              <a:blipFill>
                <a:blip r:embed="rId4"/>
                <a:stretch>
                  <a:fillRect l="-2353" t="-12941" b="-31765"/>
                </a:stretch>
              </a:blipFill>
            </p:spPr>
            <p:txBody>
              <a:bodyPr/>
              <a:lstStyle/>
              <a:p>
                <a:r>
                  <a:rPr lang="en-US">
                    <a:noFill/>
                  </a:rPr>
                  <a:t> </a:t>
                </a:r>
              </a:p>
            </p:txBody>
          </p:sp>
        </mc:Fallback>
      </mc:AlternateContent>
      <p:sp>
        <p:nvSpPr>
          <p:cNvPr id="7" name="Rectangle 6"/>
          <p:cNvSpPr/>
          <p:nvPr/>
        </p:nvSpPr>
        <p:spPr>
          <a:xfrm>
            <a:off x="293915" y="2272279"/>
            <a:ext cx="6755587" cy="523220"/>
          </a:xfrm>
          <a:prstGeom prst="rect">
            <a:avLst/>
          </a:prstGeom>
        </p:spPr>
        <p:txBody>
          <a:bodyPr wrap="square">
            <a:spAutoFit/>
          </a:bodyPr>
          <a:lstStyle/>
          <a:p>
            <a:pPr lvl="0">
              <a:spcAft>
                <a:spcPts val="800"/>
              </a:spcAft>
            </a:pPr>
            <a:r>
              <a:rPr lang="en-US" sz="2800" dirty="0">
                <a:latin typeface="Times New Roman" pitchFamily="18" charset="0"/>
                <a:ea typeface="Times New Roman" pitchFamily="18" charset="0"/>
                <a:cs typeface="Times New Roman" pitchFamily="18" charset="0"/>
              </a:rPr>
              <a:t>c. </a:t>
            </a:r>
            <a:r>
              <a:rPr lang="en-US" sz="2800" dirty="0" err="1">
                <a:latin typeface="Times New Roman" pitchFamily="18" charset="0"/>
                <a:ea typeface="Times New Roman" pitchFamily="18" charset="0"/>
                <a:cs typeface="Times New Roman" pitchFamily="18" charset="0"/>
              </a:rPr>
              <a:t>Từ</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khi</a:t>
            </a:r>
            <a:endParaRPr lang="en-US" sz="2800" dirty="0">
              <a:latin typeface="Times New Roman" pitchFamily="18" charset="0"/>
              <a:ea typeface="Calibri" panose="020F0502020204030204" pitchFamily="34" charset="0"/>
              <a:cs typeface="Times New Roman"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712715" y="2220983"/>
                <a:ext cx="1686872" cy="625812"/>
              </a:xfrm>
              <a:prstGeom prst="rect">
                <a:avLst/>
              </a:prstGeom>
            </p:spPr>
            <p:txBody>
              <a:bodyPr wrap="none">
                <a:spAutoFit/>
              </a:bodyPr>
              <a:lstStyle/>
              <a:p>
                <a:pPr lvl="0" algn="just">
                  <a:spcAft>
                    <a:spcPts val="800"/>
                  </a:spcAft>
                </a:pPr>
                <a14:m>
                  <m:oMathPara xmlns:m="http://schemas.openxmlformats.org/officeDocument/2006/math">
                    <m:oMathParaPr>
                      <m:jc m:val="left"/>
                    </m:oMathParaPr>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12715" y="2220983"/>
                <a:ext cx="1686872" cy="62581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76810" y="2146229"/>
                <a:ext cx="2111797" cy="700705"/>
              </a:xfrm>
              <a:prstGeom prst="rect">
                <a:avLst/>
              </a:prstGeom>
            </p:spPr>
            <p:txBody>
              <a:bodyPr wrap="none">
                <a:spAutoFit/>
              </a:bodyPr>
              <a:lstStyle/>
              <a:p>
                <a:pPr lvl="0">
                  <a:spcAft>
                    <a:spcPts val="800"/>
                  </a:spcAft>
                </a:pPr>
                <a14:m>
                  <m:oMath xmlns:m="http://schemas.openxmlformats.org/officeDocument/2006/math">
                    <m:r>
                      <a:rPr lang="en-US" sz="2800" i="1">
                        <a:latin typeface="Cambria Math" panose="02040503050406030204" pitchFamily="18" charset="0"/>
                        <a:ea typeface="Times New Roman" panose="02020603050405020304" pitchFamily="18" charset="0"/>
                        <a:cs typeface="Arial" panose="020B0604020202020204" pitchFamily="34" charset="0"/>
                      </a:rPr>
                      <m:t>⇒</m:t>
                    </m:r>
                  </m:oMath>
                </a14:m>
                <a:r>
                  <a:rPr lang="en-US" sz="2800" dirty="0">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800" dirty="0">
                    <a:latin typeface="Times New Roman" pitchFamily="18" charset="0"/>
                    <a:ea typeface="Times New Roman" panose="02020603050405020304" pitchFamily="18" charset="0"/>
                    <a:cs typeface="Times New Roman" pitchFamily="18" charset="0"/>
                  </a:rPr>
                  <a:t> </a:t>
                </a:r>
                <a14:m>
                  <m:oMath xmlns:m="http://schemas.openxmlformats.org/officeDocument/2006/math">
                    <m:f>
                      <m:fPr>
                        <m:ctrlPr>
                          <a:rPr lang="en-US" sz="2800" i="1">
                            <a:latin typeface="Cambria Math" panose="02040503050406030204" pitchFamily="18" charset="0"/>
                            <a:ea typeface="Times New Roman" panose="02020603050405020304" pitchFamily="18" charset="0"/>
                            <a:cs typeface="Arial" panose="020B0604020202020204" pitchFamily="34" charset="0"/>
                          </a:rPr>
                        </m:ctrlPr>
                      </m:fPr>
                      <m:num>
                        <m:r>
                          <a:rPr lang="en-US" sz="2800" i="1">
                            <a:latin typeface="Cambria Math" panose="02040503050406030204" pitchFamily="18" charset="0"/>
                            <a:ea typeface="Times New Roman" panose="02020603050405020304" pitchFamily="18" charset="0"/>
                            <a:cs typeface="Arial" panose="020B0604020202020204" pitchFamily="34" charset="0"/>
                          </a:rPr>
                          <m:t>−1</m:t>
                        </m:r>
                      </m:num>
                      <m:den>
                        <m:r>
                          <a:rPr lang="en-US" sz="2800" i="1">
                            <a:latin typeface="Cambria Math" panose="02040503050406030204" pitchFamily="18" charset="0"/>
                            <a:ea typeface="Times New Roman" panose="02020603050405020304" pitchFamily="18" charset="0"/>
                            <a:cs typeface="Arial" panose="020B0604020202020204" pitchFamily="34" charset="0"/>
                          </a:rPr>
                          <m:t>2</m:t>
                        </m:r>
                      </m:den>
                    </m:f>
                    <m:r>
                      <a:rPr lang="en-US" sz="2800" i="1">
                        <a:latin typeface="Cambria Math" panose="02040503050406030204" pitchFamily="18" charset="0"/>
                        <a:ea typeface="Times New Roman" panose="02020603050405020304" pitchFamily="18" charset="0"/>
                        <a:cs typeface="Arial" panose="020B0604020202020204" pitchFamily="34" charset="0"/>
                      </a:rPr>
                      <m:t>𝑦</m:t>
                    </m:r>
                  </m:oMath>
                </a14:m>
                <a:r>
                  <a:rPr lang="en-US" sz="2800" dirty="0">
                    <a:latin typeface="Times New Roman" pitchFamily="18" charset="0"/>
                    <a:ea typeface="Times New Roman" panose="02020603050405020304" pitchFamily="18" charset="0"/>
                    <a:cs typeface="Times New Roman" pitchFamily="18" charset="0"/>
                  </a:rPr>
                  <a:t>  </a:t>
                </a:r>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76810" y="2146229"/>
                <a:ext cx="2111797" cy="70070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43637" y="2782622"/>
                <a:ext cx="6383735" cy="700705"/>
              </a:xfrm>
              <a:prstGeom prst="rect">
                <a:avLst/>
              </a:prstGeom>
            </p:spPr>
            <p:txBody>
              <a:bodyPr wrap="none">
                <a:spAutoFit/>
              </a:bodyPr>
              <a:lstStyle/>
              <a:p>
                <a:pPr lvl="0">
                  <a:spcAft>
                    <a:spcPts val="800"/>
                  </a:spcAft>
                </a:pPr>
                <a:r>
                  <a:rPr lang="en-US" sz="2800" dirty="0">
                    <a:latin typeface="Times New Roman" pitchFamily="18" charset="0"/>
                    <a:ea typeface="Times New Roman" pitchFamily="18" charset="0"/>
                    <a:cs typeface="Times New Roman" pitchFamily="18" charset="0"/>
                  </a:rPr>
                  <a:t>Do </a:t>
                </a:r>
                <a:r>
                  <a:rPr lang="en-US" sz="2800" dirty="0" err="1">
                    <a:latin typeface="Times New Roman" pitchFamily="18" charset="0"/>
                    <a:ea typeface="Times New Roman" pitchFamily="18" charset="0"/>
                    <a:cs typeface="Times New Roman" pitchFamily="18" charset="0"/>
                  </a:rPr>
                  <a:t>đó</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khi</a:t>
                </a:r>
                <a:r>
                  <a:rPr lang="en-US" sz="2800" dirty="0">
                    <a:latin typeface="Times New Roman" pitchFamily="18" charset="0"/>
                    <a:ea typeface="Times New Roman" pitchFamily="18" charset="0"/>
                    <a:cs typeface="Times New Roman" pitchFamily="18" charset="0"/>
                  </a:rPr>
                  <a:t> </a:t>
                </a:r>
                <a14:m>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800" dirty="0">
                    <a:latin typeface="Times New Roman" pitchFamily="18" charset="0"/>
                    <a:ea typeface="Times New Roman" panose="02020603050405020304" pitchFamily="18" charset="0"/>
                    <a:cs typeface="Times New Roman" pitchFamily="18" charset="0"/>
                  </a:rPr>
                  <a:t>thì </a:t>
                </a:r>
                <a14:m>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8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800" dirty="0">
                    <a:latin typeface="Times New Roman" pitchFamily="18" charset="0"/>
                    <a:ea typeface="Times New Roman" panose="02020603050405020304" pitchFamily="18" charset="0"/>
                    <a:cs typeface="Times New Roman" pitchFamily="18" charset="0"/>
                  </a:rPr>
                  <a:t> </a:t>
                </a:r>
                <a14:m>
                  <m:oMath xmlns:m="http://schemas.openxmlformats.org/officeDocument/2006/math">
                    <m:f>
                      <m:fPr>
                        <m:ctrlPr>
                          <a:rPr lang="en-US" sz="2800" i="1">
                            <a:latin typeface="Cambria Math" panose="02040503050406030204" pitchFamily="18" charset="0"/>
                            <a:ea typeface="Times New Roman" panose="02020603050405020304" pitchFamily="18" charset="0"/>
                            <a:cs typeface="Arial" panose="020B0604020202020204" pitchFamily="34" charset="0"/>
                          </a:rPr>
                        </m:ctrlPr>
                      </m:fPr>
                      <m:num>
                        <m:r>
                          <a:rPr lang="en-US" sz="2800" i="1">
                            <a:latin typeface="Cambria Math" panose="02040503050406030204" pitchFamily="18" charset="0"/>
                            <a:ea typeface="Times New Roman" panose="02020603050405020304" pitchFamily="18" charset="0"/>
                            <a:cs typeface="Arial" panose="020B0604020202020204" pitchFamily="34" charset="0"/>
                          </a:rPr>
                          <m:t>−1</m:t>
                        </m:r>
                      </m:num>
                      <m:den>
                        <m:r>
                          <a:rPr lang="en-US" sz="28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800" dirty="0">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28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800" dirty="0">
                  <a:latin typeface="Times New Roman" pitchFamily="18" charset="0"/>
                  <a:ea typeface="Calibri" panose="020F0502020204030204" pitchFamily="34"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3637" y="2782622"/>
                <a:ext cx="6383735" cy="700705"/>
              </a:xfrm>
              <a:prstGeom prst="rect">
                <a:avLst/>
              </a:prstGeom>
              <a:blipFill rotWithShape="1">
                <a:blip r:embed="rId7"/>
                <a:stretch>
                  <a:fillRect l="-1908" b="-10435"/>
                </a:stretch>
              </a:blipFill>
            </p:spPr>
            <p:txBody>
              <a:bodyPr/>
              <a:lstStyle/>
              <a:p>
                <a:r>
                  <a:rPr lang="en-US">
                    <a:noFill/>
                  </a:rPr>
                  <a:t> </a:t>
                </a:r>
              </a:p>
            </p:txBody>
          </p:sp>
        </mc:Fallback>
      </mc:AlternateContent>
      <p:pic>
        <p:nvPicPr>
          <p:cNvPr id="11"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152907" y="5105401"/>
            <a:ext cx="1975300" cy="1730856"/>
          </a:xfrm>
          <a:prstGeom prst="rect">
            <a:avLst/>
          </a:prstGeom>
        </p:spPr>
      </p:pic>
      <p:sp>
        <p:nvSpPr>
          <p:cNvPr id="12" name="TextBox 11"/>
          <p:cNvSpPr txBox="1"/>
          <p:nvPr/>
        </p:nvSpPr>
        <p:spPr>
          <a:xfrm>
            <a:off x="151993" y="3352800"/>
            <a:ext cx="29722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Ví</a:t>
            </a:r>
            <a:r>
              <a:rPr kumimoji="0" lang="en-US" sz="2800" b="1" i="0"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2800" b="1" i="0"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dụ</a:t>
            </a:r>
            <a:r>
              <a:rPr kumimoji="0" lang="en-US" sz="2800" b="1" i="0"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2</a:t>
            </a:r>
            <a:r>
              <a:rPr lang="en-US" sz="2800" b="1" kern="0" dirty="0">
                <a:solidFill>
                  <a:srgbClr val="000000"/>
                </a:solidFill>
                <a:latin typeface="Times New Roman" pitchFamily="18" charset="0"/>
                <a:cs typeface="Times New Roman" pitchFamily="18" charset="0"/>
                <a:sym typeface="Arial"/>
              </a:rPr>
              <a:t>/</a:t>
            </a:r>
            <a:r>
              <a:rPr kumimoji="0" lang="nl-NL" sz="2800" b="1"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rPr>
              <a:t>SGK – 12</a:t>
            </a:r>
            <a:endParaRPr kumimoji="0" lang="en-US" sz="2800" b="0" i="0" u="none" strike="noStrike" kern="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sym typeface="Arial"/>
            </a:endParaRPr>
          </a:p>
        </p:txBody>
      </p:sp>
      <p:sp>
        <p:nvSpPr>
          <p:cNvPr id="13" name="Rectangle 12"/>
          <p:cNvSpPr/>
          <p:nvPr/>
        </p:nvSpPr>
        <p:spPr>
          <a:xfrm>
            <a:off x="151999" y="3810000"/>
            <a:ext cx="7143323" cy="523220"/>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Cho y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tỉ</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lệ</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thuận</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với</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x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theo</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hệ</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số</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tỉ</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lệ</a:t>
            </a:r>
            <a:r>
              <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a = 5</a:t>
            </a:r>
            <a:endParaRPr kumimoji="0" 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4" name="Rectangle 13"/>
          <p:cNvSpPr/>
          <p:nvPr/>
        </p:nvSpPr>
        <p:spPr>
          <a:xfrm>
            <a:off x="151993" y="4267200"/>
            <a:ext cx="8001407" cy="523220"/>
          </a:xfrm>
          <a:prstGeom prst="rect">
            <a:avLst/>
          </a:prstGeom>
        </p:spPr>
        <p:txBody>
          <a:bodyPr wrap="square">
            <a:spAutoFit/>
          </a:bodyPr>
          <a:lstStyle/>
          <a:p>
            <a:pPr>
              <a:spcAft>
                <a:spcPts val="800"/>
              </a:spcAft>
            </a:pPr>
            <a:r>
              <a:rPr lang="en-US" sz="2800" dirty="0">
                <a:latin typeface="Times New Roman" pitchFamily="18" charset="0"/>
                <a:ea typeface="Calibri" panose="020F0502020204030204" pitchFamily="34" charset="0"/>
                <a:cs typeface="Times New Roman" pitchFamily="18" charset="0"/>
              </a:rPr>
              <a:t>a. </a:t>
            </a:r>
            <a:r>
              <a:rPr lang="en-US" sz="2800" dirty="0" err="1">
                <a:latin typeface="Times New Roman" pitchFamily="18" charset="0"/>
                <a:ea typeface="Calibri" panose="020F0502020204030204" pitchFamily="34" charset="0"/>
                <a:cs typeface="Times New Roman" pitchFamily="18" charset="0"/>
              </a:rPr>
              <a:t>Thay</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mỗi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dấu</a:t>
            </a:r>
            <a:r>
              <a:rPr lang="en-US" sz="2800" dirty="0">
                <a:latin typeface="Times New Roman" pitchFamily="18" charset="0"/>
                <a:ea typeface="Calibri" panose="020F0502020204030204" pitchFamily="34" charset="0"/>
                <a:cs typeface="Times New Roman" pitchFamily="18" charset="0"/>
              </a:rPr>
              <a:t> "?" </a:t>
            </a:r>
            <a:r>
              <a:rPr lang="en-US" sz="2800" dirty="0" err="1">
                <a:latin typeface="Times New Roman" pitchFamily="18" charset="0"/>
                <a:ea typeface="Calibri" panose="020F0502020204030204" pitchFamily="34" charset="0"/>
                <a:cs typeface="Times New Roman" pitchFamily="18" charset="0"/>
              </a:rPr>
              <a:t>trong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bảng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bên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bằng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số</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thích</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hợp</a:t>
            </a:r>
            <a:r>
              <a:rPr lang="en-US" sz="2800" dirty="0">
                <a:latin typeface="Times New Roman" pitchFamily="18" charset="0"/>
                <a:ea typeface="Calibri" panose="020F0502020204030204" pitchFamily="34" charset="0"/>
                <a:cs typeface="Times New Roman" pitchFamily="18" charset="0"/>
              </a:rPr>
              <a:t>.</a:t>
            </a:r>
          </a:p>
        </p:txBody>
      </p:sp>
      <p:graphicFrame>
        <p:nvGraphicFramePr>
          <p:cNvPr id="15" name="Table 14"/>
          <p:cNvGraphicFramePr>
            <a:graphicFrameLocks noGrp="1"/>
          </p:cNvGraphicFramePr>
          <p:nvPr>
            <p:extLst>
              <p:ext uri="{D42A27DB-BD31-4B8C-83A1-F6EECF244321}">
                <p14:modId xmlns:p14="http://schemas.microsoft.com/office/powerpoint/2010/main" val="3305822349"/>
              </p:ext>
            </p:extLst>
          </p:nvPr>
        </p:nvGraphicFramePr>
        <p:xfrm>
          <a:off x="293912" y="4890483"/>
          <a:ext cx="6716488" cy="1463040"/>
        </p:xfrm>
        <a:graphic>
          <a:graphicData uri="http://schemas.openxmlformats.org/drawingml/2006/table">
            <a:tbl>
              <a:tblPr firstRow="1" firstCol="1" bandRow="1"/>
              <a:tblGrid>
                <a:gridCol w="1607931">
                  <a:extLst>
                    <a:ext uri="{9D8B030D-6E8A-4147-A177-3AD203B41FA5}">
                      <a16:colId xmlns:a16="http://schemas.microsoft.com/office/drawing/2014/main" val="693666804"/>
                    </a:ext>
                  </a:extLst>
                </a:gridCol>
                <a:gridCol w="1607931">
                  <a:extLst>
                    <a:ext uri="{9D8B030D-6E8A-4147-A177-3AD203B41FA5}">
                      <a16:colId xmlns:a16="http://schemas.microsoft.com/office/drawing/2014/main" val="133150565"/>
                    </a:ext>
                  </a:extLst>
                </a:gridCol>
                <a:gridCol w="1608798">
                  <a:extLst>
                    <a:ext uri="{9D8B030D-6E8A-4147-A177-3AD203B41FA5}">
                      <a16:colId xmlns:a16="http://schemas.microsoft.com/office/drawing/2014/main" val="1907955298"/>
                    </a:ext>
                  </a:extLst>
                </a:gridCol>
                <a:gridCol w="1891828">
                  <a:extLst>
                    <a:ext uri="{9D8B030D-6E8A-4147-A177-3AD203B41FA5}">
                      <a16:colId xmlns:a16="http://schemas.microsoft.com/office/drawing/2014/main" val="1767399061"/>
                    </a:ext>
                  </a:extLst>
                </a:gridCol>
              </a:tblGrid>
              <a:tr h="7315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50000"/>
                        </a:lnSpc>
                        <a:spcAft>
                          <a:spcPts val="0"/>
                        </a:spcAft>
                      </a:pPr>
                      <a:r>
                        <a:rPr lang="en-US" sz="3200" dirty="0">
                          <a:effectLst/>
                          <a:latin typeface="Times New Roman" pitchFamily="18" charset="0"/>
                          <a:ea typeface="Calibri" panose="020F0502020204030204" pitchFamily="34" charset="0"/>
                          <a:cs typeface="Times New Roman"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50000"/>
                        </a:lnSpc>
                        <a:spcAft>
                          <a:spcPts val="0"/>
                        </a:spcAft>
                      </a:pPr>
                      <a:r>
                        <a:rPr lang="en-US" sz="3200" dirty="0">
                          <a:effectLst/>
                          <a:latin typeface="Times New Roman" pitchFamily="18" charset="0"/>
                          <a:ea typeface="Calibri" panose="020F0502020204030204" pitchFamily="34" charset="0"/>
                          <a:cs typeface="Times New Roman" pitchFamily="18" charset="0"/>
                        </a:rPr>
                        <a:t>x</a:t>
                      </a:r>
                      <a:r>
                        <a:rPr lang="en-US" sz="3200" baseline="-25000" dirty="0">
                          <a:effectLst/>
                          <a:latin typeface="Times New Roman" pitchFamily="18" charset="0"/>
                          <a:ea typeface="Calibri" panose="020F0502020204030204" pitchFamily="34" charset="0"/>
                          <a:cs typeface="Times New Roman" pitchFamily="18" charset="0"/>
                        </a:rPr>
                        <a:t>1</a:t>
                      </a:r>
                      <a:r>
                        <a:rPr lang="en-US" sz="3200" dirty="0">
                          <a:effectLst/>
                          <a:latin typeface="Times New Roman" pitchFamily="18" charset="0"/>
                          <a:ea typeface="Calibri" panose="020F0502020204030204" pitchFamily="34" charset="0"/>
                          <a:cs typeface="Times New Roman" pitchFamily="18" charset="0"/>
                        </a:rPr>
                        <a:t>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50000"/>
                        </a:lnSpc>
                        <a:spcAft>
                          <a:spcPts val="0"/>
                        </a:spcAft>
                      </a:pPr>
                      <a:r>
                        <a:rPr lang="en-US" sz="3200" dirty="0">
                          <a:effectLst/>
                          <a:latin typeface="Times New Roman" pitchFamily="18" charset="0"/>
                          <a:ea typeface="Calibri" panose="020F0502020204030204" pitchFamily="34" charset="0"/>
                          <a:cs typeface="Times New Roman" pitchFamily="18" charset="0"/>
                        </a:rPr>
                        <a:t>x</a:t>
                      </a:r>
                      <a:r>
                        <a:rPr lang="en-US" sz="3200" baseline="-25000" dirty="0">
                          <a:effectLst/>
                          <a:latin typeface="Times New Roman" pitchFamily="18" charset="0"/>
                          <a:ea typeface="Calibri" panose="020F0502020204030204" pitchFamily="34" charset="0"/>
                          <a:cs typeface="Times New Roman" pitchFamily="18" charset="0"/>
                        </a:rPr>
                        <a:t>2</a:t>
                      </a:r>
                      <a:r>
                        <a:rPr lang="en-US" sz="3200" dirty="0">
                          <a:effectLst/>
                          <a:latin typeface="Times New Roman" pitchFamily="18" charset="0"/>
                          <a:ea typeface="Calibri" panose="020F0502020204030204" pitchFamily="34" charset="0"/>
                          <a:cs typeface="Times New Roman" pitchFamily="18" charset="0"/>
                        </a:rPr>
                        <a:t>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50000"/>
                        </a:lnSpc>
                        <a:spcAft>
                          <a:spcPts val="0"/>
                        </a:spcAft>
                      </a:pPr>
                      <a:r>
                        <a:rPr lang="en-US" sz="3200">
                          <a:effectLst/>
                          <a:latin typeface="Times New Roman" pitchFamily="18" charset="0"/>
                          <a:ea typeface="Calibri" panose="020F0502020204030204" pitchFamily="34" charset="0"/>
                          <a:cs typeface="Times New Roman" pitchFamily="18" charset="0"/>
                        </a:rPr>
                        <a:t>x</a:t>
                      </a:r>
                      <a:r>
                        <a:rPr lang="en-US" sz="3200" baseline="-25000">
                          <a:effectLst/>
                          <a:latin typeface="Times New Roman" pitchFamily="18" charset="0"/>
                          <a:ea typeface="Calibri" panose="020F0502020204030204" pitchFamily="34" charset="0"/>
                          <a:cs typeface="Times New Roman" pitchFamily="18" charset="0"/>
                        </a:rPr>
                        <a:t>3</a:t>
                      </a:r>
                      <a:r>
                        <a:rPr lang="en-US" sz="3200">
                          <a:effectLst/>
                          <a:latin typeface="Times New Roman" pitchFamily="18" charset="0"/>
                          <a:ea typeface="Calibri" panose="020F0502020204030204" pitchFamily="34" charset="0"/>
                          <a:cs typeface="Times New Roman" pitchFamily="18" charset="0"/>
                        </a:rPr>
                        <a:t> =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553896"/>
                  </a:ext>
                </a:extLst>
              </a:tr>
              <a:tr h="7315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50000"/>
                        </a:lnSpc>
                        <a:spcAft>
                          <a:spcPts val="0"/>
                        </a:spcAft>
                      </a:pPr>
                      <a:r>
                        <a:rPr lang="en-US" sz="3200" dirty="0">
                          <a:effectLst/>
                          <a:latin typeface="Times New Roman" pitchFamily="18" charset="0"/>
                          <a:ea typeface="Calibri" panose="020F0502020204030204" pitchFamily="34" charset="0"/>
                          <a:cs typeface="Times New Roman"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50000"/>
                        </a:lnSpc>
                        <a:spcAft>
                          <a:spcPts val="0"/>
                        </a:spcAft>
                      </a:pPr>
                      <a:r>
                        <a:rPr lang="en-US" sz="3200" dirty="0">
                          <a:effectLst/>
                          <a:latin typeface="Times New Roman" pitchFamily="18" charset="0"/>
                          <a:ea typeface="Calibri" panose="020F0502020204030204" pitchFamily="34" charset="0"/>
                          <a:cs typeface="Times New Roman" pitchFamily="18" charset="0"/>
                        </a:rPr>
                        <a:t>y</a:t>
                      </a:r>
                      <a:r>
                        <a:rPr lang="en-US" sz="3200" baseline="-25000" dirty="0">
                          <a:effectLst/>
                          <a:latin typeface="Times New Roman" pitchFamily="18" charset="0"/>
                          <a:ea typeface="Calibri" panose="020F0502020204030204" pitchFamily="34" charset="0"/>
                          <a:cs typeface="Times New Roman" pitchFamily="18" charset="0"/>
                        </a:rPr>
                        <a:t>1</a:t>
                      </a:r>
                      <a:r>
                        <a:rPr lang="en-US" sz="3200" dirty="0">
                          <a:effectLst/>
                          <a:latin typeface="Times New Roman" pitchFamily="18" charset="0"/>
                          <a:ea typeface="Calibri" panose="020F0502020204030204" pitchFamily="34" charset="0"/>
                          <a:cs typeface="Times New Roman" pitchFamily="18" charset="0"/>
                        </a:rPr>
                        <a:t> =  </a:t>
                      </a:r>
                      <a:r>
                        <a:rPr lang="en-US" sz="3200" dirty="0">
                          <a:solidFill>
                            <a:srgbClr val="BF8F00"/>
                          </a:solidFill>
                          <a:effectLst/>
                          <a:latin typeface="Times New Roman" pitchFamily="18" charset="0"/>
                          <a:ea typeface="Calibri" panose="020F0502020204030204" pitchFamily="34" charset="0"/>
                          <a:cs typeface="Times New Roman" pitchFamily="18" charset="0"/>
                        </a:rPr>
                        <a:t>?</a:t>
                      </a:r>
                      <a:endParaRPr lang="en-US" sz="32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50000"/>
                        </a:lnSpc>
                        <a:spcAft>
                          <a:spcPts val="0"/>
                        </a:spcAft>
                      </a:pPr>
                      <a:r>
                        <a:rPr lang="en-US" sz="3200" dirty="0">
                          <a:effectLst/>
                          <a:latin typeface="Times New Roman" pitchFamily="18" charset="0"/>
                          <a:ea typeface="Calibri" panose="020F0502020204030204" pitchFamily="34" charset="0"/>
                          <a:cs typeface="Times New Roman" pitchFamily="18" charset="0"/>
                        </a:rPr>
                        <a:t>y</a:t>
                      </a:r>
                      <a:r>
                        <a:rPr lang="en-US" sz="3200" baseline="-25000" dirty="0">
                          <a:effectLst/>
                          <a:latin typeface="Times New Roman" pitchFamily="18" charset="0"/>
                          <a:ea typeface="Calibri" panose="020F0502020204030204" pitchFamily="34" charset="0"/>
                          <a:cs typeface="Times New Roman" pitchFamily="18" charset="0"/>
                        </a:rPr>
                        <a:t>2</a:t>
                      </a:r>
                      <a:r>
                        <a:rPr lang="en-US" sz="3200" dirty="0">
                          <a:effectLst/>
                          <a:latin typeface="Times New Roman" pitchFamily="18" charset="0"/>
                          <a:ea typeface="Calibri" panose="020F0502020204030204" pitchFamily="34" charset="0"/>
                          <a:cs typeface="Times New Roman" pitchFamily="18" charset="0"/>
                        </a:rPr>
                        <a:t> =  </a:t>
                      </a:r>
                      <a:r>
                        <a:rPr lang="en-US" sz="3200" dirty="0">
                          <a:solidFill>
                            <a:srgbClr val="BF8F00"/>
                          </a:solidFill>
                          <a:effectLst/>
                          <a:latin typeface="Times New Roman" pitchFamily="18" charset="0"/>
                          <a:ea typeface="Calibri" panose="020F0502020204030204" pitchFamily="34" charset="0"/>
                          <a:cs typeface="Times New Roman" pitchFamily="18" charset="0"/>
                        </a:rPr>
                        <a:t>?</a:t>
                      </a:r>
                      <a:endParaRPr lang="en-US" sz="32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50000"/>
                        </a:lnSpc>
                        <a:spcAft>
                          <a:spcPts val="0"/>
                        </a:spcAft>
                      </a:pPr>
                      <a:r>
                        <a:rPr lang="en-US" sz="3200" dirty="0">
                          <a:effectLst/>
                          <a:latin typeface="Times New Roman" pitchFamily="18" charset="0"/>
                          <a:ea typeface="Calibri" panose="020F0502020204030204" pitchFamily="34" charset="0"/>
                          <a:cs typeface="Times New Roman" pitchFamily="18" charset="0"/>
                        </a:rPr>
                        <a:t>y</a:t>
                      </a:r>
                      <a:r>
                        <a:rPr lang="en-US" sz="3200" baseline="-25000" dirty="0">
                          <a:effectLst/>
                          <a:latin typeface="Times New Roman" pitchFamily="18" charset="0"/>
                          <a:ea typeface="Calibri" panose="020F0502020204030204" pitchFamily="34" charset="0"/>
                          <a:cs typeface="Times New Roman" pitchFamily="18" charset="0"/>
                        </a:rPr>
                        <a:t>3</a:t>
                      </a:r>
                      <a:r>
                        <a:rPr lang="en-US" sz="3200" dirty="0">
                          <a:effectLst/>
                          <a:latin typeface="Times New Roman" pitchFamily="18" charset="0"/>
                          <a:ea typeface="Calibri" panose="020F0502020204030204" pitchFamily="34" charset="0"/>
                          <a:cs typeface="Times New Roman" pitchFamily="18" charset="0"/>
                        </a:rPr>
                        <a:t> =  </a:t>
                      </a:r>
                      <a:r>
                        <a:rPr lang="en-US" sz="3200" dirty="0">
                          <a:solidFill>
                            <a:srgbClr val="BF8F00"/>
                          </a:solidFill>
                          <a:effectLst/>
                          <a:latin typeface="Times New Roman" pitchFamily="18" charset="0"/>
                          <a:ea typeface="Calibri" panose="020F0502020204030204" pitchFamily="34" charset="0"/>
                          <a:cs typeface="Times New Roman" pitchFamily="18" charset="0"/>
                        </a:rPr>
                        <a:t>?</a:t>
                      </a:r>
                      <a:endParaRPr lang="en-US" sz="32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68775"/>
                  </a:ext>
                </a:extLst>
              </a:tr>
            </a:tbl>
          </a:graphicData>
        </a:graphic>
      </p:graphicFrame>
      <p:sp>
        <p:nvSpPr>
          <p:cNvPr id="16" name="TextBox 15"/>
          <p:cNvSpPr txBox="1"/>
          <p:nvPr/>
        </p:nvSpPr>
        <p:spPr>
          <a:xfrm>
            <a:off x="2829199" y="5709219"/>
            <a:ext cx="633329" cy="523220"/>
          </a:xfrm>
          <a:prstGeom prst="rect">
            <a:avLst/>
          </a:prstGeom>
          <a:solidFill>
            <a:srgbClr val="FFFFFF"/>
          </a:solidFill>
          <a:ln>
            <a:solidFill>
              <a:srgbClr val="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10</a:t>
            </a:r>
          </a:p>
        </p:txBody>
      </p:sp>
      <p:sp>
        <p:nvSpPr>
          <p:cNvPr id="17" name="TextBox 16"/>
          <p:cNvSpPr txBox="1"/>
          <p:nvPr/>
        </p:nvSpPr>
        <p:spPr>
          <a:xfrm>
            <a:off x="4403287" y="5714843"/>
            <a:ext cx="633329" cy="523220"/>
          </a:xfrm>
          <a:prstGeom prst="rect">
            <a:avLst/>
          </a:prstGeom>
          <a:solidFill>
            <a:srgbClr val="FFFFFF"/>
          </a:solidFill>
          <a:ln>
            <a:solidFill>
              <a:srgbClr val="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15</a:t>
            </a:r>
          </a:p>
        </p:txBody>
      </p:sp>
      <p:sp>
        <p:nvSpPr>
          <p:cNvPr id="18" name="TextBox 17"/>
          <p:cNvSpPr txBox="1"/>
          <p:nvPr/>
        </p:nvSpPr>
        <p:spPr>
          <a:xfrm>
            <a:off x="6094074" y="5714843"/>
            <a:ext cx="633329" cy="523220"/>
          </a:xfrm>
          <a:prstGeom prst="rect">
            <a:avLst/>
          </a:prstGeom>
          <a:solidFill>
            <a:srgbClr val="FFFFFF"/>
          </a:solidFill>
          <a:ln>
            <a:solidFill>
              <a:srgbClr val="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FF0000"/>
                </a:solidFill>
                <a:latin typeface="Times New Roman" pitchFamily="18" charset="0"/>
                <a:cs typeface="Times New Roman" pitchFamily="18" charset="0"/>
              </a:rPr>
              <a:t>2</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0</a:t>
            </a:r>
          </a:p>
        </p:txBody>
      </p:sp>
    </p:spTree>
    <p:extLst>
      <p:ext uri="{BB962C8B-B14F-4D97-AF65-F5344CB8AC3E}">
        <p14:creationId xmlns:p14="http://schemas.microsoft.com/office/powerpoint/2010/main" val="24710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2" grpId="0"/>
      <p:bldP spid="13" grpId="0"/>
      <p:bldP spid="14"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2678</Words>
  <Application>Microsoft Office PowerPoint</Application>
  <PresentationFormat>On-screen Show (4:3)</PresentationFormat>
  <Paragraphs>259</Paragraphs>
  <Slides>27</Slides>
  <Notes>6</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27</vt:i4>
      </vt:variant>
    </vt:vector>
  </HeadingPairs>
  <TitlesOfParts>
    <vt:vector size="52" baseType="lpstr">
      <vt:lpstr>Amatic SC</vt:lpstr>
      <vt:lpstr>Arial</vt:lpstr>
      <vt:lpstr>Calibri</vt:lpstr>
      <vt:lpstr>Cambria Math</vt:lpstr>
      <vt:lpstr>Mali Light</vt:lpstr>
      <vt:lpstr>Nunito</vt:lpstr>
      <vt:lpstr>Roboto Condensed Light</vt:lpstr>
      <vt:lpstr>Symbol</vt:lpstr>
      <vt:lpstr>Times New Roman</vt:lpstr>
      <vt:lpstr>Office Theme</vt:lpstr>
      <vt:lpstr>SlidesCarnival base template</vt:lpstr>
      <vt:lpstr>23_Office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19</cp:revision>
  <dcterms:created xsi:type="dcterms:W3CDTF">2025-01-07T13:59:47Z</dcterms:created>
  <dcterms:modified xsi:type="dcterms:W3CDTF">2026-02-02T01:40:39Z</dcterms:modified>
</cp:coreProperties>
</file>