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720" r:id="rId2"/>
    <p:sldMasterId id="2147483768" r:id="rId3"/>
    <p:sldMasterId id="2147483780" r:id="rId4"/>
  </p:sldMasterIdLst>
  <p:notesMasterIdLst>
    <p:notesMasterId r:id="rId33"/>
  </p:notesMasterIdLst>
  <p:sldIdLst>
    <p:sldId id="256" r:id="rId5"/>
    <p:sldId id="257" r:id="rId6"/>
    <p:sldId id="258" r:id="rId7"/>
    <p:sldId id="259" r:id="rId8"/>
    <p:sldId id="260" r:id="rId9"/>
    <p:sldId id="488" r:id="rId10"/>
    <p:sldId id="470" r:id="rId11"/>
    <p:sldId id="467" r:id="rId12"/>
    <p:sldId id="344" r:id="rId13"/>
    <p:sldId id="460" r:id="rId14"/>
    <p:sldId id="468" r:id="rId15"/>
    <p:sldId id="489" r:id="rId16"/>
    <p:sldId id="490" r:id="rId17"/>
    <p:sldId id="469" r:id="rId18"/>
    <p:sldId id="491" r:id="rId19"/>
    <p:sldId id="471" r:id="rId20"/>
    <p:sldId id="472" r:id="rId21"/>
    <p:sldId id="369" r:id="rId22"/>
    <p:sldId id="261" r:id="rId23"/>
    <p:sldId id="266" r:id="rId24"/>
    <p:sldId id="391" r:id="rId25"/>
    <p:sldId id="492" r:id="rId26"/>
    <p:sldId id="389" r:id="rId27"/>
    <p:sldId id="393" r:id="rId28"/>
    <p:sldId id="263" r:id="rId29"/>
    <p:sldId id="264" r:id="rId30"/>
    <p:sldId id="265" r:id="rId31"/>
    <p:sldId id="410" r:id="rId3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12">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2" roundtripDataSignature="AMtx7mgWdNpDqWeJw7b6OjSEYMiih9n2+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5ECCF5"/>
    <a:srgbClr val="F8F9E0"/>
    <a:srgbClr val="F479B0"/>
    <a:srgbClr val="8DC73F"/>
    <a:srgbClr val="F3702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73" autoAdjust="0"/>
    <p:restoredTop sz="91862" autoAdjust="0"/>
  </p:normalViewPr>
  <p:slideViewPr>
    <p:cSldViewPr snapToGrid="0">
      <p:cViewPr varScale="1">
        <p:scale>
          <a:sx n="82" d="100"/>
          <a:sy n="82" d="100"/>
        </p:scale>
        <p:origin x="590" y="96"/>
      </p:cViewPr>
      <p:guideLst>
        <p:guide orient="horz" pos="211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63"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6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62"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66"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6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3916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1376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8391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5907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0017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9549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1477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8649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9212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0245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6687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6259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8638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3/31/2026</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6210298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3/31/2026</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39641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3/31/2026</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755757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3/31/2026</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051195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3/31/2026</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1051031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3/31/2026</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6717770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3/31/2026</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6889222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3/31/2026</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481620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3/31/2026</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7951307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3/31/2026</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63253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3/31/2026</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8295010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96596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320760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501071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407205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702765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953962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81645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948135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1"/>
          <p:cNvSpPr>
            <a:spLocks noGrp="1"/>
          </p:cNvSpPr>
          <p:nvPr>
            <p:ph type="pic" idx="2"/>
          </p:nvPr>
        </p:nvSpPr>
        <p:spPr>
          <a:xfrm>
            <a:off x="5183188" y="987425"/>
            <a:ext cx="6172200" cy="4873625"/>
          </a:xfrm>
          <a:prstGeom prst="rect">
            <a:avLst/>
          </a:prstGeom>
          <a:noFill/>
          <a:ln>
            <a:noFill/>
          </a:ln>
        </p:spPr>
      </p:sp>
      <p:sp>
        <p:nvSpPr>
          <p:cNvPr id="64" name="Google Shape;64;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313092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197898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329836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CF2E77-4E87-4338-A6B2-93E833A84A3C}" type="datetimeFigureOut">
              <a:rPr lang="en-US" smtClean="0"/>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8666996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8962940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CF2E77-4E87-4338-A6B2-93E833A84A3C}" type="datetimeFigureOut">
              <a:rPr lang="en-US" smtClean="0"/>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2502817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CF2E77-4E87-4338-A6B2-93E833A84A3C}" type="datetimeFigureOut">
              <a:rPr lang="en-US" smtClean="0"/>
              <a:t>3/31/2026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9886248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CF2E77-4E87-4338-A6B2-93E833A84A3C}" type="datetimeFigureOut">
              <a:rPr lang="en-US" smtClean="0"/>
              <a:t>3/31/2026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9503864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CF2E77-4E87-4338-A6B2-93E833A84A3C}" type="datetimeFigureOut">
              <a:rPr lang="en-US" smtClean="0"/>
              <a:t>3/31/2026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2817709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t>3/31/2026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1131069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3/31/2026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25141686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3/31/2026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4934818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9586396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671779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1"/>
          <p:cNvSpPr>
            <a:spLocks noGrp="1"/>
          </p:cNvSpPr>
          <p:nvPr>
            <p:ph type="pic" idx="2"/>
          </p:nvPr>
        </p:nvSpPr>
        <p:spPr>
          <a:xfrm>
            <a:off x="5183188" y="987425"/>
            <a:ext cx="6172200" cy="4873625"/>
          </a:xfrm>
          <a:prstGeom prst="rect">
            <a:avLst/>
          </a:prstGeom>
          <a:noFill/>
          <a:ln>
            <a:noFill/>
          </a:ln>
        </p:spPr>
      </p:sp>
      <p:sp>
        <p:nvSpPr>
          <p:cNvPr id="64" name="Google Shape;64;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2873E87E-129D-4528-BC3F-44B1EADF4507}"/>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BC09773D-E047-4059-AAB9-72576AA7E850}"/>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3/31/2026</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286213448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id="{23023818-8ACC-4593-9CFE-36D0F6237A47}"/>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57765035"/>
      </p:ext>
    </p:extLst>
  </p:cSld>
  <p:clrMap bg1="lt1" tx1="dk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AAD82F0A-97DF-44EF-B397-1AB764B9DE1F}"/>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1CF2E77-4E87-4338-A6B2-93E833A84A3C}" type="datetimeFigureOut">
              <a:rPr lang="en-US" smtClean="0"/>
              <a:t>3/31/2026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796E19DA-92E0-4635-8627-DEB5FDE3EBA8}" type="slidenum">
              <a:rPr lang="en-US" smtClean="0"/>
              <a:t>‹#›</a:t>
            </a:fld>
            <a:endParaRPr lang="en-US"/>
          </a:p>
        </p:txBody>
      </p:sp>
    </p:spTree>
    <p:extLst>
      <p:ext uri="{BB962C8B-B14F-4D97-AF65-F5344CB8AC3E}">
        <p14:creationId xmlns:p14="http://schemas.microsoft.com/office/powerpoint/2010/main" val="256503755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9.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hoc10.vn/doc-sach/khoa-hoc-tu-nhien-6/1/25/14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hoc10.vn/doc-sach/khoa-hoc-tu-nhien-6/1/25/140/"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5.wdp"/><Relationship Id="rId18" Type="http://schemas.openxmlformats.org/officeDocument/2006/relationships/image" Target="../media/image31.png"/><Relationship Id="rId3" Type="http://schemas.openxmlformats.org/officeDocument/2006/relationships/image" Target="../media/image23.png"/><Relationship Id="rId21" Type="http://schemas.openxmlformats.org/officeDocument/2006/relationships/image" Target="../media/image33.png"/><Relationship Id="rId7" Type="http://schemas.microsoft.com/office/2007/relationships/hdphoto" Target="../media/hdphoto2.wdp"/><Relationship Id="rId12" Type="http://schemas.openxmlformats.org/officeDocument/2006/relationships/image" Target="../media/image28.png"/><Relationship Id="rId17" Type="http://schemas.microsoft.com/office/2007/relationships/hdphoto" Target="../media/hdphoto7.wdp"/><Relationship Id="rId2" Type="http://schemas.openxmlformats.org/officeDocument/2006/relationships/image" Target="../media/image22.jpeg"/><Relationship Id="rId16" Type="http://schemas.openxmlformats.org/officeDocument/2006/relationships/image" Target="../media/image30.png"/><Relationship Id="rId20" Type="http://schemas.openxmlformats.org/officeDocument/2006/relationships/slide" Target="slide21.xml"/><Relationship Id="rId1" Type="http://schemas.openxmlformats.org/officeDocument/2006/relationships/slideLayout" Target="../slideLayouts/slideLayout34.xml"/><Relationship Id="rId6" Type="http://schemas.openxmlformats.org/officeDocument/2006/relationships/image" Target="../media/image25.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27.png"/><Relationship Id="rId19" Type="http://schemas.openxmlformats.org/officeDocument/2006/relationships/image" Target="../media/image32.png"/><Relationship Id="rId4" Type="http://schemas.openxmlformats.org/officeDocument/2006/relationships/image" Target="../media/image24.png"/><Relationship Id="rId9" Type="http://schemas.microsoft.com/office/2007/relationships/hdphoto" Target="../media/hdphoto3.wdp"/><Relationship Id="rId14" Type="http://schemas.openxmlformats.org/officeDocument/2006/relationships/image" Target="../media/image29.png"/><Relationship Id="rId22" Type="http://schemas.openxmlformats.org/officeDocument/2006/relationships/image" Target="../media/image34.png"/></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8.wdp"/><Relationship Id="rId18" Type="http://schemas.openxmlformats.org/officeDocument/2006/relationships/image" Target="../media/image43.png"/><Relationship Id="rId3" Type="http://schemas.microsoft.com/office/2007/relationships/media" Target="../media/media2.mp3"/><Relationship Id="rId21" Type="http://schemas.openxmlformats.org/officeDocument/2006/relationships/image" Target="../media/image34.png"/><Relationship Id="rId7" Type="http://schemas.openxmlformats.org/officeDocument/2006/relationships/image" Target="../media/image35.jpeg"/><Relationship Id="rId12" Type="http://schemas.openxmlformats.org/officeDocument/2006/relationships/image" Target="../media/image40.png"/><Relationship Id="rId17" Type="http://schemas.openxmlformats.org/officeDocument/2006/relationships/image" Target="../media/image32.png"/><Relationship Id="rId2" Type="http://schemas.openxmlformats.org/officeDocument/2006/relationships/audio" Target="../media/media1.mp3"/><Relationship Id="rId16" Type="http://schemas.openxmlformats.org/officeDocument/2006/relationships/image" Target="../media/image42.png"/><Relationship Id="rId20" Type="http://schemas.openxmlformats.org/officeDocument/2006/relationships/image" Target="../media/image45.png"/><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39.png"/><Relationship Id="rId5" Type="http://schemas.openxmlformats.org/officeDocument/2006/relationships/slideLayout" Target="../slideLayouts/slideLayout34.xml"/><Relationship Id="rId15" Type="http://schemas.openxmlformats.org/officeDocument/2006/relationships/image" Target="../media/image41.png"/><Relationship Id="rId10" Type="http://schemas.openxmlformats.org/officeDocument/2006/relationships/image" Target="../media/image38.png"/><Relationship Id="rId19" Type="http://schemas.openxmlformats.org/officeDocument/2006/relationships/image" Target="../media/image44.png"/><Relationship Id="rId4" Type="http://schemas.openxmlformats.org/officeDocument/2006/relationships/audio" Target="../media/media2.mp3"/><Relationship Id="rId9" Type="http://schemas.openxmlformats.org/officeDocument/2006/relationships/image" Target="../media/image37.gif"/><Relationship Id="rId14"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8.wdp"/><Relationship Id="rId18" Type="http://schemas.openxmlformats.org/officeDocument/2006/relationships/image" Target="../media/image43.png"/><Relationship Id="rId3" Type="http://schemas.microsoft.com/office/2007/relationships/media" Target="../media/media2.mp3"/><Relationship Id="rId21" Type="http://schemas.openxmlformats.org/officeDocument/2006/relationships/image" Target="../media/image34.png"/><Relationship Id="rId7" Type="http://schemas.openxmlformats.org/officeDocument/2006/relationships/image" Target="../media/image35.jpeg"/><Relationship Id="rId12" Type="http://schemas.openxmlformats.org/officeDocument/2006/relationships/image" Target="../media/image40.png"/><Relationship Id="rId17" Type="http://schemas.openxmlformats.org/officeDocument/2006/relationships/image" Target="../media/image32.png"/><Relationship Id="rId2" Type="http://schemas.openxmlformats.org/officeDocument/2006/relationships/audio" Target="../media/media1.mp3"/><Relationship Id="rId16" Type="http://schemas.openxmlformats.org/officeDocument/2006/relationships/image" Target="../media/image42.png"/><Relationship Id="rId20" Type="http://schemas.openxmlformats.org/officeDocument/2006/relationships/image" Target="../media/image45.png"/><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39.png"/><Relationship Id="rId5" Type="http://schemas.openxmlformats.org/officeDocument/2006/relationships/slideLayout" Target="../slideLayouts/slideLayout40.xml"/><Relationship Id="rId15" Type="http://schemas.openxmlformats.org/officeDocument/2006/relationships/image" Target="../media/image41.png"/><Relationship Id="rId10" Type="http://schemas.openxmlformats.org/officeDocument/2006/relationships/image" Target="../media/image38.png"/><Relationship Id="rId19" Type="http://schemas.openxmlformats.org/officeDocument/2006/relationships/image" Target="../media/image44.png"/><Relationship Id="rId4" Type="http://schemas.openxmlformats.org/officeDocument/2006/relationships/audio" Target="../media/media2.mp3"/><Relationship Id="rId9" Type="http://schemas.openxmlformats.org/officeDocument/2006/relationships/image" Target="../media/image37.gif"/><Relationship Id="rId14" Type="http://schemas.openxmlformats.org/officeDocument/2006/relationships/image" Target="../media/image31.png"/></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18" Type="http://schemas.openxmlformats.org/officeDocument/2006/relationships/image" Target="../media/image43.png"/><Relationship Id="rId3" Type="http://schemas.microsoft.com/office/2007/relationships/media" Target="../media/media2.mp3"/><Relationship Id="rId21" Type="http://schemas.microsoft.com/office/2007/relationships/hdphoto" Target="../media/hdphoto10.wdp"/><Relationship Id="rId7" Type="http://schemas.openxmlformats.org/officeDocument/2006/relationships/image" Target="../media/image46.jpeg"/><Relationship Id="rId12" Type="http://schemas.microsoft.com/office/2007/relationships/hdphoto" Target="../media/hdphoto9.wdp"/><Relationship Id="rId17" Type="http://schemas.openxmlformats.org/officeDocument/2006/relationships/image" Target="../media/image32.png"/><Relationship Id="rId2" Type="http://schemas.openxmlformats.org/officeDocument/2006/relationships/audio" Target="../media/media1.mp3"/><Relationship Id="rId16" Type="http://schemas.openxmlformats.org/officeDocument/2006/relationships/image" Target="../media/image41.png"/><Relationship Id="rId20" Type="http://schemas.openxmlformats.org/officeDocument/2006/relationships/image" Target="../media/image48.png"/><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47.png"/><Relationship Id="rId5" Type="http://schemas.openxmlformats.org/officeDocument/2006/relationships/slideLayout" Target="../slideLayouts/slideLayout34.xml"/><Relationship Id="rId15" Type="http://schemas.openxmlformats.org/officeDocument/2006/relationships/image" Target="../media/image31.png"/><Relationship Id="rId23" Type="http://schemas.openxmlformats.org/officeDocument/2006/relationships/image" Target="../media/image34.png"/><Relationship Id="rId10" Type="http://schemas.openxmlformats.org/officeDocument/2006/relationships/image" Target="../media/image38.png"/><Relationship Id="rId19" Type="http://schemas.openxmlformats.org/officeDocument/2006/relationships/image" Target="../media/image44.png"/><Relationship Id="rId4" Type="http://schemas.openxmlformats.org/officeDocument/2006/relationships/audio" Target="../media/media2.mp3"/><Relationship Id="rId9" Type="http://schemas.openxmlformats.org/officeDocument/2006/relationships/image" Target="../media/image37.gif"/><Relationship Id="rId14" Type="http://schemas.microsoft.com/office/2007/relationships/hdphoto" Target="../media/hdphoto8.wdp"/><Relationship Id="rId22" Type="http://schemas.openxmlformats.org/officeDocument/2006/relationships/image" Target="../media/image45.png"/></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18" Type="http://schemas.openxmlformats.org/officeDocument/2006/relationships/image" Target="../media/image43.png"/><Relationship Id="rId3" Type="http://schemas.microsoft.com/office/2007/relationships/media" Target="../media/media2.mp3"/><Relationship Id="rId21" Type="http://schemas.openxmlformats.org/officeDocument/2006/relationships/image" Target="../media/image45.png"/><Relationship Id="rId7" Type="http://schemas.openxmlformats.org/officeDocument/2006/relationships/image" Target="../media/image46.jpeg"/><Relationship Id="rId12" Type="http://schemas.microsoft.com/office/2007/relationships/hdphoto" Target="../media/hdphoto11.wdp"/><Relationship Id="rId17" Type="http://schemas.openxmlformats.org/officeDocument/2006/relationships/image" Target="../media/image32.png"/><Relationship Id="rId2" Type="http://schemas.openxmlformats.org/officeDocument/2006/relationships/audio" Target="../media/media1.mp3"/><Relationship Id="rId16" Type="http://schemas.openxmlformats.org/officeDocument/2006/relationships/image" Target="../media/image31.png"/><Relationship Id="rId20" Type="http://schemas.openxmlformats.org/officeDocument/2006/relationships/image" Target="../media/image44.png"/><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49.png"/><Relationship Id="rId5" Type="http://schemas.openxmlformats.org/officeDocument/2006/relationships/slideLayout" Target="../slideLayouts/slideLayout34.xml"/><Relationship Id="rId15" Type="http://schemas.openxmlformats.org/officeDocument/2006/relationships/image" Target="../media/image41.png"/><Relationship Id="rId10" Type="http://schemas.openxmlformats.org/officeDocument/2006/relationships/image" Target="../media/image38.png"/><Relationship Id="rId19" Type="http://schemas.openxmlformats.org/officeDocument/2006/relationships/image" Target="../media/image50.png"/><Relationship Id="rId4" Type="http://schemas.openxmlformats.org/officeDocument/2006/relationships/audio" Target="../media/media2.mp3"/><Relationship Id="rId9" Type="http://schemas.openxmlformats.org/officeDocument/2006/relationships/image" Target="../media/image37.gif"/><Relationship Id="rId14" Type="http://schemas.microsoft.com/office/2007/relationships/hdphoto" Target="../media/hdphoto8.wdp"/><Relationship Id="rId22"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hoc10.vn/doc-sach/khoa-hoc-tu-nhien-6/1/25/140/"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3.svg"/></Relationships>
</file>

<file path=ppt/slides/_rels/slide2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57.png"/><Relationship Id="rId2" Type="http://schemas.openxmlformats.org/officeDocument/2006/relationships/slideLayout" Target="../slideLayouts/slideLayout12.xml"/><Relationship Id="rId1" Type="http://schemas.openxmlformats.org/officeDocument/2006/relationships/tags" Target="../tags/tag1.xml"/><Relationship Id="rId6" Type="http://schemas.microsoft.com/office/2007/relationships/hdphoto" Target="../media/hdphoto12.wdp"/><Relationship Id="rId5" Type="http://schemas.openxmlformats.org/officeDocument/2006/relationships/image" Target="../media/image56.png"/><Relationship Id="rId4" Type="http://schemas.openxmlformats.org/officeDocument/2006/relationships/hyperlink" Target="https://www.facebook.com/hoc10fb/"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hoc10.vn/doc-sach/khoa-hoc-tu-nhien-6/1/25/14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2" name="Title 1">
            <a:extLst>
              <a:ext uri="{FF2B5EF4-FFF2-40B4-BE49-F238E27FC236}">
                <a16:creationId xmlns:a16="http://schemas.microsoft.com/office/drawing/2014/main" id="{0E885BDC-4DEC-965A-A859-4A3E5F5BE87C}"/>
              </a:ext>
            </a:extLst>
          </p:cNvPr>
          <p:cNvSpPr txBox="1">
            <a:spLocks/>
          </p:cNvSpPr>
          <p:nvPr/>
        </p:nvSpPr>
        <p:spPr>
          <a:xfrm>
            <a:off x="9063429" y="214969"/>
            <a:ext cx="2782110" cy="716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20000"/>
              </a:lnSpc>
            </a:pPr>
            <a:r>
              <a:rPr lang="vi-VN" sz="3600">
                <a:solidFill>
                  <a:schemeClr val="bg1"/>
                </a:solidFill>
                <a:effectLst>
                  <a:outerShdw blurRad="38100" dist="38100" dir="2700000" algn="tl">
                    <a:srgbClr val="000000">
                      <a:alpha val="43137"/>
                    </a:srgbClr>
                  </a:outerShdw>
                </a:effectLst>
                <a:latin typeface="UTM Avo" panose="02040603050506020204" pitchFamily="18" charset="0"/>
              </a:rPr>
              <a:t>KH</a:t>
            </a:r>
            <a:r>
              <a:rPr lang="en-US" sz="3600">
                <a:solidFill>
                  <a:schemeClr val="bg1"/>
                </a:solidFill>
                <a:effectLst>
                  <a:outerShdw blurRad="38100" dist="38100" dir="2700000" algn="tl">
                    <a:srgbClr val="000000">
                      <a:alpha val="43137"/>
                    </a:srgbClr>
                  </a:outerShdw>
                </a:effectLst>
                <a:latin typeface="UTM Avo" panose="02040603050506020204" pitchFamily="18" charset="0"/>
              </a:rPr>
              <a:t>TN </a:t>
            </a:r>
            <a:r>
              <a:rPr lang="vi-VN" sz="3600">
                <a:solidFill>
                  <a:schemeClr val="bg1"/>
                </a:solidFill>
                <a:effectLst>
                  <a:outerShdw blurRad="38100" dist="38100" dir="2700000" algn="tl">
                    <a:srgbClr val="000000">
                      <a:alpha val="43137"/>
                    </a:srgbClr>
                  </a:outerShdw>
                </a:effectLst>
                <a:latin typeface="UTM Avo" panose="02040603050506020204" pitchFamily="18" charset="0"/>
              </a:rPr>
              <a:t>6</a:t>
            </a:r>
            <a:endParaRPr lang="en-US" sz="3600" dirty="0">
              <a:solidFill>
                <a:schemeClr val="bg1"/>
              </a:solidFill>
              <a:effectLst>
                <a:outerShdw blurRad="38100" dist="38100" dir="2700000" algn="tl">
                  <a:srgbClr val="000000">
                    <a:alpha val="43137"/>
                  </a:srgbClr>
                </a:outerShdw>
              </a:effectLst>
              <a:latin typeface="UTM Avo" panose="02040603050506020204" pitchFamily="18" charset="0"/>
            </a:endParaRPr>
          </a:p>
        </p:txBody>
      </p:sp>
      <p:sp>
        <p:nvSpPr>
          <p:cNvPr id="3" name="Title 1">
            <a:extLst>
              <a:ext uri="{FF2B5EF4-FFF2-40B4-BE49-F238E27FC236}">
                <a16:creationId xmlns:a16="http://schemas.microsoft.com/office/drawing/2014/main" id="{744DECCF-7C5E-E54E-F432-2FE09F4823C3}"/>
              </a:ext>
            </a:extLst>
          </p:cNvPr>
          <p:cNvSpPr txBox="1">
            <a:spLocks/>
          </p:cNvSpPr>
          <p:nvPr/>
        </p:nvSpPr>
        <p:spPr>
          <a:xfrm>
            <a:off x="346461" y="808787"/>
            <a:ext cx="11845539" cy="204578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vi-VN" sz="5400" b="1" dirty="0">
                <a:solidFill>
                  <a:srgbClr val="002060"/>
                </a:solidFill>
                <a:latin typeface="UTM Avo" panose="02040603050506020204" pitchFamily="18" charset="0"/>
              </a:rPr>
              <a:t>Chủ đề </a:t>
            </a:r>
            <a:r>
              <a:rPr lang="en-US" sz="5400" b="1" dirty="0">
                <a:solidFill>
                  <a:srgbClr val="002060"/>
                </a:solidFill>
                <a:latin typeface="UTM Avo" panose="02040603050506020204" pitchFamily="18" charset="0"/>
              </a:rPr>
              <a:t>9</a:t>
            </a:r>
            <a:r>
              <a:rPr lang="vi-VN"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Lực</a:t>
            </a:r>
            <a:endParaRPr lang="en-US" sz="5400" b="1" dirty="0">
              <a:solidFill>
                <a:srgbClr val="002060"/>
              </a:solidFill>
              <a:latin typeface="UTM Avo" panose="02040603050506020204" pitchFamily="18" charset="0"/>
            </a:endParaRPr>
          </a:p>
        </p:txBody>
      </p:sp>
      <p:sp>
        <p:nvSpPr>
          <p:cNvPr id="7" name="Subtitle 2">
            <a:extLst>
              <a:ext uri="{FF2B5EF4-FFF2-40B4-BE49-F238E27FC236}">
                <a16:creationId xmlns:a16="http://schemas.microsoft.com/office/drawing/2014/main" id="{A253C86F-F3FE-8896-ABA0-8999CCFBC6DA}"/>
              </a:ext>
            </a:extLst>
          </p:cNvPr>
          <p:cNvSpPr txBox="1">
            <a:spLocks/>
          </p:cNvSpPr>
          <p:nvPr/>
        </p:nvSpPr>
        <p:spPr>
          <a:xfrm>
            <a:off x="644769" y="2854570"/>
            <a:ext cx="10902462" cy="16557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vi-VN" sz="6000" b="1" dirty="0">
                <a:solidFill>
                  <a:srgbClr val="FF0000"/>
                </a:solidFill>
                <a:latin typeface="UTM Avo" panose="02040603050506020204" pitchFamily="18" charset="0"/>
              </a:rPr>
              <a:t>Bài </a:t>
            </a:r>
            <a:r>
              <a:rPr lang="en-US" sz="6000" b="1" dirty="0">
                <a:solidFill>
                  <a:srgbClr val="FF0000"/>
                </a:solidFill>
                <a:latin typeface="UTM Avo" panose="02040603050506020204" pitchFamily="18" charset="0"/>
              </a:rPr>
              <a:t>27: </a:t>
            </a:r>
            <a:r>
              <a:rPr lang="en-US" sz="6000" b="1" dirty="0" err="1">
                <a:solidFill>
                  <a:srgbClr val="FF0000"/>
                </a:solidFill>
                <a:latin typeface="UTM Avo" panose="02040603050506020204" pitchFamily="18" charset="0"/>
              </a:rPr>
              <a:t>Lực</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tiếp</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xúc</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và</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lực</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không</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tiếp</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xúc</a:t>
            </a:r>
            <a:endParaRPr lang="en-US" sz="6000" b="1" dirty="0">
              <a:solidFill>
                <a:srgbClr val="FF0000"/>
              </a:solidFill>
              <a:latin typeface="UTM Avo" panose="020406030505060202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CB26306-E6C9-4117-BCC1-E055B96E28A4}"/>
              </a:ext>
            </a:extLst>
          </p:cNvPr>
          <p:cNvSpPr/>
          <p:nvPr/>
        </p:nvSpPr>
        <p:spPr>
          <a:xfrm>
            <a:off x="2509644" y="1787213"/>
            <a:ext cx="6808739" cy="1359502"/>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a:latin typeface="UTM Avo" panose="02040603050506020204" pitchFamily="18" charset="0"/>
            </a:endParaRPr>
          </a:p>
        </p:txBody>
      </p:sp>
      <p:sp>
        <p:nvSpPr>
          <p:cNvPr id="6" name="TextBox 5">
            <a:extLst>
              <a:ext uri="{FF2B5EF4-FFF2-40B4-BE49-F238E27FC236}">
                <a16:creationId xmlns:a16="http://schemas.microsoft.com/office/drawing/2014/main" id="{427C8EC5-ED92-48F8-866A-C1199BF6B37B}"/>
              </a:ext>
            </a:extLst>
          </p:cNvPr>
          <p:cNvSpPr txBox="1"/>
          <p:nvPr/>
        </p:nvSpPr>
        <p:spPr>
          <a:xfrm>
            <a:off x="3537612" y="1928355"/>
            <a:ext cx="4752801" cy="1077218"/>
          </a:xfrm>
          <a:prstGeom prst="rect">
            <a:avLst/>
          </a:prstGeom>
          <a:noFill/>
        </p:spPr>
        <p:txBody>
          <a:bodyPr wrap="square" rtlCol="0">
            <a:spAutoFit/>
          </a:bodyPr>
          <a:lstStyle/>
          <a:p>
            <a:pPr algn="ctr"/>
            <a:r>
              <a:rPr lang="en-US" sz="3200" dirty="0" err="1">
                <a:latin typeface="UTM Avo" panose="02040603050506020204" pitchFamily="18" charset="0"/>
              </a:rPr>
              <a:t>Lực</a:t>
            </a:r>
            <a:r>
              <a:rPr lang="en-US" sz="3200" dirty="0">
                <a:latin typeface="UTM Avo" panose="02040603050506020204" pitchFamily="18" charset="0"/>
              </a:rPr>
              <a:t> </a:t>
            </a:r>
            <a:r>
              <a:rPr lang="en-US" sz="3200" dirty="0" err="1">
                <a:latin typeface="UTM Avo" panose="02040603050506020204" pitchFamily="18" charset="0"/>
              </a:rPr>
              <a:t>hai</a:t>
            </a:r>
            <a:r>
              <a:rPr lang="en-US" sz="3200" dirty="0">
                <a:latin typeface="UTM Avo" panose="02040603050506020204" pitchFamily="18" charset="0"/>
              </a:rPr>
              <a:t> </a:t>
            </a:r>
            <a:r>
              <a:rPr lang="en-US" sz="3200" dirty="0" err="1">
                <a:latin typeface="UTM Avo" panose="02040603050506020204" pitchFamily="18" charset="0"/>
              </a:rPr>
              <a:t>đội</a:t>
            </a:r>
            <a:r>
              <a:rPr lang="en-US" sz="3200" dirty="0">
                <a:latin typeface="UTM Avo" panose="02040603050506020204" pitchFamily="18" charset="0"/>
              </a:rPr>
              <a:t> </a:t>
            </a:r>
            <a:r>
              <a:rPr lang="en-US" sz="3200" dirty="0" err="1">
                <a:latin typeface="UTM Avo" panose="02040603050506020204" pitchFamily="18" charset="0"/>
              </a:rPr>
              <a:t>kéo</a:t>
            </a:r>
            <a:r>
              <a:rPr lang="en-US" sz="3200" dirty="0">
                <a:latin typeface="UTM Avo" panose="02040603050506020204" pitchFamily="18" charset="0"/>
              </a:rPr>
              <a:t> co </a:t>
            </a:r>
            <a:r>
              <a:rPr lang="en-US" sz="3200" dirty="0" err="1">
                <a:latin typeface="UTM Avo" panose="02040603050506020204" pitchFamily="18" charset="0"/>
              </a:rPr>
              <a:t>tác</a:t>
            </a:r>
            <a:r>
              <a:rPr lang="en-US" sz="3200" dirty="0">
                <a:latin typeface="UTM Avo" panose="02040603050506020204" pitchFamily="18" charset="0"/>
              </a:rPr>
              <a:t> </a:t>
            </a:r>
            <a:r>
              <a:rPr lang="en-US" sz="3200" dirty="0" err="1">
                <a:latin typeface="UTM Avo" panose="02040603050506020204" pitchFamily="18" charset="0"/>
              </a:rPr>
              <a:t>dụng</a:t>
            </a:r>
            <a:r>
              <a:rPr lang="en-US" sz="3200" dirty="0">
                <a:latin typeface="UTM Avo" panose="02040603050506020204" pitchFamily="18" charset="0"/>
              </a:rPr>
              <a:t> </a:t>
            </a:r>
            <a:r>
              <a:rPr lang="en-US" sz="3200" dirty="0" err="1">
                <a:latin typeface="UTM Avo" panose="02040603050506020204" pitchFamily="18" charset="0"/>
              </a:rPr>
              <a:t>vào</a:t>
            </a:r>
            <a:r>
              <a:rPr lang="en-US" sz="3200" dirty="0">
                <a:latin typeface="UTM Avo" panose="02040603050506020204" pitchFamily="18" charset="0"/>
              </a:rPr>
              <a:t> </a:t>
            </a:r>
            <a:r>
              <a:rPr lang="en-US" sz="3200" dirty="0" err="1">
                <a:latin typeface="UTM Avo" panose="02040603050506020204" pitchFamily="18" charset="0"/>
              </a:rPr>
              <a:t>dây</a:t>
            </a:r>
            <a:r>
              <a:rPr lang="en-US" sz="2489" dirty="0">
                <a:latin typeface="UTM Avo" panose="02040603050506020204" pitchFamily="18" charset="0"/>
              </a:rPr>
              <a:t>.</a:t>
            </a:r>
          </a:p>
        </p:txBody>
      </p:sp>
      <p:pic>
        <p:nvPicPr>
          <p:cNvPr id="7" name="Picture 6">
            <a:extLst>
              <a:ext uri="{FF2B5EF4-FFF2-40B4-BE49-F238E27FC236}">
                <a16:creationId xmlns:a16="http://schemas.microsoft.com/office/drawing/2014/main" id="{C2A9FC10-EF01-4B7B-9C43-8C60C89CFA77}"/>
              </a:ext>
            </a:extLst>
          </p:cNvPr>
          <p:cNvPicPr>
            <a:picLocks noChangeAspect="1"/>
          </p:cNvPicPr>
          <p:nvPr/>
        </p:nvPicPr>
        <p:blipFill rotWithShape="1">
          <a:blip r:embed="rId4">
            <a:extLst>
              <a:ext uri="{28A0092B-C50C-407E-A947-70E740481C1C}">
                <a14:useLocalDpi xmlns:a14="http://schemas.microsoft.com/office/drawing/2010/main" val="0"/>
              </a:ext>
            </a:extLst>
          </a:blip>
          <a:srcRect l="3711" t="6514" r="4537" b="6665"/>
          <a:stretch/>
        </p:blipFill>
        <p:spPr>
          <a:xfrm>
            <a:off x="3714750" y="3629024"/>
            <a:ext cx="4000500" cy="2666267"/>
          </a:xfrm>
          <a:prstGeom prst="rect">
            <a:avLst/>
          </a:prstGeom>
        </p:spPr>
      </p:pic>
    </p:spTree>
    <p:extLst>
      <p:ext uri="{BB962C8B-B14F-4D97-AF65-F5344CB8AC3E}">
        <p14:creationId xmlns:p14="http://schemas.microsoft.com/office/powerpoint/2010/main" val="1276081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pic>
        <p:nvPicPr>
          <p:cNvPr id="2050" name="Picture 2" descr="lò xo đàn hồi">
            <a:extLst>
              <a:ext uri="{FF2B5EF4-FFF2-40B4-BE49-F238E27FC236}">
                <a16:creationId xmlns:a16="http://schemas.microsoft.com/office/drawing/2014/main" id="{C42D8B5F-E1F7-402A-9DC9-7B89DF2A62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7479" y="3429000"/>
            <a:ext cx="4277041" cy="29263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5B6ECB3-D6C9-53E5-5B88-460E4F5B6804}"/>
              </a:ext>
            </a:extLst>
          </p:cNvPr>
          <p:cNvSpPr/>
          <p:nvPr/>
        </p:nvSpPr>
        <p:spPr>
          <a:xfrm>
            <a:off x="2020283" y="1691419"/>
            <a:ext cx="8151434" cy="1359502"/>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a:latin typeface="UTM Avo" panose="02040603050506020204" pitchFamily="18" charset="0"/>
            </a:endParaRPr>
          </a:p>
        </p:txBody>
      </p:sp>
      <p:sp>
        <p:nvSpPr>
          <p:cNvPr id="11" name="TextBox 10">
            <a:extLst>
              <a:ext uri="{FF2B5EF4-FFF2-40B4-BE49-F238E27FC236}">
                <a16:creationId xmlns:a16="http://schemas.microsoft.com/office/drawing/2014/main" id="{3E9560C0-9578-4697-BCCC-7CDAE680B2B8}"/>
              </a:ext>
            </a:extLst>
          </p:cNvPr>
          <p:cNvSpPr txBox="1"/>
          <p:nvPr/>
        </p:nvSpPr>
        <p:spPr>
          <a:xfrm>
            <a:off x="2272399" y="1832561"/>
            <a:ext cx="7647201" cy="1077218"/>
          </a:xfrm>
          <a:prstGeom prst="rect">
            <a:avLst/>
          </a:prstGeom>
          <a:noFill/>
        </p:spPr>
        <p:txBody>
          <a:bodyPr wrap="square" rtlCol="0">
            <a:spAutoFit/>
          </a:bodyPr>
          <a:lstStyle/>
          <a:p>
            <a:pPr algn="ctr"/>
            <a:r>
              <a:rPr lang="en-US" sz="3200" dirty="0" err="1">
                <a:latin typeface="UTM Avo" panose="02040603050506020204" pitchFamily="18" charset="0"/>
              </a:rPr>
              <a:t>Kéo</a:t>
            </a:r>
            <a:r>
              <a:rPr lang="en-US" sz="3200" dirty="0">
                <a:latin typeface="UTM Avo" panose="02040603050506020204" pitchFamily="18" charset="0"/>
              </a:rPr>
              <a:t> </a:t>
            </a:r>
            <a:r>
              <a:rPr lang="en-US" sz="3200" dirty="0" err="1">
                <a:latin typeface="UTM Avo" panose="02040603050506020204" pitchFamily="18" charset="0"/>
              </a:rPr>
              <a:t>giãn</a:t>
            </a:r>
            <a:r>
              <a:rPr lang="en-US" sz="3200" dirty="0">
                <a:latin typeface="UTM Avo" panose="02040603050506020204" pitchFamily="18" charset="0"/>
              </a:rPr>
              <a:t> </a:t>
            </a:r>
            <a:r>
              <a:rPr lang="en-US" sz="3200" dirty="0" err="1">
                <a:latin typeface="UTM Avo" panose="02040603050506020204" pitchFamily="18" charset="0"/>
              </a:rPr>
              <a:t>hoặc</a:t>
            </a:r>
            <a:r>
              <a:rPr lang="en-US" sz="3200" dirty="0">
                <a:latin typeface="UTM Avo" panose="02040603050506020204" pitchFamily="18" charset="0"/>
              </a:rPr>
              <a:t> </a:t>
            </a:r>
            <a:r>
              <a:rPr lang="en-US" sz="3200" dirty="0" err="1">
                <a:latin typeface="UTM Avo" panose="02040603050506020204" pitchFamily="18" charset="0"/>
              </a:rPr>
              <a:t>ép</a:t>
            </a:r>
            <a:r>
              <a:rPr lang="en-US" sz="3200" dirty="0">
                <a:latin typeface="UTM Avo" panose="02040603050506020204" pitchFamily="18" charset="0"/>
              </a:rPr>
              <a:t> </a:t>
            </a:r>
            <a:r>
              <a:rPr lang="en-US" sz="3200" dirty="0" err="1">
                <a:latin typeface="UTM Avo" panose="02040603050506020204" pitchFamily="18" charset="0"/>
              </a:rPr>
              <a:t>một</a:t>
            </a:r>
            <a:r>
              <a:rPr lang="en-US" sz="3200" dirty="0">
                <a:latin typeface="UTM Avo" panose="02040603050506020204" pitchFamily="18" charset="0"/>
              </a:rPr>
              <a:t> </a:t>
            </a:r>
            <a:r>
              <a:rPr lang="en-US" sz="3200" dirty="0" err="1">
                <a:latin typeface="UTM Avo" panose="02040603050506020204" pitchFamily="18" charset="0"/>
              </a:rPr>
              <a:t>chiếc</a:t>
            </a:r>
            <a:r>
              <a:rPr lang="en-US" sz="3200" dirty="0">
                <a:latin typeface="UTM Avo" panose="02040603050506020204" pitchFamily="18" charset="0"/>
              </a:rPr>
              <a:t> </a:t>
            </a:r>
            <a:r>
              <a:rPr lang="en-US" sz="3200" dirty="0" err="1">
                <a:latin typeface="UTM Avo" panose="02040603050506020204" pitchFamily="18" charset="0"/>
              </a:rPr>
              <a:t>lò</a:t>
            </a:r>
            <a:r>
              <a:rPr lang="en-US" sz="3200" dirty="0">
                <a:latin typeface="UTM Avo" panose="02040603050506020204" pitchFamily="18" charset="0"/>
              </a:rPr>
              <a:t> xo, </a:t>
            </a:r>
            <a:r>
              <a:rPr lang="en-US" sz="3200" dirty="0" err="1">
                <a:latin typeface="UTM Avo" panose="02040603050506020204" pitchFamily="18" charset="0"/>
              </a:rPr>
              <a:t>làm</a:t>
            </a:r>
            <a:r>
              <a:rPr lang="en-US" sz="3200" dirty="0">
                <a:latin typeface="UTM Avo" panose="02040603050506020204" pitchFamily="18" charset="0"/>
              </a:rPr>
              <a:t> </a:t>
            </a:r>
            <a:r>
              <a:rPr lang="en-US" sz="3200" dirty="0" err="1">
                <a:latin typeface="UTM Avo" panose="02040603050506020204" pitchFamily="18" charset="0"/>
              </a:rPr>
              <a:t>cho</a:t>
            </a:r>
            <a:r>
              <a:rPr lang="en-US" sz="3200" dirty="0">
                <a:latin typeface="UTM Avo" panose="02040603050506020204" pitchFamily="18" charset="0"/>
              </a:rPr>
              <a:t> </a:t>
            </a:r>
            <a:r>
              <a:rPr lang="en-US" sz="3200" dirty="0" err="1">
                <a:latin typeface="UTM Avo" panose="02040603050506020204" pitchFamily="18" charset="0"/>
              </a:rPr>
              <a:t>chúng</a:t>
            </a:r>
            <a:r>
              <a:rPr lang="en-US" sz="3200" dirty="0">
                <a:latin typeface="UTM Avo" panose="02040603050506020204" pitchFamily="18" charset="0"/>
              </a:rPr>
              <a:t> </a:t>
            </a:r>
            <a:r>
              <a:rPr lang="en-US" sz="3200" dirty="0" err="1">
                <a:latin typeface="UTM Avo" panose="02040603050506020204" pitchFamily="18" charset="0"/>
              </a:rPr>
              <a:t>biến</a:t>
            </a:r>
            <a:r>
              <a:rPr lang="en-US" sz="3200" dirty="0">
                <a:latin typeface="UTM Avo" panose="02040603050506020204" pitchFamily="18" charset="0"/>
              </a:rPr>
              <a:t> </a:t>
            </a:r>
            <a:r>
              <a:rPr lang="en-US" sz="3200" dirty="0" err="1">
                <a:latin typeface="UTM Avo" panose="02040603050506020204" pitchFamily="18" charset="0"/>
              </a:rPr>
              <a:t>dạng</a:t>
            </a:r>
            <a:r>
              <a:rPr lang="en-US" sz="3200" dirty="0">
                <a:latin typeface="UTM Avo" panose="02040603050506020204" pitchFamily="18" charset="0"/>
              </a:rPr>
              <a:t>.</a:t>
            </a:r>
          </a:p>
        </p:txBody>
      </p:sp>
    </p:spTree>
    <p:extLst>
      <p:ext uri="{BB962C8B-B14F-4D97-AF65-F5344CB8AC3E}">
        <p14:creationId xmlns:p14="http://schemas.microsoft.com/office/powerpoint/2010/main" val="2404484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sp>
        <p:nvSpPr>
          <p:cNvPr id="38" name="Google Shape;600;p25">
            <a:extLst>
              <a:ext uri="{FF2B5EF4-FFF2-40B4-BE49-F238E27FC236}">
                <a16:creationId xmlns:a16="http://schemas.microsoft.com/office/drawing/2014/main" id="{F858A867-22EE-4AD7-9494-5556E693A1B9}"/>
              </a:ext>
            </a:extLst>
          </p:cNvPr>
          <p:cNvSpPr txBox="1">
            <a:spLocks/>
          </p:cNvSpPr>
          <p:nvPr/>
        </p:nvSpPr>
        <p:spPr>
          <a:xfrm>
            <a:off x="706684" y="1669259"/>
            <a:ext cx="10778632" cy="586146"/>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tabLst>
                <a:tab pos="3581400" algn="l"/>
              </a:tabLst>
            </a:pPr>
            <a:r>
              <a:rPr lang="vi-VN" sz="2800" b="1" dirty="0">
                <a:solidFill>
                  <a:schemeClr val="tx1"/>
                </a:solidFill>
                <a:latin typeface="UTM Avo" panose="02040603050506020204" pitchFamily="18" charset="0"/>
              </a:rPr>
              <a:t>II. LỰC KHÔNG TIẾP XÚC</a:t>
            </a:r>
          </a:p>
        </p:txBody>
      </p:sp>
      <p:grpSp>
        <p:nvGrpSpPr>
          <p:cNvPr id="6" name="Group 5">
            <a:extLst>
              <a:ext uri="{FF2B5EF4-FFF2-40B4-BE49-F238E27FC236}">
                <a16:creationId xmlns:a16="http://schemas.microsoft.com/office/drawing/2014/main" id="{18A2CF8C-3C2B-4444-AAF0-ED9FC91361C7}"/>
              </a:ext>
            </a:extLst>
          </p:cNvPr>
          <p:cNvGrpSpPr/>
          <p:nvPr/>
        </p:nvGrpSpPr>
        <p:grpSpPr>
          <a:xfrm>
            <a:off x="4544646" y="2177123"/>
            <a:ext cx="3102708" cy="1251877"/>
            <a:chOff x="3227534" y="1092839"/>
            <a:chExt cx="2327031" cy="938908"/>
          </a:xfrm>
        </p:grpSpPr>
        <p:sp>
          <p:nvSpPr>
            <p:cNvPr id="7" name="Horizontal Scroll 10">
              <a:extLst>
                <a:ext uri="{FF2B5EF4-FFF2-40B4-BE49-F238E27FC236}">
                  <a16:creationId xmlns:a16="http://schemas.microsoft.com/office/drawing/2014/main" id="{6A067808-E95A-48A0-B58C-37DC12F8C552}"/>
                </a:ext>
              </a:extLst>
            </p:cNvPr>
            <p:cNvSpPr/>
            <p:nvPr/>
          </p:nvSpPr>
          <p:spPr>
            <a:xfrm>
              <a:off x="3227534" y="1092839"/>
              <a:ext cx="2145323" cy="938908"/>
            </a:xfrm>
            <a:prstGeom prst="horizontalScroll">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489">
                <a:latin typeface="UTM Avo" panose="02040603050506020204" pitchFamily="18" charset="0"/>
              </a:endParaRPr>
            </a:p>
          </p:txBody>
        </p:sp>
        <p:sp>
          <p:nvSpPr>
            <p:cNvPr id="8" name="Google Shape;67;p13">
              <a:extLst>
                <a:ext uri="{FF2B5EF4-FFF2-40B4-BE49-F238E27FC236}">
                  <a16:creationId xmlns:a16="http://schemas.microsoft.com/office/drawing/2014/main" id="{AB6726A3-D00E-4AFA-825E-40F5A0E3B50E}"/>
                </a:ext>
              </a:extLst>
            </p:cNvPr>
            <p:cNvSpPr txBox="1">
              <a:spLocks/>
            </p:cNvSpPr>
            <p:nvPr/>
          </p:nvSpPr>
          <p:spPr>
            <a:xfrm>
              <a:off x="3247005" y="1181293"/>
              <a:ext cx="2307560" cy="762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1pPr>
              <a:lvl2pPr marR="0" lvl="1"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2pPr>
              <a:lvl3pPr marR="0" lvl="2"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3pPr>
              <a:lvl4pPr marR="0" lvl="3"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4pPr>
              <a:lvl5pPr marR="0" lvl="4"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5pPr>
              <a:lvl6pPr marR="0" lvl="5"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6pPr>
              <a:lvl7pPr marR="0" lvl="6"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7pPr>
              <a:lvl8pPr marR="0" lvl="7"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8pPr>
              <a:lvl9pPr marR="0" lvl="8"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9pPr>
            </a:lstStyle>
            <a:p>
              <a:pPr algn="ctr">
                <a:lnSpc>
                  <a:spcPct val="135000"/>
                </a:lnSpc>
                <a:spcBef>
                  <a:spcPts val="800"/>
                </a:spcBef>
                <a:spcAft>
                  <a:spcPts val="800"/>
                </a:spcAft>
              </a:pPr>
              <a:r>
                <a:rPr lang="en-GB" sz="3200" b="1">
                  <a:solidFill>
                    <a:schemeClr val="bg1"/>
                  </a:solidFill>
                  <a:latin typeface="UTM Avo" panose="02040603050506020204" pitchFamily="18" charset="0"/>
                  <a:cs typeface="Arial" panose="020B0604020202020204" pitchFamily="34" charset="0"/>
                </a:rPr>
                <a:t>Thí nghiệm</a:t>
              </a:r>
              <a:endParaRPr lang="vi-VN" sz="3200" b="1">
                <a:solidFill>
                  <a:schemeClr val="bg1"/>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86D162E7-0312-45B1-80AE-44DD985FD088}"/>
              </a:ext>
            </a:extLst>
          </p:cNvPr>
          <p:cNvGrpSpPr/>
          <p:nvPr/>
        </p:nvGrpSpPr>
        <p:grpSpPr>
          <a:xfrm>
            <a:off x="1075052" y="3617277"/>
            <a:ext cx="10067855" cy="2766699"/>
            <a:chOff x="1172308" y="2434450"/>
            <a:chExt cx="7217102" cy="2075024"/>
          </a:xfrm>
        </p:grpSpPr>
        <p:sp>
          <p:nvSpPr>
            <p:cNvPr id="10" name="Rounded Rectangle 9">
              <a:extLst>
                <a:ext uri="{FF2B5EF4-FFF2-40B4-BE49-F238E27FC236}">
                  <a16:creationId xmlns:a16="http://schemas.microsoft.com/office/drawing/2014/main" id="{3C37FFBA-2E4D-45BE-A10B-E3046885A4BA}"/>
                </a:ext>
              </a:extLst>
            </p:cNvPr>
            <p:cNvSpPr/>
            <p:nvPr/>
          </p:nvSpPr>
          <p:spPr>
            <a:xfrm>
              <a:off x="1172308" y="2434450"/>
              <a:ext cx="7217102" cy="2067212"/>
            </a:xfrm>
            <a:prstGeom prst="roundRect">
              <a:avLst/>
            </a:prstGeom>
            <a:solidFill>
              <a:schemeClr val="accent2">
                <a:lumMod val="20000"/>
                <a:lumOff val="80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2489">
                <a:latin typeface="UTM Avo" panose="02040603050506020204" pitchFamily="18" charset="0"/>
              </a:endParaRPr>
            </a:p>
          </p:txBody>
        </p:sp>
        <p:sp>
          <p:nvSpPr>
            <p:cNvPr id="11" name="Google Shape;67;p13">
              <a:extLst>
                <a:ext uri="{FF2B5EF4-FFF2-40B4-BE49-F238E27FC236}">
                  <a16:creationId xmlns:a16="http://schemas.microsoft.com/office/drawing/2014/main" id="{9B19B6BC-D72A-44EF-9CA7-1B0E78256999}"/>
                </a:ext>
              </a:extLst>
            </p:cNvPr>
            <p:cNvSpPr txBox="1">
              <a:spLocks/>
            </p:cNvSpPr>
            <p:nvPr/>
          </p:nvSpPr>
          <p:spPr>
            <a:xfrm>
              <a:off x="1223241" y="2434450"/>
              <a:ext cx="7058763" cy="207502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1pPr>
              <a:lvl2pPr marR="0" lvl="1"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2pPr>
              <a:lvl3pPr marR="0" lvl="2"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3pPr>
              <a:lvl4pPr marR="0" lvl="3"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4pPr>
              <a:lvl5pPr marR="0" lvl="4"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5pPr>
              <a:lvl6pPr marR="0" lvl="5"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6pPr>
              <a:lvl7pPr marR="0" lvl="6"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7pPr>
              <a:lvl8pPr marR="0" lvl="7"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8pPr>
              <a:lvl9pPr marR="0" lvl="8"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9pPr>
            </a:lstStyle>
            <a:p>
              <a:pPr algn="ctr">
                <a:lnSpc>
                  <a:spcPct val="135000"/>
                </a:lnSpc>
                <a:spcBef>
                  <a:spcPts val="800"/>
                </a:spcBef>
                <a:spcAft>
                  <a:spcPts val="800"/>
                </a:spcAft>
              </a:pPr>
              <a:r>
                <a:rPr lang="en-GB" sz="2933">
                  <a:solidFill>
                    <a:schemeClr val="tx1"/>
                  </a:solidFill>
                  <a:latin typeface="UTM Avo" panose="02040603050506020204" pitchFamily="18" charset="0"/>
                  <a:cs typeface="Arial" panose="020B0604020202020204" pitchFamily="34" charset="0"/>
                </a:rPr>
                <a:t>Thực hiện thí nghiệm theo nhóm, đưa thanh nam châm lại gần với vật nhỏ bằng sắt và đưa hai thanh nam châm lại gần nhau nhưng chúng không tiếp xúc nhau mô tả kết quả và đưa ra kết luận.</a:t>
              </a:r>
              <a:endParaRPr lang="vi-VN" sz="2933">
                <a:solidFill>
                  <a:schemeClr val="tx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205518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pic>
        <p:nvPicPr>
          <p:cNvPr id="12" name="Picture 11">
            <a:extLst>
              <a:ext uri="{FF2B5EF4-FFF2-40B4-BE49-F238E27FC236}">
                <a16:creationId xmlns:a16="http://schemas.microsoft.com/office/drawing/2014/main" id="{5525A562-8BC5-4D86-83DF-59723DF3A76B}"/>
              </a:ext>
            </a:extLst>
          </p:cNvPr>
          <p:cNvPicPr>
            <a:picLocks noChangeAspect="1"/>
          </p:cNvPicPr>
          <p:nvPr/>
        </p:nvPicPr>
        <p:blipFill>
          <a:blip r:embed="rId4"/>
          <a:stretch>
            <a:fillRect/>
          </a:stretch>
        </p:blipFill>
        <p:spPr>
          <a:xfrm>
            <a:off x="3745033" y="2024203"/>
            <a:ext cx="4889500" cy="3314700"/>
          </a:xfrm>
          <a:prstGeom prst="rect">
            <a:avLst/>
          </a:prstGeom>
        </p:spPr>
      </p:pic>
      <p:sp>
        <p:nvSpPr>
          <p:cNvPr id="13" name="TextBox 12">
            <a:extLst>
              <a:ext uri="{FF2B5EF4-FFF2-40B4-BE49-F238E27FC236}">
                <a16:creationId xmlns:a16="http://schemas.microsoft.com/office/drawing/2014/main" id="{D1ED1B2C-418E-49D0-9945-F88B4BDB2637}"/>
              </a:ext>
            </a:extLst>
          </p:cNvPr>
          <p:cNvSpPr txBox="1"/>
          <p:nvPr/>
        </p:nvSpPr>
        <p:spPr>
          <a:xfrm>
            <a:off x="2692542" y="5584493"/>
            <a:ext cx="6994482" cy="584775"/>
          </a:xfrm>
          <a:prstGeom prst="rect">
            <a:avLst/>
          </a:prstGeom>
          <a:noFill/>
        </p:spPr>
        <p:txBody>
          <a:bodyPr wrap="square" rtlCol="0">
            <a:spAutoFit/>
          </a:bodyPr>
          <a:lstStyle/>
          <a:p>
            <a:pPr algn="ctr"/>
            <a:r>
              <a:rPr lang="en-US" sz="3200">
                <a:latin typeface="UTM Avo" panose="02040603050506020204" pitchFamily="18" charset="0"/>
              </a:rPr>
              <a:t>Nam châm hút các vật bằng sắt</a:t>
            </a:r>
            <a:r>
              <a:rPr lang="vi-VN" sz="3200">
                <a:latin typeface="UTM Avo" panose="02040603050506020204" pitchFamily="18" charset="0"/>
              </a:rPr>
              <a:t>.</a:t>
            </a:r>
            <a:endParaRPr lang="en-US" sz="3200">
              <a:latin typeface="UTM Avo" panose="02040603050506020204" pitchFamily="18" charset="0"/>
            </a:endParaRPr>
          </a:p>
        </p:txBody>
      </p:sp>
    </p:spTree>
    <p:extLst>
      <p:ext uri="{BB962C8B-B14F-4D97-AF65-F5344CB8AC3E}">
        <p14:creationId xmlns:p14="http://schemas.microsoft.com/office/powerpoint/2010/main" val="236013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pic>
        <p:nvPicPr>
          <p:cNvPr id="9" name="Picture 8">
            <a:extLst>
              <a:ext uri="{FF2B5EF4-FFF2-40B4-BE49-F238E27FC236}">
                <a16:creationId xmlns:a16="http://schemas.microsoft.com/office/drawing/2014/main" id="{38887B62-1C2C-425D-A39E-60BF3E95F743}"/>
              </a:ext>
            </a:extLst>
          </p:cNvPr>
          <p:cNvPicPr>
            <a:picLocks noChangeAspect="1"/>
          </p:cNvPicPr>
          <p:nvPr/>
        </p:nvPicPr>
        <p:blipFill>
          <a:blip r:embed="rId4"/>
          <a:stretch>
            <a:fillRect/>
          </a:stretch>
        </p:blipFill>
        <p:spPr>
          <a:xfrm>
            <a:off x="6807656" y="2013705"/>
            <a:ext cx="4483731" cy="2155419"/>
          </a:xfrm>
          <a:prstGeom prst="rect">
            <a:avLst/>
          </a:prstGeom>
        </p:spPr>
      </p:pic>
      <p:sp>
        <p:nvSpPr>
          <p:cNvPr id="10" name="TextBox 9">
            <a:extLst>
              <a:ext uri="{FF2B5EF4-FFF2-40B4-BE49-F238E27FC236}">
                <a16:creationId xmlns:a16="http://schemas.microsoft.com/office/drawing/2014/main" id="{BCE1FA1C-3628-48BE-8DD6-62D14E9EF10D}"/>
              </a:ext>
            </a:extLst>
          </p:cNvPr>
          <p:cNvSpPr txBox="1"/>
          <p:nvPr/>
        </p:nvSpPr>
        <p:spPr>
          <a:xfrm>
            <a:off x="1440270" y="4358574"/>
            <a:ext cx="3854652" cy="1077218"/>
          </a:xfrm>
          <a:prstGeom prst="rect">
            <a:avLst/>
          </a:prstGeom>
          <a:noFill/>
        </p:spPr>
        <p:txBody>
          <a:bodyPr wrap="square" rtlCol="0">
            <a:spAutoFit/>
          </a:bodyPr>
          <a:lstStyle/>
          <a:p>
            <a:pPr algn="ctr"/>
            <a:r>
              <a:rPr lang="en-GB" sz="3200">
                <a:latin typeface="UTM Avo" panose="02040603050506020204" pitchFamily="18" charset="0"/>
              </a:rPr>
              <a:t>Hai thanh nam châm hút nhau</a:t>
            </a:r>
            <a:r>
              <a:rPr lang="vi-VN" sz="3200">
                <a:latin typeface="UTM Avo" panose="02040603050506020204" pitchFamily="18" charset="0"/>
              </a:rPr>
              <a:t>.</a:t>
            </a:r>
            <a:endParaRPr lang="en-US" sz="3200">
              <a:latin typeface="UTM Avo" panose="02040603050506020204" pitchFamily="18" charset="0"/>
            </a:endParaRPr>
          </a:p>
        </p:txBody>
      </p:sp>
      <p:sp>
        <p:nvSpPr>
          <p:cNvPr id="17" name="TextBox 16">
            <a:extLst>
              <a:ext uri="{FF2B5EF4-FFF2-40B4-BE49-F238E27FC236}">
                <a16:creationId xmlns:a16="http://schemas.microsoft.com/office/drawing/2014/main" id="{54AFA5F0-A91E-440D-867C-BC8C9839A836}"/>
              </a:ext>
            </a:extLst>
          </p:cNvPr>
          <p:cNvSpPr txBox="1"/>
          <p:nvPr/>
        </p:nvSpPr>
        <p:spPr>
          <a:xfrm>
            <a:off x="7293528" y="4383878"/>
            <a:ext cx="3854652" cy="1077218"/>
          </a:xfrm>
          <a:prstGeom prst="rect">
            <a:avLst/>
          </a:prstGeom>
          <a:noFill/>
        </p:spPr>
        <p:txBody>
          <a:bodyPr wrap="square" rtlCol="0">
            <a:spAutoFit/>
          </a:bodyPr>
          <a:lstStyle/>
          <a:p>
            <a:pPr algn="ctr"/>
            <a:r>
              <a:rPr lang="en-GB" sz="3200">
                <a:latin typeface="UTM Avo" panose="02040603050506020204" pitchFamily="18" charset="0"/>
              </a:rPr>
              <a:t>Hai thanh nam châm đẩy nhau</a:t>
            </a:r>
            <a:r>
              <a:rPr lang="vi-VN" sz="3200">
                <a:latin typeface="UTM Avo" panose="02040603050506020204" pitchFamily="18" charset="0"/>
              </a:rPr>
              <a:t>.</a:t>
            </a:r>
            <a:endParaRPr lang="en-US" sz="3200">
              <a:latin typeface="UTM Avo" panose="02040603050506020204" pitchFamily="18" charset="0"/>
            </a:endParaRPr>
          </a:p>
        </p:txBody>
      </p:sp>
      <p:pic>
        <p:nvPicPr>
          <p:cNvPr id="18" name="Picture 17">
            <a:extLst>
              <a:ext uri="{FF2B5EF4-FFF2-40B4-BE49-F238E27FC236}">
                <a16:creationId xmlns:a16="http://schemas.microsoft.com/office/drawing/2014/main" id="{1E7A6AE5-545A-403B-A3D1-376769B73D02}"/>
              </a:ext>
            </a:extLst>
          </p:cNvPr>
          <p:cNvPicPr>
            <a:picLocks noChangeAspect="1"/>
          </p:cNvPicPr>
          <p:nvPr/>
        </p:nvPicPr>
        <p:blipFill>
          <a:blip r:embed="rId5"/>
          <a:stretch>
            <a:fillRect/>
          </a:stretch>
        </p:blipFill>
        <p:spPr>
          <a:xfrm>
            <a:off x="670282" y="1961834"/>
            <a:ext cx="5606581" cy="1972856"/>
          </a:xfrm>
          <a:prstGeom prst="rect">
            <a:avLst/>
          </a:prstGeom>
        </p:spPr>
      </p:pic>
    </p:spTree>
    <p:extLst>
      <p:ext uri="{BB962C8B-B14F-4D97-AF65-F5344CB8AC3E}">
        <p14:creationId xmlns:p14="http://schemas.microsoft.com/office/powerpoint/2010/main" val="239203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sp>
        <p:nvSpPr>
          <p:cNvPr id="4" name="Rectangle 3">
            <a:extLst>
              <a:ext uri="{FF2B5EF4-FFF2-40B4-BE49-F238E27FC236}">
                <a16:creationId xmlns:a16="http://schemas.microsoft.com/office/drawing/2014/main" id="{00F1613C-C32C-40F9-89F2-A1A2FEC41446}"/>
              </a:ext>
            </a:extLst>
          </p:cNvPr>
          <p:cNvSpPr/>
          <p:nvPr/>
        </p:nvSpPr>
        <p:spPr>
          <a:xfrm>
            <a:off x="3789042" y="2382560"/>
            <a:ext cx="1917717" cy="606256"/>
          </a:xfrm>
          <a:prstGeom prst="rect">
            <a:avLst/>
          </a:prstGeom>
        </p:spPr>
        <p:txBody>
          <a:bodyPr wrap="square">
            <a:spAutoFit/>
          </a:bodyPr>
          <a:lstStyle/>
          <a:p>
            <a:pPr>
              <a:lnSpc>
                <a:spcPct val="135000"/>
              </a:lnSpc>
              <a:spcBef>
                <a:spcPts val="600"/>
              </a:spcBef>
              <a:spcAft>
                <a:spcPts val="600"/>
              </a:spcAft>
            </a:pPr>
            <a:r>
              <a:rPr lang="en-GB" sz="2800" b="1" cap="all" dirty="0" err="1">
                <a:solidFill>
                  <a:schemeClr val="accent2"/>
                </a:solidFill>
                <a:latin typeface="UTM Avo" panose="02040603050506020204" pitchFamily="18" charset="0"/>
                <a:ea typeface="Calibri" panose="020F0502020204030204" pitchFamily="34" charset="0"/>
                <a:cs typeface="Arial" panose="020B0604020202020204" pitchFamily="34" charset="0"/>
              </a:rPr>
              <a:t>Kết</a:t>
            </a:r>
            <a:r>
              <a:rPr lang="en-GB" sz="2800" b="1" cap="all" dirty="0">
                <a:solidFill>
                  <a:schemeClr val="accent2"/>
                </a:solidFill>
                <a:latin typeface="UTM Avo" panose="02040603050506020204" pitchFamily="18" charset="0"/>
                <a:ea typeface="Calibri" panose="020F0502020204030204" pitchFamily="34" charset="0"/>
                <a:cs typeface="Arial" panose="020B0604020202020204" pitchFamily="34" charset="0"/>
              </a:rPr>
              <a:t> </a:t>
            </a:r>
            <a:r>
              <a:rPr lang="en-GB" sz="2800" b="1" cap="all" dirty="0" err="1">
                <a:solidFill>
                  <a:schemeClr val="accent2"/>
                </a:solidFill>
                <a:latin typeface="UTM Avo" panose="02040603050506020204" pitchFamily="18" charset="0"/>
                <a:ea typeface="Calibri" panose="020F0502020204030204" pitchFamily="34" charset="0"/>
                <a:cs typeface="Arial" panose="020B0604020202020204" pitchFamily="34" charset="0"/>
              </a:rPr>
              <a:t>luận</a:t>
            </a:r>
            <a:endParaRPr lang="en-GB" sz="2800" b="1" cap="all" dirty="0">
              <a:solidFill>
                <a:schemeClr val="accent2"/>
              </a:solidFill>
              <a:latin typeface="UTM Avo" panose="02040603050506020204" pitchFamily="18" charset="0"/>
              <a:ea typeface="Calibri" panose="020F050202020403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E1967E9B-A202-4A49-8E75-339E6047E253}"/>
              </a:ext>
            </a:extLst>
          </p:cNvPr>
          <p:cNvSpPr txBox="1">
            <a:spLocks/>
          </p:cNvSpPr>
          <p:nvPr/>
        </p:nvSpPr>
        <p:spPr>
          <a:xfrm>
            <a:off x="843488" y="3065016"/>
            <a:ext cx="7808827" cy="133361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chemeClr val="dk2"/>
              </a:buClr>
              <a:buSzPts val="2400"/>
              <a:buFont typeface="Barlow Light"/>
              <a:buNone/>
              <a:defRPr sz="2400" b="0" i="0" u="none" strike="noStrike" cap="none">
                <a:solidFill>
                  <a:schemeClr val="dk2"/>
                </a:solidFill>
                <a:latin typeface="Barlow Light"/>
                <a:ea typeface="Barlow Light"/>
                <a:cs typeface="Barlow Light"/>
                <a:sym typeface="Barlow Light"/>
              </a:defRPr>
            </a:lvl1pPr>
            <a:lvl2pPr marL="914400" marR="0" lvl="1"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2pPr>
            <a:lvl3pPr marL="1371600" marR="0" lvl="2"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3pPr>
            <a:lvl4pPr marL="1828800" marR="0" lvl="3"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4pPr>
            <a:lvl5pPr marL="2286000" marR="0" lvl="4"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5pPr>
            <a:lvl6pPr marL="2743200" marR="0" lvl="5"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6pPr>
            <a:lvl7pPr marL="3200400" marR="0" lvl="6"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7pPr>
            <a:lvl8pPr marL="3657600" marR="0" lvl="7"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8pPr>
            <a:lvl9pPr marL="4114800" marR="0" lvl="8" indent="-381000" algn="l" rtl="0">
              <a:lnSpc>
                <a:spcPct val="115000"/>
              </a:lnSpc>
              <a:spcBef>
                <a:spcPts val="800"/>
              </a:spcBef>
              <a:spcAft>
                <a:spcPts val="80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9pPr>
          </a:lstStyle>
          <a:p>
            <a:pPr marL="0" indent="0" algn="just">
              <a:lnSpc>
                <a:spcPct val="150000"/>
              </a:lnSpc>
              <a:spcBef>
                <a:spcPts val="600"/>
              </a:spcBef>
              <a:spcAft>
                <a:spcPts val="600"/>
              </a:spcAft>
            </a:pPr>
            <a:r>
              <a:rPr lang="en-GB" sz="2800" dirty="0" err="1">
                <a:solidFill>
                  <a:schemeClr val="tx2">
                    <a:lumMod val="10000"/>
                  </a:schemeClr>
                </a:solidFill>
                <a:latin typeface="UTM Avo" panose="02040603050506020204" pitchFamily="18" charset="0"/>
                <a:cs typeface="Arial" panose="020B0604020202020204" pitchFamily="34" charset="0"/>
              </a:rPr>
              <a:t>Lực</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không</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tiếp</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xúc</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xuất</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hiện</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khi</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vật</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gây</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ra</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lực</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không</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tiếp</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xúc</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với</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vật</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chịu</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tác</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dụng</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lực</a:t>
            </a:r>
            <a:r>
              <a:rPr lang="en-GB" sz="2800" dirty="0">
                <a:solidFill>
                  <a:schemeClr val="tx2">
                    <a:lumMod val="10000"/>
                  </a:schemeClr>
                </a:solidFill>
                <a:latin typeface="UTM Avo" panose="02040603050506020204" pitchFamily="18" charset="0"/>
                <a:cs typeface="Arial" panose="020B0604020202020204" pitchFamily="34" charset="0"/>
              </a:rPr>
              <a:t>.</a:t>
            </a:r>
          </a:p>
        </p:txBody>
      </p:sp>
      <p:pic>
        <p:nvPicPr>
          <p:cNvPr id="3074" name="Picture 2" descr="Team management ">
            <a:extLst>
              <a:ext uri="{FF2B5EF4-FFF2-40B4-BE49-F238E27FC236}">
                <a16:creationId xmlns:a16="http://schemas.microsoft.com/office/drawing/2014/main" id="{531FD8EF-0E88-4242-A98C-74BA4C806C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9496" y="3648891"/>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091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sp>
        <p:nvSpPr>
          <p:cNvPr id="7" name="Rounded Rectangular Callout 2">
            <a:extLst>
              <a:ext uri="{FF2B5EF4-FFF2-40B4-BE49-F238E27FC236}">
                <a16:creationId xmlns:a16="http://schemas.microsoft.com/office/drawing/2014/main" id="{C8F07D9A-AE1D-4CCD-BF81-EE18D98D8C93}"/>
              </a:ext>
            </a:extLst>
          </p:cNvPr>
          <p:cNvSpPr/>
          <p:nvPr/>
        </p:nvSpPr>
        <p:spPr>
          <a:xfrm>
            <a:off x="2028092" y="1980846"/>
            <a:ext cx="4954955" cy="2377440"/>
          </a:xfrm>
          <a:prstGeom prst="wedgeRoundRectCallout">
            <a:avLst>
              <a:gd name="adj1" fmla="val 56455"/>
              <a:gd name="adj2" fmla="val 81566"/>
              <a:gd name="adj3" fmla="val 16667"/>
            </a:avLst>
          </a:prstGeom>
          <a:solidFill>
            <a:schemeClr val="accent2">
              <a:lumMod val="20000"/>
              <a:lumOff val="80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2489">
              <a:latin typeface="UTM Avo" panose="02040603050506020204" pitchFamily="18" charset="0"/>
            </a:endParaRPr>
          </a:p>
        </p:txBody>
      </p:sp>
      <p:sp>
        <p:nvSpPr>
          <p:cNvPr id="8" name="TextBox 7">
            <a:extLst>
              <a:ext uri="{FF2B5EF4-FFF2-40B4-BE49-F238E27FC236}">
                <a16:creationId xmlns:a16="http://schemas.microsoft.com/office/drawing/2014/main" id="{4BA9D74C-3CCB-47CE-841A-35DBF64BDD66}"/>
              </a:ext>
            </a:extLst>
          </p:cNvPr>
          <p:cNvSpPr txBox="1"/>
          <p:nvPr/>
        </p:nvSpPr>
        <p:spPr>
          <a:xfrm>
            <a:off x="2028092" y="2164190"/>
            <a:ext cx="4862423" cy="2000612"/>
          </a:xfrm>
          <a:prstGeom prst="rect">
            <a:avLst/>
          </a:prstGeom>
          <a:noFill/>
        </p:spPr>
        <p:txBody>
          <a:bodyPr wrap="square" rtlCol="0">
            <a:spAutoFit/>
          </a:bodyPr>
          <a:lstStyle/>
          <a:p>
            <a:pPr algn="ctr" defTabSz="1219170">
              <a:lnSpc>
                <a:spcPct val="135000"/>
              </a:lnSpc>
              <a:defRPr/>
            </a:pPr>
            <a:r>
              <a:rPr lang="en-GB" altLang="en-US" sz="3200">
                <a:latin typeface="UTM Avo" panose="02040603050506020204" pitchFamily="18" charset="0"/>
                <a:cs typeface="Arial" panose="020B0604020202020204" pitchFamily="34" charset="0"/>
              </a:rPr>
              <a:t>Nêu các ví dụ khác về lực không tiếp xúc mà em biết.</a:t>
            </a:r>
            <a:endParaRPr lang="en-US" altLang="en-US" sz="3200">
              <a:latin typeface="UTM Avo" panose="02040603050506020204" pitchFamily="18" charset="0"/>
              <a:cs typeface="Arial" panose="020B0604020202020204" pitchFamily="34" charset="0"/>
            </a:endParaRPr>
          </a:p>
        </p:txBody>
      </p:sp>
      <p:pic>
        <p:nvPicPr>
          <p:cNvPr id="9" name="Picture 8">
            <a:extLst>
              <a:ext uri="{FF2B5EF4-FFF2-40B4-BE49-F238E27FC236}">
                <a16:creationId xmlns:a16="http://schemas.microsoft.com/office/drawing/2014/main" id="{DCB28C95-0999-40DE-B458-68ED7E0C0E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069385" y="3429000"/>
            <a:ext cx="2302671" cy="2286788"/>
          </a:xfrm>
          <a:prstGeom prst="rect">
            <a:avLst/>
          </a:prstGeom>
        </p:spPr>
      </p:pic>
    </p:spTree>
    <p:extLst>
      <p:ext uri="{BB962C8B-B14F-4D97-AF65-F5344CB8AC3E}">
        <p14:creationId xmlns:p14="http://schemas.microsoft.com/office/powerpoint/2010/main" val="2934109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sp>
        <p:nvSpPr>
          <p:cNvPr id="7" name="Rounded Rectangle 15">
            <a:extLst>
              <a:ext uri="{FF2B5EF4-FFF2-40B4-BE49-F238E27FC236}">
                <a16:creationId xmlns:a16="http://schemas.microsoft.com/office/drawing/2014/main" id="{1F00BD1A-D732-44DD-8712-0F75ECDAA371}"/>
              </a:ext>
            </a:extLst>
          </p:cNvPr>
          <p:cNvSpPr/>
          <p:nvPr/>
        </p:nvSpPr>
        <p:spPr>
          <a:xfrm>
            <a:off x="3532554" y="1820801"/>
            <a:ext cx="5126891" cy="98989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latin typeface="UTM Avo" panose="02040603050506020204" pitchFamily="18" charset="0"/>
              <a:cs typeface="Arial" panose="020B0604020202020204" pitchFamily="34" charset="0"/>
            </a:endParaRPr>
          </a:p>
        </p:txBody>
      </p:sp>
      <p:sp>
        <p:nvSpPr>
          <p:cNvPr id="8" name="Rectangle 7">
            <a:extLst>
              <a:ext uri="{FF2B5EF4-FFF2-40B4-BE49-F238E27FC236}">
                <a16:creationId xmlns:a16="http://schemas.microsoft.com/office/drawing/2014/main" id="{9E7A847A-372F-4148-B8CB-D8A5DAF1F4C6}"/>
              </a:ext>
            </a:extLst>
          </p:cNvPr>
          <p:cNvSpPr/>
          <p:nvPr/>
        </p:nvSpPr>
        <p:spPr>
          <a:xfrm>
            <a:off x="3646851" y="2043912"/>
            <a:ext cx="4881465" cy="543675"/>
          </a:xfrm>
          <a:prstGeom prst="rect">
            <a:avLst/>
          </a:prstGeom>
        </p:spPr>
        <p:txBody>
          <a:bodyPr wrap="none">
            <a:spAutoFit/>
          </a:bodyPr>
          <a:lstStyle/>
          <a:p>
            <a:r>
              <a:rPr lang="en-GB" sz="2933">
                <a:latin typeface="UTM Avo" panose="02040603050506020204" pitchFamily="18" charset="0"/>
              </a:rPr>
              <a:t>Nam châm hút viên bi sắt</a:t>
            </a:r>
            <a:endParaRPr lang="en-US" sz="2933">
              <a:latin typeface="UTM Avo" panose="02040603050506020204" pitchFamily="18" charset="0"/>
            </a:endParaRPr>
          </a:p>
        </p:txBody>
      </p:sp>
      <p:pic>
        <p:nvPicPr>
          <p:cNvPr id="9" name="Picture 8">
            <a:extLst>
              <a:ext uri="{FF2B5EF4-FFF2-40B4-BE49-F238E27FC236}">
                <a16:creationId xmlns:a16="http://schemas.microsoft.com/office/drawing/2014/main" id="{D3EC561E-4454-432F-950C-BBF8BDC2CB70}"/>
              </a:ext>
            </a:extLst>
          </p:cNvPr>
          <p:cNvPicPr>
            <a:picLocks noChangeAspect="1"/>
          </p:cNvPicPr>
          <p:nvPr/>
        </p:nvPicPr>
        <p:blipFill>
          <a:blip r:embed="rId4"/>
          <a:stretch>
            <a:fillRect/>
          </a:stretch>
        </p:blipFill>
        <p:spPr>
          <a:xfrm>
            <a:off x="2747187" y="3033811"/>
            <a:ext cx="6697624" cy="3082681"/>
          </a:xfrm>
          <a:prstGeom prst="rect">
            <a:avLst/>
          </a:prstGeom>
        </p:spPr>
      </p:pic>
    </p:spTree>
    <p:extLst>
      <p:ext uri="{BB962C8B-B14F-4D97-AF65-F5344CB8AC3E}">
        <p14:creationId xmlns:p14="http://schemas.microsoft.com/office/powerpoint/2010/main" val="116745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2E1AB91-6ADB-4766-9CB4-8EB2EAABB8D2}"/>
              </a:ext>
            </a:extLst>
          </p:cNvPr>
          <p:cNvSpPr/>
          <p:nvPr/>
        </p:nvSpPr>
        <p:spPr>
          <a:xfrm>
            <a:off x="637868" y="2876884"/>
            <a:ext cx="10638768" cy="2252465"/>
          </a:xfrm>
          <a:prstGeom prst="roundRect">
            <a:avLst>
              <a:gd name="adj" fmla="val 10128"/>
            </a:avLst>
          </a:prstGeom>
          <a:solidFill>
            <a:srgbClr val="F9E9F2"/>
          </a:solidFill>
          <a:ln w="57150">
            <a:solidFill>
              <a:srgbClr val="E283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55B20386-F9F3-410C-B9DD-3AE6059AA395}"/>
              </a:ext>
            </a:extLst>
          </p:cNvPr>
          <p:cNvPicPr>
            <a:picLocks noChangeAspect="1"/>
          </p:cNvPicPr>
          <p:nvPr/>
        </p:nvPicPr>
        <p:blipFill>
          <a:blip r:embed="rId4"/>
          <a:stretch>
            <a:fillRect/>
          </a:stretch>
        </p:blipFill>
        <p:spPr>
          <a:xfrm>
            <a:off x="10531575" y="2232219"/>
            <a:ext cx="1022557" cy="965351"/>
          </a:xfrm>
          <a:prstGeom prst="rect">
            <a:avLst/>
          </a:prstGeom>
        </p:spPr>
      </p:pic>
      <p:sp>
        <p:nvSpPr>
          <p:cNvPr id="10" name="Rectangle 9">
            <a:extLst>
              <a:ext uri="{FF2B5EF4-FFF2-40B4-BE49-F238E27FC236}">
                <a16:creationId xmlns:a16="http://schemas.microsoft.com/office/drawing/2014/main" id="{5D367424-EF6A-4B67-BD41-7E0008A70CB0}"/>
              </a:ext>
            </a:extLst>
          </p:cNvPr>
          <p:cNvSpPr/>
          <p:nvPr/>
        </p:nvSpPr>
        <p:spPr>
          <a:xfrm>
            <a:off x="871368" y="2986555"/>
            <a:ext cx="10127772" cy="2051780"/>
          </a:xfrm>
          <a:prstGeom prst="rect">
            <a:avLst/>
          </a:prstGeom>
        </p:spPr>
        <p:txBody>
          <a:bodyPr wrap="square">
            <a:spAutoFit/>
          </a:bodyPr>
          <a:lstStyle/>
          <a:p>
            <a:pPr marL="342900" lvl="0" indent="-342900" algn="just">
              <a:lnSpc>
                <a:spcPct val="150000"/>
              </a:lnSpc>
              <a:buSzPct val="120000"/>
              <a:buFont typeface="Arial" panose="020B0604020202020204" pitchFamily="34" charset="0"/>
              <a:buChar char="•"/>
            </a:pPr>
            <a:r>
              <a:rPr lang="vi-VN" sz="2200" dirty="0">
                <a:solidFill>
                  <a:sysClr val="windowText" lastClr="000000"/>
                </a:solidFill>
                <a:latin typeface="UTM Avo" panose="02040603050506020204" pitchFamily="18" charset="0"/>
              </a:rPr>
              <a:t>Lực tiếp xúc xuất hiện khi vật gây ra lực có sự tiếp xúc với vật chịu tác dụng của lực.</a:t>
            </a:r>
          </a:p>
          <a:p>
            <a:pPr marL="342900" lvl="0" indent="-342900" algn="just">
              <a:lnSpc>
                <a:spcPct val="150000"/>
              </a:lnSpc>
              <a:buSzPct val="120000"/>
              <a:buFont typeface="Arial" panose="020B0604020202020204" pitchFamily="34" charset="0"/>
              <a:buChar char="•"/>
            </a:pPr>
            <a:r>
              <a:rPr lang="vi-VN" sz="2200" dirty="0">
                <a:solidFill>
                  <a:sysClr val="windowText" lastClr="000000"/>
                </a:solidFill>
                <a:latin typeface="UTM Avo" panose="02040603050506020204" pitchFamily="18" charset="0"/>
              </a:rPr>
              <a:t>Lực không tiếp xúc xuất hiện khi vật gây ra lực không có sự tiếp xúc với vật chịu tác dụng của lực.</a:t>
            </a:r>
            <a:endParaRPr kumimoji="0" lang="vi-VN" sz="2200" b="0" i="0" u="none" strike="noStrike" kern="0" cap="none" spc="0" normalizeH="0" baseline="0" noProof="0" dirty="0">
              <a:ln>
                <a:noFill/>
              </a:ln>
              <a:solidFill>
                <a:sysClr val="windowText" lastClr="000000"/>
              </a:solidFill>
              <a:effectLst/>
              <a:uLnTx/>
              <a:uFillTx/>
              <a:latin typeface="UTM Avo" panose="02040603050506020204" pitchFamily="18" charset="0"/>
              <a:sym typeface="Arial"/>
            </a:endParaRPr>
          </a:p>
        </p:txBody>
      </p:sp>
    </p:spTree>
    <p:extLst>
      <p:ext uri="{BB962C8B-B14F-4D97-AF65-F5344CB8AC3E}">
        <p14:creationId xmlns:p14="http://schemas.microsoft.com/office/powerpoint/2010/main" val="3283229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fade">
                                      <p:cBhvr>
                                        <p:cTn id="20"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5"/>
        <p:cNvGrpSpPr/>
        <p:nvPr/>
      </p:nvGrpSpPr>
      <p:grpSpPr>
        <a:xfrm>
          <a:off x="0" y="0"/>
          <a:ext cx="0" cy="0"/>
          <a:chOff x="0" y="0"/>
          <a:chExt cx="0" cy="0"/>
        </a:xfrm>
      </p:grpSpPr>
      <p:pic>
        <p:nvPicPr>
          <p:cNvPr id="4" name="Picture 3">
            <a:hlinkClick r:id="rId4"/>
            <a:extLst>
              <a:ext uri="{FF2B5EF4-FFF2-40B4-BE49-F238E27FC236}">
                <a16:creationId xmlns:a16="http://schemas.microsoft.com/office/drawing/2014/main" id="{8B442781-6D01-4423-9FA6-BED1023182F7}"/>
              </a:ext>
            </a:extLst>
          </p:cNvPr>
          <p:cNvPicPr>
            <a:picLocks noChangeAspect="1"/>
          </p:cNvPicPr>
          <p:nvPr/>
        </p:nvPicPr>
        <p:blipFill>
          <a:blip r:embed="rId5"/>
          <a:stretch>
            <a:fillRect/>
          </a:stretch>
        </p:blipFill>
        <p:spPr>
          <a:xfrm>
            <a:off x="4501083" y="3015453"/>
            <a:ext cx="3189835" cy="17647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9"/>
        <p:cNvGrpSpPr/>
        <p:nvPr/>
      </p:nvGrpSpPr>
      <p:grpSpPr>
        <a:xfrm>
          <a:off x="0" y="0"/>
          <a:ext cx="0" cy="0"/>
          <a:chOff x="0" y="0"/>
          <a:chExt cx="0" cy="0"/>
        </a:xfrm>
      </p:grpSpPr>
      <p:pic>
        <p:nvPicPr>
          <p:cNvPr id="3" name="Picture 2">
            <a:hlinkClick r:id="rId4"/>
            <a:extLst>
              <a:ext uri="{FF2B5EF4-FFF2-40B4-BE49-F238E27FC236}">
                <a16:creationId xmlns:a16="http://schemas.microsoft.com/office/drawing/2014/main" id="{3B618503-9DC9-4E69-8C0E-1BAE9E590575}"/>
              </a:ext>
            </a:extLst>
          </p:cNvPr>
          <p:cNvPicPr>
            <a:picLocks noChangeAspect="1"/>
          </p:cNvPicPr>
          <p:nvPr/>
        </p:nvPicPr>
        <p:blipFill>
          <a:blip r:embed="rId5"/>
          <a:stretch>
            <a:fillRect/>
          </a:stretch>
        </p:blipFill>
        <p:spPr>
          <a:xfrm>
            <a:off x="4501083" y="3015453"/>
            <a:ext cx="3189835" cy="17647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54774f4bc8287c7337fadd5fbb419da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Bach tuyet\Snow_white_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8400" y="2722179"/>
            <a:ext cx="1243539" cy="26802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Desktop\Bach tuyet\43ebd44d263606f876d42fd2f199ea61 (4).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98837">
                        <a14:foregroundMark x1="40116" y1="26626" x2="70349" y2="59553"/>
                        <a14:foregroundMark x1="64535" y1="35366" x2="77035" y2="44715"/>
                        <a14:foregroundMark x1="45640" y1="16463" x2="28198" y2="36585"/>
                        <a14:foregroundMark x1="44186" y1="40244" x2="60174" y2="57724"/>
                        <a14:foregroundMark x1="67151" y1="58943" x2="86628" y2="57317"/>
                      </a14:backgroundRemoval>
                    </a14:imgEffect>
                  </a14:imgLayer>
                </a14:imgProps>
              </a:ext>
              <a:ext uri="{28A0092B-C50C-407E-A947-70E740481C1C}">
                <a14:useLocalDpi xmlns:a14="http://schemas.microsoft.com/office/drawing/2010/main" val="0"/>
              </a:ext>
            </a:extLst>
          </a:blip>
          <a:srcRect/>
          <a:stretch>
            <a:fillRect/>
          </a:stretch>
        </p:blipFill>
        <p:spPr bwMode="auto">
          <a:xfrm rot="338519">
            <a:off x="10592437" y="4662277"/>
            <a:ext cx="1880249" cy="268919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Desktop\Bach tuyet\43ebd44d263606f876d42fd2f199ea61 (7).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6022" y1="32480" x2="72849" y2="415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148075" y="4667665"/>
            <a:ext cx="1913197" cy="25519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ADMIN\Desktop\Bach tuyet\RjAwOTQ4MTUyNEI3QjJCRTc2RjA6ZDA1ZjJmYTY2MjBkNDYzY2ZlZDNiOTA1Y2YxYTk1NzA6Ojo6OjA=.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50431" y1="17647" x2="56466" y2="31120"/>
                        <a14:foregroundMark x1="79526" y1="14611" x2="53879" y2="29412"/>
                        <a14:foregroundMark x1="77586" y1="15180" x2="59914" y2="22960"/>
                        <a14:foregroundMark x1="53017" y1="6641" x2="44397" y2="25427"/>
                        <a14:foregroundMark x1="57328" y1="8918" x2="88793" y2="17837"/>
                        <a14:foregroundMark x1="54526" y1="6072" x2="66810" y2="9488"/>
                        <a14:foregroundMark x1="76509" y1="31499" x2="69397" y2="43643"/>
                        <a14:foregroundMark x1="95690" y1="16698" x2="76940" y2="10247"/>
                        <a14:foregroundMark x1="77586" y1="33776" x2="74353" y2="40417"/>
                      </a14:backgroundRemoval>
                    </a14:imgEffect>
                  </a14:imgLayer>
                </a14:imgProps>
              </a:ext>
              <a:ext uri="{28A0092B-C50C-407E-A947-70E740481C1C}">
                <a14:useLocalDpi xmlns:a14="http://schemas.microsoft.com/office/drawing/2010/main" val="0"/>
              </a:ext>
            </a:extLst>
          </a:blip>
          <a:srcRect/>
          <a:stretch>
            <a:fillRect/>
          </a:stretch>
        </p:blipFill>
        <p:spPr bwMode="auto">
          <a:xfrm rot="20593735">
            <a:off x="9011" y="4789835"/>
            <a:ext cx="2123621" cy="2411959"/>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ADMIN\Desktop\Bach tuyet\43ebd44d263606f876d42fd2f199ea61 (2).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44267" y1="18935" x2="28800" y2="43984"/>
                        <a14:foregroundMark x1="27200" y1="21696" x2="14667" y2="33728"/>
                        <a14:foregroundMark x1="36533" y1="32150" x2="35467" y2="44576"/>
                        <a14:foregroundMark x1="32533" y1="42801" x2="63733" y2="38462"/>
                      </a14:backgroundRemoval>
                    </a14:imgEffect>
                  </a14:imgLayer>
                </a14:imgProps>
              </a:ext>
              <a:ext uri="{28A0092B-C50C-407E-A947-70E740481C1C}">
                <a14:useLocalDpi xmlns:a14="http://schemas.microsoft.com/office/drawing/2010/main" val="0"/>
              </a:ext>
            </a:extLst>
          </a:blip>
          <a:srcRect/>
          <a:stretch>
            <a:fillRect/>
          </a:stretch>
        </p:blipFill>
        <p:spPr bwMode="auto">
          <a:xfrm rot="20172978">
            <a:off x="7736843" y="4957294"/>
            <a:ext cx="1831975" cy="247682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ADMIN\Desktop\Bach tuyet\43ebd44d263606f876d42fd2f199ea61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47640" y1="33252" x2="54382" y2="60391"/>
                      </a14:backgroundRemoval>
                    </a14:imgEffect>
                  </a14:imgLayer>
                </a14:imgProps>
              </a:ext>
              <a:ext uri="{28A0092B-C50C-407E-A947-70E740481C1C}">
                <a14:useLocalDpi xmlns:a14="http://schemas.microsoft.com/office/drawing/2010/main" val="0"/>
              </a:ext>
            </a:extLst>
          </a:blip>
          <a:srcRect/>
          <a:stretch>
            <a:fillRect/>
          </a:stretch>
        </p:blipFill>
        <p:spPr bwMode="auto">
          <a:xfrm>
            <a:off x="2082524" y="5232399"/>
            <a:ext cx="2212453" cy="2033468"/>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ADMIN\Desktop\Bach tuyet\43ebd44d263606f876d42fd2f199ea61 (5).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50482" y1="26157" x2="67203" y2="63581"/>
                        <a14:foregroundMark x1="38907" y1="22133" x2="24116" y2="46680"/>
                      </a14:backgroundRemoval>
                    </a14:imgEffect>
                  </a14:imgLayer>
                </a14:imgProps>
              </a:ext>
              <a:ext uri="{28A0092B-C50C-407E-A947-70E740481C1C}">
                <a14:useLocalDpi xmlns:a14="http://schemas.microsoft.com/office/drawing/2010/main" val="0"/>
              </a:ext>
            </a:extLst>
          </a:blip>
          <a:srcRect/>
          <a:stretch>
            <a:fillRect/>
          </a:stretch>
        </p:blipFill>
        <p:spPr bwMode="auto">
          <a:xfrm rot="1608799">
            <a:off x="1408602" y="4577567"/>
            <a:ext cx="1656967" cy="264795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Users\ADMIN\Desktop\Bach tuyet\43ebd44d263606f876d42fd2f199ea61 (8).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53350" y1="9206" x2="64268" y2="52888"/>
                        <a14:foregroundMark x1="50372" y1="21841" x2="42432" y2="44585"/>
                        <a14:foregroundMark x1="38462" y1="36643" x2="57320" y2="45668"/>
                        <a14:foregroundMark x1="75682" y1="36282" x2="60298" y2="47834"/>
                        <a14:foregroundMark x1="71712" y1="29422" x2="76179" y2="37365"/>
                        <a14:foregroundMark x1="44417" y1="31949" x2="32506" y2="47112"/>
                        <a14:foregroundMark x1="35484" y1="33755" x2="44417" y2="42780"/>
                        <a14:foregroundMark x1="48387" y1="85740" x2="36476" y2="93321"/>
                        <a14:foregroundMark x1="46402" y1="14982" x2="37965" y2="30505"/>
                        <a14:foregroundMark x1="61787" y1="20397" x2="71216" y2="32310"/>
                        <a14:foregroundMark x1="50656" y1="20076" x2="55381" y2="26769"/>
                        <a14:foregroundMark x1="57743" y1="14532" x2="70341" y2="25048"/>
                      </a14:backgroundRemoval>
                    </a14:imgEffect>
                  </a14:imgLayer>
                </a14:imgProps>
              </a:ext>
              <a:ext uri="{28A0092B-C50C-407E-A947-70E740481C1C}">
                <a14:useLocalDpi xmlns:a14="http://schemas.microsoft.com/office/drawing/2010/main" val="0"/>
              </a:ext>
            </a:extLst>
          </a:blip>
          <a:srcRect/>
          <a:stretch>
            <a:fillRect/>
          </a:stretch>
        </p:blipFill>
        <p:spPr bwMode="auto">
          <a:xfrm>
            <a:off x="9448800" y="4363395"/>
            <a:ext cx="2111365" cy="2902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Users\ADMIN\Desktop\Bach tuyet\511929473-photo-clip-tre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775200" y="-2947963"/>
            <a:ext cx="9770739"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C:\Users\ADMIN\Desktop\Bach tuyet\511929473-photo-clip-tre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19199" y="-2825162"/>
            <a:ext cx="6078553"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Users\ADMIN\Desktop\Tai nguyen thiet ke tro choi\Bảng gỗ\wooden-blank-sign-clipart-1.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84883" y="-1955800"/>
            <a:ext cx="9187917" cy="407987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644461" y="584200"/>
            <a:ext cx="7515539" cy="107721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sym typeface="Arial"/>
              </a:rPr>
              <a:t>CHƠI TRỐN TÌM </a:t>
            </a:r>
          </a:p>
          <a:p>
            <a:pPr marL="0" marR="0" lvl="0" indent="0" algn="ctr" defTabSz="1219170"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sym typeface="Arial"/>
              </a:rPr>
              <a:t>CÙNG BẠCH TUYẾT VÀ 7 CHÚ LÙN</a:t>
            </a:r>
          </a:p>
        </p:txBody>
      </p:sp>
      <p:pic>
        <p:nvPicPr>
          <p:cNvPr id="15" name="Picture 11" descr="C:\Users\ADMIN\Desktop\Tai nguyen thiet ke tro choi\Angry birds epic birds\1505573783630 (2).png">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600170" y="5901542"/>
            <a:ext cx="1426197" cy="7808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ADF4668-5FB9-446A-9883-8D9F44DCBD9A}"/>
              </a:ext>
            </a:extLst>
          </p:cNvPr>
          <p:cNvPicPr>
            <a:picLocks noChangeAspect="1"/>
          </p:cNvPicPr>
          <p:nvPr/>
        </p:nvPicPr>
        <p:blipFill>
          <a:blip r:embed="rId22"/>
          <a:stretch>
            <a:fillRect/>
          </a:stretch>
        </p:blipFill>
        <p:spPr>
          <a:xfrm>
            <a:off x="11492238" y="0"/>
            <a:ext cx="699762" cy="780288"/>
          </a:xfrm>
          <a:prstGeom prst="rect">
            <a:avLst/>
          </a:prstGeom>
          <a:solidFill>
            <a:schemeClr val="bg1"/>
          </a:solidFill>
        </p:spPr>
      </p:pic>
    </p:spTree>
    <p:extLst>
      <p:ext uri="{BB962C8B-B14F-4D97-AF65-F5344CB8AC3E}">
        <p14:creationId xmlns:p14="http://schemas.microsoft.com/office/powerpoint/2010/main" val="3938583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Bach tuyet\51832wid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70944"/>
            <a:ext cx="12192000" cy="702894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ADMIN\Desktop\Bach tuyet\Bamb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5339" flipH="1">
            <a:off x="5123743" y="3860603"/>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ADMIN\Desktop\Bach tuyet\esquilo001.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471667" flipH="1">
            <a:off x="10027353" y="4075373"/>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ADMIN\Desktop\Bach tuyet\767e08fbae2de8679fbba6d8cecba19e.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352524" flipH="1">
            <a:off x="2844061" y="4583628"/>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Bach tuyet\happy-dwarf-png-disney-art-106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0396539">
            <a:off x="7342692" y="3684997"/>
            <a:ext cx="1317165" cy="22265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Bach tuyet\arbre-majestueux-4262928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609600" y="-590694"/>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ADMIN\Desktop\Bach tuyet\511929473-photo-clip-tree.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18400" y="-7518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sers\ADMIN\Desktop\Bach tuyet\511929473-photo-clip-tree.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40000" y="-10312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ADMIN\Desktop\Bach tuyet\arbre-majestueux-4262928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168900" y="-65702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Bach tuyet\Snow_white_transparent.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12447" y="3525941"/>
            <a:ext cx="1825347" cy="393422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C:\Users\ADMIN\Desktop\Tai nguyen thiet ke tro choi\Bảng gỗ\wooden-blank-sign-clipart-1.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35031" y="-2039938"/>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2908421" y="597067"/>
            <a:ext cx="6178952" cy="1077218"/>
          </a:xfrm>
          <a:prstGeom prst="rect">
            <a:avLst/>
          </a:prstGeom>
          <a:noFill/>
        </p:spPr>
        <p:txBody>
          <a:bodyPr wrap="square" rtlCol="0">
            <a:spAutoFit/>
          </a:bodyPr>
          <a:lstStyle/>
          <a:p>
            <a:pPr lvl="0" algn="ctr" defTabSz="1219170">
              <a:buClrTx/>
            </a:pPr>
            <a:r>
              <a:rPr lang="vi-VN" sz="3200" b="1" kern="1200">
                <a:solidFill>
                  <a:prstClr val="white"/>
                </a:solidFill>
                <a:latin typeface="UTM Avo" panose="02040603050506020204" pitchFamily="18" charset="0"/>
                <a:ea typeface="+mn-ea"/>
              </a:rPr>
              <a:t>Câu 1: </a:t>
            </a:r>
            <a:r>
              <a:rPr lang="vi-VN" sz="3200" kern="1200">
                <a:solidFill>
                  <a:prstClr val="white"/>
                </a:solidFill>
                <a:latin typeface="UTM Avo" panose="02040603050506020204" pitchFamily="18" charset="0"/>
                <a:ea typeface="+mn-ea"/>
              </a:rPr>
              <a:t>Lực nào sau đây là lực tiếp xúc?</a:t>
            </a:r>
          </a:p>
        </p:txBody>
      </p:sp>
      <p:pic>
        <p:nvPicPr>
          <p:cNvPr id="31" name="Picture 11" descr="C:\Users\ADMIN\Desktop\Tai nguyen thiet ke tro choi\Bảng gỗ\Picture1 (2).png">
            <a:hlinkClick r:id="" action="ppaction://hlinkshowjump?jump=nextslide"/>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416088" y="912723"/>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32" name="Explosion 1 31"/>
          <p:cNvSpPr/>
          <p:nvPr/>
        </p:nvSpPr>
        <p:spPr>
          <a:xfrm>
            <a:off x="3160348" y="4128106"/>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dirty="0">
                <a:ln>
                  <a:noFill/>
                </a:ln>
                <a:solidFill>
                  <a:srgbClr val="0000FF"/>
                </a:solidFill>
                <a:effectLst/>
                <a:uLnTx/>
                <a:uFillTx/>
                <a:latin typeface="UTM Avo" panose="02040603050506020204" pitchFamily="18" charset="0"/>
                <a:ea typeface="+mn-ea"/>
                <a:cs typeface="Arial" panose="020B0604020202020204" pitchFamily="34" charset="0"/>
                <a:sym typeface="Arial"/>
              </a:rPr>
              <a:t>ĐÚNG RỒI</a:t>
            </a:r>
          </a:p>
        </p:txBody>
      </p:sp>
      <p:sp>
        <p:nvSpPr>
          <p:cNvPr id="33" name="Rounded Rectangle 32"/>
          <p:cNvSpPr/>
          <p:nvPr/>
        </p:nvSpPr>
        <p:spPr>
          <a:xfrm>
            <a:off x="85742" y="2068385"/>
            <a:ext cx="2567676" cy="165838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Tx/>
            </a:pPr>
            <a:r>
              <a:rPr kumimoji="0" lang="en-US" sz="2133" b="0" i="0" u="none" strike="noStrike" kern="1200" cap="none" spc="0" normalizeH="0" baseline="0" noProof="0">
                <a:ln>
                  <a:noFill/>
                </a:ln>
                <a:solidFill>
                  <a:srgbClr val="0000FF"/>
                </a:solidFill>
                <a:effectLst/>
                <a:uLnTx/>
                <a:uFillTx/>
                <a:latin typeface="UTM Avo" panose="02040603050506020204" pitchFamily="18" charset="0"/>
                <a:ea typeface="+mn-ea"/>
                <a:cs typeface="+mn-cs"/>
                <a:sym typeface="Arial"/>
              </a:rPr>
              <a:t>A. </a:t>
            </a:r>
            <a:r>
              <a:rPr lang="vi-VN" sz="2133" kern="1200">
                <a:solidFill>
                  <a:srgbClr val="0000FF"/>
                </a:solidFill>
                <a:latin typeface="UTM Avo" panose="02040603050506020204" pitchFamily="18" charset="0"/>
              </a:rPr>
              <a:t>Lực hút giữa Trái Đất và Mặt Trăng.</a:t>
            </a:r>
          </a:p>
        </p:txBody>
      </p:sp>
      <p:sp>
        <p:nvSpPr>
          <p:cNvPr id="44" name="Rounded Rectangle 43"/>
          <p:cNvSpPr/>
          <p:nvPr/>
        </p:nvSpPr>
        <p:spPr>
          <a:xfrm>
            <a:off x="2804715" y="2072881"/>
            <a:ext cx="2881308" cy="165838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Tx/>
            </a:pPr>
            <a:r>
              <a:rPr kumimoji="0" lang="en-US" sz="2133" b="0" i="0" u="none" strike="noStrike" kern="1200" cap="none" spc="0" normalizeH="0" baseline="0" noProof="0" dirty="0">
                <a:ln>
                  <a:noFill/>
                </a:ln>
                <a:solidFill>
                  <a:srgbClr val="0000FF"/>
                </a:solidFill>
                <a:effectLst/>
                <a:uLnTx/>
                <a:uFillTx/>
                <a:latin typeface="UTM Avo" panose="02040603050506020204" pitchFamily="18" charset="0"/>
                <a:ea typeface="+mn-ea"/>
                <a:cs typeface="+mn-cs"/>
                <a:sym typeface="Arial"/>
              </a:rPr>
              <a:t>B. </a:t>
            </a:r>
            <a:r>
              <a:rPr lang="vi-VN" sz="2133" kern="1200" dirty="0">
                <a:solidFill>
                  <a:srgbClr val="0000FF"/>
                </a:solidFill>
                <a:latin typeface="UTM Avo" panose="02040603050506020204" pitchFamily="18" charset="0"/>
              </a:rPr>
              <a:t>Lực của nam cham hút thanh sắt đặt cách đó một đoạn.</a:t>
            </a:r>
          </a:p>
        </p:txBody>
      </p:sp>
      <p:sp>
        <p:nvSpPr>
          <p:cNvPr id="45" name="Rounded Rectangle 44"/>
          <p:cNvSpPr/>
          <p:nvPr/>
        </p:nvSpPr>
        <p:spPr>
          <a:xfrm>
            <a:off x="5810922" y="2073670"/>
            <a:ext cx="2773127" cy="165838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Tx/>
            </a:pPr>
            <a:r>
              <a:rPr kumimoji="0" lang="en-US" sz="2133" b="0" i="0" u="none" strike="noStrike" kern="1200" cap="none" spc="0" normalizeH="0" baseline="0" noProof="0">
                <a:ln>
                  <a:noFill/>
                </a:ln>
                <a:solidFill>
                  <a:srgbClr val="0000FF"/>
                </a:solidFill>
                <a:effectLst/>
                <a:uLnTx/>
                <a:uFillTx/>
                <a:latin typeface="UTM Avo" panose="02040603050506020204" pitchFamily="18" charset="0"/>
                <a:ea typeface="+mn-ea"/>
                <a:cs typeface="+mn-cs"/>
                <a:sym typeface="Arial"/>
              </a:rPr>
              <a:t>C. </a:t>
            </a:r>
            <a:r>
              <a:rPr lang="vi-VN" sz="2133" kern="1200">
                <a:solidFill>
                  <a:srgbClr val="0000FF"/>
                </a:solidFill>
                <a:latin typeface="UTM Avo" panose="02040603050506020204" pitchFamily="18" charset="0"/>
              </a:rPr>
              <a:t>Lực của quả cân tác dụng lên lò xo khi treo quả cân vào lò xo.</a:t>
            </a:r>
          </a:p>
        </p:txBody>
      </p:sp>
      <p:sp>
        <p:nvSpPr>
          <p:cNvPr id="46" name="Rounded Rectangle 45"/>
          <p:cNvSpPr/>
          <p:nvPr/>
        </p:nvSpPr>
        <p:spPr>
          <a:xfrm>
            <a:off x="8763037" y="2068385"/>
            <a:ext cx="3345239" cy="1629935"/>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Tx/>
            </a:pPr>
            <a:r>
              <a:rPr kumimoji="0" lang="vi-VN" sz="2133" b="0" i="0" u="none" strike="noStrike" kern="1200" cap="none" spc="0" normalizeH="0" baseline="0" noProof="0">
                <a:ln>
                  <a:noFill/>
                </a:ln>
                <a:solidFill>
                  <a:srgbClr val="0000FF"/>
                </a:solidFill>
                <a:effectLst/>
                <a:uLnTx/>
                <a:uFillTx/>
                <a:latin typeface="UTM Avo" panose="02040603050506020204" pitchFamily="18" charset="0"/>
                <a:ea typeface="+mn-ea"/>
                <a:cs typeface="+mn-cs"/>
                <a:sym typeface="Arial"/>
              </a:rPr>
              <a:t>D. </a:t>
            </a:r>
            <a:r>
              <a:rPr lang="vi-VN" sz="2133" kern="1200">
                <a:solidFill>
                  <a:srgbClr val="0000FF"/>
                </a:solidFill>
                <a:latin typeface="UTM Avo" panose="02040603050506020204" pitchFamily="18" charset="0"/>
              </a:rPr>
              <a:t>Lực của Trái Đất tác dụng lên bóng đèn treo trên trần nhà.</a:t>
            </a:r>
          </a:p>
        </p:txBody>
      </p:sp>
      <p:pic>
        <p:nvPicPr>
          <p:cNvPr id="47" name="Picture 11" descr="C:\Users\ADMIN\Desktop\Tai nguyen thiet ke tro choi\Bảng gỗ\Picture1 (2).png">
            <a:hlinkClick r:id="" action="ppaction://hlinkshowjump?jump=previousslide"/>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flipH="1">
            <a:off x="203201" y="912723"/>
            <a:ext cx="1646767" cy="687477"/>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bao-sai-www_tiengdong_com (mp3cut.net)">
            <a:hlinkClick r:id="" action="ppaction://media"/>
            <a:extLst>
              <a:ext uri="{FF2B5EF4-FFF2-40B4-BE49-F238E27FC236}">
                <a16:creationId xmlns:a16="http://schemas.microsoft.com/office/drawing/2014/main" id="{1F9662C5-19E2-57F1-A462-479CD2520AE0}"/>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591733" y="4078817"/>
            <a:ext cx="812800" cy="812800"/>
          </a:xfrm>
          <a:prstGeom prst="rect">
            <a:avLst/>
          </a:prstGeom>
        </p:spPr>
      </p:pic>
      <p:pic>
        <p:nvPicPr>
          <p:cNvPr id="3" name="Am-thanh-tra-loi-dung-chinh-xac-www_tiengdong_com">
            <a:hlinkClick r:id="" action="ppaction://media"/>
            <a:extLst>
              <a:ext uri="{FF2B5EF4-FFF2-40B4-BE49-F238E27FC236}">
                <a16:creationId xmlns:a16="http://schemas.microsoft.com/office/drawing/2014/main" id="{736E44D3-F3F8-3EC9-BF12-E77608E0431C}"/>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3851467" y="4737100"/>
            <a:ext cx="812800" cy="812800"/>
          </a:xfrm>
          <a:prstGeom prst="rect">
            <a:avLst/>
          </a:prstGeom>
        </p:spPr>
      </p:pic>
      <p:pic>
        <p:nvPicPr>
          <p:cNvPr id="4" name="Tieng-bao-sai-www_tiengdong_com (mp3cut.net)">
            <a:hlinkClick r:id="" action="ppaction://media"/>
            <a:extLst>
              <a:ext uri="{FF2B5EF4-FFF2-40B4-BE49-F238E27FC236}">
                <a16:creationId xmlns:a16="http://schemas.microsoft.com/office/drawing/2014/main" id="{8CEE230A-3DDE-ECB7-5C66-48966C719916}"/>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2307397" y="5168261"/>
            <a:ext cx="812800" cy="812800"/>
          </a:xfrm>
          <a:prstGeom prst="rect">
            <a:avLst/>
          </a:prstGeom>
        </p:spPr>
      </p:pic>
      <p:pic>
        <p:nvPicPr>
          <p:cNvPr id="5" name="Tieng-bao-sai-www_tiengdong_com (mp3cut.net)">
            <a:hlinkClick r:id="" action="ppaction://media"/>
            <a:extLst>
              <a:ext uri="{FF2B5EF4-FFF2-40B4-BE49-F238E27FC236}">
                <a16:creationId xmlns:a16="http://schemas.microsoft.com/office/drawing/2014/main" id="{42198ABF-A3F9-36C8-9FA0-659AFE71B379}"/>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2267728" y="6682775"/>
            <a:ext cx="812800" cy="812800"/>
          </a:xfrm>
          <a:prstGeom prst="rect">
            <a:avLst/>
          </a:prstGeom>
        </p:spPr>
      </p:pic>
      <p:pic>
        <p:nvPicPr>
          <p:cNvPr id="34" name="Picture 33">
            <a:extLst>
              <a:ext uri="{FF2B5EF4-FFF2-40B4-BE49-F238E27FC236}">
                <a16:creationId xmlns:a16="http://schemas.microsoft.com/office/drawing/2014/main" id="{90BE2DE2-CEB4-4377-BA48-6B2CC0B98084}"/>
              </a:ext>
            </a:extLst>
          </p:cNvPr>
          <p:cNvPicPr>
            <a:picLocks noChangeAspect="1"/>
          </p:cNvPicPr>
          <p:nvPr/>
        </p:nvPicPr>
        <p:blipFill>
          <a:blip r:embed="rId21"/>
          <a:stretch>
            <a:fillRect/>
          </a:stretch>
        </p:blipFill>
        <p:spPr>
          <a:xfrm>
            <a:off x="11492238" y="0"/>
            <a:ext cx="699762" cy="780288"/>
          </a:xfrm>
          <a:prstGeom prst="rect">
            <a:avLst/>
          </a:prstGeom>
          <a:solidFill>
            <a:schemeClr val="bg1"/>
          </a:solidFill>
        </p:spPr>
      </p:pic>
    </p:spTree>
    <p:extLst>
      <p:ext uri="{BB962C8B-B14F-4D97-AF65-F5344CB8AC3E}">
        <p14:creationId xmlns:p14="http://schemas.microsoft.com/office/powerpoint/2010/main" val="3650585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3"/>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par>
                                <p:cTn id="34" presetID="32" presetClass="emph" presetSubtype="0" repeatCount="indefinite" fill="hold" nodeType="withEffect">
                                  <p:stCondLst>
                                    <p:cond delay="0"/>
                                  </p:stCondLst>
                                  <p:childTnLst>
                                    <p:animRot by="120000">
                                      <p:cBhvr>
                                        <p:cTn id="35" dur="300" fill="hold">
                                          <p:stCondLst>
                                            <p:cond delay="0"/>
                                          </p:stCondLst>
                                        </p:cTn>
                                        <p:tgtEl>
                                          <p:spTgt spid="28"/>
                                        </p:tgtEl>
                                        <p:attrNameLst>
                                          <p:attrName>r</p:attrName>
                                        </p:attrNameLst>
                                      </p:cBhvr>
                                    </p:animRot>
                                    <p:animRot by="-240000">
                                      <p:cBhvr>
                                        <p:cTn id="36" dur="600" fill="hold">
                                          <p:stCondLst>
                                            <p:cond delay="600"/>
                                          </p:stCondLst>
                                        </p:cTn>
                                        <p:tgtEl>
                                          <p:spTgt spid="28"/>
                                        </p:tgtEl>
                                        <p:attrNameLst>
                                          <p:attrName>r</p:attrName>
                                        </p:attrNameLst>
                                      </p:cBhvr>
                                    </p:animRot>
                                    <p:animRot by="240000">
                                      <p:cBhvr>
                                        <p:cTn id="37" dur="600" fill="hold">
                                          <p:stCondLst>
                                            <p:cond delay="1200"/>
                                          </p:stCondLst>
                                        </p:cTn>
                                        <p:tgtEl>
                                          <p:spTgt spid="28"/>
                                        </p:tgtEl>
                                        <p:attrNameLst>
                                          <p:attrName>r</p:attrName>
                                        </p:attrNameLst>
                                      </p:cBhvr>
                                    </p:animRot>
                                    <p:animRot by="-240000">
                                      <p:cBhvr>
                                        <p:cTn id="38" dur="600" fill="hold">
                                          <p:stCondLst>
                                            <p:cond delay="1800"/>
                                          </p:stCondLst>
                                        </p:cTn>
                                        <p:tgtEl>
                                          <p:spTgt spid="28"/>
                                        </p:tgtEl>
                                        <p:attrNameLst>
                                          <p:attrName>r</p:attrName>
                                        </p:attrNameLst>
                                      </p:cBhvr>
                                    </p:animRot>
                                    <p:animRot by="120000">
                                      <p:cBhvr>
                                        <p:cTn id="39" dur="600" fill="hold">
                                          <p:stCondLst>
                                            <p:cond delay="2400"/>
                                          </p:stCondLst>
                                        </p:cTn>
                                        <p:tgtEl>
                                          <p:spTgt spid="28"/>
                                        </p:tgtEl>
                                        <p:attrNameLst>
                                          <p:attrName>r</p:attrName>
                                        </p:attrNameLst>
                                      </p:cBhvr>
                                    </p:animRot>
                                  </p:childTnLst>
                                </p:cTn>
                              </p:par>
                              <p:par>
                                <p:cTn id="40" presetID="1" presetClass="mediacall" presetSubtype="0" fill="hold" nodeType="withEffect">
                                  <p:stCondLst>
                                    <p:cond delay="0"/>
                                  </p:stCondLst>
                                  <p:childTnLst>
                                    <p:cmd type="call" cmd="playFrom(0.0)">
                                      <p:cBhvr>
                                        <p:cTn id="41" dur="2843" fill="hold"/>
                                        <p:tgtEl>
                                          <p:spTgt spid="5"/>
                                        </p:tgtEl>
                                      </p:cBhvr>
                                    </p:cmd>
                                  </p:childTnLst>
                                </p:cTn>
                              </p:par>
                            </p:childTnLst>
                          </p:cTn>
                        </p:par>
                      </p:childTnLst>
                    </p:cTn>
                  </p:par>
                </p:childTnLst>
              </p:cTn>
              <p:nextCondLst>
                <p:cond evt="onClick" delay="0">
                  <p:tgtEl>
                    <p:spTgt spid="33"/>
                  </p:tgtEl>
                </p:cond>
              </p:nextCondLst>
            </p:seq>
            <p:seq concurrent="1" nextAc="seek">
              <p:cTn id="42" restart="whenNotActive" fill="hold" evtFilter="cancelBubble" nodeType="interactiveSeq">
                <p:stCondLst>
                  <p:cond evt="onClick" delay="0">
                    <p:tgtEl>
                      <p:spTgt spid="44"/>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32" presetClass="emph" presetSubtype="0" repeatCount="indefinite" fill="hold" nodeType="withEffect">
                                  <p:stCondLst>
                                    <p:cond delay="0"/>
                                  </p:stCondLst>
                                  <p:childTnLst>
                                    <p:animRot by="120000">
                                      <p:cBhvr>
                                        <p:cTn id="48" dur="300" fill="hold">
                                          <p:stCondLst>
                                            <p:cond delay="0"/>
                                          </p:stCondLst>
                                        </p:cTn>
                                        <p:tgtEl>
                                          <p:spTgt spid="26"/>
                                        </p:tgtEl>
                                        <p:attrNameLst>
                                          <p:attrName>r</p:attrName>
                                        </p:attrNameLst>
                                      </p:cBhvr>
                                    </p:animRot>
                                    <p:animRot by="-240000">
                                      <p:cBhvr>
                                        <p:cTn id="49" dur="600" fill="hold">
                                          <p:stCondLst>
                                            <p:cond delay="600"/>
                                          </p:stCondLst>
                                        </p:cTn>
                                        <p:tgtEl>
                                          <p:spTgt spid="26"/>
                                        </p:tgtEl>
                                        <p:attrNameLst>
                                          <p:attrName>r</p:attrName>
                                        </p:attrNameLst>
                                      </p:cBhvr>
                                    </p:animRot>
                                    <p:animRot by="240000">
                                      <p:cBhvr>
                                        <p:cTn id="50" dur="600" fill="hold">
                                          <p:stCondLst>
                                            <p:cond delay="1200"/>
                                          </p:stCondLst>
                                        </p:cTn>
                                        <p:tgtEl>
                                          <p:spTgt spid="26"/>
                                        </p:tgtEl>
                                        <p:attrNameLst>
                                          <p:attrName>r</p:attrName>
                                        </p:attrNameLst>
                                      </p:cBhvr>
                                    </p:animRot>
                                    <p:animRot by="-240000">
                                      <p:cBhvr>
                                        <p:cTn id="51" dur="600" fill="hold">
                                          <p:stCondLst>
                                            <p:cond delay="1800"/>
                                          </p:stCondLst>
                                        </p:cTn>
                                        <p:tgtEl>
                                          <p:spTgt spid="26"/>
                                        </p:tgtEl>
                                        <p:attrNameLst>
                                          <p:attrName>r</p:attrName>
                                        </p:attrNameLst>
                                      </p:cBhvr>
                                    </p:animRot>
                                    <p:animRot by="120000">
                                      <p:cBhvr>
                                        <p:cTn id="52" dur="600" fill="hold">
                                          <p:stCondLst>
                                            <p:cond delay="2400"/>
                                          </p:stCondLst>
                                        </p:cTn>
                                        <p:tgtEl>
                                          <p:spTgt spid="26"/>
                                        </p:tgtEl>
                                        <p:attrNameLst>
                                          <p:attrName>r</p:attrName>
                                        </p:attrNameLst>
                                      </p:cBhvr>
                                    </p:animRot>
                                  </p:childTnLst>
                                </p:cTn>
                              </p:par>
                              <p:par>
                                <p:cTn id="53" presetID="1" presetClass="mediacall" presetSubtype="0" fill="hold" nodeType="withEffect">
                                  <p:stCondLst>
                                    <p:cond delay="0"/>
                                  </p:stCondLst>
                                  <p:childTnLst>
                                    <p:cmd type="call" cmd="playFrom(0.0)">
                                      <p:cBhvr>
                                        <p:cTn id="54" dur="2843" fill="hold"/>
                                        <p:tgtEl>
                                          <p:spTgt spid="4"/>
                                        </p:tgtEl>
                                      </p:cBhvr>
                                    </p:cmd>
                                  </p:childTnLst>
                                </p:cTn>
                              </p:par>
                            </p:childTnLst>
                          </p:cTn>
                        </p:par>
                      </p:childTnLst>
                    </p:cTn>
                  </p:par>
                </p:childTnLst>
              </p:cTn>
              <p:nextCondLst>
                <p:cond evt="onClick" delay="0">
                  <p:tgtEl>
                    <p:spTgt spid="44"/>
                  </p:tgtEl>
                </p:cond>
              </p:nextCondLst>
            </p:seq>
            <p:seq concurrent="1" nextAc="seek">
              <p:cTn id="55" restart="whenNotActive" fill="hold" evtFilter="cancelBubble" nodeType="interactiveSeq">
                <p:stCondLst>
                  <p:cond evt="onClick" delay="0">
                    <p:tgtEl>
                      <p:spTgt spid="46"/>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childTnLst>
                                </p:cTn>
                              </p:par>
                              <p:par>
                                <p:cTn id="60" presetID="32" presetClass="emph" presetSubtype="0" repeatCount="indefinite" fill="hold" nodeType="withEffect">
                                  <p:stCondLst>
                                    <p:cond delay="0"/>
                                  </p:stCondLst>
                                  <p:childTnLst>
                                    <p:animRot by="120000">
                                      <p:cBhvr>
                                        <p:cTn id="61" dur="300" fill="hold">
                                          <p:stCondLst>
                                            <p:cond delay="0"/>
                                          </p:stCondLst>
                                        </p:cTn>
                                        <p:tgtEl>
                                          <p:spTgt spid="27"/>
                                        </p:tgtEl>
                                        <p:attrNameLst>
                                          <p:attrName>r</p:attrName>
                                        </p:attrNameLst>
                                      </p:cBhvr>
                                    </p:animRot>
                                    <p:animRot by="-240000">
                                      <p:cBhvr>
                                        <p:cTn id="62" dur="600" fill="hold">
                                          <p:stCondLst>
                                            <p:cond delay="600"/>
                                          </p:stCondLst>
                                        </p:cTn>
                                        <p:tgtEl>
                                          <p:spTgt spid="27"/>
                                        </p:tgtEl>
                                        <p:attrNameLst>
                                          <p:attrName>r</p:attrName>
                                        </p:attrNameLst>
                                      </p:cBhvr>
                                    </p:animRot>
                                    <p:animRot by="240000">
                                      <p:cBhvr>
                                        <p:cTn id="63" dur="600" fill="hold">
                                          <p:stCondLst>
                                            <p:cond delay="1200"/>
                                          </p:stCondLst>
                                        </p:cTn>
                                        <p:tgtEl>
                                          <p:spTgt spid="27"/>
                                        </p:tgtEl>
                                        <p:attrNameLst>
                                          <p:attrName>r</p:attrName>
                                        </p:attrNameLst>
                                      </p:cBhvr>
                                    </p:animRot>
                                    <p:animRot by="-240000">
                                      <p:cBhvr>
                                        <p:cTn id="64" dur="600" fill="hold">
                                          <p:stCondLst>
                                            <p:cond delay="1800"/>
                                          </p:stCondLst>
                                        </p:cTn>
                                        <p:tgtEl>
                                          <p:spTgt spid="27"/>
                                        </p:tgtEl>
                                        <p:attrNameLst>
                                          <p:attrName>r</p:attrName>
                                        </p:attrNameLst>
                                      </p:cBhvr>
                                    </p:animRot>
                                    <p:animRot by="120000">
                                      <p:cBhvr>
                                        <p:cTn id="65" dur="600" fill="hold">
                                          <p:stCondLst>
                                            <p:cond delay="2400"/>
                                          </p:stCondLst>
                                        </p:cTn>
                                        <p:tgtEl>
                                          <p:spTgt spid="27"/>
                                        </p:tgtEl>
                                        <p:attrNameLst>
                                          <p:attrName>r</p:attrName>
                                        </p:attrNameLst>
                                      </p:cBhvr>
                                    </p:animRot>
                                  </p:childTnLst>
                                </p:cTn>
                              </p:par>
                              <p:par>
                                <p:cTn id="66" presetID="1" presetClass="mediacall" presetSubtype="0" fill="hold" nodeType="withEffect">
                                  <p:stCondLst>
                                    <p:cond delay="0"/>
                                  </p:stCondLst>
                                  <p:childTnLst>
                                    <p:cmd type="call" cmd="playFrom(0.0)">
                                      <p:cBhvr>
                                        <p:cTn id="67" dur="2843" fill="hold"/>
                                        <p:tgtEl>
                                          <p:spTgt spid="2"/>
                                        </p:tgtEl>
                                      </p:cBhvr>
                                    </p:cmd>
                                  </p:childTnLst>
                                </p:cTn>
                              </p:par>
                            </p:childTnLst>
                          </p:cTn>
                        </p:par>
                      </p:childTnLst>
                    </p:cTn>
                  </p:par>
                </p:childTnLst>
              </p:cTn>
              <p:nextCondLst>
                <p:cond evt="onClick" delay="0">
                  <p:tgtEl>
                    <p:spTgt spid="46"/>
                  </p:tgtEl>
                </p:cond>
              </p:nextCondLst>
            </p:seq>
            <p:seq concurrent="1" nextAc="seek">
              <p:cTn id="68" restart="whenNotActive" fill="hold" evtFilter="cancelBubble" nodeType="interactiveSeq">
                <p:stCondLst>
                  <p:cond evt="onClick" delay="0">
                    <p:tgtEl>
                      <p:spTgt spid="45"/>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051"/>
                                        </p:tgtEl>
                                        <p:attrNameLst>
                                          <p:attrName>style.visibility</p:attrName>
                                        </p:attrNameLst>
                                      </p:cBhvr>
                                      <p:to>
                                        <p:strVal val="visible"/>
                                      </p:to>
                                    </p:set>
                                  </p:childTnLst>
                                </p:cTn>
                              </p:par>
                              <p:par>
                                <p:cTn id="73" presetID="32" presetClass="emph" presetSubtype="0" repeatCount="indefinite" fill="hold" nodeType="withEffect">
                                  <p:stCondLst>
                                    <p:cond delay="0"/>
                                  </p:stCondLst>
                                  <p:childTnLst>
                                    <p:animRot by="120000">
                                      <p:cBhvr>
                                        <p:cTn id="74" dur="200" fill="hold">
                                          <p:stCondLst>
                                            <p:cond delay="0"/>
                                          </p:stCondLst>
                                        </p:cTn>
                                        <p:tgtEl>
                                          <p:spTgt spid="2051"/>
                                        </p:tgtEl>
                                        <p:attrNameLst>
                                          <p:attrName>r</p:attrName>
                                        </p:attrNameLst>
                                      </p:cBhvr>
                                    </p:animRot>
                                    <p:animRot by="-240000">
                                      <p:cBhvr>
                                        <p:cTn id="75" dur="400" fill="hold">
                                          <p:stCondLst>
                                            <p:cond delay="400"/>
                                          </p:stCondLst>
                                        </p:cTn>
                                        <p:tgtEl>
                                          <p:spTgt spid="2051"/>
                                        </p:tgtEl>
                                        <p:attrNameLst>
                                          <p:attrName>r</p:attrName>
                                        </p:attrNameLst>
                                      </p:cBhvr>
                                    </p:animRot>
                                    <p:animRot by="240000">
                                      <p:cBhvr>
                                        <p:cTn id="76" dur="400" fill="hold">
                                          <p:stCondLst>
                                            <p:cond delay="800"/>
                                          </p:stCondLst>
                                        </p:cTn>
                                        <p:tgtEl>
                                          <p:spTgt spid="2051"/>
                                        </p:tgtEl>
                                        <p:attrNameLst>
                                          <p:attrName>r</p:attrName>
                                        </p:attrNameLst>
                                      </p:cBhvr>
                                    </p:animRot>
                                    <p:animRot by="-240000">
                                      <p:cBhvr>
                                        <p:cTn id="77" dur="400" fill="hold">
                                          <p:stCondLst>
                                            <p:cond delay="1200"/>
                                          </p:stCondLst>
                                        </p:cTn>
                                        <p:tgtEl>
                                          <p:spTgt spid="2051"/>
                                        </p:tgtEl>
                                        <p:attrNameLst>
                                          <p:attrName>r</p:attrName>
                                        </p:attrNameLst>
                                      </p:cBhvr>
                                    </p:animRot>
                                    <p:animRot by="120000">
                                      <p:cBhvr>
                                        <p:cTn id="78" dur="400" fill="hold">
                                          <p:stCondLst>
                                            <p:cond delay="1600"/>
                                          </p:stCondLst>
                                        </p:cTn>
                                        <p:tgtEl>
                                          <p:spTgt spid="2051"/>
                                        </p:tgtEl>
                                        <p:attrNameLst>
                                          <p:attrName>r</p:attrName>
                                        </p:attrNameLst>
                                      </p:cBhvr>
                                    </p:animRot>
                                  </p:childTnLst>
                                  <p:subTnLst>
                                    <p:audio>
                                      <p:cMediaNode>
                                        <p:cTn display="0" masterRel="sameClick">
                                          <p:stCondLst>
                                            <p:cond evt="begin" delay="0">
                                              <p:tn val="73"/>
                                            </p:cond>
                                          </p:stCondLst>
                                          <p:endCondLst>
                                            <p:cond evt="onStopAudio" delay="0">
                                              <p:tgtEl>
                                                <p:sldTgt/>
                                              </p:tgtEl>
                                            </p:cond>
                                          </p:endCondLst>
                                        </p:cTn>
                                        <p:tgtEl>
                                          <p:sndTgt r:embed="rId6" name="applause.wav"/>
                                        </p:tgtEl>
                                      </p:cMediaNode>
                                    </p:audio>
                                  </p:subTnLst>
                                </p:cTn>
                              </p:par>
                              <p:par>
                                <p:cTn id="79" presetID="1" presetClass="entr" presetSubtype="0" fill="hold" grpId="0" nodeType="withEffect">
                                  <p:stCondLst>
                                    <p:cond delay="0"/>
                                  </p:stCondLst>
                                  <p:childTnLst>
                                    <p:set>
                                      <p:cBhvr>
                                        <p:cTn id="80" dur="1" fill="hold">
                                          <p:stCondLst>
                                            <p:cond delay="0"/>
                                          </p:stCondLst>
                                        </p:cTn>
                                        <p:tgtEl>
                                          <p:spTgt spid="32"/>
                                        </p:tgtEl>
                                        <p:attrNameLst>
                                          <p:attrName>style.visibility</p:attrName>
                                        </p:attrNameLst>
                                      </p:cBhvr>
                                      <p:to>
                                        <p:strVal val="visible"/>
                                      </p:to>
                                    </p:set>
                                  </p:childTnLst>
                                </p:cTn>
                              </p:par>
                              <p:par>
                                <p:cTn id="81" presetID="26" presetClass="emph" presetSubtype="0" repeatCount="3000" fill="hold" grpId="1" nodeType="withEffect">
                                  <p:stCondLst>
                                    <p:cond delay="0"/>
                                  </p:stCondLst>
                                  <p:childTnLst>
                                    <p:animEffect transition="out" filter="fade">
                                      <p:cBhvr>
                                        <p:cTn id="82" dur="500" tmFilter="0, 0; .2, .5; .8, .5; 1, 0"/>
                                        <p:tgtEl>
                                          <p:spTgt spid="32"/>
                                        </p:tgtEl>
                                      </p:cBhvr>
                                    </p:animEffect>
                                    <p:animScale>
                                      <p:cBhvr>
                                        <p:cTn id="83" dur="250" autoRev="1" fill="hold"/>
                                        <p:tgtEl>
                                          <p:spTgt spid="32"/>
                                        </p:tgtEl>
                                      </p:cBhvr>
                                      <p:by x="105000" y="105000"/>
                                    </p:animScale>
                                  </p:childTnLst>
                                </p:cTn>
                              </p:par>
                              <p:par>
                                <p:cTn id="84" presetID="1" presetClass="exit" presetSubtype="0" fill="hold" grpId="2" nodeType="withEffect">
                                  <p:stCondLst>
                                    <p:cond delay="2500"/>
                                  </p:stCondLst>
                                  <p:childTnLst>
                                    <p:set>
                                      <p:cBhvr>
                                        <p:cTn id="85"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45"/>
                  </p:tgtEl>
                </p:cond>
              </p:nextCondLst>
            </p:seq>
            <p:audio>
              <p:cMediaNode vol="80000">
                <p:cTn id="86" fill="hold" display="0">
                  <p:stCondLst>
                    <p:cond delay="indefinite"/>
                  </p:stCondLst>
                  <p:endCondLst>
                    <p:cond evt="onStopAudio" delay="0">
                      <p:tgtEl>
                        <p:sldTgt/>
                      </p:tgtEl>
                    </p:cond>
                  </p:endCondLst>
                </p:cTn>
                <p:tgtEl>
                  <p:spTgt spid="2"/>
                </p:tgtEl>
              </p:cMediaNode>
            </p:audio>
            <p:audio>
              <p:cMediaNode vol="80000">
                <p:cTn id="87" fill="hold" display="0">
                  <p:stCondLst>
                    <p:cond delay="indefinite"/>
                  </p:stCondLst>
                  <p:endCondLst>
                    <p:cond evt="onStopAudio" delay="0">
                      <p:tgtEl>
                        <p:sldTgt/>
                      </p:tgtEl>
                    </p:cond>
                  </p:endCondLst>
                </p:cTn>
                <p:tgtEl>
                  <p:spTgt spid="3"/>
                </p:tgtEl>
              </p:cMediaNode>
            </p:audio>
            <p:audio>
              <p:cMediaNode vol="80000">
                <p:cTn id="88" fill="hold" display="0">
                  <p:stCondLst>
                    <p:cond delay="indefinite"/>
                  </p:stCondLst>
                  <p:endCondLst>
                    <p:cond evt="onStopAudio" delay="0">
                      <p:tgtEl>
                        <p:sldTgt/>
                      </p:tgtEl>
                    </p:cond>
                  </p:endCondLst>
                </p:cTn>
                <p:tgtEl>
                  <p:spTgt spid="4"/>
                </p:tgtEl>
              </p:cMediaNode>
            </p:audio>
            <p:audio>
              <p:cMediaNode vol="80000">
                <p:cTn id="89" fill="hold" display="0">
                  <p:stCondLst>
                    <p:cond delay="indefinite"/>
                  </p:stCondLst>
                  <p:endCondLst>
                    <p:cond evt="onStopAudio" delay="0">
                      <p:tgtEl>
                        <p:sldTgt/>
                      </p:tgtEl>
                    </p:cond>
                  </p:endCondLst>
                </p:cTn>
                <p:tgtEl>
                  <p:spTgt spid="5"/>
                </p:tgtEl>
              </p:cMediaNode>
            </p:audio>
          </p:childTnLst>
        </p:cTn>
      </p:par>
    </p:tnLst>
    <p:bldLst>
      <p:bldP spid="30" grpId="0"/>
      <p:bldP spid="32" grpId="0" animBg="1"/>
      <p:bldP spid="32" grpId="1" animBg="1"/>
      <p:bldP spid="32" grpId="2" animBg="1"/>
      <p:bldP spid="33" grpId="0" animBg="1"/>
      <p:bldP spid="44" grpId="0" animBg="1"/>
      <p:bldP spid="45" grpId="0" animBg="1"/>
      <p:bldP spid="4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Bach tuyet\51832wid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70944"/>
            <a:ext cx="12192000" cy="702894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ADMIN\Desktop\Bach tuyet\Bamb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5339" flipH="1">
            <a:off x="5123743" y="3860603"/>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ADMIN\Desktop\Bach tuyet\esquilo001.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471667" flipH="1">
            <a:off x="10027353" y="4075373"/>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ADMIN\Desktop\Bach tuyet\767e08fbae2de8679fbba6d8cecba19e.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352524" flipH="1">
            <a:off x="2844061" y="4583628"/>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Bach tuyet\happy-dwarf-png-disney-art-106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0396539">
            <a:off x="7342692" y="3684997"/>
            <a:ext cx="1317165" cy="22265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Bach tuyet\arbre-majestueux-4262928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609600" y="-590694"/>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ADMIN\Desktop\Bach tuyet\511929473-photo-clip-tree.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18400" y="-7518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sers\ADMIN\Desktop\Bach tuyet\511929473-photo-clip-tree.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40000" y="-10312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ADMIN\Desktop\Bach tuyet\arbre-majestueux-4262928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168900" y="-65702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Bach tuyet\Snow_white_transparent.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12447" y="3525941"/>
            <a:ext cx="1825347" cy="393422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C:\Users\ADMIN\Desktop\Tai nguyen thiet ke tro choi\Bảng gỗ\wooden-blank-sign-clipart-1.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35031" y="-2039938"/>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2768406" y="535690"/>
            <a:ext cx="6472932" cy="1077218"/>
          </a:xfrm>
          <a:prstGeom prst="rect">
            <a:avLst/>
          </a:prstGeom>
          <a:noFill/>
        </p:spPr>
        <p:txBody>
          <a:bodyPr wrap="square" rtlCol="0">
            <a:spAutoFit/>
          </a:bodyPr>
          <a:lstStyle/>
          <a:p>
            <a:pPr lvl="0" algn="ctr" defTabSz="1219170">
              <a:buClrTx/>
            </a:pPr>
            <a:r>
              <a:rPr lang="vi-VN" sz="3200" b="1" kern="1200">
                <a:solidFill>
                  <a:prstClr val="white"/>
                </a:solidFill>
                <a:latin typeface="UTM Avo" panose="02040603050506020204" pitchFamily="18" charset="0"/>
                <a:ea typeface="+mn-ea"/>
              </a:rPr>
              <a:t>Câu 2: </a:t>
            </a:r>
            <a:r>
              <a:rPr lang="vi-VN" sz="3200" kern="1200">
                <a:solidFill>
                  <a:prstClr val="white"/>
                </a:solidFill>
                <a:latin typeface="UTM Avo" panose="02040603050506020204" pitchFamily="18" charset="0"/>
                <a:ea typeface="+mn-ea"/>
              </a:rPr>
              <a:t>Lực tiếp xúc xuất hiện trong trường hợp nào sau đây?</a:t>
            </a:r>
          </a:p>
        </p:txBody>
      </p:sp>
      <p:pic>
        <p:nvPicPr>
          <p:cNvPr id="31" name="Picture 11" descr="C:\Users\ADMIN\Desktop\Tai nguyen thiet ke tro choi\Bảng gỗ\Picture1 (2).png">
            <a:hlinkClick r:id="" action="ppaction://hlinkshowjump?jump=nextslide"/>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416088" y="912723"/>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32" name="Explosion 1 31"/>
          <p:cNvSpPr/>
          <p:nvPr/>
        </p:nvSpPr>
        <p:spPr>
          <a:xfrm>
            <a:off x="3160348" y="4128106"/>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dirty="0">
                <a:ln>
                  <a:noFill/>
                </a:ln>
                <a:solidFill>
                  <a:srgbClr val="0000FF"/>
                </a:solidFill>
                <a:effectLst/>
                <a:uLnTx/>
                <a:uFillTx/>
                <a:latin typeface="UTM Avo" panose="02040603050506020204" pitchFamily="18" charset="0"/>
                <a:ea typeface="+mn-ea"/>
                <a:cs typeface="Arial" panose="020B0604020202020204" pitchFamily="34" charset="0"/>
                <a:sym typeface="Arial"/>
              </a:rPr>
              <a:t>ĐÚNG RỒI</a:t>
            </a:r>
          </a:p>
        </p:txBody>
      </p:sp>
      <p:sp>
        <p:nvSpPr>
          <p:cNvPr id="33" name="Rounded Rectangle 32"/>
          <p:cNvSpPr/>
          <p:nvPr/>
        </p:nvSpPr>
        <p:spPr>
          <a:xfrm>
            <a:off x="203731" y="2039938"/>
            <a:ext cx="2878911" cy="165838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Tx/>
            </a:pPr>
            <a:r>
              <a:rPr kumimoji="0" lang="en-US" sz="2133" b="0" i="0" u="none" strike="noStrike" kern="1200" cap="none" spc="0" normalizeH="0" baseline="0" noProof="0" dirty="0">
                <a:ln>
                  <a:noFill/>
                </a:ln>
                <a:solidFill>
                  <a:srgbClr val="0000FF"/>
                </a:solidFill>
                <a:effectLst/>
                <a:uLnTx/>
                <a:uFillTx/>
                <a:latin typeface="UTM Avo" panose="02040603050506020204" pitchFamily="18" charset="0"/>
                <a:ea typeface="+mn-ea"/>
                <a:cs typeface="+mn-cs"/>
                <a:sym typeface="Arial"/>
              </a:rPr>
              <a:t>A. </a:t>
            </a:r>
            <a:r>
              <a:rPr lang="vi-VN" sz="2133" kern="1200" dirty="0">
                <a:solidFill>
                  <a:srgbClr val="0000FF"/>
                </a:solidFill>
                <a:latin typeface="UTM Avo" panose="02040603050506020204" pitchFamily="18" charset="0"/>
              </a:rPr>
              <a:t>Một hành tinh trong chuyển động xung quanh một ngôi sao.</a:t>
            </a:r>
          </a:p>
        </p:txBody>
      </p:sp>
      <p:sp>
        <p:nvSpPr>
          <p:cNvPr id="44" name="Rounded Rectangle 43"/>
          <p:cNvSpPr/>
          <p:nvPr/>
        </p:nvSpPr>
        <p:spPr>
          <a:xfrm>
            <a:off x="3241024" y="2099158"/>
            <a:ext cx="2881308" cy="165838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Tx/>
            </a:pPr>
            <a:r>
              <a:rPr kumimoji="0" lang="en-US" sz="2133" b="0" i="0" u="none" strike="noStrike" kern="1200" cap="none" spc="0" normalizeH="0" baseline="0" noProof="0">
                <a:ln>
                  <a:noFill/>
                </a:ln>
                <a:solidFill>
                  <a:srgbClr val="0000FF"/>
                </a:solidFill>
                <a:effectLst/>
                <a:uLnTx/>
                <a:uFillTx/>
                <a:latin typeface="UTM Avo" panose="02040603050506020204" pitchFamily="18" charset="0"/>
                <a:ea typeface="+mn-ea"/>
                <a:cs typeface="+mn-cs"/>
                <a:sym typeface="Arial"/>
              </a:rPr>
              <a:t>B. </a:t>
            </a:r>
            <a:r>
              <a:rPr lang="vi-VN" sz="2133" kern="1200">
                <a:solidFill>
                  <a:srgbClr val="0000FF"/>
                </a:solidFill>
                <a:latin typeface="UTM Avo" panose="02040603050506020204" pitchFamily="18" charset="0"/>
              </a:rPr>
              <a:t>Một vận động viên nhảy dù rơi trên không trung.</a:t>
            </a:r>
          </a:p>
        </p:txBody>
      </p:sp>
      <p:sp>
        <p:nvSpPr>
          <p:cNvPr id="45" name="Rounded Rectangle 44"/>
          <p:cNvSpPr/>
          <p:nvPr/>
        </p:nvSpPr>
        <p:spPr>
          <a:xfrm>
            <a:off x="6252808" y="2073670"/>
            <a:ext cx="2773127" cy="165838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Tx/>
            </a:pPr>
            <a:r>
              <a:rPr kumimoji="0" lang="en-US" sz="2133" b="0" i="0" u="none" strike="noStrike" kern="1200" cap="none" spc="0" normalizeH="0" baseline="0" noProof="0" dirty="0">
                <a:ln>
                  <a:noFill/>
                </a:ln>
                <a:solidFill>
                  <a:srgbClr val="0000FF"/>
                </a:solidFill>
                <a:effectLst/>
                <a:uLnTx/>
                <a:uFillTx/>
                <a:latin typeface="UTM Avo" panose="02040603050506020204" pitchFamily="18" charset="0"/>
                <a:ea typeface="+mn-ea"/>
                <a:cs typeface="+mn-cs"/>
                <a:sym typeface="Arial"/>
              </a:rPr>
              <a:t>C. </a:t>
            </a:r>
            <a:r>
              <a:rPr lang="vi-VN" sz="2133" kern="1200" dirty="0">
                <a:solidFill>
                  <a:srgbClr val="0000FF"/>
                </a:solidFill>
                <a:latin typeface="UTM Avo" panose="02040603050506020204" pitchFamily="18" charset="0"/>
              </a:rPr>
              <a:t>Thủ môn bắt được bóng trước khung thành.</a:t>
            </a:r>
          </a:p>
        </p:txBody>
      </p:sp>
      <p:sp>
        <p:nvSpPr>
          <p:cNvPr id="46" name="Rounded Rectangle 45"/>
          <p:cNvSpPr/>
          <p:nvPr/>
        </p:nvSpPr>
        <p:spPr>
          <a:xfrm>
            <a:off x="9139431" y="2039938"/>
            <a:ext cx="2751645" cy="165838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Tx/>
            </a:pPr>
            <a:r>
              <a:rPr kumimoji="0" lang="vi-VN" sz="2133" b="0" i="0" u="none" strike="noStrike" kern="1200" cap="none" spc="0" normalizeH="0" baseline="0" noProof="0">
                <a:ln>
                  <a:noFill/>
                </a:ln>
                <a:solidFill>
                  <a:srgbClr val="0000FF"/>
                </a:solidFill>
                <a:effectLst/>
                <a:uLnTx/>
                <a:uFillTx/>
                <a:latin typeface="UTM Avo" panose="02040603050506020204" pitchFamily="18" charset="0"/>
                <a:ea typeface="+mn-ea"/>
                <a:cs typeface="+mn-cs"/>
                <a:sym typeface="Arial"/>
              </a:rPr>
              <a:t>D. </a:t>
            </a:r>
            <a:r>
              <a:rPr lang="vi-VN" sz="2133" kern="1200">
                <a:solidFill>
                  <a:srgbClr val="0000FF"/>
                </a:solidFill>
                <a:latin typeface="UTM Avo" panose="02040603050506020204" pitchFamily="18" charset="0"/>
              </a:rPr>
              <a:t>Quả táo rơi từ trên cây xuống.</a:t>
            </a:r>
          </a:p>
        </p:txBody>
      </p:sp>
      <p:pic>
        <p:nvPicPr>
          <p:cNvPr id="47" name="Picture 11" descr="C:\Users\ADMIN\Desktop\Tai nguyen thiet ke tro choi\Bảng gỗ\Picture1 (2).png">
            <a:hlinkClick r:id="" action="ppaction://hlinkshowjump?jump=previousslide"/>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flipH="1">
            <a:off x="203201" y="912723"/>
            <a:ext cx="1646767" cy="687477"/>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bao-sai-www_tiengdong_com (mp3cut.net)">
            <a:hlinkClick r:id="" action="ppaction://media"/>
            <a:extLst>
              <a:ext uri="{FF2B5EF4-FFF2-40B4-BE49-F238E27FC236}">
                <a16:creationId xmlns:a16="http://schemas.microsoft.com/office/drawing/2014/main" id="{1F9662C5-19E2-57F1-A462-479CD2520AE0}"/>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591733" y="4078817"/>
            <a:ext cx="812800" cy="812800"/>
          </a:xfrm>
          <a:prstGeom prst="rect">
            <a:avLst/>
          </a:prstGeom>
        </p:spPr>
      </p:pic>
      <p:pic>
        <p:nvPicPr>
          <p:cNvPr id="3" name="Am-thanh-tra-loi-dung-chinh-xac-www_tiengdong_com">
            <a:hlinkClick r:id="" action="ppaction://media"/>
            <a:extLst>
              <a:ext uri="{FF2B5EF4-FFF2-40B4-BE49-F238E27FC236}">
                <a16:creationId xmlns:a16="http://schemas.microsoft.com/office/drawing/2014/main" id="{736E44D3-F3F8-3EC9-BF12-E77608E0431C}"/>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3851467" y="4737100"/>
            <a:ext cx="812800" cy="812800"/>
          </a:xfrm>
          <a:prstGeom prst="rect">
            <a:avLst/>
          </a:prstGeom>
        </p:spPr>
      </p:pic>
      <p:pic>
        <p:nvPicPr>
          <p:cNvPr id="4" name="Tieng-bao-sai-www_tiengdong_com (mp3cut.net)">
            <a:hlinkClick r:id="" action="ppaction://media"/>
            <a:extLst>
              <a:ext uri="{FF2B5EF4-FFF2-40B4-BE49-F238E27FC236}">
                <a16:creationId xmlns:a16="http://schemas.microsoft.com/office/drawing/2014/main" id="{8CEE230A-3DDE-ECB7-5C66-48966C719916}"/>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2307397" y="5168261"/>
            <a:ext cx="812800" cy="812800"/>
          </a:xfrm>
          <a:prstGeom prst="rect">
            <a:avLst/>
          </a:prstGeom>
        </p:spPr>
      </p:pic>
      <p:pic>
        <p:nvPicPr>
          <p:cNvPr id="5" name="Tieng-bao-sai-www_tiengdong_com (mp3cut.net)">
            <a:hlinkClick r:id="" action="ppaction://media"/>
            <a:extLst>
              <a:ext uri="{FF2B5EF4-FFF2-40B4-BE49-F238E27FC236}">
                <a16:creationId xmlns:a16="http://schemas.microsoft.com/office/drawing/2014/main" id="{42198ABF-A3F9-36C8-9FA0-659AFE71B379}"/>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2267728" y="6682775"/>
            <a:ext cx="812800" cy="812800"/>
          </a:xfrm>
          <a:prstGeom prst="rect">
            <a:avLst/>
          </a:prstGeom>
        </p:spPr>
      </p:pic>
      <p:pic>
        <p:nvPicPr>
          <p:cNvPr id="34" name="Picture 33">
            <a:extLst>
              <a:ext uri="{FF2B5EF4-FFF2-40B4-BE49-F238E27FC236}">
                <a16:creationId xmlns:a16="http://schemas.microsoft.com/office/drawing/2014/main" id="{90BE2DE2-CEB4-4377-BA48-6B2CC0B98084}"/>
              </a:ext>
            </a:extLst>
          </p:cNvPr>
          <p:cNvPicPr>
            <a:picLocks noChangeAspect="1"/>
          </p:cNvPicPr>
          <p:nvPr/>
        </p:nvPicPr>
        <p:blipFill>
          <a:blip r:embed="rId21"/>
          <a:stretch>
            <a:fillRect/>
          </a:stretch>
        </p:blipFill>
        <p:spPr>
          <a:xfrm>
            <a:off x="11492238" y="0"/>
            <a:ext cx="699762" cy="780288"/>
          </a:xfrm>
          <a:prstGeom prst="rect">
            <a:avLst/>
          </a:prstGeom>
          <a:solidFill>
            <a:schemeClr val="bg1"/>
          </a:solidFill>
        </p:spPr>
      </p:pic>
    </p:spTree>
    <p:extLst>
      <p:ext uri="{BB962C8B-B14F-4D97-AF65-F5344CB8AC3E}">
        <p14:creationId xmlns:p14="http://schemas.microsoft.com/office/powerpoint/2010/main" val="32400745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3"/>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par>
                                <p:cTn id="34" presetID="32" presetClass="emph" presetSubtype="0" repeatCount="indefinite" fill="hold" nodeType="withEffect">
                                  <p:stCondLst>
                                    <p:cond delay="0"/>
                                  </p:stCondLst>
                                  <p:childTnLst>
                                    <p:animRot by="120000">
                                      <p:cBhvr>
                                        <p:cTn id="35" dur="300" fill="hold">
                                          <p:stCondLst>
                                            <p:cond delay="0"/>
                                          </p:stCondLst>
                                        </p:cTn>
                                        <p:tgtEl>
                                          <p:spTgt spid="28"/>
                                        </p:tgtEl>
                                        <p:attrNameLst>
                                          <p:attrName>r</p:attrName>
                                        </p:attrNameLst>
                                      </p:cBhvr>
                                    </p:animRot>
                                    <p:animRot by="-240000">
                                      <p:cBhvr>
                                        <p:cTn id="36" dur="600" fill="hold">
                                          <p:stCondLst>
                                            <p:cond delay="600"/>
                                          </p:stCondLst>
                                        </p:cTn>
                                        <p:tgtEl>
                                          <p:spTgt spid="28"/>
                                        </p:tgtEl>
                                        <p:attrNameLst>
                                          <p:attrName>r</p:attrName>
                                        </p:attrNameLst>
                                      </p:cBhvr>
                                    </p:animRot>
                                    <p:animRot by="240000">
                                      <p:cBhvr>
                                        <p:cTn id="37" dur="600" fill="hold">
                                          <p:stCondLst>
                                            <p:cond delay="1200"/>
                                          </p:stCondLst>
                                        </p:cTn>
                                        <p:tgtEl>
                                          <p:spTgt spid="28"/>
                                        </p:tgtEl>
                                        <p:attrNameLst>
                                          <p:attrName>r</p:attrName>
                                        </p:attrNameLst>
                                      </p:cBhvr>
                                    </p:animRot>
                                    <p:animRot by="-240000">
                                      <p:cBhvr>
                                        <p:cTn id="38" dur="600" fill="hold">
                                          <p:stCondLst>
                                            <p:cond delay="1800"/>
                                          </p:stCondLst>
                                        </p:cTn>
                                        <p:tgtEl>
                                          <p:spTgt spid="28"/>
                                        </p:tgtEl>
                                        <p:attrNameLst>
                                          <p:attrName>r</p:attrName>
                                        </p:attrNameLst>
                                      </p:cBhvr>
                                    </p:animRot>
                                    <p:animRot by="120000">
                                      <p:cBhvr>
                                        <p:cTn id="39" dur="600" fill="hold">
                                          <p:stCondLst>
                                            <p:cond delay="2400"/>
                                          </p:stCondLst>
                                        </p:cTn>
                                        <p:tgtEl>
                                          <p:spTgt spid="28"/>
                                        </p:tgtEl>
                                        <p:attrNameLst>
                                          <p:attrName>r</p:attrName>
                                        </p:attrNameLst>
                                      </p:cBhvr>
                                    </p:animRot>
                                  </p:childTnLst>
                                </p:cTn>
                              </p:par>
                              <p:par>
                                <p:cTn id="40" presetID="1" presetClass="mediacall" presetSubtype="0" fill="hold" nodeType="withEffect">
                                  <p:stCondLst>
                                    <p:cond delay="0"/>
                                  </p:stCondLst>
                                  <p:childTnLst>
                                    <p:cmd type="call" cmd="playFrom(0.0)">
                                      <p:cBhvr>
                                        <p:cTn id="41" dur="2843" fill="hold"/>
                                        <p:tgtEl>
                                          <p:spTgt spid="5"/>
                                        </p:tgtEl>
                                      </p:cBhvr>
                                    </p:cmd>
                                  </p:childTnLst>
                                </p:cTn>
                              </p:par>
                            </p:childTnLst>
                          </p:cTn>
                        </p:par>
                      </p:childTnLst>
                    </p:cTn>
                  </p:par>
                </p:childTnLst>
              </p:cTn>
              <p:nextCondLst>
                <p:cond evt="onClick" delay="0">
                  <p:tgtEl>
                    <p:spTgt spid="33"/>
                  </p:tgtEl>
                </p:cond>
              </p:nextCondLst>
            </p:seq>
            <p:seq concurrent="1" nextAc="seek">
              <p:cTn id="42" restart="whenNotActive" fill="hold" evtFilter="cancelBubble" nodeType="interactiveSeq">
                <p:stCondLst>
                  <p:cond evt="onClick" delay="0">
                    <p:tgtEl>
                      <p:spTgt spid="44"/>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32" presetClass="emph" presetSubtype="0" repeatCount="indefinite" fill="hold" nodeType="withEffect">
                                  <p:stCondLst>
                                    <p:cond delay="0"/>
                                  </p:stCondLst>
                                  <p:childTnLst>
                                    <p:animRot by="120000">
                                      <p:cBhvr>
                                        <p:cTn id="48" dur="300" fill="hold">
                                          <p:stCondLst>
                                            <p:cond delay="0"/>
                                          </p:stCondLst>
                                        </p:cTn>
                                        <p:tgtEl>
                                          <p:spTgt spid="26"/>
                                        </p:tgtEl>
                                        <p:attrNameLst>
                                          <p:attrName>r</p:attrName>
                                        </p:attrNameLst>
                                      </p:cBhvr>
                                    </p:animRot>
                                    <p:animRot by="-240000">
                                      <p:cBhvr>
                                        <p:cTn id="49" dur="600" fill="hold">
                                          <p:stCondLst>
                                            <p:cond delay="600"/>
                                          </p:stCondLst>
                                        </p:cTn>
                                        <p:tgtEl>
                                          <p:spTgt spid="26"/>
                                        </p:tgtEl>
                                        <p:attrNameLst>
                                          <p:attrName>r</p:attrName>
                                        </p:attrNameLst>
                                      </p:cBhvr>
                                    </p:animRot>
                                    <p:animRot by="240000">
                                      <p:cBhvr>
                                        <p:cTn id="50" dur="600" fill="hold">
                                          <p:stCondLst>
                                            <p:cond delay="1200"/>
                                          </p:stCondLst>
                                        </p:cTn>
                                        <p:tgtEl>
                                          <p:spTgt spid="26"/>
                                        </p:tgtEl>
                                        <p:attrNameLst>
                                          <p:attrName>r</p:attrName>
                                        </p:attrNameLst>
                                      </p:cBhvr>
                                    </p:animRot>
                                    <p:animRot by="-240000">
                                      <p:cBhvr>
                                        <p:cTn id="51" dur="600" fill="hold">
                                          <p:stCondLst>
                                            <p:cond delay="1800"/>
                                          </p:stCondLst>
                                        </p:cTn>
                                        <p:tgtEl>
                                          <p:spTgt spid="26"/>
                                        </p:tgtEl>
                                        <p:attrNameLst>
                                          <p:attrName>r</p:attrName>
                                        </p:attrNameLst>
                                      </p:cBhvr>
                                    </p:animRot>
                                    <p:animRot by="120000">
                                      <p:cBhvr>
                                        <p:cTn id="52" dur="600" fill="hold">
                                          <p:stCondLst>
                                            <p:cond delay="2400"/>
                                          </p:stCondLst>
                                        </p:cTn>
                                        <p:tgtEl>
                                          <p:spTgt spid="26"/>
                                        </p:tgtEl>
                                        <p:attrNameLst>
                                          <p:attrName>r</p:attrName>
                                        </p:attrNameLst>
                                      </p:cBhvr>
                                    </p:animRot>
                                  </p:childTnLst>
                                </p:cTn>
                              </p:par>
                              <p:par>
                                <p:cTn id="53" presetID="1" presetClass="mediacall" presetSubtype="0" fill="hold" nodeType="withEffect">
                                  <p:stCondLst>
                                    <p:cond delay="0"/>
                                  </p:stCondLst>
                                  <p:childTnLst>
                                    <p:cmd type="call" cmd="playFrom(0.0)">
                                      <p:cBhvr>
                                        <p:cTn id="54" dur="2843" fill="hold"/>
                                        <p:tgtEl>
                                          <p:spTgt spid="4"/>
                                        </p:tgtEl>
                                      </p:cBhvr>
                                    </p:cmd>
                                  </p:childTnLst>
                                </p:cTn>
                              </p:par>
                            </p:childTnLst>
                          </p:cTn>
                        </p:par>
                      </p:childTnLst>
                    </p:cTn>
                  </p:par>
                </p:childTnLst>
              </p:cTn>
              <p:nextCondLst>
                <p:cond evt="onClick" delay="0">
                  <p:tgtEl>
                    <p:spTgt spid="44"/>
                  </p:tgtEl>
                </p:cond>
              </p:nextCondLst>
            </p:seq>
            <p:seq concurrent="1" nextAc="seek">
              <p:cTn id="55" restart="whenNotActive" fill="hold" evtFilter="cancelBubble" nodeType="interactiveSeq">
                <p:stCondLst>
                  <p:cond evt="onClick" delay="0">
                    <p:tgtEl>
                      <p:spTgt spid="46"/>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childTnLst>
                                </p:cTn>
                              </p:par>
                              <p:par>
                                <p:cTn id="60" presetID="32" presetClass="emph" presetSubtype="0" repeatCount="indefinite" fill="hold" nodeType="withEffect">
                                  <p:stCondLst>
                                    <p:cond delay="0"/>
                                  </p:stCondLst>
                                  <p:childTnLst>
                                    <p:animRot by="120000">
                                      <p:cBhvr>
                                        <p:cTn id="61" dur="300" fill="hold">
                                          <p:stCondLst>
                                            <p:cond delay="0"/>
                                          </p:stCondLst>
                                        </p:cTn>
                                        <p:tgtEl>
                                          <p:spTgt spid="27"/>
                                        </p:tgtEl>
                                        <p:attrNameLst>
                                          <p:attrName>r</p:attrName>
                                        </p:attrNameLst>
                                      </p:cBhvr>
                                    </p:animRot>
                                    <p:animRot by="-240000">
                                      <p:cBhvr>
                                        <p:cTn id="62" dur="600" fill="hold">
                                          <p:stCondLst>
                                            <p:cond delay="600"/>
                                          </p:stCondLst>
                                        </p:cTn>
                                        <p:tgtEl>
                                          <p:spTgt spid="27"/>
                                        </p:tgtEl>
                                        <p:attrNameLst>
                                          <p:attrName>r</p:attrName>
                                        </p:attrNameLst>
                                      </p:cBhvr>
                                    </p:animRot>
                                    <p:animRot by="240000">
                                      <p:cBhvr>
                                        <p:cTn id="63" dur="600" fill="hold">
                                          <p:stCondLst>
                                            <p:cond delay="1200"/>
                                          </p:stCondLst>
                                        </p:cTn>
                                        <p:tgtEl>
                                          <p:spTgt spid="27"/>
                                        </p:tgtEl>
                                        <p:attrNameLst>
                                          <p:attrName>r</p:attrName>
                                        </p:attrNameLst>
                                      </p:cBhvr>
                                    </p:animRot>
                                    <p:animRot by="-240000">
                                      <p:cBhvr>
                                        <p:cTn id="64" dur="600" fill="hold">
                                          <p:stCondLst>
                                            <p:cond delay="1800"/>
                                          </p:stCondLst>
                                        </p:cTn>
                                        <p:tgtEl>
                                          <p:spTgt spid="27"/>
                                        </p:tgtEl>
                                        <p:attrNameLst>
                                          <p:attrName>r</p:attrName>
                                        </p:attrNameLst>
                                      </p:cBhvr>
                                    </p:animRot>
                                    <p:animRot by="120000">
                                      <p:cBhvr>
                                        <p:cTn id="65" dur="600" fill="hold">
                                          <p:stCondLst>
                                            <p:cond delay="2400"/>
                                          </p:stCondLst>
                                        </p:cTn>
                                        <p:tgtEl>
                                          <p:spTgt spid="27"/>
                                        </p:tgtEl>
                                        <p:attrNameLst>
                                          <p:attrName>r</p:attrName>
                                        </p:attrNameLst>
                                      </p:cBhvr>
                                    </p:animRot>
                                  </p:childTnLst>
                                </p:cTn>
                              </p:par>
                              <p:par>
                                <p:cTn id="66" presetID="1" presetClass="mediacall" presetSubtype="0" fill="hold" nodeType="withEffect">
                                  <p:stCondLst>
                                    <p:cond delay="0"/>
                                  </p:stCondLst>
                                  <p:childTnLst>
                                    <p:cmd type="call" cmd="playFrom(0.0)">
                                      <p:cBhvr>
                                        <p:cTn id="67" dur="2843" fill="hold"/>
                                        <p:tgtEl>
                                          <p:spTgt spid="2"/>
                                        </p:tgtEl>
                                      </p:cBhvr>
                                    </p:cmd>
                                  </p:childTnLst>
                                </p:cTn>
                              </p:par>
                            </p:childTnLst>
                          </p:cTn>
                        </p:par>
                      </p:childTnLst>
                    </p:cTn>
                  </p:par>
                </p:childTnLst>
              </p:cTn>
              <p:nextCondLst>
                <p:cond evt="onClick" delay="0">
                  <p:tgtEl>
                    <p:spTgt spid="46"/>
                  </p:tgtEl>
                </p:cond>
              </p:nextCondLst>
            </p:seq>
            <p:seq concurrent="1" nextAc="seek">
              <p:cTn id="68" restart="whenNotActive" fill="hold" evtFilter="cancelBubble" nodeType="interactiveSeq">
                <p:stCondLst>
                  <p:cond evt="onClick" delay="0">
                    <p:tgtEl>
                      <p:spTgt spid="45"/>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051"/>
                                        </p:tgtEl>
                                        <p:attrNameLst>
                                          <p:attrName>style.visibility</p:attrName>
                                        </p:attrNameLst>
                                      </p:cBhvr>
                                      <p:to>
                                        <p:strVal val="visible"/>
                                      </p:to>
                                    </p:set>
                                  </p:childTnLst>
                                </p:cTn>
                              </p:par>
                              <p:par>
                                <p:cTn id="73" presetID="32" presetClass="emph" presetSubtype="0" repeatCount="indefinite" fill="hold" nodeType="withEffect">
                                  <p:stCondLst>
                                    <p:cond delay="0"/>
                                  </p:stCondLst>
                                  <p:childTnLst>
                                    <p:animRot by="120000">
                                      <p:cBhvr>
                                        <p:cTn id="74" dur="200" fill="hold">
                                          <p:stCondLst>
                                            <p:cond delay="0"/>
                                          </p:stCondLst>
                                        </p:cTn>
                                        <p:tgtEl>
                                          <p:spTgt spid="2051"/>
                                        </p:tgtEl>
                                        <p:attrNameLst>
                                          <p:attrName>r</p:attrName>
                                        </p:attrNameLst>
                                      </p:cBhvr>
                                    </p:animRot>
                                    <p:animRot by="-240000">
                                      <p:cBhvr>
                                        <p:cTn id="75" dur="400" fill="hold">
                                          <p:stCondLst>
                                            <p:cond delay="400"/>
                                          </p:stCondLst>
                                        </p:cTn>
                                        <p:tgtEl>
                                          <p:spTgt spid="2051"/>
                                        </p:tgtEl>
                                        <p:attrNameLst>
                                          <p:attrName>r</p:attrName>
                                        </p:attrNameLst>
                                      </p:cBhvr>
                                    </p:animRot>
                                    <p:animRot by="240000">
                                      <p:cBhvr>
                                        <p:cTn id="76" dur="400" fill="hold">
                                          <p:stCondLst>
                                            <p:cond delay="800"/>
                                          </p:stCondLst>
                                        </p:cTn>
                                        <p:tgtEl>
                                          <p:spTgt spid="2051"/>
                                        </p:tgtEl>
                                        <p:attrNameLst>
                                          <p:attrName>r</p:attrName>
                                        </p:attrNameLst>
                                      </p:cBhvr>
                                    </p:animRot>
                                    <p:animRot by="-240000">
                                      <p:cBhvr>
                                        <p:cTn id="77" dur="400" fill="hold">
                                          <p:stCondLst>
                                            <p:cond delay="1200"/>
                                          </p:stCondLst>
                                        </p:cTn>
                                        <p:tgtEl>
                                          <p:spTgt spid="2051"/>
                                        </p:tgtEl>
                                        <p:attrNameLst>
                                          <p:attrName>r</p:attrName>
                                        </p:attrNameLst>
                                      </p:cBhvr>
                                    </p:animRot>
                                    <p:animRot by="120000">
                                      <p:cBhvr>
                                        <p:cTn id="78" dur="400" fill="hold">
                                          <p:stCondLst>
                                            <p:cond delay="1600"/>
                                          </p:stCondLst>
                                        </p:cTn>
                                        <p:tgtEl>
                                          <p:spTgt spid="2051"/>
                                        </p:tgtEl>
                                        <p:attrNameLst>
                                          <p:attrName>r</p:attrName>
                                        </p:attrNameLst>
                                      </p:cBhvr>
                                    </p:animRot>
                                  </p:childTnLst>
                                  <p:subTnLst>
                                    <p:audio>
                                      <p:cMediaNode>
                                        <p:cTn display="0" masterRel="sameClick">
                                          <p:stCondLst>
                                            <p:cond evt="begin" delay="0">
                                              <p:tn val="73"/>
                                            </p:cond>
                                          </p:stCondLst>
                                          <p:endCondLst>
                                            <p:cond evt="onStopAudio" delay="0">
                                              <p:tgtEl>
                                                <p:sldTgt/>
                                              </p:tgtEl>
                                            </p:cond>
                                          </p:endCondLst>
                                        </p:cTn>
                                        <p:tgtEl>
                                          <p:sndTgt r:embed="rId6" name="applause.wav"/>
                                        </p:tgtEl>
                                      </p:cMediaNode>
                                    </p:audio>
                                  </p:subTnLst>
                                </p:cTn>
                              </p:par>
                              <p:par>
                                <p:cTn id="79" presetID="1" presetClass="entr" presetSubtype="0" fill="hold" grpId="0" nodeType="withEffect">
                                  <p:stCondLst>
                                    <p:cond delay="0"/>
                                  </p:stCondLst>
                                  <p:childTnLst>
                                    <p:set>
                                      <p:cBhvr>
                                        <p:cTn id="80" dur="1" fill="hold">
                                          <p:stCondLst>
                                            <p:cond delay="0"/>
                                          </p:stCondLst>
                                        </p:cTn>
                                        <p:tgtEl>
                                          <p:spTgt spid="32"/>
                                        </p:tgtEl>
                                        <p:attrNameLst>
                                          <p:attrName>style.visibility</p:attrName>
                                        </p:attrNameLst>
                                      </p:cBhvr>
                                      <p:to>
                                        <p:strVal val="visible"/>
                                      </p:to>
                                    </p:set>
                                  </p:childTnLst>
                                </p:cTn>
                              </p:par>
                              <p:par>
                                <p:cTn id="81" presetID="26" presetClass="emph" presetSubtype="0" repeatCount="3000" fill="hold" grpId="1" nodeType="withEffect">
                                  <p:stCondLst>
                                    <p:cond delay="0"/>
                                  </p:stCondLst>
                                  <p:childTnLst>
                                    <p:animEffect transition="out" filter="fade">
                                      <p:cBhvr>
                                        <p:cTn id="82" dur="500" tmFilter="0, 0; .2, .5; .8, .5; 1, 0"/>
                                        <p:tgtEl>
                                          <p:spTgt spid="32"/>
                                        </p:tgtEl>
                                      </p:cBhvr>
                                    </p:animEffect>
                                    <p:animScale>
                                      <p:cBhvr>
                                        <p:cTn id="83" dur="250" autoRev="1" fill="hold"/>
                                        <p:tgtEl>
                                          <p:spTgt spid="32"/>
                                        </p:tgtEl>
                                      </p:cBhvr>
                                      <p:by x="105000" y="105000"/>
                                    </p:animScale>
                                  </p:childTnLst>
                                </p:cTn>
                              </p:par>
                              <p:par>
                                <p:cTn id="84" presetID="1" presetClass="exit" presetSubtype="0" fill="hold" grpId="2" nodeType="withEffect">
                                  <p:stCondLst>
                                    <p:cond delay="2500"/>
                                  </p:stCondLst>
                                  <p:childTnLst>
                                    <p:set>
                                      <p:cBhvr>
                                        <p:cTn id="85"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45"/>
                  </p:tgtEl>
                </p:cond>
              </p:nextCondLst>
            </p:seq>
            <p:audio>
              <p:cMediaNode vol="80000">
                <p:cTn id="86" fill="hold" display="0">
                  <p:stCondLst>
                    <p:cond delay="indefinite"/>
                  </p:stCondLst>
                  <p:endCondLst>
                    <p:cond evt="onStopAudio" delay="0">
                      <p:tgtEl>
                        <p:sldTgt/>
                      </p:tgtEl>
                    </p:cond>
                  </p:endCondLst>
                </p:cTn>
                <p:tgtEl>
                  <p:spTgt spid="2"/>
                </p:tgtEl>
              </p:cMediaNode>
            </p:audio>
            <p:audio>
              <p:cMediaNode vol="80000">
                <p:cTn id="87" fill="hold" display="0">
                  <p:stCondLst>
                    <p:cond delay="indefinite"/>
                  </p:stCondLst>
                  <p:endCondLst>
                    <p:cond evt="onStopAudio" delay="0">
                      <p:tgtEl>
                        <p:sldTgt/>
                      </p:tgtEl>
                    </p:cond>
                  </p:endCondLst>
                </p:cTn>
                <p:tgtEl>
                  <p:spTgt spid="3"/>
                </p:tgtEl>
              </p:cMediaNode>
            </p:audio>
            <p:audio>
              <p:cMediaNode vol="80000">
                <p:cTn id="88" fill="hold" display="0">
                  <p:stCondLst>
                    <p:cond delay="indefinite"/>
                  </p:stCondLst>
                  <p:endCondLst>
                    <p:cond evt="onStopAudio" delay="0">
                      <p:tgtEl>
                        <p:sldTgt/>
                      </p:tgtEl>
                    </p:cond>
                  </p:endCondLst>
                </p:cTn>
                <p:tgtEl>
                  <p:spTgt spid="4"/>
                </p:tgtEl>
              </p:cMediaNode>
            </p:audio>
            <p:audio>
              <p:cMediaNode vol="80000">
                <p:cTn id="89" fill="hold" display="0">
                  <p:stCondLst>
                    <p:cond delay="indefinite"/>
                  </p:stCondLst>
                  <p:endCondLst>
                    <p:cond evt="onStopAudio" delay="0">
                      <p:tgtEl>
                        <p:sldTgt/>
                      </p:tgtEl>
                    </p:cond>
                  </p:endCondLst>
                </p:cTn>
                <p:tgtEl>
                  <p:spTgt spid="5"/>
                </p:tgtEl>
              </p:cMediaNode>
            </p:audio>
          </p:childTnLst>
        </p:cTn>
      </p:par>
    </p:tnLst>
    <p:bldLst>
      <p:bldP spid="30" grpId="0"/>
      <p:bldP spid="32" grpId="0" animBg="1"/>
      <p:bldP spid="32" grpId="1" animBg="1"/>
      <p:bldP spid="32" grpId="2" animBg="1"/>
      <p:bldP spid="33" grpId="0" animBg="1"/>
      <p:bldP spid="44" grpId="0" animBg="1"/>
      <p:bldP spid="45" grpId="0" animBg="1"/>
      <p:bldP spid="4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5339" flipH="1">
            <a:off x="9728476" y="3974979"/>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471667" flipH="1">
            <a:off x="7340875" y="4702316"/>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352524" flipH="1">
            <a:off x="4768623" y="4677444"/>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DMIN\Desktop\Bach tuyet\43ebd44d263606f876d42fd2f199ea61 (2).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22133" y1="31361" x2="44000" y2="50296"/>
                        <a14:foregroundMark x1="64267" y1="40039" x2="40800" y2="47535"/>
                        <a14:foregroundMark x1="44533" y1="14398" x2="40800" y2="25444"/>
                        <a14:foregroundMark x1="26400" y1="22288" x2="16800" y2="33728"/>
                      </a14:backgroundRemoval>
                    </a14:imgEffect>
                  </a14:imgLayer>
                </a14:imgProps>
              </a:ext>
              <a:ext uri="{28A0092B-C50C-407E-A947-70E740481C1C}">
                <a14:useLocalDpi xmlns:a14="http://schemas.microsoft.com/office/drawing/2010/main" val="0"/>
              </a:ext>
            </a:extLst>
          </a:blip>
          <a:srcRect/>
          <a:stretch>
            <a:fillRect/>
          </a:stretch>
        </p:blipFill>
        <p:spPr bwMode="auto">
          <a:xfrm rot="20411047">
            <a:off x="2218663" y="3854845"/>
            <a:ext cx="2076448" cy="280735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Bach tuyet\arbre-majestueux-42629281.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32075" y="-35115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ADMIN\Desktop\Bach tuyet\511929473-photo-clip-tree.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442475" y="-8026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Users\ADMIN\Desktop\Bach tuyet\511929473-photo-clip-tree.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89200" y="-657027"/>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DMIN\Desktop\Bach tuyet\arbre-majestueux-42629281.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978400" y="-454422"/>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Users\ADMIN\Desktop\Tai nguyen thiet ke tro choi\Bảng gỗ\wooden-blank-sign-clipart-1.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099076" y="-1808483"/>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2754329" y="834460"/>
            <a:ext cx="6415484" cy="954107"/>
          </a:xfrm>
          <a:prstGeom prst="rect">
            <a:avLst/>
          </a:prstGeom>
          <a:noFill/>
        </p:spPr>
        <p:txBody>
          <a:bodyPr wrap="square" rtlCol="0">
            <a:spAutoFit/>
          </a:bodyPr>
          <a:lstStyle/>
          <a:p>
            <a:pPr lvl="0" algn="ctr" defTabSz="1219170">
              <a:buClrTx/>
            </a:pPr>
            <a:r>
              <a:rPr lang="en-US" sz="2800" b="1" kern="1200">
                <a:solidFill>
                  <a:prstClr val="white"/>
                </a:solidFill>
                <a:latin typeface="UTM Avo" panose="02040603050506020204" pitchFamily="18" charset="0"/>
                <a:ea typeface="+mn-ea"/>
              </a:rPr>
              <a:t>Câu 3: </a:t>
            </a:r>
            <a:r>
              <a:rPr lang="en-US" sz="2800" kern="1200">
                <a:solidFill>
                  <a:prstClr val="white"/>
                </a:solidFill>
                <a:latin typeface="UTM Avo" panose="02040603050506020204" pitchFamily="18" charset="0"/>
                <a:ea typeface="+mn-ea"/>
              </a:rPr>
              <a:t>Lực nào sau đây là lực không tiếp xúc?</a:t>
            </a:r>
          </a:p>
        </p:txBody>
      </p:sp>
      <p:pic>
        <p:nvPicPr>
          <p:cNvPr id="32" name="Picture 11" descr="C:\Users\ADMIN\Desktop\Tai nguyen thiet ke tro choi\Bảng gỗ\Picture1 (2).png">
            <a:hlinkClick r:id="" action="ppaction://hlinkshowjump?jump=nextslide"/>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198375" y="912723"/>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33" name="Explosion 1 32"/>
          <p:cNvSpPr/>
          <p:nvPr/>
        </p:nvSpPr>
        <p:spPr>
          <a:xfrm>
            <a:off x="3905087" y="4566017"/>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dirty="0">
                <a:ln>
                  <a:noFill/>
                </a:ln>
                <a:solidFill>
                  <a:srgbClr val="0000FF"/>
                </a:solidFill>
                <a:effectLst/>
                <a:uLnTx/>
                <a:uFillTx/>
                <a:latin typeface="UTM Avo" panose="02040603050506020204" pitchFamily="18" charset="0"/>
                <a:ea typeface="+mn-ea"/>
                <a:cs typeface="Arial" panose="020B0604020202020204" pitchFamily="34" charset="0"/>
                <a:sym typeface="Arial"/>
              </a:rPr>
              <a:t>ĐÚNG RỒI</a:t>
            </a:r>
          </a:p>
        </p:txBody>
      </p:sp>
      <p:sp>
        <p:nvSpPr>
          <p:cNvPr id="44" name="Rounded Rectangle 43"/>
          <p:cNvSpPr/>
          <p:nvPr/>
        </p:nvSpPr>
        <p:spPr>
          <a:xfrm>
            <a:off x="286552" y="2384823"/>
            <a:ext cx="2709543" cy="1343895"/>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Tx/>
            </a:pPr>
            <a:r>
              <a:rPr kumimoji="0" lang="vi-VN" sz="2000" b="0" i="0" u="none" strike="noStrike" kern="1200" cap="none" spc="0" normalizeH="0" baseline="0" noProof="0">
                <a:ln>
                  <a:noFill/>
                </a:ln>
                <a:solidFill>
                  <a:srgbClr val="0000FF"/>
                </a:solidFill>
                <a:effectLst/>
                <a:uLnTx/>
                <a:uFillTx/>
                <a:latin typeface="UTM Avo" panose="02040603050506020204" pitchFamily="18" charset="0"/>
                <a:sym typeface="Arial"/>
              </a:rPr>
              <a:t>A. </a:t>
            </a:r>
            <a:r>
              <a:rPr lang="vi-VN" sz="2000" kern="1200">
                <a:solidFill>
                  <a:srgbClr val="0000FF"/>
                </a:solidFill>
                <a:latin typeface="UTM Avo" panose="02040603050506020204" pitchFamily="18" charset="0"/>
              </a:rPr>
              <a:t>Lực hút của Trái Đất tác dụng lên máy bay.</a:t>
            </a:r>
          </a:p>
        </p:txBody>
      </p:sp>
      <p:sp>
        <p:nvSpPr>
          <p:cNvPr id="45" name="Rounded Rectangle 44"/>
          <p:cNvSpPr/>
          <p:nvPr/>
        </p:nvSpPr>
        <p:spPr>
          <a:xfrm>
            <a:off x="3199295" y="2418555"/>
            <a:ext cx="2709543" cy="1343895"/>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Tx/>
            </a:pPr>
            <a:r>
              <a:rPr kumimoji="0" lang="vi-VN" sz="2000" b="0" i="0" u="none" strike="noStrike" kern="1200" cap="none" spc="0" normalizeH="0" baseline="0" noProof="0">
                <a:ln>
                  <a:noFill/>
                </a:ln>
                <a:solidFill>
                  <a:srgbClr val="0000FF"/>
                </a:solidFill>
                <a:effectLst/>
                <a:uLnTx/>
                <a:uFillTx/>
                <a:latin typeface="UTM Avo" panose="02040603050506020204" pitchFamily="18" charset="0"/>
                <a:ea typeface="+mn-ea"/>
                <a:cs typeface="+mn-cs"/>
                <a:sym typeface="Arial"/>
              </a:rPr>
              <a:t>B. </a:t>
            </a:r>
            <a:r>
              <a:rPr lang="vi-VN" sz="2000" kern="1200">
                <a:solidFill>
                  <a:srgbClr val="0000FF"/>
                </a:solidFill>
                <a:latin typeface="UTM Avo" panose="02040603050506020204" pitchFamily="18" charset="0"/>
              </a:rPr>
              <a:t>Lực đẩy của tay người lên cánh cửa sổ khi mở.</a:t>
            </a:r>
          </a:p>
        </p:txBody>
      </p:sp>
      <p:sp>
        <p:nvSpPr>
          <p:cNvPr id="46" name="Rounded Rectangle 45"/>
          <p:cNvSpPr/>
          <p:nvPr/>
        </p:nvSpPr>
        <p:spPr>
          <a:xfrm>
            <a:off x="6159667" y="2418555"/>
            <a:ext cx="2893408" cy="1343895"/>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Tx/>
            </a:pPr>
            <a:r>
              <a:rPr kumimoji="0" lang="vi-VN" sz="2000" b="0" i="0" u="none" strike="noStrike" kern="1200" cap="none" spc="0" normalizeH="0" baseline="0" noProof="0">
                <a:ln>
                  <a:noFill/>
                </a:ln>
                <a:solidFill>
                  <a:srgbClr val="0000FF"/>
                </a:solidFill>
                <a:effectLst/>
                <a:uLnTx/>
                <a:uFillTx/>
                <a:latin typeface="UTM Avo" panose="02040603050506020204" pitchFamily="18" charset="0"/>
                <a:ea typeface="+mn-ea"/>
                <a:cs typeface="+mn-cs"/>
                <a:sym typeface="Arial"/>
              </a:rPr>
              <a:t>C. </a:t>
            </a:r>
            <a:r>
              <a:rPr lang="vi-VN" sz="2000" kern="1200">
                <a:solidFill>
                  <a:srgbClr val="0000FF"/>
                </a:solidFill>
                <a:latin typeface="UTM Avo" panose="02040603050506020204" pitchFamily="18" charset="0"/>
              </a:rPr>
              <a:t>Lực của chân người tác dụng lên bậc thang khi đi bộ.</a:t>
            </a:r>
          </a:p>
        </p:txBody>
      </p:sp>
      <p:sp>
        <p:nvSpPr>
          <p:cNvPr id="47" name="Rounded Rectangle 46"/>
          <p:cNvSpPr/>
          <p:nvPr/>
        </p:nvSpPr>
        <p:spPr>
          <a:xfrm>
            <a:off x="9303904" y="2420430"/>
            <a:ext cx="2453086" cy="1343895"/>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Tx/>
            </a:pPr>
            <a:r>
              <a:rPr kumimoji="0" lang="vi-VN" sz="2000" b="0" i="0" u="none" strike="noStrike" kern="1200" cap="none" spc="0" normalizeH="0" baseline="0" noProof="0" dirty="0">
                <a:ln>
                  <a:noFill/>
                </a:ln>
                <a:solidFill>
                  <a:srgbClr val="0000FF"/>
                </a:solidFill>
                <a:effectLst/>
                <a:uLnTx/>
                <a:uFillTx/>
                <a:latin typeface="UTM Avo" panose="02040603050506020204" pitchFamily="18" charset="0"/>
                <a:ea typeface="+mn-ea"/>
                <a:cs typeface="+mn-cs"/>
                <a:sym typeface="Arial"/>
              </a:rPr>
              <a:t>D. </a:t>
            </a:r>
            <a:r>
              <a:rPr lang="pt-BR" sz="2000" kern="1200" dirty="0">
                <a:solidFill>
                  <a:srgbClr val="0000FF"/>
                </a:solidFill>
                <a:latin typeface="UTM Avo" panose="02040603050506020204" pitchFamily="18" charset="0"/>
              </a:rPr>
              <a:t>Lực của gió tác dụng lên cánh diều.</a:t>
            </a:r>
          </a:p>
        </p:txBody>
      </p:sp>
      <p:pic>
        <p:nvPicPr>
          <p:cNvPr id="48" name="Picture 11" descr="C:\Users\ADMIN\Desktop\Tai nguyen thiet ke tro choi\Bảng gỗ\Picture1 (2).png">
            <a:hlinkClick r:id="" action="ppaction://hlinkshowjump?jump=previousslide"/>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flipH="1">
            <a:off x="385234" y="912723"/>
            <a:ext cx="1646767" cy="68747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Bach tuyet\43ebd44d263606f876d42fd2f199ea61 (6).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9730" l="0" r="96894">
                        <a14:foregroundMark x1="46584" y1="15676" x2="56646" y2="19730"/>
                        <a14:foregroundMark x1="66708" y1="13784" x2="66335" y2="24054"/>
                        <a14:foregroundMark x1="68944" y1="14595" x2="68199" y2="23784"/>
                        <a14:foregroundMark x1="19006" y1="52973" x2="19379" y2="70811"/>
                        <a14:foregroundMark x1="7453" y1="65135" x2="38758" y2="64865"/>
                        <a14:foregroundMark x1="17516" y1="51622" x2="29814" y2="58378"/>
                        <a14:foregroundMark x1="7826" y1="63514" x2="19752" y2="6297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27774" y="3762450"/>
            <a:ext cx="2709543" cy="3898582"/>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bao-sai-www_tiengdong_com (mp3cut.net)">
            <a:hlinkClick r:id="" action="ppaction://media"/>
            <a:extLst>
              <a:ext uri="{FF2B5EF4-FFF2-40B4-BE49-F238E27FC236}">
                <a16:creationId xmlns:a16="http://schemas.microsoft.com/office/drawing/2014/main" id="{B07CD3EC-84A8-8495-E2FC-645612AE736C}"/>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591733" y="4078817"/>
            <a:ext cx="812800" cy="812800"/>
          </a:xfrm>
          <a:prstGeom prst="rect">
            <a:avLst/>
          </a:prstGeom>
        </p:spPr>
      </p:pic>
      <p:pic>
        <p:nvPicPr>
          <p:cNvPr id="3" name="Am-thanh-tra-loi-dung-chinh-xac-www_tiengdong_com">
            <a:hlinkClick r:id="" action="ppaction://media"/>
            <a:extLst>
              <a:ext uri="{FF2B5EF4-FFF2-40B4-BE49-F238E27FC236}">
                <a16:creationId xmlns:a16="http://schemas.microsoft.com/office/drawing/2014/main" id="{D5FDF05C-6431-3DA6-AA4B-14BD53289802}"/>
              </a:ext>
            </a:extLst>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13851467" y="4737100"/>
            <a:ext cx="812800" cy="812800"/>
          </a:xfrm>
          <a:prstGeom prst="rect">
            <a:avLst/>
          </a:prstGeom>
        </p:spPr>
      </p:pic>
      <p:pic>
        <p:nvPicPr>
          <p:cNvPr id="4" name="Tieng-bao-sai-www_tiengdong_com (mp3cut.net)">
            <a:hlinkClick r:id="" action="ppaction://media"/>
            <a:extLst>
              <a:ext uri="{FF2B5EF4-FFF2-40B4-BE49-F238E27FC236}">
                <a16:creationId xmlns:a16="http://schemas.microsoft.com/office/drawing/2014/main" id="{30128296-B23B-1F6B-FB91-2D89C843EA4C}"/>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2307397" y="5168261"/>
            <a:ext cx="812800" cy="812800"/>
          </a:xfrm>
          <a:prstGeom prst="rect">
            <a:avLst/>
          </a:prstGeom>
        </p:spPr>
      </p:pic>
      <p:pic>
        <p:nvPicPr>
          <p:cNvPr id="5" name="Tieng-bao-sai-www_tiengdong_com (mp3cut.net)">
            <a:hlinkClick r:id="" action="ppaction://media"/>
            <a:extLst>
              <a:ext uri="{FF2B5EF4-FFF2-40B4-BE49-F238E27FC236}">
                <a16:creationId xmlns:a16="http://schemas.microsoft.com/office/drawing/2014/main" id="{58D39E47-CDFC-8B5D-49BD-70202D665D3A}"/>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2267728" y="6682775"/>
            <a:ext cx="812800" cy="812800"/>
          </a:xfrm>
          <a:prstGeom prst="rect">
            <a:avLst/>
          </a:prstGeom>
        </p:spPr>
      </p:pic>
      <p:pic>
        <p:nvPicPr>
          <p:cNvPr id="25" name="Picture 24">
            <a:extLst>
              <a:ext uri="{FF2B5EF4-FFF2-40B4-BE49-F238E27FC236}">
                <a16:creationId xmlns:a16="http://schemas.microsoft.com/office/drawing/2014/main" id="{DB766A6C-99AD-4656-A60F-F4311AA4E393}"/>
              </a:ext>
            </a:extLst>
          </p:cNvPr>
          <p:cNvPicPr>
            <a:picLocks noChangeAspect="1"/>
          </p:cNvPicPr>
          <p:nvPr/>
        </p:nvPicPr>
        <p:blipFill>
          <a:blip r:embed="rId23"/>
          <a:stretch>
            <a:fillRect/>
          </a:stretch>
        </p:blipFill>
        <p:spPr>
          <a:xfrm>
            <a:off x="11492238" y="0"/>
            <a:ext cx="699762" cy="780288"/>
          </a:xfrm>
          <a:prstGeom prst="rect">
            <a:avLst/>
          </a:prstGeom>
          <a:solidFill>
            <a:schemeClr val="bg1"/>
          </a:solidFill>
        </p:spPr>
      </p:pic>
    </p:spTree>
    <p:extLst>
      <p:ext uri="{BB962C8B-B14F-4D97-AF65-F5344CB8AC3E}">
        <p14:creationId xmlns:p14="http://schemas.microsoft.com/office/powerpoint/2010/main" val="40073419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500"/>
                                        <p:tgtEl>
                                          <p:spTgt spid="4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4"/>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26"/>
                                        </p:tgtEl>
                                        <p:attrNameLst>
                                          <p:attrName>style.visibility</p:attrName>
                                        </p:attrNameLst>
                                      </p:cBhvr>
                                      <p:to>
                                        <p:strVal val="visible"/>
                                      </p:to>
                                    </p:set>
                                  </p:childTnLst>
                                </p:cTn>
                              </p:par>
                              <p:par>
                                <p:cTn id="34" presetID="32" presetClass="emph" presetSubtype="0" repeatCount="indefinite" fill="hold" nodeType="withEffect">
                                  <p:stCondLst>
                                    <p:cond delay="0"/>
                                  </p:stCondLst>
                                  <p:childTnLst>
                                    <p:animRot by="120000">
                                      <p:cBhvr>
                                        <p:cTn id="35" dur="200" fill="hold">
                                          <p:stCondLst>
                                            <p:cond delay="0"/>
                                          </p:stCondLst>
                                        </p:cTn>
                                        <p:tgtEl>
                                          <p:spTgt spid="1026"/>
                                        </p:tgtEl>
                                        <p:attrNameLst>
                                          <p:attrName>r</p:attrName>
                                        </p:attrNameLst>
                                      </p:cBhvr>
                                    </p:animRot>
                                    <p:animRot by="-240000">
                                      <p:cBhvr>
                                        <p:cTn id="36" dur="400" fill="hold">
                                          <p:stCondLst>
                                            <p:cond delay="400"/>
                                          </p:stCondLst>
                                        </p:cTn>
                                        <p:tgtEl>
                                          <p:spTgt spid="1026"/>
                                        </p:tgtEl>
                                        <p:attrNameLst>
                                          <p:attrName>r</p:attrName>
                                        </p:attrNameLst>
                                      </p:cBhvr>
                                    </p:animRot>
                                    <p:animRot by="240000">
                                      <p:cBhvr>
                                        <p:cTn id="37" dur="400" fill="hold">
                                          <p:stCondLst>
                                            <p:cond delay="800"/>
                                          </p:stCondLst>
                                        </p:cTn>
                                        <p:tgtEl>
                                          <p:spTgt spid="1026"/>
                                        </p:tgtEl>
                                        <p:attrNameLst>
                                          <p:attrName>r</p:attrName>
                                        </p:attrNameLst>
                                      </p:cBhvr>
                                    </p:animRot>
                                    <p:animRot by="-240000">
                                      <p:cBhvr>
                                        <p:cTn id="38" dur="400" fill="hold">
                                          <p:stCondLst>
                                            <p:cond delay="1200"/>
                                          </p:stCondLst>
                                        </p:cTn>
                                        <p:tgtEl>
                                          <p:spTgt spid="1026"/>
                                        </p:tgtEl>
                                        <p:attrNameLst>
                                          <p:attrName>r</p:attrName>
                                        </p:attrNameLst>
                                      </p:cBhvr>
                                    </p:animRot>
                                    <p:animRot by="120000">
                                      <p:cBhvr>
                                        <p:cTn id="39" dur="400" fill="hold">
                                          <p:stCondLst>
                                            <p:cond delay="1600"/>
                                          </p:stCondLst>
                                        </p:cTn>
                                        <p:tgtEl>
                                          <p:spTgt spid="1026"/>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6" name="applause.wav"/>
                                        </p:tgtEl>
                                      </p:cMediaNode>
                                    </p:audio>
                                  </p:subTnLst>
                                </p:cTn>
                              </p:par>
                              <p:par>
                                <p:cTn id="40" presetID="1" presetClass="entr" presetSubtype="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childTnLst>
                                </p:cTn>
                              </p:par>
                              <p:par>
                                <p:cTn id="42" presetID="26" presetClass="emph" presetSubtype="0" repeatCount="3000" fill="hold" grpId="1" nodeType="withEffect">
                                  <p:stCondLst>
                                    <p:cond delay="0"/>
                                  </p:stCondLst>
                                  <p:childTnLst>
                                    <p:animEffect transition="out" filter="fade">
                                      <p:cBhvr>
                                        <p:cTn id="43" dur="500" tmFilter="0, 0; .2, .5; .8, .5; 1, 0"/>
                                        <p:tgtEl>
                                          <p:spTgt spid="33"/>
                                        </p:tgtEl>
                                      </p:cBhvr>
                                    </p:animEffect>
                                    <p:animScale>
                                      <p:cBhvr>
                                        <p:cTn id="44" dur="250" autoRev="1" fill="hold"/>
                                        <p:tgtEl>
                                          <p:spTgt spid="33"/>
                                        </p:tgtEl>
                                      </p:cBhvr>
                                      <p:by x="105000" y="105000"/>
                                    </p:animScale>
                                  </p:childTnLst>
                                </p:cTn>
                              </p:par>
                              <p:par>
                                <p:cTn id="45" presetID="1" presetClass="exit" presetSubtype="0" fill="hold" grpId="2" nodeType="withEffect">
                                  <p:stCondLst>
                                    <p:cond delay="2500"/>
                                  </p:stCondLst>
                                  <p:childTnLst>
                                    <p:set>
                                      <p:cBhvr>
                                        <p:cTn id="46"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7" restart="whenNotActive" fill="hold" evtFilter="cancelBubble" nodeType="interactiveSeq">
                <p:stCondLst>
                  <p:cond evt="onClick" delay="0">
                    <p:tgtEl>
                      <p:spTgt spid="45"/>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childTnLst>
                                </p:cTn>
                              </p:par>
                              <p:par>
                                <p:cTn id="52" presetID="32" presetClass="emph" presetSubtype="0" repeatCount="indefinite" fill="hold" nodeType="withEffect">
                                  <p:stCondLst>
                                    <p:cond delay="0"/>
                                  </p:stCondLst>
                                  <p:childTnLst>
                                    <p:animRot by="120000">
                                      <p:cBhvr>
                                        <p:cTn id="53" dur="300" fill="hold">
                                          <p:stCondLst>
                                            <p:cond delay="0"/>
                                          </p:stCondLst>
                                        </p:cTn>
                                        <p:tgtEl>
                                          <p:spTgt spid="24"/>
                                        </p:tgtEl>
                                        <p:attrNameLst>
                                          <p:attrName>r</p:attrName>
                                        </p:attrNameLst>
                                      </p:cBhvr>
                                    </p:animRot>
                                    <p:animRot by="-240000">
                                      <p:cBhvr>
                                        <p:cTn id="54" dur="600" fill="hold">
                                          <p:stCondLst>
                                            <p:cond delay="600"/>
                                          </p:stCondLst>
                                        </p:cTn>
                                        <p:tgtEl>
                                          <p:spTgt spid="24"/>
                                        </p:tgtEl>
                                        <p:attrNameLst>
                                          <p:attrName>r</p:attrName>
                                        </p:attrNameLst>
                                      </p:cBhvr>
                                    </p:animRot>
                                    <p:animRot by="240000">
                                      <p:cBhvr>
                                        <p:cTn id="55" dur="600" fill="hold">
                                          <p:stCondLst>
                                            <p:cond delay="1200"/>
                                          </p:stCondLst>
                                        </p:cTn>
                                        <p:tgtEl>
                                          <p:spTgt spid="24"/>
                                        </p:tgtEl>
                                        <p:attrNameLst>
                                          <p:attrName>r</p:attrName>
                                        </p:attrNameLst>
                                      </p:cBhvr>
                                    </p:animRot>
                                    <p:animRot by="-240000">
                                      <p:cBhvr>
                                        <p:cTn id="56" dur="600" fill="hold">
                                          <p:stCondLst>
                                            <p:cond delay="1800"/>
                                          </p:stCondLst>
                                        </p:cTn>
                                        <p:tgtEl>
                                          <p:spTgt spid="24"/>
                                        </p:tgtEl>
                                        <p:attrNameLst>
                                          <p:attrName>r</p:attrName>
                                        </p:attrNameLst>
                                      </p:cBhvr>
                                    </p:animRot>
                                    <p:animRot by="120000">
                                      <p:cBhvr>
                                        <p:cTn id="57" dur="600" fill="hold">
                                          <p:stCondLst>
                                            <p:cond delay="2400"/>
                                          </p:stCondLst>
                                        </p:cTn>
                                        <p:tgtEl>
                                          <p:spTgt spid="24"/>
                                        </p:tgtEl>
                                        <p:attrNameLst>
                                          <p:attrName>r</p:attrName>
                                        </p:attrNameLst>
                                      </p:cBhvr>
                                    </p:animRot>
                                  </p:childTnLst>
                                </p:cTn>
                              </p:par>
                              <p:par>
                                <p:cTn id="58" presetID="1" presetClass="mediacall" presetSubtype="0" fill="hold" nodeType="withEffect">
                                  <p:stCondLst>
                                    <p:cond delay="0"/>
                                  </p:stCondLst>
                                  <p:childTnLst>
                                    <p:cmd type="call" cmd="playFrom(0.0)">
                                      <p:cBhvr>
                                        <p:cTn id="59" dur="2843" fill="hold"/>
                                        <p:tgtEl>
                                          <p:spTgt spid="2"/>
                                        </p:tgtEl>
                                      </p:cBhvr>
                                    </p:cmd>
                                  </p:childTnLst>
                                </p:cTn>
                              </p:par>
                            </p:childTnLst>
                          </p:cTn>
                        </p:par>
                      </p:childTnLst>
                    </p:cTn>
                  </p:par>
                </p:childTnLst>
              </p:cTn>
              <p:nextCondLst>
                <p:cond evt="onClick" delay="0">
                  <p:tgtEl>
                    <p:spTgt spid="45"/>
                  </p:tgtEl>
                </p:cond>
              </p:nextCondLst>
            </p:seq>
            <p:seq concurrent="1" nextAc="seek">
              <p:cTn id="60" restart="whenNotActive" fill="hold" evtFilter="cancelBubble" nodeType="interactiveSeq">
                <p:stCondLst>
                  <p:cond evt="onClick" delay="0">
                    <p:tgtEl>
                      <p:spTgt spid="46"/>
                    </p:tgtEl>
                  </p:cond>
                </p:stCondLst>
                <p:endSync evt="end" delay="0">
                  <p:rtn val="all"/>
                </p:endSync>
                <p:childTnLst>
                  <p:par>
                    <p:cTn id="61" fill="hold">
                      <p:stCondLst>
                        <p:cond delay="0"/>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childTnLst>
                                </p:cTn>
                              </p:par>
                              <p:par>
                                <p:cTn id="65" presetID="32" presetClass="emph" presetSubtype="0" repeatCount="indefinite" fill="hold" nodeType="withEffect">
                                  <p:stCondLst>
                                    <p:cond delay="0"/>
                                  </p:stCondLst>
                                  <p:childTnLst>
                                    <p:animRot by="120000">
                                      <p:cBhvr>
                                        <p:cTn id="66" dur="300" fill="hold">
                                          <p:stCondLst>
                                            <p:cond delay="0"/>
                                          </p:stCondLst>
                                        </p:cTn>
                                        <p:tgtEl>
                                          <p:spTgt spid="23"/>
                                        </p:tgtEl>
                                        <p:attrNameLst>
                                          <p:attrName>r</p:attrName>
                                        </p:attrNameLst>
                                      </p:cBhvr>
                                    </p:animRot>
                                    <p:animRot by="-240000">
                                      <p:cBhvr>
                                        <p:cTn id="67" dur="600" fill="hold">
                                          <p:stCondLst>
                                            <p:cond delay="600"/>
                                          </p:stCondLst>
                                        </p:cTn>
                                        <p:tgtEl>
                                          <p:spTgt spid="23"/>
                                        </p:tgtEl>
                                        <p:attrNameLst>
                                          <p:attrName>r</p:attrName>
                                        </p:attrNameLst>
                                      </p:cBhvr>
                                    </p:animRot>
                                    <p:animRot by="240000">
                                      <p:cBhvr>
                                        <p:cTn id="68" dur="600" fill="hold">
                                          <p:stCondLst>
                                            <p:cond delay="1200"/>
                                          </p:stCondLst>
                                        </p:cTn>
                                        <p:tgtEl>
                                          <p:spTgt spid="23"/>
                                        </p:tgtEl>
                                        <p:attrNameLst>
                                          <p:attrName>r</p:attrName>
                                        </p:attrNameLst>
                                      </p:cBhvr>
                                    </p:animRot>
                                    <p:animRot by="-240000">
                                      <p:cBhvr>
                                        <p:cTn id="69" dur="600" fill="hold">
                                          <p:stCondLst>
                                            <p:cond delay="1800"/>
                                          </p:stCondLst>
                                        </p:cTn>
                                        <p:tgtEl>
                                          <p:spTgt spid="23"/>
                                        </p:tgtEl>
                                        <p:attrNameLst>
                                          <p:attrName>r</p:attrName>
                                        </p:attrNameLst>
                                      </p:cBhvr>
                                    </p:animRot>
                                    <p:animRot by="120000">
                                      <p:cBhvr>
                                        <p:cTn id="70" dur="600" fill="hold">
                                          <p:stCondLst>
                                            <p:cond delay="2400"/>
                                          </p:stCondLst>
                                        </p:cTn>
                                        <p:tgtEl>
                                          <p:spTgt spid="23"/>
                                        </p:tgtEl>
                                        <p:attrNameLst>
                                          <p:attrName>r</p:attrName>
                                        </p:attrNameLst>
                                      </p:cBhvr>
                                    </p:animRot>
                                  </p:childTnLst>
                                </p:cTn>
                              </p:par>
                              <p:par>
                                <p:cTn id="71" presetID="1" presetClass="mediacall" presetSubtype="0" fill="hold" nodeType="withEffect">
                                  <p:stCondLst>
                                    <p:cond delay="0"/>
                                  </p:stCondLst>
                                  <p:childTnLst>
                                    <p:cmd type="call" cmd="playFrom(0.0)">
                                      <p:cBhvr>
                                        <p:cTn id="72" dur="2843" fill="hold"/>
                                        <p:tgtEl>
                                          <p:spTgt spid="5"/>
                                        </p:tgtEl>
                                      </p:cBhvr>
                                    </p:cmd>
                                  </p:childTnLst>
                                </p:cTn>
                              </p:par>
                            </p:childTnLst>
                          </p:cTn>
                        </p:par>
                      </p:childTnLst>
                    </p:cTn>
                  </p:par>
                </p:childTnLst>
              </p:cTn>
              <p:nextCondLst>
                <p:cond evt="onClick" delay="0">
                  <p:tgtEl>
                    <p:spTgt spid="46"/>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22"/>
                                        </p:tgtEl>
                                        <p:attrNameLst>
                                          <p:attrName>style.visibility</p:attrName>
                                        </p:attrNameLst>
                                      </p:cBhvr>
                                      <p:to>
                                        <p:strVal val="visible"/>
                                      </p:to>
                                    </p:set>
                                  </p:childTnLst>
                                </p:cTn>
                              </p:par>
                              <p:par>
                                <p:cTn id="78" presetID="32" presetClass="emph" presetSubtype="0" repeatCount="indefinite" fill="hold" nodeType="withEffect">
                                  <p:stCondLst>
                                    <p:cond delay="0"/>
                                  </p:stCondLst>
                                  <p:childTnLst>
                                    <p:animRot by="120000">
                                      <p:cBhvr>
                                        <p:cTn id="79" dur="300" fill="hold">
                                          <p:stCondLst>
                                            <p:cond delay="0"/>
                                          </p:stCondLst>
                                        </p:cTn>
                                        <p:tgtEl>
                                          <p:spTgt spid="22"/>
                                        </p:tgtEl>
                                        <p:attrNameLst>
                                          <p:attrName>r</p:attrName>
                                        </p:attrNameLst>
                                      </p:cBhvr>
                                    </p:animRot>
                                    <p:animRot by="-240000">
                                      <p:cBhvr>
                                        <p:cTn id="80" dur="600" fill="hold">
                                          <p:stCondLst>
                                            <p:cond delay="600"/>
                                          </p:stCondLst>
                                        </p:cTn>
                                        <p:tgtEl>
                                          <p:spTgt spid="22"/>
                                        </p:tgtEl>
                                        <p:attrNameLst>
                                          <p:attrName>r</p:attrName>
                                        </p:attrNameLst>
                                      </p:cBhvr>
                                    </p:animRot>
                                    <p:animRot by="240000">
                                      <p:cBhvr>
                                        <p:cTn id="81" dur="600" fill="hold">
                                          <p:stCondLst>
                                            <p:cond delay="1200"/>
                                          </p:stCondLst>
                                        </p:cTn>
                                        <p:tgtEl>
                                          <p:spTgt spid="22"/>
                                        </p:tgtEl>
                                        <p:attrNameLst>
                                          <p:attrName>r</p:attrName>
                                        </p:attrNameLst>
                                      </p:cBhvr>
                                    </p:animRot>
                                    <p:animRot by="-240000">
                                      <p:cBhvr>
                                        <p:cTn id="82" dur="600" fill="hold">
                                          <p:stCondLst>
                                            <p:cond delay="1800"/>
                                          </p:stCondLst>
                                        </p:cTn>
                                        <p:tgtEl>
                                          <p:spTgt spid="22"/>
                                        </p:tgtEl>
                                        <p:attrNameLst>
                                          <p:attrName>r</p:attrName>
                                        </p:attrNameLst>
                                      </p:cBhvr>
                                    </p:animRot>
                                    <p:animRot by="120000">
                                      <p:cBhvr>
                                        <p:cTn id="83" dur="600" fill="hold">
                                          <p:stCondLst>
                                            <p:cond delay="2400"/>
                                          </p:stCondLst>
                                        </p:cTn>
                                        <p:tgtEl>
                                          <p:spTgt spid="22"/>
                                        </p:tgtEl>
                                        <p:attrNameLst>
                                          <p:attrName>r</p:attrName>
                                        </p:attrNameLst>
                                      </p:cBhvr>
                                    </p:animRot>
                                  </p:childTnLst>
                                </p:cTn>
                              </p:par>
                              <p:par>
                                <p:cTn id="84" presetID="1" presetClass="mediacall" presetSubtype="0" fill="hold" nodeType="withEffect">
                                  <p:stCondLst>
                                    <p:cond delay="0"/>
                                  </p:stCondLst>
                                  <p:childTnLst>
                                    <p:cmd type="call" cmd="playFrom(0.0)">
                                      <p:cBhvr>
                                        <p:cTn id="85" dur="2843" fill="hold"/>
                                        <p:tgtEl>
                                          <p:spTgt spid="4"/>
                                        </p:tgtEl>
                                      </p:cBhvr>
                                    </p:cmd>
                                  </p:childTnLst>
                                </p:cTn>
                              </p:par>
                            </p:childTnLst>
                          </p:cTn>
                        </p:par>
                      </p:childTnLst>
                    </p:cTn>
                  </p:par>
                </p:childTnLst>
              </p:cTn>
              <p:nextCondLst>
                <p:cond evt="onClick" delay="0">
                  <p:tgtEl>
                    <p:spTgt spid="47"/>
                  </p:tgtEl>
                </p:cond>
              </p:nextCondLst>
            </p:seq>
            <p:audio>
              <p:cMediaNode vol="80000">
                <p:cTn id="86" fill="hold" display="0">
                  <p:stCondLst>
                    <p:cond delay="indefinite"/>
                  </p:stCondLst>
                  <p:endCondLst>
                    <p:cond evt="onStopAudio" delay="0">
                      <p:tgtEl>
                        <p:sldTgt/>
                      </p:tgtEl>
                    </p:cond>
                  </p:endCondLst>
                </p:cTn>
                <p:tgtEl>
                  <p:spTgt spid="2"/>
                </p:tgtEl>
              </p:cMediaNode>
            </p:audio>
            <p:audio>
              <p:cMediaNode vol="80000">
                <p:cTn id="87" fill="hold" display="0">
                  <p:stCondLst>
                    <p:cond delay="indefinite"/>
                  </p:stCondLst>
                  <p:endCondLst>
                    <p:cond evt="onStopAudio" delay="0">
                      <p:tgtEl>
                        <p:sldTgt/>
                      </p:tgtEl>
                    </p:cond>
                  </p:endCondLst>
                </p:cTn>
                <p:tgtEl>
                  <p:spTgt spid="3"/>
                </p:tgtEl>
              </p:cMediaNode>
            </p:audio>
            <p:audio>
              <p:cMediaNode vol="80000">
                <p:cTn id="88" fill="hold" display="0">
                  <p:stCondLst>
                    <p:cond delay="indefinite"/>
                  </p:stCondLst>
                  <p:endCondLst>
                    <p:cond evt="onStopAudio" delay="0">
                      <p:tgtEl>
                        <p:sldTgt/>
                      </p:tgtEl>
                    </p:cond>
                  </p:endCondLst>
                </p:cTn>
                <p:tgtEl>
                  <p:spTgt spid="4"/>
                </p:tgtEl>
              </p:cMediaNode>
            </p:audio>
            <p:audio>
              <p:cMediaNode vol="80000">
                <p:cTn id="89" fill="hold" display="0">
                  <p:stCondLst>
                    <p:cond delay="indefinite"/>
                  </p:stCondLst>
                  <p:endCondLst>
                    <p:cond evt="onStopAudio" delay="0">
                      <p:tgtEl>
                        <p:sldTgt/>
                      </p:tgtEl>
                    </p:cond>
                  </p:endCondLst>
                </p:cTn>
                <p:tgtEl>
                  <p:spTgt spid="5"/>
                </p:tgtEl>
              </p:cMediaNode>
            </p:audio>
          </p:childTnLst>
        </p:cTn>
      </p:par>
    </p:tnLst>
    <p:bldLst>
      <p:bldP spid="31" grpId="0"/>
      <p:bldP spid="33" grpId="0" animBg="1"/>
      <p:bldP spid="33" grpId="1" animBg="1"/>
      <p:bldP spid="33" grpId="2" animBg="1"/>
      <p:bldP spid="44" grpId="0" animBg="1"/>
      <p:bldP spid="45" grpId="0" animBg="1"/>
      <p:bldP spid="46" grpId="0" animBg="1"/>
      <p:bldP spid="4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5339" flipH="1">
            <a:off x="2283599" y="4335261"/>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471667" flipH="1">
            <a:off x="7340875" y="4702316"/>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352524" flipH="1">
            <a:off x="9480777" y="4575162"/>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DMIN\Desktop\Bach tuyet\RjAwOTQ4MTUyNEI3QjJCRTc2RjA6ZDA1ZjJmYTY2MjBkNDYzY2ZlZDNiOTA1Y2YxYTk1NzA6Ojo6OjA=.pn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56897" y1="16888" x2="50647" y2="30550"/>
                        <a14:foregroundMark x1="50647" y1="10816" x2="87284" y2="15939"/>
                        <a14:foregroundMark x1="74784" y1="17457" x2="73060" y2="41176"/>
                        <a14:foregroundMark x1="92457" y1="18406" x2="81681" y2="10816"/>
                        <a14:foregroundMark x1="63793" y1="10436" x2="51724" y2="6831"/>
                        <a14:foregroundMark x1="49353" y1="11954" x2="48922" y2="21442"/>
                        <a14:foregroundMark x1="59267" y1="19924" x2="66164" y2="24478"/>
                        <a14:foregroundMark x1="67241" y1="19924" x2="57974" y2="26565"/>
                        <a14:foregroundMark x1="94181" y1="15939" x2="84483" y2="9298"/>
                        <a14:foregroundMark x1="48276" y1="9867" x2="45474" y2="21442"/>
                        <a14:foregroundMark x1="77586" y1="32638" x2="71336" y2="43264"/>
                      </a14:backgroundRemoval>
                    </a14:imgEffect>
                  </a14:imgLayer>
                </a14:imgProps>
              </a:ext>
              <a:ext uri="{28A0092B-C50C-407E-A947-70E740481C1C}">
                <a14:useLocalDpi xmlns:a14="http://schemas.microsoft.com/office/drawing/2010/main" val="0"/>
              </a:ext>
            </a:extLst>
          </a:blip>
          <a:srcRect/>
          <a:stretch>
            <a:fillRect/>
          </a:stretch>
        </p:blipFill>
        <p:spPr bwMode="auto">
          <a:xfrm rot="19596141">
            <a:off x="4085616" y="4181401"/>
            <a:ext cx="2032000" cy="230789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Bach tuyet\arbre-majestueux-42629281.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01600" y="-828882"/>
            <a:ext cx="7010400" cy="84234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ADMIN\Desktop\Bach tuyet\511929473-photo-clip-tree.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89200" y="-854282"/>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C:\Users\ADMIN\Desktop\Bach tuyet\arbre-majestueux-42629281.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953275" y="-585195"/>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ADMIN\Desktop\Bach tuyet\511929473-photo-clip-tree.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12000" y="-828882"/>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C:\Users\ADMIN\Desktop\Tai nguyen thiet ke tro choi\Bảng gỗ\wooden-blank-sign-clipart-1.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336800" y="-2067742"/>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3260559" y="400628"/>
            <a:ext cx="5602275" cy="1384995"/>
          </a:xfrm>
          <a:prstGeom prst="rect">
            <a:avLst/>
          </a:prstGeom>
          <a:noFill/>
        </p:spPr>
        <p:txBody>
          <a:bodyPr wrap="square" rtlCol="0">
            <a:spAutoFit/>
          </a:bodyPr>
          <a:lstStyle/>
          <a:p>
            <a:pPr lvl="0" algn="ctr" defTabSz="1219170">
              <a:buClrTx/>
            </a:pPr>
            <a:r>
              <a:rPr lang="vi-VN" sz="2800" b="1" kern="1200">
                <a:solidFill>
                  <a:prstClr val="white"/>
                </a:solidFill>
                <a:latin typeface="UTM Avo" panose="02040603050506020204" pitchFamily="18" charset="0"/>
              </a:rPr>
              <a:t>Câu 4: </a:t>
            </a:r>
            <a:r>
              <a:rPr lang="vi-VN" sz="2800" kern="1200">
                <a:solidFill>
                  <a:prstClr val="white"/>
                </a:solidFill>
                <a:latin typeface="UTM Avo" panose="02040603050506020204" pitchFamily="18" charset="0"/>
              </a:rPr>
              <a:t>Lực không tiếp xúc xuất hiện trong trường hợp nào sau đây?</a:t>
            </a:r>
          </a:p>
        </p:txBody>
      </p:sp>
      <p:sp>
        <p:nvSpPr>
          <p:cNvPr id="46" name="Rounded Rectangle 45"/>
          <p:cNvSpPr/>
          <p:nvPr/>
        </p:nvSpPr>
        <p:spPr>
          <a:xfrm>
            <a:off x="774239" y="2200064"/>
            <a:ext cx="2147904" cy="152959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Tx/>
            </a:pPr>
            <a:r>
              <a:rPr kumimoji="0" lang="en-US" sz="2133" b="0" i="0" u="none" strike="noStrike" kern="1200" cap="none" spc="0" normalizeH="0" baseline="0" noProof="0" dirty="0">
                <a:ln>
                  <a:noFill/>
                </a:ln>
                <a:solidFill>
                  <a:srgbClr val="0000FF"/>
                </a:solidFill>
                <a:effectLst/>
                <a:uLnTx/>
                <a:uFillTx/>
                <a:latin typeface="UTM Avo" panose="02040603050506020204" pitchFamily="18" charset="0"/>
                <a:ea typeface="+mn-ea"/>
                <a:cs typeface="+mn-cs"/>
                <a:sym typeface="Arial"/>
              </a:rPr>
              <a:t>A. </a:t>
            </a:r>
            <a:r>
              <a:rPr lang="en-US" sz="2133" kern="1200" dirty="0" err="1">
                <a:solidFill>
                  <a:srgbClr val="0000FF"/>
                </a:solidFill>
                <a:latin typeface="UTM Avo" panose="02040603050506020204" pitchFamily="18" charset="0"/>
              </a:rPr>
              <a:t>Vận</a:t>
            </a:r>
            <a:r>
              <a:rPr lang="en-US" sz="2133" kern="1200" dirty="0">
                <a:solidFill>
                  <a:srgbClr val="0000FF"/>
                </a:solidFill>
                <a:latin typeface="UTM Avo" panose="02040603050506020204" pitchFamily="18" charset="0"/>
              </a:rPr>
              <a:t> </a:t>
            </a:r>
            <a:r>
              <a:rPr lang="en-US" sz="2133" kern="1200" dirty="0" err="1">
                <a:solidFill>
                  <a:srgbClr val="0000FF"/>
                </a:solidFill>
                <a:latin typeface="UTM Avo" panose="02040603050506020204" pitchFamily="18" charset="0"/>
              </a:rPr>
              <a:t>động</a:t>
            </a:r>
            <a:r>
              <a:rPr lang="en-US" sz="2133" kern="1200" dirty="0">
                <a:solidFill>
                  <a:srgbClr val="0000FF"/>
                </a:solidFill>
                <a:latin typeface="UTM Avo" panose="02040603050506020204" pitchFamily="18" charset="0"/>
              </a:rPr>
              <a:t> </a:t>
            </a:r>
            <a:r>
              <a:rPr lang="en-US" sz="2133" kern="1200" dirty="0" err="1">
                <a:solidFill>
                  <a:srgbClr val="0000FF"/>
                </a:solidFill>
                <a:latin typeface="UTM Avo" panose="02040603050506020204" pitchFamily="18" charset="0"/>
              </a:rPr>
              <a:t>viên</a:t>
            </a:r>
            <a:r>
              <a:rPr lang="en-US" sz="2133" kern="1200" dirty="0">
                <a:solidFill>
                  <a:srgbClr val="0000FF"/>
                </a:solidFill>
                <a:latin typeface="UTM Avo" panose="02040603050506020204" pitchFamily="18" charset="0"/>
              </a:rPr>
              <a:t> </a:t>
            </a:r>
            <a:r>
              <a:rPr lang="en-US" sz="2133" kern="1200" dirty="0" err="1">
                <a:solidFill>
                  <a:srgbClr val="0000FF"/>
                </a:solidFill>
                <a:latin typeface="UTM Avo" panose="02040603050506020204" pitchFamily="18" charset="0"/>
              </a:rPr>
              <a:t>nâng</a:t>
            </a:r>
            <a:r>
              <a:rPr lang="en-US" sz="2133" kern="1200" dirty="0">
                <a:solidFill>
                  <a:srgbClr val="0000FF"/>
                </a:solidFill>
                <a:latin typeface="UTM Avo" panose="02040603050506020204" pitchFamily="18" charset="0"/>
              </a:rPr>
              <a:t> </a:t>
            </a:r>
            <a:r>
              <a:rPr lang="en-US" sz="2133" kern="1200" dirty="0" err="1">
                <a:solidFill>
                  <a:srgbClr val="0000FF"/>
                </a:solidFill>
                <a:latin typeface="UTM Avo" panose="02040603050506020204" pitchFamily="18" charset="0"/>
              </a:rPr>
              <a:t>tạ</a:t>
            </a:r>
            <a:r>
              <a:rPr lang="en-US" sz="2133" kern="1200" dirty="0">
                <a:solidFill>
                  <a:srgbClr val="0000FF"/>
                </a:solidFill>
                <a:latin typeface="UTM Avo" panose="02040603050506020204" pitchFamily="18" charset="0"/>
              </a:rPr>
              <a:t>.</a:t>
            </a:r>
          </a:p>
        </p:txBody>
      </p:sp>
      <p:sp>
        <p:nvSpPr>
          <p:cNvPr id="47" name="Rounded Rectangle 46"/>
          <p:cNvSpPr/>
          <p:nvPr/>
        </p:nvSpPr>
        <p:spPr>
          <a:xfrm>
            <a:off x="3211786" y="2233796"/>
            <a:ext cx="2147904" cy="152959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Tx/>
            </a:pPr>
            <a:r>
              <a:rPr kumimoji="0" lang="en-US" sz="2133" b="0" i="0" u="none" strike="noStrike" kern="1200" cap="none" spc="0" normalizeH="0" baseline="0" noProof="0" dirty="0">
                <a:ln>
                  <a:noFill/>
                </a:ln>
                <a:solidFill>
                  <a:srgbClr val="0000FF"/>
                </a:solidFill>
                <a:effectLst/>
                <a:uLnTx/>
                <a:uFillTx/>
                <a:latin typeface="UTM Avo" panose="02040603050506020204" pitchFamily="18" charset="0"/>
                <a:ea typeface="+mn-ea"/>
                <a:cs typeface="+mn-cs"/>
                <a:sym typeface="Arial"/>
              </a:rPr>
              <a:t>B. </a:t>
            </a:r>
            <a:r>
              <a:rPr lang="vi-VN" sz="2133" kern="1200" dirty="0">
                <a:solidFill>
                  <a:srgbClr val="0000FF"/>
                </a:solidFill>
                <a:latin typeface="UTM Avo" panose="02040603050506020204" pitchFamily="18" charset="0"/>
              </a:rPr>
              <a:t>Giọt mưa đang rơi.</a:t>
            </a:r>
          </a:p>
        </p:txBody>
      </p:sp>
      <p:sp>
        <p:nvSpPr>
          <p:cNvPr id="48" name="Rounded Rectangle 47"/>
          <p:cNvSpPr/>
          <p:nvPr/>
        </p:nvSpPr>
        <p:spPr>
          <a:xfrm>
            <a:off x="5766464" y="2233796"/>
            <a:ext cx="2779420" cy="152959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Tx/>
            </a:pPr>
            <a:r>
              <a:rPr kumimoji="0" lang="vi-VN" sz="2133" b="0" i="0" u="none" strike="noStrike" kern="1200" cap="none" spc="0" normalizeH="0" baseline="0" noProof="0" dirty="0">
                <a:ln>
                  <a:noFill/>
                </a:ln>
                <a:solidFill>
                  <a:srgbClr val="0000FF"/>
                </a:solidFill>
                <a:effectLst/>
                <a:uLnTx/>
                <a:uFillTx/>
                <a:latin typeface="UTM Avo" panose="02040603050506020204" pitchFamily="18" charset="0"/>
                <a:ea typeface="+mn-ea"/>
                <a:cs typeface="+mn-cs"/>
                <a:sym typeface="Arial"/>
              </a:rPr>
              <a:t>C. </a:t>
            </a:r>
            <a:r>
              <a:rPr lang="vi-VN" sz="2133" kern="1200" dirty="0">
                <a:solidFill>
                  <a:srgbClr val="0000FF"/>
                </a:solidFill>
                <a:latin typeface="UTM Avo" panose="02040603050506020204" pitchFamily="18" charset="0"/>
              </a:rPr>
              <a:t>Người dọn hàng đẩy thùng hàng trên sàn.</a:t>
            </a:r>
            <a:endParaRPr kumimoji="0" lang="vi-VN" sz="2133" b="0" i="0" u="none" strike="noStrike" kern="1200" cap="none" spc="0" normalizeH="0" baseline="0" noProof="0" dirty="0">
              <a:ln>
                <a:noFill/>
              </a:ln>
              <a:solidFill>
                <a:srgbClr val="0000FF"/>
              </a:solidFill>
              <a:effectLst/>
              <a:uLnTx/>
              <a:uFillTx/>
              <a:latin typeface="UTM Avo" panose="02040603050506020204" pitchFamily="18" charset="0"/>
              <a:ea typeface="+mn-ea"/>
              <a:cs typeface="+mn-cs"/>
              <a:sym typeface="Arial"/>
            </a:endParaRPr>
          </a:p>
        </p:txBody>
      </p:sp>
      <p:sp>
        <p:nvSpPr>
          <p:cNvPr id="49" name="Rounded Rectangle 48"/>
          <p:cNvSpPr/>
          <p:nvPr/>
        </p:nvSpPr>
        <p:spPr>
          <a:xfrm>
            <a:off x="8835065" y="2200064"/>
            <a:ext cx="2506716" cy="152959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Tx/>
            </a:pPr>
            <a:r>
              <a:rPr kumimoji="0" lang="vi-VN" sz="2133" b="0" i="0" u="none" strike="noStrike" kern="1200" cap="none" spc="0" normalizeH="0" baseline="0" noProof="0" dirty="0">
                <a:ln>
                  <a:noFill/>
                </a:ln>
                <a:solidFill>
                  <a:srgbClr val="0000FF"/>
                </a:solidFill>
                <a:effectLst/>
                <a:uLnTx/>
                <a:uFillTx/>
                <a:latin typeface="UTM Avo" panose="02040603050506020204" pitchFamily="18" charset="0"/>
                <a:ea typeface="+mn-ea"/>
                <a:cs typeface="+mn-cs"/>
                <a:sym typeface="Arial"/>
              </a:rPr>
              <a:t>D. </a:t>
            </a:r>
            <a:r>
              <a:rPr lang="vi-VN" sz="2133" kern="1200" dirty="0">
                <a:solidFill>
                  <a:srgbClr val="0000FF"/>
                </a:solidFill>
                <a:latin typeface="UTM Avo" panose="02040603050506020204" pitchFamily="18" charset="0"/>
              </a:rPr>
              <a:t>Bạn Na đóng đinh vào tường.</a:t>
            </a:r>
          </a:p>
        </p:txBody>
      </p:sp>
      <p:pic>
        <p:nvPicPr>
          <p:cNvPr id="50" name="Picture 11" descr="C:\Users\ADMIN\Desktop\Tai nguyen thiet ke tro choi\Bảng gỗ\Picture1 (2).png">
            <a:hlinkClick r:id="" action="ppaction://hlinkshowjump?jump=nextslide"/>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464800" y="912723"/>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51" name="Explosion 1 50"/>
          <p:cNvSpPr/>
          <p:nvPr/>
        </p:nvSpPr>
        <p:spPr>
          <a:xfrm>
            <a:off x="6447696" y="3945049"/>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 typeface="Arial"/>
              <a:buNone/>
              <a:tabLst/>
              <a:defRPr/>
            </a:pPr>
            <a:r>
              <a:rPr kumimoji="0" lang="en-US" sz="3733" b="1" i="0" u="none" strike="noStrike" kern="1200" cap="none" spc="0" normalizeH="0" baseline="0" noProof="0" dirty="0">
                <a:ln>
                  <a:noFill/>
                </a:ln>
                <a:solidFill>
                  <a:srgbClr val="0000FF"/>
                </a:solidFill>
                <a:effectLst/>
                <a:uLnTx/>
                <a:uFillTx/>
                <a:latin typeface="UTM Avo" panose="02040603050506020204" pitchFamily="18" charset="0"/>
                <a:ea typeface="+mn-ea"/>
                <a:cs typeface="Arial" panose="020B0604020202020204" pitchFamily="34" charset="0"/>
                <a:sym typeface="Arial"/>
              </a:rPr>
              <a:t>ĐÚNG RỒI</a:t>
            </a:r>
          </a:p>
        </p:txBody>
      </p:sp>
      <p:pic>
        <p:nvPicPr>
          <p:cNvPr id="3076" name="Picture 4" descr="C:\Users\ADMIN\Desktop\Bach tuyet\Blanca_Nieves.8.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flipH="1">
            <a:off x="-227371" y="3455232"/>
            <a:ext cx="2287981" cy="3969859"/>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1" descr="C:\Users\ADMIN\Desktop\Tai nguyen thiet ke tro choi\Bảng gỗ\Picture1 (2).png">
            <a:hlinkClick r:id="" action="ppaction://hlinkshowjump?jump=previousslide"/>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flipH="1">
            <a:off x="427567" y="912723"/>
            <a:ext cx="1646767" cy="687477"/>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bao-sai-www_tiengdong_com (mp3cut.net)">
            <a:hlinkClick r:id="" action="ppaction://media"/>
            <a:extLst>
              <a:ext uri="{FF2B5EF4-FFF2-40B4-BE49-F238E27FC236}">
                <a16:creationId xmlns:a16="http://schemas.microsoft.com/office/drawing/2014/main" id="{CF72D9B6-BA7E-4BCA-BAF2-F998D957963B}"/>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591733" y="4078817"/>
            <a:ext cx="812800" cy="812800"/>
          </a:xfrm>
          <a:prstGeom prst="rect">
            <a:avLst/>
          </a:prstGeom>
        </p:spPr>
      </p:pic>
      <p:pic>
        <p:nvPicPr>
          <p:cNvPr id="3" name="Am-thanh-tra-loi-dung-chinh-xac-www_tiengdong_com">
            <a:hlinkClick r:id="" action="ppaction://media"/>
            <a:extLst>
              <a:ext uri="{FF2B5EF4-FFF2-40B4-BE49-F238E27FC236}">
                <a16:creationId xmlns:a16="http://schemas.microsoft.com/office/drawing/2014/main" id="{F64ADBE6-4C17-959E-4704-F648E6614B2B}"/>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13851467" y="4737100"/>
            <a:ext cx="812800" cy="812800"/>
          </a:xfrm>
          <a:prstGeom prst="rect">
            <a:avLst/>
          </a:prstGeom>
        </p:spPr>
      </p:pic>
      <p:pic>
        <p:nvPicPr>
          <p:cNvPr id="4" name="Tieng-bao-sai-www_tiengdong_com (mp3cut.net)">
            <a:hlinkClick r:id="" action="ppaction://media"/>
            <a:extLst>
              <a:ext uri="{FF2B5EF4-FFF2-40B4-BE49-F238E27FC236}">
                <a16:creationId xmlns:a16="http://schemas.microsoft.com/office/drawing/2014/main" id="{F87E2802-C5B8-AA33-7B04-6FA2552B0B8C}"/>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2307397" y="5168261"/>
            <a:ext cx="812800" cy="812800"/>
          </a:xfrm>
          <a:prstGeom prst="rect">
            <a:avLst/>
          </a:prstGeom>
        </p:spPr>
      </p:pic>
      <p:pic>
        <p:nvPicPr>
          <p:cNvPr id="5" name="Tieng-bao-sai-www_tiengdong_com (mp3cut.net)">
            <a:hlinkClick r:id="" action="ppaction://media"/>
            <a:extLst>
              <a:ext uri="{FF2B5EF4-FFF2-40B4-BE49-F238E27FC236}">
                <a16:creationId xmlns:a16="http://schemas.microsoft.com/office/drawing/2014/main" id="{906B01BF-E032-F6BF-E2AD-3AFA28CE6A7E}"/>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2267728" y="6682775"/>
            <a:ext cx="812800" cy="812800"/>
          </a:xfrm>
          <a:prstGeom prst="rect">
            <a:avLst/>
          </a:prstGeom>
        </p:spPr>
      </p:pic>
      <p:pic>
        <p:nvPicPr>
          <p:cNvPr id="28" name="Picture 27">
            <a:extLst>
              <a:ext uri="{FF2B5EF4-FFF2-40B4-BE49-F238E27FC236}">
                <a16:creationId xmlns:a16="http://schemas.microsoft.com/office/drawing/2014/main" id="{C4B0242D-6D10-474F-9BE7-B6C8253E9D3E}"/>
              </a:ext>
            </a:extLst>
          </p:cNvPr>
          <p:cNvPicPr>
            <a:picLocks noChangeAspect="1"/>
          </p:cNvPicPr>
          <p:nvPr/>
        </p:nvPicPr>
        <p:blipFill>
          <a:blip r:embed="rId22"/>
          <a:stretch>
            <a:fillRect/>
          </a:stretch>
        </p:blipFill>
        <p:spPr>
          <a:xfrm>
            <a:off x="11492238" y="0"/>
            <a:ext cx="699762" cy="780288"/>
          </a:xfrm>
          <a:prstGeom prst="rect">
            <a:avLst/>
          </a:prstGeom>
          <a:solidFill>
            <a:schemeClr val="bg1"/>
          </a:solidFill>
        </p:spPr>
      </p:pic>
      <p:sp>
        <p:nvSpPr>
          <p:cNvPr id="10" name="Rounded Rectangle 48">
            <a:extLst>
              <a:ext uri="{FF2B5EF4-FFF2-40B4-BE49-F238E27FC236}">
                <a16:creationId xmlns:a16="http://schemas.microsoft.com/office/drawing/2014/main" id="{AC6CB676-FA19-CE02-14BE-8E5E2240EB98}"/>
              </a:ext>
            </a:extLst>
          </p:cNvPr>
          <p:cNvSpPr/>
          <p:nvPr/>
        </p:nvSpPr>
        <p:spPr>
          <a:xfrm>
            <a:off x="8792191" y="2211241"/>
            <a:ext cx="2506716" cy="152959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Tx/>
            </a:pPr>
            <a:r>
              <a:rPr kumimoji="0" lang="vi-VN" sz="2133" b="0" i="0" u="none" strike="noStrike" kern="1200" cap="none" spc="0" normalizeH="0" baseline="0" noProof="0" dirty="0">
                <a:ln>
                  <a:noFill/>
                </a:ln>
                <a:solidFill>
                  <a:srgbClr val="0000FF"/>
                </a:solidFill>
                <a:effectLst/>
                <a:uLnTx/>
                <a:uFillTx/>
                <a:latin typeface="UTM Avo" panose="02040603050506020204" pitchFamily="18" charset="0"/>
                <a:ea typeface="+mn-ea"/>
                <a:cs typeface="+mn-cs"/>
                <a:sym typeface="Arial"/>
              </a:rPr>
              <a:t>D. </a:t>
            </a:r>
            <a:r>
              <a:rPr lang="vi-VN" sz="2133" kern="1200" dirty="0">
                <a:solidFill>
                  <a:srgbClr val="0000FF"/>
                </a:solidFill>
                <a:latin typeface="UTM Avo" panose="02040603050506020204" pitchFamily="18" charset="0"/>
              </a:rPr>
              <a:t>Bạn Na đóng đinh vào tường.</a:t>
            </a:r>
          </a:p>
        </p:txBody>
      </p:sp>
    </p:spTree>
    <p:extLst>
      <p:ext uri="{BB962C8B-B14F-4D97-AF65-F5344CB8AC3E}">
        <p14:creationId xmlns:p14="http://schemas.microsoft.com/office/powerpoint/2010/main" val="39371466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fade">
                                      <p:cBhvr>
                                        <p:cTn id="3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6"/>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32" presetClass="emph" presetSubtype="0" repeatCount="indefinite" fill="hold" nodeType="withEffect">
                                  <p:stCondLst>
                                    <p:cond delay="0"/>
                                  </p:stCondLst>
                                  <p:childTnLst>
                                    <p:animRot by="120000">
                                      <p:cBhvr>
                                        <p:cTn id="40" dur="300" fill="hold">
                                          <p:stCondLst>
                                            <p:cond delay="0"/>
                                          </p:stCondLst>
                                        </p:cTn>
                                        <p:tgtEl>
                                          <p:spTgt spid="22"/>
                                        </p:tgtEl>
                                        <p:attrNameLst>
                                          <p:attrName>r</p:attrName>
                                        </p:attrNameLst>
                                      </p:cBhvr>
                                    </p:animRot>
                                    <p:animRot by="-240000">
                                      <p:cBhvr>
                                        <p:cTn id="41" dur="600" fill="hold">
                                          <p:stCondLst>
                                            <p:cond delay="600"/>
                                          </p:stCondLst>
                                        </p:cTn>
                                        <p:tgtEl>
                                          <p:spTgt spid="22"/>
                                        </p:tgtEl>
                                        <p:attrNameLst>
                                          <p:attrName>r</p:attrName>
                                        </p:attrNameLst>
                                      </p:cBhvr>
                                    </p:animRot>
                                    <p:animRot by="240000">
                                      <p:cBhvr>
                                        <p:cTn id="42" dur="600" fill="hold">
                                          <p:stCondLst>
                                            <p:cond delay="1200"/>
                                          </p:stCondLst>
                                        </p:cTn>
                                        <p:tgtEl>
                                          <p:spTgt spid="22"/>
                                        </p:tgtEl>
                                        <p:attrNameLst>
                                          <p:attrName>r</p:attrName>
                                        </p:attrNameLst>
                                      </p:cBhvr>
                                    </p:animRot>
                                    <p:animRot by="-240000">
                                      <p:cBhvr>
                                        <p:cTn id="43" dur="600" fill="hold">
                                          <p:stCondLst>
                                            <p:cond delay="1800"/>
                                          </p:stCondLst>
                                        </p:cTn>
                                        <p:tgtEl>
                                          <p:spTgt spid="22"/>
                                        </p:tgtEl>
                                        <p:attrNameLst>
                                          <p:attrName>r</p:attrName>
                                        </p:attrNameLst>
                                      </p:cBhvr>
                                    </p:animRot>
                                    <p:animRot by="120000">
                                      <p:cBhvr>
                                        <p:cTn id="44" dur="600" fill="hold">
                                          <p:stCondLst>
                                            <p:cond delay="2400"/>
                                          </p:stCondLst>
                                        </p:cTn>
                                        <p:tgtEl>
                                          <p:spTgt spid="22"/>
                                        </p:tgtEl>
                                        <p:attrNameLst>
                                          <p:attrName>r</p:attrName>
                                        </p:attrNameLst>
                                      </p:cBhvr>
                                    </p:animRot>
                                  </p:childTnLst>
                                </p:cTn>
                              </p:par>
                              <p:par>
                                <p:cTn id="45" presetID="1" presetClass="mediacall" presetSubtype="0" fill="hold" nodeType="withEffect">
                                  <p:stCondLst>
                                    <p:cond delay="0"/>
                                  </p:stCondLst>
                                  <p:childTnLst>
                                    <p:cmd type="call" cmd="playFrom(0.0)">
                                      <p:cBhvr>
                                        <p:cTn id="46" dur="2843" fill="hold"/>
                                        <p:tgtEl>
                                          <p:spTgt spid="2"/>
                                        </p:tgtEl>
                                      </p:cBhvr>
                                    </p:cmd>
                                  </p:childTnLst>
                                </p:cTn>
                              </p:par>
                            </p:childTnLst>
                          </p:cTn>
                        </p:par>
                      </p:childTnLst>
                    </p:cTn>
                  </p:par>
                </p:childTnLst>
              </p:cTn>
              <p:nextCondLst>
                <p:cond evt="onClick" delay="0">
                  <p:tgtEl>
                    <p:spTgt spid="46"/>
                  </p:tgtEl>
                </p:cond>
              </p:nextCondLst>
            </p:seq>
            <p:seq concurrent="1" nextAc="seek">
              <p:cTn id="47" restart="whenNotActive" fill="hold" evtFilter="cancelBubble" nodeType="interactiveSeq">
                <p:stCondLst>
                  <p:cond evt="onClick" delay="0">
                    <p:tgtEl>
                      <p:spTgt spid="49"/>
                    </p:tgtEl>
                  </p:cond>
                </p:stCondLst>
                <p:endSync evt="end" delay="0">
                  <p:rtn val="all"/>
                </p:endSync>
                <p:childTnLst>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childTnLst>
                                </p:cTn>
                              </p:par>
                              <p:par>
                                <p:cTn id="52" presetID="32" presetClass="emph" presetSubtype="0" repeatCount="indefinite" fill="hold" nodeType="withEffect">
                                  <p:stCondLst>
                                    <p:cond delay="0"/>
                                  </p:stCondLst>
                                  <p:childTnLst>
                                    <p:animRot by="120000">
                                      <p:cBhvr>
                                        <p:cTn id="53" dur="300" fill="hold">
                                          <p:stCondLst>
                                            <p:cond delay="0"/>
                                          </p:stCondLst>
                                        </p:cTn>
                                        <p:tgtEl>
                                          <p:spTgt spid="24"/>
                                        </p:tgtEl>
                                        <p:attrNameLst>
                                          <p:attrName>r</p:attrName>
                                        </p:attrNameLst>
                                      </p:cBhvr>
                                    </p:animRot>
                                    <p:animRot by="-240000">
                                      <p:cBhvr>
                                        <p:cTn id="54" dur="600" fill="hold">
                                          <p:stCondLst>
                                            <p:cond delay="600"/>
                                          </p:stCondLst>
                                        </p:cTn>
                                        <p:tgtEl>
                                          <p:spTgt spid="24"/>
                                        </p:tgtEl>
                                        <p:attrNameLst>
                                          <p:attrName>r</p:attrName>
                                        </p:attrNameLst>
                                      </p:cBhvr>
                                    </p:animRot>
                                    <p:animRot by="240000">
                                      <p:cBhvr>
                                        <p:cTn id="55" dur="600" fill="hold">
                                          <p:stCondLst>
                                            <p:cond delay="1200"/>
                                          </p:stCondLst>
                                        </p:cTn>
                                        <p:tgtEl>
                                          <p:spTgt spid="24"/>
                                        </p:tgtEl>
                                        <p:attrNameLst>
                                          <p:attrName>r</p:attrName>
                                        </p:attrNameLst>
                                      </p:cBhvr>
                                    </p:animRot>
                                    <p:animRot by="-240000">
                                      <p:cBhvr>
                                        <p:cTn id="56" dur="600" fill="hold">
                                          <p:stCondLst>
                                            <p:cond delay="1800"/>
                                          </p:stCondLst>
                                        </p:cTn>
                                        <p:tgtEl>
                                          <p:spTgt spid="24"/>
                                        </p:tgtEl>
                                        <p:attrNameLst>
                                          <p:attrName>r</p:attrName>
                                        </p:attrNameLst>
                                      </p:cBhvr>
                                    </p:animRot>
                                    <p:animRot by="120000">
                                      <p:cBhvr>
                                        <p:cTn id="57" dur="600" fill="hold">
                                          <p:stCondLst>
                                            <p:cond delay="2400"/>
                                          </p:stCondLst>
                                        </p:cTn>
                                        <p:tgtEl>
                                          <p:spTgt spid="24"/>
                                        </p:tgtEl>
                                        <p:attrNameLst>
                                          <p:attrName>r</p:attrName>
                                        </p:attrNameLst>
                                      </p:cBhvr>
                                    </p:animRot>
                                  </p:childTnLst>
                                </p:cTn>
                              </p:par>
                              <p:par>
                                <p:cTn id="58" presetID="1" presetClass="mediacall" presetSubtype="0" fill="hold" nodeType="withEffect">
                                  <p:stCondLst>
                                    <p:cond delay="0"/>
                                  </p:stCondLst>
                                  <p:childTnLst>
                                    <p:cmd type="call" cmd="playFrom(0.0)">
                                      <p:cBhvr>
                                        <p:cTn id="59" dur="2843" fill="hold"/>
                                        <p:tgtEl>
                                          <p:spTgt spid="4"/>
                                        </p:tgtEl>
                                      </p:cBhvr>
                                    </p:cmd>
                                  </p:childTnLst>
                                </p:cTn>
                              </p:par>
                            </p:childTnLst>
                          </p:cTn>
                        </p:par>
                      </p:childTnLst>
                    </p:cTn>
                  </p:par>
                </p:childTnLst>
              </p:cTn>
              <p:nextCondLst>
                <p:cond evt="onClick" delay="0">
                  <p:tgtEl>
                    <p:spTgt spid="49"/>
                  </p:tgtEl>
                </p:cond>
              </p:nextCondLst>
            </p:seq>
            <p:seq concurrent="1" nextAc="seek">
              <p:cTn id="60" restart="whenNotActive" fill="hold" evtFilter="cancelBubble" nodeType="interactiveSeq">
                <p:stCondLst>
                  <p:cond evt="onClick" delay="0">
                    <p:tgtEl>
                      <p:spTgt spid="48"/>
                    </p:tgtEl>
                  </p:cond>
                </p:stCondLst>
                <p:endSync evt="end" delay="0">
                  <p:rtn val="all"/>
                </p:endSync>
                <p:childTnLst>
                  <p:par>
                    <p:cTn id="61" fill="hold">
                      <p:stCondLst>
                        <p:cond delay="0"/>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childTnLst>
                                </p:cTn>
                              </p:par>
                              <p:par>
                                <p:cTn id="65" presetID="32" presetClass="emph" presetSubtype="0" repeatCount="indefinite" fill="hold" nodeType="withEffect">
                                  <p:stCondLst>
                                    <p:cond delay="0"/>
                                  </p:stCondLst>
                                  <p:childTnLst>
                                    <p:animRot by="120000">
                                      <p:cBhvr>
                                        <p:cTn id="66" dur="300" fill="hold">
                                          <p:stCondLst>
                                            <p:cond delay="0"/>
                                          </p:stCondLst>
                                        </p:cTn>
                                        <p:tgtEl>
                                          <p:spTgt spid="23"/>
                                        </p:tgtEl>
                                        <p:attrNameLst>
                                          <p:attrName>r</p:attrName>
                                        </p:attrNameLst>
                                      </p:cBhvr>
                                    </p:animRot>
                                    <p:animRot by="-240000">
                                      <p:cBhvr>
                                        <p:cTn id="67" dur="600" fill="hold">
                                          <p:stCondLst>
                                            <p:cond delay="600"/>
                                          </p:stCondLst>
                                        </p:cTn>
                                        <p:tgtEl>
                                          <p:spTgt spid="23"/>
                                        </p:tgtEl>
                                        <p:attrNameLst>
                                          <p:attrName>r</p:attrName>
                                        </p:attrNameLst>
                                      </p:cBhvr>
                                    </p:animRot>
                                    <p:animRot by="240000">
                                      <p:cBhvr>
                                        <p:cTn id="68" dur="600" fill="hold">
                                          <p:stCondLst>
                                            <p:cond delay="1200"/>
                                          </p:stCondLst>
                                        </p:cTn>
                                        <p:tgtEl>
                                          <p:spTgt spid="23"/>
                                        </p:tgtEl>
                                        <p:attrNameLst>
                                          <p:attrName>r</p:attrName>
                                        </p:attrNameLst>
                                      </p:cBhvr>
                                    </p:animRot>
                                    <p:animRot by="-240000">
                                      <p:cBhvr>
                                        <p:cTn id="69" dur="600" fill="hold">
                                          <p:stCondLst>
                                            <p:cond delay="1800"/>
                                          </p:stCondLst>
                                        </p:cTn>
                                        <p:tgtEl>
                                          <p:spTgt spid="23"/>
                                        </p:tgtEl>
                                        <p:attrNameLst>
                                          <p:attrName>r</p:attrName>
                                        </p:attrNameLst>
                                      </p:cBhvr>
                                    </p:animRot>
                                    <p:animRot by="120000">
                                      <p:cBhvr>
                                        <p:cTn id="70" dur="600" fill="hold">
                                          <p:stCondLst>
                                            <p:cond delay="2400"/>
                                          </p:stCondLst>
                                        </p:cTn>
                                        <p:tgtEl>
                                          <p:spTgt spid="23"/>
                                        </p:tgtEl>
                                        <p:attrNameLst>
                                          <p:attrName>r</p:attrName>
                                        </p:attrNameLst>
                                      </p:cBhvr>
                                    </p:animRot>
                                  </p:childTnLst>
                                </p:cTn>
                              </p:par>
                              <p:par>
                                <p:cTn id="71" presetID="1" presetClass="mediacall" presetSubtype="0" fill="hold" nodeType="withEffect">
                                  <p:stCondLst>
                                    <p:cond delay="0"/>
                                  </p:stCondLst>
                                  <p:childTnLst>
                                    <p:cmd type="call" cmd="playFrom(0.0)">
                                      <p:cBhvr>
                                        <p:cTn id="72" dur="2843" fill="hold"/>
                                        <p:tgtEl>
                                          <p:spTgt spid="5"/>
                                        </p:tgtEl>
                                      </p:cBhvr>
                                    </p:cmd>
                                  </p:childTnLst>
                                </p:cTn>
                              </p:par>
                            </p:childTnLst>
                          </p:cTn>
                        </p:par>
                      </p:childTnLst>
                    </p:cTn>
                  </p:par>
                </p:childTnLst>
              </p:cTn>
              <p:nextCondLst>
                <p:cond evt="onClick" delay="0">
                  <p:tgtEl>
                    <p:spTgt spid="48"/>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25"/>
                                        </p:tgtEl>
                                        <p:attrNameLst>
                                          <p:attrName>style.visibility</p:attrName>
                                        </p:attrNameLst>
                                      </p:cBhvr>
                                      <p:to>
                                        <p:strVal val="visible"/>
                                      </p:to>
                                    </p:set>
                                  </p:childTnLst>
                                </p:cTn>
                              </p:par>
                              <p:par>
                                <p:cTn id="78" presetID="32" presetClass="emph" presetSubtype="0" repeatCount="indefinite" fill="hold" nodeType="withEffect">
                                  <p:stCondLst>
                                    <p:cond delay="0"/>
                                  </p:stCondLst>
                                  <p:childTnLst>
                                    <p:animRot by="120000">
                                      <p:cBhvr>
                                        <p:cTn id="79" dur="200" fill="hold">
                                          <p:stCondLst>
                                            <p:cond delay="0"/>
                                          </p:stCondLst>
                                        </p:cTn>
                                        <p:tgtEl>
                                          <p:spTgt spid="25"/>
                                        </p:tgtEl>
                                        <p:attrNameLst>
                                          <p:attrName>r</p:attrName>
                                        </p:attrNameLst>
                                      </p:cBhvr>
                                    </p:animRot>
                                    <p:animRot by="-240000">
                                      <p:cBhvr>
                                        <p:cTn id="80" dur="400" fill="hold">
                                          <p:stCondLst>
                                            <p:cond delay="400"/>
                                          </p:stCondLst>
                                        </p:cTn>
                                        <p:tgtEl>
                                          <p:spTgt spid="25"/>
                                        </p:tgtEl>
                                        <p:attrNameLst>
                                          <p:attrName>r</p:attrName>
                                        </p:attrNameLst>
                                      </p:cBhvr>
                                    </p:animRot>
                                    <p:animRot by="240000">
                                      <p:cBhvr>
                                        <p:cTn id="81" dur="400" fill="hold">
                                          <p:stCondLst>
                                            <p:cond delay="800"/>
                                          </p:stCondLst>
                                        </p:cTn>
                                        <p:tgtEl>
                                          <p:spTgt spid="25"/>
                                        </p:tgtEl>
                                        <p:attrNameLst>
                                          <p:attrName>r</p:attrName>
                                        </p:attrNameLst>
                                      </p:cBhvr>
                                    </p:animRot>
                                    <p:animRot by="-240000">
                                      <p:cBhvr>
                                        <p:cTn id="82" dur="400" fill="hold">
                                          <p:stCondLst>
                                            <p:cond delay="1200"/>
                                          </p:stCondLst>
                                        </p:cTn>
                                        <p:tgtEl>
                                          <p:spTgt spid="25"/>
                                        </p:tgtEl>
                                        <p:attrNameLst>
                                          <p:attrName>r</p:attrName>
                                        </p:attrNameLst>
                                      </p:cBhvr>
                                    </p:animRot>
                                    <p:animRot by="120000">
                                      <p:cBhvr>
                                        <p:cTn id="83" dur="400" fill="hold">
                                          <p:stCondLst>
                                            <p:cond delay="1600"/>
                                          </p:stCondLst>
                                        </p:cTn>
                                        <p:tgtEl>
                                          <p:spTgt spid="25"/>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6" name="applause.wav"/>
                                        </p:tgtEl>
                                      </p:cMediaNode>
                                    </p:audio>
                                  </p:subTnLst>
                                </p:cTn>
                              </p:par>
                              <p:par>
                                <p:cTn id="84" presetID="1" presetClass="entr" presetSubtype="0" fill="hold" grpId="0" nodeType="withEffect">
                                  <p:stCondLst>
                                    <p:cond delay="0"/>
                                  </p:stCondLst>
                                  <p:childTnLst>
                                    <p:set>
                                      <p:cBhvr>
                                        <p:cTn id="85" dur="1" fill="hold">
                                          <p:stCondLst>
                                            <p:cond delay="0"/>
                                          </p:stCondLst>
                                        </p:cTn>
                                        <p:tgtEl>
                                          <p:spTgt spid="51"/>
                                        </p:tgtEl>
                                        <p:attrNameLst>
                                          <p:attrName>style.visibility</p:attrName>
                                        </p:attrNameLst>
                                      </p:cBhvr>
                                      <p:to>
                                        <p:strVal val="visible"/>
                                      </p:to>
                                    </p:set>
                                  </p:childTnLst>
                                </p:cTn>
                              </p:par>
                              <p:par>
                                <p:cTn id="86" presetID="26" presetClass="emph" presetSubtype="0" repeatCount="3000" fill="hold" grpId="1" nodeType="withEffect">
                                  <p:stCondLst>
                                    <p:cond delay="0"/>
                                  </p:stCondLst>
                                  <p:childTnLst>
                                    <p:animEffect transition="out" filter="fade">
                                      <p:cBhvr>
                                        <p:cTn id="87" dur="500" tmFilter="0, 0; .2, .5; .8, .5; 1, 0"/>
                                        <p:tgtEl>
                                          <p:spTgt spid="51"/>
                                        </p:tgtEl>
                                      </p:cBhvr>
                                    </p:animEffect>
                                    <p:animScale>
                                      <p:cBhvr>
                                        <p:cTn id="88" dur="250" autoRev="1" fill="hold"/>
                                        <p:tgtEl>
                                          <p:spTgt spid="51"/>
                                        </p:tgtEl>
                                      </p:cBhvr>
                                      <p:by x="105000" y="105000"/>
                                    </p:animScale>
                                  </p:childTnLst>
                                </p:cTn>
                              </p:par>
                              <p:par>
                                <p:cTn id="89" presetID="1" presetClass="exit" presetSubtype="0" fill="hold" grpId="2" nodeType="withEffect">
                                  <p:stCondLst>
                                    <p:cond delay="2500"/>
                                  </p:stCondLst>
                                  <p:childTnLst>
                                    <p:set>
                                      <p:cBhvr>
                                        <p:cTn id="90"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47"/>
                  </p:tgtEl>
                </p:cond>
              </p:nextCondLst>
            </p:seq>
            <p:audio>
              <p:cMediaNode vol="80000">
                <p:cTn id="91" fill="hold" display="0">
                  <p:stCondLst>
                    <p:cond delay="indefinite"/>
                  </p:stCondLst>
                  <p:endCondLst>
                    <p:cond evt="onStopAudio" delay="0">
                      <p:tgtEl>
                        <p:sldTgt/>
                      </p:tgtEl>
                    </p:cond>
                  </p:endCondLst>
                </p:cTn>
                <p:tgtEl>
                  <p:spTgt spid="2"/>
                </p:tgtEl>
              </p:cMediaNode>
            </p:audio>
            <p:audio>
              <p:cMediaNode vol="80000">
                <p:cTn id="92" fill="hold" display="0">
                  <p:stCondLst>
                    <p:cond delay="indefinite"/>
                  </p:stCondLst>
                  <p:endCondLst>
                    <p:cond evt="onStopAudio" delay="0">
                      <p:tgtEl>
                        <p:sldTgt/>
                      </p:tgtEl>
                    </p:cond>
                  </p:endCondLst>
                </p:cTn>
                <p:tgtEl>
                  <p:spTgt spid="3"/>
                </p:tgtEl>
              </p:cMediaNode>
            </p:audio>
            <p:audio>
              <p:cMediaNode vol="80000">
                <p:cTn id="93" fill="hold" display="0">
                  <p:stCondLst>
                    <p:cond delay="indefinite"/>
                  </p:stCondLst>
                  <p:endCondLst>
                    <p:cond evt="onStopAudio" delay="0">
                      <p:tgtEl>
                        <p:sldTgt/>
                      </p:tgtEl>
                    </p:cond>
                  </p:endCondLst>
                </p:cTn>
                <p:tgtEl>
                  <p:spTgt spid="4"/>
                </p:tgtEl>
              </p:cMediaNode>
            </p:audio>
            <p:audio>
              <p:cMediaNode vol="80000">
                <p:cTn id="94" fill="hold" display="0">
                  <p:stCondLst>
                    <p:cond delay="indefinite"/>
                  </p:stCondLst>
                  <p:endCondLst>
                    <p:cond evt="onStopAudio" delay="0">
                      <p:tgtEl>
                        <p:sldTgt/>
                      </p:tgtEl>
                    </p:cond>
                  </p:endCondLst>
                </p:cTn>
                <p:tgtEl>
                  <p:spTgt spid="5"/>
                </p:tgtEl>
              </p:cMediaNode>
            </p:audio>
          </p:childTnLst>
        </p:cTn>
      </p:par>
    </p:tnLst>
    <p:bldLst>
      <p:bldP spid="45" grpId="0"/>
      <p:bldP spid="46" grpId="0" animBg="1"/>
      <p:bldP spid="47" grpId="0" animBg="1"/>
      <p:bldP spid="48" grpId="0" animBg="1"/>
      <p:bldP spid="49" grpId="0" animBg="1"/>
      <p:bldP spid="51" grpId="0" animBg="1"/>
      <p:bldP spid="51" grpId="1" animBg="1"/>
      <p:bldP spid="51" grpId="2"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13"/>
        <p:cNvGrpSpPr/>
        <p:nvPr/>
      </p:nvGrpSpPr>
      <p:grpSpPr>
        <a:xfrm>
          <a:off x="0" y="0"/>
          <a:ext cx="0" cy="0"/>
          <a:chOff x="0" y="0"/>
          <a:chExt cx="0" cy="0"/>
        </a:xfrm>
      </p:grpSpPr>
      <p:pic>
        <p:nvPicPr>
          <p:cNvPr id="2" name="Picture 1">
            <a:hlinkClick r:id="rId4"/>
            <a:extLst>
              <a:ext uri="{FF2B5EF4-FFF2-40B4-BE49-F238E27FC236}">
                <a16:creationId xmlns:a16="http://schemas.microsoft.com/office/drawing/2014/main" id="{88A5DCA1-A3FD-E2C7-66CA-B72D07A22C50}"/>
              </a:ext>
            </a:extLst>
          </p:cNvPr>
          <p:cNvPicPr>
            <a:picLocks noChangeAspect="1"/>
          </p:cNvPicPr>
          <p:nvPr/>
        </p:nvPicPr>
        <p:blipFill>
          <a:blip r:embed="rId5"/>
          <a:stretch>
            <a:fillRect/>
          </a:stretch>
        </p:blipFill>
        <p:spPr>
          <a:xfrm>
            <a:off x="4501083" y="3015453"/>
            <a:ext cx="3189835" cy="17647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17"/>
        <p:cNvGrpSpPr/>
        <p:nvPr/>
      </p:nvGrpSpPr>
      <p:grpSpPr>
        <a:xfrm>
          <a:off x="0" y="0"/>
          <a:ext cx="0" cy="0"/>
          <a:chOff x="0" y="0"/>
          <a:chExt cx="0" cy="0"/>
        </a:xfrm>
      </p:grpSpPr>
      <p:sp>
        <p:nvSpPr>
          <p:cNvPr id="13" name="Text Placeholder 1">
            <a:extLst>
              <a:ext uri="{FF2B5EF4-FFF2-40B4-BE49-F238E27FC236}">
                <a16:creationId xmlns:a16="http://schemas.microsoft.com/office/drawing/2014/main" id="{1B006F5F-E8A7-47D3-9F3F-9B6B8F32F30A}"/>
              </a:ext>
            </a:extLst>
          </p:cNvPr>
          <p:cNvSpPr>
            <a:spLocks noGrp="1"/>
          </p:cNvSpPr>
          <p:nvPr>
            <p:ph type="body" idx="1"/>
          </p:nvPr>
        </p:nvSpPr>
        <p:spPr>
          <a:xfrm>
            <a:off x="2463000" y="1779695"/>
            <a:ext cx="7266000" cy="812713"/>
          </a:xfrm>
        </p:spPr>
        <p:txBody>
          <a:bodyPr>
            <a:noAutofit/>
          </a:bodyPr>
          <a:lstStyle/>
          <a:p>
            <a:pPr marL="101598" indent="0" algn="ctr">
              <a:buNone/>
            </a:pPr>
            <a:r>
              <a:rPr lang="en-US" sz="4000" b="1" i="0" dirty="0">
                <a:solidFill>
                  <a:schemeClr val="tx1"/>
                </a:solidFill>
                <a:latin typeface="UTM Avo" panose="02040603050506020204" pitchFamily="18" charset="0"/>
              </a:rPr>
              <a:t>Hướng dẫn về nhà</a:t>
            </a:r>
          </a:p>
        </p:txBody>
      </p:sp>
      <p:pic>
        <p:nvPicPr>
          <p:cNvPr id="2" name="Picture 2">
            <a:extLst>
              <a:ext uri="{FF2B5EF4-FFF2-40B4-BE49-F238E27FC236}">
                <a16:creationId xmlns:a16="http://schemas.microsoft.com/office/drawing/2014/main" id="{29F34B5D-F507-8D39-AFDB-F2DFECE56FB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21264" y="2727934"/>
            <a:ext cx="2992729" cy="2695579"/>
          </a:xfrm>
          <a:prstGeom prst="rect">
            <a:avLst/>
          </a:prstGeom>
        </p:spPr>
      </p:pic>
      <p:sp>
        <p:nvSpPr>
          <p:cNvPr id="10" name="Content Placeholder 2">
            <a:extLst>
              <a:ext uri="{FF2B5EF4-FFF2-40B4-BE49-F238E27FC236}">
                <a16:creationId xmlns:a16="http://schemas.microsoft.com/office/drawing/2014/main" id="{BC60ED0C-2486-4188-A1E9-AA858BE0DC37}"/>
              </a:ext>
            </a:extLst>
          </p:cNvPr>
          <p:cNvSpPr txBox="1">
            <a:spLocks/>
          </p:cNvSpPr>
          <p:nvPr/>
        </p:nvSpPr>
        <p:spPr>
          <a:xfrm>
            <a:off x="6274651" y="3509617"/>
            <a:ext cx="5416605" cy="1342301"/>
          </a:xfrm>
          <a:prstGeom prst="rect">
            <a:avLst/>
          </a:prstGeom>
        </p:spPr>
        <p:style>
          <a:lnRef idx="2">
            <a:schemeClr val="accent1"/>
          </a:lnRef>
          <a:fillRef idx="1">
            <a:schemeClr val="lt1"/>
          </a:fillRef>
          <a:effectRef idx="0">
            <a:schemeClr val="accent1"/>
          </a:effectRef>
          <a:fontRef idx="minor">
            <a:schemeClr val="dk1"/>
          </a:fontRef>
        </p:style>
        <p:txBody>
          <a:bodyP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289322" indent="-289322" algn="just" defTabSz="342900">
              <a:lnSpc>
                <a:spcPct val="150000"/>
              </a:lnSpc>
              <a:buClrTx/>
              <a:buFontTx/>
              <a:buAutoNum type="arabicPeriod"/>
              <a:defRPr/>
            </a:pPr>
            <a:r>
              <a:rPr lang="vi-VN" sz="2400" kern="1200" dirty="0">
                <a:solidFill>
                  <a:prstClr val="black"/>
                </a:solidFill>
                <a:latin typeface="UTM Avo" panose="02040603050506020204" pitchFamily="18" charset="0"/>
                <a:cs typeface="Arial" panose="020B0604020202020204" pitchFamily="34" charset="0"/>
              </a:rPr>
              <a:t> Làm bài tập trong Sách bài tập.</a:t>
            </a:r>
          </a:p>
          <a:p>
            <a:pPr marL="289322" indent="-289322" algn="just" defTabSz="342900">
              <a:lnSpc>
                <a:spcPct val="150000"/>
              </a:lnSpc>
              <a:buClrTx/>
              <a:buFontTx/>
              <a:buAutoNum type="arabicPeriod"/>
              <a:defRPr/>
            </a:pPr>
            <a:r>
              <a:rPr lang="vi-VN" sz="2400" kern="1200" dirty="0">
                <a:solidFill>
                  <a:prstClr val="black"/>
                </a:solidFill>
                <a:latin typeface="UTM Avo" panose="02040603050506020204" pitchFamily="18" charset="0"/>
                <a:cs typeface="Arial" panose="020B0604020202020204" pitchFamily="34" charset="0"/>
              </a:rPr>
              <a:t>Đọc trước </a:t>
            </a:r>
            <a:r>
              <a:rPr lang="vi-VN" sz="2400" b="1" kern="1200" dirty="0">
                <a:solidFill>
                  <a:prstClr val="black"/>
                </a:solidFill>
                <a:latin typeface="UTM Avo" panose="02040603050506020204" pitchFamily="18" charset="0"/>
                <a:cs typeface="Arial" panose="020B0604020202020204" pitchFamily="34" charset="0"/>
              </a:rPr>
              <a:t>bài 28. Lực ma sát.</a:t>
            </a:r>
            <a:endParaRPr lang="en-US" sz="2400" b="1" kern="1200" dirty="0">
              <a:solidFill>
                <a:srgbClr val="C00000"/>
              </a:solidFill>
              <a:latin typeface="UTM Avo" panose="02040603050506020204"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62105" y="912740"/>
            <a:ext cx="11367083" cy="95032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Like fanpage Hoc10 - Học 1 biết 10 để nhận thêm nhiều tài liệu giảng dạy</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theo đường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hlinkClick r:id="rId4"/>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843C0C"/>
                </a:solidFill>
                <a:effectLst/>
                <a:uLnTx/>
                <a:uFillTx/>
                <a:latin typeface="UTM Avo" panose="02040603050506020204" pitchFamily="18" charset="0"/>
                <a:ea typeface="+mn-ea"/>
                <a:cs typeface="+mn-cs"/>
                <a:hlinkClick r:id="rId4">
                  <a:extLst>
                    <a:ext uri="{A12FA001-AC4F-418D-AE19-62706E023703}">
                      <ahyp:hlinkClr xmlns:ahyp="http://schemas.microsoft.com/office/drawing/2018/hyperlinkcolor" val="tx"/>
                    </a:ext>
                  </a:extLst>
                </a:hlinkClick>
              </a:rPr>
              <a:t>Hoc10 – Học 1 biết 10</a:t>
            </a:r>
            <a:endParaRPr kumimoji="0" lang="en-US" sz="2400" b="1" i="0" u="sng" strike="noStrike" kern="1200" cap="none" spc="0" normalizeH="0" baseline="0" noProof="0">
              <a:ln>
                <a:noFill/>
              </a:ln>
              <a:solidFill>
                <a:srgbClr val="843C0C"/>
              </a:solidFill>
              <a:effectLst/>
              <a:uLnTx/>
              <a:uFillTx/>
              <a:latin typeface="UTM Avo" panose="02040603050506020204" pitchFamily="18" charset="0"/>
              <a:ea typeface="+mn-ea"/>
              <a:cs typeface="+mn-cs"/>
            </a:endParaRP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32875A-4427-A797-26A3-6FCDC20AC81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custDataLst>
      <p:tags r:id="rId1"/>
    </p:custDataLst>
    <p:extLst>
      <p:ext uri="{BB962C8B-B14F-4D97-AF65-F5344CB8AC3E}">
        <p14:creationId xmlns:p14="http://schemas.microsoft.com/office/powerpoint/2010/main" val="2475335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3"/>
        <p:cNvGrpSpPr/>
        <p:nvPr/>
      </p:nvGrpSpPr>
      <p:grpSpPr>
        <a:xfrm>
          <a:off x="0" y="0"/>
          <a:ext cx="0" cy="0"/>
          <a:chOff x="0" y="0"/>
          <a:chExt cx="0" cy="0"/>
        </a:xfrm>
      </p:grpSpPr>
      <p:grpSp>
        <p:nvGrpSpPr>
          <p:cNvPr id="4" name="Group 3">
            <a:extLst>
              <a:ext uri="{FF2B5EF4-FFF2-40B4-BE49-F238E27FC236}">
                <a16:creationId xmlns:a16="http://schemas.microsoft.com/office/drawing/2014/main" id="{870858AB-F761-46BC-A26B-F6DD21BCC007}"/>
              </a:ext>
            </a:extLst>
          </p:cNvPr>
          <p:cNvGrpSpPr/>
          <p:nvPr/>
        </p:nvGrpSpPr>
        <p:grpSpPr>
          <a:xfrm>
            <a:off x="4635971" y="1151318"/>
            <a:ext cx="3329762" cy="1178739"/>
            <a:chOff x="4635971" y="1151318"/>
            <a:chExt cx="3329762" cy="1178739"/>
          </a:xfrm>
        </p:grpSpPr>
        <p:sp>
          <p:nvSpPr>
            <p:cNvPr id="11" name="Horizontal Scroll 12">
              <a:extLst>
                <a:ext uri="{FF2B5EF4-FFF2-40B4-BE49-F238E27FC236}">
                  <a16:creationId xmlns:a16="http://schemas.microsoft.com/office/drawing/2014/main" id="{BB66ECD7-FD5C-4121-9DB6-DB13D7F935D9}"/>
                </a:ext>
              </a:extLst>
            </p:cNvPr>
            <p:cNvSpPr/>
            <p:nvPr/>
          </p:nvSpPr>
          <p:spPr>
            <a:xfrm>
              <a:off x="4635971" y="1151318"/>
              <a:ext cx="2971415" cy="1178739"/>
            </a:xfrm>
            <a:prstGeom prst="horizontalScroll">
              <a:avLst/>
            </a:prstGeom>
            <a:solidFill>
              <a:srgbClr val="FFC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a:latin typeface="UTM Avo" panose="02040603050506020204" pitchFamily="18" charset="0"/>
              </a:endParaRPr>
            </a:p>
          </p:txBody>
        </p:sp>
        <p:sp>
          <p:nvSpPr>
            <p:cNvPr id="12" name="Google Shape;67;p13">
              <a:extLst>
                <a:ext uri="{FF2B5EF4-FFF2-40B4-BE49-F238E27FC236}">
                  <a16:creationId xmlns:a16="http://schemas.microsoft.com/office/drawing/2014/main" id="{5228106B-7162-47AE-856C-AEEDFD3469B5}"/>
                </a:ext>
              </a:extLst>
            </p:cNvPr>
            <p:cNvSpPr txBox="1">
              <a:spLocks/>
            </p:cNvSpPr>
            <p:nvPr/>
          </p:nvSpPr>
          <p:spPr>
            <a:xfrm>
              <a:off x="4994318" y="1387032"/>
              <a:ext cx="2971415" cy="883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a:solidFill>
                    <a:schemeClr val="tx1"/>
                  </a:solidFill>
                  <a:latin typeface="UTM Avo" panose="02040603050506020204" pitchFamily="18" charset="0"/>
                  <a:cs typeface="Arial" panose="020B0604020202020204" pitchFamily="34" charset="0"/>
                </a:rPr>
                <a:t>Thí nghiệm</a:t>
              </a:r>
            </a:p>
          </p:txBody>
        </p:sp>
      </p:grpSp>
      <p:sp>
        <p:nvSpPr>
          <p:cNvPr id="13" name="Google Shape;67;p13">
            <a:extLst>
              <a:ext uri="{FF2B5EF4-FFF2-40B4-BE49-F238E27FC236}">
                <a16:creationId xmlns:a16="http://schemas.microsoft.com/office/drawing/2014/main" id="{C9085FD3-0895-4905-9204-006A3DE424F0}"/>
              </a:ext>
            </a:extLst>
          </p:cNvPr>
          <p:cNvSpPr txBox="1">
            <a:spLocks/>
          </p:cNvSpPr>
          <p:nvPr/>
        </p:nvSpPr>
        <p:spPr>
          <a:xfrm>
            <a:off x="7192093" y="2565771"/>
            <a:ext cx="4483254" cy="325663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1pPr>
            <a:lvl2pPr marR="0" lvl="1"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2pPr>
            <a:lvl3pPr marR="0" lvl="2"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3pPr>
            <a:lvl4pPr marR="0" lvl="3"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4pPr>
            <a:lvl5pPr marR="0" lvl="4"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5pPr>
            <a:lvl6pPr marR="0" lvl="5"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6pPr>
            <a:lvl7pPr marR="0" lvl="6"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7pPr>
            <a:lvl8pPr marR="0" lvl="7"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8pPr>
            <a:lvl9pPr marR="0" lvl="8"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9pPr>
          </a:lstStyle>
          <a:p>
            <a:pPr algn="ctr">
              <a:lnSpc>
                <a:spcPct val="135000"/>
              </a:lnSpc>
              <a:spcBef>
                <a:spcPts val="800"/>
              </a:spcBef>
              <a:spcAft>
                <a:spcPts val="800"/>
              </a:spcAft>
            </a:pPr>
            <a:r>
              <a:rPr lang="en-GB" sz="2800" dirty="0" err="1">
                <a:solidFill>
                  <a:schemeClr val="tx1"/>
                </a:solidFill>
                <a:latin typeface="UTM Avo" panose="02040603050506020204" pitchFamily="18" charset="0"/>
                <a:cs typeface="Arial" panose="020B0604020202020204" pitchFamily="34" charset="0"/>
              </a:rPr>
              <a:t>Bằng</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cách</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nào</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có</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thể</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làm</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lệch</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dây</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treo</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vật</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Có</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thể</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không</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chạm</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tay</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trực</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tiếp</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vào</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vật</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và</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dây</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treo</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vật</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không</a:t>
            </a:r>
            <a:r>
              <a:rPr lang="en-GB" sz="2800" dirty="0">
                <a:solidFill>
                  <a:schemeClr val="tx1"/>
                </a:solidFill>
                <a:latin typeface="UTM Avo" panose="02040603050506020204" pitchFamily="18" charset="0"/>
                <a:cs typeface="Arial" panose="020B0604020202020204" pitchFamily="34" charset="0"/>
              </a:rPr>
              <a:t>?</a:t>
            </a:r>
            <a:endParaRPr lang="vi-VN" sz="2800" dirty="0">
              <a:solidFill>
                <a:schemeClr val="tx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6B8925B9-D4F3-4D25-9A0F-C3C762109BAD}"/>
              </a:ext>
            </a:extLst>
          </p:cNvPr>
          <p:cNvPicPr>
            <a:picLocks noChangeAspect="1"/>
          </p:cNvPicPr>
          <p:nvPr/>
        </p:nvPicPr>
        <p:blipFill>
          <a:blip r:embed="rId4"/>
          <a:stretch>
            <a:fillRect/>
          </a:stretch>
        </p:blipFill>
        <p:spPr>
          <a:xfrm>
            <a:off x="448170" y="2506562"/>
            <a:ext cx="6388631" cy="39433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7"/>
        <p:cNvGrpSpPr/>
        <p:nvPr/>
      </p:nvGrpSpPr>
      <p:grpSpPr>
        <a:xfrm>
          <a:off x="0" y="0"/>
          <a:ext cx="0" cy="0"/>
          <a:chOff x="0" y="0"/>
          <a:chExt cx="0" cy="0"/>
        </a:xfrm>
      </p:grpSpPr>
      <p:pic>
        <p:nvPicPr>
          <p:cNvPr id="4" name="Picture 3">
            <a:hlinkClick r:id="rId4"/>
            <a:extLst>
              <a:ext uri="{FF2B5EF4-FFF2-40B4-BE49-F238E27FC236}">
                <a16:creationId xmlns:a16="http://schemas.microsoft.com/office/drawing/2014/main" id="{DFA44BB6-9E65-4262-A7DF-337F52BFFC52}"/>
              </a:ext>
            </a:extLst>
          </p:cNvPr>
          <p:cNvPicPr>
            <a:picLocks noChangeAspect="1"/>
          </p:cNvPicPr>
          <p:nvPr/>
        </p:nvPicPr>
        <p:blipFill>
          <a:blip r:embed="rId5"/>
          <a:stretch>
            <a:fillRect/>
          </a:stretch>
        </p:blipFill>
        <p:spPr>
          <a:xfrm>
            <a:off x="4501083" y="3015453"/>
            <a:ext cx="3189835" cy="17647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sp>
        <p:nvSpPr>
          <p:cNvPr id="38" name="Google Shape;600;p25">
            <a:extLst>
              <a:ext uri="{FF2B5EF4-FFF2-40B4-BE49-F238E27FC236}">
                <a16:creationId xmlns:a16="http://schemas.microsoft.com/office/drawing/2014/main" id="{F858A867-22EE-4AD7-9494-5556E693A1B9}"/>
              </a:ext>
            </a:extLst>
          </p:cNvPr>
          <p:cNvSpPr txBox="1">
            <a:spLocks/>
          </p:cNvSpPr>
          <p:nvPr/>
        </p:nvSpPr>
        <p:spPr>
          <a:xfrm>
            <a:off x="706684" y="1669259"/>
            <a:ext cx="10778632" cy="586146"/>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tabLst>
                <a:tab pos="3581400" algn="l"/>
              </a:tabLst>
            </a:pPr>
            <a:r>
              <a:rPr lang="vi-VN" sz="2800" b="1">
                <a:solidFill>
                  <a:schemeClr val="tx1"/>
                </a:solidFill>
                <a:latin typeface="UTM Avo" panose="02040603050506020204" pitchFamily="18" charset="0"/>
              </a:rPr>
              <a:t>I. LỰC TIẾP XÚC</a:t>
            </a:r>
            <a:endParaRPr lang="vi-VN" sz="2800" b="1" dirty="0">
              <a:solidFill>
                <a:schemeClr val="tx1"/>
              </a:solidFill>
              <a:latin typeface="UTM Avo" panose="02040603050506020204" pitchFamily="18" charset="0"/>
            </a:endParaRPr>
          </a:p>
        </p:txBody>
      </p:sp>
      <p:sp>
        <p:nvSpPr>
          <p:cNvPr id="16" name="Cloud Callout 3">
            <a:extLst>
              <a:ext uri="{FF2B5EF4-FFF2-40B4-BE49-F238E27FC236}">
                <a16:creationId xmlns:a16="http://schemas.microsoft.com/office/drawing/2014/main" id="{9FE35A13-5389-4728-B128-D31D980488B1}"/>
              </a:ext>
            </a:extLst>
          </p:cNvPr>
          <p:cNvSpPr/>
          <p:nvPr/>
        </p:nvSpPr>
        <p:spPr>
          <a:xfrm>
            <a:off x="662281" y="2328889"/>
            <a:ext cx="5433719" cy="2859852"/>
          </a:xfrm>
          <a:prstGeom prst="cloudCallout">
            <a:avLst>
              <a:gd name="adj1" fmla="val 58646"/>
              <a:gd name="adj2" fmla="val 55761"/>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2489">
              <a:latin typeface="UTM Avo" panose="02040603050506020204" pitchFamily="18" charset="0"/>
            </a:endParaRPr>
          </a:p>
        </p:txBody>
      </p:sp>
      <p:sp>
        <p:nvSpPr>
          <p:cNvPr id="17" name="Google Shape;67;p13">
            <a:extLst>
              <a:ext uri="{FF2B5EF4-FFF2-40B4-BE49-F238E27FC236}">
                <a16:creationId xmlns:a16="http://schemas.microsoft.com/office/drawing/2014/main" id="{44F1CCD4-E46C-4C61-9F85-40808E43122F}"/>
              </a:ext>
            </a:extLst>
          </p:cNvPr>
          <p:cNvSpPr txBox="1">
            <a:spLocks/>
          </p:cNvSpPr>
          <p:nvPr/>
        </p:nvSpPr>
        <p:spPr>
          <a:xfrm>
            <a:off x="1283686" y="2468059"/>
            <a:ext cx="3956660" cy="164843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1pPr>
            <a:lvl2pPr marR="0" lvl="1"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2pPr>
            <a:lvl3pPr marR="0" lvl="2"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3pPr>
            <a:lvl4pPr marR="0" lvl="3"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4pPr>
            <a:lvl5pPr marR="0" lvl="4"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5pPr>
            <a:lvl6pPr marR="0" lvl="5"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6pPr>
            <a:lvl7pPr marR="0" lvl="6"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7pPr>
            <a:lvl8pPr marR="0" lvl="7"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8pPr>
            <a:lvl9pPr marR="0" lvl="8"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9pPr>
          </a:lstStyle>
          <a:p>
            <a:pPr algn="ctr">
              <a:lnSpc>
                <a:spcPct val="135000"/>
              </a:lnSpc>
              <a:spcBef>
                <a:spcPts val="800"/>
              </a:spcBef>
              <a:spcAft>
                <a:spcPts val="800"/>
              </a:spcAft>
            </a:pPr>
            <a:r>
              <a:rPr lang="en-GB" sz="2933">
                <a:solidFill>
                  <a:schemeClr val="tx1"/>
                </a:solidFill>
                <a:latin typeface="UTM Avo" panose="02040603050506020204" pitchFamily="18" charset="0"/>
                <a:cs typeface="Arial" panose="020B0604020202020204" pitchFamily="34" charset="0"/>
              </a:rPr>
              <a:t>Lực người thợ rèn tác dụng vào thanh thép gọi là lực gì?</a:t>
            </a:r>
            <a:endParaRPr lang="vi-VN" sz="2933">
              <a:solidFill>
                <a:schemeClr val="tx1"/>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719BD07B-8B60-4AA5-99A3-07ECC628E9DC}"/>
              </a:ext>
            </a:extLst>
          </p:cNvPr>
          <p:cNvPicPr>
            <a:picLocks noChangeAspect="1"/>
          </p:cNvPicPr>
          <p:nvPr/>
        </p:nvPicPr>
        <p:blipFill>
          <a:blip r:embed="rId4"/>
          <a:stretch>
            <a:fillRect/>
          </a:stretch>
        </p:blipFill>
        <p:spPr>
          <a:xfrm>
            <a:off x="6652078" y="2468059"/>
            <a:ext cx="4552720" cy="411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6"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sp>
        <p:nvSpPr>
          <p:cNvPr id="6" name="Google Shape;67;p13">
            <a:extLst>
              <a:ext uri="{FF2B5EF4-FFF2-40B4-BE49-F238E27FC236}">
                <a16:creationId xmlns:a16="http://schemas.microsoft.com/office/drawing/2014/main" id="{E64470C2-BD86-4331-9A5C-0EEAAFE5077D}"/>
              </a:ext>
            </a:extLst>
          </p:cNvPr>
          <p:cNvSpPr txBox="1">
            <a:spLocks/>
          </p:cNvSpPr>
          <p:nvPr/>
        </p:nvSpPr>
        <p:spPr>
          <a:xfrm>
            <a:off x="6383162" y="1557288"/>
            <a:ext cx="4543512" cy="220535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1pPr>
            <a:lvl2pPr marR="0" lvl="1"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2pPr>
            <a:lvl3pPr marR="0" lvl="2"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3pPr>
            <a:lvl4pPr marR="0" lvl="3"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4pPr>
            <a:lvl5pPr marR="0" lvl="4"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5pPr>
            <a:lvl6pPr marR="0" lvl="5"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6pPr>
            <a:lvl7pPr marR="0" lvl="6"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7pPr>
            <a:lvl8pPr marR="0" lvl="7"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8pPr>
            <a:lvl9pPr marR="0" lvl="8"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9pPr>
          </a:lstStyle>
          <a:p>
            <a:pPr algn="ctr">
              <a:lnSpc>
                <a:spcPct val="135000"/>
              </a:lnSpc>
              <a:spcBef>
                <a:spcPts val="800"/>
              </a:spcBef>
              <a:spcAft>
                <a:spcPts val="800"/>
              </a:spcAft>
            </a:pPr>
            <a:r>
              <a:rPr lang="en-GB" sz="2933">
                <a:solidFill>
                  <a:schemeClr val="tx1"/>
                </a:solidFill>
                <a:latin typeface="UTM Avo" panose="02040603050506020204" pitchFamily="18" charset="0"/>
                <a:cs typeface="Arial" panose="020B0604020202020204" pitchFamily="34" charset="0"/>
              </a:rPr>
              <a:t>Lực tay người ấn lên quả bóng gọi là lực gì?</a:t>
            </a:r>
            <a:endParaRPr lang="vi-VN" sz="2933">
              <a:solidFill>
                <a:schemeClr val="tx1"/>
              </a:solidFill>
              <a:latin typeface="Arial" panose="020B0604020202020204" pitchFamily="34" charset="0"/>
              <a:cs typeface="Arial" panose="020B0604020202020204" pitchFamily="34" charset="0"/>
            </a:endParaRPr>
          </a:p>
        </p:txBody>
      </p:sp>
      <p:sp>
        <p:nvSpPr>
          <p:cNvPr id="7" name="Rounded Rectangular Callout 5">
            <a:extLst>
              <a:ext uri="{FF2B5EF4-FFF2-40B4-BE49-F238E27FC236}">
                <a16:creationId xmlns:a16="http://schemas.microsoft.com/office/drawing/2014/main" id="{DF8C69D0-88FC-4335-8FE5-EEA7E6728FE4}"/>
              </a:ext>
            </a:extLst>
          </p:cNvPr>
          <p:cNvSpPr/>
          <p:nvPr/>
        </p:nvSpPr>
        <p:spPr>
          <a:xfrm>
            <a:off x="6301868" y="1451778"/>
            <a:ext cx="4706101" cy="1881769"/>
          </a:xfrm>
          <a:prstGeom prst="wedgeRoundRectCallout">
            <a:avLst>
              <a:gd name="adj1" fmla="val -44424"/>
              <a:gd name="adj2" fmla="val 77400"/>
              <a:gd name="adj3" fmla="val 16667"/>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489">
              <a:latin typeface="UTM Avo" panose="02040603050506020204" pitchFamily="18" charset="0"/>
            </a:endParaRPr>
          </a:p>
        </p:txBody>
      </p:sp>
      <p:pic>
        <p:nvPicPr>
          <p:cNvPr id="8" name="Picture 7">
            <a:extLst>
              <a:ext uri="{FF2B5EF4-FFF2-40B4-BE49-F238E27FC236}">
                <a16:creationId xmlns:a16="http://schemas.microsoft.com/office/drawing/2014/main" id="{BF32426A-5DCA-43AA-ACCE-7B5EF48787F3}"/>
              </a:ext>
            </a:extLst>
          </p:cNvPr>
          <p:cNvPicPr>
            <a:picLocks noChangeAspect="1"/>
          </p:cNvPicPr>
          <p:nvPr/>
        </p:nvPicPr>
        <p:blipFill>
          <a:blip r:embed="rId4"/>
          <a:stretch>
            <a:fillRect/>
          </a:stretch>
        </p:blipFill>
        <p:spPr>
          <a:xfrm>
            <a:off x="1581517" y="1933204"/>
            <a:ext cx="4227322" cy="4227322"/>
          </a:xfrm>
          <a:prstGeom prst="rect">
            <a:avLst/>
          </a:prstGeom>
        </p:spPr>
      </p:pic>
    </p:spTree>
    <p:extLst>
      <p:ext uri="{BB962C8B-B14F-4D97-AF65-F5344CB8AC3E}">
        <p14:creationId xmlns:p14="http://schemas.microsoft.com/office/powerpoint/2010/main" val="2381370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sp>
        <p:nvSpPr>
          <p:cNvPr id="4" name="Rectangle 3">
            <a:extLst>
              <a:ext uri="{FF2B5EF4-FFF2-40B4-BE49-F238E27FC236}">
                <a16:creationId xmlns:a16="http://schemas.microsoft.com/office/drawing/2014/main" id="{00F1613C-C32C-40F9-89F2-A1A2FEC41446}"/>
              </a:ext>
            </a:extLst>
          </p:cNvPr>
          <p:cNvSpPr/>
          <p:nvPr/>
        </p:nvSpPr>
        <p:spPr>
          <a:xfrm>
            <a:off x="3401394" y="2564031"/>
            <a:ext cx="1910835" cy="606256"/>
          </a:xfrm>
          <a:prstGeom prst="rect">
            <a:avLst/>
          </a:prstGeom>
        </p:spPr>
        <p:txBody>
          <a:bodyPr wrap="square">
            <a:spAutoFit/>
          </a:bodyPr>
          <a:lstStyle/>
          <a:p>
            <a:pPr>
              <a:lnSpc>
                <a:spcPct val="135000"/>
              </a:lnSpc>
              <a:spcBef>
                <a:spcPts val="600"/>
              </a:spcBef>
              <a:spcAft>
                <a:spcPts val="600"/>
              </a:spcAft>
            </a:pPr>
            <a:r>
              <a:rPr lang="en-GB" sz="2800" b="1" cap="all" dirty="0" err="1">
                <a:solidFill>
                  <a:schemeClr val="tx1"/>
                </a:solidFill>
                <a:latin typeface="UTM Avo" panose="02040603050506020204" pitchFamily="18" charset="0"/>
                <a:ea typeface="Calibri" panose="020F0502020204030204" pitchFamily="34" charset="0"/>
                <a:cs typeface="Arial" panose="020B0604020202020204" pitchFamily="34" charset="0"/>
              </a:rPr>
              <a:t>Kết</a:t>
            </a:r>
            <a:r>
              <a:rPr lang="en-GB" sz="2800" b="1" cap="all"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GB" sz="2800" b="1" cap="all" dirty="0" err="1">
                <a:solidFill>
                  <a:schemeClr val="tx1"/>
                </a:solidFill>
                <a:latin typeface="UTM Avo" panose="02040603050506020204" pitchFamily="18" charset="0"/>
                <a:ea typeface="Calibri" panose="020F0502020204030204" pitchFamily="34" charset="0"/>
                <a:cs typeface="Arial" panose="020B0604020202020204" pitchFamily="34" charset="0"/>
              </a:rPr>
              <a:t>luận</a:t>
            </a:r>
            <a:endParaRPr lang="en-GB" sz="2800" b="1" cap="all" dirty="0">
              <a:solidFill>
                <a:schemeClr val="tx1"/>
              </a:solidFill>
              <a:latin typeface="UTM Avo" panose="02040603050506020204" pitchFamily="18" charset="0"/>
              <a:ea typeface="Calibri" panose="020F050202020403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E1967E9B-A202-4A49-8E75-339E6047E253}"/>
              </a:ext>
            </a:extLst>
          </p:cNvPr>
          <p:cNvSpPr txBox="1">
            <a:spLocks/>
          </p:cNvSpPr>
          <p:nvPr/>
        </p:nvSpPr>
        <p:spPr>
          <a:xfrm>
            <a:off x="955178" y="3419551"/>
            <a:ext cx="7497986" cy="133361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chemeClr val="dk2"/>
              </a:buClr>
              <a:buSzPts val="2400"/>
              <a:buFont typeface="Barlow Light"/>
              <a:buNone/>
              <a:defRPr sz="2400" b="0" i="0" u="none" strike="noStrike" cap="none">
                <a:solidFill>
                  <a:schemeClr val="dk2"/>
                </a:solidFill>
                <a:latin typeface="Barlow Light"/>
                <a:ea typeface="Barlow Light"/>
                <a:cs typeface="Barlow Light"/>
                <a:sym typeface="Barlow Light"/>
              </a:defRPr>
            </a:lvl1pPr>
            <a:lvl2pPr marL="914400" marR="0" lvl="1"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2pPr>
            <a:lvl3pPr marL="1371600" marR="0" lvl="2"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3pPr>
            <a:lvl4pPr marL="1828800" marR="0" lvl="3"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4pPr>
            <a:lvl5pPr marL="2286000" marR="0" lvl="4"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5pPr>
            <a:lvl6pPr marL="2743200" marR="0" lvl="5"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6pPr>
            <a:lvl7pPr marL="3200400" marR="0" lvl="6"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7pPr>
            <a:lvl8pPr marL="3657600" marR="0" lvl="7"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8pPr>
            <a:lvl9pPr marL="4114800" marR="0" lvl="8" indent="-381000" algn="l" rtl="0">
              <a:lnSpc>
                <a:spcPct val="115000"/>
              </a:lnSpc>
              <a:spcBef>
                <a:spcPts val="800"/>
              </a:spcBef>
              <a:spcAft>
                <a:spcPts val="80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9pPr>
          </a:lstStyle>
          <a:p>
            <a:pPr marL="0" indent="0" algn="just">
              <a:lnSpc>
                <a:spcPct val="150000"/>
              </a:lnSpc>
              <a:spcBef>
                <a:spcPts val="600"/>
              </a:spcBef>
              <a:spcAft>
                <a:spcPts val="600"/>
              </a:spcAft>
            </a:pPr>
            <a:r>
              <a:rPr lang="en-GB" sz="2800" dirty="0" err="1">
                <a:solidFill>
                  <a:schemeClr val="tx2">
                    <a:lumMod val="10000"/>
                  </a:schemeClr>
                </a:solidFill>
                <a:latin typeface="UTM Avo" panose="02040603050506020204" pitchFamily="18" charset="0"/>
                <a:cs typeface="Arial" panose="020B0604020202020204" pitchFamily="34" charset="0"/>
              </a:rPr>
              <a:t>Lực</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tiếp</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xúc</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xuất</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hiện</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khi</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vật</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gây</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ra</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lực</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có</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tiếp</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xúc</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với</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vật</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chịu</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tác</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dụng</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lực</a:t>
            </a:r>
            <a:r>
              <a:rPr lang="en-GB" sz="2800" dirty="0">
                <a:solidFill>
                  <a:schemeClr val="tx2">
                    <a:lumMod val="10000"/>
                  </a:schemeClr>
                </a:solidFill>
                <a:latin typeface="UTM Avo" panose="02040603050506020204" pitchFamily="18" charset="0"/>
                <a:cs typeface="Arial" panose="020B0604020202020204" pitchFamily="34" charset="0"/>
              </a:rPr>
              <a:t>.</a:t>
            </a:r>
          </a:p>
        </p:txBody>
      </p:sp>
      <p:pic>
        <p:nvPicPr>
          <p:cNvPr id="3074" name="Picture 2" descr="Team management ">
            <a:extLst>
              <a:ext uri="{FF2B5EF4-FFF2-40B4-BE49-F238E27FC236}">
                <a16:creationId xmlns:a16="http://schemas.microsoft.com/office/drawing/2014/main" id="{531FD8EF-0E88-4242-A98C-74BA4C806C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8389" y="2867159"/>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16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sp>
        <p:nvSpPr>
          <p:cNvPr id="8" name="Cloud 7">
            <a:extLst>
              <a:ext uri="{FF2B5EF4-FFF2-40B4-BE49-F238E27FC236}">
                <a16:creationId xmlns:a16="http://schemas.microsoft.com/office/drawing/2014/main" id="{66E2D622-6919-4CA6-BFC7-61535FFECC76}"/>
              </a:ext>
            </a:extLst>
          </p:cNvPr>
          <p:cNvSpPr/>
          <p:nvPr/>
        </p:nvSpPr>
        <p:spPr>
          <a:xfrm>
            <a:off x="4754110" y="962931"/>
            <a:ext cx="6149364" cy="2905309"/>
          </a:xfrm>
          <a:prstGeom prst="cloud">
            <a:avLst/>
          </a:prstGeom>
          <a:solidFill>
            <a:schemeClr val="accent2">
              <a:lumMod val="20000"/>
              <a:lumOff val="8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489">
              <a:latin typeface="UTM Avo" panose="02040603050506020204" pitchFamily="18" charset="0"/>
            </a:endParaRPr>
          </a:p>
        </p:txBody>
      </p:sp>
      <p:sp>
        <p:nvSpPr>
          <p:cNvPr id="9" name="TextBox 8">
            <a:extLst>
              <a:ext uri="{FF2B5EF4-FFF2-40B4-BE49-F238E27FC236}">
                <a16:creationId xmlns:a16="http://schemas.microsoft.com/office/drawing/2014/main" id="{43BAD7AB-55A6-465F-BE77-832313C0A428}"/>
              </a:ext>
            </a:extLst>
          </p:cNvPr>
          <p:cNvSpPr txBox="1"/>
          <p:nvPr/>
        </p:nvSpPr>
        <p:spPr>
          <a:xfrm>
            <a:off x="5782062" y="1415279"/>
            <a:ext cx="3737859" cy="2000612"/>
          </a:xfrm>
          <a:prstGeom prst="rect">
            <a:avLst/>
          </a:prstGeom>
          <a:noFill/>
        </p:spPr>
        <p:txBody>
          <a:bodyPr wrap="square" rtlCol="0">
            <a:spAutoFit/>
          </a:bodyPr>
          <a:lstStyle/>
          <a:p>
            <a:pPr algn="ctr">
              <a:lnSpc>
                <a:spcPct val="135000"/>
              </a:lnSpc>
            </a:pPr>
            <a:r>
              <a:rPr lang="en-GB" altLang="en-US" sz="3200">
                <a:latin typeface="UTM Avo" panose="02040603050506020204" pitchFamily="18" charset="0"/>
                <a:cs typeface="Arial" panose="020B0604020202020204" pitchFamily="34" charset="0"/>
              </a:rPr>
              <a:t>Nêu các ví dụ khác về lực tiếp xúc mà em biết.</a:t>
            </a:r>
            <a:endParaRPr lang="en-US" altLang="en-US" sz="3200">
              <a:latin typeface="UTM Avo" panose="02040603050506020204" pitchFamily="18" charset="0"/>
              <a:cs typeface="Arial" panose="020B0604020202020204" pitchFamily="34" charset="0"/>
            </a:endParaRPr>
          </a:p>
        </p:txBody>
      </p:sp>
      <p:pic>
        <p:nvPicPr>
          <p:cNvPr id="10" name="Picture 9" descr="Những icon đẹp cute, đáng yêu, dí dỏm nhất">
            <a:extLst>
              <a:ext uri="{FF2B5EF4-FFF2-40B4-BE49-F238E27FC236}">
                <a16:creationId xmlns:a16="http://schemas.microsoft.com/office/drawing/2014/main" id="{393BCA2E-7F17-407E-83D3-044514994C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8526" y="2831123"/>
            <a:ext cx="3778913" cy="3269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75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sp>
        <p:nvSpPr>
          <p:cNvPr id="5" name="Rounded Rectangle 1">
            <a:extLst>
              <a:ext uri="{FF2B5EF4-FFF2-40B4-BE49-F238E27FC236}">
                <a16:creationId xmlns:a16="http://schemas.microsoft.com/office/drawing/2014/main" id="{7F62FA04-A817-4C14-B5B4-872B824002A5}"/>
              </a:ext>
            </a:extLst>
          </p:cNvPr>
          <p:cNvSpPr/>
          <p:nvPr/>
        </p:nvSpPr>
        <p:spPr>
          <a:xfrm>
            <a:off x="1496991" y="1741531"/>
            <a:ext cx="9198018" cy="12368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endParaRPr lang="en-US" sz="2200" dirty="0">
              <a:latin typeface="UTM Avo" panose="02040603050506020204" pitchFamily="18" charset="0"/>
              <a:cs typeface="Arial" panose="020B0604020202020204" pitchFamily="34" charset="0"/>
            </a:endParaRPr>
          </a:p>
        </p:txBody>
      </p:sp>
      <p:sp>
        <p:nvSpPr>
          <p:cNvPr id="8" name="TextBox 7">
            <a:extLst>
              <a:ext uri="{FF2B5EF4-FFF2-40B4-BE49-F238E27FC236}">
                <a16:creationId xmlns:a16="http://schemas.microsoft.com/office/drawing/2014/main" id="{C0049C71-1121-4449-A4B0-D287DC389932}"/>
              </a:ext>
            </a:extLst>
          </p:cNvPr>
          <p:cNvSpPr txBox="1"/>
          <p:nvPr/>
        </p:nvSpPr>
        <p:spPr>
          <a:xfrm>
            <a:off x="1496990" y="1800375"/>
            <a:ext cx="9198018" cy="1121846"/>
          </a:xfrm>
          <a:prstGeom prst="rect">
            <a:avLst/>
          </a:prstGeom>
          <a:noFill/>
        </p:spPr>
        <p:txBody>
          <a:bodyPr wrap="square" rtlCol="0">
            <a:spAutoFit/>
          </a:bodyPr>
          <a:lstStyle/>
          <a:p>
            <a:pPr algn="ctr">
              <a:lnSpc>
                <a:spcPct val="150000"/>
              </a:lnSpc>
            </a:pPr>
            <a:r>
              <a:rPr lang="en-US" altLang="en-US" sz="2400" dirty="0">
                <a:latin typeface="UTM Avo" panose="02040603050506020204" pitchFamily="18" charset="0"/>
                <a:cs typeface="Arial" panose="020B0604020202020204" pitchFamily="34" charset="0"/>
              </a:rPr>
              <a:t>Khi </a:t>
            </a:r>
            <a:r>
              <a:rPr lang="en-US" altLang="en-US" sz="2400" dirty="0" err="1">
                <a:latin typeface="UTM Avo" panose="02040603050506020204" pitchFamily="18" charset="0"/>
                <a:cs typeface="Arial" panose="020B0604020202020204" pitchFamily="34" charset="0"/>
              </a:rPr>
              <a:t>một</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vật</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đang</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chuyển</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động</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va</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chạm</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với</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một</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vật</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khác</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thì</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mỗi</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vật</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đều</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tác</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dụng</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lực</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va</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chạm</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vào</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vật</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còn</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lại</a:t>
            </a:r>
            <a:r>
              <a:rPr lang="en-US" altLang="en-US" sz="2400" dirty="0">
                <a:latin typeface="UTM Avo" panose="02040603050506020204" pitchFamily="18" charset="0"/>
                <a:cs typeface="Arial" panose="020B0604020202020204" pitchFamily="34" charset="0"/>
              </a:rPr>
              <a:t>.</a:t>
            </a:r>
          </a:p>
        </p:txBody>
      </p:sp>
      <p:pic>
        <p:nvPicPr>
          <p:cNvPr id="9" name="Picture 8">
            <a:extLst>
              <a:ext uri="{FF2B5EF4-FFF2-40B4-BE49-F238E27FC236}">
                <a16:creationId xmlns:a16="http://schemas.microsoft.com/office/drawing/2014/main" id="{55C35592-0724-4914-A91C-D4C68816A0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7894" y="3176512"/>
            <a:ext cx="5836212" cy="3282870"/>
          </a:xfrm>
          <a:prstGeom prst="rect">
            <a:avLst/>
          </a:prstGeom>
        </p:spPr>
      </p:pic>
    </p:spTree>
    <p:extLst>
      <p:ext uri="{BB962C8B-B14F-4D97-AF65-F5344CB8AC3E}">
        <p14:creationId xmlns:p14="http://schemas.microsoft.com/office/powerpoint/2010/main" val="3903334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1010</TotalTime>
  <Words>660</Words>
  <Application>Microsoft Office PowerPoint</Application>
  <PresentationFormat>Widescreen</PresentationFormat>
  <Paragraphs>60</Paragraphs>
  <Slides>28</Slides>
  <Notes>22</Notes>
  <HiddenSlides>0</HiddenSlides>
  <MMClips>16</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28</vt:i4>
      </vt:variant>
    </vt:vector>
  </HeadingPairs>
  <TitlesOfParts>
    <vt:vector size="36" baseType="lpstr">
      <vt:lpstr>Arial</vt:lpstr>
      <vt:lpstr>Calibri</vt:lpstr>
      <vt:lpstr>Calibri Light</vt:lpstr>
      <vt:lpstr>UTM Avo</vt:lpstr>
      <vt:lpstr>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Monkey</dc:creator>
  <dc:description>9Slide.vn</dc:description>
  <cp:lastModifiedBy>Administrator</cp:lastModifiedBy>
  <cp:revision>118</cp:revision>
  <dcterms:created xsi:type="dcterms:W3CDTF">2023-10-18T06:55:26Z</dcterms:created>
  <dcterms:modified xsi:type="dcterms:W3CDTF">2026-03-31T10:08:17Z</dcterms:modified>
  <cp:category>9Slide.vn</cp:category>
</cp:coreProperties>
</file>