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8" r:id="rId3"/>
    <p:sldId id="256" r:id="rId4"/>
    <p:sldId id="285" r:id="rId5"/>
    <p:sldId id="289" r:id="rId6"/>
    <p:sldId id="275" r:id="rId7"/>
    <p:sldId id="259" r:id="rId8"/>
    <p:sldId id="277" r:id="rId9"/>
    <p:sldId id="278" r:id="rId10"/>
    <p:sldId id="260" r:id="rId11"/>
    <p:sldId id="261" r:id="rId12"/>
    <p:sldId id="264" r:id="rId13"/>
    <p:sldId id="265" r:id="rId14"/>
    <p:sldId id="266" r:id="rId15"/>
    <p:sldId id="282" r:id="rId16"/>
    <p:sldId id="281" r:id="rId17"/>
    <p:sldId id="280" r:id="rId18"/>
    <p:sldId id="263" r:id="rId19"/>
    <p:sldId id="262" r:id="rId20"/>
    <p:sldId id="283" r:id="rId21"/>
    <p:sldId id="284" r:id="rId22"/>
    <p:sldId id="267" r:id="rId23"/>
    <p:sldId id="273" r:id="rId24"/>
    <p:sldId id="268" r:id="rId25"/>
    <p:sldId id="269" r:id="rId26"/>
    <p:sldId id="270" r:id="rId27"/>
    <p:sldId id="271" r:id="rId28"/>
    <p:sldId id="27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408"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29E517-8041-40F0-99B2-C7786AEA96FC}" type="datetimeFigureOut">
              <a:rPr lang="en-US" smtClean="0"/>
              <a:t>18/2/2025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432BB-64AE-4570-A3AB-FA0D6AE58B8E}" type="slidenum">
              <a:rPr lang="en-US" smtClean="0"/>
              <a:t>‹#›</a:t>
            </a:fld>
            <a:endParaRPr lang="en-US"/>
          </a:p>
        </p:txBody>
      </p:sp>
    </p:spTree>
    <p:extLst>
      <p:ext uri="{BB962C8B-B14F-4D97-AF65-F5344CB8AC3E}">
        <p14:creationId xmlns:p14="http://schemas.microsoft.com/office/powerpoint/2010/main" val="418455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p:sp>
      <p:sp>
        <p:nvSpPr>
          <p:cNvPr id="70659" name="文本占位符 706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p:sp>
      <p:sp>
        <p:nvSpPr>
          <p:cNvPr id="70659" name="文本占位符 706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301BDA-E1B5-494C-8FC5-9EBFDE8D9D8D}"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329307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01BDA-E1B5-494C-8FC5-9EBFDE8D9D8D}"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2031014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01BDA-E1B5-494C-8FC5-9EBFDE8D9D8D}"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3967005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0922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64297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72062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251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540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3237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1128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1959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01BDA-E1B5-494C-8FC5-9EBFDE8D9D8D}"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3494093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1"/>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r>
              <a:rPr lang="en-US"/>
              <a:t>Click icon to add picture</a:t>
            </a:r>
          </a:p>
        </p:txBody>
      </p:sp>
      <p:sp>
        <p:nvSpPr>
          <p:cNvPr id="4" name="Text Placeholder 3"/>
          <p:cNvSpPr>
            <a:spLocks noGrp="1"/>
          </p:cNvSpPr>
          <p:nvPr>
            <p:ph type="body" sz="half" idx="2"/>
          </p:nvPr>
        </p:nvSpPr>
        <p:spPr>
          <a:xfrm>
            <a:off x="896144" y="3578226"/>
            <a:ext cx="27432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62002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5552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1949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301BDA-E1B5-494C-8FC5-9EBFDE8D9D8D}"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272937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301BDA-E1B5-494C-8FC5-9EBFDE8D9D8D}"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74832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301BDA-E1B5-494C-8FC5-9EBFDE8D9D8D}" type="datetimeFigureOut">
              <a:rPr lang="en-US" smtClean="0"/>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305915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301BDA-E1B5-494C-8FC5-9EBFDE8D9D8D}" type="datetimeFigureOut">
              <a:rPr lang="en-US" smtClean="0"/>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1827218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01BDA-E1B5-494C-8FC5-9EBFDE8D9D8D}"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421861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301BDA-E1B5-494C-8FC5-9EBFDE8D9D8D}"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330518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301BDA-E1B5-494C-8FC5-9EBFDE8D9D8D}"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7BD25-4253-419D-A9C7-D21D3A4455B6}" type="slidenum">
              <a:rPr lang="en-US" smtClean="0"/>
              <a:t>‹#›</a:t>
            </a:fld>
            <a:endParaRPr lang="en-US"/>
          </a:p>
        </p:txBody>
      </p:sp>
    </p:spTree>
    <p:extLst>
      <p:ext uri="{BB962C8B-B14F-4D97-AF65-F5344CB8AC3E}">
        <p14:creationId xmlns:p14="http://schemas.microsoft.com/office/powerpoint/2010/main" val="237480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01BDA-E1B5-494C-8FC5-9EBFDE8D9D8D}" type="datetimeFigureOut">
              <a:rPr lang="en-US" smtClean="0"/>
              <a:t>18/2/2025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7BD25-4253-419D-A9C7-D21D3A4455B6}" type="slidenum">
              <a:rPr lang="en-US" smtClean="0"/>
              <a:t>‹#›</a:t>
            </a:fld>
            <a:endParaRPr lang="en-US"/>
          </a:p>
        </p:txBody>
      </p:sp>
    </p:spTree>
    <p:extLst>
      <p:ext uri="{BB962C8B-B14F-4D97-AF65-F5344CB8AC3E}">
        <p14:creationId xmlns:p14="http://schemas.microsoft.com/office/powerpoint/2010/main" val="186537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18/2/2025</a:t>
            </a:fld>
            <a:endParaRPr lang="en-US"/>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241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3910"/>
            <a:ext cx="8229600" cy="1143000"/>
          </a:xfrm>
        </p:spPr>
        <p:txBody>
          <a:bodyPr>
            <a:normAutofit/>
          </a:bodyPr>
          <a:lstStyle/>
          <a:p>
            <a:r>
              <a:rPr lang="en-US" sz="2800" b="1" dirty="0">
                <a:solidFill>
                  <a:srgbClr val="0070C0"/>
                </a:solidFill>
                <a:latin typeface="Times New Roman" pitchFamily="18" charset="0"/>
                <a:cs typeface="Times New Roman" pitchFamily="18" charset="0"/>
              </a:rPr>
              <a:t>Quan </a:t>
            </a:r>
            <a:r>
              <a:rPr lang="en-US" sz="2800" b="1" dirty="0" err="1">
                <a:solidFill>
                  <a:srgbClr val="0070C0"/>
                </a:solidFill>
                <a:latin typeface="Times New Roman" pitchFamily="18" charset="0"/>
                <a:cs typeface="Times New Roman" pitchFamily="18" charset="0"/>
              </a:rPr>
              <a:t>sát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những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mẫu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nét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riêng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từng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mẫu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sau</a:t>
            </a:r>
            <a:endParaRPr lang="en-US" sz="2800" b="1" dirty="0">
              <a:solidFill>
                <a:srgbClr val="0070C0"/>
              </a:solidFill>
              <a:latin typeface="Times New Roman" pitchFamily="18" charset="0"/>
              <a:cs typeface="Times New Roman" pitchFamily="18" charset="0"/>
            </a:endParaRPr>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70" y="990600"/>
            <a:ext cx="273908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276" y="4114801"/>
            <a:ext cx="276532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1981200"/>
            <a:ext cx="304800" cy="769441"/>
          </a:xfrm>
          <a:prstGeom prst="rect">
            <a:avLst/>
          </a:prstGeom>
          <a:noFill/>
        </p:spPr>
        <p:txBody>
          <a:bodyPr wrap="square" rtlCol="0">
            <a:spAutoFit/>
          </a:bodyPr>
          <a:lstStyle/>
          <a:p>
            <a:r>
              <a:rPr lang="en-US" sz="4400" b="1">
                <a:solidFill>
                  <a:srgbClr val="FF0000"/>
                </a:solidFill>
              </a:rPr>
              <a:t>1</a:t>
            </a:r>
          </a:p>
        </p:txBody>
      </p:sp>
      <p:sp>
        <p:nvSpPr>
          <p:cNvPr id="5" name="TextBox 4"/>
          <p:cNvSpPr txBox="1"/>
          <p:nvPr/>
        </p:nvSpPr>
        <p:spPr>
          <a:xfrm>
            <a:off x="4516582" y="2004230"/>
            <a:ext cx="304800" cy="769441"/>
          </a:xfrm>
          <a:prstGeom prst="rect">
            <a:avLst/>
          </a:prstGeom>
          <a:noFill/>
        </p:spPr>
        <p:txBody>
          <a:bodyPr wrap="square" rtlCol="0">
            <a:spAutoFit/>
          </a:bodyPr>
          <a:lstStyle/>
          <a:p>
            <a:r>
              <a:rPr lang="en-US" sz="4400" b="1">
                <a:solidFill>
                  <a:srgbClr val="FF0000"/>
                </a:solidFill>
              </a:rPr>
              <a:t>2</a:t>
            </a:r>
          </a:p>
        </p:txBody>
      </p:sp>
      <p:sp>
        <p:nvSpPr>
          <p:cNvPr id="6" name="TextBox 5"/>
          <p:cNvSpPr txBox="1"/>
          <p:nvPr/>
        </p:nvSpPr>
        <p:spPr>
          <a:xfrm>
            <a:off x="381000" y="4495800"/>
            <a:ext cx="381000" cy="769441"/>
          </a:xfrm>
          <a:prstGeom prst="rect">
            <a:avLst/>
          </a:prstGeom>
          <a:noFill/>
        </p:spPr>
        <p:txBody>
          <a:bodyPr wrap="square" rtlCol="0">
            <a:spAutoFit/>
          </a:bodyPr>
          <a:lstStyle/>
          <a:p>
            <a:r>
              <a:rPr lang="en-US" sz="4400" b="1">
                <a:solidFill>
                  <a:srgbClr val="FF0000"/>
                </a:solidFill>
              </a:rPr>
              <a:t>3</a:t>
            </a:r>
          </a:p>
        </p:txBody>
      </p:sp>
      <p:sp>
        <p:nvSpPr>
          <p:cNvPr id="7" name="TextBox 6"/>
          <p:cNvSpPr txBox="1"/>
          <p:nvPr/>
        </p:nvSpPr>
        <p:spPr>
          <a:xfrm>
            <a:off x="4648200" y="4680466"/>
            <a:ext cx="457200" cy="769441"/>
          </a:xfrm>
          <a:prstGeom prst="rect">
            <a:avLst/>
          </a:prstGeom>
          <a:noFill/>
        </p:spPr>
        <p:txBody>
          <a:bodyPr wrap="square" rtlCol="0">
            <a:spAutoFit/>
          </a:bodyPr>
          <a:lstStyle/>
          <a:p>
            <a:r>
              <a:rPr lang="en-US" sz="4400" b="1">
                <a:solidFill>
                  <a:srgbClr val="FF0000"/>
                </a:solidFill>
              </a:rPr>
              <a:t>4</a:t>
            </a:r>
          </a:p>
        </p:txBody>
      </p:sp>
      <p:pic>
        <p:nvPicPr>
          <p:cNvPr id="1026" name="Picture 2" descr="Thổ Cẩm Là Gì? Đặc Trưng Màu Sắc &amp; Hoa Văn Thổ Cẩm Các Dân Tộc » Hải Triều">
            <a:extLst>
              <a:ext uri="{FF2B5EF4-FFF2-40B4-BE49-F238E27FC236}">
                <a16:creationId xmlns:a16="http://schemas.microsoft.com/office/drawing/2014/main" id="{25695B04-28BF-1FA0-D4DE-3B144A7F4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2" y="1246910"/>
            <a:ext cx="2543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Ty TNHH Thương Mại Vải Thổ Cẩm Nam Phương">
            <a:extLst>
              <a:ext uri="{FF2B5EF4-FFF2-40B4-BE49-F238E27FC236}">
                <a16:creationId xmlns:a16="http://schemas.microsoft.com/office/drawing/2014/main" id="{E3EA3D82-00BF-A63D-7B32-08E534CAE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604" y="4114801"/>
            <a:ext cx="2581312"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3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3"/>
                                        </p:tgtEl>
                                        <p:attrNameLst>
                                          <p:attrName>style.visibility</p:attrName>
                                        </p:attrNameLst>
                                      </p:cBhvr>
                                      <p:to>
                                        <p:strVal val="visible"/>
                                      </p:to>
                                    </p:set>
                                    <p:anim calcmode="lin" valueType="num">
                                      <p:cBhvr additive="base">
                                        <p:cTn id="13" dur="500" fill="hold"/>
                                        <p:tgtEl>
                                          <p:spTgt spid="1033"/>
                                        </p:tgtEl>
                                        <p:attrNameLst>
                                          <p:attrName>ppt_x</p:attrName>
                                        </p:attrNameLst>
                                      </p:cBhvr>
                                      <p:tavLst>
                                        <p:tav tm="0">
                                          <p:val>
                                            <p:strVal val="#ppt_x"/>
                                          </p:val>
                                        </p:tav>
                                        <p:tav tm="100000">
                                          <p:val>
                                            <p:strVal val="#ppt_x"/>
                                          </p:val>
                                        </p:tav>
                                      </p:tavLst>
                                    </p:anim>
                                    <p:anim calcmode="lin" valueType="num">
                                      <p:cBhvr additive="base">
                                        <p:cTn id="14" dur="500" fill="hold"/>
                                        <p:tgtEl>
                                          <p:spTgt spid="103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anim calcmode="lin" valueType="num">
                                      <p:cBhvr additive="base">
                                        <p:cTn id="33" dur="500" fill="hold"/>
                                        <p:tgtEl>
                                          <p:spTgt spid="1034"/>
                                        </p:tgtEl>
                                        <p:attrNameLst>
                                          <p:attrName>ppt_x</p:attrName>
                                        </p:attrNameLst>
                                      </p:cBhvr>
                                      <p:tavLst>
                                        <p:tav tm="0">
                                          <p:val>
                                            <p:strVal val="#ppt_x"/>
                                          </p:val>
                                        </p:tav>
                                        <p:tav tm="100000">
                                          <p:val>
                                            <p:strVal val="#ppt_x"/>
                                          </p:val>
                                        </p:tav>
                                      </p:tavLst>
                                    </p:anim>
                                    <p:anim calcmode="lin" valueType="num">
                                      <p:cBhvr additive="base">
                                        <p:cTn id="34"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23091"/>
            <a:ext cx="60198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LUYỆN TẬP VÀ SÁNG TẠO</a:t>
            </a:r>
          </a:p>
        </p:txBody>
      </p:sp>
      <p:sp>
        <p:nvSpPr>
          <p:cNvPr id="5" name="TextBox 4"/>
          <p:cNvSpPr txBox="1"/>
          <p:nvPr/>
        </p:nvSpPr>
        <p:spPr>
          <a:xfrm>
            <a:off x="1295400" y="589968"/>
            <a:ext cx="6705600" cy="954107"/>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Thảo luận nhóm (5 phút)</a:t>
            </a:r>
          </a:p>
          <a:p>
            <a:pPr algn="ctr"/>
            <a:r>
              <a:rPr lang="en-US" sz="2800" b="1">
                <a:solidFill>
                  <a:srgbClr val="0070C0"/>
                </a:solidFill>
                <a:latin typeface="Times New Roman" pitchFamily="18" charset="0"/>
                <a:cs typeface="Times New Roman" pitchFamily="18" charset="0"/>
              </a:rPr>
              <a:t>Tìm hiểu các bước in trang trí mẫu vải</a:t>
            </a:r>
          </a:p>
        </p:txBody>
      </p:sp>
      <p:pic>
        <p:nvPicPr>
          <p:cNvPr id="2" name="Picture 1"/>
          <p:cNvPicPr>
            <a:picLocks noChangeAspect="1"/>
          </p:cNvPicPr>
          <p:nvPr/>
        </p:nvPicPr>
        <p:blipFill>
          <a:blip r:embed="rId2"/>
          <a:stretch>
            <a:fillRect/>
          </a:stretch>
        </p:blipFill>
        <p:spPr>
          <a:xfrm>
            <a:off x="685800" y="1544076"/>
            <a:ext cx="8010525" cy="5330402"/>
          </a:xfrm>
          <a:prstGeom prst="rect">
            <a:avLst/>
          </a:prstGeom>
        </p:spPr>
      </p:pic>
    </p:spTree>
    <p:extLst>
      <p:ext uri="{BB962C8B-B14F-4D97-AF65-F5344CB8AC3E}">
        <p14:creationId xmlns:p14="http://schemas.microsoft.com/office/powerpoint/2010/main" val="19708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381000"/>
            <a:ext cx="6248400" cy="3970318"/>
          </a:xfrm>
          <a:prstGeom prst="rect">
            <a:avLst/>
          </a:prstGeom>
          <a:noFill/>
        </p:spPr>
        <p:txBody>
          <a:bodyPr wrap="square" rtlCol="0">
            <a:spAutoFit/>
          </a:bodyPr>
          <a:lstStyle/>
          <a:p>
            <a:pPr algn="ctr"/>
            <a:r>
              <a:rPr lang="en-US" sz="3600" b="1">
                <a:solidFill>
                  <a:srgbClr val="C00000"/>
                </a:solidFill>
                <a:latin typeface="Times New Roman" pitchFamily="18" charset="0"/>
                <a:cs typeface="Times New Roman" pitchFamily="18" charset="0"/>
              </a:rPr>
              <a:t>Gợi ý các bước</a:t>
            </a:r>
          </a:p>
          <a:p>
            <a:pPr algn="ctr"/>
            <a:r>
              <a:rPr lang="en-US" sz="3600" b="1">
                <a:solidFill>
                  <a:srgbClr val="0070C0"/>
                </a:solidFill>
                <a:latin typeface="Times New Roman" pitchFamily="18" charset="0"/>
                <a:cs typeface="Times New Roman" pitchFamily="18" charset="0"/>
              </a:rPr>
              <a:t>1. Lựa chọn họa tiết, cách sắp xếp họa tiết và tạo khuôn in</a:t>
            </a:r>
          </a:p>
          <a:p>
            <a:r>
              <a:rPr lang="en-US" sz="3600" b="1">
                <a:solidFill>
                  <a:srgbClr val="0070C0"/>
                </a:solidFill>
                <a:latin typeface="Times New Roman" pitchFamily="18" charset="0"/>
                <a:cs typeface="Times New Roman" pitchFamily="18" charset="0"/>
              </a:rPr>
              <a:t> 2. Quét màu lên khuôn in và in hoa văn chính</a:t>
            </a:r>
          </a:p>
          <a:p>
            <a:r>
              <a:rPr lang="en-US" sz="3600" b="1">
                <a:solidFill>
                  <a:srgbClr val="0070C0"/>
                </a:solidFill>
                <a:latin typeface="Times New Roman" pitchFamily="18" charset="0"/>
                <a:cs typeface="Times New Roman" pitchFamily="18" charset="0"/>
              </a:rPr>
              <a:t> 3. In các hoa văn phụ</a:t>
            </a:r>
          </a:p>
          <a:p>
            <a:r>
              <a:rPr lang="en-US" sz="3600" b="1">
                <a:solidFill>
                  <a:srgbClr val="0070C0"/>
                </a:solidFill>
                <a:latin typeface="Times New Roman" pitchFamily="18" charset="0"/>
                <a:cs typeface="Times New Roman" pitchFamily="18" charset="0"/>
              </a:rPr>
              <a:t> 4. Hoàn thiện sản phẩm</a:t>
            </a:r>
          </a:p>
        </p:txBody>
      </p:sp>
    </p:spTree>
    <p:extLst>
      <p:ext uri="{BB962C8B-B14F-4D97-AF65-F5344CB8AC3E}">
        <p14:creationId xmlns:p14="http://schemas.microsoft.com/office/powerpoint/2010/main" val="184657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629" y="2698139"/>
            <a:ext cx="2612571" cy="207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78932"/>
            <a:ext cx="3276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347" y="4807743"/>
            <a:ext cx="3047999" cy="20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28600"/>
            <a:ext cx="8001000" cy="1077218"/>
          </a:xfrm>
          <a:prstGeom prst="rect">
            <a:avLst/>
          </a:prstGeom>
          <a:noFill/>
        </p:spPr>
        <p:txBody>
          <a:bodyPr wrap="square" rtlCol="0">
            <a:spAutoFit/>
          </a:bodyPr>
          <a:lstStyle/>
          <a:p>
            <a:r>
              <a:rPr lang="en-US" sz="3200" b="1" dirty="0">
                <a:solidFill>
                  <a:srgbClr val="C00000"/>
                </a:solidFill>
                <a:latin typeface="Times New Roman" pitchFamily="18" charset="0"/>
                <a:cs typeface="Times New Roman" pitchFamily="18" charset="0"/>
              </a:rPr>
              <a:t>1.Lựa </a:t>
            </a:r>
            <a:r>
              <a:rPr lang="en-US" sz="3200" b="1" dirty="0" err="1">
                <a:solidFill>
                  <a:srgbClr val="C00000"/>
                </a:solidFill>
                <a:latin typeface="Times New Roman" pitchFamily="18" charset="0"/>
                <a:cs typeface="Times New Roman" pitchFamily="18" charset="0"/>
              </a:rPr>
              <a:t>chọn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họa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tiết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cách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sắp</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xếp</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họa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tiết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tạo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khuôn</a:t>
            </a:r>
            <a:r>
              <a:rPr lang="en-US" sz="3200" b="1" dirty="0">
                <a:solidFill>
                  <a:srgbClr val="C00000"/>
                </a:solidFill>
                <a:latin typeface="Times New Roman" pitchFamily="18" charset="0"/>
                <a:cs typeface="Times New Roman" pitchFamily="18" charset="0"/>
              </a:rPr>
              <a:t> in</a:t>
            </a:r>
          </a:p>
        </p:txBody>
      </p:sp>
      <p:pic>
        <p:nvPicPr>
          <p:cNvPr id="2" name="Picture 1"/>
          <p:cNvPicPr>
            <a:picLocks noChangeAspect="1"/>
          </p:cNvPicPr>
          <p:nvPr/>
        </p:nvPicPr>
        <p:blipFill>
          <a:blip r:embed="rId5"/>
          <a:stretch>
            <a:fillRect/>
          </a:stretch>
        </p:blipFill>
        <p:spPr>
          <a:xfrm>
            <a:off x="762000" y="1676400"/>
            <a:ext cx="1992087" cy="4857750"/>
          </a:xfrm>
          <a:prstGeom prst="rect">
            <a:avLst/>
          </a:prstGeom>
        </p:spPr>
      </p:pic>
    </p:spTree>
    <p:extLst>
      <p:ext uri="{BB962C8B-B14F-4D97-AF65-F5344CB8AC3E}">
        <p14:creationId xmlns:p14="http://schemas.microsoft.com/office/powerpoint/2010/main" val="427810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638359"/>
            <a:ext cx="2438400" cy="2062103"/>
          </a:xfrm>
          <a:prstGeom prst="rect">
            <a:avLst/>
          </a:prstGeom>
          <a:noFill/>
        </p:spPr>
        <p:txBody>
          <a:bodyPr wrap="square" rtlCol="0">
            <a:spAutoFit/>
          </a:bodyPr>
          <a:lstStyle/>
          <a:p>
            <a:r>
              <a:rPr lang="en-US" sz="3200" b="1" dirty="0">
                <a:solidFill>
                  <a:srgbClr val="C00000"/>
                </a:solidFill>
                <a:latin typeface="Times New Roman" pitchFamily="18" charset="0"/>
                <a:cs typeface="Times New Roman" pitchFamily="18" charset="0"/>
              </a:rPr>
              <a:t>2. </a:t>
            </a:r>
            <a:r>
              <a:rPr lang="en-US" sz="3200" b="1" dirty="0" err="1">
                <a:solidFill>
                  <a:srgbClr val="C00000"/>
                </a:solidFill>
                <a:latin typeface="Times New Roman" pitchFamily="18" charset="0"/>
                <a:cs typeface="Times New Roman" pitchFamily="18" charset="0"/>
              </a:rPr>
              <a:t>Quét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màu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khuôn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a:t>
            </a:r>
            <a:r>
              <a:rPr lang="en-US" sz="3200" b="1" dirty="0">
                <a:solidFill>
                  <a:srgbClr val="C00000"/>
                </a:solidFill>
                <a:latin typeface="Times New Roman" pitchFamily="18" charset="0"/>
                <a:cs typeface="Times New Roman" pitchFamily="18" charset="0"/>
              </a:rPr>
              <a:t> in </a:t>
            </a:r>
            <a:r>
              <a:rPr lang="en-US" sz="3200" b="1" dirty="0" err="1">
                <a:solidFill>
                  <a:srgbClr val="C00000"/>
                </a:solidFill>
                <a:latin typeface="Times New Roman" pitchFamily="18" charset="0"/>
                <a:cs typeface="Times New Roman" pitchFamily="18" charset="0"/>
              </a:rPr>
              <a:t>hoa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văn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chính</a:t>
            </a:r>
            <a:r>
              <a:rPr lang="en-US" sz="3200" b="1" dirty="0">
                <a:solidFill>
                  <a:srgbClr val="C00000"/>
                </a:solidFill>
                <a:latin typeface="Times New Roman" pitchFamily="18" charset="0"/>
                <a:cs typeface="Times New Roman" pitchFamily="18" charset="0"/>
              </a:rPr>
              <a:t> .</a:t>
            </a:r>
          </a:p>
        </p:txBody>
      </p:sp>
      <p:pic>
        <p:nvPicPr>
          <p:cNvPr id="2" name="Picture 1"/>
          <p:cNvPicPr>
            <a:picLocks noChangeAspect="1"/>
          </p:cNvPicPr>
          <p:nvPr/>
        </p:nvPicPr>
        <p:blipFill>
          <a:blip r:embed="rId2"/>
          <a:stretch>
            <a:fillRect/>
          </a:stretch>
        </p:blipFill>
        <p:spPr>
          <a:xfrm>
            <a:off x="4114800" y="1143000"/>
            <a:ext cx="3581400" cy="5114925"/>
          </a:xfrm>
          <a:prstGeom prst="rect">
            <a:avLst/>
          </a:prstGeom>
        </p:spPr>
      </p:pic>
    </p:spTree>
    <p:extLst>
      <p:ext uri="{BB962C8B-B14F-4D97-AF65-F5344CB8AC3E}">
        <p14:creationId xmlns:p14="http://schemas.microsoft.com/office/powerpoint/2010/main" val="78292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676400"/>
            <a:ext cx="4000500" cy="584775"/>
          </a:xfrm>
          <a:prstGeom prst="rect">
            <a:avLst/>
          </a:prstGeom>
          <a:noFill/>
        </p:spPr>
        <p:txBody>
          <a:bodyPr wrap="square" rtlCol="0">
            <a:spAutoFit/>
          </a:bodyPr>
          <a:lstStyle/>
          <a:p>
            <a:r>
              <a:rPr lang="en-US" sz="3200" b="1" dirty="0">
                <a:solidFill>
                  <a:srgbClr val="C00000"/>
                </a:solidFill>
                <a:latin typeface="Times New Roman" pitchFamily="18" charset="0"/>
                <a:cs typeface="Times New Roman" pitchFamily="18" charset="0"/>
              </a:rPr>
              <a:t>3. In </a:t>
            </a:r>
            <a:r>
              <a:rPr lang="en-US" sz="3200" b="1" dirty="0" err="1">
                <a:solidFill>
                  <a:srgbClr val="C00000"/>
                </a:solidFill>
                <a:latin typeface="Times New Roman" pitchFamily="18" charset="0"/>
                <a:cs typeface="Times New Roman" pitchFamily="18" charset="0"/>
              </a:rPr>
              <a:t>các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hoa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văn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phụ</a:t>
            </a:r>
            <a:r>
              <a:rPr lang="en-US" sz="3200" b="1" dirty="0">
                <a:solidFill>
                  <a:srgbClr val="C00000"/>
                </a:solidFill>
                <a:latin typeface="Times New Roman" pitchFamily="18" charset="0"/>
                <a:cs typeface="Times New Roman" pitchFamily="18" charset="0"/>
              </a:rPr>
              <a:t>.</a:t>
            </a:r>
          </a:p>
        </p:txBody>
      </p:sp>
      <p:pic>
        <p:nvPicPr>
          <p:cNvPr id="2" name="Picture 1"/>
          <p:cNvPicPr>
            <a:picLocks noChangeAspect="1"/>
          </p:cNvPicPr>
          <p:nvPr/>
        </p:nvPicPr>
        <p:blipFill>
          <a:blip r:embed="rId2"/>
          <a:stretch>
            <a:fillRect/>
          </a:stretch>
        </p:blipFill>
        <p:spPr>
          <a:xfrm>
            <a:off x="4495800" y="1219200"/>
            <a:ext cx="3581400" cy="4829175"/>
          </a:xfrm>
          <a:prstGeom prst="rect">
            <a:avLst/>
          </a:prstGeom>
        </p:spPr>
      </p:pic>
    </p:spTree>
    <p:extLst>
      <p:ext uri="{BB962C8B-B14F-4D97-AF65-F5344CB8AC3E}">
        <p14:creationId xmlns:p14="http://schemas.microsoft.com/office/powerpoint/2010/main" val="12808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685800"/>
            <a:ext cx="4419600" cy="584775"/>
          </a:xfrm>
          <a:prstGeom prst="rect">
            <a:avLst/>
          </a:prstGeom>
          <a:noFill/>
        </p:spPr>
        <p:txBody>
          <a:bodyPr wrap="square" rtlCol="0">
            <a:spAutoFit/>
          </a:bodyPr>
          <a:lstStyle/>
          <a:p>
            <a:r>
              <a:rPr lang="en-US" sz="3200" b="1" dirty="0">
                <a:solidFill>
                  <a:srgbClr val="C00000"/>
                </a:solidFill>
                <a:latin typeface="Times New Roman" pitchFamily="18" charset="0"/>
                <a:cs typeface="Times New Roman" pitchFamily="18" charset="0"/>
              </a:rPr>
              <a:t>4. </a:t>
            </a:r>
            <a:r>
              <a:rPr lang="en-US" sz="3200" b="1" dirty="0" err="1">
                <a:solidFill>
                  <a:srgbClr val="C00000"/>
                </a:solidFill>
                <a:latin typeface="Times New Roman" pitchFamily="18" charset="0"/>
                <a:cs typeface="Times New Roman" pitchFamily="18" charset="0"/>
              </a:rPr>
              <a:t>Hoàn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thiện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sản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phẩm</a:t>
            </a:r>
            <a:r>
              <a:rPr lang="en-US" sz="3200" b="1" dirty="0">
                <a:solidFill>
                  <a:srgbClr val="C00000"/>
                </a:solidFill>
                <a:latin typeface="Times New Roman" pitchFamily="18" charset="0"/>
                <a:cs typeface="Times New Roman" pitchFamily="18" charset="0"/>
              </a:rPr>
              <a:t>.</a:t>
            </a:r>
          </a:p>
        </p:txBody>
      </p:sp>
      <p:pic>
        <p:nvPicPr>
          <p:cNvPr id="2" name="Picture 1"/>
          <p:cNvPicPr>
            <a:picLocks noChangeAspect="1"/>
          </p:cNvPicPr>
          <p:nvPr/>
        </p:nvPicPr>
        <p:blipFill>
          <a:blip r:embed="rId2"/>
          <a:stretch>
            <a:fillRect/>
          </a:stretch>
        </p:blipFill>
        <p:spPr>
          <a:xfrm>
            <a:off x="4495801" y="1295400"/>
            <a:ext cx="3670056" cy="4925437"/>
          </a:xfrm>
          <a:prstGeom prst="rect">
            <a:avLst/>
          </a:prstGeom>
        </p:spPr>
      </p:pic>
    </p:spTree>
    <p:extLst>
      <p:ext uri="{BB962C8B-B14F-4D97-AF65-F5344CB8AC3E}">
        <p14:creationId xmlns:p14="http://schemas.microsoft.com/office/powerpoint/2010/main" val="7040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609600"/>
            <a:ext cx="8791575" cy="4600575"/>
          </a:xfrm>
          <a:prstGeom prst="rect">
            <a:avLst/>
          </a:prstGeom>
        </p:spPr>
      </p:pic>
    </p:spTree>
    <p:extLst>
      <p:ext uri="{BB962C8B-B14F-4D97-AF65-F5344CB8AC3E}">
        <p14:creationId xmlns:p14="http://schemas.microsoft.com/office/powerpoint/2010/main" val="255591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330869"/>
            <a:ext cx="60198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LUYỆN TẬP VÀ SÁNG TẠO</a:t>
            </a:r>
          </a:p>
        </p:txBody>
      </p:sp>
      <p:sp>
        <p:nvSpPr>
          <p:cNvPr id="2" name="TextBox 1"/>
          <p:cNvSpPr txBox="1"/>
          <p:nvPr/>
        </p:nvSpPr>
        <p:spPr>
          <a:xfrm>
            <a:off x="691662" y="1397827"/>
            <a:ext cx="7924800" cy="523220"/>
          </a:xfrm>
          <a:prstGeom prst="rect">
            <a:avLst/>
          </a:prstGeom>
          <a:noFill/>
        </p:spPr>
        <p:txBody>
          <a:bodyPr wrap="square" rtlCol="0">
            <a:spAutoFit/>
          </a:bodyPr>
          <a:lstStyle/>
          <a:p>
            <a:pPr algn="just"/>
            <a:r>
              <a:rPr lang="en-US" sz="2800" b="1" i="1" u="sng" dirty="0" err="1">
                <a:solidFill>
                  <a:srgbClr val="002060"/>
                </a:solidFill>
                <a:latin typeface="Times New Roman" pitchFamily="18" charset="0"/>
                <a:cs typeface="Times New Roman" pitchFamily="18" charset="0"/>
              </a:rPr>
              <a:t>Chuẩn</a:t>
            </a:r>
            <a:r>
              <a:rPr lang="en-US" sz="2800" b="1" i="1" u="sng" dirty="0">
                <a:solidFill>
                  <a:srgbClr val="002060"/>
                </a:solidFill>
                <a:latin typeface="Times New Roman" pitchFamily="18" charset="0"/>
                <a:cs typeface="Times New Roman" pitchFamily="18" charset="0"/>
              </a:rPr>
              <a:t> </a:t>
            </a:r>
            <a:r>
              <a:rPr lang="en-US" sz="2800" b="1" i="1" u="sng" dirty="0" err="1">
                <a:solidFill>
                  <a:srgbClr val="002060"/>
                </a:solidFill>
                <a:latin typeface="Times New Roman" pitchFamily="18" charset="0"/>
                <a:cs typeface="Times New Roman" pitchFamily="18" charset="0"/>
              </a:rPr>
              <a:t>bị</a:t>
            </a:r>
            <a:r>
              <a:rPr lang="en-US" sz="2800" b="1" i="1" u="sng"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giấy</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bút</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màu</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nguyên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liệu</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tạo</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khuôn</a:t>
            </a:r>
            <a:r>
              <a:rPr lang="en-US" sz="2800" b="1" i="1" dirty="0">
                <a:solidFill>
                  <a:srgbClr val="002060"/>
                </a:solidFill>
                <a:latin typeface="Times New Roman" pitchFamily="18" charset="0"/>
                <a:cs typeface="Times New Roman" pitchFamily="18" charset="0"/>
              </a:rPr>
              <a:t> in</a:t>
            </a:r>
          </a:p>
        </p:txBody>
      </p:sp>
      <p:sp>
        <p:nvSpPr>
          <p:cNvPr id="3" name="TextBox 2"/>
          <p:cNvSpPr txBox="1"/>
          <p:nvPr/>
        </p:nvSpPr>
        <p:spPr>
          <a:xfrm>
            <a:off x="539262" y="2362200"/>
            <a:ext cx="8229600" cy="1754326"/>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BÀI TẬP: </a:t>
            </a:r>
            <a:r>
              <a:rPr lang="en-US" sz="3600" b="1" dirty="0" err="1">
                <a:solidFill>
                  <a:srgbClr val="FF0000"/>
                </a:solidFill>
                <a:latin typeface="Times New Roman" pitchFamily="18" charset="0"/>
                <a:cs typeface="Times New Roman" pitchFamily="18" charset="0"/>
              </a:rPr>
              <a:t>Khai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tộc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mẫu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thức</a:t>
            </a:r>
            <a:r>
              <a:rPr lang="en-US" sz="3600" b="1" dirty="0">
                <a:solidFill>
                  <a:srgbClr val="FF0000"/>
                </a:solidFill>
                <a:latin typeface="Times New Roman" pitchFamily="18" charset="0"/>
                <a:cs typeface="Times New Roman" pitchFamily="18" charset="0"/>
              </a:rPr>
              <a:t> in </a:t>
            </a:r>
            <a:r>
              <a:rPr lang="en-US" sz="3600" b="1" dirty="0" err="1">
                <a:solidFill>
                  <a:srgbClr val="FF0000"/>
                </a:solidFill>
                <a:latin typeface="Times New Roman" pitchFamily="18" charset="0"/>
                <a:cs typeface="Times New Roman" pitchFamily="18" charset="0"/>
              </a:rPr>
              <a:t>hoặc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giấy</a:t>
            </a:r>
            <a:r>
              <a:rPr lang="en-US" sz="3600" b="1" dirty="0">
                <a:solidFill>
                  <a:srgbClr val="FF0000"/>
                </a:solidFill>
                <a:latin typeface="Times New Roman" pitchFamily="18" charset="0"/>
                <a:cs typeface="Times New Roman" pitchFamily="18" charset="0"/>
              </a:rPr>
              <a:t> </a:t>
            </a:r>
            <a:r>
              <a:rPr lang="en-US" sz="3600" b="1" dirty="0">
                <a:solidFill>
                  <a:srgbClr val="0070C0"/>
                </a:solidFill>
                <a:latin typeface="Times New Roman" pitchFamily="18" charset="0"/>
                <a:cs typeface="Times New Roman" pitchFamily="18" charset="0"/>
              </a:rPr>
              <a:t>(</a:t>
            </a:r>
            <a:r>
              <a:rPr lang="en-US" sz="3600" b="1" dirty="0" err="1">
                <a:solidFill>
                  <a:srgbClr val="0070C0"/>
                </a:solidFill>
                <a:latin typeface="Times New Roman" pitchFamily="18" charset="0"/>
                <a:cs typeface="Times New Roman" pitchFamily="18" charset="0"/>
              </a:rPr>
              <a:t>học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sinh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thực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hành</a:t>
            </a:r>
            <a:r>
              <a:rPr lang="en-US" sz="3600" b="1" dirty="0">
                <a:solidFill>
                  <a:srgbClr val="0070C0"/>
                </a:solidFill>
                <a:latin typeface="Times New Roman" pitchFamily="18" charset="0"/>
                <a:cs typeface="Times New Roman" pitchFamily="18" charset="0"/>
              </a:rPr>
              <a:t> 30 </a:t>
            </a:r>
            <a:r>
              <a:rPr lang="en-US" sz="3600" b="1" dirty="0" err="1">
                <a:solidFill>
                  <a:srgbClr val="0070C0"/>
                </a:solidFill>
                <a:latin typeface="Times New Roman" pitchFamily="18" charset="0"/>
                <a:cs typeface="Times New Roman" pitchFamily="18" charset="0"/>
              </a:rPr>
              <a:t>phút</a:t>
            </a:r>
            <a:r>
              <a:rPr lang="en-US" sz="36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23017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95400"/>
            <a:ext cx="8077200" cy="4524315"/>
          </a:xfrm>
          <a:prstGeom prst="rect">
            <a:avLst/>
          </a:prstGeom>
          <a:noFill/>
        </p:spPr>
        <p:txBody>
          <a:bodyPr wrap="square" rtlCol="0">
            <a:spAutoFit/>
          </a:bodyPr>
          <a:lstStyle/>
          <a:p>
            <a:pPr algn="just"/>
            <a:r>
              <a:rPr lang="en-US" sz="3600" b="1" dirty="0" err="1">
                <a:solidFill>
                  <a:srgbClr val="FF0000"/>
                </a:solidFill>
                <a:latin typeface="Times New Roman" pitchFamily="18" charset="0"/>
                <a:cs typeface="Times New Roman" pitchFamily="18" charset="0"/>
              </a:rPr>
              <a:t>Phân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chia </a:t>
            </a:r>
            <a:r>
              <a:rPr lang="en-US" sz="3600" b="1" dirty="0" err="1">
                <a:solidFill>
                  <a:srgbClr val="FF0000"/>
                </a:solidFill>
                <a:latin typeface="Times New Roman" pitchFamily="18" charset="0"/>
                <a:cs typeface="Times New Roman" pitchFamily="18" charset="0"/>
              </a:rPr>
              <a:t>sẻ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sản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phẩm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a:t>
            </a:r>
          </a:p>
          <a:p>
            <a:r>
              <a:rPr lang="en-US" sz="3600" b="1" i="1" dirty="0">
                <a:solidFill>
                  <a:srgbClr val="0070C0"/>
                </a:solidFill>
                <a:latin typeface="Times New Roman" pitchFamily="18" charset="0"/>
                <a:cs typeface="Times New Roman" pitchFamily="18" charset="0"/>
              </a:rPr>
              <a:t>- Ý </a:t>
            </a:r>
            <a:r>
              <a:rPr lang="en-US" sz="3600" b="1" i="1" dirty="0" err="1">
                <a:solidFill>
                  <a:srgbClr val="0070C0"/>
                </a:solidFill>
                <a:latin typeface="Times New Roman" pitchFamily="18" charset="0"/>
                <a:cs typeface="Times New Roman" pitchFamily="18" charset="0"/>
              </a:rPr>
              <a:t>tưởng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thực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hiện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sản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phẩm</a:t>
            </a:r>
            <a:r>
              <a:rPr lang="en-US" sz="3600" b="1" i="1" dirty="0">
                <a:solidFill>
                  <a:srgbClr val="0070C0"/>
                </a:solidFill>
                <a:latin typeface="Times New Roman" pitchFamily="18" charset="0"/>
                <a:cs typeface="Times New Roman" pitchFamily="18" charset="0"/>
              </a:rPr>
              <a:t>?</a:t>
            </a:r>
          </a:p>
          <a:p>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Sự</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lựa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chọn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màu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sắc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và</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họa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tiết</a:t>
            </a:r>
            <a:r>
              <a:rPr lang="en-US" sz="3600" b="1" i="1" dirty="0">
                <a:solidFill>
                  <a:srgbClr val="0070C0"/>
                </a:solidFill>
                <a:latin typeface="Times New Roman" pitchFamily="18" charset="0"/>
                <a:cs typeface="Times New Roman" pitchFamily="18" charset="0"/>
              </a:rPr>
              <a:t>?</a:t>
            </a:r>
          </a:p>
          <a:p>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Cách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tạo</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ra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sự</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chuyển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độngcủa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màu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sắc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và</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họa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tiết</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trong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mỗi</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sp</a:t>
            </a:r>
            <a:r>
              <a:rPr lang="en-US" sz="3600" b="1" i="1" dirty="0">
                <a:solidFill>
                  <a:srgbClr val="0070C0"/>
                </a:solidFill>
                <a:latin typeface="Times New Roman" pitchFamily="18" charset="0"/>
                <a:cs typeface="Times New Roman" pitchFamily="18" charset="0"/>
              </a:rPr>
              <a:t>?</a:t>
            </a:r>
          </a:p>
          <a:p>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Tính</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ứng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dụng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của</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mẫu</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sản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phẩm</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trong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cuộc</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sống</a:t>
            </a:r>
            <a:r>
              <a:rPr lang="en-US" sz="3600" b="1" i="1" dirty="0">
                <a:solidFill>
                  <a:srgbClr val="0070C0"/>
                </a:solidFill>
                <a:latin typeface="Times New Roman" pitchFamily="18" charset="0"/>
                <a:cs typeface="Times New Roman" pitchFamily="18" charset="0"/>
              </a:rPr>
              <a:t>?</a:t>
            </a:r>
          </a:p>
        </p:txBody>
      </p:sp>
      <p:sp>
        <p:nvSpPr>
          <p:cNvPr id="4" name="TextBox 3"/>
          <p:cNvSpPr txBox="1"/>
          <p:nvPr/>
        </p:nvSpPr>
        <p:spPr>
          <a:xfrm>
            <a:off x="1371600" y="330869"/>
            <a:ext cx="60198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III. PHÂN TÍCH VÀ ĐÁNH GIÁ</a:t>
            </a:r>
          </a:p>
        </p:txBody>
      </p:sp>
    </p:spTree>
    <p:extLst>
      <p:ext uri="{BB962C8B-B14F-4D97-AF65-F5344CB8AC3E}">
        <p14:creationId xmlns:p14="http://schemas.microsoft.com/office/powerpoint/2010/main" val="24809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216" y="76200"/>
            <a:ext cx="5715000" cy="1384995"/>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IV. </a:t>
            </a:r>
            <a:r>
              <a:rPr lang="en-US" sz="2800" b="1" dirty="0" err="1">
                <a:solidFill>
                  <a:srgbClr val="FF0000"/>
                </a:solidFill>
                <a:latin typeface="Times New Roman" pitchFamily="18" charset="0"/>
                <a:cs typeface="Times New Roman" pitchFamily="18" charset="0"/>
              </a:rPr>
              <a:t>Vận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endParaRPr lang="en-US" sz="2800" b="1" dirty="0">
              <a:solidFill>
                <a:srgbClr val="FF0000"/>
              </a:solidFill>
              <a:latin typeface="Times New Roman" pitchFamily="18" charset="0"/>
              <a:cs typeface="Times New Roman" pitchFamily="18" charset="0"/>
            </a:endParaRPr>
          </a:p>
          <a:p>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hiểu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vẽ</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vải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người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cao</a:t>
            </a:r>
            <a:endParaRPr lang="en-US" sz="2800" b="1" dirty="0">
              <a:solidFill>
                <a:srgbClr val="0070C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524000"/>
            <a:ext cx="412511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3999"/>
            <a:ext cx="4125118" cy="381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33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600200"/>
            <a:ext cx="8610600" cy="1470025"/>
          </a:xfrm>
        </p:spPr>
        <p:txBody>
          <a:bodyPr>
            <a:normAutofit/>
          </a:bodyPr>
          <a:lstStyle/>
          <a:p>
            <a:r>
              <a:rPr lang="en-US" sz="4000" b="1" dirty="0">
                <a:solidFill>
                  <a:srgbClr val="FF0000"/>
                </a:solidFill>
                <a:latin typeface="Times New Roman" pitchFamily="18" charset="0"/>
                <a:cs typeface="Times New Roman" pitchFamily="18" charset="0"/>
              </a:rPr>
              <a:t>CHỦ ĐỀ 6:</a:t>
            </a:r>
            <a:br>
              <a:rPr lang="en-US" sz="4000" b="1" dirty="0">
                <a:solidFill>
                  <a:srgbClr val="FF0000"/>
                </a:solidFill>
                <a:latin typeface="Times New Roman" pitchFamily="18" charset="0"/>
                <a:cs typeface="Times New Roman" pitchFamily="18" charset="0"/>
              </a:rPr>
            </a:br>
            <a:r>
              <a:rPr lang="en-US" sz="4000" b="1" dirty="0">
                <a:solidFill>
                  <a:srgbClr val="FF0000"/>
                </a:solidFill>
                <a:latin typeface="Times New Roman" pitchFamily="18" charset="0"/>
                <a:cs typeface="Times New Roman" pitchFamily="18" charset="0"/>
              </a:rPr>
              <a:t> THIẾT KẾ THỜI TRANG</a:t>
            </a:r>
          </a:p>
        </p:txBody>
      </p:sp>
      <p:sp>
        <p:nvSpPr>
          <p:cNvPr id="6" name="TextBox 5"/>
          <p:cNvSpPr txBox="1"/>
          <p:nvPr/>
        </p:nvSpPr>
        <p:spPr>
          <a:xfrm>
            <a:off x="914400" y="3505200"/>
            <a:ext cx="7010400" cy="1446550"/>
          </a:xfrm>
          <a:prstGeom prst="rect">
            <a:avLst/>
          </a:prstGeom>
          <a:noFill/>
        </p:spPr>
        <p:txBody>
          <a:bodyPr wrap="square" rtlCol="0">
            <a:spAutoFit/>
          </a:bodyPr>
          <a:lstStyle/>
          <a:p>
            <a:pPr algn="ctr"/>
            <a:r>
              <a:rPr lang="en-US" sz="4400" b="1">
                <a:solidFill>
                  <a:srgbClr val="0070C0"/>
                </a:solidFill>
                <a:latin typeface="Times New Roman" pitchFamily="18" charset="0"/>
                <a:cs typeface="Times New Roman" pitchFamily="18" charset="0"/>
              </a:rPr>
              <a:t>BÀI 11: </a:t>
            </a:r>
          </a:p>
          <a:p>
            <a:pPr algn="ctr"/>
            <a:r>
              <a:rPr lang="en-US" sz="4400" b="1">
                <a:solidFill>
                  <a:srgbClr val="0070C0"/>
                </a:solidFill>
                <a:latin typeface="Times New Roman" pitchFamily="18" charset="0"/>
                <a:cs typeface="Times New Roman" pitchFamily="18" charset="0"/>
              </a:rPr>
              <a:t>TRANG TRÍ MẪU VẢI</a:t>
            </a:r>
          </a:p>
        </p:txBody>
      </p:sp>
    </p:spTree>
    <p:extLst>
      <p:ext uri="{BB962C8B-B14F-4D97-AF65-F5344CB8AC3E}">
        <p14:creationId xmlns:p14="http://schemas.microsoft.com/office/powerpoint/2010/main" val="21128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6200"/>
            <a:ext cx="7239000" cy="1384995"/>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IV. </a:t>
            </a:r>
            <a:r>
              <a:rPr lang="en-US" sz="2800" b="1" dirty="0" err="1">
                <a:solidFill>
                  <a:srgbClr val="FF0000"/>
                </a:solidFill>
                <a:latin typeface="Times New Roman" pitchFamily="18" charset="0"/>
                <a:cs typeface="Times New Roman" pitchFamily="18" charset="0"/>
              </a:rPr>
              <a:t>Vận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endParaRPr lang="en-US" sz="2800" b="1" dirty="0">
              <a:solidFill>
                <a:srgbClr val="FF0000"/>
              </a:solidFill>
              <a:latin typeface="Times New Roman" pitchFamily="18" charset="0"/>
              <a:cs typeface="Times New Roman" pitchFamily="18" charset="0"/>
            </a:endParaRPr>
          </a:p>
          <a:p>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hiểu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vẽ</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vải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người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cao</a:t>
            </a:r>
            <a:endParaRPr lang="en-US" sz="2800" b="1" dirty="0">
              <a:solidFill>
                <a:srgbClr val="0070C0"/>
              </a:solidFill>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228601" y="1635870"/>
            <a:ext cx="7924800" cy="5207476"/>
          </a:xfrm>
          <a:prstGeom prst="rect">
            <a:avLst/>
          </a:prstGeom>
        </p:spPr>
      </p:pic>
    </p:spTree>
    <p:extLst>
      <p:ext uri="{BB962C8B-B14F-4D97-AF65-F5344CB8AC3E}">
        <p14:creationId xmlns:p14="http://schemas.microsoft.com/office/powerpoint/2010/main" val="291223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216" y="76200"/>
            <a:ext cx="5715000" cy="1384995"/>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IV. </a:t>
            </a:r>
            <a:r>
              <a:rPr lang="en-US" sz="2800" b="1" dirty="0" err="1">
                <a:solidFill>
                  <a:srgbClr val="FF0000"/>
                </a:solidFill>
                <a:latin typeface="Times New Roman" pitchFamily="18" charset="0"/>
                <a:cs typeface="Times New Roman" pitchFamily="18" charset="0"/>
              </a:rPr>
              <a:t>Vận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endParaRPr lang="en-US" sz="2800" b="1" dirty="0">
              <a:solidFill>
                <a:srgbClr val="FF0000"/>
              </a:solidFill>
              <a:latin typeface="Times New Roman" pitchFamily="18" charset="0"/>
              <a:cs typeface="Times New Roman" pitchFamily="18" charset="0"/>
            </a:endParaRPr>
          </a:p>
          <a:p>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hiểu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vẽ</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vải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người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cao</a:t>
            </a:r>
            <a:endParaRPr lang="en-US" sz="2800" b="1" dirty="0">
              <a:solidFill>
                <a:srgbClr val="0070C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524000"/>
            <a:ext cx="4495800" cy="290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372" y="1524000"/>
            <a:ext cx="4125118" cy="290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4637314"/>
            <a:ext cx="7315199" cy="1631216"/>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Về nhà: </a:t>
            </a:r>
          </a:p>
          <a:p>
            <a:r>
              <a:rPr lang="en-US" sz="2400" b="1">
                <a:solidFill>
                  <a:srgbClr val="0070C0"/>
                </a:solidFill>
                <a:latin typeface="Times New Roman" pitchFamily="18" charset="0"/>
                <a:cs typeface="Times New Roman" pitchFamily="18" charset="0"/>
              </a:rPr>
              <a:t>Hoàn thành khuôn in cho tiết sau in tạo mẫu vải</a:t>
            </a:r>
          </a:p>
          <a:p>
            <a:r>
              <a:rPr lang="en-US" sz="2400" b="1">
                <a:solidFill>
                  <a:srgbClr val="0070C0"/>
                </a:solidFill>
                <a:latin typeface="Times New Roman" pitchFamily="18" charset="0"/>
                <a:cs typeface="Times New Roman" pitchFamily="18" charset="0"/>
              </a:rPr>
              <a:t>Sưu tầm một số hình ảnh và thông tin về cách vẽ hình bằng sáp ong trên vải của người vùng cao</a:t>
            </a:r>
          </a:p>
        </p:txBody>
      </p:sp>
    </p:spTree>
    <p:extLst>
      <p:ext uri="{BB962C8B-B14F-4D97-AF65-F5344CB8AC3E}">
        <p14:creationId xmlns:p14="http://schemas.microsoft.com/office/powerpoint/2010/main" val="38979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25228" y="4595"/>
            <a:ext cx="9092681" cy="684766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6838708" y="1605064"/>
            <a:ext cx="1675149" cy="746809"/>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675180" y="4595"/>
            <a:ext cx="7453886" cy="6472404"/>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7034314" y="302172"/>
            <a:ext cx="1876787" cy="1165021"/>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18335" y="302171"/>
            <a:ext cx="1270149" cy="788170"/>
          </a:xfrm>
          <a:prstGeom prst="rect">
            <a:avLst/>
          </a:prstGeom>
          <a:noFill/>
          <a:ln w="9525">
            <a:noFill/>
          </a:ln>
        </p:spPr>
      </p:pic>
      <p:sp>
        <p:nvSpPr>
          <p:cNvPr id="64534" name="文本框 64533"/>
          <p:cNvSpPr txBox="1"/>
          <p:nvPr/>
        </p:nvSpPr>
        <p:spPr>
          <a:xfrm>
            <a:off x="1522949" y="1828800"/>
            <a:ext cx="5511365" cy="3667094"/>
          </a:xfrm>
          <a:prstGeom prst="rect">
            <a:avLst/>
          </a:prstGeom>
          <a:noFill/>
          <a:ln w="9525">
            <a:noFill/>
          </a:ln>
        </p:spPr>
        <p:txBody>
          <a:bodyPr wrap="square">
            <a:spAutoFit/>
          </a:bodyPr>
          <a:lstStyle/>
          <a:p>
            <a:pPr defTabSz="1085850">
              <a:spcBef>
                <a:spcPct val="50000"/>
              </a:spcBef>
            </a:pP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học</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đến</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đây</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là</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kết</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thúc</a:t>
            </a:r>
            <a:endPar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endParaRPr>
          </a:p>
          <a:p>
            <a:pPr algn="ctr" defTabSz="1085850">
              <a:spcBef>
                <a:spcPct val="50000"/>
              </a:spcBef>
            </a:pP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Cảm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ơn</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các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em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đã</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tham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dự</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học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hẹn</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gặp</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lại</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các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em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ở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học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sau</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nhé</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a:t>
            </a:r>
            <a:endParaRPr lang="zh-CN" altLang="en-US"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2795623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1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52400"/>
            <a:ext cx="6019800" cy="353943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Tiết 2</a:t>
            </a:r>
          </a:p>
          <a:p>
            <a:r>
              <a:rPr lang="en-US" sz="2800" b="1">
                <a:solidFill>
                  <a:srgbClr val="0070C0"/>
                </a:solidFill>
                <a:latin typeface="Times New Roman" pitchFamily="18" charset="0"/>
                <a:cs typeface="Times New Roman" pitchFamily="18" charset="0"/>
              </a:rPr>
              <a:t>Nhắc lại cách thực hiện tạo mẫu vải trang trí</a:t>
            </a:r>
            <a:endParaRPr lang="en-US" sz="2800" b="1">
              <a:solidFill>
                <a:srgbClr val="FF0000"/>
              </a:solidFill>
              <a:latin typeface="Times New Roman" pitchFamily="18" charset="0"/>
              <a:cs typeface="Times New Roman" pitchFamily="18" charset="0"/>
            </a:endParaRPr>
          </a:p>
          <a:p>
            <a:r>
              <a:rPr lang="en-US" sz="2800" b="1">
                <a:solidFill>
                  <a:srgbClr val="0070C0"/>
                </a:solidFill>
                <a:latin typeface="Times New Roman" pitchFamily="18" charset="0"/>
                <a:cs typeface="Times New Roman" pitchFamily="18" charset="0"/>
              </a:rPr>
              <a:t>Học sinh thực hành in mẫu vải hoa theo ý thích (25 phút) </a:t>
            </a:r>
          </a:p>
          <a:p>
            <a:r>
              <a:rPr lang="en-US" sz="2800" b="1">
                <a:solidFill>
                  <a:srgbClr val="FF0000"/>
                </a:solidFill>
                <a:latin typeface="Times New Roman" pitchFamily="18" charset="0"/>
                <a:cs typeface="Times New Roman" pitchFamily="18" charset="0"/>
              </a:rPr>
              <a:t>Phân tích và đánh giá sản phẩm</a:t>
            </a:r>
          </a:p>
          <a:p>
            <a:r>
              <a:rPr lang="en-US" sz="2800" b="1">
                <a:solidFill>
                  <a:srgbClr val="0070C0"/>
                </a:solidFill>
                <a:latin typeface="Times New Roman" pitchFamily="18" charset="0"/>
                <a:cs typeface="Times New Roman" pitchFamily="18" charset="0"/>
              </a:rPr>
              <a:t>Nêu cảm nhận về sản phẩm của em và của bạn theo gợi ý SGK trang 51</a:t>
            </a:r>
          </a:p>
        </p:txBody>
      </p:sp>
      <p:sp>
        <p:nvSpPr>
          <p:cNvPr id="5" name="TextBox 4"/>
          <p:cNvSpPr txBox="1"/>
          <p:nvPr/>
        </p:nvSpPr>
        <p:spPr>
          <a:xfrm>
            <a:off x="1600200" y="3886200"/>
            <a:ext cx="6096000" cy="1631216"/>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Vận dụng:</a:t>
            </a:r>
          </a:p>
          <a:p>
            <a:r>
              <a:rPr lang="en-US" sz="2400" b="1">
                <a:solidFill>
                  <a:srgbClr val="0070C0"/>
                </a:solidFill>
                <a:latin typeface="Times New Roman" pitchFamily="18" charset="0"/>
                <a:cs typeface="Times New Roman" pitchFamily="18" charset="0"/>
              </a:rPr>
              <a:t>Yêu cầu học sinh lên trình bày nội dung đã sưu tầm về cách vẽ hình bằng sáp ong trên vải của người vùng cao (Theo nhóm)</a:t>
            </a:r>
          </a:p>
        </p:txBody>
      </p:sp>
    </p:spTree>
    <p:extLst>
      <p:ext uri="{BB962C8B-B14F-4D97-AF65-F5344CB8AC3E}">
        <p14:creationId xmlns:p14="http://schemas.microsoft.com/office/powerpoint/2010/main" val="251715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304800"/>
            <a:ext cx="8077200" cy="2677656"/>
          </a:xfrm>
          <a:prstGeom prst="rect">
            <a:avLst/>
          </a:prstGeom>
          <a:noFill/>
        </p:spPr>
        <p:txBody>
          <a:bodyPr wrap="square" rtlCol="0">
            <a:spAutoFit/>
          </a:bodyPr>
          <a:lstStyle/>
          <a:p>
            <a:r>
              <a:rPr lang="en-US" sz="2800" b="1">
                <a:solidFill>
                  <a:srgbClr val="0070C0"/>
                </a:solidFill>
                <a:latin typeface="Times New Roman" pitchFamily="18" charset="0"/>
                <a:cs typeface="Times New Roman" pitchFamily="18" charset="0"/>
              </a:rPr>
              <a:t>Vải hoa không chỉ phục vụ cho may mặc mà còn góp phaafnlafm cho đời sống tinh thần của xã hội thêm phong phú, hấp dẫn. Vải hoa có thể dùng trong tri trí nội thất, làm khăn trải bàn,, ga trải giường gối,… là những vật dụng không thể thiếu trong mỗi gia đình và đời sống con người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58539"/>
            <a:ext cx="6057900" cy="346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82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5623488" cy="344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86200"/>
            <a:ext cx="5623488" cy="272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19800" y="1219200"/>
            <a:ext cx="3048000" cy="1200329"/>
          </a:xfrm>
          <a:prstGeom prst="rect">
            <a:avLst/>
          </a:prstGeom>
        </p:spPr>
        <p:txBody>
          <a:bodyPr wrap="square">
            <a:spAutoFit/>
          </a:bodyPr>
          <a:lstStyle/>
          <a:p>
            <a:r>
              <a:rPr lang="en-US"/>
              <a:t>https://www.tiktok.com/@vtv24news/video/7174246680009706753?is_from_webapp=1&amp;sender_device=pc</a:t>
            </a:r>
          </a:p>
        </p:txBody>
      </p:sp>
    </p:spTree>
    <p:extLst>
      <p:ext uri="{BB962C8B-B14F-4D97-AF65-F5344CB8AC3E}">
        <p14:creationId xmlns:p14="http://schemas.microsoft.com/office/powerpoint/2010/main" val="1133618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304799"/>
            <a:ext cx="6255174" cy="1877437"/>
          </a:xfrm>
          <a:prstGeom prst="rect">
            <a:avLst/>
          </a:prstGeom>
          <a:noFill/>
        </p:spPr>
        <p:txBody>
          <a:bodyPr wrap="none" rtlCol="0">
            <a:spAutoFit/>
          </a:bodyPr>
          <a:lstStyle/>
          <a:p>
            <a:pPr algn="ctr"/>
            <a:r>
              <a:rPr lang="en-US" sz="3200" b="1">
                <a:solidFill>
                  <a:srgbClr val="FF0000"/>
                </a:solidFill>
                <a:latin typeface="Times New Roman" pitchFamily="18" charset="0"/>
                <a:cs typeface="Times New Roman" pitchFamily="18" charset="0"/>
              </a:rPr>
              <a:t>Dặn dò</a:t>
            </a:r>
            <a:br>
              <a:rPr lang="en-US"/>
            </a:br>
            <a:r>
              <a:rPr lang="en-US" sz="2800" b="1">
                <a:solidFill>
                  <a:srgbClr val="0070C0"/>
                </a:solidFill>
                <a:latin typeface="Times New Roman" pitchFamily="18" charset="0"/>
                <a:cs typeface="Times New Roman" pitchFamily="18" charset="0"/>
              </a:rPr>
              <a:t>Về nhà sưu tầm tranh ảnh</a:t>
            </a:r>
          </a:p>
          <a:p>
            <a:pPr algn="ctr"/>
            <a:r>
              <a:rPr lang="en-US" sz="2800" b="1">
                <a:solidFill>
                  <a:srgbClr val="0070C0"/>
                </a:solidFill>
                <a:latin typeface="Times New Roman" pitchFamily="18" charset="0"/>
                <a:cs typeface="Times New Roman" pitchFamily="18" charset="0"/>
              </a:rPr>
              <a:t>Tìm hiểu bài 12:</a:t>
            </a:r>
          </a:p>
          <a:p>
            <a:pPr algn="ctr"/>
            <a:r>
              <a:rPr lang="en-US" sz="2800" b="1">
                <a:solidFill>
                  <a:srgbClr val="0070C0"/>
                </a:solidFill>
                <a:latin typeface="Times New Roman" pitchFamily="18" charset="0"/>
                <a:cs typeface="Times New Roman" pitchFamily="18" charset="0"/>
              </a:rPr>
              <a:t> Thiết kế thời trang với hoa văn dân tộc</a:t>
            </a:r>
          </a:p>
        </p:txBody>
      </p:sp>
    </p:spTree>
    <p:extLst>
      <p:ext uri="{BB962C8B-B14F-4D97-AF65-F5344CB8AC3E}">
        <p14:creationId xmlns:p14="http://schemas.microsoft.com/office/powerpoint/2010/main" val="68188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25228" y="4595"/>
            <a:ext cx="9092681" cy="684766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6838708" y="1605064"/>
            <a:ext cx="1675149" cy="746809"/>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124394" y="-304800"/>
            <a:ext cx="9391924" cy="70866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7034314" y="302172"/>
            <a:ext cx="1876787" cy="1165021"/>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18335" y="302171"/>
            <a:ext cx="1270149" cy="788170"/>
          </a:xfrm>
          <a:prstGeom prst="rect">
            <a:avLst/>
          </a:prstGeom>
          <a:noFill/>
          <a:ln w="9525">
            <a:noFill/>
          </a:ln>
        </p:spPr>
      </p:pic>
      <p:sp>
        <p:nvSpPr>
          <p:cNvPr id="64534" name="文本框 64533"/>
          <p:cNvSpPr txBox="1"/>
          <p:nvPr/>
        </p:nvSpPr>
        <p:spPr>
          <a:xfrm>
            <a:off x="1905000" y="1828800"/>
            <a:ext cx="5511365" cy="3667094"/>
          </a:xfrm>
          <a:prstGeom prst="rect">
            <a:avLst/>
          </a:prstGeom>
          <a:noFill/>
          <a:ln w="9525">
            <a:noFill/>
          </a:ln>
        </p:spPr>
        <p:txBody>
          <a:bodyPr wrap="square">
            <a:spAutoFit/>
          </a:bodyPr>
          <a:lstStyle/>
          <a:p>
            <a:pPr defTabSz="1085850">
              <a:spcBef>
                <a:spcPct val="50000"/>
              </a:spcBef>
            </a:pP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học</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đến</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đây</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là</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kết</a:t>
            </a:r>
            <a:r>
              <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4775"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thúc</a:t>
            </a:r>
            <a:endParaRPr lang="en-US" altLang="zh-CN" sz="4775"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endParaRPr>
          </a:p>
          <a:p>
            <a:pPr algn="ctr" defTabSz="1085850">
              <a:spcBef>
                <a:spcPct val="50000"/>
              </a:spcBef>
            </a:pP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Cảm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ơn</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các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em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đã</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tham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dự</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học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hẹn</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gặp</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lại</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các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em</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ở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tiết</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học</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sau</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 </a:t>
            </a:r>
            <a:r>
              <a:rPr lang="en-US" altLang="zh-CN" sz="3910" b="1" dirty="0" err="1">
                <a:solidFill>
                  <a:srgbClr val="FF0066"/>
                </a:solidFill>
                <a:latin typeface="Times New Roman" panose="02020603050405020304" pitchFamily="18" charset="0"/>
                <a:ea typeface="SimHei" panose="02010609060101010101" pitchFamily="2" charset="-122"/>
                <a:cs typeface="Times New Roman" panose="02020603050405020304" pitchFamily="18" charset="0"/>
              </a:rPr>
              <a:t>nhé</a:t>
            </a:r>
            <a:r>
              <a:rPr lang="en-US" altLang="zh-CN"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rPr>
              <a:t>!</a:t>
            </a:r>
            <a:endParaRPr lang="zh-CN" altLang="en-US" sz="3910" b="1" dirty="0">
              <a:solidFill>
                <a:srgbClr val="FF0066"/>
              </a:solidFill>
              <a:latin typeface="Times New Roman" panose="02020603050405020304" pitchFamily="18" charset="0"/>
              <a:ea typeface="SimHei"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2795623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1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8C28-CE6B-C7FE-B597-BDB4A5B3C1FB}"/>
              </a:ext>
            </a:extLst>
          </p:cNvPr>
          <p:cNvSpPr>
            <a:spLocks noGrp="1"/>
          </p:cNvSpPr>
          <p:nvPr>
            <p:ph type="title"/>
          </p:nvPr>
        </p:nvSpPr>
        <p:spPr>
          <a:xfrm>
            <a:off x="381000" y="76200"/>
            <a:ext cx="8229600" cy="609600"/>
          </a:xfrm>
        </p:spPr>
        <p:txBody>
          <a:bodyPr>
            <a:normAutofit fontScale="90000"/>
          </a:bodyPr>
          <a:lstStyle/>
          <a:p>
            <a:r>
              <a:rPr lang="en-US" sz="3600" b="1" dirty="0">
                <a:solidFill>
                  <a:srgbClr val="FF0000"/>
                </a:solidFill>
                <a:latin typeface="Times New Roman" pitchFamily="18" charset="0"/>
                <a:cs typeface="Times New Roman" pitchFamily="18" charset="0"/>
              </a:rPr>
              <a:t>I. QUAN SÁT VÀ NHẬN THỨC</a:t>
            </a:r>
          </a:p>
        </p:txBody>
      </p:sp>
      <p:sp>
        <p:nvSpPr>
          <p:cNvPr id="4" name="TextBox 3">
            <a:extLst>
              <a:ext uri="{FF2B5EF4-FFF2-40B4-BE49-F238E27FC236}">
                <a16:creationId xmlns:a16="http://schemas.microsoft.com/office/drawing/2014/main" id="{EE3B6AAC-8E2D-EDC8-FE49-C87B29900C2B}"/>
              </a:ext>
            </a:extLst>
          </p:cNvPr>
          <p:cNvSpPr txBox="1"/>
          <p:nvPr/>
        </p:nvSpPr>
        <p:spPr>
          <a:xfrm>
            <a:off x="299720" y="481144"/>
            <a:ext cx="5110480" cy="8617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     </a:t>
            </a:r>
            <a:r>
              <a:rPr kumimoji="0" lang="en-US" sz="2400" b="0" i="0" u="none" strike="noStrike" kern="0" cap="none" spc="0" normalizeH="0" baseline="0" noProof="0" dirty="0">
                <a:ln>
                  <a:noFill/>
                </a:ln>
                <a:solidFill>
                  <a:srgbClr val="FF0000"/>
                </a:solidFill>
                <a:effectLst/>
                <a:uLnTx/>
                <a:uFillTx/>
              </a:rPr>
              <a:t>CÂU HỎI DỰ ÁN (</a:t>
            </a:r>
            <a:r>
              <a:rPr kumimoji="0" lang="en-US" sz="2400" b="0" i="0" u="none" strike="noStrike" kern="0" cap="none" spc="0" normalizeH="0" baseline="0" noProof="0" dirty="0" err="1">
                <a:ln>
                  <a:noFill/>
                </a:ln>
                <a:solidFill>
                  <a:srgbClr val="FF0000"/>
                </a:solidFill>
                <a:effectLst/>
                <a:uLnTx/>
                <a:uFillTx/>
              </a:rPr>
              <a:t>Nhóm</a:t>
            </a:r>
            <a:r>
              <a:rPr kumimoji="0" lang="en-US" sz="2400" b="0" i="0" u="none" strike="noStrike" kern="0" cap="none" spc="0" normalizeH="0" baseline="0" noProof="0" dirty="0">
                <a:ln>
                  <a:noFill/>
                </a:ln>
                <a:solidFill>
                  <a:srgbClr val="FF0000"/>
                </a:solidFill>
                <a:effectLst/>
                <a:uLnTx/>
                <a:uFillTx/>
              </a:rPr>
              <a:t> </a:t>
            </a:r>
            <a:r>
              <a:rPr kumimoji="0" lang="en-US" sz="2400" b="0" i="0" u="none" strike="noStrike" kern="0" cap="none" spc="0" normalizeH="0" baseline="0" noProof="0" dirty="0" err="1">
                <a:ln>
                  <a:noFill/>
                </a:ln>
                <a:solidFill>
                  <a:srgbClr val="FF0000"/>
                </a:solidFill>
                <a:effectLst/>
                <a:uLnTx/>
                <a:uFillTx/>
              </a:rPr>
              <a:t>bàn</a:t>
            </a:r>
            <a:r>
              <a:rPr kumimoji="0" lang="en-US" sz="2400" b="0" i="0" u="none" strike="noStrike" kern="0" cap="none" spc="0" normalizeH="0" baseline="0" noProof="0" dirty="0">
                <a:ln>
                  <a:noFill/>
                </a:ln>
                <a:solidFill>
                  <a:srgbClr val="FF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 name="TextBox 5">
            <a:extLst>
              <a:ext uri="{FF2B5EF4-FFF2-40B4-BE49-F238E27FC236}">
                <a16:creationId xmlns:a16="http://schemas.microsoft.com/office/drawing/2014/main" id="{2D12FEFF-63BE-8EB9-3E05-9EDD07023F5E}"/>
              </a:ext>
            </a:extLst>
          </p:cNvPr>
          <p:cNvSpPr txBox="1"/>
          <p:nvPr/>
        </p:nvSpPr>
        <p:spPr>
          <a:xfrm>
            <a:off x="365760" y="946125"/>
            <a:ext cx="851916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Câu</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1: Quan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sát</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nhận</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xét</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về</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chất</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liệu</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màu</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sắc</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hoa</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văn</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trang</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trí</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trong</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các</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sản</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phẩm</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mn-ea"/>
                <a:cs typeface="Times New Roman" pitchFamily="18" charset="0"/>
              </a:rPr>
              <a:t>sau</a:t>
            </a:r>
            <a:r>
              <a:rPr kumimoji="0" lang="en-US" sz="2200" b="1" i="0" u="none" strike="noStrike" kern="1200" cap="none" spc="0" normalizeH="0" baseline="0" noProof="0" dirty="0">
                <a:ln>
                  <a:noFill/>
                </a:ln>
                <a:effectLst/>
                <a:uLnTx/>
                <a:uFillTx/>
                <a:latin typeface="Times New Roman" pitchFamily="18" charset="0"/>
                <a:ea typeface="+mn-ea"/>
                <a:cs typeface="Times New Roman" pitchFamily="18" charset="0"/>
              </a:rPr>
              <a:t>:</a:t>
            </a:r>
          </a:p>
        </p:txBody>
      </p:sp>
      <p:pic>
        <p:nvPicPr>
          <p:cNvPr id="7" name="Picture 6">
            <a:extLst>
              <a:ext uri="{FF2B5EF4-FFF2-40B4-BE49-F238E27FC236}">
                <a16:creationId xmlns:a16="http://schemas.microsoft.com/office/drawing/2014/main" id="{EA7C0300-5377-46BB-EDF7-9B05F5477B10}"/>
              </a:ext>
            </a:extLst>
          </p:cNvPr>
          <p:cNvPicPr>
            <a:picLocks noChangeAspect="1"/>
          </p:cNvPicPr>
          <p:nvPr/>
        </p:nvPicPr>
        <p:blipFill>
          <a:blip r:embed="rId2"/>
          <a:stretch>
            <a:fillRect/>
          </a:stretch>
        </p:blipFill>
        <p:spPr>
          <a:xfrm>
            <a:off x="685800" y="1778848"/>
            <a:ext cx="3578662" cy="1341120"/>
          </a:xfrm>
          <a:prstGeom prst="rect">
            <a:avLst/>
          </a:prstGeom>
        </p:spPr>
      </p:pic>
      <p:pic>
        <p:nvPicPr>
          <p:cNvPr id="8" name="Picture 7">
            <a:extLst>
              <a:ext uri="{FF2B5EF4-FFF2-40B4-BE49-F238E27FC236}">
                <a16:creationId xmlns:a16="http://schemas.microsoft.com/office/drawing/2014/main" id="{704C624F-4F4D-7603-1DEB-F7D49A802879}"/>
              </a:ext>
            </a:extLst>
          </p:cNvPr>
          <p:cNvPicPr>
            <a:picLocks noChangeAspect="1"/>
          </p:cNvPicPr>
          <p:nvPr/>
        </p:nvPicPr>
        <p:blipFill>
          <a:blip r:embed="rId3"/>
          <a:stretch>
            <a:fillRect/>
          </a:stretch>
        </p:blipFill>
        <p:spPr>
          <a:xfrm>
            <a:off x="4635500" y="1547183"/>
            <a:ext cx="3657917" cy="1572785"/>
          </a:xfrm>
          <a:prstGeom prst="rect">
            <a:avLst/>
          </a:prstGeom>
        </p:spPr>
      </p:pic>
      <p:sp>
        <p:nvSpPr>
          <p:cNvPr id="11" name="TextBox 10">
            <a:extLst>
              <a:ext uri="{FF2B5EF4-FFF2-40B4-BE49-F238E27FC236}">
                <a16:creationId xmlns:a16="http://schemas.microsoft.com/office/drawing/2014/main" id="{AE2F135E-AD30-BD02-A02B-3D3CC2516716}"/>
              </a:ext>
            </a:extLst>
          </p:cNvPr>
          <p:cNvSpPr txBox="1"/>
          <p:nvPr/>
        </p:nvSpPr>
        <p:spPr>
          <a:xfrm>
            <a:off x="330200" y="3183250"/>
            <a:ext cx="8519160" cy="1446550"/>
          </a:xfrm>
          <a:prstGeom prst="rect">
            <a:avLst/>
          </a:prstGeom>
          <a:noFill/>
        </p:spPr>
        <p:txBody>
          <a:bodyPr wrap="square">
            <a:spAutoFit/>
          </a:bodyPr>
          <a:lstStyle/>
          <a:p>
            <a:pPr algn="just"/>
            <a:r>
              <a:rPr lang="fr-FR" sz="2200" b="1" dirty="0" err="1">
                <a:effectLst/>
                <a:latin typeface="Times New Roman" panose="02020603050405020304" pitchFamily="18" charset="0"/>
                <a:ea typeface="Times New Roman" panose="02020603050405020304" pitchFamily="18" charset="0"/>
              </a:rPr>
              <a:t>Câu</a:t>
            </a:r>
            <a:r>
              <a:rPr lang="fr-FR" sz="2200" b="1" dirty="0">
                <a:effectLst/>
                <a:latin typeface="Times New Roman" panose="02020603050405020304" pitchFamily="18" charset="0"/>
                <a:ea typeface="Times New Roman" panose="02020603050405020304" pitchFamily="18" charset="0"/>
              </a:rPr>
              <a:t> 2 : Quan </a:t>
            </a:r>
            <a:r>
              <a:rPr lang="fr-FR" sz="2200" b="1" dirty="0" err="1">
                <a:effectLst/>
                <a:latin typeface="Times New Roman" panose="02020603050405020304" pitchFamily="18" charset="0"/>
                <a:ea typeface="Times New Roman" panose="02020603050405020304" pitchFamily="18" charset="0"/>
              </a:rPr>
              <a:t>sát</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hình</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ảnh</a:t>
            </a:r>
            <a:r>
              <a:rPr lang="fr-FR" sz="2200" b="1" dirty="0">
                <a:effectLst/>
                <a:latin typeface="Times New Roman" panose="02020603050405020304" pitchFamily="18" charset="0"/>
                <a:ea typeface="Times New Roman" panose="02020603050405020304" pitchFamily="18" charset="0"/>
              </a:rPr>
              <a:t> (1,2,3 SGK T49) </a:t>
            </a:r>
            <a:r>
              <a:rPr lang="fr-FR" sz="2200" b="1" dirty="0" err="1">
                <a:effectLst/>
                <a:latin typeface="Times New Roman" panose="02020603050405020304" pitchFamily="18" charset="0"/>
                <a:ea typeface="Times New Roman" panose="02020603050405020304" pitchFamily="18" charset="0"/>
              </a:rPr>
              <a:t>nhận</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xét</a:t>
            </a:r>
            <a:r>
              <a:rPr lang="fr-FR" sz="2200" b="1" dirty="0">
                <a:effectLst/>
                <a:latin typeface="Times New Roman" panose="02020603050405020304" pitchFamily="18" charset="0"/>
                <a:ea typeface="Times New Roman" panose="02020603050405020304" pitchFamily="18" charset="0"/>
              </a:rPr>
              <a:t> : </a:t>
            </a:r>
            <a:endParaRPr lang="en-US" sz="2200" dirty="0">
              <a:effectLst/>
              <a:latin typeface="Times New Roman" panose="02020603050405020304" pitchFamily="18" charset="0"/>
              <a:ea typeface="Times New Roman" panose="02020603050405020304" pitchFamily="18" charset="0"/>
            </a:endParaRPr>
          </a:p>
          <a:p>
            <a:pPr algn="just"/>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Cách</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sắp</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xếp</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màu</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sắc</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và</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họa</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tiết</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trong</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mỗi</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sản</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phẩm</a:t>
            </a:r>
            <a:endParaRPr lang="en-US" sz="2200" dirty="0">
              <a:effectLst/>
              <a:latin typeface="Times New Roman" panose="02020603050405020304" pitchFamily="18" charset="0"/>
              <a:ea typeface="Times New Roman" panose="02020603050405020304" pitchFamily="18" charset="0"/>
            </a:endParaRPr>
          </a:p>
          <a:p>
            <a:pPr algn="just"/>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Phương</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hướng</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chuyển</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động</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của</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màu</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sắc</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và</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họa</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tiết</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trong</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mỗi</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sản</a:t>
            </a:r>
            <a:r>
              <a:rPr lang="fr-FR" sz="2200" b="1" dirty="0">
                <a:effectLst/>
                <a:latin typeface="Times New Roman" panose="02020603050405020304" pitchFamily="18" charset="0"/>
                <a:ea typeface="Times New Roman" panose="02020603050405020304" pitchFamily="18" charset="0"/>
              </a:rPr>
              <a:t> </a:t>
            </a:r>
            <a:r>
              <a:rPr lang="fr-FR" sz="2200" b="1" dirty="0" err="1">
                <a:effectLst/>
                <a:latin typeface="Times New Roman" panose="02020603050405020304" pitchFamily="18" charset="0"/>
                <a:ea typeface="Times New Roman" panose="02020603050405020304" pitchFamily="18" charset="0"/>
              </a:rPr>
              <a:t>phẩm</a:t>
            </a:r>
            <a:endParaRPr lang="en-US" sz="2200" dirty="0">
              <a:effectLst/>
              <a:latin typeface="Times New Roman" panose="02020603050405020304" pitchFamily="18" charset="0"/>
              <a:ea typeface="Times New Roman" panose="02020603050405020304" pitchFamily="18" charset="0"/>
            </a:endParaRPr>
          </a:p>
        </p:txBody>
      </p:sp>
      <p:pic>
        <p:nvPicPr>
          <p:cNvPr id="12" name="Picture 11" descr="A close-up of a colorful pattern&#10;&#10;AI-generated content may be incorrect.">
            <a:extLst>
              <a:ext uri="{FF2B5EF4-FFF2-40B4-BE49-F238E27FC236}">
                <a16:creationId xmlns:a16="http://schemas.microsoft.com/office/drawing/2014/main" id="{308B04D2-F361-1D2F-41EF-0615B7DEE893}"/>
              </a:ext>
            </a:extLst>
          </p:cNvPr>
          <p:cNvPicPr>
            <a:picLocks noChangeAspect="1"/>
          </p:cNvPicPr>
          <p:nvPr/>
        </p:nvPicPr>
        <p:blipFill rotWithShape="1">
          <a:blip r:embed="rId4"/>
          <a:srcRect l="1482" t="2733" r="66382" b="9794"/>
          <a:stretch/>
        </p:blipFill>
        <p:spPr bwMode="auto">
          <a:xfrm>
            <a:off x="855028" y="4496311"/>
            <a:ext cx="2165984" cy="1952115"/>
          </a:xfrm>
          <a:prstGeom prst="rect">
            <a:avLst/>
          </a:prstGeom>
          <a:ln>
            <a:noFill/>
          </a:ln>
          <a:extLst>
            <a:ext uri="{53640926-AAD7-44D8-BBD7-CCE9431645EC}">
              <a14:shadowObscured xmlns:a14="http://schemas.microsoft.com/office/drawing/2010/main"/>
            </a:ext>
          </a:extLst>
        </p:spPr>
      </p:pic>
      <p:pic>
        <p:nvPicPr>
          <p:cNvPr id="15" name="Picture 14" descr="A colorful fabric with geometric designs&#10;&#10;AI-generated content may be incorrect.">
            <a:extLst>
              <a:ext uri="{FF2B5EF4-FFF2-40B4-BE49-F238E27FC236}">
                <a16:creationId xmlns:a16="http://schemas.microsoft.com/office/drawing/2014/main" id="{2F3ACA4F-9615-3F05-2CFB-5D5C7097B721}"/>
              </a:ext>
            </a:extLst>
          </p:cNvPr>
          <p:cNvPicPr>
            <a:picLocks noChangeAspect="1"/>
          </p:cNvPicPr>
          <p:nvPr/>
        </p:nvPicPr>
        <p:blipFill rotWithShape="1">
          <a:blip r:embed="rId5"/>
          <a:srcRect l="3105" t="3471" r="3242" b="8022"/>
          <a:stretch/>
        </p:blipFill>
        <p:spPr bwMode="auto">
          <a:xfrm>
            <a:off x="3429000" y="4587652"/>
            <a:ext cx="2318384" cy="1747056"/>
          </a:xfrm>
          <a:prstGeom prst="rect">
            <a:avLst/>
          </a:prstGeom>
          <a:ln>
            <a:noFill/>
          </a:ln>
          <a:extLst>
            <a:ext uri="{53640926-AAD7-44D8-BBD7-CCE9431645EC}">
              <a14:shadowObscured xmlns:a14="http://schemas.microsoft.com/office/drawing/2010/main"/>
            </a:ext>
          </a:extLst>
        </p:spPr>
      </p:pic>
      <p:pic>
        <p:nvPicPr>
          <p:cNvPr id="16" name="Picture 15" descr="A purple and green pattern&#10;&#10;AI-generated content may be incorrect.">
            <a:extLst>
              <a:ext uri="{FF2B5EF4-FFF2-40B4-BE49-F238E27FC236}">
                <a16:creationId xmlns:a16="http://schemas.microsoft.com/office/drawing/2014/main" id="{86379427-D50D-447D-DB25-D313041094B0}"/>
              </a:ext>
            </a:extLst>
          </p:cNvPr>
          <p:cNvPicPr>
            <a:picLocks noChangeAspect="1"/>
          </p:cNvPicPr>
          <p:nvPr/>
        </p:nvPicPr>
        <p:blipFill rotWithShape="1">
          <a:blip r:embed="rId6"/>
          <a:srcRect l="9548" r="8774" b="16626"/>
          <a:stretch/>
        </p:blipFill>
        <p:spPr bwMode="auto">
          <a:xfrm>
            <a:off x="6122990" y="4587653"/>
            <a:ext cx="2411411" cy="17470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8978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21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93631"/>
            <a:ext cx="9144000" cy="5029200"/>
          </a:xfrm>
          <a:prstGeom prst="rect">
            <a:avLst/>
          </a:prstGeom>
        </p:spPr>
      </p:pic>
      <p:sp>
        <p:nvSpPr>
          <p:cNvPr id="5" name="TextBox 4"/>
          <p:cNvSpPr txBox="1"/>
          <p:nvPr/>
        </p:nvSpPr>
        <p:spPr>
          <a:xfrm>
            <a:off x="304800" y="685800"/>
            <a:ext cx="8534400" cy="954107"/>
          </a:xfrm>
          <a:prstGeom prst="rect">
            <a:avLst/>
          </a:prstGeom>
          <a:noFill/>
        </p:spPr>
        <p:txBody>
          <a:bodyPr wrap="square" rtlCol="0">
            <a:spAutoFit/>
          </a:bodyPr>
          <a:lstStyle/>
          <a:p>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nhận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xét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về</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liệu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sản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phẩm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sau</a:t>
            </a:r>
            <a:r>
              <a:rPr lang="en-US" sz="2800" b="1" dirty="0">
                <a:solidFill>
                  <a:srgbClr val="0070C0"/>
                </a:solidFill>
                <a:latin typeface="Times New Roman" pitchFamily="18" charset="0"/>
                <a:cs typeface="Times New Roman" pitchFamily="18" charset="0"/>
              </a:rPr>
              <a:t>:</a:t>
            </a:r>
          </a:p>
        </p:txBody>
      </p:sp>
      <p:sp>
        <p:nvSpPr>
          <p:cNvPr id="6" name="Title 1"/>
          <p:cNvSpPr>
            <a:spLocks noGrp="1"/>
          </p:cNvSpPr>
          <p:nvPr>
            <p:ph type="title"/>
          </p:nvPr>
        </p:nvSpPr>
        <p:spPr>
          <a:xfrm>
            <a:off x="381000" y="76200"/>
            <a:ext cx="8229600" cy="609600"/>
          </a:xfrm>
        </p:spPr>
        <p:txBody>
          <a:bodyPr>
            <a:normAutofit fontScale="90000"/>
          </a:bodyPr>
          <a:lstStyle/>
          <a:p>
            <a:r>
              <a:rPr lang="en-US" sz="3600" b="1" dirty="0">
                <a:solidFill>
                  <a:srgbClr val="FF0000"/>
                </a:solidFill>
                <a:latin typeface="Times New Roman" pitchFamily="18" charset="0"/>
                <a:cs typeface="Times New Roman" pitchFamily="18" charset="0"/>
              </a:rPr>
              <a:t>I. QUAN SÁT VÀ NHẬN THỨC</a:t>
            </a:r>
          </a:p>
        </p:txBody>
      </p:sp>
    </p:spTree>
    <p:extLst>
      <p:ext uri="{BB962C8B-B14F-4D97-AF65-F5344CB8AC3E}">
        <p14:creationId xmlns:p14="http://schemas.microsoft.com/office/powerpoint/2010/main" val="427561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3600" b="1" dirty="0">
                <a:solidFill>
                  <a:srgbClr val="FF0000"/>
                </a:solidFill>
                <a:latin typeface="Times New Roman" pitchFamily="18" charset="0"/>
                <a:cs typeface="Times New Roman" pitchFamily="18" charset="0"/>
              </a:rPr>
              <a:t>QUAN SÁT VÀ NHẬN THỨC</a:t>
            </a:r>
          </a:p>
        </p:txBody>
      </p:sp>
      <p:sp>
        <p:nvSpPr>
          <p:cNvPr id="4" name="TextBox 3"/>
          <p:cNvSpPr txBox="1"/>
          <p:nvPr/>
        </p:nvSpPr>
        <p:spPr>
          <a:xfrm>
            <a:off x="244763" y="793440"/>
            <a:ext cx="8534400" cy="830997"/>
          </a:xfrm>
          <a:prstGeom prst="rect">
            <a:avLst/>
          </a:prstGeom>
          <a:noFill/>
        </p:spPr>
        <p:txBody>
          <a:bodyPr wrap="square" rtlCol="0">
            <a:spAutoFit/>
          </a:bodyPr>
          <a:lstStyle/>
          <a:p>
            <a:r>
              <a:rPr lang="en-US" sz="2400" b="1" dirty="0" err="1">
                <a:solidFill>
                  <a:srgbClr val="0070C0"/>
                </a:solidFill>
                <a:latin typeface="Times New Roman" pitchFamily="18" charset="0"/>
                <a:cs typeface="Times New Roman" pitchFamily="18" charset="0"/>
              </a:rPr>
              <a:t>Quan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sát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nhận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xét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về</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liệu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màu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hoa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văn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trang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trong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sản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phẩm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sau</a:t>
            </a:r>
            <a:r>
              <a:rPr lang="en-US" sz="2400" b="1" dirty="0">
                <a:solidFill>
                  <a:srgbClr val="0070C0"/>
                </a:solidFill>
                <a:latin typeface="Times New Roman" pitchFamily="18" charset="0"/>
                <a:cs typeface="Times New Roman" pitchFamily="18" charset="0"/>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86349"/>
            <a:ext cx="3581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831" y="1905000"/>
            <a:ext cx="3733800" cy="206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963" y="4648200"/>
            <a:ext cx="4381500" cy="196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4572000"/>
            <a:ext cx="36576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51808" y="1343875"/>
            <a:ext cx="389850" cy="584775"/>
          </a:xfrm>
          <a:prstGeom prst="rect">
            <a:avLst/>
          </a:prstGeom>
          <a:noFill/>
        </p:spPr>
        <p:txBody>
          <a:bodyPr wrap="none" rtlCol="0">
            <a:spAutoFit/>
          </a:bodyPr>
          <a:lstStyle/>
          <a:p>
            <a:r>
              <a:rPr lang="en-US" sz="3200" b="1">
                <a:solidFill>
                  <a:srgbClr val="FF0000"/>
                </a:solidFill>
                <a:latin typeface="Times New Roman" pitchFamily="18" charset="0"/>
                <a:cs typeface="Times New Roman" pitchFamily="18" charset="0"/>
              </a:rPr>
              <a:t>1</a:t>
            </a:r>
          </a:p>
        </p:txBody>
      </p:sp>
      <p:sp>
        <p:nvSpPr>
          <p:cNvPr id="6" name="TextBox 5"/>
          <p:cNvSpPr txBox="1"/>
          <p:nvPr/>
        </p:nvSpPr>
        <p:spPr>
          <a:xfrm>
            <a:off x="6103502" y="1353962"/>
            <a:ext cx="375229" cy="584775"/>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2</a:t>
            </a:r>
          </a:p>
        </p:txBody>
      </p:sp>
      <p:sp>
        <p:nvSpPr>
          <p:cNvPr id="7" name="TextBox 6"/>
          <p:cNvSpPr txBox="1"/>
          <p:nvPr/>
        </p:nvSpPr>
        <p:spPr>
          <a:xfrm>
            <a:off x="1472659" y="4063425"/>
            <a:ext cx="374074" cy="584775"/>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3</a:t>
            </a:r>
          </a:p>
        </p:txBody>
      </p:sp>
      <p:sp>
        <p:nvSpPr>
          <p:cNvPr id="8" name="TextBox 7"/>
          <p:cNvSpPr txBox="1"/>
          <p:nvPr/>
        </p:nvSpPr>
        <p:spPr>
          <a:xfrm>
            <a:off x="6375976" y="4102802"/>
            <a:ext cx="397164" cy="584775"/>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4</a:t>
            </a:r>
          </a:p>
        </p:txBody>
      </p:sp>
    </p:spTree>
    <p:extLst>
      <p:ext uri="{BB962C8B-B14F-4D97-AF65-F5344CB8AC3E}">
        <p14:creationId xmlns:p14="http://schemas.microsoft.com/office/powerpoint/2010/main" val="3590673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76200"/>
            <a:ext cx="5410200" cy="646331"/>
          </a:xfrm>
          <a:prstGeom prst="rect">
            <a:avLst/>
          </a:prstGeom>
          <a:noFill/>
        </p:spPr>
        <p:txBody>
          <a:bodyPr wrap="square" rtlCol="0">
            <a:spAutoFit/>
          </a:bodyPr>
          <a:lstStyle/>
          <a:p>
            <a:pPr algn="ctr"/>
            <a:r>
              <a:rPr lang="en-US" sz="3600" b="1">
                <a:solidFill>
                  <a:srgbClr val="FF0000"/>
                </a:solidFill>
                <a:latin typeface="Times New Roman" pitchFamily="18" charset="0"/>
                <a:cs typeface="Times New Roman" pitchFamily="18" charset="0"/>
              </a:rPr>
              <a:t>Thảo luận nhóm (4 phút)</a:t>
            </a:r>
          </a:p>
        </p:txBody>
      </p:sp>
      <p:sp>
        <p:nvSpPr>
          <p:cNvPr id="5" name="TextBox 4"/>
          <p:cNvSpPr txBox="1"/>
          <p:nvPr/>
        </p:nvSpPr>
        <p:spPr>
          <a:xfrm>
            <a:off x="457200" y="715603"/>
            <a:ext cx="8229600" cy="2000548"/>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phẩm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dưới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thảo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a:t>
            </a:r>
            <a:endParaRPr lang="en-US" b="1" dirty="0">
              <a:solidFill>
                <a:srgbClr val="00B0F0"/>
              </a:solidFill>
              <a:latin typeface="Times New Roman" pitchFamily="18" charset="0"/>
              <a:cs typeface="Times New Roman" pitchFamily="18" charset="0"/>
            </a:endParaRPr>
          </a:p>
          <a:p>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Màu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hòa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họa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tiết</a:t>
            </a:r>
            <a:r>
              <a:rPr lang="en-US" sz="2400" b="1" dirty="0">
                <a:solidFill>
                  <a:srgbClr val="00B0F0"/>
                </a:solidFill>
                <a:latin typeface="Times New Roman" pitchFamily="18" charset="0"/>
                <a:cs typeface="Times New Roman" pitchFamily="18" charset="0"/>
              </a:rPr>
              <a:t>?</a:t>
            </a:r>
          </a:p>
          <a:p>
            <a:pPr algn="just"/>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Cách</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sắp</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xếp</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màu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và</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họa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tiết</a:t>
            </a:r>
            <a:r>
              <a:rPr lang="en-US" sz="2400" b="1" dirty="0">
                <a:solidFill>
                  <a:srgbClr val="00B0F0"/>
                </a:solidFill>
                <a:latin typeface="Times New Roman" pitchFamily="18" charset="0"/>
                <a:cs typeface="Times New Roman" pitchFamily="18" charset="0"/>
              </a:rPr>
              <a:t>?</a:t>
            </a:r>
          </a:p>
          <a:p>
            <a:pPr algn="just"/>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Phương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hướng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chuyển</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động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của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màu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và</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họa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tiết</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trong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mỗi</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sản</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phẩm</a:t>
            </a:r>
            <a:r>
              <a:rPr lang="en-US" sz="2400" b="1" dirty="0">
                <a:solidFill>
                  <a:srgbClr val="00B0F0"/>
                </a:solidFill>
                <a:latin typeface="Times New Roman" pitchFamily="18" charset="0"/>
                <a:cs typeface="Times New Roman" pitchFamily="18" charset="0"/>
              </a:rPr>
              <a:t>?</a:t>
            </a:r>
          </a:p>
        </p:txBody>
      </p:sp>
      <p:pic>
        <p:nvPicPr>
          <p:cNvPr id="2" name="Picture 1"/>
          <p:cNvPicPr>
            <a:picLocks noChangeAspect="1"/>
          </p:cNvPicPr>
          <p:nvPr/>
        </p:nvPicPr>
        <p:blipFill>
          <a:blip r:embed="rId2"/>
          <a:stretch>
            <a:fillRect/>
          </a:stretch>
        </p:blipFill>
        <p:spPr>
          <a:xfrm>
            <a:off x="457200" y="2801546"/>
            <a:ext cx="7810500" cy="3800475"/>
          </a:xfrm>
          <a:prstGeom prst="rect">
            <a:avLst/>
          </a:prstGeom>
        </p:spPr>
      </p:pic>
      <p:pic>
        <p:nvPicPr>
          <p:cNvPr id="3" name="Picture 2"/>
          <p:cNvPicPr>
            <a:picLocks noChangeAspect="1"/>
          </p:cNvPicPr>
          <p:nvPr/>
        </p:nvPicPr>
        <p:blipFill>
          <a:blip r:embed="rId3"/>
          <a:stretch>
            <a:fillRect/>
          </a:stretch>
        </p:blipFill>
        <p:spPr>
          <a:xfrm>
            <a:off x="1117356" y="2801546"/>
            <a:ext cx="6753225" cy="3800475"/>
          </a:xfrm>
          <a:prstGeom prst="rect">
            <a:avLst/>
          </a:prstGeom>
        </p:spPr>
      </p:pic>
      <p:pic>
        <p:nvPicPr>
          <p:cNvPr id="7" name="Picture 6"/>
          <p:cNvPicPr>
            <a:picLocks noChangeAspect="1"/>
          </p:cNvPicPr>
          <p:nvPr/>
        </p:nvPicPr>
        <p:blipFill>
          <a:blip r:embed="rId4"/>
          <a:stretch>
            <a:fillRect/>
          </a:stretch>
        </p:blipFill>
        <p:spPr>
          <a:xfrm>
            <a:off x="2286000" y="2801546"/>
            <a:ext cx="4819650" cy="3800475"/>
          </a:xfrm>
          <a:prstGeom prst="rect">
            <a:avLst/>
          </a:prstGeom>
        </p:spPr>
      </p:pic>
    </p:spTree>
    <p:extLst>
      <p:ext uri="{BB962C8B-B14F-4D97-AF65-F5344CB8AC3E}">
        <p14:creationId xmlns:p14="http://schemas.microsoft.com/office/powerpoint/2010/main" val="31062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76200"/>
            <a:ext cx="5410200" cy="646331"/>
          </a:xfrm>
          <a:prstGeom prst="rect">
            <a:avLst/>
          </a:prstGeom>
          <a:noFill/>
        </p:spPr>
        <p:txBody>
          <a:bodyPr wrap="square" rtlCol="0">
            <a:spAutoFit/>
          </a:bodyPr>
          <a:lstStyle/>
          <a:p>
            <a:pPr algn="ctr"/>
            <a:r>
              <a:rPr lang="en-US" sz="3600" b="1">
                <a:solidFill>
                  <a:srgbClr val="FF0000"/>
                </a:solidFill>
                <a:latin typeface="Times New Roman" pitchFamily="18" charset="0"/>
                <a:cs typeface="Times New Roman" pitchFamily="18" charset="0"/>
              </a:rPr>
              <a:t>Thảo luận nhóm (4 phút)</a:t>
            </a:r>
          </a:p>
        </p:txBody>
      </p:sp>
      <p:sp>
        <p:nvSpPr>
          <p:cNvPr id="5" name="TextBox 4"/>
          <p:cNvSpPr txBox="1"/>
          <p:nvPr/>
        </p:nvSpPr>
        <p:spPr>
          <a:xfrm>
            <a:off x="457200" y="715603"/>
            <a:ext cx="2362200" cy="5509200"/>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phẩm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dưới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thảo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a:t>
            </a:r>
            <a:endParaRPr lang="en-US" b="1" dirty="0">
              <a:solidFill>
                <a:srgbClr val="00B0F0"/>
              </a:solidFill>
              <a:latin typeface="Times New Roman" pitchFamily="18" charset="0"/>
              <a:cs typeface="Times New Roman" pitchFamily="18" charset="0"/>
            </a:endParaRPr>
          </a:p>
          <a:p>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Màu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hòa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họa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tiết</a:t>
            </a:r>
            <a:r>
              <a:rPr lang="en-US" sz="2400" b="1" dirty="0">
                <a:solidFill>
                  <a:srgbClr val="00B0F0"/>
                </a:solidFill>
                <a:latin typeface="Times New Roman" pitchFamily="18" charset="0"/>
                <a:cs typeface="Times New Roman" pitchFamily="18" charset="0"/>
              </a:rPr>
              <a:t>?</a:t>
            </a:r>
          </a:p>
          <a:p>
            <a:pPr algn="just"/>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Cách</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sắp</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xếp</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màu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và</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họa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tiết</a:t>
            </a:r>
            <a:r>
              <a:rPr lang="en-US" sz="2400" b="1" dirty="0">
                <a:solidFill>
                  <a:srgbClr val="00B0F0"/>
                </a:solidFill>
                <a:latin typeface="Times New Roman" pitchFamily="18" charset="0"/>
                <a:cs typeface="Times New Roman" pitchFamily="18" charset="0"/>
              </a:rPr>
              <a:t>?</a:t>
            </a:r>
          </a:p>
          <a:p>
            <a:pPr algn="just"/>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Phương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hướng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chuyển</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động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của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màu</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sắc</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và</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họa</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tiết</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trong</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mỗi</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sản</a:t>
            </a:r>
            <a:r>
              <a:rPr lang="en-US" sz="2400" b="1" dirty="0">
                <a:solidFill>
                  <a:srgbClr val="00B0F0"/>
                </a:solidFill>
                <a:latin typeface="Times New Roman" pitchFamily="18" charset="0"/>
                <a:cs typeface="Times New Roman" pitchFamily="18" charset="0"/>
              </a:rPr>
              <a:t> </a:t>
            </a:r>
            <a:r>
              <a:rPr lang="en-US" sz="2400" b="1" dirty="0" err="1">
                <a:solidFill>
                  <a:srgbClr val="00B0F0"/>
                </a:solidFill>
                <a:latin typeface="Times New Roman" pitchFamily="18" charset="0"/>
                <a:cs typeface="Times New Roman" pitchFamily="18" charset="0"/>
              </a:rPr>
              <a:t>phẩm</a:t>
            </a:r>
            <a:r>
              <a:rPr lang="en-US" sz="2400" b="1" dirty="0">
                <a:solidFill>
                  <a:srgbClr val="00B0F0"/>
                </a:solidFill>
                <a:latin typeface="Times New Roman" pitchFamily="18" charset="0"/>
                <a:cs typeface="Times New Roman" pitchFamily="18" charset="0"/>
              </a:rPr>
              <a:t>?</a:t>
            </a:r>
          </a:p>
        </p:txBody>
      </p:sp>
      <p:pic>
        <p:nvPicPr>
          <p:cNvPr id="2" name="Picture 1"/>
          <p:cNvPicPr>
            <a:picLocks noChangeAspect="1"/>
          </p:cNvPicPr>
          <p:nvPr/>
        </p:nvPicPr>
        <p:blipFill>
          <a:blip r:embed="rId2"/>
          <a:stretch>
            <a:fillRect/>
          </a:stretch>
        </p:blipFill>
        <p:spPr>
          <a:xfrm>
            <a:off x="2819400" y="715603"/>
            <a:ext cx="6324600" cy="2637197"/>
          </a:xfrm>
          <a:prstGeom prst="rect">
            <a:avLst/>
          </a:prstGeom>
        </p:spPr>
      </p:pic>
      <p:pic>
        <p:nvPicPr>
          <p:cNvPr id="3" name="Picture 2"/>
          <p:cNvPicPr>
            <a:picLocks noChangeAspect="1"/>
          </p:cNvPicPr>
          <p:nvPr/>
        </p:nvPicPr>
        <p:blipFill>
          <a:blip r:embed="rId3"/>
          <a:stretch>
            <a:fillRect/>
          </a:stretch>
        </p:blipFill>
        <p:spPr>
          <a:xfrm>
            <a:off x="2829657" y="3470203"/>
            <a:ext cx="3408485" cy="3045576"/>
          </a:xfrm>
          <a:prstGeom prst="rect">
            <a:avLst/>
          </a:prstGeom>
        </p:spPr>
      </p:pic>
      <p:pic>
        <p:nvPicPr>
          <p:cNvPr id="7" name="Picture 6"/>
          <p:cNvPicPr>
            <a:picLocks noChangeAspect="1"/>
          </p:cNvPicPr>
          <p:nvPr/>
        </p:nvPicPr>
        <p:blipFill>
          <a:blip r:embed="rId4"/>
          <a:stretch>
            <a:fillRect/>
          </a:stretch>
        </p:blipFill>
        <p:spPr>
          <a:xfrm>
            <a:off x="6238142" y="3467779"/>
            <a:ext cx="2895600" cy="3048000"/>
          </a:xfrm>
          <a:prstGeom prst="rect">
            <a:avLst/>
          </a:prstGeom>
        </p:spPr>
      </p:pic>
    </p:spTree>
    <p:extLst>
      <p:ext uri="{BB962C8B-B14F-4D97-AF65-F5344CB8AC3E}">
        <p14:creationId xmlns:p14="http://schemas.microsoft.com/office/powerpoint/2010/main" val="19584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143000"/>
            <a:ext cx="8305800" cy="2677656"/>
          </a:xfrm>
          <a:prstGeom prst="rect">
            <a:avLst/>
          </a:prstGeom>
          <a:noFill/>
        </p:spPr>
        <p:txBody>
          <a:bodyPr wrap="square" rtlCol="0">
            <a:spAutoFit/>
          </a:bodyPr>
          <a:lstStyle/>
          <a:p>
            <a:pPr algn="just"/>
            <a:r>
              <a:rPr lang="en-US" sz="2800" b="1" dirty="0" err="1">
                <a:solidFill>
                  <a:srgbClr val="0070C0"/>
                </a:solidFill>
                <a:latin typeface="Times New Roman" pitchFamily="18" charset="0"/>
                <a:cs typeface="Times New Roman" pitchFamily="18" charset="0"/>
              </a:rPr>
              <a:t>Ngoài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cơ</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vuông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chữ</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nhật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đường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viềm</a:t>
            </a:r>
            <a:r>
              <a:rPr lang="en-US" sz="2800" b="1" dirty="0">
                <a:solidFill>
                  <a:srgbClr val="0070C0"/>
                </a:solidFill>
                <a:latin typeface="Times New Roman" pitchFamily="18" charset="0"/>
                <a:cs typeface="Times New Roman" pitchFamily="18" charset="0"/>
              </a:rPr>
              <a:t>,…</a:t>
            </a:r>
            <a:r>
              <a:rPr lang="en-US" sz="2800" b="1" dirty="0" err="1">
                <a:solidFill>
                  <a:srgbClr val="0070C0"/>
                </a:solidFill>
                <a:latin typeface="Times New Roman" pitchFamily="18" charset="0"/>
                <a:cs typeface="Times New Roman" pitchFamily="18" charset="0"/>
              </a:rPr>
              <a:t>vải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thường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dụng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sắp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xếp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đảm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tính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hàng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lối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tính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nhịp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điệu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Tuy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nhiên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chú</a:t>
            </a:r>
            <a:r>
              <a:rPr lang="en-US" sz="2800" b="1" dirty="0">
                <a:solidFill>
                  <a:srgbClr val="0070C0"/>
                </a:solidFill>
                <a:latin typeface="Times New Roman" pitchFamily="18" charset="0"/>
                <a:cs typeface="Times New Roman" pitchFamily="18" charset="0"/>
              </a:rPr>
              <a:t> ý </a:t>
            </a:r>
            <a:r>
              <a:rPr lang="en-US" sz="2800" b="1" dirty="0" err="1">
                <a:solidFill>
                  <a:srgbClr val="0070C0"/>
                </a:solidFill>
                <a:latin typeface="Times New Roman" pitchFamily="18" charset="0"/>
                <a:cs typeface="Times New Roman" pitchFamily="18" charset="0"/>
              </a:rPr>
              <a:t>đến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việc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sắp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xếp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phương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hướng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tỉ</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lệ</a:t>
            </a:r>
            <a:r>
              <a:rPr lang="en-US" sz="2800" b="1" dirty="0">
                <a:solidFill>
                  <a:srgbClr val="0070C0"/>
                </a:solidFill>
                <a:latin typeface="Times New Roman" pitchFamily="18" charset="0"/>
                <a:cs typeface="Times New Roman" pitchFamily="18" charset="0"/>
              </a:rPr>
              <a:t> to </a:t>
            </a:r>
            <a:r>
              <a:rPr lang="en-US" sz="2800" b="1" dirty="0" err="1">
                <a:solidFill>
                  <a:srgbClr val="0070C0"/>
                </a:solidFill>
                <a:latin typeface="Times New Roman" pitchFamily="18" charset="0"/>
                <a:cs typeface="Times New Roman" pitchFamily="18" charset="0"/>
              </a:rPr>
              <a:t>nhỏ</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chuyển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động</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8361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924</Words>
  <Application>Microsoft Office PowerPoint</Application>
  <PresentationFormat>On-screen Show (4:3)</PresentationFormat>
  <Paragraphs>81</Paragraphs>
  <Slides>27</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Times New Roman</vt:lpstr>
      <vt:lpstr>Office Theme</vt:lpstr>
      <vt:lpstr>2_Office Theme</vt:lpstr>
      <vt:lpstr>Quan sát những mẫu trang trí và tìm ra nét riêng của từng mẫu sau</vt:lpstr>
      <vt:lpstr>CHỦ ĐỀ 6:  THIẾT KẾ THỜI TRANG</vt:lpstr>
      <vt:lpstr>I. QUAN SÁT VÀ NHẬN THỨC</vt:lpstr>
      <vt:lpstr>PowerPoint Presentation</vt:lpstr>
      <vt:lpstr>I. QUAN SÁT VÀ NHẬN THỨC</vt:lpstr>
      <vt:lpstr>QUAN SÁT VÀ NHẬN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Hùng Cường Mai</cp:lastModifiedBy>
  <cp:revision>45</cp:revision>
  <dcterms:created xsi:type="dcterms:W3CDTF">2023-07-24T12:59:22Z</dcterms:created>
  <dcterms:modified xsi:type="dcterms:W3CDTF">2025-02-18T00:47:44Z</dcterms:modified>
</cp:coreProperties>
</file>