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8"/>
  </p:notesMasterIdLst>
  <p:sldIdLst>
    <p:sldId id="256" r:id="rId2"/>
    <p:sldId id="281" r:id="rId3"/>
    <p:sldId id="257" r:id="rId4"/>
    <p:sldId id="263" r:id="rId5"/>
    <p:sldId id="285" r:id="rId6"/>
    <p:sldId id="258" r:id="rId7"/>
    <p:sldId id="259" r:id="rId8"/>
    <p:sldId id="261" r:id="rId9"/>
    <p:sldId id="265" r:id="rId10"/>
    <p:sldId id="280" r:id="rId11"/>
    <p:sldId id="286" r:id="rId12"/>
    <p:sldId id="287" r:id="rId13"/>
    <p:sldId id="273" r:id="rId14"/>
    <p:sldId id="288" r:id="rId15"/>
    <p:sldId id="289"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D7DA07-7F12-4AE4-B502-33CC22C71BEE}" type="datetimeFigureOut">
              <a:rPr lang="en-US" smtClean="0"/>
              <a:pPr/>
              <a:t>8/24/2021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1BC8D5-BFA8-44E8-B861-3A13298D97A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1BC8D5-BFA8-44E8-B861-3A13298D97A9}"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9964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5038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1780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1819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624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701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2018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0960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852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8357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1498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8/24/2021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9037940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ordArt 15"/>
          <p:cNvSpPr>
            <a:spLocks noChangeArrowheads="1" noChangeShapeType="1" noTextEdit="1"/>
          </p:cNvSpPr>
          <p:nvPr/>
        </p:nvSpPr>
        <p:spPr bwMode="auto">
          <a:xfrm>
            <a:off x="1371600" y="2286000"/>
            <a:ext cx="6248400" cy="1154777"/>
          </a:xfrm>
          <a:prstGeom prst="rect">
            <a:avLst/>
          </a:prstGeom>
        </p:spPr>
        <p:txBody>
          <a:bodyPr wrap="none" fromWordArt="1">
            <a:prstTxWarp prst="textPlain">
              <a:avLst>
                <a:gd name="adj" fmla="val 50000"/>
              </a:avLst>
            </a:prstTxWarp>
          </a:bodyPr>
          <a:lstStyle/>
          <a:p>
            <a:pPr algn="ctr" rtl="0">
              <a:buNone/>
            </a:pPr>
            <a:r>
              <a:rPr lang="en-US" sz="1800" b="1" kern="10" spc="0" smtClean="0">
                <a:ln w="9525">
                  <a:solidFill>
                    <a:srgbClr val="000000"/>
                  </a:solidFill>
                  <a:round/>
                  <a:headEnd/>
                  <a:tailEnd/>
                </a:ln>
                <a:solidFill>
                  <a:srgbClr val="FF0000">
                    <a:alpha val="50000"/>
                  </a:srgbClr>
                </a:solidFill>
                <a:latin typeface="Times New Roman"/>
                <a:cs typeface="Times New Roman"/>
              </a:rPr>
              <a:t> </a:t>
            </a:r>
            <a:r>
              <a:rPr lang="en-US" sz="1800" b="1" kern="10" spc="0" dirty="0" smtClean="0">
                <a:ln w="9525">
                  <a:solidFill>
                    <a:srgbClr val="000000"/>
                  </a:solidFill>
                  <a:round/>
                  <a:headEnd/>
                  <a:tailEnd/>
                </a:ln>
                <a:solidFill>
                  <a:srgbClr val="FF0000">
                    <a:alpha val="50000"/>
                  </a:srgbClr>
                </a:solidFill>
                <a:latin typeface="Times New Roman"/>
                <a:cs typeface="Times New Roman"/>
              </a:rPr>
              <a:t>MỸ THUẬT LỚP 6 </a:t>
            </a:r>
            <a:endParaRPr lang="en-US" sz="1800" b="1" kern="10" spc="0" dirty="0">
              <a:ln w="9525">
                <a:solidFill>
                  <a:srgbClr val="000000"/>
                </a:solidFill>
                <a:round/>
                <a:headEnd/>
                <a:tailEnd/>
              </a:ln>
              <a:solidFill>
                <a:srgbClr val="FF0000">
                  <a:alpha val="50000"/>
                </a:srgbClr>
              </a:solidFill>
              <a:latin typeface="Times New Roman"/>
              <a:cs typeface="Times New Roman"/>
            </a:endParaRPr>
          </a:p>
        </p:txBody>
      </p:sp>
      <p:pic>
        <p:nvPicPr>
          <p:cNvPr id="8" name="Picture 7" descr="160504Barres_divers__20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574"/>
            <a:ext cx="8810626" cy="4286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BARRE  JP5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0087" y="5486400"/>
            <a:ext cx="7924800" cy="14668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160504Barres_divers__20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304800" y="6353174"/>
            <a:ext cx="8839200" cy="4286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éparateu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75346" y="5821678"/>
            <a:ext cx="3696653" cy="9144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éparateu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80547" y="5852159"/>
            <a:ext cx="3696653" cy="914401"/>
          </a:xfrm>
          <a:prstGeom prst="rect">
            <a:avLst/>
          </a:prstGeom>
          <a:noFill/>
          <a:extLst>
            <a:ext uri="{909E8E84-426E-40DD-AFC4-6F175D3DCCD1}">
              <a14:hiddenFill xmlns:a14="http://schemas.microsoft.com/office/drawing/2010/main">
                <a:solidFill>
                  <a:srgbClr val="FFFFFF"/>
                </a:solidFill>
              </a14:hiddenFill>
            </a:ext>
          </a:extLst>
        </p:spPr>
      </p:pic>
      <p:sp>
        <p:nvSpPr>
          <p:cNvPr id="13" name="WordArt 9"/>
          <p:cNvSpPr>
            <a:spLocks noChangeArrowheads="1" noChangeShapeType="1" noTextEdit="1"/>
          </p:cNvSpPr>
          <p:nvPr/>
        </p:nvSpPr>
        <p:spPr bwMode="auto">
          <a:xfrm>
            <a:off x="2366645" y="4760424"/>
            <a:ext cx="4199890" cy="381000"/>
          </a:xfrm>
          <a:prstGeom prst="rect">
            <a:avLst/>
          </a:prstGeom>
        </p:spPr>
        <p:txBody>
          <a:bodyPr wrap="none" fromWordArt="1">
            <a:prstTxWarp prst="textPlain">
              <a:avLst>
                <a:gd name="adj" fmla="val 50000"/>
              </a:avLst>
            </a:prstTxWarp>
          </a:bodyPr>
          <a:lstStyle/>
          <a:p>
            <a:pPr algn="ctr" rtl="0">
              <a:buNone/>
            </a:pPr>
            <a:r>
              <a:rPr lang="en-US" sz="1800" kern="10" spc="0" smtClean="0">
                <a:ln w="9525">
                  <a:solidFill>
                    <a:srgbClr val="000000"/>
                  </a:solidFill>
                  <a:round/>
                  <a:headEnd/>
                  <a:tailEnd/>
                </a:ln>
                <a:solidFill>
                  <a:srgbClr val="0000CC"/>
                </a:solidFill>
                <a:latin typeface="Times New Roman"/>
                <a:cs typeface="Times New Roman"/>
              </a:rPr>
              <a:t>Giáo viên dạy: Nguyễn Thị Nhung</a:t>
            </a:r>
            <a:endParaRPr lang="en-US" sz="1800" kern="10" spc="0">
              <a:ln w="9525">
                <a:solidFill>
                  <a:srgbClr val="000000"/>
                </a:solidFill>
                <a:round/>
                <a:headEnd/>
                <a:tailEnd/>
              </a:ln>
              <a:solidFill>
                <a:srgbClr val="0000CC"/>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755163"/>
            <a:ext cx="8257309" cy="1173162"/>
          </a:xfrm>
          <a:prstGeom prst="rect">
            <a:avLst/>
          </a:prstGeom>
        </p:spPr>
        <p:txBody>
          <a:bodyPr vert="horz" lIns="91440" tIns="45720" rIns="91440" bIns="45720" rtlCol="0" anchor="ct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b="1" smtClean="0">
                <a:latin typeface="Times New Roman" pitchFamily="18" charset="0"/>
                <a:ea typeface="+mj-ea"/>
                <a:cs typeface="Times New Roman" pitchFamily="18" charset="0"/>
              </a:rPr>
              <a:t>   -</a:t>
            </a:r>
            <a:r>
              <a:rPr lang="en-US" sz="2800" smtClean="0">
                <a:latin typeface="Times New Roman" pitchFamily="18" charset="0"/>
                <a:ea typeface="+mj-ea"/>
                <a:cs typeface="Times New Roman" pitchFamily="18" charset="0"/>
              </a:rPr>
              <a:t>Yêu cầu HS quan sát hình ở trang 44 SGK Mĩ thuật 6, thảo luận để ghi nhớ cách vẽ tranh theo đề tài lễ hội quê hương</a:t>
            </a:r>
            <a:endParaRPr kumimoji="0" lang="en-US" sz="280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440" y="1923302"/>
            <a:ext cx="2737689" cy="196233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889" y="1923302"/>
            <a:ext cx="2834314" cy="19623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2292" y="1937157"/>
            <a:ext cx="2690751" cy="1948475"/>
          </a:xfrm>
          <a:prstGeom prst="rect">
            <a:avLst/>
          </a:prstGeom>
        </p:spPr>
      </p:pic>
      <p:sp>
        <p:nvSpPr>
          <p:cNvPr id="9" name="Rectangle 8"/>
          <p:cNvSpPr/>
          <p:nvPr/>
        </p:nvSpPr>
        <p:spPr>
          <a:xfrm>
            <a:off x="284513" y="238098"/>
            <a:ext cx="5593198" cy="517065"/>
          </a:xfrm>
          <a:prstGeom prst="rect">
            <a:avLst/>
          </a:prstGeom>
        </p:spPr>
        <p:txBody>
          <a:bodyPr wrap="none">
            <a:spAutoFit/>
          </a:bodyPr>
          <a:lstStyle/>
          <a:p>
            <a:pPr>
              <a:lnSpc>
                <a:spcPct val="115000"/>
              </a:lnSpc>
              <a:spcAft>
                <a:spcPts val="0"/>
              </a:spcAft>
            </a:pPr>
            <a:r>
              <a:rPr lang="en-US" sz="2400" b="1" smtClean="0">
                <a:latin typeface="Times New Roman" panose="02020603050405020304" pitchFamily="18" charset="0"/>
                <a:ea typeface="Times New Roman" panose="02020603050405020304" pitchFamily="18" charset="0"/>
              </a:rPr>
              <a:t>II. Cách </a:t>
            </a:r>
            <a:r>
              <a:rPr lang="en-US" sz="2400" b="1">
                <a:latin typeface="Times New Roman" panose="02020603050405020304" pitchFamily="18" charset="0"/>
                <a:ea typeface="Times New Roman" panose="02020603050405020304" pitchFamily="18" charset="0"/>
              </a:rPr>
              <a:t>vẽ tranh đề tài lễ hội quê hương.</a:t>
            </a:r>
            <a:endParaRPr lang="en-US" sz="2400">
              <a:effectLst/>
              <a:latin typeface="Times New Roman" panose="02020603050405020304" pitchFamily="18" charset="0"/>
              <a:ea typeface="Times New Roman" panose="02020603050405020304" pitchFamily="18" charset="0"/>
            </a:endParaRPr>
          </a:p>
        </p:txBody>
      </p:sp>
      <p:sp>
        <p:nvSpPr>
          <p:cNvPr id="11" name="TextBox 10"/>
          <p:cNvSpPr txBox="1"/>
          <p:nvPr/>
        </p:nvSpPr>
        <p:spPr>
          <a:xfrm>
            <a:off x="332509" y="4592106"/>
            <a:ext cx="8382000" cy="1569660"/>
          </a:xfrm>
          <a:prstGeom prst="rect">
            <a:avLst/>
          </a:prstGeom>
          <a:noFill/>
        </p:spPr>
        <p:txBody>
          <a:bodyPr wrap="square" rtlCol="0">
            <a:spAutoFit/>
          </a:bodyPr>
          <a:lstStyle/>
          <a:p>
            <a:pPr marL="285750" indent="-285750">
              <a:buFontTx/>
              <a:buChar char="-"/>
            </a:pPr>
            <a:r>
              <a:rPr lang="en-US" sz="2400" smtClean="0">
                <a:latin typeface="Times New Roman" panose="02020603050405020304" pitchFamily="18" charset="0"/>
                <a:cs typeface="Times New Roman" panose="02020603050405020304" pitchFamily="18" charset="0"/>
              </a:rPr>
              <a:t>Để vẽ tranh theo đề tài lễ hội quê hương , cần thực hiện theo những bước nào? </a:t>
            </a:r>
          </a:p>
          <a:p>
            <a:pPr marL="285750" indent="-285750">
              <a:buFontTx/>
              <a:buChar char="-"/>
            </a:pPr>
            <a:r>
              <a:rPr lang="en-US" sz="2400" smtClean="0">
                <a:latin typeface="Times New Roman" panose="02020603050405020304" pitchFamily="18" charset="0"/>
                <a:cs typeface="Times New Roman" panose="02020603050405020304" pitchFamily="18" charset="0"/>
              </a:rPr>
              <a:t>Hãy chỉ ra các mảng hình chính hình phụ trọng bức tranh ?</a:t>
            </a:r>
          </a:p>
          <a:p>
            <a:pPr marL="285750" indent="-285750">
              <a:buFontTx/>
              <a:buChar char="-"/>
            </a:pPr>
            <a:r>
              <a:rPr lang="en-US" sz="2400" smtClean="0">
                <a:latin typeface="Times New Roman" panose="02020603050405020304" pitchFamily="18" charset="0"/>
                <a:cs typeface="Times New Roman" panose="02020603050405020304" pitchFamily="18" charset="0"/>
              </a:rPr>
              <a:t>Màu sắc trong tranh được diễn tả như thế nào ?</a:t>
            </a:r>
            <a:endParaRPr 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6364" y="1066800"/>
            <a:ext cx="8257309" cy="2140437"/>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b="1" smtClean="0">
                <a:solidFill>
                  <a:srgbClr val="FF0000"/>
                </a:solidFill>
                <a:latin typeface="Times New Roman" pitchFamily="18" charset="0"/>
                <a:ea typeface="+mj-ea"/>
                <a:cs typeface="Times New Roman" pitchFamily="18" charset="0"/>
              </a:rPr>
              <a:t> </a:t>
            </a:r>
            <a:r>
              <a:rPr lang="en-US" sz="3200" smtClean="0">
                <a:solidFill>
                  <a:srgbClr val="FF0000"/>
                </a:solidFill>
                <a:latin typeface="Times New Roman" pitchFamily="18" charset="0"/>
                <a:ea typeface="+mj-ea"/>
                <a:cs typeface="Times New Roman" pitchFamily="18" charset="0"/>
              </a:rPr>
              <a:t>1. Phác thảo sơ lược mảng hình chính , phụ.</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i="0" u="none" strike="noStrike" kern="1200" cap="none" spc="0" normalizeH="0" noProof="0">
                <a:ln>
                  <a:noFill/>
                </a:ln>
                <a:solidFill>
                  <a:srgbClr val="FF0000"/>
                </a:solidFill>
                <a:effectLst/>
                <a:uLnTx/>
                <a:uFillTx/>
                <a:latin typeface="Times New Roman" pitchFamily="18" charset="0"/>
                <a:ea typeface="+mj-ea"/>
                <a:cs typeface="Times New Roman" pitchFamily="18" charset="0"/>
              </a:rPr>
              <a:t> </a:t>
            </a:r>
            <a:r>
              <a:rPr kumimoji="0" lang="en-US" sz="3200" i="0" u="none" strike="noStrike" kern="1200" cap="none" spc="0" normalizeH="0" noProof="0" smtClean="0">
                <a:ln>
                  <a:noFill/>
                </a:ln>
                <a:solidFill>
                  <a:srgbClr val="FF0000"/>
                </a:solidFill>
                <a:effectLst/>
                <a:uLnTx/>
                <a:uFillTx/>
                <a:latin typeface="Times New Roman" pitchFamily="18" charset="0"/>
                <a:ea typeface="+mj-ea"/>
                <a:cs typeface="Times New Roman" pitchFamily="18" charset="0"/>
              </a:rPr>
              <a:t>2. Vẽ chi tiết hình ảnh hoạt động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3200">
                <a:solidFill>
                  <a:srgbClr val="FF0000"/>
                </a:solidFill>
                <a:latin typeface="Times New Roman" pitchFamily="18" charset="0"/>
                <a:ea typeface="+mj-ea"/>
                <a:cs typeface="Times New Roman" pitchFamily="18" charset="0"/>
              </a:rPr>
              <a:t> </a:t>
            </a:r>
            <a:r>
              <a:rPr lang="en-US" sz="3200" smtClean="0">
                <a:solidFill>
                  <a:srgbClr val="FF0000"/>
                </a:solidFill>
                <a:latin typeface="Times New Roman" pitchFamily="18" charset="0"/>
                <a:ea typeface="+mj-ea"/>
                <a:cs typeface="Times New Roman" pitchFamily="18" charset="0"/>
              </a:rPr>
              <a:t>3. Vẽ màu tạo cảm giác vui tươi và không khí nhộn nhịp của lễ hội </a:t>
            </a:r>
            <a:endParaRPr kumimoji="0" lang="en-US" sz="280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6" name="Title 1"/>
          <p:cNvSpPr txBox="1">
            <a:spLocks/>
          </p:cNvSpPr>
          <p:nvPr/>
        </p:nvSpPr>
        <p:spPr>
          <a:xfrm>
            <a:off x="339437" y="3886200"/>
            <a:ext cx="8257309" cy="18288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b="1" smtClean="0">
                <a:latin typeface="Times New Roman" pitchFamily="18" charset="0"/>
                <a:ea typeface="+mj-ea"/>
                <a:cs typeface="Times New Roman" pitchFamily="18" charset="0"/>
              </a:rPr>
              <a:t> </a:t>
            </a:r>
            <a:r>
              <a:rPr lang="en-US" sz="2800" smtClean="0">
                <a:latin typeface="Times New Roman" pitchFamily="18" charset="0"/>
                <a:ea typeface="+mj-ea"/>
                <a:cs typeface="Times New Roman" pitchFamily="18" charset="0"/>
              </a:rPr>
              <a:t>* Kết hợp hình vẽ dáng người và cảnh vật với màu sắc tươi sang trong tranh có thể diễn tả được không khí vui tươi, nhộn nhịp của lễ hội . </a:t>
            </a:r>
            <a:endParaRPr kumimoji="0" lang="en-US" sz="280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7" name="Rectangle 6"/>
          <p:cNvSpPr/>
          <p:nvPr/>
        </p:nvSpPr>
        <p:spPr>
          <a:xfrm>
            <a:off x="381000" y="258596"/>
            <a:ext cx="5593198" cy="517065"/>
          </a:xfrm>
          <a:prstGeom prst="rect">
            <a:avLst/>
          </a:prstGeom>
        </p:spPr>
        <p:txBody>
          <a:bodyPr wrap="none">
            <a:spAutoFit/>
          </a:bodyPr>
          <a:lstStyle/>
          <a:p>
            <a:pPr>
              <a:lnSpc>
                <a:spcPct val="115000"/>
              </a:lnSpc>
              <a:spcAft>
                <a:spcPts val="0"/>
              </a:spcAft>
            </a:pPr>
            <a:r>
              <a:rPr lang="en-US" sz="2400" b="1" smtClean="0">
                <a:latin typeface="Times New Roman" panose="02020603050405020304" pitchFamily="18" charset="0"/>
                <a:ea typeface="Times New Roman" panose="02020603050405020304" pitchFamily="18" charset="0"/>
              </a:rPr>
              <a:t>II. Cách </a:t>
            </a:r>
            <a:r>
              <a:rPr lang="en-US" sz="2400" b="1">
                <a:latin typeface="Times New Roman" panose="02020603050405020304" pitchFamily="18" charset="0"/>
                <a:ea typeface="Times New Roman" panose="02020603050405020304" pitchFamily="18" charset="0"/>
              </a:rPr>
              <a:t>vẽ tranh đề tài lễ hội quê hương.</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0681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
            <a:ext cx="5743880" cy="461665"/>
          </a:xfrm>
          <a:prstGeom prst="rect">
            <a:avLst/>
          </a:prstGeom>
        </p:spPr>
        <p:txBody>
          <a:bodyPr wrap="none">
            <a:spAutoFit/>
          </a:bodyPr>
          <a:lstStyle/>
          <a:p>
            <a:r>
              <a:rPr lang="en-US" sz="2400" b="1" smtClean="0">
                <a:latin typeface="Times New Roman" panose="02020603050405020304" pitchFamily="18" charset="0"/>
                <a:ea typeface="Times New Roman" panose="02020603050405020304" pitchFamily="18" charset="0"/>
              </a:rPr>
              <a:t>III .Tạo </a:t>
            </a:r>
            <a:r>
              <a:rPr lang="en-US" sz="2400" b="1">
                <a:latin typeface="Times New Roman" panose="02020603050405020304" pitchFamily="18" charset="0"/>
                <a:ea typeface="Times New Roman" panose="02020603050405020304" pitchFamily="18" charset="0"/>
              </a:rPr>
              <a:t>bức tranh đề tài lễ hội quê hương.</a:t>
            </a:r>
            <a:endParaRPr lang="en-US" sz="240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00200"/>
            <a:ext cx="6477000" cy="4038600"/>
          </a:xfrm>
          <a:prstGeom prst="rect">
            <a:avLst/>
          </a:prstGeom>
        </p:spPr>
      </p:pic>
    </p:spTree>
    <p:extLst>
      <p:ext uri="{BB962C8B-B14F-4D97-AF65-F5344CB8AC3E}">
        <p14:creationId xmlns:p14="http://schemas.microsoft.com/office/powerpoint/2010/main" val="421635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6326347" cy="584775"/>
          </a:xfrm>
          <a:prstGeom prst="rect">
            <a:avLst/>
          </a:prstGeom>
        </p:spPr>
        <p:txBody>
          <a:bodyPr wrap="none">
            <a:spAutoFit/>
          </a:bodyPr>
          <a:lstStyle/>
          <a:p>
            <a:pPr lvl="0">
              <a:spcBef>
                <a:spcPct val="0"/>
              </a:spcBef>
              <a:defRPr/>
            </a:pPr>
            <a:r>
              <a:rPr lang="en-US" sz="3200" b="1" smtClean="0">
                <a:latin typeface="Times New Roman" pitchFamily="18" charset="0"/>
                <a:cs typeface="Times New Roman" pitchFamily="18" charset="0"/>
              </a:rPr>
              <a:t>IV. Trưng bày sản phẩm và chia sẻ</a:t>
            </a:r>
            <a:r>
              <a:rPr lang="en-US" sz="3200" b="1" smtClean="0">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sp>
        <p:nvSpPr>
          <p:cNvPr id="3" name="Rectangle 2"/>
          <p:cNvSpPr/>
          <p:nvPr/>
        </p:nvSpPr>
        <p:spPr>
          <a:xfrm>
            <a:off x="609600" y="1371600"/>
            <a:ext cx="7543800" cy="4031873"/>
          </a:xfrm>
          <a:prstGeom prst="rect">
            <a:avLst/>
          </a:prstGeom>
        </p:spPr>
        <p:txBody>
          <a:bodyPr wrap="square">
            <a:spAutoFit/>
          </a:bodyPr>
          <a:lstStyle/>
          <a:p>
            <a:r>
              <a:rPr lang="en-US" sz="3600" b="1" smtClean="0">
                <a:latin typeface="Times New Roman" pitchFamily="18" charset="0"/>
                <a:cs typeface="Times New Roman" pitchFamily="18" charset="0"/>
              </a:rPr>
              <a:t> </a:t>
            </a:r>
            <a:r>
              <a:rPr lang="en-US" sz="3600">
                <a:latin typeface="Times New Roman" pitchFamily="18" charset="0"/>
                <a:cs typeface="Times New Roman" pitchFamily="18" charset="0"/>
              </a:rPr>
              <a:t>*</a:t>
            </a:r>
            <a:r>
              <a:rPr lang="en-US" sz="3600" smtClean="0">
                <a:latin typeface="Times New Roman" pitchFamily="18" charset="0"/>
                <a:cs typeface="Times New Roman" pitchFamily="18" charset="0"/>
              </a:rPr>
              <a:t>   </a:t>
            </a:r>
            <a:r>
              <a:rPr lang="nl-NL" sz="3600" smtClean="0">
                <a:latin typeface="Times New Roman" pitchFamily="18" charset="0"/>
                <a:cs typeface="Times New Roman" pitchFamily="18" charset="0"/>
              </a:rPr>
              <a:t>Nêu cảm nhận phân tích </a:t>
            </a:r>
            <a:endParaRPr lang="nl-NL" sz="3600" dirty="0" smtClean="0">
              <a:latin typeface="Times New Roman" pitchFamily="18" charset="0"/>
              <a:cs typeface="Times New Roman" pitchFamily="18" charset="0"/>
            </a:endParaRPr>
          </a:p>
          <a:p>
            <a:r>
              <a:rPr lang="nl-NL" sz="3600" smtClean="0">
                <a:latin typeface="Times New Roman" pitchFamily="18" charset="0"/>
                <a:cs typeface="Times New Roman" pitchFamily="18" charset="0"/>
              </a:rPr>
              <a:t>  </a:t>
            </a:r>
            <a:r>
              <a:rPr lang="nl-NL" sz="3600" smtClean="0">
                <a:latin typeface="Times New Roman" pitchFamily="18" charset="0"/>
                <a:cs typeface="Times New Roman" pitchFamily="18" charset="0"/>
              </a:rPr>
              <a:t>-  </a:t>
            </a:r>
            <a:r>
              <a:rPr lang="nl-NL" sz="3600" smtClean="0">
                <a:latin typeface="Times New Roman" pitchFamily="18" charset="0"/>
                <a:cs typeface="Times New Roman" pitchFamily="18" charset="0"/>
              </a:rPr>
              <a:t>Bức tranh em yêu thích</a:t>
            </a:r>
            <a:r>
              <a:rPr lang="nl-NL" sz="3600" smtClean="0">
                <a:latin typeface="Times New Roman" pitchFamily="18" charset="0"/>
                <a:cs typeface="Times New Roman" pitchFamily="18" charset="0"/>
              </a:rPr>
              <a:t> ?</a:t>
            </a:r>
          </a:p>
          <a:p>
            <a:r>
              <a:rPr lang="nl-NL" sz="3600">
                <a:latin typeface="Times New Roman" pitchFamily="18" charset="0"/>
                <a:cs typeface="Times New Roman" pitchFamily="18" charset="0"/>
              </a:rPr>
              <a:t> </a:t>
            </a:r>
            <a:r>
              <a:rPr lang="nl-NL" sz="3600" smtClean="0">
                <a:latin typeface="Times New Roman" pitchFamily="18" charset="0"/>
                <a:cs typeface="Times New Roman" pitchFamily="18" charset="0"/>
              </a:rPr>
              <a:t> - Nội dung hoạt động của lễ hội </a:t>
            </a:r>
            <a:endParaRPr lang="nl-NL" sz="3600" dirty="0" smtClean="0">
              <a:latin typeface="Times New Roman" pitchFamily="18" charset="0"/>
              <a:cs typeface="Times New Roman" pitchFamily="18" charset="0"/>
            </a:endParaRPr>
          </a:p>
          <a:p>
            <a:r>
              <a:rPr lang="nl-NL" sz="3600" smtClean="0">
                <a:latin typeface="Times New Roman" pitchFamily="18" charset="0"/>
                <a:cs typeface="Times New Roman" pitchFamily="18" charset="0"/>
              </a:rPr>
              <a:t>  </a:t>
            </a:r>
            <a:r>
              <a:rPr lang="nl-NL" sz="3600" smtClean="0">
                <a:latin typeface="Times New Roman" pitchFamily="18" charset="0"/>
                <a:cs typeface="Times New Roman" pitchFamily="18" charset="0"/>
              </a:rPr>
              <a:t>-  </a:t>
            </a:r>
            <a:r>
              <a:rPr lang="nl-NL" sz="3600">
                <a:latin typeface="Times New Roman" pitchFamily="18" charset="0"/>
                <a:cs typeface="Times New Roman" pitchFamily="18" charset="0"/>
              </a:rPr>
              <a:t>H</a:t>
            </a:r>
            <a:r>
              <a:rPr lang="nl-NL" sz="3600" smtClean="0">
                <a:latin typeface="Times New Roman" pitchFamily="18" charset="0"/>
                <a:cs typeface="Times New Roman" pitchFamily="18" charset="0"/>
              </a:rPr>
              <a:t>ình ảnh chính ,phụ trong tranh?</a:t>
            </a:r>
          </a:p>
          <a:p>
            <a:r>
              <a:rPr lang="nl-NL" sz="3600" smtClean="0">
                <a:latin typeface="Times New Roman" pitchFamily="18" charset="0"/>
                <a:cs typeface="Times New Roman" pitchFamily="18" charset="0"/>
              </a:rPr>
              <a:t>  - Bố cục , màu sắc ?</a:t>
            </a:r>
            <a:endParaRPr lang="nl-NL" sz="4000" dirty="0" smtClean="0">
              <a:latin typeface="Times New Roman" pitchFamily="18" charset="0"/>
              <a:cs typeface="Times New Roman" pitchFamily="18" charset="0"/>
            </a:endParaRPr>
          </a:p>
          <a:p>
            <a:pPr>
              <a:buFontTx/>
              <a:buChar char="-"/>
            </a:pPr>
            <a:endParaRPr lang="en-US" sz="4000" dirty="0" smtClean="0">
              <a:latin typeface="Times New Roman" pitchFamily="18" charset="0"/>
              <a:cs typeface="Times New Roman" pitchFamily="18" charset="0"/>
            </a:endParaRPr>
          </a:p>
          <a:p>
            <a:pPr lvl="0">
              <a:spcBef>
                <a:spcPct val="0"/>
              </a:spcBef>
              <a:defRPr/>
            </a:pP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42454" y="457200"/>
            <a:ext cx="8242902" cy="6324600"/>
            <a:chOff x="242454" y="457200"/>
            <a:chExt cx="8242902" cy="6324600"/>
          </a:xfrm>
        </p:grpSpPr>
        <p:sp>
          <p:nvSpPr>
            <p:cNvPr id="4" name="TextBox 3"/>
            <p:cNvSpPr txBox="1"/>
            <p:nvPr/>
          </p:nvSpPr>
          <p:spPr>
            <a:xfrm>
              <a:off x="304800" y="457200"/>
              <a:ext cx="7543800"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V. Tìm hiểu tranh dân gian Việt Nam  về đề tài lễ hội .</a:t>
              </a:r>
              <a:endParaRPr lang="en-US" sz="24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84018" y="990601"/>
              <a:ext cx="2906095" cy="1879523"/>
            </a:xfrm>
            <a:prstGeom prst="rect">
              <a:avLst/>
            </a:prstGeom>
          </p:spPr>
        </p:pic>
        <p:pic>
          <p:nvPicPr>
            <p:cNvPr id="6" name="Picture 7" descr="C:\Users\Admin\Desktop\images (2).jpg"/>
            <p:cNvPicPr>
              <a:picLocks noChangeAspect="1" noChangeArrowheads="1"/>
            </p:cNvPicPr>
            <p:nvPr/>
          </p:nvPicPr>
          <p:blipFill>
            <a:blip r:embed="rId3"/>
            <a:srcRect/>
            <a:stretch>
              <a:fillRect/>
            </a:stretch>
          </p:blipFill>
          <p:spPr bwMode="auto">
            <a:xfrm>
              <a:off x="242454" y="3108237"/>
              <a:ext cx="2906095" cy="1692364"/>
            </a:xfrm>
            <a:prstGeom prst="rect">
              <a:avLst/>
            </a:prstGeom>
            <a:noFill/>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1026467"/>
              <a:ext cx="2047240" cy="251459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990600"/>
              <a:ext cx="2084556" cy="258633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454" y="5059496"/>
              <a:ext cx="2906095" cy="1722304"/>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1400" y="4059496"/>
              <a:ext cx="4724400" cy="2265104"/>
            </a:xfrm>
            <a:prstGeom prst="rect">
              <a:avLst/>
            </a:prstGeom>
          </p:spPr>
        </p:pic>
      </p:grpSp>
    </p:spTree>
    <p:extLst>
      <p:ext uri="{BB962C8B-B14F-4D97-AF65-F5344CB8AC3E}">
        <p14:creationId xmlns:p14="http://schemas.microsoft.com/office/powerpoint/2010/main" val="100596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42454" y="457200"/>
            <a:ext cx="8444345" cy="6324600"/>
            <a:chOff x="242454" y="457200"/>
            <a:chExt cx="8444345" cy="6324600"/>
          </a:xfrm>
        </p:grpSpPr>
        <p:sp>
          <p:nvSpPr>
            <p:cNvPr id="4" name="TextBox 3"/>
            <p:cNvSpPr txBox="1"/>
            <p:nvPr/>
          </p:nvSpPr>
          <p:spPr>
            <a:xfrm>
              <a:off x="304800" y="457200"/>
              <a:ext cx="7543800"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V. Tìm hiểu tranh dân gian Việt Nam  về đề tài lễ hội .</a:t>
              </a:r>
              <a:endParaRPr lang="en-US" sz="24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84018" y="990601"/>
              <a:ext cx="2906095" cy="1879523"/>
            </a:xfrm>
            <a:prstGeom prst="rect">
              <a:avLst/>
            </a:prstGeom>
          </p:spPr>
        </p:pic>
        <p:pic>
          <p:nvPicPr>
            <p:cNvPr id="6" name="Picture 7" descr="C:\Users\Admin\Desktop\images (2).jpg"/>
            <p:cNvPicPr>
              <a:picLocks noChangeAspect="1" noChangeArrowheads="1"/>
            </p:cNvPicPr>
            <p:nvPr/>
          </p:nvPicPr>
          <p:blipFill>
            <a:blip r:embed="rId3"/>
            <a:srcRect/>
            <a:stretch>
              <a:fillRect/>
            </a:stretch>
          </p:blipFill>
          <p:spPr bwMode="auto">
            <a:xfrm>
              <a:off x="242454" y="3108237"/>
              <a:ext cx="2906095" cy="1692364"/>
            </a:xfrm>
            <a:prstGeom prst="rect">
              <a:avLst/>
            </a:prstGeom>
            <a:noFill/>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1026467"/>
              <a:ext cx="2047240" cy="251459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990600"/>
              <a:ext cx="2084556" cy="258633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454" y="5059496"/>
              <a:ext cx="2906095" cy="1722304"/>
            </a:xfrm>
            <a:prstGeom prst="rect">
              <a:avLst/>
            </a:prstGeom>
          </p:spPr>
        </p:pic>
        <p:sp>
          <p:nvSpPr>
            <p:cNvPr id="10" name="TextBox 9"/>
            <p:cNvSpPr txBox="1"/>
            <p:nvPr/>
          </p:nvSpPr>
          <p:spPr>
            <a:xfrm>
              <a:off x="3595255" y="3684536"/>
              <a:ext cx="2348345" cy="1938992"/>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   Đấu vật</a:t>
              </a:r>
            </a:p>
            <a:p>
              <a:pPr marL="285750" indent="-285750">
                <a:buFontTx/>
                <a:buChar char="-"/>
              </a:pPr>
              <a:r>
                <a:rPr lang="en-US" sz="2400" smtClean="0">
                  <a:latin typeface="Times New Roman" panose="02020603050405020304" pitchFamily="18" charset="0"/>
                  <a:cs typeface="Times New Roman" panose="02020603050405020304" pitchFamily="18" charset="0"/>
                </a:rPr>
                <a:t>Bịt mắt bắt dê</a:t>
              </a:r>
            </a:p>
            <a:p>
              <a:pPr marL="285750" indent="-285750">
                <a:buFontTx/>
                <a:buChar char="-"/>
              </a:pPr>
              <a:r>
                <a:rPr lang="en-US" sz="2400" smtClean="0">
                  <a:latin typeface="Times New Roman" panose="02020603050405020304" pitchFamily="18" charset="0"/>
                  <a:cs typeface="Times New Roman" panose="02020603050405020304" pitchFamily="18" charset="0"/>
                </a:rPr>
                <a:t>Rước trống </a:t>
              </a:r>
            </a:p>
            <a:p>
              <a:pPr marL="285750" indent="-285750">
                <a:buFontTx/>
                <a:buChar char="-"/>
              </a:pPr>
              <a:r>
                <a:rPr lang="en-US" sz="2400" smtClean="0">
                  <a:latin typeface="Times New Roman" panose="02020603050405020304" pitchFamily="18" charset="0"/>
                  <a:cs typeface="Times New Roman" panose="02020603050405020304" pitchFamily="18" charset="0"/>
                </a:rPr>
                <a:t>Múa Rồng</a:t>
              </a:r>
            </a:p>
            <a:p>
              <a:pPr marL="285750" indent="-285750">
                <a:buFontTx/>
                <a:buChar char="-"/>
              </a:pPr>
              <a:r>
                <a:rPr lang="en-US" sz="2400" smtClean="0">
                  <a:latin typeface="Times New Roman" panose="02020603050405020304" pitchFamily="18" charset="0"/>
                  <a:cs typeface="Times New Roman" panose="02020603050405020304" pitchFamily="18" charset="0"/>
                </a:rPr>
                <a:t>Múa Lân  </a:t>
              </a:r>
              <a:endParaRPr lang="en-US" sz="24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0306" y="3885673"/>
              <a:ext cx="2296493" cy="2743727"/>
            </a:xfrm>
            <a:prstGeom prst="rect">
              <a:avLst/>
            </a:prstGeom>
          </p:spPr>
        </p:pic>
      </p:grpSp>
    </p:spTree>
    <p:extLst>
      <p:ext uri="{BB962C8B-B14F-4D97-AF65-F5344CB8AC3E}">
        <p14:creationId xmlns:p14="http://schemas.microsoft.com/office/powerpoint/2010/main" val="180062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ranh-phong-canh-mua-xu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0" y="2895600"/>
            <a:ext cx="9144001" cy="1754326"/>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54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Chúc</a:t>
            </a: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54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các</a:t>
            </a: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54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em</a:t>
            </a: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54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chăm</a:t>
            </a: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54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ngoan</a:t>
            </a: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54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học</a:t>
            </a: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54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giỏi</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Horizontal)">
                                      <p:cBhvr>
                                        <p:cTn id="7" dur="500"/>
                                        <p:tgtEl>
                                          <p:spTgt spid="2050"/>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Admin\Desktop\tong-hop-20-hinh-nen-powerpoint-dep-ve-hoa-1484207413-1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9" name="Content Placeholder 2"/>
          <p:cNvSpPr>
            <a:spLocks noGrp="1"/>
          </p:cNvSpPr>
          <p:nvPr>
            <p:ph idx="1"/>
          </p:nvPr>
        </p:nvSpPr>
        <p:spPr>
          <a:xfrm>
            <a:off x="1524000" y="762000"/>
            <a:ext cx="5791200" cy="4495800"/>
          </a:xfrm>
        </p:spPr>
        <p:txBody>
          <a:bodyPr/>
          <a:lstStyle/>
          <a:p>
            <a:pPr algn="ctr">
              <a:buNone/>
            </a:pPr>
            <a:endParaRPr lang="en-US" dirty="0" smtClean="0">
              <a:latin typeface="Times New Roman" pitchFamily="18" charset="0"/>
              <a:cs typeface="Times New Roman" pitchFamily="18" charset="0"/>
            </a:endParaRPr>
          </a:p>
          <a:p>
            <a:pPr algn="ctr">
              <a:buNone/>
            </a:pPr>
            <a:endParaRPr lang="en-US" sz="3600" dirty="0" smtClean="0">
              <a:latin typeface="Times New Roman" pitchFamily="18" charset="0"/>
              <a:cs typeface="Times New Roman" pitchFamily="18" charset="0"/>
            </a:endParaRPr>
          </a:p>
          <a:p>
            <a:pPr algn="ctr">
              <a:buNone/>
            </a:pPr>
            <a:r>
              <a:rPr lang="vi-VN" sz="3600" dirty="0" smtClean="0">
                <a:latin typeface="Times New Roman" pitchFamily="18" charset="0"/>
                <a:cs typeface="Times New Roman" pitchFamily="18" charset="0"/>
              </a:rPr>
              <a:t>Mùa gì ấm áp</a:t>
            </a:r>
            <a:br>
              <a:rPr lang="vi-VN"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Mưa phùn nhẹ bay</a:t>
            </a:r>
            <a:br>
              <a:rPr lang="vi-VN"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Khắp chốn cỏ cây</a:t>
            </a:r>
            <a:br>
              <a:rPr lang="vi-VN"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Đâm chồi nảy lộc?</a:t>
            </a:r>
            <a:r>
              <a:rPr lang="en-US" sz="3600" dirty="0" smtClean="0">
                <a:latin typeface="Times New Roman" pitchFamily="18" charset="0"/>
                <a:cs typeface="Times New Roman" pitchFamily="18" charset="0"/>
              </a:rPr>
              <a:t> </a:t>
            </a:r>
          </a:p>
          <a:p>
            <a:pPr algn="ctr">
              <a:buNone/>
            </a:pPr>
            <a:endParaRPr lang="en-US" dirty="0" smtClean="0">
              <a:latin typeface="Times New Roman" pitchFamily="18" charset="0"/>
              <a:cs typeface="Times New Roman" pitchFamily="18" charset="0"/>
            </a:endParaRPr>
          </a:p>
          <a:p>
            <a:pPr algn="ctr">
              <a:buNone/>
            </a:pPr>
            <a:endParaRPr lang="en-US" dirty="0" smtClean="0">
              <a:latin typeface="Times New Roman" pitchFamily="18" charset="0"/>
              <a:cs typeface="Times New Roman" pitchFamily="18" charset="0"/>
            </a:endParaRPr>
          </a:p>
          <a:p>
            <a:pPr algn="ctr">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Horizontal)">
                                      <p:cBhvr>
                                        <p:cTn id="7" dur="500"/>
                                        <p:tgtEl>
                                          <p:spTgt spid="2052"/>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barn(inHorizontal)">
                                      <p:cBhvr>
                                        <p:cTn id="1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tranh ngày tết và mùa xuân\bo-suu-tap-nhung-hinh-anh-hoa-dao-ngay-xuan-dep-nhat-giup-ban-cam-nhan-khong-khi-tet-dang-ve-phan-2-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97873" y="99218"/>
            <a:ext cx="8382000" cy="1630362"/>
          </a:xfrm>
        </p:spPr>
        <p:txBody>
          <a:bodyPr>
            <a:normAutofit fontScale="90000"/>
          </a:bodyPr>
          <a:lstStyle/>
          <a:p>
            <a:pPr algn="ct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CHỦ </a:t>
            </a:r>
            <a:r>
              <a:rPr lang="en-US" sz="3600" b="1" smtClean="0">
                <a:latin typeface="Times New Roman" pitchFamily="18" charset="0"/>
                <a:cs typeface="Times New Roman" pitchFamily="18" charset="0"/>
              </a:rPr>
              <a:t>ĐỀ </a:t>
            </a:r>
            <a:r>
              <a:rPr lang="en-US" sz="3600" b="1"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MÙA XUÂN </a:t>
            </a:r>
            <a:r>
              <a:rPr lang="en-US" sz="3600" b="1" smtClean="0">
                <a:latin typeface="Times New Roman" pitchFamily="18" charset="0"/>
                <a:cs typeface="Times New Roman" pitchFamily="18" charset="0"/>
              </a:rPr>
              <a:t>QUÊ </a:t>
            </a:r>
            <a:r>
              <a:rPr lang="en-US" sz="3600" b="1" smtClean="0">
                <a:latin typeface="Times New Roman" pitchFamily="18" charset="0"/>
                <a:cs typeface="Times New Roman" pitchFamily="18" charset="0"/>
              </a:rPr>
              <a:t>HƯƠNG</a:t>
            </a:r>
            <a:br>
              <a:rPr lang="en-US" sz="3600" b="1" smtClean="0">
                <a:latin typeface="Times New Roman" pitchFamily="18" charset="0"/>
                <a:cs typeface="Times New Roman" pitchFamily="18" charset="0"/>
              </a:rPr>
            </a:br>
            <a:r>
              <a:rPr lang="en-US" sz="3100" b="1">
                <a:latin typeface="Times New Roman" panose="02020603050405020304" pitchFamily="18" charset="0"/>
                <a:cs typeface="Times New Roman" panose="02020603050405020304" pitchFamily="18" charset="0"/>
              </a:rPr>
              <a:t>Bài 4: HỘI XUÂN QUÊ HƯƠNG </a:t>
            </a:r>
            <a:r>
              <a:rPr lang="en-US" sz="3100" b="1" smtClean="0">
                <a:latin typeface="Times New Roman" pitchFamily="18" charset="0"/>
                <a:cs typeface="Times New Roman" pitchFamily="18" charset="0"/>
              </a:rPr>
              <a:t> </a:t>
            </a:r>
            <a:r>
              <a:rPr lang="en-US" sz="3100" b="1"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6" name="Title 1"/>
          <p:cNvSpPr txBox="1">
            <a:spLocks/>
          </p:cNvSpPr>
          <p:nvPr/>
        </p:nvSpPr>
        <p:spPr>
          <a:xfrm>
            <a:off x="381000" y="2895600"/>
            <a:ext cx="8229600" cy="3048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 </a:t>
            </a:r>
            <a:r>
              <a:rPr lang="en-US" sz="2800" b="1" smtClean="0">
                <a:latin typeface="Times New Roman" pitchFamily="18" charset="0"/>
                <a:ea typeface="+mj-ea"/>
                <a:cs typeface="Times New Roman" pitchFamily="18" charset="0"/>
              </a:rPr>
              <a:t>Nhóm 1</a:t>
            </a:r>
            <a:r>
              <a:rPr kumimoji="0" lang="en-US" sz="2800" b="1" i="0" u="none" strike="noStrike" kern="1200" cap="none" spc="0" normalizeH="0" noProof="0" smtClean="0">
                <a:ln>
                  <a:noFill/>
                </a:ln>
                <a:solidFill>
                  <a:schemeClr val="tx1"/>
                </a:solidFill>
                <a:effectLst/>
                <a:uLnTx/>
                <a:uFillTx/>
                <a:latin typeface="Times New Roman" pitchFamily="18" charset="0"/>
                <a:ea typeface="+mj-ea"/>
                <a:cs typeface="Times New Roman" pitchFamily="18" charset="0"/>
              </a:rPr>
              <a:t>:</a:t>
            </a:r>
            <a:r>
              <a:rPr kumimoji="0" lang="en-US" sz="2800" b="0" i="0" u="none" strike="noStrike" kern="1200" cap="none" spc="0" normalizeH="0" noProof="0" smtClean="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Trong</a:t>
            </a:r>
            <a:r>
              <a:rPr kumimoji="0" lang="en-US" sz="2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ngày</a:t>
            </a:r>
            <a:r>
              <a:rPr kumimoji="0" lang="en-US" sz="2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tết</a:t>
            </a:r>
            <a:r>
              <a:rPr kumimoji="0" lang="en-US" sz="2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và</a:t>
            </a:r>
            <a:r>
              <a:rPr kumimoji="0" lang="en-US" sz="2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mùa</a:t>
            </a:r>
            <a:r>
              <a:rPr kumimoji="0" lang="en-US" sz="2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xuân</a:t>
            </a:r>
            <a:r>
              <a:rPr kumimoji="0" lang="en-US" sz="2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thường</a:t>
            </a:r>
            <a:r>
              <a:rPr kumimoji="0" lang="en-US" sz="2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diễn</a:t>
            </a:r>
            <a:r>
              <a:rPr kumimoji="0" lang="en-US" sz="2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ra</a:t>
            </a:r>
            <a:r>
              <a:rPr kumimoji="0" lang="en-US" sz="2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những</a:t>
            </a:r>
            <a:r>
              <a:rPr kumimoji="0" lang="en-US" sz="2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hoạt</a:t>
            </a:r>
            <a:r>
              <a:rPr kumimoji="0" lang="en-US" sz="2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động</a:t>
            </a:r>
            <a:r>
              <a:rPr kumimoji="0" lang="en-US" sz="2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nào</a:t>
            </a:r>
            <a:r>
              <a:rPr kumimoji="0" lang="en-US" sz="2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a:t>
            </a:r>
          </a:p>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en-US" sz="2800" b="1" smtClean="0">
                <a:latin typeface="Times New Roman" pitchFamily="18" charset="0"/>
                <a:ea typeface="+mj-ea"/>
                <a:cs typeface="Times New Roman" pitchFamily="18" charset="0"/>
              </a:rPr>
              <a:t>Nhóm 2</a:t>
            </a:r>
            <a:r>
              <a:rPr lang="en-US" sz="2800" b="1" smtClean="0">
                <a:latin typeface="Times New Roman" pitchFamily="18" charset="0"/>
                <a:ea typeface="+mj-ea"/>
                <a:cs typeface="Times New Roman" pitchFamily="18" charset="0"/>
              </a:rPr>
              <a:t>:</a:t>
            </a:r>
            <a:r>
              <a:rPr lang="en-US" sz="2800" smtClean="0">
                <a:latin typeface="Times New Roman" pitchFamily="18" charset="0"/>
                <a:ea typeface="+mj-ea"/>
                <a:cs typeface="Times New Roman" pitchFamily="18" charset="0"/>
              </a:rPr>
              <a:t> </a:t>
            </a:r>
            <a:r>
              <a:rPr lang="en-US" sz="2800" dirty="0" err="1" smtClean="0">
                <a:latin typeface="Times New Roman" pitchFamily="18" charset="0"/>
                <a:ea typeface="+mj-ea"/>
                <a:cs typeface="Times New Roman" pitchFamily="18" charset="0"/>
              </a:rPr>
              <a:t>Tìm</a:t>
            </a:r>
            <a:r>
              <a:rPr lang="en-US" sz="2800" dirty="0" smtClean="0">
                <a:latin typeface="Times New Roman" pitchFamily="18" charset="0"/>
                <a:ea typeface="+mj-ea"/>
                <a:cs typeface="Times New Roman" pitchFamily="18" charset="0"/>
              </a:rPr>
              <a:t> </a:t>
            </a:r>
            <a:r>
              <a:rPr lang="en-US" sz="2800" dirty="0" err="1" smtClean="0">
                <a:latin typeface="Times New Roman" pitchFamily="18" charset="0"/>
                <a:ea typeface="+mj-ea"/>
                <a:cs typeface="Times New Roman" pitchFamily="18" charset="0"/>
              </a:rPr>
              <a:t>hiểu</a:t>
            </a:r>
            <a:r>
              <a:rPr lang="en-US" sz="2800" dirty="0" smtClean="0">
                <a:latin typeface="Times New Roman" pitchFamily="18" charset="0"/>
                <a:ea typeface="+mj-ea"/>
                <a:cs typeface="Times New Roman" pitchFamily="18" charset="0"/>
              </a:rPr>
              <a:t> </a:t>
            </a:r>
            <a:r>
              <a:rPr lang="en-US" sz="2800" dirty="0" err="1" smtClean="0">
                <a:latin typeface="Times New Roman" pitchFamily="18" charset="0"/>
                <a:ea typeface="+mj-ea"/>
                <a:cs typeface="Times New Roman" pitchFamily="18" charset="0"/>
              </a:rPr>
              <a:t>một</a:t>
            </a:r>
            <a:r>
              <a:rPr lang="en-US" sz="2800" dirty="0" smtClean="0">
                <a:latin typeface="Times New Roman" pitchFamily="18" charset="0"/>
                <a:ea typeface="+mj-ea"/>
                <a:cs typeface="Times New Roman" pitchFamily="18" charset="0"/>
              </a:rPr>
              <a:t> </a:t>
            </a:r>
            <a:r>
              <a:rPr lang="en-US" sz="2800" dirty="0" err="1" smtClean="0">
                <a:latin typeface="Times New Roman" pitchFamily="18" charset="0"/>
                <a:ea typeface="+mj-ea"/>
                <a:cs typeface="Times New Roman" pitchFamily="18" charset="0"/>
              </a:rPr>
              <a:t>số</a:t>
            </a:r>
            <a:r>
              <a:rPr lang="en-US" sz="2800" dirty="0" smtClean="0">
                <a:latin typeface="Times New Roman" pitchFamily="18" charset="0"/>
                <a:ea typeface="+mj-ea"/>
                <a:cs typeface="Times New Roman" pitchFamily="18" charset="0"/>
              </a:rPr>
              <a:t> </a:t>
            </a:r>
            <a:r>
              <a:rPr lang="en-US" sz="2800" dirty="0" err="1" smtClean="0">
                <a:latin typeface="Times New Roman" pitchFamily="18" charset="0"/>
                <a:ea typeface="+mj-ea"/>
                <a:cs typeface="Times New Roman" pitchFamily="18" charset="0"/>
              </a:rPr>
              <a:t>lễ</a:t>
            </a:r>
            <a:r>
              <a:rPr lang="en-US" sz="2800" dirty="0" smtClean="0">
                <a:latin typeface="Times New Roman" pitchFamily="18" charset="0"/>
                <a:ea typeface="+mj-ea"/>
                <a:cs typeface="Times New Roman" pitchFamily="18" charset="0"/>
              </a:rPr>
              <a:t> </a:t>
            </a:r>
            <a:r>
              <a:rPr lang="en-US" sz="2800" dirty="0" err="1" smtClean="0">
                <a:latin typeface="Times New Roman" pitchFamily="18" charset="0"/>
                <a:ea typeface="+mj-ea"/>
                <a:cs typeface="Times New Roman" pitchFamily="18" charset="0"/>
              </a:rPr>
              <a:t>hội</a:t>
            </a:r>
            <a:r>
              <a:rPr lang="en-US" sz="2800" dirty="0" smtClean="0">
                <a:latin typeface="Times New Roman" pitchFamily="18" charset="0"/>
                <a:ea typeface="+mj-ea"/>
                <a:cs typeface="Times New Roman" pitchFamily="18" charset="0"/>
              </a:rPr>
              <a:t> </a:t>
            </a:r>
            <a:r>
              <a:rPr lang="en-US" sz="2800" dirty="0" err="1" smtClean="0">
                <a:latin typeface="Times New Roman" pitchFamily="18" charset="0"/>
                <a:ea typeface="+mj-ea"/>
                <a:cs typeface="Times New Roman" pitchFamily="18" charset="0"/>
              </a:rPr>
              <a:t>diễn</a:t>
            </a:r>
            <a:r>
              <a:rPr lang="en-US" sz="2800" dirty="0" smtClean="0">
                <a:latin typeface="Times New Roman" pitchFamily="18" charset="0"/>
                <a:ea typeface="+mj-ea"/>
                <a:cs typeface="Times New Roman" pitchFamily="18" charset="0"/>
              </a:rPr>
              <a:t> </a:t>
            </a:r>
            <a:r>
              <a:rPr lang="en-US" sz="2800" dirty="0" err="1" smtClean="0">
                <a:latin typeface="Times New Roman" pitchFamily="18" charset="0"/>
                <a:ea typeface="+mj-ea"/>
                <a:cs typeface="Times New Roman" pitchFamily="18" charset="0"/>
              </a:rPr>
              <a:t>ra</a:t>
            </a:r>
            <a:r>
              <a:rPr lang="en-US" sz="2800" dirty="0" smtClean="0">
                <a:latin typeface="Times New Roman" pitchFamily="18" charset="0"/>
                <a:ea typeface="+mj-ea"/>
                <a:cs typeface="Times New Roman" pitchFamily="18" charset="0"/>
              </a:rPr>
              <a:t> </a:t>
            </a:r>
            <a:r>
              <a:rPr lang="en-US" sz="2800" dirty="0" err="1" smtClean="0">
                <a:latin typeface="Times New Roman" pitchFamily="18" charset="0"/>
                <a:ea typeface="+mj-ea"/>
                <a:cs typeface="Times New Roman" pitchFamily="18" charset="0"/>
              </a:rPr>
              <a:t>vào</a:t>
            </a:r>
            <a:r>
              <a:rPr lang="en-US" sz="2800" dirty="0" smtClean="0">
                <a:latin typeface="Times New Roman" pitchFamily="18" charset="0"/>
                <a:ea typeface="+mj-ea"/>
                <a:cs typeface="Times New Roman" pitchFamily="18" charset="0"/>
              </a:rPr>
              <a:t> </a:t>
            </a:r>
            <a:r>
              <a:rPr lang="en-US" sz="2800" dirty="0" err="1" smtClean="0">
                <a:latin typeface="Times New Roman" pitchFamily="18" charset="0"/>
                <a:ea typeface="+mj-ea"/>
                <a:cs typeface="Times New Roman" pitchFamily="18" charset="0"/>
              </a:rPr>
              <a:t>mùa</a:t>
            </a:r>
            <a:r>
              <a:rPr lang="en-US" sz="2800" dirty="0" smtClean="0">
                <a:latin typeface="Times New Roman" pitchFamily="18" charset="0"/>
                <a:ea typeface="+mj-ea"/>
                <a:cs typeface="Times New Roman" pitchFamily="18" charset="0"/>
              </a:rPr>
              <a:t> </a:t>
            </a:r>
            <a:r>
              <a:rPr lang="en-US" sz="2800" dirty="0" err="1" smtClean="0">
                <a:latin typeface="Times New Roman" pitchFamily="18" charset="0"/>
                <a:ea typeface="+mj-ea"/>
                <a:cs typeface="Times New Roman" pitchFamily="18" charset="0"/>
              </a:rPr>
              <a:t>xuân</a:t>
            </a:r>
            <a:r>
              <a:rPr lang="en-US" sz="2800" dirty="0" smtClean="0">
                <a:latin typeface="Times New Roman" pitchFamily="18" charset="0"/>
                <a:ea typeface="+mj-ea"/>
                <a:cs typeface="Times New Roman" pitchFamily="18" charset="0"/>
              </a:rPr>
              <a:t>   </a:t>
            </a:r>
            <a:r>
              <a:rPr lang="en-US" sz="2800" dirty="0" err="1" smtClean="0">
                <a:latin typeface="Times New Roman" pitchFamily="18" charset="0"/>
                <a:ea typeface="+mj-ea"/>
                <a:cs typeface="Times New Roman" pitchFamily="18" charset="0"/>
              </a:rPr>
              <a:t>trên</a:t>
            </a:r>
            <a:r>
              <a:rPr lang="en-US" sz="2800" dirty="0" smtClean="0">
                <a:latin typeface="Times New Roman" pitchFamily="18" charset="0"/>
                <a:ea typeface="+mj-ea"/>
                <a:cs typeface="Times New Roman" pitchFamily="18" charset="0"/>
              </a:rPr>
              <a:t> </a:t>
            </a:r>
            <a:r>
              <a:rPr lang="en-US" sz="2800" dirty="0" err="1" smtClean="0">
                <a:latin typeface="Times New Roman" pitchFamily="18" charset="0"/>
                <a:ea typeface="+mj-ea"/>
                <a:cs typeface="Times New Roman" pitchFamily="18" charset="0"/>
              </a:rPr>
              <a:t>quê</a:t>
            </a:r>
            <a:r>
              <a:rPr lang="en-US" sz="2800" dirty="0" smtClean="0">
                <a:latin typeface="Times New Roman" pitchFamily="18" charset="0"/>
                <a:ea typeface="+mj-ea"/>
                <a:cs typeface="Times New Roman" pitchFamily="18" charset="0"/>
              </a:rPr>
              <a:t> </a:t>
            </a:r>
            <a:r>
              <a:rPr lang="en-US" sz="2800" dirty="0" err="1" smtClean="0">
                <a:latin typeface="Times New Roman" pitchFamily="18" charset="0"/>
                <a:ea typeface="+mj-ea"/>
                <a:cs typeface="Times New Roman" pitchFamily="18" charset="0"/>
              </a:rPr>
              <a:t>hương</a:t>
            </a:r>
            <a:r>
              <a:rPr lang="en-US" sz="2800" dirty="0" smtClean="0">
                <a:latin typeface="Times New Roman" pitchFamily="18" charset="0"/>
                <a:ea typeface="+mj-ea"/>
                <a:cs typeface="Times New Roman" pitchFamily="18" charset="0"/>
              </a:rPr>
              <a:t> </a:t>
            </a:r>
            <a:r>
              <a:rPr lang="en-US" sz="2800" dirty="0" err="1" smtClean="0">
                <a:latin typeface="Times New Roman" pitchFamily="18" charset="0"/>
                <a:ea typeface="+mj-ea"/>
                <a:cs typeface="Times New Roman" pitchFamily="18" charset="0"/>
              </a:rPr>
              <a:t>Việt</a:t>
            </a:r>
            <a:r>
              <a:rPr lang="en-US" sz="2800" dirty="0" smtClean="0">
                <a:latin typeface="Times New Roman" pitchFamily="18" charset="0"/>
                <a:ea typeface="+mj-ea"/>
                <a:cs typeface="Times New Roman" pitchFamily="18" charset="0"/>
              </a:rPr>
              <a:t> Nam ?</a:t>
            </a:r>
          </a:p>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en-US" sz="2800" b="1" smtClean="0">
                <a:latin typeface="Times New Roman" pitchFamily="18" charset="0"/>
                <a:ea typeface="+mj-ea"/>
                <a:cs typeface="Times New Roman" pitchFamily="18" charset="0"/>
              </a:rPr>
              <a:t>Nhóm</a:t>
            </a:r>
            <a:r>
              <a:rPr kumimoji="0" lang="en-US" sz="2800" b="1" i="0" u="none" strike="noStrike" kern="1200" cap="none" spc="0" normalizeH="0" noProof="0" smtClean="0">
                <a:ln>
                  <a:noFill/>
                </a:ln>
                <a:solidFill>
                  <a:schemeClr val="tx1"/>
                </a:solidFill>
                <a:effectLst/>
                <a:uLnTx/>
                <a:uFillTx/>
                <a:latin typeface="Times New Roman" pitchFamily="18" charset="0"/>
                <a:ea typeface="+mj-ea"/>
                <a:cs typeface="Times New Roman" pitchFamily="18" charset="0"/>
              </a:rPr>
              <a:t> </a:t>
            </a:r>
            <a:r>
              <a:rPr kumimoji="0" lang="en-US" sz="2800" b="1"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3</a:t>
            </a:r>
            <a:r>
              <a:rPr kumimoji="0" lang="en-US" sz="2800" b="1" i="0" u="none" strike="noStrike" kern="1200" cap="none" spc="0" normalizeH="0" noProof="0" smtClean="0">
                <a:ln>
                  <a:noFill/>
                </a:ln>
                <a:solidFill>
                  <a:schemeClr val="tx1"/>
                </a:solidFill>
                <a:effectLst/>
                <a:uLnTx/>
                <a:uFillTx/>
                <a:latin typeface="Times New Roman" pitchFamily="18" charset="0"/>
                <a:ea typeface="+mj-ea"/>
                <a:cs typeface="Times New Roman" pitchFamily="18" charset="0"/>
              </a:rPr>
              <a:t>:</a:t>
            </a:r>
            <a:r>
              <a:rPr kumimoji="0" lang="en-US" sz="2800" b="0" i="0" u="none" strike="noStrike" kern="1200" cap="none" spc="0" normalizeH="0" noProof="0" smtClean="0">
                <a:ln>
                  <a:noFill/>
                </a:ln>
                <a:solidFill>
                  <a:schemeClr val="tx1"/>
                </a:solidFill>
                <a:effectLst/>
                <a:uLnTx/>
                <a:uFillTx/>
                <a:latin typeface="Times New Roman" pitchFamily="18" charset="0"/>
                <a:ea typeface="+mj-ea"/>
                <a:cs typeface="Times New Roman" pitchFamily="18" charset="0"/>
              </a:rPr>
              <a:t> </a:t>
            </a:r>
            <a:r>
              <a:rPr lang="en-US" sz="2800" smtClean="0">
                <a:latin typeface="Times New Roman" pitchFamily="18" charset="0"/>
                <a:ea typeface="+mj-ea"/>
                <a:cs typeface="Times New Roman" pitchFamily="18" charset="0"/>
              </a:rPr>
              <a:t>Sưu tầm tranh vẽ về hội xuân quê nêu cảm nhận về hình dáng và màu sắc ?</a:t>
            </a:r>
            <a:endPar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3" name="Rectangle 2"/>
          <p:cNvSpPr/>
          <p:nvPr/>
        </p:nvSpPr>
        <p:spPr>
          <a:xfrm>
            <a:off x="297873" y="2300820"/>
            <a:ext cx="5319020" cy="587853"/>
          </a:xfrm>
          <a:prstGeom prst="rect">
            <a:avLst/>
          </a:prstGeom>
        </p:spPr>
        <p:txBody>
          <a:bodyPr wrap="none">
            <a:spAutoFit/>
          </a:bodyPr>
          <a:lstStyle/>
          <a:p>
            <a:pPr>
              <a:lnSpc>
                <a:spcPct val="115000"/>
              </a:lnSpc>
              <a:spcAft>
                <a:spcPts val="0"/>
              </a:spcAft>
            </a:pPr>
            <a:r>
              <a:rPr lang="en-US" sz="2800" b="1" smtClean="0">
                <a:latin typeface="Times New Roman" panose="02020603050405020304" pitchFamily="18" charset="0"/>
                <a:ea typeface="Times New Roman" panose="02020603050405020304" pitchFamily="18" charset="0"/>
              </a:rPr>
              <a:t>I. </a:t>
            </a:r>
            <a:r>
              <a:rPr lang="en-US" sz="2800" b="1">
                <a:latin typeface="Times New Roman" panose="02020603050405020304" pitchFamily="18" charset="0"/>
                <a:ea typeface="Times New Roman" panose="02020603050405020304" pitchFamily="18" charset="0"/>
              </a:rPr>
              <a:t>Tạo dáng theo hoạt động lễ hội.</a:t>
            </a:r>
            <a:endParaRPr lang="en-US" sz="28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1371600"/>
            <a:ext cx="7239000" cy="2677656"/>
          </a:xfrm>
          <a:prstGeom prst="rect">
            <a:avLst/>
          </a:prstGeom>
          <a:noFill/>
        </p:spPr>
        <p:txBody>
          <a:bodyPr wrap="square" rtlCol="0">
            <a:spAutoFit/>
          </a:bodyPr>
          <a:lstStyle/>
          <a:p>
            <a:pPr lvl="0"/>
            <a:r>
              <a:rPr lang="en-US" sz="2800">
                <a:latin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cs typeface="Times New Roman" panose="02020603050405020304" pitchFamily="18" charset="0"/>
              </a:rPr>
              <a:t> Nhóm :1</a:t>
            </a:r>
          </a:p>
          <a:p>
            <a:pPr lvl="0"/>
            <a:r>
              <a:rPr lang="en-US" sz="2800">
                <a:latin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cs typeface="Times New Roman" panose="02020603050405020304" pitchFamily="18" charset="0"/>
              </a:rPr>
              <a:t> </a:t>
            </a:r>
            <a:r>
              <a:rPr lang="en-US" sz="2800">
                <a:latin typeface="Times New Roman" pitchFamily="18" charset="0"/>
                <a:cs typeface="Times New Roman" pitchFamily="18" charset="0"/>
              </a:rPr>
              <a:t>Những hoạt động như dọn dẹp nhà cửa, đi chợ  mua hoa,cành đào và cây quất, làm và nấu bánh trưng,đón giao thừa, đi chúc tết ông bà ,gia đình đoàn viên, du xuân , lễ chùa , đi xem hội …</a:t>
            </a:r>
          </a:p>
          <a:p>
            <a:r>
              <a:rPr lang="en-US" sz="2800" smtClean="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95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1"/>
            <a:ext cx="8229600" cy="685800"/>
          </a:xfrm>
        </p:spPr>
        <p:txBody>
          <a:bodyPr/>
          <a:lstStyle/>
          <a:p>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Lễ</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hội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Chùa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Hương</a:t>
            </a:r>
            <a:r>
              <a:rPr lang="en-US" b="1" dirty="0" smtClean="0">
                <a:latin typeface="Times New Roman" pitchFamily="18" charset="0"/>
                <a:cs typeface="Times New Roman" pitchFamily="18" charset="0"/>
              </a:rPr>
              <a:t>.</a:t>
            </a:r>
          </a:p>
          <a:p>
            <a:endParaRPr lang="en-US" b="1" dirty="0">
              <a:latin typeface="Times New Roman" pitchFamily="18" charset="0"/>
              <a:cs typeface="Times New Roman" pitchFamily="18" charset="0"/>
            </a:endParaRPr>
          </a:p>
        </p:txBody>
      </p:sp>
      <p:pic>
        <p:nvPicPr>
          <p:cNvPr id="1026" name="Picture 2" descr="C:\Users\Admin\Desktop\tranh ngày tết và mùa xuân\nhung-le-hoi-dau-xua-noi-tieng-o-viet-nam-1.jpg"/>
          <p:cNvPicPr>
            <a:picLocks noChangeAspect="1" noChangeArrowheads="1"/>
          </p:cNvPicPr>
          <p:nvPr/>
        </p:nvPicPr>
        <p:blipFill>
          <a:blip r:embed="rId2"/>
          <a:srcRect/>
          <a:stretch>
            <a:fillRect/>
          </a:stretch>
        </p:blipFill>
        <p:spPr bwMode="auto">
          <a:xfrm>
            <a:off x="0" y="914400"/>
            <a:ext cx="9144000" cy="5943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00" cy="944562"/>
          </a:xfrm>
        </p:spPr>
        <p:txBody>
          <a:bodyPr>
            <a:normAutofit/>
          </a:bodyPr>
          <a:lstStyle/>
          <a:p>
            <a:pPr algn="l"/>
            <a:r>
              <a:rPr lang="en-US" sz="3200" b="1" dirty="0" err="1" smtClean="0">
                <a:latin typeface="Times New Roman" pitchFamily="18" charset="0"/>
                <a:cs typeface="Times New Roman" pitchFamily="18" charset="0"/>
              </a:rPr>
              <a:t>Lễ</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hội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đền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Hùng</a:t>
            </a:r>
            <a:endParaRPr lang="en-US" sz="3200" b="1" dirty="0">
              <a:latin typeface="Times New Roman" pitchFamily="18" charset="0"/>
              <a:cs typeface="Times New Roman" pitchFamily="18" charset="0"/>
            </a:endParaRPr>
          </a:p>
        </p:txBody>
      </p:sp>
      <p:pic>
        <p:nvPicPr>
          <p:cNvPr id="2050" name="Picture 2" descr="C:\Users\Admin\Desktop\tranh ngày tết và mùa xuân\13027482-1.jpg"/>
          <p:cNvPicPr>
            <a:picLocks noChangeAspect="1" noChangeArrowheads="1"/>
          </p:cNvPicPr>
          <p:nvPr/>
        </p:nvPicPr>
        <p:blipFill>
          <a:blip r:embed="rId2"/>
          <a:srcRect/>
          <a:stretch>
            <a:fillRect/>
          </a:stretch>
        </p:blipFill>
        <p:spPr bwMode="auto">
          <a:xfrm>
            <a:off x="228600" y="1295400"/>
            <a:ext cx="4038600" cy="2438400"/>
          </a:xfrm>
          <a:prstGeom prst="rect">
            <a:avLst/>
          </a:prstGeom>
          <a:noFill/>
        </p:spPr>
      </p:pic>
      <p:pic>
        <p:nvPicPr>
          <p:cNvPr id="2051" name="Picture 3" descr="C:\Users\Admin\Desktop\tranh ngày tết và mùa xuân\tải xuống (1).jpg"/>
          <p:cNvPicPr>
            <a:picLocks noChangeAspect="1" noChangeArrowheads="1"/>
          </p:cNvPicPr>
          <p:nvPr/>
        </p:nvPicPr>
        <p:blipFill>
          <a:blip r:embed="rId3"/>
          <a:srcRect/>
          <a:stretch>
            <a:fillRect/>
          </a:stretch>
        </p:blipFill>
        <p:spPr bwMode="auto">
          <a:xfrm>
            <a:off x="4495800" y="3962400"/>
            <a:ext cx="4343400" cy="2590800"/>
          </a:xfrm>
          <a:prstGeom prst="rect">
            <a:avLst/>
          </a:prstGeom>
          <a:noFill/>
        </p:spPr>
      </p:pic>
      <p:pic>
        <p:nvPicPr>
          <p:cNvPr id="2052" name="Picture 4" descr="C:\Users\Admin\Desktop\tranh ngày tết và mùa xuân\tải xuống.jpg"/>
          <p:cNvPicPr>
            <a:picLocks noChangeAspect="1" noChangeArrowheads="1"/>
          </p:cNvPicPr>
          <p:nvPr/>
        </p:nvPicPr>
        <p:blipFill>
          <a:blip r:embed="rId4"/>
          <a:srcRect/>
          <a:stretch>
            <a:fillRect/>
          </a:stretch>
        </p:blipFill>
        <p:spPr bwMode="auto">
          <a:xfrm>
            <a:off x="228600" y="3962400"/>
            <a:ext cx="4038600" cy="2590800"/>
          </a:xfrm>
          <a:prstGeom prst="rect">
            <a:avLst/>
          </a:prstGeom>
          <a:noFill/>
        </p:spPr>
      </p:pic>
      <p:pic>
        <p:nvPicPr>
          <p:cNvPr id="2053" name="Picture 5" descr="C:\Users\Admin\Desktop\tranh ngày tết và mùa xuân\tải xuống (2).jpg"/>
          <p:cNvPicPr>
            <a:picLocks noChangeAspect="1" noChangeArrowheads="1"/>
          </p:cNvPicPr>
          <p:nvPr/>
        </p:nvPicPr>
        <p:blipFill>
          <a:blip r:embed="rId5"/>
          <a:srcRect/>
          <a:stretch>
            <a:fillRect/>
          </a:stretch>
        </p:blipFill>
        <p:spPr bwMode="auto">
          <a:xfrm>
            <a:off x="4495800" y="1295400"/>
            <a:ext cx="4343400"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par>
                                <p:cTn id="8" presetID="5" presetClass="entr" presetSubtype="1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checkerboard(across)">
                                      <p:cBhvr>
                                        <p:cTn id="10" dur="500"/>
                                        <p:tgtEl>
                                          <p:spTgt spid="2051"/>
                                        </p:tgtEl>
                                      </p:cBhvr>
                                    </p:animEffect>
                                  </p:childTnLst>
                                </p:cTn>
                              </p:par>
                              <p:par>
                                <p:cTn id="11" presetID="5" presetClass="entr" presetSubtype="1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checkerboard(across)">
                                      <p:cBhvr>
                                        <p:cTn id="13" dur="500"/>
                                        <p:tgtEl>
                                          <p:spTgt spid="2052"/>
                                        </p:tgtEl>
                                      </p:cBhvr>
                                    </p:animEffect>
                                  </p:childTnLst>
                                </p:cTn>
                              </p:par>
                              <p:par>
                                <p:cTn id="14" presetID="5" presetClass="entr" presetSubtype="10" fill="hold" nodeType="withEffect">
                                  <p:stCondLst>
                                    <p:cond delay="0"/>
                                  </p:stCondLst>
                                  <p:childTnLst>
                                    <p:set>
                                      <p:cBhvr>
                                        <p:cTn id="15" dur="1" fill="hold">
                                          <p:stCondLst>
                                            <p:cond delay="0"/>
                                          </p:stCondLst>
                                        </p:cTn>
                                        <p:tgtEl>
                                          <p:spTgt spid="2053"/>
                                        </p:tgtEl>
                                        <p:attrNameLst>
                                          <p:attrName>style.visibility</p:attrName>
                                        </p:attrNameLst>
                                      </p:cBhvr>
                                      <p:to>
                                        <p:strVal val="visible"/>
                                      </p:to>
                                    </p:set>
                                    <p:animEffect transition="in" filter="checkerboard(across)">
                                      <p:cBhvr>
                                        <p:cTn id="16"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0"/>
            <a:ext cx="3276600" cy="6096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Lễ</a:t>
            </a: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3200" b="1"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hội</a:t>
            </a: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Lim</a:t>
            </a:r>
            <a:endParaRPr kumimoji="0" lang="en-US" sz="32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2051" name="Picture 3" descr="C:\Users\Admin\Desktop\tranh ngày tết và mùa xuân\9 (2)(1).jpg"/>
          <p:cNvPicPr>
            <a:picLocks noChangeAspect="1" noChangeArrowheads="1"/>
          </p:cNvPicPr>
          <p:nvPr/>
        </p:nvPicPr>
        <p:blipFill>
          <a:blip r:embed="rId2"/>
          <a:srcRect/>
          <a:stretch>
            <a:fillRect/>
          </a:stretch>
        </p:blipFill>
        <p:spPr bwMode="auto">
          <a:xfrm>
            <a:off x="4648200" y="685800"/>
            <a:ext cx="4191000" cy="2590800"/>
          </a:xfrm>
          <a:prstGeom prst="rect">
            <a:avLst/>
          </a:prstGeom>
          <a:noFill/>
        </p:spPr>
      </p:pic>
      <p:pic>
        <p:nvPicPr>
          <p:cNvPr id="2053" name="Picture 5" descr="C:\Users\Admin\Desktop\tranh ngày tết và mùa xuân\images (2).jpg"/>
          <p:cNvPicPr>
            <a:picLocks noChangeAspect="1" noChangeArrowheads="1"/>
          </p:cNvPicPr>
          <p:nvPr/>
        </p:nvPicPr>
        <p:blipFill>
          <a:blip r:embed="rId3"/>
          <a:srcRect/>
          <a:stretch>
            <a:fillRect/>
          </a:stretch>
        </p:blipFill>
        <p:spPr bwMode="auto">
          <a:xfrm>
            <a:off x="381000" y="685800"/>
            <a:ext cx="4038600" cy="2514600"/>
          </a:xfrm>
          <a:prstGeom prst="rect">
            <a:avLst/>
          </a:prstGeom>
          <a:noFill/>
        </p:spPr>
      </p:pic>
      <p:sp>
        <p:nvSpPr>
          <p:cNvPr id="7" name="Title 1"/>
          <p:cNvSpPr txBox="1">
            <a:spLocks/>
          </p:cNvSpPr>
          <p:nvPr/>
        </p:nvSpPr>
        <p:spPr>
          <a:xfrm>
            <a:off x="152400" y="3200400"/>
            <a:ext cx="3276600" cy="685800"/>
          </a:xfrm>
          <a:prstGeom prst="rect">
            <a:avLst/>
          </a:prstGeom>
        </p:spPr>
        <p:txBody>
          <a:bodyPr vert="horz" lIns="91440" tIns="45720" rIns="91440" bIns="45720" rtlCol="0" anchor="ctr">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Lễ</a:t>
            </a: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3200" b="1"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hội</a:t>
            </a:r>
            <a:r>
              <a:rPr kumimoji="0" lang="en-US" sz="3200" b="1"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r>
              <a:rPr kumimoji="0" lang="en-US" sz="3200" b="1" i="0"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Bà</a:t>
            </a:r>
            <a:r>
              <a:rPr kumimoji="0" lang="en-US" sz="3200" b="1"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r>
              <a:rPr kumimoji="0" lang="en-US" sz="3200" b="1" i="0"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Chúa</a:t>
            </a:r>
            <a:r>
              <a:rPr kumimoji="0" lang="en-US" sz="3200" b="1"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r>
              <a:rPr kumimoji="0" lang="en-US" sz="3200" b="1" i="0"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Kho</a:t>
            </a:r>
            <a:endParaRPr kumimoji="0" lang="en-US" sz="32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8" name="Picture 2" descr="C:\Users\Admin\Desktop\tranh ngày tết và mùa xuân\ThumbnailImage.jpg"/>
          <p:cNvPicPr>
            <a:picLocks noChangeAspect="1" noChangeArrowheads="1"/>
          </p:cNvPicPr>
          <p:nvPr/>
        </p:nvPicPr>
        <p:blipFill>
          <a:blip r:embed="rId4"/>
          <a:srcRect/>
          <a:stretch>
            <a:fillRect/>
          </a:stretch>
        </p:blipFill>
        <p:spPr bwMode="auto">
          <a:xfrm>
            <a:off x="304800" y="3962400"/>
            <a:ext cx="4114800" cy="2666999"/>
          </a:xfrm>
          <a:prstGeom prst="rect">
            <a:avLst/>
          </a:prstGeom>
          <a:noFill/>
        </p:spPr>
      </p:pic>
      <p:pic>
        <p:nvPicPr>
          <p:cNvPr id="3074" name="Picture 2" descr="C:\Users\Admin\Desktop\tải xuống.jpg"/>
          <p:cNvPicPr>
            <a:picLocks noChangeAspect="1" noChangeArrowheads="1"/>
          </p:cNvPicPr>
          <p:nvPr/>
        </p:nvPicPr>
        <p:blipFill>
          <a:blip r:embed="rId5"/>
          <a:srcRect/>
          <a:stretch>
            <a:fillRect/>
          </a:stretch>
        </p:blipFill>
        <p:spPr bwMode="auto">
          <a:xfrm>
            <a:off x="4648200" y="3886200"/>
            <a:ext cx="41910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box(in)">
                                      <p:cBhvr>
                                        <p:cTn id="10" dur="500"/>
                                        <p:tgtEl>
                                          <p:spTgt spid="2051"/>
                                        </p:tgtEl>
                                      </p:cBhvr>
                                    </p:animEffect>
                                  </p:childTnLst>
                                </p:cTn>
                              </p:par>
                              <p:par>
                                <p:cTn id="11" presetID="4" presetClass="entr" presetSubtype="16" fill="hold" nodeType="withEffect">
                                  <p:stCondLst>
                                    <p:cond delay="0"/>
                                  </p:stCondLst>
                                  <p:childTnLst>
                                    <p:set>
                                      <p:cBhvr>
                                        <p:cTn id="12" dur="1" fill="hold">
                                          <p:stCondLst>
                                            <p:cond delay="0"/>
                                          </p:stCondLst>
                                        </p:cTn>
                                        <p:tgtEl>
                                          <p:spTgt spid="2053"/>
                                        </p:tgtEl>
                                        <p:attrNameLst>
                                          <p:attrName>style.visibility</p:attrName>
                                        </p:attrNameLst>
                                      </p:cBhvr>
                                      <p:to>
                                        <p:strVal val="visible"/>
                                      </p:to>
                                    </p:set>
                                    <p:animEffect transition="in" filter="box(in)">
                                      <p:cBhvr>
                                        <p:cTn id="13" dur="500"/>
                                        <p:tgtEl>
                                          <p:spTgt spid="205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par>
                                <p:cTn id="17" presetID="4"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500"/>
                                        <p:tgtEl>
                                          <p:spTgt spid="8"/>
                                        </p:tgtEl>
                                      </p:cBhvr>
                                    </p:animEffect>
                                  </p:childTnLst>
                                </p:cTn>
                              </p:par>
                              <p:par>
                                <p:cTn id="20" presetID="4" presetClass="entr" presetSubtype="16" fill="hold" nodeType="with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box(in)">
                                      <p:cBhvr>
                                        <p:cTn id="2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 y="228600"/>
            <a:ext cx="7772400" cy="381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b="1" smtClean="0">
                <a:latin typeface="Times New Roman" pitchFamily="18" charset="0"/>
                <a:ea typeface="+mj-ea"/>
                <a:cs typeface="Times New Roman" pitchFamily="18" charset="0"/>
              </a:rPr>
              <a:t>Nhóm 3:</a:t>
            </a:r>
            <a:r>
              <a:rPr lang="en-US" sz="2400" smtClean="0">
                <a:latin typeface="Times New Roman" pitchFamily="18" charset="0"/>
                <a:ea typeface="+mj-ea"/>
                <a:cs typeface="Times New Roman" pitchFamily="18" charset="0"/>
              </a:rPr>
              <a:t>HS thuyết trình tùy vào từng pp thầy cô dạy</a:t>
            </a:r>
            <a:endParaRPr kumimoji="0" lang="en-US" sz="2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762000"/>
            <a:ext cx="8382000" cy="563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2784</TotalTime>
  <Words>456</Words>
  <Application>Microsoft Office PowerPoint</Application>
  <PresentationFormat>On-screen Show (4:3)</PresentationFormat>
  <Paragraphs>47</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PowerPoint Presentation</vt:lpstr>
      <vt:lpstr>PowerPoint Presentation</vt:lpstr>
      <vt:lpstr> CHỦ ĐỀ : MÙA XUÂN QUÊ HƯƠNG Bài 4: HỘI XUÂN QUÊ HƯƠNG  .   </vt:lpstr>
      <vt:lpstr>PowerPoint Presentation</vt:lpstr>
      <vt:lpstr>PowerPoint Presentation</vt:lpstr>
      <vt:lpstr>Lễ hội đền Hùng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MRSNHUNG</cp:lastModifiedBy>
  <cp:revision>142</cp:revision>
  <dcterms:created xsi:type="dcterms:W3CDTF">2006-08-16T00:00:00Z</dcterms:created>
  <dcterms:modified xsi:type="dcterms:W3CDTF">2021-08-24T16:43:05Z</dcterms:modified>
</cp:coreProperties>
</file>