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310" r:id="rId3"/>
    <p:sldId id="314" r:id="rId4"/>
    <p:sldId id="256" r:id="rId5"/>
    <p:sldId id="281" r:id="rId6"/>
    <p:sldId id="271" r:id="rId7"/>
    <p:sldId id="283" r:id="rId8"/>
    <p:sldId id="316" r:id="rId9"/>
    <p:sldId id="318" r:id="rId10"/>
    <p:sldId id="320" r:id="rId11"/>
    <p:sldId id="298" r:id="rId12"/>
    <p:sldId id="325" r:id="rId13"/>
    <p:sldId id="324" r:id="rId14"/>
    <p:sldId id="326" r:id="rId15"/>
    <p:sldId id="328" r:id="rId16"/>
    <p:sldId id="276" r:id="rId17"/>
    <p:sldId id="300" r:id="rId18"/>
    <p:sldId id="331" r:id="rId19"/>
    <p:sldId id="350" r:id="rId20"/>
    <p:sldId id="278" r:id="rId21"/>
    <p:sldId id="279" r:id="rId22"/>
    <p:sldId id="280" r:id="rId23"/>
    <p:sldId id="284" r:id="rId24"/>
    <p:sldId id="288" r:id="rId25"/>
    <p:sldId id="349" r:id="rId26"/>
    <p:sldId id="351" r:id="rId27"/>
    <p:sldId id="347" r:id="rId28"/>
    <p:sldId id="29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49" autoAdjust="0"/>
  </p:normalViewPr>
  <p:slideViewPr>
    <p:cSldViewPr>
      <p:cViewPr varScale="1">
        <p:scale>
          <a:sx n="81" d="100"/>
          <a:sy n="81" d="100"/>
        </p:scale>
        <p:origin x="248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33355-113F-41B3-B9E5-7BEF78FE5601}" type="datetimeFigureOut">
              <a:rPr lang="en-US" smtClean="0"/>
              <a:t>8/2/2023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43F78-30EA-4CB5-8CE3-43092B2BE07B}" type="slidenum">
              <a:rPr lang="en-US" smtClean="0"/>
              <a:t>‹#›</a:t>
            </a:fld>
            <a:endParaRPr lang="en-US"/>
          </a:p>
        </p:txBody>
      </p:sp>
    </p:spTree>
    <p:extLst>
      <p:ext uri="{BB962C8B-B14F-4D97-AF65-F5344CB8AC3E}">
        <p14:creationId xmlns:p14="http://schemas.microsoft.com/office/powerpoint/2010/main" val="202056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0" y="685800"/>
            <a:ext cx="4572000" cy="34290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F2A70B-78F2-4DCF-B53B-C990D2FAFB8A}" type="slidenum">
              <a:rPr kumimoji="0" lang="vi-VN"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t>3</a:t>
            </a:fld>
            <a:endParaRPr kumimoji="0" lang="vi-VN" sz="1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43F78-30EA-4CB5-8CE3-43092B2BE07B}" type="slidenum">
              <a:rPr lang="en-US" smtClean="0"/>
              <a:t>8</a:t>
            </a:fld>
            <a:endParaRPr lang="en-US"/>
          </a:p>
        </p:txBody>
      </p:sp>
    </p:spTree>
    <p:extLst>
      <p:ext uri="{BB962C8B-B14F-4D97-AF65-F5344CB8AC3E}">
        <p14:creationId xmlns:p14="http://schemas.microsoft.com/office/powerpoint/2010/main" val="350776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43F78-30EA-4CB5-8CE3-43092B2BE0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59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02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86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97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7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B9874605-0C97-417F-87F5-6E3A46B6A5FE}" type="datetimeFigureOut">
              <a:rPr lang="en-US" smtClean="0"/>
              <a:t>8/2/2023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A81FA28-EB2A-4CD4-8320-674C8855EBF1}"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19" y="1122363"/>
            <a:ext cx="6593681" cy="2387600"/>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1407319" y="3602038"/>
            <a:ext cx="6593681" cy="1655762"/>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308133" y="5410202"/>
            <a:ext cx="2057400" cy="365125"/>
          </a:xfrm>
        </p:spPr>
        <p:txBody>
          <a:bodyPr/>
          <a:lstStyle/>
          <a:p>
            <a:fld id="{48A87A34-81AB-432B-8DAE-1953F412C126}" type="datetimeFigureOut">
              <a:rPr lang="en-US" dirty="0"/>
              <a:t>8/2/2023</a:t>
            </a:fld>
            <a:endParaRPr lang="en-US" dirty="0"/>
          </a:p>
        </p:txBody>
      </p:sp>
      <p:sp>
        <p:nvSpPr>
          <p:cNvPr id="5" name="Footer Placeholder 4"/>
          <p:cNvSpPr>
            <a:spLocks noGrp="1"/>
          </p:cNvSpPr>
          <p:nvPr>
            <p:ph type="ftr" sz="quarter" idx="11"/>
          </p:nvPr>
        </p:nvSpPr>
        <p:spPr>
          <a:xfrm>
            <a:off x="1407318" y="5410202"/>
            <a:ext cx="3843665" cy="365125"/>
          </a:xfrm>
        </p:spPr>
        <p:txBody>
          <a:bodyPr/>
          <a:lstStyle/>
          <a:p>
            <a:endParaRPr lang="en-US" dirty="0"/>
          </a:p>
        </p:txBody>
      </p:sp>
      <p:sp>
        <p:nvSpPr>
          <p:cNvPr id="6" name="Slide Number Placeholder 5"/>
          <p:cNvSpPr>
            <a:spLocks noGrp="1"/>
          </p:cNvSpPr>
          <p:nvPr>
            <p:ph type="sldNum" sz="quarter" idx="12"/>
          </p:nvPr>
        </p:nvSpPr>
        <p:spPr>
          <a:xfrm>
            <a:off x="7422684" y="5410200"/>
            <a:ext cx="578317"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3828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1887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21058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61997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7515" y="2249486"/>
            <a:ext cx="3487337"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6" y="2249485"/>
            <a:ext cx="3484952"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04290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80060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52916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516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5541" y="609602"/>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6058" y="2249486"/>
            <a:ext cx="4450883"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63776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2092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0767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677634" y="73239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61" name="TextBox 60"/>
          <p:cNvSpPr txBox="1"/>
          <p:nvPr/>
        </p:nvSpPr>
        <p:spPr>
          <a:xfrm>
            <a:off x="7903028" y="2764972"/>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23433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24837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845939" y="3360263"/>
            <a:ext cx="2406551"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78160" y="3363435"/>
            <a:ext cx="2396873"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0657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7505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67472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416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014225" y="3545667"/>
            <a:ext cx="5115600" cy="1631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subTitle" idx="1"/>
          </p:nvPr>
        </p:nvSpPr>
        <p:spPr>
          <a:xfrm>
            <a:off x="2014225" y="5018400"/>
            <a:ext cx="5115600" cy="7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3"/>
          <p:cNvSpPr txBox="1">
            <a:spLocks noGrp="1"/>
          </p:cNvSpPr>
          <p:nvPr>
            <p:ph type="title" idx="2" hasCustomPrompt="1"/>
          </p:nvPr>
        </p:nvSpPr>
        <p:spPr>
          <a:xfrm>
            <a:off x="3104875" y="1638099"/>
            <a:ext cx="2934300" cy="18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3"/>
          <p:cNvSpPr/>
          <p:nvPr/>
        </p:nvSpPr>
        <p:spPr>
          <a:xfrm>
            <a:off x="-203786" y="189800"/>
            <a:ext cx="1320613" cy="19686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1" name="Google Shape;81;p3"/>
          <p:cNvGrpSpPr/>
          <p:nvPr/>
        </p:nvGrpSpPr>
        <p:grpSpPr>
          <a:xfrm rot="5400000">
            <a:off x="-739694" y="5361583"/>
            <a:ext cx="2981108" cy="104478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8" name="Google Shape;88;p3"/>
          <p:cNvGrpSpPr/>
          <p:nvPr/>
        </p:nvGrpSpPr>
        <p:grpSpPr>
          <a:xfrm rot="3600121" flipH="1">
            <a:off x="-515847" y="1106687"/>
            <a:ext cx="2310028" cy="946438"/>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00" name="Google Shape;100;p3"/>
          <p:cNvSpPr/>
          <p:nvPr/>
        </p:nvSpPr>
        <p:spPr>
          <a:xfrm>
            <a:off x="7975801" y="-423099"/>
            <a:ext cx="1320607" cy="444289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rot="-9900051" flipH="1">
            <a:off x="7815005" y="2434664"/>
            <a:ext cx="1528603" cy="184540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66696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9874605-0C97-417F-87F5-6E3A46B6A5FE}"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185375" y="3337467"/>
            <a:ext cx="3185100" cy="153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48" name="Google Shape;448;p17"/>
          <p:cNvSpPr txBox="1">
            <a:spLocks noGrp="1"/>
          </p:cNvSpPr>
          <p:nvPr>
            <p:ph type="title"/>
          </p:nvPr>
        </p:nvSpPr>
        <p:spPr>
          <a:xfrm>
            <a:off x="713225" y="719333"/>
            <a:ext cx="7717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9" name="Google Shape;449;p17"/>
          <p:cNvSpPr/>
          <p:nvPr/>
        </p:nvSpPr>
        <p:spPr>
          <a:xfrm>
            <a:off x="3179" y="5858252"/>
            <a:ext cx="1719636" cy="1698261"/>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7"/>
          <p:cNvSpPr/>
          <p:nvPr/>
        </p:nvSpPr>
        <p:spPr>
          <a:xfrm rot="6641666">
            <a:off x="-360257" y="5856228"/>
            <a:ext cx="1601551"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1" name="Google Shape;451;p17"/>
          <p:cNvGrpSpPr/>
          <p:nvPr/>
        </p:nvGrpSpPr>
        <p:grpSpPr>
          <a:xfrm>
            <a:off x="7726178" y="149300"/>
            <a:ext cx="1161195" cy="979184"/>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2093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874605-0C97-417F-87F5-6E3A46B6A5FE}"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874605-0C97-417F-87F5-6E3A46B6A5FE}"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9874605-0C97-417F-87F5-6E3A46B6A5FE}"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B9874605-0C97-417F-87F5-6E3A46B6A5FE}"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1FA28-EB2A-4CD4-8320-674C8855EBF1}"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874605-0C97-417F-87F5-6E3A46B6A5FE}"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9874605-0C97-417F-87F5-6E3A46B6A5FE}"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9874605-0C97-417F-87F5-6E3A46B6A5FE}" type="datetimeFigureOut">
              <a:rPr lang="en-US" smtClean="0"/>
              <a:t>8/2/2023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A81FA28-EB2A-4CD4-8320-674C8855EBF1}"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0716" y="1"/>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8/2/2023</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788"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40860320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924800" cy="1905000"/>
          </a:xfrm>
        </p:spPr>
        <p:txBody>
          <a:bodyPr>
            <a:normAutofit fontScale="90000"/>
          </a:bodyPr>
          <a:lstStyle/>
          <a:p>
            <a:r>
              <a:rPr lang="en-US" dirty="0">
                <a:latin typeface="Times New Roman" pitchFamily="18" charset="0"/>
                <a:cs typeface="Times New Roman" pitchFamily="18" charset="0"/>
              </a:rPr>
              <a:t>Theo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sãy</a:t>
            </a:r>
            <a:r>
              <a:rPr lang="en-US" dirty="0">
                <a:latin typeface="Times New Roman" pitchFamily="18" charset="0"/>
                <a:cs typeface="Times New Roman" pitchFamily="18" charset="0"/>
              </a:rPr>
              <a:t> so </a:t>
            </a:r>
            <a:r>
              <a:rPr lang="en-US" dirty="0" err="1">
                <a:latin typeface="Times New Roman" pitchFamily="18" charset="0"/>
                <a:cs typeface="Times New Roman" pitchFamily="18" charset="0"/>
              </a:rPr>
              <a:t>sánh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a:t>
            </a:r>
          </a:p>
        </p:txBody>
      </p:sp>
      <p:pic>
        <p:nvPicPr>
          <p:cNvPr id="5" name="Content Placeholder 3" descr="Ghim của mai anh le trên Minh họa thời trang | Trang phục nữ, Thời trang  nữ, Thời tra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3886200" cy="3505200"/>
          </a:xfrm>
          <a:prstGeom prst="rect">
            <a:avLst/>
          </a:prstGeom>
          <a:noFill/>
          <a:ln>
            <a:noFill/>
          </a:ln>
        </p:spPr>
      </p:pic>
      <p:sp>
        <p:nvSpPr>
          <p:cNvPr id="6" name="Title 1"/>
          <p:cNvSpPr txBox="1">
            <a:spLocks/>
          </p:cNvSpPr>
          <p:nvPr/>
        </p:nvSpPr>
        <p:spPr>
          <a:xfrm>
            <a:off x="1143000" y="5334000"/>
            <a:ext cx="2514600" cy="1143000"/>
          </a:xfrm>
          <a:prstGeom prst="rect">
            <a:avLst/>
          </a:prstGeom>
        </p:spPr>
        <p:txBody>
          <a:bodyPr anchor="ctr">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n-US" dirty="0">
              <a:effectLst/>
              <a:latin typeface="Arial"/>
            </a:endParaRPr>
          </a:p>
          <a:p>
            <a:endParaRPr lang="en-US" dirty="0">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65551141"/>
              </p:ext>
            </p:extLst>
          </p:nvPr>
        </p:nvGraphicFramePr>
        <p:xfrm>
          <a:off x="6629400" y="5905500"/>
          <a:ext cx="838200" cy="6400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B</a:t>
                      </a:r>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5361880"/>
              </p:ext>
            </p:extLst>
          </p:nvPr>
        </p:nvGraphicFramePr>
        <p:xfrm>
          <a:off x="2209800" y="5905500"/>
          <a:ext cx="876300" cy="640080"/>
        </p:xfrm>
        <a:graphic>
          <a:graphicData uri="http://schemas.openxmlformats.org/drawingml/2006/table">
            <a:tbl>
              <a:tblPr firstRow="1" bandRow="1">
                <a:tableStyleId>{5C22544A-7EE6-4342-B048-85BDC9FD1C3A}</a:tableStyleId>
              </a:tblPr>
              <a:tblGrid>
                <a:gridCol w="8763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A</a:t>
                      </a:r>
                    </a:p>
                  </a:txBody>
                  <a:tcPr/>
                </a:tc>
                <a:extLst>
                  <a:ext uri="{0D108BD9-81ED-4DB2-BD59-A6C34878D82A}">
                    <a16:rowId xmlns:a16="http://schemas.microsoft.com/office/drawing/2014/main" val="10000"/>
                  </a:ext>
                </a:extLst>
              </a:tr>
            </a:tbl>
          </a:graphicData>
        </a:graphic>
      </p:graphicFrame>
      <p:pic>
        <p:nvPicPr>
          <p:cNvPr id="7" name="Content Placeholder 6">
            <a:extLst>
              <a:ext uri="{FF2B5EF4-FFF2-40B4-BE49-F238E27FC236}">
                <a16:creationId xmlns:a16="http://schemas.microsoft.com/office/drawing/2014/main" id="{2F1CBC0F-CB60-DD81-F71E-14901E3D2FAF}"/>
              </a:ext>
            </a:extLst>
          </p:cNvPr>
          <p:cNvPicPr>
            <a:picLocks noGrp="1" noChangeAspect="1"/>
          </p:cNvPicPr>
          <p:nvPr>
            <p:ph idx="1"/>
          </p:nvPr>
        </p:nvPicPr>
        <p:blipFill>
          <a:blip r:embed="rId3"/>
          <a:stretch>
            <a:fillRect/>
          </a:stretch>
        </p:blipFill>
        <p:spPr>
          <a:xfrm>
            <a:off x="5486402" y="2190750"/>
            <a:ext cx="2514601" cy="3505200"/>
          </a:xfrm>
          <a:prstGeom prst="rect">
            <a:avLst/>
          </a:prstGeom>
        </p:spPr>
      </p:pic>
    </p:spTree>
    <p:extLst>
      <p:ext uri="{BB962C8B-B14F-4D97-AF65-F5344CB8AC3E}">
        <p14:creationId xmlns:p14="http://schemas.microsoft.com/office/powerpoint/2010/main" val="72236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00" y="331335"/>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8382000" cy="1291746"/>
          </a:xfrm>
        </p:spPr>
        <p:txBody>
          <a:bodyPr>
            <a:noAutofit/>
          </a:bodyPr>
          <a:lstStyle/>
          <a:p>
            <a:r>
              <a:rPr lang="vi-VN" sz="3600" dirty="0">
                <a:solidFill>
                  <a:srgbClr val="FFFF00"/>
                </a:solidFill>
                <a:latin typeface="Times New Roman" panose="02020603050405020304" pitchFamily="18" charset="0"/>
                <a:cs typeface="Times New Roman" panose="02020603050405020304" pitchFamily="18" charset="0"/>
              </a:rPr>
              <a:t>2.Luyện tập và sáng tạo</a:t>
            </a:r>
            <a:r>
              <a:rPr lang="en-US" sz="3600" dirty="0">
                <a:solidFill>
                  <a:srgbClr val="FFFF00"/>
                </a:solidFill>
                <a:latin typeface="Times New Roman" panose="02020603050405020304" pitchFamily="18" charset="0"/>
                <a:cs typeface="Times New Roman" panose="02020603050405020304" pitchFamily="18" charset="0"/>
              </a:rPr>
              <a:t/>
            </a:r>
            <a:br>
              <a:rPr lang="en-US" sz="3600" dirty="0">
                <a:solidFill>
                  <a:srgbClr val="FFFF00"/>
                </a:solidFill>
                <a:latin typeface="Times New Roman" panose="02020603050405020304" pitchFamily="18" charset="0"/>
                <a:cs typeface="Times New Roman" panose="02020603050405020304" pitchFamily="18" charset="0"/>
              </a:rPr>
            </a:b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sắp xếp lại các bước thiết kế trang phục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AFCE2EF-86BC-E1F8-6996-E8FDFCDF4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03" y="1401480"/>
            <a:ext cx="2199182" cy="2395298"/>
          </a:xfrm>
          <a:prstGeom prst="rect">
            <a:avLst/>
          </a:prstGeom>
        </p:spPr>
      </p:pic>
      <p:pic>
        <p:nvPicPr>
          <p:cNvPr id="8" name="Picture 7">
            <a:extLst>
              <a:ext uri="{FF2B5EF4-FFF2-40B4-BE49-F238E27FC236}">
                <a16:creationId xmlns:a16="http://schemas.microsoft.com/office/drawing/2014/main" id="{DA62C06D-8343-2D30-9FBC-300D64282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002" y="4243954"/>
            <a:ext cx="2199182" cy="2592539"/>
          </a:xfrm>
          <a:prstGeom prst="rect">
            <a:avLst/>
          </a:prstGeom>
        </p:spPr>
      </p:pic>
      <p:pic>
        <p:nvPicPr>
          <p:cNvPr id="10" name="Picture 9">
            <a:extLst>
              <a:ext uri="{FF2B5EF4-FFF2-40B4-BE49-F238E27FC236}">
                <a16:creationId xmlns:a16="http://schemas.microsoft.com/office/drawing/2014/main" id="{69F5DF63-872C-9685-0A4D-9F066F805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27" y="1460740"/>
            <a:ext cx="2350346" cy="2370137"/>
          </a:xfrm>
          <a:prstGeom prst="rect">
            <a:avLst/>
          </a:prstGeom>
        </p:spPr>
      </p:pic>
      <p:pic>
        <p:nvPicPr>
          <p:cNvPr id="12" name="Picture 11">
            <a:extLst>
              <a:ext uri="{FF2B5EF4-FFF2-40B4-BE49-F238E27FC236}">
                <a16:creationId xmlns:a16="http://schemas.microsoft.com/office/drawing/2014/main" id="{55EAA875-9CFE-1969-2C7F-2F2C9E9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3170" y="1496320"/>
            <a:ext cx="2268524" cy="2395297"/>
          </a:xfrm>
          <a:prstGeom prst="rect">
            <a:avLst/>
          </a:prstGeom>
        </p:spPr>
      </p:pic>
      <p:pic>
        <p:nvPicPr>
          <p:cNvPr id="14" name="Picture 13">
            <a:extLst>
              <a:ext uri="{FF2B5EF4-FFF2-40B4-BE49-F238E27FC236}">
                <a16:creationId xmlns:a16="http://schemas.microsoft.com/office/drawing/2014/main" id="{D9FA9550-8DEA-40D0-0E58-01785395EA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4395" y="4204174"/>
            <a:ext cx="2286000" cy="2592539"/>
          </a:xfrm>
          <a:prstGeom prst="rect">
            <a:avLst/>
          </a:prstGeom>
        </p:spPr>
      </p:pic>
      <p:sp>
        <p:nvSpPr>
          <p:cNvPr id="15" name="Subtitle 2">
            <a:extLst>
              <a:ext uri="{FF2B5EF4-FFF2-40B4-BE49-F238E27FC236}">
                <a16:creationId xmlns:a16="http://schemas.microsoft.com/office/drawing/2014/main" id="{10EAFA14-9FD6-9FA9-5CD9-9DE3E7195E0F}"/>
              </a:ext>
            </a:extLst>
          </p:cNvPr>
          <p:cNvSpPr txBox="1">
            <a:spLocks/>
          </p:cNvSpPr>
          <p:nvPr/>
        </p:nvSpPr>
        <p:spPr>
          <a:xfrm>
            <a:off x="429687" y="3760335"/>
            <a:ext cx="2450306" cy="81166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r>
              <a:rPr lang="vi-VN" sz="2800" b="1" dirty="0">
                <a:solidFill>
                  <a:srgbClr val="FF0000"/>
                </a:solidFill>
                <a:latin typeface="Times New Roman" pitchFamily="18" charset="0"/>
                <a:cs typeface="Times New Roman" pitchFamily="18" charset="0"/>
              </a:rPr>
              <a:t>1</a:t>
            </a:r>
            <a:endParaRPr lang="en-US" sz="2800" b="1" dirty="0">
              <a:solidFill>
                <a:srgbClr val="FF0000"/>
              </a:solidFill>
              <a:latin typeface="Times New Roman" pitchFamily="18" charset="0"/>
              <a:cs typeface="Times New Roman" pitchFamily="18" charset="0"/>
            </a:endParaRPr>
          </a:p>
        </p:txBody>
      </p:sp>
      <p:sp>
        <p:nvSpPr>
          <p:cNvPr id="16" name="Subtitle 2">
            <a:extLst>
              <a:ext uri="{FF2B5EF4-FFF2-40B4-BE49-F238E27FC236}">
                <a16:creationId xmlns:a16="http://schemas.microsoft.com/office/drawing/2014/main" id="{48F9E0B6-6840-D16A-B9E4-5B4C2C70ABFE}"/>
              </a:ext>
            </a:extLst>
          </p:cNvPr>
          <p:cNvSpPr txBox="1">
            <a:spLocks/>
          </p:cNvSpPr>
          <p:nvPr/>
        </p:nvSpPr>
        <p:spPr>
          <a:xfrm>
            <a:off x="1773876" y="6650594"/>
            <a:ext cx="2117992" cy="643097"/>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r>
              <a:rPr lang="vi-VN" sz="2800" b="1" dirty="0">
                <a:solidFill>
                  <a:srgbClr val="FF0000"/>
                </a:solidFill>
                <a:latin typeface="Times New Roman" pitchFamily="18" charset="0"/>
                <a:cs typeface="Times New Roman" pitchFamily="18" charset="0"/>
              </a:rPr>
              <a:t>4</a:t>
            </a:r>
            <a:endParaRPr lang="en-US" sz="2800" b="1" dirty="0">
              <a:solidFill>
                <a:srgbClr val="FF0000"/>
              </a:solidFill>
              <a:latin typeface="Times New Roman" pitchFamily="18" charset="0"/>
              <a:cs typeface="Times New Roman" pitchFamily="18" charset="0"/>
            </a:endParaRPr>
          </a:p>
        </p:txBody>
      </p:sp>
      <p:sp>
        <p:nvSpPr>
          <p:cNvPr id="17" name="Subtitle 2">
            <a:extLst>
              <a:ext uri="{FF2B5EF4-FFF2-40B4-BE49-F238E27FC236}">
                <a16:creationId xmlns:a16="http://schemas.microsoft.com/office/drawing/2014/main" id="{BF02A8C4-02EF-4DF1-B0F6-53C06E706717}"/>
              </a:ext>
            </a:extLst>
          </p:cNvPr>
          <p:cNvSpPr txBox="1">
            <a:spLocks/>
          </p:cNvSpPr>
          <p:nvPr/>
        </p:nvSpPr>
        <p:spPr>
          <a:xfrm>
            <a:off x="4572000" y="6646003"/>
            <a:ext cx="2895600" cy="482043"/>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r>
              <a:rPr lang="vi-VN" sz="2800" b="1" dirty="0">
                <a:solidFill>
                  <a:srgbClr val="FF0000"/>
                </a:solidFill>
                <a:latin typeface="Times New Roman" pitchFamily="18" charset="0"/>
                <a:cs typeface="Times New Roman" pitchFamily="18" charset="0"/>
              </a:rPr>
              <a:t>5</a:t>
            </a:r>
            <a:endParaRPr lang="en-US" sz="2800" b="1" dirty="0">
              <a:solidFill>
                <a:srgbClr val="FF0000"/>
              </a:solidFill>
              <a:latin typeface="Times New Roman" pitchFamily="18" charset="0"/>
              <a:cs typeface="Times New Roman" pitchFamily="18" charset="0"/>
            </a:endParaRPr>
          </a:p>
        </p:txBody>
      </p:sp>
      <p:sp>
        <p:nvSpPr>
          <p:cNvPr id="18" name="Subtitle 2">
            <a:extLst>
              <a:ext uri="{FF2B5EF4-FFF2-40B4-BE49-F238E27FC236}">
                <a16:creationId xmlns:a16="http://schemas.microsoft.com/office/drawing/2014/main" id="{70F466A4-E6B3-03FD-00A6-FD6552B25244}"/>
              </a:ext>
            </a:extLst>
          </p:cNvPr>
          <p:cNvSpPr txBox="1">
            <a:spLocks/>
          </p:cNvSpPr>
          <p:nvPr/>
        </p:nvSpPr>
        <p:spPr>
          <a:xfrm flipH="1">
            <a:off x="3184793" y="3830878"/>
            <a:ext cx="2400560" cy="119832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r>
              <a:rPr lang="vi-VN" sz="2800" b="1" dirty="0">
                <a:solidFill>
                  <a:srgbClr val="FF0000"/>
                </a:solidFill>
                <a:latin typeface="Times New Roman" pitchFamily="18" charset="0"/>
                <a:cs typeface="Times New Roman" pitchFamily="18" charset="0"/>
              </a:rPr>
              <a:t>2</a:t>
            </a:r>
            <a:endParaRPr lang="en-US" sz="2800" b="1" dirty="0">
              <a:solidFill>
                <a:srgbClr val="FF0000"/>
              </a:solidFill>
              <a:latin typeface="Times New Roman" pitchFamily="18" charset="0"/>
              <a:cs typeface="Times New Roman" pitchFamily="18" charset="0"/>
            </a:endParaRPr>
          </a:p>
        </p:txBody>
      </p:sp>
      <p:sp>
        <p:nvSpPr>
          <p:cNvPr id="19" name="Subtitle 2">
            <a:extLst>
              <a:ext uri="{FF2B5EF4-FFF2-40B4-BE49-F238E27FC236}">
                <a16:creationId xmlns:a16="http://schemas.microsoft.com/office/drawing/2014/main" id="{0089AB2D-A284-975F-C897-3AE6CB93A6B4}"/>
              </a:ext>
            </a:extLst>
          </p:cNvPr>
          <p:cNvSpPr txBox="1">
            <a:spLocks/>
          </p:cNvSpPr>
          <p:nvPr/>
        </p:nvSpPr>
        <p:spPr>
          <a:xfrm flipH="1">
            <a:off x="6608125" y="3822661"/>
            <a:ext cx="1234807" cy="96406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r>
              <a:rPr lang="vi-VN" sz="2800" b="1" dirty="0">
                <a:solidFill>
                  <a:srgbClr val="FF0000"/>
                </a:solidFill>
                <a:latin typeface="Times New Roman" pitchFamily="18" charset="0"/>
                <a:cs typeface="Times New Roman" pitchFamily="18" charset="0"/>
              </a:rPr>
              <a:t>3</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0523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00" y="331335"/>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8382000" cy="1291746"/>
          </a:xfrm>
        </p:spPr>
        <p:txBody>
          <a:bodyPr>
            <a:noAutofit/>
          </a:bodyPr>
          <a:lstStyle/>
          <a:p>
            <a:r>
              <a:rPr lang="vi-VN" sz="3600" dirty="0">
                <a:solidFill>
                  <a:srgbClr val="FFFF00"/>
                </a:solidFill>
                <a:latin typeface="Times New Roman" panose="02020603050405020304" pitchFamily="18" charset="0"/>
                <a:cs typeface="Times New Roman" panose="02020603050405020304" pitchFamily="18" charset="0"/>
              </a:rPr>
              <a:t>2.Luyện tập và sáng tạo</a:t>
            </a:r>
            <a:r>
              <a:rPr lang="en-US" sz="3600" dirty="0">
                <a:solidFill>
                  <a:srgbClr val="FFFF00"/>
                </a:solidFill>
                <a:latin typeface="Times New Roman" panose="02020603050405020304" pitchFamily="18" charset="0"/>
                <a:cs typeface="Times New Roman" panose="02020603050405020304" pitchFamily="18" charset="0"/>
              </a:rPr>
              <a:t/>
            </a:r>
            <a:br>
              <a:rPr lang="en-US" sz="3600" dirty="0">
                <a:solidFill>
                  <a:srgbClr val="FFFF00"/>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sắp xếp lại các bước thiết kế trang phục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AFCE2EF-86BC-E1F8-6996-E8FDFCDF4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03" y="1401480"/>
            <a:ext cx="2199182" cy="2395298"/>
          </a:xfrm>
          <a:prstGeom prst="rect">
            <a:avLst/>
          </a:prstGeom>
        </p:spPr>
      </p:pic>
      <p:pic>
        <p:nvPicPr>
          <p:cNvPr id="8" name="Picture 7">
            <a:extLst>
              <a:ext uri="{FF2B5EF4-FFF2-40B4-BE49-F238E27FC236}">
                <a16:creationId xmlns:a16="http://schemas.microsoft.com/office/drawing/2014/main" id="{DA62C06D-8343-2D30-9FBC-300D64282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595" y="4128112"/>
            <a:ext cx="2199182" cy="2552759"/>
          </a:xfrm>
          <a:prstGeom prst="rect">
            <a:avLst/>
          </a:prstGeom>
        </p:spPr>
      </p:pic>
      <p:pic>
        <p:nvPicPr>
          <p:cNvPr id="10" name="Picture 9">
            <a:extLst>
              <a:ext uri="{FF2B5EF4-FFF2-40B4-BE49-F238E27FC236}">
                <a16:creationId xmlns:a16="http://schemas.microsoft.com/office/drawing/2014/main" id="{69F5DF63-872C-9685-0A4D-9F066F805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27" y="1460740"/>
            <a:ext cx="2350346" cy="2370137"/>
          </a:xfrm>
          <a:prstGeom prst="rect">
            <a:avLst/>
          </a:prstGeom>
        </p:spPr>
      </p:pic>
      <p:pic>
        <p:nvPicPr>
          <p:cNvPr id="12" name="Picture 11">
            <a:extLst>
              <a:ext uri="{FF2B5EF4-FFF2-40B4-BE49-F238E27FC236}">
                <a16:creationId xmlns:a16="http://schemas.microsoft.com/office/drawing/2014/main" id="{55EAA875-9CFE-1969-2C7F-2F2C9E9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3170" y="1496320"/>
            <a:ext cx="2268524" cy="2395297"/>
          </a:xfrm>
          <a:prstGeom prst="rect">
            <a:avLst/>
          </a:prstGeom>
        </p:spPr>
      </p:pic>
      <p:pic>
        <p:nvPicPr>
          <p:cNvPr id="14" name="Picture 13">
            <a:extLst>
              <a:ext uri="{FF2B5EF4-FFF2-40B4-BE49-F238E27FC236}">
                <a16:creationId xmlns:a16="http://schemas.microsoft.com/office/drawing/2014/main" id="{D9FA9550-8DEA-40D0-0E58-01785395EA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7308" y="4100990"/>
            <a:ext cx="2286000" cy="2592539"/>
          </a:xfrm>
          <a:prstGeom prst="rect">
            <a:avLst/>
          </a:prstGeom>
        </p:spPr>
      </p:pic>
      <p:sp>
        <p:nvSpPr>
          <p:cNvPr id="15" name="Subtitle 2">
            <a:extLst>
              <a:ext uri="{FF2B5EF4-FFF2-40B4-BE49-F238E27FC236}">
                <a16:creationId xmlns:a16="http://schemas.microsoft.com/office/drawing/2014/main" id="{10EAFA14-9FD6-9FA9-5CD9-9DE3E7195E0F}"/>
              </a:ext>
            </a:extLst>
          </p:cNvPr>
          <p:cNvSpPr txBox="1">
            <a:spLocks/>
          </p:cNvSpPr>
          <p:nvPr/>
        </p:nvSpPr>
        <p:spPr>
          <a:xfrm>
            <a:off x="429687" y="3760335"/>
            <a:ext cx="2450306" cy="81166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83464" algn="ctr"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6" name="Subtitle 2">
            <a:extLst>
              <a:ext uri="{FF2B5EF4-FFF2-40B4-BE49-F238E27FC236}">
                <a16:creationId xmlns:a16="http://schemas.microsoft.com/office/drawing/2014/main" id="{48F9E0B6-6840-D16A-B9E4-5B4C2C70ABFE}"/>
              </a:ext>
            </a:extLst>
          </p:cNvPr>
          <p:cNvSpPr txBox="1">
            <a:spLocks/>
          </p:cNvSpPr>
          <p:nvPr/>
        </p:nvSpPr>
        <p:spPr>
          <a:xfrm>
            <a:off x="1773876" y="6526666"/>
            <a:ext cx="2117992" cy="76702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83464" algn="ctr"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lang="vi-VN" sz="2800" b="1" dirty="0">
                <a:solidFill>
                  <a:srgbClr val="FF0000"/>
                </a:solidFill>
                <a:latin typeface="Times New Roman" pitchFamily="18" charset="0"/>
                <a:cs typeface="Times New Roman" pitchFamily="18" charset="0"/>
              </a:rPr>
              <a:t>2</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7" name="Subtitle 2">
            <a:extLst>
              <a:ext uri="{FF2B5EF4-FFF2-40B4-BE49-F238E27FC236}">
                <a16:creationId xmlns:a16="http://schemas.microsoft.com/office/drawing/2014/main" id="{BF02A8C4-02EF-4DF1-B0F6-53C06E706717}"/>
              </a:ext>
            </a:extLst>
          </p:cNvPr>
          <p:cNvSpPr txBox="1">
            <a:spLocks/>
          </p:cNvSpPr>
          <p:nvPr/>
        </p:nvSpPr>
        <p:spPr>
          <a:xfrm>
            <a:off x="4226805" y="6601327"/>
            <a:ext cx="2895600" cy="482043"/>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83464" algn="ctr"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5</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8" name="Subtitle 2">
            <a:extLst>
              <a:ext uri="{FF2B5EF4-FFF2-40B4-BE49-F238E27FC236}">
                <a16:creationId xmlns:a16="http://schemas.microsoft.com/office/drawing/2014/main" id="{70F466A4-E6B3-03FD-00A6-FD6552B25244}"/>
              </a:ext>
            </a:extLst>
          </p:cNvPr>
          <p:cNvSpPr txBox="1">
            <a:spLocks/>
          </p:cNvSpPr>
          <p:nvPr/>
        </p:nvSpPr>
        <p:spPr>
          <a:xfrm flipH="1">
            <a:off x="3184793" y="3830878"/>
            <a:ext cx="2400560" cy="119832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83464" algn="ctr"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lang="vi-VN" sz="2800" b="1" dirty="0">
                <a:solidFill>
                  <a:srgbClr val="FF0000"/>
                </a:solidFill>
                <a:latin typeface="Times New Roman" pitchFamily="18" charset="0"/>
                <a:cs typeface="Times New Roman" pitchFamily="18" charset="0"/>
              </a:rPr>
              <a:t>3</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9" name="Subtitle 2">
            <a:extLst>
              <a:ext uri="{FF2B5EF4-FFF2-40B4-BE49-F238E27FC236}">
                <a16:creationId xmlns:a16="http://schemas.microsoft.com/office/drawing/2014/main" id="{0089AB2D-A284-975F-C897-3AE6CB93A6B4}"/>
              </a:ext>
            </a:extLst>
          </p:cNvPr>
          <p:cNvSpPr txBox="1">
            <a:spLocks/>
          </p:cNvSpPr>
          <p:nvPr/>
        </p:nvSpPr>
        <p:spPr>
          <a:xfrm flipH="1">
            <a:off x="6608125" y="3822661"/>
            <a:ext cx="1234807" cy="96406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83464" algn="ctr"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lang="vi-VN" sz="2800" b="1" dirty="0">
                <a:solidFill>
                  <a:srgbClr val="FF0000"/>
                </a:solidFill>
                <a:latin typeface="Times New Roman" pitchFamily="18" charset="0"/>
                <a:cs typeface="Times New Roman" pitchFamily="18" charset="0"/>
              </a:rPr>
              <a:t>4</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6238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04" y="-13893"/>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504" y="0"/>
            <a:ext cx="9195904" cy="2146502"/>
          </a:xfrm>
        </p:spPr>
        <p:txBody>
          <a:bodyPr>
            <a:noAutofit/>
          </a:bodyPr>
          <a:lstStyle/>
          <a:p>
            <a:r>
              <a:rPr lang="vi-VN" sz="3600" dirty="0">
                <a:solidFill>
                  <a:srgbClr val="FFFF00"/>
                </a:solidFill>
                <a:latin typeface="Times New Roman" panose="02020603050405020304" pitchFamily="18" charset="0"/>
                <a:cs typeface="Times New Roman" panose="02020603050405020304" pitchFamily="18" charset="0"/>
              </a:rPr>
              <a:t>2.Luyện tập và sáng tạo</a:t>
            </a:r>
            <a:r>
              <a:rPr lang="en-US" sz="3600" dirty="0">
                <a:solidFill>
                  <a:srgbClr val="FFFF00"/>
                </a:solidFill>
                <a:latin typeface="Times New Roman" panose="02020603050405020304" pitchFamily="18" charset="0"/>
                <a:cs typeface="Times New Roman" panose="02020603050405020304" pitchFamily="18" charset="0"/>
              </a:rPr>
              <a:t/>
            </a:r>
            <a:br>
              <a:rPr lang="en-US" sz="3600" dirty="0">
                <a:solidFill>
                  <a:srgbClr val="FFFF00"/>
                </a:solidFill>
                <a:latin typeface="Times New Roman" panose="02020603050405020304" pitchFamily="18" charset="0"/>
                <a:cs typeface="Times New Roman" panose="02020603050405020304" pitchFamily="18" charset="0"/>
              </a:rPr>
            </a:br>
            <a:r>
              <a:rPr lang="vi-VN"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bước thiết kế một trang phục có sử dụng hoa văn họa </a:t>
            </a:r>
            <a:r>
              <a:rPr lang="vi-VN"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dân tôc:</a:t>
            </a:r>
            <a:br>
              <a:rPr lang="vi-VN"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Dựng tỉ lệ dáng ngưòi bằng nét   .                                                               </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AFCE2EF-86BC-E1F8-6996-E8FDFCDF4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746" y="2056501"/>
            <a:ext cx="1835300" cy="2233043"/>
          </a:xfrm>
          <a:prstGeom prst="rect">
            <a:avLst/>
          </a:prstGeom>
        </p:spPr>
      </p:pic>
      <p:pic>
        <p:nvPicPr>
          <p:cNvPr id="8" name="Picture 7">
            <a:extLst>
              <a:ext uri="{FF2B5EF4-FFF2-40B4-BE49-F238E27FC236}">
                <a16:creationId xmlns:a16="http://schemas.microsoft.com/office/drawing/2014/main" id="{DA62C06D-8343-2D30-9FBC-300D64282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321" y="2063581"/>
            <a:ext cx="1835300" cy="2214485"/>
          </a:xfrm>
          <a:prstGeom prst="rect">
            <a:avLst/>
          </a:prstGeom>
        </p:spPr>
      </p:pic>
      <p:pic>
        <p:nvPicPr>
          <p:cNvPr id="10" name="Picture 9">
            <a:extLst>
              <a:ext uri="{FF2B5EF4-FFF2-40B4-BE49-F238E27FC236}">
                <a16:creationId xmlns:a16="http://schemas.microsoft.com/office/drawing/2014/main" id="{69F5DF63-872C-9685-0A4D-9F066F805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041031"/>
            <a:ext cx="1835300" cy="2257756"/>
          </a:xfrm>
          <a:prstGeom prst="rect">
            <a:avLst/>
          </a:prstGeom>
        </p:spPr>
      </p:pic>
      <p:pic>
        <p:nvPicPr>
          <p:cNvPr id="12" name="Picture 11">
            <a:extLst>
              <a:ext uri="{FF2B5EF4-FFF2-40B4-BE49-F238E27FC236}">
                <a16:creationId xmlns:a16="http://schemas.microsoft.com/office/drawing/2014/main" id="{55EAA875-9CFE-1969-2C7F-2F2C9E93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9729" y="4415209"/>
            <a:ext cx="1831075" cy="2264711"/>
          </a:xfrm>
          <a:prstGeom prst="rect">
            <a:avLst/>
          </a:prstGeom>
        </p:spPr>
      </p:pic>
      <p:pic>
        <p:nvPicPr>
          <p:cNvPr id="14" name="Picture 13">
            <a:extLst>
              <a:ext uri="{FF2B5EF4-FFF2-40B4-BE49-F238E27FC236}">
                <a16:creationId xmlns:a16="http://schemas.microsoft.com/office/drawing/2014/main" id="{D9FA9550-8DEA-40D0-0E58-01785395EA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4415209"/>
            <a:ext cx="1835300" cy="2248273"/>
          </a:xfrm>
          <a:prstGeom prst="rect">
            <a:avLst/>
          </a:prstGeom>
        </p:spPr>
      </p:pic>
      <p:sp>
        <p:nvSpPr>
          <p:cNvPr id="3" name="Subtitle 2">
            <a:extLst>
              <a:ext uri="{FF2B5EF4-FFF2-40B4-BE49-F238E27FC236}">
                <a16:creationId xmlns:a16="http://schemas.microsoft.com/office/drawing/2014/main" id="{6836D07F-DD64-1F57-C796-EE07065BF8B3}"/>
              </a:ext>
            </a:extLst>
          </p:cNvPr>
          <p:cNvSpPr txBox="1">
            <a:spLocks/>
          </p:cNvSpPr>
          <p:nvPr/>
        </p:nvSpPr>
        <p:spPr>
          <a:xfrm>
            <a:off x="-81738" y="1977634"/>
            <a:ext cx="2917031" cy="46858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vi-VN" sz="2800" b="1" dirty="0">
                <a:latin typeface="Times New Roman" pitchFamily="18" charset="0"/>
                <a:cs typeface="Times New Roman" pitchFamily="18" charset="0"/>
              </a:rPr>
              <a:t>2.Phác thảo bố cục và kết cấu trang phục.</a:t>
            </a:r>
          </a:p>
          <a:p>
            <a:pPr marL="82296" indent="0">
              <a:buNone/>
            </a:pPr>
            <a:r>
              <a:rPr lang="vi-VN" sz="2800" b="1" dirty="0">
                <a:latin typeface="Times New Roman" pitchFamily="18" charset="0"/>
                <a:cs typeface="Times New Roman" pitchFamily="18" charset="0"/>
              </a:rPr>
              <a:t>3.Thiết kế chi tiết kết cấu và chi </a:t>
            </a:r>
            <a:r>
              <a:rPr lang="vi-VN" sz="2800" b="1" dirty="0" smtClean="0">
                <a:latin typeface="Times New Roman" pitchFamily="18" charset="0"/>
                <a:cs typeface="Times New Roman" pitchFamily="18" charset="0"/>
              </a:rPr>
              <a:t>tiết</a:t>
            </a:r>
            <a:r>
              <a:rPr lang="en-US" sz="2800" b="1" dirty="0">
                <a:latin typeface="Times New Roman" pitchFamily="18" charset="0"/>
                <a:cs typeface="Times New Roman" pitchFamily="18" charset="0"/>
              </a:rPr>
              <a:t> </a:t>
            </a:r>
            <a:r>
              <a:rPr lang="vi-VN" sz="2800" b="1" dirty="0" smtClean="0">
                <a:latin typeface="Times New Roman" pitchFamily="18" charset="0"/>
                <a:cs typeface="Times New Roman" pitchFamily="18" charset="0"/>
              </a:rPr>
              <a:t>khối,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mảng,</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nét </a:t>
            </a:r>
            <a:r>
              <a:rPr lang="vi-VN" sz="2800" b="1" dirty="0">
                <a:latin typeface="Times New Roman" pitchFamily="18" charset="0"/>
                <a:cs typeface="Times New Roman" pitchFamily="18" charset="0"/>
              </a:rPr>
              <a:t>trang phục.</a:t>
            </a:r>
          </a:p>
          <a:p>
            <a:pPr marL="82296" indent="0">
              <a:buNone/>
            </a:pPr>
            <a:r>
              <a:rPr lang="vi-VN" sz="2800" b="1" dirty="0">
                <a:latin typeface="Times New Roman" pitchFamily="18" charset="0"/>
                <a:cs typeface="Times New Roman" pitchFamily="18" charset="0"/>
              </a:rPr>
              <a:t>4.Vẽ màu.</a:t>
            </a:r>
          </a:p>
          <a:p>
            <a:pPr marL="82296" indent="0">
              <a:buNone/>
            </a:pPr>
            <a:r>
              <a:rPr lang="vi-VN" sz="2800" b="1" dirty="0">
                <a:latin typeface="Times New Roman" pitchFamily="18" charset="0"/>
                <a:cs typeface="Times New Roman" pitchFamily="18" charset="0"/>
              </a:rPr>
              <a:t>5. Hoàn thiện sản phẩm</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9668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F4F4-47BE-E71D-617E-B1AD1D397865}"/>
              </a:ext>
            </a:extLst>
          </p:cNvPr>
          <p:cNvSpPr>
            <a:spLocks noGrp="1"/>
          </p:cNvSpPr>
          <p:nvPr>
            <p:ph type="title"/>
          </p:nvPr>
        </p:nvSpPr>
        <p:spPr/>
        <p:txBody>
          <a:bodyPr/>
          <a:lstStyle/>
          <a:p>
            <a:r>
              <a:rPr lang="vi-VN" dirty="0"/>
              <a:t>VIDEO hướng dẫn vẽ</a:t>
            </a:r>
            <a:endParaRPr lang="en-US" dirty="0"/>
          </a:p>
        </p:txBody>
      </p:sp>
      <p:pic>
        <p:nvPicPr>
          <p:cNvPr id="11" name="3447286614200558518">
            <a:hlinkClick r:id="" action="ppaction://media"/>
            <a:extLst>
              <a:ext uri="{FF2B5EF4-FFF2-40B4-BE49-F238E27FC236}">
                <a16:creationId xmlns:a16="http://schemas.microsoft.com/office/drawing/2014/main" id="{D8D234D3-CC76-E2C5-98AA-BFED86A7F3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5562600"/>
          </a:xfrm>
          <a:prstGeom prst="rect">
            <a:avLst/>
          </a:prstGeom>
        </p:spPr>
      </p:pic>
    </p:spTree>
    <p:extLst>
      <p:ext uri="{BB962C8B-B14F-4D97-AF65-F5344CB8AC3E}">
        <p14:creationId xmlns:p14="http://schemas.microsoft.com/office/powerpoint/2010/main" val="101347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534400" cy="3810000"/>
          </a:xfrm>
        </p:spPr>
        <p:txBody>
          <a:bodyPr>
            <a:normAutofit/>
          </a:bodyPr>
          <a:lstStyle/>
          <a:p>
            <a:pPr algn="ctr"/>
            <a:r>
              <a:rPr lang="vi-VN" dirty="0">
                <a:solidFill>
                  <a:schemeClr val="bg1"/>
                </a:solidFill>
                <a:latin typeface="Times New Roman" pitchFamily="18" charset="0"/>
                <a:cs typeface="Times New Roman" pitchFamily="18" charset="0"/>
              </a:rPr>
              <a:t>Luyện tập</a:t>
            </a:r>
            <a:r>
              <a:rPr lang="en-US" dirty="0">
                <a:solidFill>
                  <a:schemeClr val="bg1"/>
                </a:solidFill>
                <a:latin typeface="Times New Roman" pitchFamily="18" charset="0"/>
                <a:cs typeface="Times New Roman" pitchFamily="18" charset="0"/>
              </a:rPr>
              <a:t/>
            </a:r>
            <a:br>
              <a:rPr lang="en-US" dirty="0">
                <a:solidFill>
                  <a:schemeClr val="bg1"/>
                </a:solidFill>
                <a:latin typeface="Times New Roman" pitchFamily="18" charset="0"/>
                <a:cs typeface="Times New Roman" pitchFamily="18" charset="0"/>
              </a:rPr>
            </a:br>
            <a:r>
              <a:rPr lang="en-US" dirty="0">
                <a:solidFill>
                  <a:schemeClr val="bg1"/>
                </a:solidFill>
                <a:latin typeface="Times New Roman" pitchFamily="18" charset="0"/>
                <a:cs typeface="Times New Roman" pitchFamily="18" charset="0"/>
              </a:rPr>
              <a:t>Em </a:t>
            </a:r>
            <a:r>
              <a:rPr lang="en-US" dirty="0" err="1">
                <a:solidFill>
                  <a:schemeClr val="bg1"/>
                </a:solidFill>
                <a:latin typeface="Times New Roman" pitchFamily="18" charset="0"/>
                <a:cs typeface="Times New Roman" pitchFamily="18" charset="0"/>
              </a:rPr>
              <a:t>hãy</a:t>
            </a:r>
            <a:r>
              <a:rPr lang="en-US" dirty="0">
                <a:solidFill>
                  <a:schemeClr val="bg1"/>
                </a:solidFill>
                <a:latin typeface="Times New Roman" pitchFamily="18" charset="0"/>
                <a:cs typeface="Times New Roman" pitchFamily="18" charset="0"/>
              </a:rPr>
              <a:t> </a:t>
            </a:r>
            <a:r>
              <a:rPr lang="vi-VN" dirty="0">
                <a:solidFill>
                  <a:schemeClr val="bg1"/>
                </a:solidFill>
                <a:latin typeface="Times New Roman" pitchFamily="18" charset="0"/>
                <a:cs typeface="Times New Roman" pitchFamily="18" charset="0"/>
              </a:rPr>
              <a:t>thiết kế một trang môt trang phục có sử dụng hoa văn , họa tiết dân tộc mà em yêu thích</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50416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943088" cy="1143000"/>
          </a:xfrm>
        </p:spPr>
        <p:txBody>
          <a:bodyPr>
            <a:normAutofit/>
          </a:bodyPr>
          <a:lstStyle/>
          <a:p>
            <a:pPr algn="ctr"/>
            <a:r>
              <a:rPr lang="vi-VN" sz="3200" dirty="0">
                <a:solidFill>
                  <a:schemeClr val="tx1"/>
                </a:solidFill>
                <a:latin typeface="Times New Roman" pitchFamily="18" charset="0"/>
                <a:cs typeface="Times New Roman" pitchFamily="18" charset="0"/>
              </a:rPr>
              <a:t>Tham khảo một số sản phẩm mĩ thuật</a:t>
            </a:r>
            <a:endParaRPr lang="en-US" sz="3200" dirty="0">
              <a:solidFill>
                <a:schemeClr val="tx1"/>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80785BF-89C4-2429-D105-02B02D7C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339"/>
            <a:ext cx="2877922" cy="5933661"/>
          </a:xfrm>
          <a:prstGeom prst="rect">
            <a:avLst/>
          </a:prstGeom>
        </p:spPr>
      </p:pic>
      <p:pic>
        <p:nvPicPr>
          <p:cNvPr id="8" name="Picture 7">
            <a:extLst>
              <a:ext uri="{FF2B5EF4-FFF2-40B4-BE49-F238E27FC236}">
                <a16:creationId xmlns:a16="http://schemas.microsoft.com/office/drawing/2014/main" id="{A65062D7-F617-A2D2-B7D6-66328CD57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914400"/>
            <a:ext cx="3371088" cy="5801346"/>
          </a:xfrm>
          <a:prstGeom prst="rect">
            <a:avLst/>
          </a:prstGeom>
        </p:spPr>
      </p:pic>
      <p:pic>
        <p:nvPicPr>
          <p:cNvPr id="10" name="Picture 9">
            <a:extLst>
              <a:ext uri="{FF2B5EF4-FFF2-40B4-BE49-F238E27FC236}">
                <a16:creationId xmlns:a16="http://schemas.microsoft.com/office/drawing/2014/main" id="{A597D042-DDC1-C523-C35B-3F19E9C6E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974" y="762000"/>
            <a:ext cx="3254375" cy="6086061"/>
          </a:xfrm>
          <a:prstGeom prst="rect">
            <a:avLst/>
          </a:prstGeom>
        </p:spPr>
      </p:pic>
    </p:spTree>
    <p:extLst>
      <p:ext uri="{BB962C8B-B14F-4D97-AF65-F5344CB8AC3E}">
        <p14:creationId xmlns:p14="http://schemas.microsoft.com/office/powerpoint/2010/main" val="71899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534400" cy="3810000"/>
          </a:xfrm>
        </p:spPr>
        <p:txBody>
          <a:bodyPr>
            <a:normAutofit/>
          </a:bodyPr>
          <a:lstStyle/>
          <a:p>
            <a:pPr algn="ctr"/>
            <a:r>
              <a:rPr lang="en-US" dirty="0"/>
              <a:t/>
            </a:r>
            <a:br>
              <a:rPr lang="en-US" dirty="0"/>
            </a:br>
            <a:r>
              <a:rPr lang="en-US" dirty="0" err="1">
                <a:solidFill>
                  <a:schemeClr val="bg1"/>
                </a:solidFill>
                <a:latin typeface="Times New Roman" pitchFamily="18" charset="0"/>
                <a:cs typeface="Times New Roman" pitchFamily="18" charset="0"/>
              </a:rPr>
              <a:t>THẢO</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LUẬN</a:t>
            </a:r>
            <a:r>
              <a:rPr lang="en-US" dirty="0">
                <a:solidFill>
                  <a:schemeClr val="bg1"/>
                </a:solidFill>
                <a:latin typeface="Times New Roman" pitchFamily="18" charset="0"/>
                <a:cs typeface="Times New Roman" pitchFamily="18" charset="0"/>
              </a:rPr>
              <a:t/>
            </a:r>
            <a:br>
              <a:rPr lang="en-US" dirty="0">
                <a:solidFill>
                  <a:schemeClr val="bg1"/>
                </a:solidFill>
                <a:latin typeface="Times New Roman" pitchFamily="18" charset="0"/>
                <a:cs typeface="Times New Roman" pitchFamily="18" charset="0"/>
              </a:rPr>
            </a:br>
            <a:r>
              <a:rPr lang="en-US" dirty="0" err="1">
                <a:solidFill>
                  <a:schemeClr val="bg1"/>
                </a:solidFill>
                <a:latin typeface="Times New Roman" pitchFamily="18" charset="0"/>
                <a:cs typeface="Times New Roman" pitchFamily="18" charset="0"/>
              </a:rPr>
              <a:t>Em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hãy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trình</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bày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các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bước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trí</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sản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phẩm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thời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230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401877"/>
            <a:ext cx="7848600" cy="1738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75A8D">
                    <a:lumMod val="75000"/>
                  </a:srgbClr>
                </a:solidFill>
                <a:effectLst/>
                <a:uLnTx/>
                <a:uFillTx/>
                <a:latin typeface="Times New Roman" pitchFamily="18" charset="0"/>
                <a:ea typeface="+mn-ea"/>
                <a:cs typeface="Times New Roman" pitchFamily="18" charset="0"/>
              </a:rPr>
              <a:t>TIÊT </a:t>
            </a:r>
            <a:r>
              <a:rPr kumimoji="0" lang="vi-VN" sz="3200" b="1" i="0" u="none" strike="noStrike" kern="1200" cap="none" spc="0" normalizeH="0" baseline="0" noProof="0" dirty="0">
                <a:ln>
                  <a:noFill/>
                </a:ln>
                <a:solidFill>
                  <a:srgbClr val="475A8D">
                    <a:lumMod val="75000"/>
                  </a:srgb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a:ln>
                  <a:noFill/>
                </a:ln>
                <a:solidFill>
                  <a:srgbClr val="475A8D">
                    <a:lumMod val="75000"/>
                  </a:srgbClr>
                </a:solidFill>
                <a:effectLst/>
                <a:uLnTx/>
                <a:uFillTx/>
                <a:latin typeface="Times New Roman" pitchFamily="18" charset="0"/>
                <a:ea typeface="+mn-ea"/>
                <a:cs typeface="Times New Roman" pitchFamily="18" charset="0"/>
              </a:rPr>
              <a:t>-CHỦ ĐỀ </a:t>
            </a:r>
            <a:r>
              <a:rPr kumimoji="0" lang="vi-VN" sz="3200" b="1" i="0" u="none" strike="noStrike" kern="1200" cap="none" spc="0" normalizeH="0" baseline="0" noProof="0" dirty="0">
                <a:ln>
                  <a:noFill/>
                </a:ln>
                <a:solidFill>
                  <a:srgbClr val="475A8D">
                    <a:lumMod val="75000"/>
                  </a:srgbClr>
                </a:solidFill>
                <a:effectLst/>
                <a:uLnTx/>
                <a:uFillTx/>
                <a:latin typeface="Times New Roman" pitchFamily="18" charset="0"/>
                <a:ea typeface="+mn-ea"/>
                <a:cs typeface="Times New Roman" pitchFamily="18" charset="0"/>
              </a:rPr>
              <a:t>6</a:t>
            </a:r>
            <a:endParaRPr kumimoji="0" lang="en-US" sz="3200" b="1" i="0" u="none" strike="noStrike" kern="1200" cap="none" spc="0" normalizeH="0" baseline="0" noProof="0" dirty="0">
              <a:ln>
                <a:noFill/>
              </a:ln>
              <a:solidFill>
                <a:srgbClr val="475A8D">
                  <a:lumMod val="75000"/>
                </a:srgbClr>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BÀI </a:t>
            </a:r>
            <a:r>
              <a:rPr kumimoji="0" lang="vi-VN"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12</a:t>
            </a:r>
            <a:r>
              <a:rPr kumimoji="0" lang="en-US"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vi-VN"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THIẾT KẾ ỜI TRANG TRONG HOA VĂN DÂN TỘC (Tiết </a:t>
            </a:r>
            <a:r>
              <a:rPr kumimoji="0" lang="vi-VN" sz="2500" b="1" i="0" u="none" strike="noStrike" kern="1200" cap="none" spc="0" normalizeH="0" baseline="0" noProof="0" dirty="0" smtClean="0">
                <a:ln>
                  <a:noFill/>
                </a:ln>
                <a:solidFill>
                  <a:srgbClr val="00B0F0"/>
                </a:solidFill>
                <a:effectLst/>
                <a:uLnTx/>
                <a:uFillTx/>
                <a:latin typeface="Times New Roman" pitchFamily="18" charset="0"/>
                <a:ea typeface="+mn-ea"/>
                <a:cs typeface="Times New Roman" pitchFamily="18" charset="0"/>
              </a:rPr>
              <a:t>2</a:t>
            </a:r>
            <a:r>
              <a:rPr kumimoji="0" lang="vi-VN"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a:t>
            </a:r>
            <a:endParaRPr kumimoji="0" lang="en-US"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981200"/>
            <a:ext cx="7543800" cy="468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81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534400" cy="3810000"/>
          </a:xfrm>
        </p:spPr>
        <p:txBody>
          <a:bodyPr>
            <a:normAutofit/>
          </a:bodyPr>
          <a:lstStyle/>
          <a:p>
            <a:pPr algn="ctr"/>
            <a:r>
              <a:rPr lang="vi-VN" dirty="0">
                <a:solidFill>
                  <a:schemeClr val="bg1"/>
                </a:solidFill>
                <a:latin typeface="Times New Roman" pitchFamily="18" charset="0"/>
                <a:cs typeface="Times New Roman" pitchFamily="18" charset="0"/>
              </a:rPr>
              <a:t>Luyện tập</a:t>
            </a:r>
            <a:r>
              <a:rPr lang="en-US" dirty="0">
                <a:solidFill>
                  <a:schemeClr val="bg1"/>
                </a:solidFill>
                <a:latin typeface="Times New Roman" pitchFamily="18" charset="0"/>
                <a:cs typeface="Times New Roman" pitchFamily="18" charset="0"/>
              </a:rPr>
              <a:t/>
            </a:r>
            <a:br>
              <a:rPr lang="en-US" dirty="0">
                <a:solidFill>
                  <a:schemeClr val="bg1"/>
                </a:solidFill>
                <a:latin typeface="Times New Roman" pitchFamily="18" charset="0"/>
                <a:cs typeface="Times New Roman" pitchFamily="18" charset="0"/>
              </a:rPr>
            </a:br>
            <a:r>
              <a:rPr lang="en-US" dirty="0">
                <a:solidFill>
                  <a:schemeClr val="bg1"/>
                </a:solidFill>
                <a:latin typeface="Times New Roman" pitchFamily="18" charset="0"/>
                <a:cs typeface="Times New Roman" pitchFamily="18" charset="0"/>
              </a:rPr>
              <a:t>Em </a:t>
            </a:r>
            <a:r>
              <a:rPr lang="en-US" dirty="0" err="1">
                <a:solidFill>
                  <a:schemeClr val="bg1"/>
                </a:solidFill>
                <a:latin typeface="Times New Roman" pitchFamily="18" charset="0"/>
                <a:cs typeface="Times New Roman" pitchFamily="18" charset="0"/>
              </a:rPr>
              <a:t>hãy</a:t>
            </a:r>
            <a:r>
              <a:rPr lang="en-US" dirty="0">
                <a:solidFill>
                  <a:schemeClr val="bg1"/>
                </a:solidFill>
                <a:latin typeface="Times New Roman" pitchFamily="18" charset="0"/>
                <a:cs typeface="Times New Roman" pitchFamily="18" charset="0"/>
              </a:rPr>
              <a:t> </a:t>
            </a:r>
            <a:r>
              <a:rPr lang="vi-VN" dirty="0">
                <a:solidFill>
                  <a:schemeClr val="bg1"/>
                </a:solidFill>
                <a:latin typeface="Times New Roman" pitchFamily="18" charset="0"/>
                <a:cs typeface="Times New Roman" pitchFamily="18" charset="0"/>
              </a:rPr>
              <a:t>thiết kế một trang môt trang phục có sử dụng hoa văn , họa tiết dân tộc mà em yêu thích</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7605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5" name="Google Shape;695;p29"/>
          <p:cNvSpPr txBox="1">
            <a:spLocks noGrp="1"/>
          </p:cNvSpPr>
          <p:nvPr>
            <p:ph type="subTitle" idx="1"/>
          </p:nvPr>
        </p:nvSpPr>
        <p:spPr>
          <a:xfrm>
            <a:off x="943148" y="1120664"/>
            <a:ext cx="7574972" cy="545700"/>
          </a:xfrm>
          <a:prstGeom prst="rect">
            <a:avLst/>
          </a:prstGeom>
        </p:spPr>
        <p:txBody>
          <a:bodyPr spcFirstLastPara="1" vert="horz" wrap="square" lIns="91425" tIns="91425" rIns="91425" bIns="91425" rtlCol="0" anchor="t" anchorCtr="0">
            <a:noAutofit/>
          </a:bodyPr>
          <a:lstStyle/>
          <a:p>
            <a:pPr marL="0" indent="0"/>
            <a:r>
              <a:rPr lang="en-US" sz="3600" dirty="0">
                <a:solidFill>
                  <a:schemeClr val="bg1"/>
                </a:solidFill>
                <a:latin typeface="Bahnschrift SemiBold" pitchFamily="34" charset="0"/>
                <a:cs typeface="Times New Roman" panose="02020603050405020304" pitchFamily="18" charset="0"/>
              </a:rPr>
              <a:t>III. PHÂN TÍCH VÀ ĐÁNH GIÁ</a:t>
            </a:r>
            <a:endParaRPr lang="vi-VN" dirty="0">
              <a:solidFill>
                <a:schemeClr val="bg1"/>
              </a:solidFill>
              <a:latin typeface="Bahnschrift SemiBold" pitchFamily="34" charset="0"/>
            </a:endParaRPr>
          </a:p>
        </p:txBody>
      </p:sp>
      <p:sp>
        <p:nvSpPr>
          <p:cNvPr id="16" name="Google Shape;1039;p45"/>
          <p:cNvSpPr txBox="1">
            <a:spLocks noGrp="1"/>
          </p:cNvSpPr>
          <p:nvPr>
            <p:ph type="title"/>
          </p:nvPr>
        </p:nvSpPr>
        <p:spPr>
          <a:xfrm>
            <a:off x="1671388" y="2574692"/>
            <a:ext cx="5788125" cy="429525"/>
          </a:xfrm>
          <a:prstGeom prst="rect">
            <a:avLst/>
          </a:prstGeom>
        </p:spPr>
        <p:txBody>
          <a:bodyPr spcFirstLastPara="1" vert="horz" wrap="square" lIns="68569" tIns="68569" rIns="68569" bIns="68569" rtlCol="0" anchor="t" anchorCtr="0">
            <a:noAutofit/>
          </a:bodyPr>
          <a:lstStyle/>
          <a:p>
            <a:r>
              <a:rPr lang="vi-VN" sz="2700" dirty="0">
                <a:solidFill>
                  <a:srgbClr val="FF0000"/>
                </a:solidFill>
              </a:rPr>
              <a:t>Trưng bày sản phẩm</a:t>
            </a:r>
            <a:r>
              <a:rPr lang="en-US" sz="2700" dirty="0">
                <a:solidFill>
                  <a:srgbClr val="FF0000"/>
                </a:solidFill>
              </a:rPr>
              <a:t>:</a:t>
            </a:r>
            <a:endParaRPr sz="2700" dirty="0">
              <a:solidFill>
                <a:srgbClr val="FF0000"/>
              </a:solidFill>
            </a:endParaRPr>
          </a:p>
        </p:txBody>
      </p:sp>
    </p:spTree>
    <p:extLst>
      <p:ext uri="{BB962C8B-B14F-4D97-AF65-F5344CB8AC3E}">
        <p14:creationId xmlns:p14="http://schemas.microsoft.com/office/powerpoint/2010/main" val="78893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143000" y="1447800"/>
            <a:ext cx="7790688" cy="3124200"/>
          </a:xfrm>
        </p:spPr>
        <p:txBody>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 </a:t>
            </a:r>
          </a:p>
          <a:p>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a:t>
            </a: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 Trang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thiết kế hoa văn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đại</a:t>
            </a:r>
            <a:endParaRPr lang="en-US" dirty="0">
              <a:latin typeface="Times New Roman" pitchFamily="18" charset="0"/>
              <a:cs typeface="Times New Roman" pitchFamily="18" charset="0"/>
            </a:endParaRP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B: </a:t>
            </a:r>
            <a:r>
              <a:rPr lang="vi-VN" dirty="0">
                <a:latin typeface="Times New Roman" pitchFamily="18" charset="0"/>
                <a:cs typeface="Times New Roman" pitchFamily="18" charset="0"/>
              </a:rPr>
              <a:t>Trang phục được thiết kế với hoa văn dân tộc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17533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1729827" y="2630359"/>
            <a:ext cx="1714843" cy="2247194"/>
          </a:xfrm>
          <a:prstGeom prst="rect">
            <a:avLst/>
          </a:prstGeom>
        </p:spPr>
        <p:txBody>
          <a:bodyPr spcFirstLastPara="1" vert="horz" wrap="square" lIns="91425" tIns="91425" rIns="91425" bIns="91425" rtlCol="0" anchor="t" anchorCtr="0">
            <a:noAutofit/>
          </a:bodyPr>
          <a:lstStyle/>
          <a:p>
            <a:pPr marL="0" indent="0"/>
            <a:r>
              <a:rPr lang="vi-VN" sz="3000" b="1" dirty="0">
                <a:solidFill>
                  <a:srgbClr val="595959"/>
                </a:solidFill>
                <a:latin typeface="+mj-lt"/>
                <a:ea typeface="Anaheim"/>
                <a:cs typeface="Anaheim"/>
                <a:sym typeface="Anaheim"/>
              </a:rPr>
              <a:t>Nhóm 1</a:t>
            </a:r>
          </a:p>
          <a:p>
            <a:pPr marL="0" indent="0"/>
            <a:r>
              <a:rPr lang="vi-VN" sz="3000" b="1" dirty="0">
                <a:solidFill>
                  <a:srgbClr val="595959"/>
                </a:solidFill>
                <a:latin typeface="+mj-lt"/>
                <a:ea typeface="Anaheim"/>
                <a:cs typeface="Anaheim"/>
                <a:sym typeface="Anaheim"/>
              </a:rPr>
              <a:t>Nhóm 2</a:t>
            </a:r>
          </a:p>
          <a:p>
            <a:pPr marL="0" indent="0"/>
            <a:r>
              <a:rPr lang="vi-VN" sz="3000" b="1" dirty="0">
                <a:solidFill>
                  <a:srgbClr val="595959"/>
                </a:solidFill>
                <a:latin typeface="+mj-lt"/>
                <a:ea typeface="Anaheim"/>
                <a:cs typeface="Anaheim"/>
                <a:sym typeface="Anaheim"/>
              </a:rPr>
              <a:t>Nhóm </a:t>
            </a:r>
            <a:r>
              <a:rPr lang="vi-VN" sz="3600" b="1" dirty="0">
                <a:solidFill>
                  <a:srgbClr val="595959"/>
                </a:solidFill>
                <a:latin typeface="+mj-lt"/>
                <a:ea typeface="Anaheim"/>
                <a:cs typeface="Anaheim"/>
                <a:sym typeface="Anaheim"/>
              </a:rPr>
              <a:t>3</a:t>
            </a:r>
          </a:p>
          <a:p>
            <a:pPr marL="0" indent="0"/>
            <a:r>
              <a:rPr lang="vi-VN" sz="3000" b="1" dirty="0">
                <a:solidFill>
                  <a:srgbClr val="595959"/>
                </a:solidFill>
                <a:latin typeface="+mj-lt"/>
                <a:ea typeface="Anaheim"/>
                <a:cs typeface="Anaheim"/>
                <a:sym typeface="Anaheim"/>
              </a:rPr>
              <a:t>Nhóm 4</a:t>
            </a:r>
            <a:endParaRPr sz="3000" b="1" dirty="0">
              <a:solidFill>
                <a:srgbClr val="595959"/>
              </a:solidFill>
              <a:latin typeface="+mj-lt"/>
              <a:ea typeface="Anaheim"/>
              <a:cs typeface="Anaheim"/>
              <a:sym typeface="Anaheim"/>
            </a:endParaRPr>
          </a:p>
        </p:txBody>
      </p:sp>
      <p:sp>
        <p:nvSpPr>
          <p:cNvPr id="1039" name="Google Shape;1039;p45"/>
          <p:cNvSpPr txBox="1">
            <a:spLocks noGrp="1"/>
          </p:cNvSpPr>
          <p:nvPr>
            <p:ph type="title"/>
          </p:nvPr>
        </p:nvSpPr>
        <p:spPr>
          <a:xfrm>
            <a:off x="713225" y="1396750"/>
            <a:ext cx="7717500" cy="572700"/>
          </a:xfrm>
          <a:prstGeom prst="rect">
            <a:avLst/>
          </a:prstGeom>
        </p:spPr>
        <p:txBody>
          <a:bodyPr spcFirstLastPara="1" vert="horz" wrap="square" lIns="91425" tIns="91425" rIns="91425" bIns="91425" rtlCol="0" anchor="t" anchorCtr="0">
            <a:noAutofit/>
          </a:bodyPr>
          <a:lstStyle/>
          <a:p>
            <a:r>
              <a:rPr lang="vi-VN" dirty="0">
                <a:latin typeface="+mj-lt"/>
              </a:rPr>
              <a:t>Trưng bày sản phẩm</a:t>
            </a:r>
            <a:endParaRPr dirty="0">
              <a:latin typeface="+mj-lt"/>
            </a:endParaRPr>
          </a:p>
        </p:txBody>
      </p:sp>
      <p:cxnSp>
        <p:nvCxnSpPr>
          <p:cNvPr id="1040" name="Google Shape;1040;p45"/>
          <p:cNvCxnSpPr/>
          <p:nvPr/>
        </p:nvCxnSpPr>
        <p:spPr>
          <a:xfrm>
            <a:off x="2731000" y="2040975"/>
            <a:ext cx="3681900" cy="0"/>
          </a:xfrm>
          <a:prstGeom prst="straightConnector1">
            <a:avLst/>
          </a:prstGeom>
          <a:noFill/>
          <a:ln w="19050" cap="flat" cmpd="sng">
            <a:solidFill>
              <a:schemeClr val="dk2"/>
            </a:solidFill>
            <a:prstDash val="solid"/>
            <a:round/>
            <a:headEnd type="none" w="med" len="med"/>
            <a:tailEnd type="none" w="med" len="med"/>
          </a:ln>
        </p:spPr>
      </p:cxnSp>
      <p:grpSp>
        <p:nvGrpSpPr>
          <p:cNvPr id="1041" name="Google Shape;1041;p45"/>
          <p:cNvGrpSpPr/>
          <p:nvPr/>
        </p:nvGrpSpPr>
        <p:grpSpPr>
          <a:xfrm>
            <a:off x="4105003" y="2189663"/>
            <a:ext cx="4526280" cy="3053895"/>
            <a:chOff x="5291700" y="507975"/>
            <a:chExt cx="2083475" cy="1658225"/>
          </a:xfrm>
        </p:grpSpPr>
        <p:sp>
          <p:nvSpPr>
            <p:cNvPr id="1042" name="Google Shape;1042;p45"/>
            <p:cNvSpPr/>
            <p:nvPr/>
          </p:nvSpPr>
          <p:spPr>
            <a:xfrm>
              <a:off x="6020400" y="2153275"/>
              <a:ext cx="641550" cy="9825"/>
            </a:xfrm>
            <a:custGeom>
              <a:avLst/>
              <a:gdLst/>
              <a:ahLst/>
              <a:cxnLst/>
              <a:rect l="l" t="t" r="r" b="b"/>
              <a:pathLst>
                <a:path w="25662" h="393" extrusionOk="0">
                  <a:moveTo>
                    <a:pt x="1" y="1"/>
                  </a:moveTo>
                  <a:lnTo>
                    <a:pt x="1" y="42"/>
                  </a:lnTo>
                  <a:cubicBezTo>
                    <a:pt x="1" y="269"/>
                    <a:pt x="785" y="393"/>
                    <a:pt x="2808" y="393"/>
                  </a:cubicBezTo>
                  <a:lnTo>
                    <a:pt x="22915" y="393"/>
                  </a:lnTo>
                  <a:cubicBezTo>
                    <a:pt x="24959" y="393"/>
                    <a:pt x="25661" y="248"/>
                    <a:pt x="25661" y="1"/>
                  </a:cubicBezTo>
                  <a:close/>
                </a:path>
              </a:pathLst>
            </a:custGeom>
            <a:solidFill>
              <a:srgbClr val="000000"/>
            </a:solidFill>
            <a:ln w="19050"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1043" name="Google Shape;1043;p45"/>
            <p:cNvSpPr/>
            <p:nvPr/>
          </p:nvSpPr>
          <p:spPr>
            <a:xfrm>
              <a:off x="5963650" y="1933950"/>
              <a:ext cx="754550" cy="232250"/>
            </a:xfrm>
            <a:custGeom>
              <a:avLst/>
              <a:gdLst/>
              <a:ahLst/>
              <a:cxnLst/>
              <a:rect l="l" t="t" r="r" b="b"/>
              <a:pathLst>
                <a:path w="30182" h="9290" fill="none" extrusionOk="0">
                  <a:moveTo>
                    <a:pt x="25495" y="5842"/>
                  </a:moveTo>
                  <a:cubicBezTo>
                    <a:pt x="23678" y="4005"/>
                    <a:pt x="23617" y="0"/>
                    <a:pt x="23617" y="0"/>
                  </a:cubicBezTo>
                  <a:lnTo>
                    <a:pt x="6585" y="0"/>
                  </a:lnTo>
                  <a:cubicBezTo>
                    <a:pt x="6585" y="0"/>
                    <a:pt x="6503" y="3984"/>
                    <a:pt x="4686" y="5842"/>
                  </a:cubicBezTo>
                  <a:cubicBezTo>
                    <a:pt x="2849" y="7700"/>
                    <a:pt x="0" y="9290"/>
                    <a:pt x="4955" y="9290"/>
                  </a:cubicBezTo>
                  <a:lnTo>
                    <a:pt x="25227" y="9290"/>
                  </a:lnTo>
                  <a:cubicBezTo>
                    <a:pt x="30181" y="9290"/>
                    <a:pt x="27332" y="7700"/>
                    <a:pt x="25495" y="5842"/>
                  </a:cubicBezTo>
                  <a:close/>
                </a:path>
              </a:pathLst>
            </a:custGeom>
            <a:noFill/>
            <a:ln w="19050"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1044" name="Google Shape;1044;p45"/>
            <p:cNvSpPr/>
            <p:nvPr/>
          </p:nvSpPr>
          <p:spPr>
            <a:xfrm>
              <a:off x="5291700" y="1753300"/>
              <a:ext cx="2083475" cy="181175"/>
            </a:xfrm>
            <a:custGeom>
              <a:avLst/>
              <a:gdLst/>
              <a:ahLst/>
              <a:cxnLst/>
              <a:rect l="l" t="t" r="r" b="b"/>
              <a:pathLst>
                <a:path w="83339" h="7247" fill="none" extrusionOk="0">
                  <a:moveTo>
                    <a:pt x="0" y="4790"/>
                  </a:moveTo>
                  <a:cubicBezTo>
                    <a:pt x="0" y="6153"/>
                    <a:pt x="1280" y="7226"/>
                    <a:pt x="2642" y="7226"/>
                  </a:cubicBezTo>
                  <a:lnTo>
                    <a:pt x="80882" y="7226"/>
                  </a:lnTo>
                  <a:cubicBezTo>
                    <a:pt x="82245" y="7247"/>
                    <a:pt x="83339" y="6153"/>
                    <a:pt x="83339" y="4790"/>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1045" name="Google Shape;1045;p45"/>
            <p:cNvSpPr/>
            <p:nvPr/>
          </p:nvSpPr>
          <p:spPr>
            <a:xfrm>
              <a:off x="5291700" y="507975"/>
              <a:ext cx="2083475" cy="1245350"/>
            </a:xfrm>
            <a:custGeom>
              <a:avLst/>
              <a:gdLst/>
              <a:ahLst/>
              <a:cxnLst/>
              <a:rect l="l" t="t" r="r" b="b"/>
              <a:pathLst>
                <a:path w="83339" h="49814" fill="none" extrusionOk="0">
                  <a:moveTo>
                    <a:pt x="80882" y="1"/>
                  </a:moveTo>
                  <a:lnTo>
                    <a:pt x="2642" y="1"/>
                  </a:lnTo>
                  <a:cubicBezTo>
                    <a:pt x="1280" y="1"/>
                    <a:pt x="0" y="992"/>
                    <a:pt x="0" y="2354"/>
                  </a:cubicBezTo>
                  <a:lnTo>
                    <a:pt x="0" y="49814"/>
                  </a:lnTo>
                  <a:lnTo>
                    <a:pt x="83339" y="49814"/>
                  </a:lnTo>
                  <a:lnTo>
                    <a:pt x="83339" y="2354"/>
                  </a:lnTo>
                  <a:cubicBezTo>
                    <a:pt x="83339" y="992"/>
                    <a:pt x="82245" y="1"/>
                    <a:pt x="80882" y="1"/>
                  </a:cubicBezTo>
                  <a:close/>
                  <a:moveTo>
                    <a:pt x="79726" y="46201"/>
                  </a:moveTo>
                  <a:lnTo>
                    <a:pt x="3613" y="46201"/>
                  </a:lnTo>
                  <a:lnTo>
                    <a:pt x="3613" y="3097"/>
                  </a:lnTo>
                  <a:lnTo>
                    <a:pt x="79726" y="3097"/>
                  </a:lnTo>
                  <a:close/>
                </a:path>
              </a:pathLst>
            </a:custGeom>
            <a:noFill/>
            <a:ln w="19050"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1046" name="Google Shape;1046;p45"/>
            <p:cNvSpPr/>
            <p:nvPr/>
          </p:nvSpPr>
          <p:spPr>
            <a:xfrm>
              <a:off x="5291700" y="1753300"/>
              <a:ext cx="2083475" cy="180675"/>
            </a:xfrm>
            <a:custGeom>
              <a:avLst/>
              <a:gdLst/>
              <a:ahLst/>
              <a:cxnLst/>
              <a:rect l="l" t="t" r="r" b="b"/>
              <a:pathLst>
                <a:path w="83339" h="7227" fill="none" extrusionOk="0">
                  <a:moveTo>
                    <a:pt x="0" y="4522"/>
                  </a:moveTo>
                  <a:cubicBezTo>
                    <a:pt x="0" y="5884"/>
                    <a:pt x="1280" y="7226"/>
                    <a:pt x="2642" y="7226"/>
                  </a:cubicBezTo>
                  <a:lnTo>
                    <a:pt x="80882" y="7226"/>
                  </a:lnTo>
                  <a:cubicBezTo>
                    <a:pt x="82245" y="7226"/>
                    <a:pt x="83339" y="5884"/>
                    <a:pt x="83339" y="4522"/>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grpSp>
      <p:pic>
        <p:nvPicPr>
          <p:cNvPr id="1047" name="Google Shape;1047;p45"/>
          <p:cNvPicPr preferRelativeResize="0"/>
          <p:nvPr/>
        </p:nvPicPr>
        <p:blipFill>
          <a:blip r:embed="rId3">
            <a:alphaModFix/>
          </a:blip>
          <a:stretch>
            <a:fillRect/>
          </a:stretch>
        </p:blipFill>
        <p:spPr>
          <a:xfrm>
            <a:off x="4271555" y="2342225"/>
            <a:ext cx="4159171" cy="2361168"/>
          </a:xfrm>
          <a:prstGeom prst="rect">
            <a:avLst/>
          </a:prstGeom>
          <a:noFill/>
          <a:ln>
            <a:noFill/>
          </a:ln>
        </p:spPr>
      </p:pic>
      <p:sp>
        <p:nvSpPr>
          <p:cNvPr id="3" name="Rectangle 2"/>
          <p:cNvSpPr/>
          <p:nvPr/>
        </p:nvSpPr>
        <p:spPr>
          <a:xfrm>
            <a:off x="4507355" y="2322201"/>
            <a:ext cx="3811089" cy="2259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Tw Cen MT" panose="020B0602020104020603"/>
            </a:endParaRPr>
          </a:p>
        </p:txBody>
      </p:sp>
      <p:sp>
        <p:nvSpPr>
          <p:cNvPr id="2" name="TextBox 1"/>
          <p:cNvSpPr txBox="1"/>
          <p:nvPr/>
        </p:nvSpPr>
        <p:spPr>
          <a:xfrm>
            <a:off x="5740761" y="3914152"/>
            <a:ext cx="1734459" cy="415498"/>
          </a:xfrm>
          <a:prstGeom prst="rect">
            <a:avLst/>
          </a:prstGeom>
          <a:noFill/>
        </p:spPr>
        <p:txBody>
          <a:bodyPr wrap="square" rtlCol="0">
            <a:spAutoFit/>
          </a:bodyPr>
          <a:lstStyle/>
          <a:p>
            <a:pPr defTabSz="342900"/>
            <a:r>
              <a:rPr lang="en-US" sz="2100" dirty="0" err="1">
                <a:solidFill>
                  <a:prstClr val="black"/>
                </a:solidFill>
                <a:latin typeface="Tw Cen MT" panose="020B0602020104020603"/>
              </a:rPr>
              <a:t>Sản</a:t>
            </a:r>
            <a:r>
              <a:rPr lang="en-US" sz="2100" dirty="0">
                <a:solidFill>
                  <a:prstClr val="black"/>
                </a:solidFill>
                <a:latin typeface="Tw Cen MT" panose="020B0602020104020603"/>
              </a:rPr>
              <a:t> </a:t>
            </a:r>
            <a:r>
              <a:rPr lang="en-US" sz="2100" dirty="0" err="1">
                <a:solidFill>
                  <a:prstClr val="black"/>
                </a:solidFill>
                <a:latin typeface="Tw Cen MT" panose="020B0602020104020603"/>
              </a:rPr>
              <a:t>phẩm</a:t>
            </a:r>
            <a:r>
              <a:rPr lang="en-US" sz="2100" dirty="0">
                <a:solidFill>
                  <a:prstClr val="black"/>
                </a:solidFill>
                <a:latin typeface="Tw Cen MT" panose="020B0602020104020603"/>
              </a:rPr>
              <a:t> </a:t>
            </a:r>
            <a:r>
              <a:rPr lang="vi-VN" sz="2100" dirty="0">
                <a:solidFill>
                  <a:prstClr val="black"/>
                </a:solidFill>
                <a:latin typeface="Arial" panose="020B0604020202020204" pitchFamily="34" charset="0"/>
              </a:rPr>
              <a:t> </a:t>
            </a:r>
            <a:endParaRPr lang="en-US" sz="2100" dirty="0">
              <a:solidFill>
                <a:prstClr val="black"/>
              </a:solidFill>
              <a:latin typeface="Tw Cen MT" panose="020B0602020104020603"/>
            </a:endParaRPr>
          </a:p>
        </p:txBody>
      </p:sp>
    </p:spTree>
    <p:extLst>
      <p:ext uri="{BB962C8B-B14F-4D97-AF65-F5344CB8AC3E}">
        <p14:creationId xmlns:p14="http://schemas.microsoft.com/office/powerpoint/2010/main" val="312373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4327527" y="1800227"/>
            <a:ext cx="3444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defTabSz="342900"/>
            <a:endParaRPr lang="vi-VN" sz="2400" b="1">
              <a:solidFill>
                <a:prstClr val="white"/>
              </a:solidFill>
              <a:cs typeface="Times New Roman" pitchFamily="18" charset="0"/>
            </a:endParaRPr>
          </a:p>
        </p:txBody>
      </p:sp>
      <p:sp>
        <p:nvSpPr>
          <p:cNvPr id="13315" name="Text Box 15"/>
          <p:cNvSpPr txBox="1">
            <a:spLocks noChangeArrowheads="1"/>
          </p:cNvSpPr>
          <p:nvPr/>
        </p:nvSpPr>
        <p:spPr bwMode="auto">
          <a:xfrm>
            <a:off x="-121375" y="762000"/>
            <a:ext cx="91440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342900" lvl="1" algn="just" defTabSz="342900">
              <a:spcBef>
                <a:spcPct val="50000"/>
              </a:spcBef>
            </a:pPr>
            <a:r>
              <a:rPr lang="en-US" sz="3200" b="1" dirty="0" err="1">
                <a:solidFill>
                  <a:srgbClr val="003300"/>
                </a:solidFill>
                <a:effectLst>
                  <a:outerShdw blurRad="38100" dist="38100" dir="2700000" algn="tl">
                    <a:srgbClr val="000000">
                      <a:alpha val="43137"/>
                    </a:srgbClr>
                  </a:outerShdw>
                </a:effectLst>
                <a:cs typeface="Times New Roman" pitchFamily="18" charset="0"/>
              </a:rPr>
              <a:t>Nêu</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cảm</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nhận</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của</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em</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về</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sản</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phẩm</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mĩ</a:t>
            </a:r>
            <a:r>
              <a:rPr lang="en-US" sz="3200" b="1" dirty="0">
                <a:solidFill>
                  <a:srgbClr val="003300"/>
                </a:solidFill>
                <a:effectLst>
                  <a:outerShdw blurRad="38100" dist="38100" dir="2700000" algn="tl">
                    <a:srgbClr val="000000">
                      <a:alpha val="43137"/>
                    </a:srgbClr>
                  </a:outerShdw>
                </a:effectLst>
                <a:cs typeface="Times New Roman" pitchFamily="18" charset="0"/>
              </a:rPr>
              <a:t> </a:t>
            </a:r>
            <a:r>
              <a:rPr lang="en-US" sz="3200" b="1" dirty="0" err="1">
                <a:solidFill>
                  <a:srgbClr val="003300"/>
                </a:solidFill>
                <a:effectLst>
                  <a:outerShdw blurRad="38100" dist="38100" dir="2700000" algn="tl">
                    <a:srgbClr val="000000">
                      <a:alpha val="43137"/>
                    </a:srgbClr>
                  </a:outerShdw>
                </a:effectLst>
                <a:cs typeface="Times New Roman" pitchFamily="18" charset="0"/>
              </a:rPr>
              <a:t>thuật</a:t>
            </a:r>
            <a:r>
              <a:rPr lang="en-US" sz="3200" b="1" dirty="0">
                <a:solidFill>
                  <a:srgbClr val="003300"/>
                </a:solidFill>
                <a:effectLst>
                  <a:outerShdw blurRad="38100" dist="38100" dir="2700000" algn="tl">
                    <a:srgbClr val="000000">
                      <a:alpha val="43137"/>
                    </a:srgbClr>
                  </a:outerShdw>
                </a:effectLst>
                <a:cs typeface="Times New Roman" pitchFamily="18" charset="0"/>
              </a:rPr>
              <a:t>:</a:t>
            </a:r>
          </a:p>
          <a:p>
            <a:pPr marL="342900" lvl="1" algn="just" defTabSz="342900">
              <a:spcBef>
                <a:spcPct val="50000"/>
              </a:spcBef>
            </a:pPr>
            <a:r>
              <a:rPr lang="en-US" sz="3200" b="1" i="1" dirty="0">
                <a:solidFill>
                  <a:srgbClr val="FF0000"/>
                </a:solidFill>
                <a:effectLst>
                  <a:outerShdw blurRad="38100" dist="38100" dir="2700000" algn="tl">
                    <a:srgbClr val="000000">
                      <a:alpha val="43137"/>
                    </a:srgbClr>
                  </a:outerShdw>
                </a:effectLst>
                <a:cs typeface="Times New Roman" pitchFamily="18" charset="0"/>
              </a:rPr>
              <a:t>? </a:t>
            </a:r>
            <a:r>
              <a:rPr lang="vi-VN" sz="3200" b="1" i="1" dirty="0">
                <a:solidFill>
                  <a:srgbClr val="FF0000"/>
                </a:solidFill>
                <a:effectLst>
                  <a:outerShdw blurRad="38100" dist="38100" dir="2700000" algn="tl">
                    <a:srgbClr val="000000">
                      <a:alpha val="43137"/>
                    </a:srgbClr>
                  </a:outerShdw>
                </a:effectLst>
                <a:cs typeface="Times New Roman" pitchFamily="18" charset="0"/>
              </a:rPr>
              <a:t>Kiểu dáng trang phục</a:t>
            </a:r>
            <a:r>
              <a:rPr lang="en-US" sz="3200" b="1" i="1" dirty="0">
                <a:solidFill>
                  <a:srgbClr val="FF0000"/>
                </a:solidFill>
                <a:effectLst>
                  <a:outerShdw blurRad="38100" dist="38100" dir="2700000" algn="tl">
                    <a:srgbClr val="000000">
                      <a:alpha val="43137"/>
                    </a:srgbClr>
                  </a:outerShdw>
                </a:effectLst>
                <a:cs typeface="Times New Roman" pitchFamily="18" charset="0"/>
              </a:rPr>
              <a:t>.</a:t>
            </a:r>
          </a:p>
          <a:p>
            <a:pPr marL="342900" lvl="1" algn="just" defTabSz="342900">
              <a:spcBef>
                <a:spcPct val="50000"/>
              </a:spcBef>
            </a:pPr>
            <a:r>
              <a:rPr lang="en-US" sz="3200" b="1" i="1" dirty="0">
                <a:solidFill>
                  <a:srgbClr val="FF0000"/>
                </a:solidFill>
                <a:effectLst>
                  <a:outerShdw blurRad="38100" dist="38100" dir="2700000" algn="tl">
                    <a:srgbClr val="000000">
                      <a:alpha val="43137"/>
                    </a:srgbClr>
                  </a:outerShdw>
                </a:effectLst>
                <a:cs typeface="Times New Roman" pitchFamily="18" charset="0"/>
              </a:rPr>
              <a:t>? </a:t>
            </a:r>
            <a:r>
              <a:rPr lang="vi-VN" sz="3200" b="1" i="1" dirty="0">
                <a:solidFill>
                  <a:srgbClr val="FF0000"/>
                </a:solidFill>
                <a:effectLst>
                  <a:outerShdw blurRad="38100" dist="38100" dir="2700000" algn="tl">
                    <a:srgbClr val="000000">
                      <a:alpha val="43137"/>
                    </a:srgbClr>
                  </a:outerShdw>
                </a:effectLst>
                <a:cs typeface="Times New Roman" pitchFamily="18" charset="0"/>
              </a:rPr>
              <a:t>Màu sắc và cách sắp xếp mẫu hoa văn trên trang phục</a:t>
            </a:r>
            <a:r>
              <a:rPr lang="en-US" sz="3200" b="1" i="1" dirty="0">
                <a:solidFill>
                  <a:srgbClr val="FF0000"/>
                </a:solidFill>
                <a:effectLst>
                  <a:outerShdw blurRad="38100" dist="38100" dir="2700000" algn="tl">
                    <a:srgbClr val="000000">
                      <a:alpha val="43137"/>
                    </a:srgbClr>
                  </a:outerShdw>
                </a:effectLst>
                <a:cs typeface="Times New Roman" pitchFamily="18" charset="0"/>
              </a:rPr>
              <a:t>.</a:t>
            </a:r>
          </a:p>
          <a:p>
            <a:pPr marL="342900" lvl="1" algn="just" defTabSz="342900">
              <a:spcBef>
                <a:spcPct val="50000"/>
              </a:spcBef>
            </a:pPr>
            <a:r>
              <a:rPr lang="en-US" sz="3200" b="1" i="1" dirty="0">
                <a:solidFill>
                  <a:srgbClr val="FF0000"/>
                </a:solidFill>
                <a:effectLst>
                  <a:outerShdw blurRad="38100" dist="38100" dir="2700000" algn="tl">
                    <a:srgbClr val="000000">
                      <a:alpha val="43137"/>
                    </a:srgbClr>
                  </a:outerShdw>
                </a:effectLst>
                <a:cs typeface="Times New Roman" pitchFamily="18" charset="0"/>
              </a:rPr>
              <a:t>? </a:t>
            </a:r>
            <a:r>
              <a:rPr lang="vi-VN" sz="3200" b="1" i="1" dirty="0">
                <a:solidFill>
                  <a:srgbClr val="FF0000"/>
                </a:solidFill>
                <a:effectLst>
                  <a:outerShdw blurRad="38100" dist="38100" dir="2700000" algn="tl">
                    <a:srgbClr val="000000">
                      <a:alpha val="43137"/>
                    </a:srgbClr>
                  </a:outerShdw>
                </a:effectLst>
                <a:cs typeface="Times New Roman" pitchFamily="18" charset="0"/>
              </a:rPr>
              <a:t>Tính phù hợp của các mẫu hoa văn được trang trí trên trang phục</a:t>
            </a:r>
            <a:r>
              <a:rPr lang="en-US" sz="3200" b="1" i="1" dirty="0">
                <a:solidFill>
                  <a:srgbClr val="FF0000"/>
                </a:solidFill>
                <a:effectLst>
                  <a:outerShdw blurRad="38100" dist="38100" dir="2700000" algn="tl">
                    <a:srgbClr val="000000">
                      <a:alpha val="43137"/>
                    </a:srgbClr>
                  </a:outerShdw>
                </a:effectLst>
                <a:cs typeface="Times New Roman" pitchFamily="18" charset="0"/>
              </a:rPr>
              <a:t>.</a:t>
            </a:r>
          </a:p>
          <a:p>
            <a:pPr marL="342900" lvl="1" algn="just" defTabSz="342900">
              <a:spcBef>
                <a:spcPct val="50000"/>
              </a:spcBef>
            </a:pPr>
            <a:r>
              <a:rPr lang="en-US" sz="3200" b="1" i="1" dirty="0">
                <a:solidFill>
                  <a:srgbClr val="FF0000"/>
                </a:solidFill>
                <a:effectLst>
                  <a:outerShdw blurRad="38100" dist="38100" dir="2700000" algn="tl">
                    <a:srgbClr val="000000">
                      <a:alpha val="43137"/>
                    </a:srgbClr>
                  </a:outerShdw>
                </a:effectLst>
                <a:cs typeface="Times New Roman" pitchFamily="18" charset="0"/>
              </a:rPr>
              <a:t>? </a:t>
            </a:r>
            <a:r>
              <a:rPr lang="vi-VN" sz="3200" b="1" i="1" dirty="0">
                <a:solidFill>
                  <a:srgbClr val="FF0000"/>
                </a:solidFill>
                <a:effectLst>
                  <a:outerShdw blurRad="38100" dist="38100" dir="2700000" algn="tl">
                    <a:srgbClr val="000000">
                      <a:alpha val="43137"/>
                    </a:srgbClr>
                  </a:outerShdw>
                </a:effectLst>
                <a:cs typeface="Times New Roman" pitchFamily="18" charset="0"/>
              </a:rPr>
              <a:t>Tính ứng dụng của sản phẩm thiết kế trong cuộc sống</a:t>
            </a:r>
            <a:r>
              <a:rPr lang="en-US" sz="3200" b="1" i="1" dirty="0" smtClean="0">
                <a:solidFill>
                  <a:srgbClr val="FF0000"/>
                </a:solidFill>
                <a:effectLst>
                  <a:outerShdw blurRad="38100" dist="38100" dir="2700000" algn="tl">
                    <a:srgbClr val="000000">
                      <a:alpha val="43137"/>
                    </a:srgbClr>
                  </a:outerShdw>
                </a:effectLst>
                <a:cs typeface="Times New Roman" pitchFamily="18" charset="0"/>
              </a:rPr>
              <a:t>.</a:t>
            </a:r>
          </a:p>
          <a:p>
            <a:pPr marL="342900" lvl="1" algn="just" defTabSz="342900">
              <a:spcBef>
                <a:spcPct val="50000"/>
              </a:spcBef>
            </a:pPr>
            <a:r>
              <a:rPr lang="en-US" sz="3200" b="1" dirty="0" smtClean="0">
                <a:effectLst>
                  <a:outerShdw blurRad="38100" dist="38100" dir="2700000" algn="tl">
                    <a:srgbClr val="000000">
                      <a:alpha val="43137"/>
                    </a:srgbClr>
                  </a:outerShdw>
                </a:effectLst>
                <a:cs typeface="Times New Roman" pitchFamily="18" charset="0"/>
              </a:rPr>
              <a:t>Chia </a:t>
            </a:r>
            <a:r>
              <a:rPr lang="en-US" sz="3200" b="1" dirty="0" err="1" smtClean="0">
                <a:effectLst>
                  <a:outerShdw blurRad="38100" dist="38100" dir="2700000" algn="tl">
                    <a:srgbClr val="000000">
                      <a:alpha val="43137"/>
                    </a:srgbClr>
                  </a:outerShdw>
                </a:effectLst>
                <a:cs typeface="Times New Roman" pitchFamily="18" charset="0"/>
              </a:rPr>
              <a:t>sẻ</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cách</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thực</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hiện</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sp</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của</a:t>
            </a:r>
            <a:r>
              <a:rPr lang="en-US" sz="3200" b="1" dirty="0" smtClean="0">
                <a:effectLst>
                  <a:outerShdw blurRad="38100" dist="38100" dir="2700000" algn="tl">
                    <a:srgbClr val="000000">
                      <a:alpha val="43137"/>
                    </a:srgbClr>
                  </a:outerShdw>
                </a:effectLst>
                <a:cs typeface="Times New Roman" pitchFamily="18" charset="0"/>
              </a:rPr>
              <a:t> </a:t>
            </a:r>
            <a:r>
              <a:rPr lang="en-US" sz="3200" b="1" dirty="0" err="1" smtClean="0">
                <a:effectLst>
                  <a:outerShdw blurRad="38100" dist="38100" dir="2700000" algn="tl">
                    <a:srgbClr val="000000">
                      <a:alpha val="43137"/>
                    </a:srgbClr>
                  </a:outerShdw>
                </a:effectLst>
                <a:cs typeface="Times New Roman" pitchFamily="18" charset="0"/>
              </a:rPr>
              <a:t>em</a:t>
            </a:r>
            <a:r>
              <a:rPr lang="en-US" sz="3200" b="1" dirty="0" smtClean="0">
                <a:solidFill>
                  <a:srgbClr val="003300"/>
                </a:solidFill>
                <a:effectLst>
                  <a:outerShdw blurRad="38100" dist="38100" dir="2700000" algn="tl">
                    <a:srgbClr val="000000">
                      <a:alpha val="43137"/>
                    </a:srgbClr>
                  </a:outerShdw>
                </a:effectLst>
                <a:cs typeface="Times New Roman" pitchFamily="18" charset="0"/>
              </a:rPr>
              <a:t>.</a:t>
            </a:r>
            <a:endParaRPr lang="en-US" sz="3200" b="1" dirty="0">
              <a:solidFill>
                <a:srgbClr val="003300"/>
              </a:solidFill>
              <a:effectLst>
                <a:outerShdw blurRad="38100" dist="38100" dir="2700000" algn="tl">
                  <a:srgbClr val="000000">
                    <a:alpha val="43137"/>
                  </a:srgbClr>
                </a:outerShdw>
              </a:effectLst>
              <a:cs typeface="Times New Roman" pitchFamily="18" charset="0"/>
            </a:endParaRPr>
          </a:p>
        </p:txBody>
      </p:sp>
      <p:sp>
        <p:nvSpPr>
          <p:cNvPr id="13316" name="TextBox 1"/>
          <p:cNvSpPr txBox="1">
            <a:spLocks noChangeArrowheads="1"/>
          </p:cNvSpPr>
          <p:nvPr/>
        </p:nvSpPr>
        <p:spPr bwMode="auto">
          <a:xfrm>
            <a:off x="519250" y="36443"/>
            <a:ext cx="7862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342900"/>
            <a:r>
              <a:rPr lang="en-GB" sz="3200" b="1" dirty="0">
                <a:solidFill>
                  <a:srgbClr val="FF0000"/>
                </a:solidFill>
              </a:rPr>
              <a:t>* </a:t>
            </a:r>
            <a:r>
              <a:rPr lang="en-GB" sz="3200" b="1" dirty="0" err="1">
                <a:solidFill>
                  <a:srgbClr val="FF0000"/>
                </a:solidFill>
              </a:rPr>
              <a:t>Thảo</a:t>
            </a:r>
            <a:r>
              <a:rPr lang="en-GB" sz="3200" b="1" dirty="0">
                <a:solidFill>
                  <a:srgbClr val="FF0000"/>
                </a:solidFill>
              </a:rPr>
              <a:t> </a:t>
            </a:r>
            <a:r>
              <a:rPr lang="en-GB" sz="3200" b="1" dirty="0" err="1">
                <a:solidFill>
                  <a:srgbClr val="FF0000"/>
                </a:solidFill>
              </a:rPr>
              <a:t>luận</a:t>
            </a:r>
            <a:r>
              <a:rPr lang="en-GB" sz="3200" b="1" dirty="0">
                <a:solidFill>
                  <a:srgbClr val="FF0000"/>
                </a:solidFill>
              </a:rPr>
              <a:t> </a:t>
            </a:r>
            <a:r>
              <a:rPr lang="en-GB" sz="3200" b="1" dirty="0" err="1">
                <a:solidFill>
                  <a:srgbClr val="FF0000"/>
                </a:solidFill>
              </a:rPr>
              <a:t>và</a:t>
            </a:r>
            <a:r>
              <a:rPr lang="en-GB" sz="3200" b="1" dirty="0">
                <a:solidFill>
                  <a:srgbClr val="FF0000"/>
                </a:solidFill>
              </a:rPr>
              <a:t> </a:t>
            </a:r>
            <a:r>
              <a:rPr lang="en-GB" sz="3200" b="1" dirty="0" err="1">
                <a:solidFill>
                  <a:srgbClr val="FF0000"/>
                </a:solidFill>
              </a:rPr>
              <a:t>phân</a:t>
            </a:r>
            <a:r>
              <a:rPr lang="en-GB" sz="3200" b="1" dirty="0">
                <a:solidFill>
                  <a:srgbClr val="FF0000"/>
                </a:solidFill>
              </a:rPr>
              <a:t> </a:t>
            </a:r>
            <a:r>
              <a:rPr lang="en-GB" sz="3200" b="1" dirty="0" err="1">
                <a:solidFill>
                  <a:srgbClr val="FF0000"/>
                </a:solidFill>
              </a:rPr>
              <a:t>tích</a:t>
            </a:r>
            <a:r>
              <a:rPr lang="en-GB" sz="3200" b="1" dirty="0">
                <a:solidFill>
                  <a:srgbClr val="FF0000"/>
                </a:solidFill>
              </a:rPr>
              <a:t> </a:t>
            </a:r>
            <a:r>
              <a:rPr lang="en-GB" sz="3200" b="1" dirty="0" err="1">
                <a:solidFill>
                  <a:srgbClr val="FF0000"/>
                </a:solidFill>
              </a:rPr>
              <a:t>sản</a:t>
            </a:r>
            <a:r>
              <a:rPr lang="en-GB" sz="3200" b="1" dirty="0">
                <a:solidFill>
                  <a:srgbClr val="FF0000"/>
                </a:solidFill>
              </a:rPr>
              <a:t> </a:t>
            </a:r>
            <a:r>
              <a:rPr lang="en-GB" sz="3200" b="1" dirty="0" err="1">
                <a:solidFill>
                  <a:srgbClr val="FF0000"/>
                </a:solidFill>
              </a:rPr>
              <a:t>phẩm</a:t>
            </a:r>
            <a:r>
              <a:rPr lang="en-GB" sz="3200" b="1" dirty="0">
                <a:solidFill>
                  <a:srgbClr val="FF0000"/>
                </a:solidFill>
              </a:rPr>
              <a:t>:</a:t>
            </a:r>
          </a:p>
        </p:txBody>
      </p:sp>
    </p:spTree>
    <p:extLst>
      <p:ext uri="{BB962C8B-B14F-4D97-AF65-F5344CB8AC3E}">
        <p14:creationId xmlns:p14="http://schemas.microsoft.com/office/powerpoint/2010/main" val="1289432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2476" y="2270522"/>
            <a:ext cx="59412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0094" y="3268266"/>
            <a:ext cx="5953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8903" y="4261247"/>
            <a:ext cx="59412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284685" y="3403997"/>
            <a:ext cx="105608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defTabSz="342900">
              <a:spcBef>
                <a:spcPct val="50000"/>
              </a:spcBef>
              <a:buClrTx/>
              <a:buNone/>
            </a:pPr>
            <a:endParaRPr lang="vi-VN" altLang="en-US" sz="1350">
              <a:solidFill>
                <a:srgbClr val="000000"/>
              </a:solidFill>
            </a:endParaRPr>
          </a:p>
        </p:txBody>
      </p:sp>
      <p:sp>
        <p:nvSpPr>
          <p:cNvPr id="114695" name="Rectangle 7"/>
          <p:cNvSpPr>
            <a:spLocks noChangeArrowheads="1"/>
          </p:cNvSpPr>
          <p:nvPr/>
        </p:nvSpPr>
        <p:spPr bwMode="white">
          <a:xfrm>
            <a:off x="1470423" y="898922"/>
            <a:ext cx="578881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defTabSz="342900">
              <a:spcBef>
                <a:spcPct val="0"/>
              </a:spcBef>
              <a:buClrTx/>
              <a:buNone/>
            </a:pPr>
            <a:endParaRPr lang="en-US" altLang="en-US" sz="3300" b="1" u="sng">
              <a:solidFill>
                <a:srgbClr val="6600CC"/>
              </a:solidFill>
            </a:endParaRPr>
          </a:p>
        </p:txBody>
      </p:sp>
      <p:sp>
        <p:nvSpPr>
          <p:cNvPr id="7" name="Google Shape;695;p29"/>
          <p:cNvSpPr txBox="1">
            <a:spLocks/>
          </p:cNvSpPr>
          <p:nvPr/>
        </p:nvSpPr>
        <p:spPr>
          <a:xfrm>
            <a:off x="457200" y="0"/>
            <a:ext cx="3147298" cy="74861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defTabSz="685800">
              <a:spcBef>
                <a:spcPts val="750"/>
              </a:spcBef>
            </a:pPr>
            <a:r>
              <a:rPr lang="en-US" sz="3000" dirty="0">
                <a:solidFill>
                  <a:srgbClr val="002060"/>
                </a:solidFill>
                <a:latin typeface="Bahnschrift SemiBold" pitchFamily="34" charset="0"/>
                <a:cs typeface="Times New Roman" panose="02020603050405020304" pitchFamily="18" charset="0"/>
              </a:rPr>
              <a:t>IV. VẬN DỤNG</a:t>
            </a:r>
          </a:p>
        </p:txBody>
      </p:sp>
      <p:sp>
        <p:nvSpPr>
          <p:cNvPr id="8" name="TextBox 1"/>
          <p:cNvSpPr txBox="1">
            <a:spLocks noChangeArrowheads="1"/>
          </p:cNvSpPr>
          <p:nvPr/>
        </p:nvSpPr>
        <p:spPr bwMode="auto">
          <a:xfrm>
            <a:off x="176348" y="812312"/>
            <a:ext cx="565103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342900"/>
            <a:r>
              <a:rPr lang="en-GB" sz="2700" b="1" dirty="0">
                <a:solidFill>
                  <a:srgbClr val="FF0000"/>
                </a:solidFill>
              </a:rPr>
              <a:t>* </a:t>
            </a:r>
            <a:r>
              <a:rPr lang="en-GB" sz="2700" b="1" dirty="0" err="1">
                <a:solidFill>
                  <a:srgbClr val="FF0000"/>
                </a:solidFill>
              </a:rPr>
              <a:t>Tìm</a:t>
            </a:r>
            <a:r>
              <a:rPr lang="en-GB" sz="2700" b="1" dirty="0">
                <a:solidFill>
                  <a:srgbClr val="FF0000"/>
                </a:solidFill>
              </a:rPr>
              <a:t> </a:t>
            </a:r>
            <a:r>
              <a:rPr lang="en-GB" sz="2700" b="1" dirty="0" err="1">
                <a:solidFill>
                  <a:srgbClr val="FF0000"/>
                </a:solidFill>
              </a:rPr>
              <a:t>hiểu</a:t>
            </a:r>
            <a:r>
              <a:rPr lang="en-GB" sz="2700" b="1" dirty="0">
                <a:solidFill>
                  <a:srgbClr val="FF0000"/>
                </a:solidFill>
              </a:rPr>
              <a:t> </a:t>
            </a:r>
            <a:r>
              <a:rPr lang="en-GB" sz="2700" b="1" dirty="0" err="1">
                <a:solidFill>
                  <a:srgbClr val="FF0000"/>
                </a:solidFill>
              </a:rPr>
              <a:t>về</a:t>
            </a:r>
            <a:r>
              <a:rPr lang="en-GB" sz="2700" b="1" dirty="0">
                <a:solidFill>
                  <a:srgbClr val="FF0000"/>
                </a:solidFill>
              </a:rPr>
              <a:t> </a:t>
            </a:r>
            <a:r>
              <a:rPr lang="en-GB" sz="2700" b="1" dirty="0" err="1">
                <a:solidFill>
                  <a:srgbClr val="FF0000"/>
                </a:solidFill>
              </a:rPr>
              <a:t>phong</a:t>
            </a:r>
            <a:r>
              <a:rPr lang="en-GB" sz="2700" b="1" dirty="0">
                <a:solidFill>
                  <a:srgbClr val="FF0000"/>
                </a:solidFill>
              </a:rPr>
              <a:t> </a:t>
            </a:r>
            <a:r>
              <a:rPr lang="en-GB" sz="2700" b="1" dirty="0" err="1">
                <a:solidFill>
                  <a:srgbClr val="FF0000"/>
                </a:solidFill>
              </a:rPr>
              <a:t>cách</a:t>
            </a:r>
            <a:r>
              <a:rPr lang="en-GB" sz="2700" b="1" dirty="0">
                <a:solidFill>
                  <a:srgbClr val="FF0000"/>
                </a:solidFill>
              </a:rPr>
              <a:t> </a:t>
            </a:r>
            <a:r>
              <a:rPr lang="en-GB" sz="2700" b="1" dirty="0" err="1">
                <a:solidFill>
                  <a:srgbClr val="FF0000"/>
                </a:solidFill>
              </a:rPr>
              <a:t>thời</a:t>
            </a:r>
            <a:r>
              <a:rPr lang="en-GB" sz="2700" b="1" dirty="0">
                <a:solidFill>
                  <a:srgbClr val="FF0000"/>
                </a:solidFill>
              </a:rPr>
              <a:t> </a:t>
            </a:r>
            <a:r>
              <a:rPr lang="en-GB" sz="2700" b="1" dirty="0" err="1">
                <a:solidFill>
                  <a:srgbClr val="FF0000"/>
                </a:solidFill>
              </a:rPr>
              <a:t>trang</a:t>
            </a:r>
            <a:r>
              <a:rPr lang="en-GB" sz="2700" b="1" dirty="0">
                <a:solidFill>
                  <a:srgbClr val="FF0000"/>
                </a:solidFill>
              </a:rPr>
              <a:t>:</a:t>
            </a:r>
          </a:p>
        </p:txBody>
      </p:sp>
      <p:sp>
        <p:nvSpPr>
          <p:cNvPr id="9" name="Rectangle 8"/>
          <p:cNvSpPr/>
          <p:nvPr/>
        </p:nvSpPr>
        <p:spPr>
          <a:xfrm>
            <a:off x="107693" y="1493070"/>
            <a:ext cx="5065124" cy="5016758"/>
          </a:xfrm>
          <a:prstGeom prst="rect">
            <a:avLst/>
          </a:prstGeom>
        </p:spPr>
        <p:txBody>
          <a:bodyPr wrap="square">
            <a:spAutoFit/>
          </a:bodyPr>
          <a:lstStyle/>
          <a:p>
            <a:pPr defTabSz="342900"/>
            <a:r>
              <a:rPr lang="en-US" sz="2000" dirty="0" err="1">
                <a:solidFill>
                  <a:prstClr val="black"/>
                </a:solidFill>
                <a:latin typeface="Tw Cen MT" panose="020B0602020104020603"/>
              </a:rPr>
              <a:t>Nhà</a:t>
            </a:r>
            <a:r>
              <a:rPr lang="en-US" sz="2000" dirty="0">
                <a:solidFill>
                  <a:prstClr val="black"/>
                </a:solidFill>
                <a:latin typeface="Tw Cen MT" panose="020B0602020104020603"/>
              </a:rPr>
              <a:t> </a:t>
            </a:r>
            <a:r>
              <a:rPr lang="en-US" sz="2000" dirty="0" err="1">
                <a:solidFill>
                  <a:prstClr val="black"/>
                </a:solidFill>
                <a:latin typeface="Tw Cen MT" panose="020B0602020104020603"/>
              </a:rPr>
              <a:t>thiết</a:t>
            </a:r>
            <a:r>
              <a:rPr lang="en-US" sz="2000" dirty="0">
                <a:solidFill>
                  <a:prstClr val="black"/>
                </a:solidFill>
                <a:latin typeface="Tw Cen MT" panose="020B0602020104020603"/>
              </a:rPr>
              <a:t> </a:t>
            </a:r>
            <a:r>
              <a:rPr lang="en-US" sz="2000" dirty="0" err="1">
                <a:solidFill>
                  <a:prstClr val="black"/>
                </a:solidFill>
                <a:latin typeface="Tw Cen MT" panose="020B0602020104020603"/>
              </a:rPr>
              <a:t>kế</a:t>
            </a:r>
            <a:r>
              <a:rPr lang="en-US" sz="2000" dirty="0">
                <a:solidFill>
                  <a:prstClr val="black"/>
                </a:solidFill>
                <a:latin typeface="Tw Cen MT" panose="020B0602020104020603"/>
              </a:rPr>
              <a:t> </a:t>
            </a:r>
            <a:r>
              <a:rPr lang="en-US" sz="2000" dirty="0" err="1">
                <a:solidFill>
                  <a:prstClr val="black"/>
                </a:solidFill>
                <a:latin typeface="Tw Cen MT" panose="020B0602020104020603"/>
              </a:rPr>
              <a:t>thời</a:t>
            </a:r>
            <a:r>
              <a:rPr lang="en-US" sz="2000" dirty="0">
                <a:solidFill>
                  <a:prstClr val="black"/>
                </a:solidFill>
                <a:latin typeface="Tw Cen MT" panose="020B0602020104020603"/>
              </a:rPr>
              <a:t> </a:t>
            </a:r>
            <a:r>
              <a:rPr lang="en-US" sz="2000" dirty="0" err="1">
                <a:solidFill>
                  <a:prstClr val="black"/>
                </a:solidFill>
                <a:latin typeface="Tw Cen MT" panose="020B0602020104020603"/>
              </a:rPr>
              <a:t>trang</a:t>
            </a:r>
            <a:r>
              <a:rPr lang="vi-VN" sz="2000" dirty="0">
                <a:solidFill>
                  <a:prstClr val="black"/>
                </a:solidFill>
                <a:latin typeface="Arial" panose="020B0604020202020204" pitchFamily="34" charset="0"/>
              </a:rPr>
              <a:t> Minh Hạnh là  một nhà thiết kế đa tài, niềm đam mê thời trang cùng với sự trải nghiệm nhiều vùng miền khác nhau tạo nên những thiết kế đặc trưng nhất mang tên Minh Hạnh. Ngoài công việc thiết kế Minh Hạnh còn là một giảng viên bên cạnh đó cô cũng thường tổ chức các show diễn thời trang lớn nhỏ trong nước.</a:t>
            </a:r>
            <a:endParaRPr lang="en-US" sz="2000" dirty="0">
              <a:solidFill>
                <a:prstClr val="black"/>
              </a:solidFill>
              <a:latin typeface="Tw Cen MT" panose="020B0602020104020603"/>
            </a:endParaRPr>
          </a:p>
          <a:p>
            <a:pPr defTabSz="342900"/>
            <a:r>
              <a:rPr lang="vi-VN" sz="2000" dirty="0">
                <a:solidFill>
                  <a:prstClr val="white"/>
                </a:solidFill>
                <a:latin typeface="Arial" panose="020B0604020202020204" pitchFamily="34" charset="0"/>
              </a:rPr>
              <a:t>Đặc biệt Minh Hạnh là người góp công đầu trong việc quảng bá hình ảnh tà áo dài Việt Nam với  các thiết kế họa tiết dân tộc ra ngoài các nước trên thế giới. Hiện tại cô được coi là nhà thiết kế hàng đầu Việt Nam, giữ vịt rí cao nhất tại các tuần lễ thời trang diễn ra thường niên ở Việt Nam.</a:t>
            </a:r>
            <a:endParaRPr lang="en-US" sz="2000" dirty="0">
              <a:solidFill>
                <a:prstClr val="white"/>
              </a:solidFill>
              <a:latin typeface="Tw Cen MT" panose="020B0602020104020603"/>
            </a:endParaRPr>
          </a:p>
        </p:txBody>
      </p:sp>
      <p:pic>
        <p:nvPicPr>
          <p:cNvPr id="10" name="Picture 2" descr="https://nguoinoitieng.tv/images/nnt/94/1/ba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087" y="1320143"/>
            <a:ext cx="3827913" cy="367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63234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2476" y="2270522"/>
            <a:ext cx="59412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0094" y="3268266"/>
            <a:ext cx="5953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8903" y="4261247"/>
            <a:ext cx="59412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284685" y="3403997"/>
            <a:ext cx="105608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defTabSz="342900">
              <a:spcBef>
                <a:spcPct val="50000"/>
              </a:spcBef>
              <a:buClrTx/>
              <a:buNone/>
            </a:pPr>
            <a:endParaRPr lang="vi-VN" altLang="en-US" sz="1350">
              <a:solidFill>
                <a:srgbClr val="000000"/>
              </a:solidFill>
            </a:endParaRPr>
          </a:p>
        </p:txBody>
      </p:sp>
      <p:sp>
        <p:nvSpPr>
          <p:cNvPr id="114695" name="Rectangle 7"/>
          <p:cNvSpPr>
            <a:spLocks noChangeArrowheads="1"/>
          </p:cNvSpPr>
          <p:nvPr/>
        </p:nvSpPr>
        <p:spPr bwMode="white">
          <a:xfrm>
            <a:off x="1470423" y="898922"/>
            <a:ext cx="578881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defTabSz="342900">
              <a:spcBef>
                <a:spcPct val="0"/>
              </a:spcBef>
              <a:buClrTx/>
              <a:buNone/>
            </a:pPr>
            <a:endParaRPr lang="en-US" altLang="en-US" sz="3300" b="1" u="sng">
              <a:solidFill>
                <a:srgbClr val="6600CC"/>
              </a:solidFill>
            </a:endParaRPr>
          </a:p>
        </p:txBody>
      </p:sp>
      <p:pic>
        <p:nvPicPr>
          <p:cNvPr id="8194" name="Picture 2" descr="Nhà thiết kế Minh Hạnh - Người phụ nữ nặng lòng với truyền thống dân tộc -  designs.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8922"/>
            <a:ext cx="9144000" cy="5959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1D4FCC-1A7F-BD90-EF4B-015A31198839}"/>
              </a:ext>
            </a:extLst>
          </p:cNvPr>
          <p:cNvSpPr txBox="1">
            <a:spLocks noChangeArrowheads="1"/>
          </p:cNvSpPr>
          <p:nvPr/>
        </p:nvSpPr>
        <p:spPr bwMode="auto">
          <a:xfrm>
            <a:off x="0" y="0"/>
            <a:ext cx="92097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342900"/>
            <a:r>
              <a:rPr lang="en-GB" sz="2700" b="1" dirty="0">
                <a:solidFill>
                  <a:srgbClr val="FF0000"/>
                </a:solidFill>
              </a:rPr>
              <a:t>*</a:t>
            </a:r>
            <a:r>
              <a:rPr lang="vi-VN" sz="2700" b="1" dirty="0">
                <a:solidFill>
                  <a:srgbClr val="FF0000"/>
                </a:solidFill>
              </a:rPr>
              <a:t>Hình ảnh họa tiết dân tộc ở trong các trang phục trình diễn </a:t>
            </a:r>
          </a:p>
          <a:p>
            <a:pPr defTabSz="342900"/>
            <a:r>
              <a:rPr lang="vi-VN" sz="2700" b="1" dirty="0">
                <a:solidFill>
                  <a:srgbClr val="FF0000"/>
                </a:solidFill>
              </a:rPr>
              <a:t> thời trang</a:t>
            </a:r>
            <a:endParaRPr lang="en-GB" sz="2700" b="1" dirty="0">
              <a:solidFill>
                <a:srgbClr val="FF0000"/>
              </a:solidFill>
            </a:endParaRPr>
          </a:p>
        </p:txBody>
      </p:sp>
    </p:spTree>
    <p:extLst>
      <p:ext uri="{BB962C8B-B14F-4D97-AF65-F5344CB8AC3E}">
        <p14:creationId xmlns:p14="http://schemas.microsoft.com/office/powerpoint/2010/main" val="241508735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A2F1-3A86-0CE6-8377-D544DEAF7FE9}"/>
              </a:ext>
            </a:extLst>
          </p:cNvPr>
          <p:cNvSpPr>
            <a:spLocks noGrp="1"/>
          </p:cNvSpPr>
          <p:nvPr>
            <p:ph type="title"/>
          </p:nvPr>
        </p:nvSpPr>
        <p:spPr>
          <a:xfrm>
            <a:off x="857250" y="293822"/>
            <a:ext cx="7429499" cy="1478570"/>
          </a:xfrm>
        </p:spPr>
        <p:txBody>
          <a:bodyPr>
            <a:noAutofit/>
          </a:bodyPr>
          <a:lstStyle/>
          <a:p>
            <a:r>
              <a:rPr lang="en-US" sz="2800" b="1" cap="none" dirty="0" smtClean="0">
                <a:solidFill>
                  <a:srgbClr val="002060"/>
                </a:solidFill>
                <a:effectLst>
                  <a:outerShdw blurRad="38100" dist="38100" dir="2700000" algn="tl">
                    <a:srgbClr val="000000">
                      <a:alpha val="43137"/>
                    </a:srgbClr>
                  </a:outerShdw>
                </a:effectLst>
              </a:rPr>
              <a:t>T</a:t>
            </a:r>
            <a:r>
              <a:rPr lang="vi-VN" sz="2800" b="1" cap="none" dirty="0" smtClean="0">
                <a:solidFill>
                  <a:srgbClr val="002060"/>
                </a:solidFill>
                <a:effectLst>
                  <a:outerShdw blurRad="38100" dist="38100" dir="2700000" algn="tl">
                    <a:srgbClr val="000000">
                      <a:alpha val="43137"/>
                    </a:srgbClr>
                  </a:outerShdw>
                </a:effectLst>
              </a:rPr>
              <a:t>hiết kế và sưu tầm trang phục theo chủ đề, kết hợp tổ ch</a:t>
            </a:r>
            <a:r>
              <a:rPr lang="en-US" sz="2800" b="1" cap="none"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a:t>
            </a:r>
            <a:r>
              <a:rPr lang="vi-VN" sz="2800" b="1" cap="none" dirty="0" smtClean="0">
                <a:solidFill>
                  <a:srgbClr val="002060"/>
                </a:solidFill>
                <a:effectLst>
                  <a:outerShdw blurRad="38100" dist="38100" dir="2700000" algn="tl">
                    <a:srgbClr val="000000">
                      <a:alpha val="43137"/>
                    </a:srgbClr>
                  </a:outerShdw>
                </a:effectLst>
              </a:rPr>
              <a:t>c trình diễn  thời trang trong các hoạt động của trường</a:t>
            </a:r>
            <a:r>
              <a:rPr lang="en-US" sz="2800" b="1" cap="none" dirty="0" smtClean="0">
                <a:solidFill>
                  <a:srgbClr val="002060"/>
                </a:solidFill>
                <a:effectLst>
                  <a:outerShdw blurRad="38100" dist="38100" dir="2700000" algn="tl">
                    <a:srgbClr val="000000">
                      <a:alpha val="43137"/>
                    </a:srgbClr>
                  </a:outerShdw>
                </a:effectLst>
              </a:rPr>
              <a:t>/</a:t>
            </a:r>
            <a:r>
              <a:rPr lang="vi-VN" sz="2800" b="1" cap="none" dirty="0" smtClean="0">
                <a:solidFill>
                  <a:srgbClr val="002060"/>
                </a:solidFill>
                <a:effectLst>
                  <a:outerShdw blurRad="38100" dist="38100" dir="2700000" algn="tl">
                    <a:srgbClr val="000000">
                      <a:alpha val="43137"/>
                    </a:srgbClr>
                  </a:outerShdw>
                </a:effectLst>
              </a:rPr>
              <a:t>l ớp</a:t>
            </a:r>
            <a:endParaRPr lang="en-US" sz="2800" b="1" cap="none" dirty="0">
              <a:solidFill>
                <a:srgbClr val="002060"/>
              </a:solidFill>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832FB9D1-9C4A-6BEC-A376-8D773F0AE8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52600"/>
            <a:ext cx="4343400" cy="5105399"/>
          </a:xfrm>
        </p:spPr>
      </p:pic>
      <p:pic>
        <p:nvPicPr>
          <p:cNvPr id="7" name="Picture 6">
            <a:extLst>
              <a:ext uri="{FF2B5EF4-FFF2-40B4-BE49-F238E27FC236}">
                <a16:creationId xmlns:a16="http://schemas.microsoft.com/office/drawing/2014/main" id="{A8FB0D6B-F29C-52E0-C33E-48E99B8C7A4E}"/>
              </a:ext>
            </a:extLst>
          </p:cNvPr>
          <p:cNvPicPr>
            <a:picLocks noChangeAspect="1"/>
          </p:cNvPicPr>
          <p:nvPr/>
        </p:nvPicPr>
        <p:blipFill>
          <a:blip r:embed="rId3"/>
          <a:stretch>
            <a:fillRect/>
          </a:stretch>
        </p:blipFill>
        <p:spPr>
          <a:xfrm>
            <a:off x="4572000" y="1752600"/>
            <a:ext cx="4495800" cy="5105399"/>
          </a:xfrm>
          <a:prstGeom prst="rect">
            <a:avLst/>
          </a:prstGeom>
        </p:spPr>
      </p:pic>
    </p:spTree>
    <p:extLst>
      <p:ext uri="{BB962C8B-B14F-4D97-AF65-F5344CB8AC3E}">
        <p14:creationId xmlns:p14="http://schemas.microsoft.com/office/powerpoint/2010/main" val="345172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A2F1-3A86-0CE6-8377-D544DEAF7FE9}"/>
              </a:ext>
            </a:extLst>
          </p:cNvPr>
          <p:cNvSpPr>
            <a:spLocks noGrp="1"/>
          </p:cNvSpPr>
          <p:nvPr>
            <p:ph type="title"/>
          </p:nvPr>
        </p:nvSpPr>
        <p:spPr>
          <a:xfrm>
            <a:off x="762000" y="762000"/>
            <a:ext cx="7620000" cy="1828800"/>
          </a:xfrm>
          <a:solidFill>
            <a:schemeClr val="accent1">
              <a:lumMod val="40000"/>
              <a:lumOff val="60000"/>
            </a:schemeClr>
          </a:solidFill>
        </p:spPr>
        <p:txBody>
          <a:bodyPr>
            <a:noAutofit/>
          </a:bodyPr>
          <a:lstStyle/>
          <a:p>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sắc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thống</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cap="none"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2800" b="1" cap="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cap="non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32FB9D1-9C4A-6BEC-A376-8D773F0AE8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0532" y="2971800"/>
            <a:ext cx="2376734" cy="3200399"/>
          </a:xfrm>
        </p:spPr>
      </p:pic>
      <p:pic>
        <p:nvPicPr>
          <p:cNvPr id="7" name="Picture 6">
            <a:extLst>
              <a:ext uri="{FF2B5EF4-FFF2-40B4-BE49-F238E27FC236}">
                <a16:creationId xmlns:a16="http://schemas.microsoft.com/office/drawing/2014/main" id="{A8FB0D6B-F29C-52E0-C33E-48E99B8C7A4E}"/>
              </a:ext>
            </a:extLst>
          </p:cNvPr>
          <p:cNvPicPr>
            <a:picLocks noChangeAspect="1"/>
          </p:cNvPicPr>
          <p:nvPr/>
        </p:nvPicPr>
        <p:blipFill>
          <a:blip r:embed="rId3"/>
          <a:stretch>
            <a:fillRect/>
          </a:stretch>
        </p:blipFill>
        <p:spPr>
          <a:xfrm>
            <a:off x="6789037" y="2971799"/>
            <a:ext cx="2376734" cy="3200399"/>
          </a:xfrm>
          <a:prstGeom prst="rect">
            <a:avLst/>
          </a:prstGeom>
        </p:spPr>
      </p:pic>
      <p:pic>
        <p:nvPicPr>
          <p:cNvPr id="6" name="Picture 2" descr="Nhà thiết kế Minh Hạnh - Người phụ nữ nặng lòng với truyền thống dân tộc -  designs.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4390532" cy="323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451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7557794" y="4723691"/>
            <a:ext cx="1161188" cy="734383"/>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grpSp>
      <p:sp>
        <p:nvSpPr>
          <p:cNvPr id="19" name="TextBox 5"/>
          <p:cNvSpPr txBox="1">
            <a:spLocks noChangeArrowheads="1"/>
          </p:cNvSpPr>
          <p:nvPr/>
        </p:nvSpPr>
        <p:spPr bwMode="auto">
          <a:xfrm>
            <a:off x="304800" y="0"/>
            <a:ext cx="831690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None/>
            </a:pPr>
            <a:endParaRPr lang="en-US" altLang="vi-VN" sz="2400" b="1" dirty="0">
              <a:solidFill>
                <a:srgbClr val="FF0000"/>
              </a:solidFill>
              <a:latin typeface="Times New Roman" panose="02020603050405020304" pitchFamily="18" charset="0"/>
              <a:cs typeface="Times New Roman" panose="02020603050405020304" pitchFamily="18" charset="0"/>
            </a:endParaRPr>
          </a:p>
          <a:p>
            <a:pPr algn="ctr" defTabSz="342900">
              <a:spcBef>
                <a:spcPct val="0"/>
              </a:spcBef>
              <a:buNone/>
            </a:pPr>
            <a:r>
              <a:rPr lang="en-US" altLang="vi-VN" sz="2800" b="1" dirty="0" err="1">
                <a:solidFill>
                  <a:srgbClr val="FF0000"/>
                </a:solidFill>
                <a:latin typeface="Times New Roman" panose="02020603050405020304" pitchFamily="18" charset="0"/>
                <a:cs typeface="Times New Roman" panose="02020603050405020304" pitchFamily="18" charset="0"/>
              </a:rPr>
              <a:t>Chuẩn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bị</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chủ</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đề</a:t>
            </a:r>
            <a:r>
              <a:rPr lang="en-US" altLang="vi-VN" sz="2800" b="1" dirty="0">
                <a:solidFill>
                  <a:srgbClr val="FF0000"/>
                </a:solidFill>
                <a:latin typeface="Times New Roman" panose="02020603050405020304" pitchFamily="18" charset="0"/>
                <a:cs typeface="Times New Roman" panose="02020603050405020304" pitchFamily="18" charset="0"/>
              </a:rPr>
              <a:t> 7: </a:t>
            </a:r>
            <a:r>
              <a:rPr lang="en-US" altLang="vi-VN" sz="2800" b="1" dirty="0" err="1">
                <a:solidFill>
                  <a:srgbClr val="FF0000"/>
                </a:solidFill>
                <a:latin typeface="Times New Roman" panose="02020603050405020304" pitchFamily="18" charset="0"/>
                <a:cs typeface="Times New Roman" panose="02020603050405020304" pitchFamily="18" charset="0"/>
              </a:rPr>
              <a:t>Mĩ</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thuật</a:t>
            </a:r>
            <a:r>
              <a:rPr lang="en-US" altLang="vi-VN" sz="2800" b="1" dirty="0">
                <a:solidFill>
                  <a:srgbClr val="FF0000"/>
                </a:solidFill>
                <a:latin typeface="Times New Roman" panose="02020603050405020304" pitchFamily="18" charset="0"/>
                <a:cs typeface="Times New Roman" panose="02020603050405020304" pitchFamily="18" charset="0"/>
              </a:rPr>
              <a:t> </a:t>
            </a:r>
            <a:r>
              <a:rPr lang="vi-VN" altLang="vi-VN" sz="2800" b="1" dirty="0">
                <a:solidFill>
                  <a:srgbClr val="FF0000"/>
                </a:solidFill>
                <a:latin typeface="Times New Roman" panose="02020603050405020304" pitchFamily="18" charset="0"/>
                <a:cs typeface="Times New Roman" panose="02020603050405020304" pitchFamily="18" charset="0"/>
              </a:rPr>
              <a:t>hiện đại Việt Nam</a:t>
            </a:r>
            <a:endParaRPr lang="en-US" altLang="vi-VN" sz="2800" b="1" dirty="0">
              <a:solidFill>
                <a:srgbClr val="FF0000"/>
              </a:solidFill>
              <a:latin typeface="Times New Roman" panose="02020603050405020304" pitchFamily="18" charset="0"/>
              <a:cs typeface="Times New Roman" panose="02020603050405020304" pitchFamily="18" charset="0"/>
            </a:endParaRPr>
          </a:p>
          <a:p>
            <a:pPr defTabSz="342900">
              <a:spcBef>
                <a:spcPct val="0"/>
              </a:spcBef>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Sưu</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tầm</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tranh</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ảnh</a:t>
            </a:r>
            <a:r>
              <a:rPr lang="en-US" altLang="vi-VN" sz="2800" b="1" dirty="0">
                <a:solidFill>
                  <a:srgbClr val="002060"/>
                </a:solidFill>
                <a:latin typeface="Times New Roman" panose="02020603050405020304" pitchFamily="18" charset="0"/>
                <a:cs typeface="Times New Roman" panose="02020603050405020304" pitchFamily="18" charset="0"/>
              </a:rPr>
              <a:t>.</a:t>
            </a:r>
          </a:p>
          <a:p>
            <a:pPr defTabSz="342900">
              <a:spcBef>
                <a:spcPct val="0"/>
              </a:spcBef>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Chuẩn</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bị</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đồ</a:t>
            </a:r>
            <a:r>
              <a:rPr lang="en-US" altLang="vi-VN" sz="2800" b="1" dirty="0">
                <a:solidFill>
                  <a:srgbClr val="002060"/>
                </a:solidFill>
                <a:latin typeface="Times New Roman" panose="02020603050405020304" pitchFamily="18" charset="0"/>
                <a:cs typeface="Times New Roman" panose="02020603050405020304" pitchFamily="18" charset="0"/>
              </a:rPr>
              <a:t> dung </a:t>
            </a:r>
            <a:r>
              <a:rPr lang="en-US" altLang="vi-VN" sz="2800" b="1" dirty="0" err="1">
                <a:solidFill>
                  <a:srgbClr val="002060"/>
                </a:solidFill>
                <a:latin typeface="Times New Roman" panose="02020603050405020304" pitchFamily="18" charset="0"/>
                <a:cs typeface="Times New Roman" panose="02020603050405020304" pitchFamily="18" charset="0"/>
              </a:rPr>
              <a:t>học</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tập</a:t>
            </a:r>
            <a:r>
              <a:rPr lang="en-US" altLang="vi-VN"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A6ABE0B-8D71-7B8D-FACE-E734F60A4889}"/>
              </a:ext>
            </a:extLst>
          </p:cNvPr>
          <p:cNvPicPr>
            <a:picLocks noChangeAspect="1"/>
          </p:cNvPicPr>
          <p:nvPr/>
        </p:nvPicPr>
        <p:blipFill>
          <a:blip r:embed="rId3"/>
          <a:stretch>
            <a:fillRect/>
          </a:stretch>
        </p:blipFill>
        <p:spPr>
          <a:xfrm>
            <a:off x="0" y="2182386"/>
            <a:ext cx="5074480" cy="4675613"/>
          </a:xfrm>
          <a:prstGeom prst="rect">
            <a:avLst/>
          </a:prstGeom>
        </p:spPr>
      </p:pic>
      <p:pic>
        <p:nvPicPr>
          <p:cNvPr id="5" name="Picture 4">
            <a:extLst>
              <a:ext uri="{FF2B5EF4-FFF2-40B4-BE49-F238E27FC236}">
                <a16:creationId xmlns:a16="http://schemas.microsoft.com/office/drawing/2014/main" id="{63CF8C3D-7E43-5114-752E-947218351E8E}"/>
              </a:ext>
            </a:extLst>
          </p:cNvPr>
          <p:cNvPicPr>
            <a:picLocks noChangeAspect="1"/>
          </p:cNvPicPr>
          <p:nvPr/>
        </p:nvPicPr>
        <p:blipFill>
          <a:blip r:embed="rId4"/>
          <a:stretch>
            <a:fillRect/>
          </a:stretch>
        </p:blipFill>
        <p:spPr>
          <a:xfrm>
            <a:off x="4953000" y="2182386"/>
            <a:ext cx="4505325" cy="4880878"/>
          </a:xfrm>
          <a:prstGeom prst="rect">
            <a:avLst/>
          </a:prstGeom>
        </p:spPr>
      </p:pic>
    </p:spTree>
    <p:extLst>
      <p:ext uri="{BB962C8B-B14F-4D97-AF65-F5344CB8AC3E}">
        <p14:creationId xmlns:p14="http://schemas.microsoft.com/office/powerpoint/2010/main" val="17424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7557794" y="4723691"/>
            <a:ext cx="1161188" cy="734383"/>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defTabSz="342900"/>
              <a:endParaRPr>
                <a:solidFill>
                  <a:prstClr val="white"/>
                </a:solidFill>
                <a:latin typeface="Tw Cen MT" panose="020B0602020104020603"/>
              </a:endParaRPr>
            </a:p>
          </p:txBody>
        </p:sp>
      </p:grpSp>
      <p:sp>
        <p:nvSpPr>
          <p:cNvPr id="15" name="TextBox 1"/>
          <p:cNvSpPr txBox="1">
            <a:spLocks noChangeArrowheads="1"/>
          </p:cNvSpPr>
          <p:nvPr/>
        </p:nvSpPr>
        <p:spPr bwMode="auto">
          <a:xfrm>
            <a:off x="490492" y="976450"/>
            <a:ext cx="7965077"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Times New Roman" panose="02020603050405020304" pitchFamily="18" charset="0"/>
              </a:defRPr>
            </a:lvl1pPr>
            <a:lvl2pPr marL="742950" indent="-285750" eaLnBrk="0" hangingPunct="0">
              <a:defRPr b="1" u="sng">
                <a:solidFill>
                  <a:schemeClr val="tx1"/>
                </a:solidFill>
                <a:latin typeface="Times New Roman" panose="02020603050405020304" pitchFamily="18" charset="0"/>
              </a:defRPr>
            </a:lvl2pPr>
            <a:lvl3pPr marL="1143000" indent="-228600" eaLnBrk="0" hangingPunct="0">
              <a:defRPr b="1" u="sng">
                <a:solidFill>
                  <a:schemeClr val="tx1"/>
                </a:solidFill>
                <a:latin typeface="Times New Roman" panose="02020603050405020304" pitchFamily="18" charset="0"/>
              </a:defRPr>
            </a:lvl3pPr>
            <a:lvl4pPr marL="1600200" indent="-228600" eaLnBrk="0" hangingPunct="0">
              <a:defRPr b="1" u="sng">
                <a:solidFill>
                  <a:schemeClr val="tx1"/>
                </a:solidFill>
                <a:latin typeface="Times New Roman" panose="02020603050405020304" pitchFamily="18" charset="0"/>
              </a:defRPr>
            </a:lvl4pPr>
            <a:lvl5pPr marL="2057400" indent="-228600" eaLnBrk="0" hangingPunct="0">
              <a:defRPr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b="1" u="sng">
                <a:solidFill>
                  <a:schemeClr val="tx1"/>
                </a:solidFill>
                <a:latin typeface="Times New Roman" panose="02020603050405020304" pitchFamily="18" charset="0"/>
              </a:defRPr>
            </a:lvl9pPr>
          </a:lstStyle>
          <a:p>
            <a:pPr algn="ctr" defTabSz="342900" eaLnBrk="1" hangingPunct="1"/>
            <a:r>
              <a:rPr lang="en-US" altLang="en-US" sz="4950" i="1" u="none" dirty="0">
                <a:solidFill>
                  <a:srgbClr val="FF0000"/>
                </a:solidFill>
              </a:rPr>
              <a:t>XIN CHÂN THÀNH </a:t>
            </a:r>
          </a:p>
          <a:p>
            <a:pPr algn="ctr" defTabSz="342900" eaLnBrk="1" hangingPunct="1"/>
            <a:r>
              <a:rPr lang="en-US" altLang="en-US" sz="4950" i="1" u="none" dirty="0">
                <a:solidFill>
                  <a:srgbClr val="FF0000"/>
                </a:solidFill>
              </a:rPr>
              <a:t>CẢM ƠN QUÝ THẦY, </a:t>
            </a:r>
            <a:r>
              <a:rPr lang="en-US" altLang="en-US" sz="4950" i="1" u="none" dirty="0" smtClean="0">
                <a:solidFill>
                  <a:srgbClr val="FF0000"/>
                </a:solidFill>
              </a:rPr>
              <a:t>CÔ VÀ CÁC EM HS</a:t>
            </a:r>
            <a:endParaRPr lang="en-US" altLang="en-US" sz="4950" i="1" u="none" dirty="0">
              <a:solidFill>
                <a:srgbClr val="FF0000"/>
              </a:solidFill>
            </a:endParaRPr>
          </a:p>
        </p:txBody>
      </p:sp>
      <p:pic>
        <p:nvPicPr>
          <p:cNvPr id="5122" name="Picture 2" descr="Đồ họa (hoa văn) hoa sen trang trí | Khanhhoathuynga's collection Blog - An  Asian art info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097" y="3228159"/>
            <a:ext cx="6224585" cy="204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2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p:cNvPicPr>
            <a:picLocks noChangeAspect="1"/>
          </p:cNvPicPr>
          <p:nvPr/>
        </p:nvPicPr>
        <p:blipFill>
          <a:blip r:embed="rId3">
            <a:extLst>
              <a:ext uri="{BEBA8EAE-BF5A-486C-A8C5-ECC9F3942E4B}">
                <a14:imgProps xmlns:a14="http://schemas.microsoft.com/office/drawing/2010/main">
                  <a14:imgLayer r:embed="rId4">
                    <a14:imgEffect>
                      <a14:artisticBlur radius="13"/>
                    </a14:imgEffect>
                    <a14:imgEffect>
                      <a14:colorTemperature colorTemp="5300"/>
                    </a14:imgEffect>
                    <a14:imgEffect>
                      <a14:saturation sat="200000"/>
                    </a14:imgEffect>
                    <a14:imgEffect>
                      <a14:sharpenSoften amount="-50000"/>
                    </a14:imgEffect>
                  </a14:imgLayer>
                </a14:imgProps>
              </a:ext>
            </a:extLst>
          </a:blip>
          <a:stretch>
            <a:fillRect/>
          </a:stretch>
        </p:blipFill>
        <p:spPr>
          <a:xfrm>
            <a:off x="0" y="857250"/>
            <a:ext cx="9144000" cy="5143500"/>
          </a:xfrm>
          <a:prstGeom prst="rect">
            <a:avLst/>
          </a:prstGeom>
          <a:effectLst>
            <a:glow>
              <a:schemeClr val="accent2">
                <a:lumMod val="75000"/>
              </a:schemeClr>
            </a:glow>
            <a:softEdge rad="558800"/>
          </a:effectLst>
        </p:spPr>
      </p:pic>
      <p:sp>
        <p:nvSpPr>
          <p:cNvPr id="7" name="Hộp Văn bản 6"/>
          <p:cNvSpPr txBox="1"/>
          <p:nvPr/>
        </p:nvSpPr>
        <p:spPr>
          <a:xfrm>
            <a:off x="1447800" y="1890712"/>
            <a:ext cx="8458200" cy="1754326"/>
          </a:xfrm>
          <a:prstGeom prst="rect">
            <a:avLst/>
          </a:prstGeom>
          <a:noFill/>
        </p:spPr>
        <p:txBody>
          <a:bodyPr wrap="square">
            <a:spAutoFit/>
          </a:bodyPr>
          <a:lstStyle/>
          <a:p>
            <a:pPr defTabSz="514350"/>
            <a:r>
              <a:rPr lang="en-US" sz="5400" dirty="0">
                <a:ln w="31750">
                  <a:solidFill>
                    <a:srgbClr val="E7E0C7">
                      <a:lumMod val="20000"/>
                      <a:lumOff val="80000"/>
                    </a:srgbClr>
                  </a:solidFill>
                </a:ln>
                <a:solidFill>
                  <a:srgbClr val="FF6600"/>
                </a:solidFill>
                <a:effectLst>
                  <a:outerShdw blurRad="38100" dist="38100" dir="2700000" algn="tl">
                    <a:srgbClr val="000000">
                      <a:alpha val="43137"/>
                    </a:srgbClr>
                  </a:outerShdw>
                </a:effectLst>
                <a:latin typeface="UTM Showcard" pitchFamily="18" charset="0"/>
                <a:cs typeface="Tahoma" panose="020B0604030504040204" pitchFamily="34" charset="0"/>
              </a:rPr>
              <a:t>CHÀO MỪNG</a:t>
            </a:r>
          </a:p>
          <a:p>
            <a:pPr defTabSz="514350"/>
            <a:endParaRPr lang="en-US" sz="1350" dirty="0">
              <a:ln w="31750">
                <a:solidFill>
                  <a:srgbClr val="E7E0C7">
                    <a:lumMod val="20000"/>
                    <a:lumOff val="80000"/>
                  </a:srgbClr>
                </a:solidFill>
              </a:ln>
              <a:solidFill>
                <a:srgbClr val="FF6600"/>
              </a:solidFill>
              <a:effectLst>
                <a:outerShdw blurRad="38100" dist="38100" dir="2700000" algn="tl">
                  <a:srgbClr val="000000">
                    <a:alpha val="43137"/>
                  </a:srgbClr>
                </a:outerShdw>
              </a:effectLst>
              <a:latin typeface="UTM Showcard" pitchFamily="18" charset="0"/>
              <a:cs typeface="Tahoma" panose="020B0604030504040204" pitchFamily="34" charset="0"/>
            </a:endParaRPr>
          </a:p>
          <a:p>
            <a:pPr defTabSz="514350"/>
            <a:r>
              <a:rPr lang="en-US" sz="4050" dirty="0">
                <a:ln w="31750">
                  <a:solidFill>
                    <a:srgbClr val="E7E0C7">
                      <a:lumMod val="20000"/>
                      <a:lumOff val="80000"/>
                    </a:srgbClr>
                  </a:solidFill>
                </a:ln>
                <a:solidFill>
                  <a:srgbClr val="FF6600"/>
                </a:solidFill>
                <a:effectLst>
                  <a:outerShdw blurRad="38100" dist="38100" dir="2700000" algn="tl">
                    <a:srgbClr val="000000">
                      <a:alpha val="43137"/>
                    </a:srgbClr>
                  </a:outerShdw>
                </a:effectLst>
                <a:latin typeface="UTM Showcard" pitchFamily="18" charset="0"/>
                <a:cs typeface="Tahoma" panose="020B0604030504040204" pitchFamily="34" charset="0"/>
              </a:rPr>
              <a:t>QUÝ THẦY CÔ TỚI DỰ TIẾT HỌC</a:t>
            </a:r>
            <a:endParaRPr lang="vi-VN" sz="4050" dirty="0">
              <a:solidFill>
                <a:prstClr val="black"/>
              </a:solidFill>
              <a:effectLst>
                <a:outerShdw blurRad="38100" dist="38100" dir="2700000" algn="tl">
                  <a:srgbClr val="000000">
                    <a:alpha val="43137"/>
                  </a:srgbClr>
                </a:outerShdw>
              </a:effectLst>
              <a:latin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242262"/>
            <a:ext cx="5029199" cy="1738938"/>
          </a:xfrm>
          <a:prstGeom prst="rect">
            <a:avLst/>
          </a:prstGeom>
          <a:noFill/>
        </p:spPr>
        <p:txBody>
          <a:bodyPr wrap="square" rtlCol="0">
            <a:spAutoFit/>
          </a:bodyPr>
          <a:lstStyle/>
          <a:p>
            <a:pPr algn="ctr"/>
            <a:r>
              <a:rPr lang="en-US" sz="3200" b="1" dirty="0">
                <a:solidFill>
                  <a:schemeClr val="accent6">
                    <a:lumMod val="75000"/>
                  </a:schemeClr>
                </a:solidFill>
                <a:latin typeface="Times New Roman" pitchFamily="18" charset="0"/>
                <a:cs typeface="Times New Roman" pitchFamily="18" charset="0"/>
              </a:rPr>
              <a:t>TIÊT </a:t>
            </a:r>
            <a:r>
              <a:rPr lang="vi-VN" sz="3200" b="1" dirty="0">
                <a:solidFill>
                  <a:schemeClr val="accent6">
                    <a:lumMod val="75000"/>
                  </a:schemeClr>
                </a:solidFill>
                <a:latin typeface="Times New Roman" pitchFamily="18" charset="0"/>
                <a:cs typeface="Times New Roman" pitchFamily="18" charset="0"/>
              </a:rPr>
              <a:t>..... </a:t>
            </a:r>
            <a:r>
              <a:rPr lang="en-US" sz="3200" b="1" dirty="0">
                <a:solidFill>
                  <a:schemeClr val="accent6">
                    <a:lumMod val="75000"/>
                  </a:schemeClr>
                </a:solidFill>
                <a:latin typeface="Times New Roman" pitchFamily="18" charset="0"/>
                <a:cs typeface="Times New Roman" pitchFamily="18" charset="0"/>
              </a:rPr>
              <a:t>-CHỦ ĐỀ </a:t>
            </a:r>
            <a:r>
              <a:rPr lang="vi-VN" sz="3200" b="1" dirty="0">
                <a:solidFill>
                  <a:schemeClr val="accent6">
                    <a:lumMod val="75000"/>
                  </a:schemeClr>
                </a:solidFill>
                <a:latin typeface="Times New Roman" pitchFamily="18" charset="0"/>
                <a:cs typeface="Times New Roman" pitchFamily="18" charset="0"/>
              </a:rPr>
              <a:t>6</a:t>
            </a:r>
            <a:endParaRPr lang="en-US" sz="3200" b="1" dirty="0">
              <a:solidFill>
                <a:schemeClr val="accent6">
                  <a:lumMod val="75000"/>
                </a:schemeClr>
              </a:solidFill>
              <a:latin typeface="Times New Roman" pitchFamily="18" charset="0"/>
              <a:cs typeface="Times New Roman" pitchFamily="18" charset="0"/>
            </a:endParaRPr>
          </a:p>
          <a:p>
            <a:pPr algn="ctr"/>
            <a:r>
              <a:rPr lang="en-US" sz="2500" b="1" dirty="0">
                <a:solidFill>
                  <a:srgbClr val="00B0F0"/>
                </a:solidFill>
                <a:latin typeface="Times New Roman" pitchFamily="18" charset="0"/>
                <a:cs typeface="Times New Roman" pitchFamily="18" charset="0"/>
              </a:rPr>
              <a:t>BÀI </a:t>
            </a:r>
            <a:r>
              <a:rPr lang="vi-VN" sz="2500" b="1" dirty="0">
                <a:solidFill>
                  <a:srgbClr val="00B0F0"/>
                </a:solidFill>
                <a:latin typeface="Times New Roman" pitchFamily="18" charset="0"/>
                <a:cs typeface="Times New Roman" pitchFamily="18" charset="0"/>
              </a:rPr>
              <a:t>12</a:t>
            </a:r>
            <a:r>
              <a:rPr lang="en-US" sz="2500" b="1" dirty="0">
                <a:solidFill>
                  <a:srgbClr val="00B0F0"/>
                </a:solidFill>
                <a:latin typeface="Times New Roman" pitchFamily="18" charset="0"/>
                <a:cs typeface="Times New Roman" pitchFamily="18" charset="0"/>
              </a:rPr>
              <a:t>: </a:t>
            </a:r>
            <a:r>
              <a:rPr lang="vi-VN" sz="2500" b="1" dirty="0">
                <a:solidFill>
                  <a:srgbClr val="00B0F0"/>
                </a:solidFill>
                <a:latin typeface="Times New Roman" pitchFamily="18" charset="0"/>
                <a:cs typeface="Times New Roman" pitchFamily="18" charset="0"/>
              </a:rPr>
              <a:t>THIẾT KẾ </a:t>
            </a:r>
            <a:r>
              <a:rPr lang="en-US" sz="2500" b="1" dirty="0" smtClean="0">
                <a:solidFill>
                  <a:srgbClr val="00B0F0"/>
                </a:solidFill>
                <a:latin typeface="Times New Roman" pitchFamily="18" charset="0"/>
                <a:cs typeface="Times New Roman" pitchFamily="18" charset="0"/>
              </a:rPr>
              <a:t>TH</a:t>
            </a:r>
            <a:r>
              <a:rPr lang="vi-VN" sz="2500" b="1" dirty="0" smtClean="0">
                <a:solidFill>
                  <a:srgbClr val="00B0F0"/>
                </a:solidFill>
                <a:latin typeface="Times New Roman" pitchFamily="18" charset="0"/>
                <a:cs typeface="Times New Roman" pitchFamily="18" charset="0"/>
              </a:rPr>
              <a:t>ỜI </a:t>
            </a:r>
            <a:r>
              <a:rPr lang="vi-VN" sz="2500" b="1" dirty="0">
                <a:solidFill>
                  <a:srgbClr val="00B0F0"/>
                </a:solidFill>
                <a:latin typeface="Times New Roman" pitchFamily="18" charset="0"/>
                <a:cs typeface="Times New Roman" pitchFamily="18" charset="0"/>
              </a:rPr>
              <a:t>TRANG </a:t>
            </a:r>
            <a:r>
              <a:rPr lang="en-US" sz="2500" b="1" dirty="0" smtClean="0">
                <a:solidFill>
                  <a:srgbClr val="00B0F0"/>
                </a:solidFill>
                <a:latin typeface="Times New Roman" pitchFamily="18" charset="0"/>
                <a:cs typeface="Times New Roman" pitchFamily="18" charset="0"/>
              </a:rPr>
              <a:t>VỚI</a:t>
            </a:r>
            <a:r>
              <a:rPr lang="vi-VN" sz="2500" b="1" dirty="0" smtClean="0">
                <a:solidFill>
                  <a:srgbClr val="00B0F0"/>
                </a:solidFill>
                <a:latin typeface="Times New Roman" pitchFamily="18" charset="0"/>
                <a:cs typeface="Times New Roman" pitchFamily="18" charset="0"/>
              </a:rPr>
              <a:t> </a:t>
            </a:r>
            <a:r>
              <a:rPr lang="vi-VN" sz="2500" b="1" dirty="0">
                <a:solidFill>
                  <a:srgbClr val="00B0F0"/>
                </a:solidFill>
                <a:latin typeface="Times New Roman" pitchFamily="18" charset="0"/>
                <a:cs typeface="Times New Roman" pitchFamily="18" charset="0"/>
              </a:rPr>
              <a:t>HOA VĂN DÂN TỘC (Tiết 1 )</a:t>
            </a:r>
            <a:endParaRPr lang="en-US" sz="2500" b="1" dirty="0">
              <a:solidFill>
                <a:srgbClr val="00B0F0"/>
              </a:solidFill>
              <a:latin typeface="Times New Roman" pitchFamily="18" charset="0"/>
              <a:cs typeface="Times New Roman" pitchFamily="18" charset="0"/>
            </a:endParaRPr>
          </a:p>
          <a:p>
            <a:pPr algn="ctr"/>
            <a:endParaRPr lang="en-US" sz="2500" b="1" dirty="0">
              <a:solidFill>
                <a:srgbClr val="00B0F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981200"/>
            <a:ext cx="7543800" cy="468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60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01877"/>
            <a:ext cx="8534400" cy="1077218"/>
          </a:xfrm>
          <a:prstGeom prst="rect">
            <a:avLst/>
          </a:prstGeom>
          <a:noFill/>
        </p:spPr>
        <p:txBody>
          <a:bodyPr wrap="square" rtlCol="0">
            <a:spAutoFit/>
          </a:bodyPr>
          <a:lstStyle/>
          <a:p>
            <a:pPr algn="ctr"/>
            <a:r>
              <a:rPr lang="en-US" sz="3200" b="1" dirty="0" err="1">
                <a:solidFill>
                  <a:srgbClr val="475A8D">
                    <a:lumMod val="75000"/>
                  </a:srgbClr>
                </a:solidFill>
                <a:latin typeface="Times New Roman" pitchFamily="18" charset="0"/>
                <a:cs typeface="Times New Roman" pitchFamily="18" charset="0"/>
              </a:rPr>
              <a:t>CHUẨN</a:t>
            </a:r>
            <a:r>
              <a:rPr lang="en-US" sz="3200" b="1" dirty="0">
                <a:solidFill>
                  <a:srgbClr val="475A8D">
                    <a:lumMod val="75000"/>
                  </a:srgbClr>
                </a:solidFill>
                <a:latin typeface="Times New Roman" pitchFamily="18" charset="0"/>
                <a:cs typeface="Times New Roman" pitchFamily="18" charset="0"/>
              </a:rPr>
              <a:t> </a:t>
            </a:r>
            <a:r>
              <a:rPr lang="en-US" sz="3200" b="1" dirty="0" err="1">
                <a:solidFill>
                  <a:srgbClr val="475A8D">
                    <a:lumMod val="75000"/>
                  </a:srgbClr>
                </a:solidFill>
                <a:latin typeface="Times New Roman" pitchFamily="18" charset="0"/>
                <a:cs typeface="Times New Roman" pitchFamily="18" charset="0"/>
              </a:rPr>
              <a:t>BỊ</a:t>
            </a:r>
            <a:endParaRPr lang="en-US" sz="3200" b="1" dirty="0">
              <a:solidFill>
                <a:srgbClr val="475A8D">
                  <a:lumMod val="75000"/>
                </a:srgbClr>
              </a:solidFill>
              <a:latin typeface="Times New Roman" pitchFamily="18" charset="0"/>
              <a:cs typeface="Times New Roman" pitchFamily="18" charset="0"/>
            </a:endParaRPr>
          </a:p>
          <a:p>
            <a:pPr algn="ctr"/>
            <a:endParaRPr lang="en-US" sz="3200" b="1" dirty="0">
              <a:solidFill>
                <a:srgbClr val="475A8D">
                  <a:lumMod val="75000"/>
                </a:srgbClr>
              </a:solidFill>
              <a:latin typeface="Times New Roman" pitchFamily="18" charset="0"/>
              <a:cs typeface="Times New Roman" pitchFamily="18" charset="0"/>
            </a:endParaRPr>
          </a:p>
        </p:txBody>
      </p:sp>
      <p:pic>
        <p:nvPicPr>
          <p:cNvPr id="8195" name="Picture 3" descr="C:\Users\Administrator\Desktop\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61356"/>
            <a:ext cx="3685906" cy="23724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61356"/>
            <a:ext cx="3640898" cy="22924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498" y="3864089"/>
            <a:ext cx="7772400" cy="246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62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 y="17206"/>
            <a:ext cx="913485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
            <a:ext cx="6858000" cy="857251"/>
          </a:xfrm>
        </p:spPr>
        <p:txBody>
          <a:bodyPr>
            <a:normAutofit fontScale="90000"/>
          </a:bodyPr>
          <a:lstStyle/>
          <a:p>
            <a:pPr algn="ctr"/>
            <a:r>
              <a:rPr lang="vi-VN" sz="3000" b="1" dirty="0">
                <a:solidFill>
                  <a:srgbClr val="FFFF00"/>
                </a:solidFill>
                <a:latin typeface="Times New Roman" pitchFamily="18" charset="0"/>
                <a:cs typeface="Times New Roman" pitchFamily="18" charset="0"/>
              </a:rPr>
              <a:t>1.Quan sát và nhận thức</a:t>
            </a:r>
            <a:r>
              <a:rPr lang="en-US" sz="3000" b="1" dirty="0">
                <a:solidFill>
                  <a:srgbClr val="FFFF00"/>
                </a:solidFill>
                <a:latin typeface="Times New Roman" pitchFamily="18" charset="0"/>
                <a:cs typeface="Times New Roman" pitchFamily="18" charset="0"/>
              </a:rPr>
              <a:t/>
            </a:r>
            <a:br>
              <a:rPr lang="en-US" sz="3000" b="1" dirty="0">
                <a:solidFill>
                  <a:srgbClr val="FFFF00"/>
                </a:solidFill>
                <a:latin typeface="Times New Roman" pitchFamily="18" charset="0"/>
                <a:cs typeface="Times New Roman" pitchFamily="18" charset="0"/>
              </a:rPr>
            </a:br>
            <a:r>
              <a:rPr lang="en-US" sz="3000" b="1" dirty="0" err="1">
                <a:solidFill>
                  <a:schemeClr val="tx1"/>
                </a:solidFill>
                <a:latin typeface="Times New Roman" pitchFamily="18" charset="0"/>
                <a:cs typeface="Times New Roman" pitchFamily="18" charset="0"/>
              </a:rPr>
              <a:t>Em</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hãy</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quan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sát</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kỹ</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hình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ảnh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sau</a:t>
            </a:r>
            <a:endParaRPr lang="en-US" sz="30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65029" y="2652252"/>
            <a:ext cx="3962400" cy="542919"/>
          </a:xfrm>
        </p:spPr>
        <p:txBody>
          <a:bodyPr>
            <a:normAutofit/>
          </a:bodyPr>
          <a:lstStyle/>
          <a:p>
            <a:pPr algn="ctr"/>
            <a:r>
              <a:rPr lang="vi-VN" sz="2200" b="1" dirty="0">
                <a:solidFill>
                  <a:schemeClr val="tx1"/>
                </a:solidFill>
                <a:latin typeface="Times New Roman" pitchFamily="18" charset="0"/>
                <a:cs typeface="Times New Roman" pitchFamily="18" charset="0"/>
              </a:rPr>
              <a:t>Trang phục dân tộc Mông </a:t>
            </a:r>
            <a:endParaRPr lang="en-US" sz="2200" b="1" dirty="0">
              <a:solidFill>
                <a:schemeClr val="tx1"/>
              </a:solidFill>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6" name="Picture 5">
            <a:extLst>
              <a:ext uri="{FF2B5EF4-FFF2-40B4-BE49-F238E27FC236}">
                <a16:creationId xmlns:a16="http://schemas.microsoft.com/office/drawing/2014/main" id="{C581773E-7002-BB32-6B6F-609CA232D0C0}"/>
              </a:ext>
            </a:extLst>
          </p:cNvPr>
          <p:cNvPicPr>
            <a:picLocks noChangeAspect="1"/>
          </p:cNvPicPr>
          <p:nvPr/>
        </p:nvPicPr>
        <p:blipFill>
          <a:blip r:embed="rId3"/>
          <a:stretch>
            <a:fillRect/>
          </a:stretch>
        </p:blipFill>
        <p:spPr>
          <a:xfrm>
            <a:off x="228600" y="781053"/>
            <a:ext cx="3962400" cy="1885947"/>
          </a:xfrm>
          <a:prstGeom prst="rect">
            <a:avLst/>
          </a:prstGeom>
        </p:spPr>
      </p:pic>
      <p:pic>
        <p:nvPicPr>
          <p:cNvPr id="7" name="Picture 6">
            <a:extLst>
              <a:ext uri="{FF2B5EF4-FFF2-40B4-BE49-F238E27FC236}">
                <a16:creationId xmlns:a16="http://schemas.microsoft.com/office/drawing/2014/main" id="{878474B1-3D1D-3387-9448-D398C51E6308}"/>
              </a:ext>
            </a:extLst>
          </p:cNvPr>
          <p:cNvPicPr>
            <a:picLocks noChangeAspect="1"/>
          </p:cNvPicPr>
          <p:nvPr/>
        </p:nvPicPr>
        <p:blipFill>
          <a:blip r:embed="rId4"/>
          <a:stretch>
            <a:fillRect/>
          </a:stretch>
        </p:blipFill>
        <p:spPr>
          <a:xfrm>
            <a:off x="4572001" y="857253"/>
            <a:ext cx="4572000" cy="1809748"/>
          </a:xfrm>
          <a:prstGeom prst="rect">
            <a:avLst/>
          </a:prstGeom>
        </p:spPr>
      </p:pic>
      <p:pic>
        <p:nvPicPr>
          <p:cNvPr id="8" name="Picture 7">
            <a:extLst>
              <a:ext uri="{FF2B5EF4-FFF2-40B4-BE49-F238E27FC236}">
                <a16:creationId xmlns:a16="http://schemas.microsoft.com/office/drawing/2014/main" id="{CF45FA66-316E-5171-5178-CD3219880442}"/>
              </a:ext>
            </a:extLst>
          </p:cNvPr>
          <p:cNvPicPr>
            <a:picLocks noChangeAspect="1"/>
          </p:cNvPicPr>
          <p:nvPr/>
        </p:nvPicPr>
        <p:blipFill>
          <a:blip r:embed="rId5"/>
          <a:stretch>
            <a:fillRect/>
          </a:stretch>
        </p:blipFill>
        <p:spPr>
          <a:xfrm>
            <a:off x="1570703" y="3093475"/>
            <a:ext cx="2515535" cy="3124200"/>
          </a:xfrm>
          <a:prstGeom prst="rect">
            <a:avLst/>
          </a:prstGeom>
        </p:spPr>
      </p:pic>
      <p:pic>
        <p:nvPicPr>
          <p:cNvPr id="9" name="Picture 8">
            <a:extLst>
              <a:ext uri="{FF2B5EF4-FFF2-40B4-BE49-F238E27FC236}">
                <a16:creationId xmlns:a16="http://schemas.microsoft.com/office/drawing/2014/main" id="{80777122-011C-37EE-4475-2582863EA552}"/>
              </a:ext>
            </a:extLst>
          </p:cNvPr>
          <p:cNvPicPr>
            <a:picLocks noChangeAspect="1"/>
          </p:cNvPicPr>
          <p:nvPr/>
        </p:nvPicPr>
        <p:blipFill>
          <a:blip r:embed="rId6"/>
          <a:stretch>
            <a:fillRect/>
          </a:stretch>
        </p:blipFill>
        <p:spPr>
          <a:xfrm>
            <a:off x="4648200" y="3033713"/>
            <a:ext cx="2895600" cy="3183962"/>
          </a:xfrm>
          <a:prstGeom prst="rect">
            <a:avLst/>
          </a:prstGeom>
        </p:spPr>
      </p:pic>
      <p:sp>
        <p:nvSpPr>
          <p:cNvPr id="14" name="Subtitle 2">
            <a:extLst>
              <a:ext uri="{FF2B5EF4-FFF2-40B4-BE49-F238E27FC236}">
                <a16:creationId xmlns:a16="http://schemas.microsoft.com/office/drawing/2014/main" id="{492BA574-0A5E-9EA2-1DDC-595E86E07FA3}"/>
              </a:ext>
            </a:extLst>
          </p:cNvPr>
          <p:cNvSpPr txBox="1">
            <a:spLocks/>
          </p:cNvSpPr>
          <p:nvPr/>
        </p:nvSpPr>
        <p:spPr>
          <a:xfrm>
            <a:off x="4707009" y="2667000"/>
            <a:ext cx="4654420" cy="528171"/>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r>
              <a:rPr lang="vi-VN" sz="2200" b="1" dirty="0">
                <a:solidFill>
                  <a:schemeClr val="tx1"/>
                </a:solidFill>
                <a:latin typeface="Times New Roman" pitchFamily="18" charset="0"/>
                <a:cs typeface="Times New Roman" pitchFamily="18" charset="0"/>
              </a:rPr>
              <a:t>Trang phục dân tộc Lự </a:t>
            </a:r>
            <a:endParaRPr lang="en-US" sz="2200" b="1" dirty="0">
              <a:solidFill>
                <a:schemeClr val="tx1"/>
              </a:solidFill>
              <a:latin typeface="Times New Roman" pitchFamily="18" charset="0"/>
              <a:cs typeface="Times New Roman" pitchFamily="18" charset="0"/>
            </a:endParaRPr>
          </a:p>
        </p:txBody>
      </p:sp>
      <p:sp>
        <p:nvSpPr>
          <p:cNvPr id="18" name="Subtitle 2">
            <a:extLst>
              <a:ext uri="{FF2B5EF4-FFF2-40B4-BE49-F238E27FC236}">
                <a16:creationId xmlns:a16="http://schemas.microsoft.com/office/drawing/2014/main" id="{7767FD40-E546-25EF-7643-A5A5B5533259}"/>
              </a:ext>
            </a:extLst>
          </p:cNvPr>
          <p:cNvSpPr txBox="1">
            <a:spLocks/>
          </p:cNvSpPr>
          <p:nvPr/>
        </p:nvSpPr>
        <p:spPr>
          <a:xfrm rot="10800000" flipH="1" flipV="1">
            <a:off x="1028701" y="6443869"/>
            <a:ext cx="6934199" cy="1631022"/>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r>
              <a:rPr lang="vi-VN" sz="2200" b="1" dirty="0">
                <a:solidFill>
                  <a:schemeClr val="tx1"/>
                </a:solidFill>
                <a:latin typeface="Times New Roman" pitchFamily="18" charset="0"/>
                <a:cs typeface="Times New Roman" pitchFamily="18" charset="0"/>
              </a:rPr>
              <a:t>Hoa văn truyền thống trên áo dài cách tân</a:t>
            </a:r>
            <a:endParaRPr lang="en-US" sz="2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831527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 y="-76200"/>
            <a:ext cx="913485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0"/>
            <a:ext cx="6858000" cy="762000"/>
          </a:xfrm>
        </p:spPr>
        <p:txBody>
          <a:bodyPr>
            <a:normAutofit fontScale="90000"/>
          </a:bodyPr>
          <a:lstStyle/>
          <a:p>
            <a:pPr algn="ctr"/>
            <a:r>
              <a:rPr lang="vi-VN" sz="3000" b="1" dirty="0">
                <a:solidFill>
                  <a:srgbClr val="FFFF00"/>
                </a:solidFill>
                <a:latin typeface="Times New Roman" pitchFamily="18" charset="0"/>
                <a:cs typeface="Times New Roman" pitchFamily="18" charset="0"/>
              </a:rPr>
              <a:t>1.Quan sát và nhận thức</a:t>
            </a:r>
            <a:r>
              <a:rPr lang="en-US" sz="3000" b="1" dirty="0">
                <a:solidFill>
                  <a:srgbClr val="FFFF00"/>
                </a:solidFill>
                <a:latin typeface="Times New Roman" pitchFamily="18" charset="0"/>
                <a:cs typeface="Times New Roman" pitchFamily="18" charset="0"/>
              </a:rPr>
              <a:t/>
            </a:r>
            <a:br>
              <a:rPr lang="en-US" sz="3000" b="1" dirty="0">
                <a:solidFill>
                  <a:srgbClr val="FFFF00"/>
                </a:solidFill>
                <a:latin typeface="Times New Roman" pitchFamily="18" charset="0"/>
                <a:cs typeface="Times New Roman" pitchFamily="18" charset="0"/>
              </a:rPr>
            </a:br>
            <a:r>
              <a:rPr lang="en-US" sz="3000" b="1" dirty="0" err="1">
                <a:solidFill>
                  <a:schemeClr val="tx1"/>
                </a:solidFill>
                <a:latin typeface="Times New Roman" pitchFamily="18" charset="0"/>
                <a:cs typeface="Times New Roman" pitchFamily="18" charset="0"/>
              </a:rPr>
              <a:t>Em</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hãy</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quan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sát</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kỹ</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hình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ảnh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sau</a:t>
            </a:r>
            <a:endParaRPr lang="en-US" sz="30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9143" y="4722191"/>
            <a:ext cx="9143999" cy="1983407"/>
          </a:xfrm>
        </p:spPr>
        <p:txBody>
          <a:bodyPr>
            <a:noAutofit/>
          </a:bodyPr>
          <a:lstStyle/>
          <a:p>
            <a:pPr algn="ctr"/>
            <a:r>
              <a:rPr lang="en-US" sz="2400" b="1" dirty="0">
                <a:solidFill>
                  <a:schemeClr val="tx1"/>
                </a:solidFill>
                <a:latin typeface="Times New Roman" pitchFamily="18" charset="0"/>
                <a:cs typeface="Times New Roman" pitchFamily="18" charset="0"/>
              </a:rPr>
              <a:t>SUY NGHĨ VÀ TRẢ LỜI</a:t>
            </a: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Em hãy nêu đặc điểm về hình dáng ,màu sắc của các trang phục</a:t>
            </a:r>
            <a:r>
              <a:rPr lang="en-US" sz="2400" b="1" dirty="0">
                <a:solidFill>
                  <a:schemeClr val="tx1"/>
                </a:solidFill>
                <a:latin typeface="Times New Roman" pitchFamily="18" charset="0"/>
                <a:cs typeface="Times New Roman" pitchFamily="18" charset="0"/>
              </a:rPr>
              <a:t>?</a:t>
            </a: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Các trang phục ở trên được làm bằng chất liệu gì</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a:p>
            <a:r>
              <a:rPr lang="vi-VN" sz="2400" b="1" dirty="0">
                <a:solidFill>
                  <a:schemeClr val="tx1"/>
                </a:solidFill>
                <a:latin typeface="Times New Roman" pitchFamily="18" charset="0"/>
                <a:cs typeface="Times New Roman" pitchFamily="18" charset="0"/>
              </a:rPr>
              <a:t>+ Em hãy cho biết hoa </a:t>
            </a:r>
            <a:r>
              <a:rPr lang="vi-VN" sz="2400" b="1" dirty="0"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trên</a:t>
            </a:r>
            <a:r>
              <a:rPr lang="vi-VN" sz="2400" b="1" dirty="0" smtClean="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trang phục như thế nào?</a:t>
            </a:r>
            <a:endParaRPr lang="en-US" sz="2400" b="1" dirty="0">
              <a:solidFill>
                <a:schemeClr val="tx1"/>
              </a:solidFill>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C581773E-7002-BB32-6B6F-609CA232D0C0}"/>
              </a:ext>
            </a:extLst>
          </p:cNvPr>
          <p:cNvPicPr>
            <a:picLocks noChangeAspect="1"/>
          </p:cNvPicPr>
          <p:nvPr/>
        </p:nvPicPr>
        <p:blipFill>
          <a:blip r:embed="rId3"/>
          <a:stretch>
            <a:fillRect/>
          </a:stretch>
        </p:blipFill>
        <p:spPr>
          <a:xfrm>
            <a:off x="652273" y="714990"/>
            <a:ext cx="3581400" cy="1618637"/>
          </a:xfrm>
          <a:prstGeom prst="rect">
            <a:avLst/>
          </a:prstGeom>
        </p:spPr>
      </p:pic>
      <p:pic>
        <p:nvPicPr>
          <p:cNvPr id="7" name="Picture 6">
            <a:extLst>
              <a:ext uri="{FF2B5EF4-FFF2-40B4-BE49-F238E27FC236}">
                <a16:creationId xmlns:a16="http://schemas.microsoft.com/office/drawing/2014/main" id="{878474B1-3D1D-3387-9448-D398C51E6308}"/>
              </a:ext>
            </a:extLst>
          </p:cNvPr>
          <p:cNvPicPr>
            <a:picLocks noChangeAspect="1"/>
          </p:cNvPicPr>
          <p:nvPr/>
        </p:nvPicPr>
        <p:blipFill>
          <a:blip r:embed="rId4"/>
          <a:stretch>
            <a:fillRect/>
          </a:stretch>
        </p:blipFill>
        <p:spPr>
          <a:xfrm>
            <a:off x="4669537" y="753090"/>
            <a:ext cx="3636264" cy="1647209"/>
          </a:xfrm>
          <a:prstGeom prst="rect">
            <a:avLst/>
          </a:prstGeom>
        </p:spPr>
      </p:pic>
      <p:pic>
        <p:nvPicPr>
          <p:cNvPr id="8" name="Picture 7">
            <a:extLst>
              <a:ext uri="{FF2B5EF4-FFF2-40B4-BE49-F238E27FC236}">
                <a16:creationId xmlns:a16="http://schemas.microsoft.com/office/drawing/2014/main" id="{CF45FA66-316E-5171-5178-CD3219880442}"/>
              </a:ext>
            </a:extLst>
          </p:cNvPr>
          <p:cNvPicPr>
            <a:picLocks noChangeAspect="1"/>
          </p:cNvPicPr>
          <p:nvPr/>
        </p:nvPicPr>
        <p:blipFill>
          <a:blip r:embed="rId5"/>
          <a:stretch>
            <a:fillRect/>
          </a:stretch>
        </p:blipFill>
        <p:spPr>
          <a:xfrm>
            <a:off x="1718138" y="2400299"/>
            <a:ext cx="2515535" cy="2171702"/>
          </a:xfrm>
          <a:prstGeom prst="rect">
            <a:avLst/>
          </a:prstGeom>
        </p:spPr>
      </p:pic>
      <p:pic>
        <p:nvPicPr>
          <p:cNvPr id="9" name="Picture 8">
            <a:extLst>
              <a:ext uri="{FF2B5EF4-FFF2-40B4-BE49-F238E27FC236}">
                <a16:creationId xmlns:a16="http://schemas.microsoft.com/office/drawing/2014/main" id="{80777122-011C-37EE-4475-2582863EA552}"/>
              </a:ext>
            </a:extLst>
          </p:cNvPr>
          <p:cNvPicPr>
            <a:picLocks noChangeAspect="1"/>
          </p:cNvPicPr>
          <p:nvPr/>
        </p:nvPicPr>
        <p:blipFill>
          <a:blip r:embed="rId6"/>
          <a:stretch>
            <a:fillRect/>
          </a:stretch>
        </p:blipFill>
        <p:spPr>
          <a:xfrm>
            <a:off x="4698492" y="2542868"/>
            <a:ext cx="2814828" cy="2133600"/>
          </a:xfrm>
          <a:prstGeom prst="rect">
            <a:avLst/>
          </a:prstGeom>
        </p:spPr>
      </p:pic>
    </p:spTree>
    <p:extLst>
      <p:ext uri="{BB962C8B-B14F-4D97-AF65-F5344CB8AC3E}">
        <p14:creationId xmlns:p14="http://schemas.microsoft.com/office/powerpoint/2010/main" val="98255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 y="0"/>
            <a:ext cx="9134857" cy="739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65501"/>
            <a:ext cx="6858000" cy="725095"/>
          </a:xfrm>
        </p:spPr>
        <p:txBody>
          <a:bodyPr>
            <a:normAutofit fontScale="90000"/>
          </a:bodyPr>
          <a:lstStyle/>
          <a:p>
            <a:pPr algn="ctr"/>
            <a:r>
              <a:rPr lang="vi-VN" sz="3000" b="1" dirty="0">
                <a:solidFill>
                  <a:srgbClr val="FFFF00"/>
                </a:solidFill>
                <a:latin typeface="Times New Roman" pitchFamily="18" charset="0"/>
                <a:cs typeface="Times New Roman" pitchFamily="18" charset="0"/>
              </a:rPr>
              <a:t/>
            </a:r>
            <a:br>
              <a:rPr lang="vi-VN" sz="3000" b="1" dirty="0">
                <a:solidFill>
                  <a:srgbClr val="FFFF00"/>
                </a:solidFill>
                <a:latin typeface="Times New Roman" pitchFamily="18" charset="0"/>
                <a:cs typeface="Times New Roman" pitchFamily="18" charset="0"/>
              </a:rPr>
            </a:br>
            <a:r>
              <a:rPr lang="vi-VN" sz="3000" b="1" dirty="0">
                <a:solidFill>
                  <a:srgbClr val="FFFF00"/>
                </a:solidFill>
                <a:latin typeface="Times New Roman" pitchFamily="18" charset="0"/>
                <a:cs typeface="Times New Roman" pitchFamily="18" charset="0"/>
              </a:rPr>
              <a:t/>
            </a:r>
            <a:br>
              <a:rPr lang="vi-VN" sz="3000" b="1" dirty="0">
                <a:solidFill>
                  <a:srgbClr val="FFFF00"/>
                </a:solidFill>
                <a:latin typeface="Times New Roman" pitchFamily="18" charset="0"/>
                <a:cs typeface="Times New Roman" pitchFamily="18" charset="0"/>
              </a:rPr>
            </a:br>
            <a:r>
              <a:rPr lang="vi-VN" sz="3000" b="1" dirty="0">
                <a:solidFill>
                  <a:srgbClr val="FFFF00"/>
                </a:solidFill>
                <a:latin typeface="Times New Roman" pitchFamily="18" charset="0"/>
                <a:cs typeface="Times New Roman" pitchFamily="18" charset="0"/>
              </a:rPr>
              <a:t>1.Quan sát và nhận thức</a:t>
            </a:r>
            <a:r>
              <a:rPr lang="en-US" sz="3000" b="1" dirty="0">
                <a:solidFill>
                  <a:srgbClr val="FFFF00"/>
                </a:solidFill>
                <a:latin typeface="Times New Roman" pitchFamily="18" charset="0"/>
                <a:cs typeface="Times New Roman" pitchFamily="18" charset="0"/>
              </a:rPr>
              <a:t/>
            </a:r>
            <a:br>
              <a:rPr lang="en-US" sz="3000" b="1" dirty="0">
                <a:solidFill>
                  <a:srgbClr val="FFFF00"/>
                </a:solidFill>
                <a:latin typeface="Times New Roman" pitchFamily="18" charset="0"/>
                <a:cs typeface="Times New Roman" pitchFamily="18" charset="0"/>
              </a:rPr>
            </a:br>
            <a:endParaRPr lang="en-US" sz="3000" b="1" dirty="0">
              <a:solidFill>
                <a:schemeClr val="tx1"/>
              </a:solidFill>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12" name="Picture 11">
            <a:extLst>
              <a:ext uri="{FF2B5EF4-FFF2-40B4-BE49-F238E27FC236}">
                <a16:creationId xmlns:a16="http://schemas.microsoft.com/office/drawing/2014/main" id="{16219F0C-218B-CBA2-70F8-3FF5372D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 y="718675"/>
            <a:ext cx="2231371" cy="2951768"/>
          </a:xfrm>
          <a:prstGeom prst="rect">
            <a:avLst/>
          </a:prstGeom>
        </p:spPr>
      </p:pic>
      <p:pic>
        <p:nvPicPr>
          <p:cNvPr id="15" name="Picture 14">
            <a:extLst>
              <a:ext uri="{FF2B5EF4-FFF2-40B4-BE49-F238E27FC236}">
                <a16:creationId xmlns:a16="http://schemas.microsoft.com/office/drawing/2014/main" id="{FFB5EF6E-D69D-1E65-A00C-0E2B1FFF9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647" y="745132"/>
            <a:ext cx="2327753" cy="2951767"/>
          </a:xfrm>
          <a:prstGeom prst="rect">
            <a:avLst/>
          </a:prstGeom>
        </p:spPr>
      </p:pic>
      <p:pic>
        <p:nvPicPr>
          <p:cNvPr id="5" name="Picture 4">
            <a:extLst>
              <a:ext uri="{FF2B5EF4-FFF2-40B4-BE49-F238E27FC236}">
                <a16:creationId xmlns:a16="http://schemas.microsoft.com/office/drawing/2014/main" id="{56BEBF76-E792-B2A1-81A3-F32149F904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0297" y="775228"/>
            <a:ext cx="2085060" cy="2908443"/>
          </a:xfrm>
          <a:prstGeom prst="rect">
            <a:avLst/>
          </a:prstGeom>
        </p:spPr>
      </p:pic>
      <p:pic>
        <p:nvPicPr>
          <p:cNvPr id="7" name="Picture 6">
            <a:extLst>
              <a:ext uri="{FF2B5EF4-FFF2-40B4-BE49-F238E27FC236}">
                <a16:creationId xmlns:a16="http://schemas.microsoft.com/office/drawing/2014/main" id="{F2745F24-F9AA-1803-843E-A69C8BEEC0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103" y="733915"/>
            <a:ext cx="2085061" cy="2936528"/>
          </a:xfrm>
          <a:prstGeom prst="rect">
            <a:avLst/>
          </a:prstGeom>
        </p:spPr>
      </p:pic>
      <p:sp>
        <p:nvSpPr>
          <p:cNvPr id="8" name="Subtitle 2">
            <a:extLst>
              <a:ext uri="{FF2B5EF4-FFF2-40B4-BE49-F238E27FC236}">
                <a16:creationId xmlns:a16="http://schemas.microsoft.com/office/drawing/2014/main" id="{35E6E69C-1370-4413-1D90-8AB1DF8A8C08}"/>
              </a:ext>
            </a:extLst>
          </p:cNvPr>
          <p:cNvSpPr>
            <a:spLocks noGrp="1"/>
          </p:cNvSpPr>
          <p:nvPr>
            <p:ph type="subTitle" idx="1"/>
          </p:nvPr>
        </p:nvSpPr>
        <p:spPr>
          <a:xfrm>
            <a:off x="-32003" y="3962400"/>
            <a:ext cx="9143999" cy="3276599"/>
          </a:xfrm>
        </p:spPr>
        <p:txBody>
          <a:bodyPr>
            <a:noAutofit/>
          </a:bodyPr>
          <a:lstStyle/>
          <a:p>
            <a:pPr algn="ctr"/>
            <a:r>
              <a:rPr lang="vi-VN" sz="2400" b="1" dirty="0">
                <a:solidFill>
                  <a:schemeClr val="tx1"/>
                </a:solidFill>
                <a:latin typeface="Times New Roman" pitchFamily="18" charset="0"/>
                <a:cs typeface="Times New Roman" pitchFamily="18" charset="0"/>
              </a:rPr>
              <a:t>Quan sát các sản phẩm trên và nêu nhận xét về:</a:t>
            </a:r>
            <a:endParaRPr lang="en-US" sz="2400" b="1" dirty="0">
              <a:solidFill>
                <a:schemeClr val="tx1"/>
              </a:solidFill>
              <a:latin typeface="Times New Roman" pitchFamily="18" charset="0"/>
              <a:cs typeface="Times New Roman" pitchFamily="18" charset="0"/>
            </a:endParaRP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Em thấy kiểu dáng trang phục như thế nào</a:t>
            </a:r>
            <a:r>
              <a:rPr lang="en-US" sz="2400" b="1" dirty="0">
                <a:solidFill>
                  <a:schemeClr val="tx1"/>
                </a:solidFill>
                <a:latin typeface="Times New Roman" pitchFamily="18" charset="0"/>
                <a:cs typeface="Times New Roman" pitchFamily="18" charset="0"/>
              </a:rPr>
              <a:t>?</a:t>
            </a: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Em hãy nêu nhận xét </a:t>
            </a:r>
            <a:r>
              <a:rPr lang="vi-VN" sz="2400" b="1" dirty="0" smtClean="0">
                <a:solidFill>
                  <a:schemeClr val="tx1"/>
                </a:solidFill>
                <a:latin typeface="Times New Roman" pitchFamily="18" charset="0"/>
                <a:cs typeface="Times New Roman" pitchFamily="18" charset="0"/>
              </a:rPr>
              <a:t>v</a:t>
            </a:r>
            <a:r>
              <a:rPr lang="en-US" sz="2400" b="1" dirty="0" smtClean="0">
                <a:solidFill>
                  <a:schemeClr val="tx1"/>
                </a:solidFill>
                <a:latin typeface="Times New Roman" pitchFamily="18" charset="0"/>
                <a:cs typeface="Times New Roman" pitchFamily="18" charset="0"/>
              </a:rPr>
              <a:t>ề</a:t>
            </a:r>
            <a:r>
              <a:rPr lang="vi-VN" sz="2400" b="1" dirty="0" smtClean="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màu sắc và cách lựa </a:t>
            </a:r>
            <a:r>
              <a:rPr lang="vi-VN" sz="2400" b="1" dirty="0" smtClean="0">
                <a:solidFill>
                  <a:schemeClr val="tx1"/>
                </a:solidFill>
                <a:latin typeface="Times New Roman" pitchFamily="18" charset="0"/>
                <a:cs typeface="Times New Roman" pitchFamily="18" charset="0"/>
              </a:rPr>
              <a:t>chọn,</a:t>
            </a:r>
            <a:r>
              <a:rPr lang="en-US" sz="2400" b="1" dirty="0" smtClean="0">
                <a:solidFill>
                  <a:schemeClr val="tx1"/>
                </a:solidFill>
                <a:latin typeface="Times New Roman" pitchFamily="18" charset="0"/>
                <a:cs typeface="Times New Roman" pitchFamily="18" charset="0"/>
              </a:rPr>
              <a:t> </a:t>
            </a:r>
            <a:r>
              <a:rPr lang="vi-VN" sz="2400" b="1" dirty="0" smtClean="0">
                <a:solidFill>
                  <a:schemeClr val="tx1"/>
                </a:solidFill>
                <a:latin typeface="Times New Roman" pitchFamily="18" charset="0"/>
                <a:cs typeface="Times New Roman" pitchFamily="18" charset="0"/>
              </a:rPr>
              <a:t>sắp </a:t>
            </a:r>
            <a:r>
              <a:rPr lang="vi-VN" sz="2400" b="1" dirty="0">
                <a:solidFill>
                  <a:schemeClr val="tx1"/>
                </a:solidFill>
                <a:latin typeface="Times New Roman" pitchFamily="18" charset="0"/>
                <a:cs typeface="Times New Roman" pitchFamily="18" charset="0"/>
              </a:rPr>
              <a:t>xếp mẫu hoa văn trên trang phục</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a:p>
            <a:r>
              <a:rPr lang="vi-VN" sz="2400" b="1" dirty="0">
                <a:solidFill>
                  <a:schemeClr val="tx1"/>
                </a:solidFill>
                <a:latin typeface="Times New Roman" pitchFamily="18" charset="0"/>
                <a:cs typeface="Times New Roman" pitchFamily="18" charset="0"/>
              </a:rPr>
              <a:t>+ Các mẫu hoa văn phù hợp </a:t>
            </a:r>
            <a:r>
              <a:rPr lang="vi-VN" sz="2400" b="1" dirty="0" smtClean="0">
                <a:solidFill>
                  <a:schemeClr val="tx1"/>
                </a:solidFill>
                <a:latin typeface="Times New Roman" pitchFamily="18" charset="0"/>
                <a:cs typeface="Times New Roman" pitchFamily="18" charset="0"/>
              </a:rPr>
              <a:t>với </a:t>
            </a:r>
            <a:r>
              <a:rPr lang="vi-VN" sz="2400" b="1" dirty="0">
                <a:solidFill>
                  <a:schemeClr val="tx1"/>
                </a:solidFill>
                <a:latin typeface="Times New Roman" pitchFamily="18" charset="0"/>
                <a:cs typeface="Times New Roman" pitchFamily="18" charset="0"/>
              </a:rPr>
              <a:t>loại trang phục nào?</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3638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 y="6593"/>
            <a:ext cx="9134857" cy="739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65501"/>
            <a:ext cx="6858000" cy="725095"/>
          </a:xfrm>
        </p:spPr>
        <p:txBody>
          <a:bodyPr>
            <a:normAutofit fontScale="90000"/>
          </a:bodyPr>
          <a:lstStyle/>
          <a:p>
            <a:pPr algn="ctr"/>
            <a:r>
              <a:rPr lang="vi-VN" sz="3000" b="1" dirty="0">
                <a:solidFill>
                  <a:srgbClr val="FFFF00"/>
                </a:solidFill>
                <a:latin typeface="Times New Roman" pitchFamily="18" charset="0"/>
                <a:cs typeface="Times New Roman" pitchFamily="18" charset="0"/>
              </a:rPr>
              <a:t/>
            </a:r>
            <a:br>
              <a:rPr lang="vi-VN" sz="3000" b="1" dirty="0">
                <a:solidFill>
                  <a:srgbClr val="FFFF00"/>
                </a:solidFill>
                <a:latin typeface="Times New Roman" pitchFamily="18" charset="0"/>
                <a:cs typeface="Times New Roman" pitchFamily="18" charset="0"/>
              </a:rPr>
            </a:br>
            <a:r>
              <a:rPr lang="vi-VN" sz="3000" b="1" dirty="0">
                <a:solidFill>
                  <a:srgbClr val="FFFF00"/>
                </a:solidFill>
                <a:latin typeface="Times New Roman" pitchFamily="18" charset="0"/>
                <a:cs typeface="Times New Roman" pitchFamily="18" charset="0"/>
              </a:rPr>
              <a:t/>
            </a:r>
            <a:br>
              <a:rPr lang="vi-VN" sz="3000" b="1" dirty="0">
                <a:solidFill>
                  <a:srgbClr val="FFFF00"/>
                </a:solidFill>
                <a:latin typeface="Times New Roman" pitchFamily="18" charset="0"/>
                <a:cs typeface="Times New Roman" pitchFamily="18" charset="0"/>
              </a:rPr>
            </a:br>
            <a:r>
              <a:rPr lang="vi-VN" sz="3000" b="1" dirty="0">
                <a:solidFill>
                  <a:srgbClr val="FFFF00"/>
                </a:solidFill>
                <a:latin typeface="Times New Roman" pitchFamily="18" charset="0"/>
                <a:cs typeface="Times New Roman" pitchFamily="18" charset="0"/>
              </a:rPr>
              <a:t>1.Quan sát và nhận thức</a:t>
            </a:r>
            <a:r>
              <a:rPr lang="en-US" sz="3000" b="1" dirty="0">
                <a:solidFill>
                  <a:srgbClr val="FFFF00"/>
                </a:solidFill>
                <a:latin typeface="Times New Roman" pitchFamily="18" charset="0"/>
                <a:cs typeface="Times New Roman" pitchFamily="18" charset="0"/>
              </a:rPr>
              <a:t/>
            </a:r>
            <a:br>
              <a:rPr lang="en-US" sz="3000" b="1" dirty="0">
                <a:solidFill>
                  <a:srgbClr val="FFFF00"/>
                </a:solidFill>
                <a:latin typeface="Times New Roman" pitchFamily="18" charset="0"/>
                <a:cs typeface="Times New Roman" pitchFamily="18" charset="0"/>
              </a:rPr>
            </a:br>
            <a:endParaRPr lang="en-US" sz="3000" b="1" dirty="0">
              <a:solidFill>
                <a:schemeClr val="tx1"/>
              </a:solidFill>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12" name="Picture 11">
            <a:extLst>
              <a:ext uri="{FF2B5EF4-FFF2-40B4-BE49-F238E27FC236}">
                <a16:creationId xmlns:a16="http://schemas.microsoft.com/office/drawing/2014/main" id="{16219F0C-218B-CBA2-70F8-3FF5372D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 y="718674"/>
            <a:ext cx="2231371" cy="3472325"/>
          </a:xfrm>
          <a:prstGeom prst="rect">
            <a:avLst/>
          </a:prstGeom>
        </p:spPr>
      </p:pic>
      <p:pic>
        <p:nvPicPr>
          <p:cNvPr id="15" name="Picture 14">
            <a:extLst>
              <a:ext uri="{FF2B5EF4-FFF2-40B4-BE49-F238E27FC236}">
                <a16:creationId xmlns:a16="http://schemas.microsoft.com/office/drawing/2014/main" id="{FFB5EF6E-D69D-1E65-A00C-0E2B1FFF9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647" y="745132"/>
            <a:ext cx="2327753" cy="3472325"/>
          </a:xfrm>
          <a:prstGeom prst="rect">
            <a:avLst/>
          </a:prstGeom>
        </p:spPr>
      </p:pic>
      <p:pic>
        <p:nvPicPr>
          <p:cNvPr id="5" name="Picture 4">
            <a:extLst>
              <a:ext uri="{FF2B5EF4-FFF2-40B4-BE49-F238E27FC236}">
                <a16:creationId xmlns:a16="http://schemas.microsoft.com/office/drawing/2014/main" id="{56BEBF76-E792-B2A1-81A3-F32149F90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297" y="775228"/>
            <a:ext cx="2085060" cy="3442228"/>
          </a:xfrm>
          <a:prstGeom prst="rect">
            <a:avLst/>
          </a:prstGeom>
        </p:spPr>
      </p:pic>
      <p:pic>
        <p:nvPicPr>
          <p:cNvPr id="7" name="Picture 6">
            <a:extLst>
              <a:ext uri="{FF2B5EF4-FFF2-40B4-BE49-F238E27FC236}">
                <a16:creationId xmlns:a16="http://schemas.microsoft.com/office/drawing/2014/main" id="{F2745F24-F9AA-1803-843E-A69C8BEEC0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103" y="733915"/>
            <a:ext cx="2085061" cy="3457084"/>
          </a:xfrm>
          <a:prstGeom prst="rect">
            <a:avLst/>
          </a:prstGeom>
        </p:spPr>
      </p:pic>
      <p:sp>
        <p:nvSpPr>
          <p:cNvPr id="8" name="Subtitle 2">
            <a:extLst>
              <a:ext uri="{FF2B5EF4-FFF2-40B4-BE49-F238E27FC236}">
                <a16:creationId xmlns:a16="http://schemas.microsoft.com/office/drawing/2014/main" id="{35E6E69C-1370-4413-1D90-8AB1DF8A8C08}"/>
              </a:ext>
            </a:extLst>
          </p:cNvPr>
          <p:cNvSpPr>
            <a:spLocks noGrp="1"/>
          </p:cNvSpPr>
          <p:nvPr>
            <p:ph type="subTitle" idx="1"/>
          </p:nvPr>
        </p:nvSpPr>
        <p:spPr>
          <a:xfrm>
            <a:off x="-48162" y="4420204"/>
            <a:ext cx="9143999" cy="3689870"/>
          </a:xfrm>
        </p:spPr>
        <p:txBody>
          <a:bodyPr>
            <a:noAutofit/>
          </a:bodyPr>
          <a:lstStyle/>
          <a:p>
            <a:r>
              <a:rPr lang="vi-VN" sz="2800" b="1" dirty="0">
                <a:solidFill>
                  <a:schemeClr val="tx1"/>
                </a:solidFill>
                <a:latin typeface="Times New Roman" pitchFamily="18" charset="0"/>
                <a:cs typeface="Times New Roman" pitchFamily="18" charset="0"/>
              </a:rPr>
              <a:t>Mỗi dân tộc có các tạo hình trang trí và sử dụng trang phục theo </a:t>
            </a:r>
            <a:r>
              <a:rPr lang="vi-VN" sz="2800" b="1" dirty="0" smtClean="0">
                <a:solidFill>
                  <a:schemeClr val="tx1"/>
                </a:solidFill>
                <a:latin typeface="Times New Roman" pitchFamily="18" charset="0"/>
                <a:cs typeface="Times New Roman" pitchFamily="18" charset="0"/>
              </a:rPr>
              <a:t>nh</a:t>
            </a:r>
            <a:r>
              <a:rPr lang="en-US" sz="2800" b="1" dirty="0">
                <a:solidFill>
                  <a:schemeClr val="tx1"/>
                </a:solidFill>
                <a:latin typeface="Times New Roman" pitchFamily="18" charset="0"/>
                <a:cs typeface="Times New Roman" pitchFamily="18" charset="0"/>
              </a:rPr>
              <a:t>ữ</a:t>
            </a:r>
            <a:r>
              <a:rPr lang="vi-VN" sz="2800" b="1" dirty="0" smtClean="0">
                <a:solidFill>
                  <a:schemeClr val="tx1"/>
                </a:solidFill>
                <a:latin typeface="Times New Roman" pitchFamily="18" charset="0"/>
                <a:cs typeface="Times New Roman" pitchFamily="18" charset="0"/>
              </a:rPr>
              <a:t>ng </a:t>
            </a:r>
            <a:r>
              <a:rPr lang="vi-VN" sz="2800" b="1" dirty="0">
                <a:solidFill>
                  <a:schemeClr val="tx1"/>
                </a:solidFill>
                <a:latin typeface="Times New Roman" pitchFamily="18" charset="0"/>
                <a:cs typeface="Times New Roman" pitchFamily="18" charset="0"/>
              </a:rPr>
              <a:t>đặc điểm văn hóa riêng . Các hoa văn trang trí trên trang phục đều được cách điệu hóa dưới </a:t>
            </a:r>
            <a:r>
              <a:rPr lang="en-US" sz="2800" b="1" dirty="0" err="1" smtClean="0">
                <a:solidFill>
                  <a:schemeClr val="tx1"/>
                </a:solidFill>
                <a:latin typeface="Times New Roman" pitchFamily="18" charset="0"/>
                <a:cs typeface="Times New Roman" pitchFamily="18" charset="0"/>
              </a:rPr>
              <a:t>dạng</a:t>
            </a:r>
            <a:r>
              <a:rPr lang="en-US" sz="2800" b="1" dirty="0" smtClean="0">
                <a:solidFill>
                  <a:schemeClr val="tx1"/>
                </a:solidFill>
                <a:latin typeface="Times New Roman" pitchFamily="18" charset="0"/>
                <a:cs typeface="Times New Roman" pitchFamily="18" charset="0"/>
              </a:rPr>
              <a:t> </a:t>
            </a:r>
            <a:r>
              <a:rPr lang="vi-VN" sz="2800" b="1" dirty="0" smtClean="0">
                <a:solidFill>
                  <a:schemeClr val="tx1"/>
                </a:solidFill>
                <a:latin typeface="Times New Roman" pitchFamily="18" charset="0"/>
                <a:cs typeface="Times New Roman" pitchFamily="18" charset="0"/>
              </a:rPr>
              <a:t>hình </a:t>
            </a:r>
            <a:r>
              <a:rPr lang="vi-VN" sz="2800" b="1" dirty="0">
                <a:solidFill>
                  <a:schemeClr val="tx1"/>
                </a:solidFill>
                <a:latin typeface="Times New Roman" pitchFamily="18" charset="0"/>
                <a:cs typeface="Times New Roman" pitchFamily="18" charset="0"/>
              </a:rPr>
              <a:t>học hoặc có  nhiều biến thể phong phú từ thiên </a:t>
            </a:r>
            <a:r>
              <a:rPr lang="vi-VN" sz="2800" b="1" dirty="0" smtClean="0">
                <a:solidFill>
                  <a:schemeClr val="tx1"/>
                </a:solidFill>
                <a:latin typeface="Times New Roman" pitchFamily="18" charset="0"/>
                <a:cs typeface="Times New Roman" pitchFamily="18" charset="0"/>
              </a:rPr>
              <a:t>nhiên, </a:t>
            </a:r>
            <a:r>
              <a:rPr lang="vi-VN" sz="2800" b="1" dirty="0">
                <a:solidFill>
                  <a:schemeClr val="tx1"/>
                </a:solidFill>
                <a:latin typeface="Times New Roman" pitchFamily="18" charset="0"/>
                <a:cs typeface="Times New Roman" pitchFamily="18" charset="0"/>
              </a:rPr>
              <a:t>hoa lá, động vật...gắn bó với cuộc sống từng dân tộc</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8429456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709</TotalTime>
  <Words>801</Words>
  <Application>Microsoft Office PowerPoint</Application>
  <PresentationFormat>On-screen Show (4:3)</PresentationFormat>
  <Paragraphs>88</Paragraphs>
  <Slides>27</Slides>
  <Notes>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Anaheim</vt:lpstr>
      <vt:lpstr>Arial</vt:lpstr>
      <vt:lpstr>Bahnschrift SemiBold</vt:lpstr>
      <vt:lpstr>Calibri</vt:lpstr>
      <vt:lpstr>Corbel</vt:lpstr>
      <vt:lpstr>Gill Sans MT</vt:lpstr>
      <vt:lpstr>Tahoma</vt:lpstr>
      <vt:lpstr>Times New Roman</vt:lpstr>
      <vt:lpstr>Trebuchet MS</vt:lpstr>
      <vt:lpstr>Tw Cen MT</vt:lpstr>
      <vt:lpstr>UTM Showcard</vt:lpstr>
      <vt:lpstr>Verdana</vt:lpstr>
      <vt:lpstr>Wingdings 2</vt:lpstr>
      <vt:lpstr>Solstice</vt:lpstr>
      <vt:lpstr>Circuit</vt:lpstr>
      <vt:lpstr>Theo em 2 bức tranh sau đây thuộc lĩnh vực gì? Em sãy so sánh sự khác nhau về trang phục của 2 bức tranh?</vt:lpstr>
      <vt:lpstr>Đáp án</vt:lpstr>
      <vt:lpstr>PowerPoint Presentation</vt:lpstr>
      <vt:lpstr>PowerPoint Presentation</vt:lpstr>
      <vt:lpstr>PowerPoint Presentation</vt:lpstr>
      <vt:lpstr>1.Quan sát và nhận thức Em hãy quan sát kỹ hình ảnh sau</vt:lpstr>
      <vt:lpstr>1.Quan sát và nhận thức Em hãy quan sát kỹ hình ảnh sau</vt:lpstr>
      <vt:lpstr>  1.Quan sát và nhận thức </vt:lpstr>
      <vt:lpstr>  1.Quan sát và nhận thức </vt:lpstr>
      <vt:lpstr>2.Luyện tập và sáng tạo + Mời các em sắp xếp lại các bước thiết kế trang phục</vt:lpstr>
      <vt:lpstr>2.Luyện tập và sáng tạo + Mời các em sắp xếp lại các bước thiết kế trang phục</vt:lpstr>
      <vt:lpstr>2.Luyện tập và sáng tạo Các bước thiết kế một trang phục có sử dụng hoa văn họa  tiết dân tôc: 1. Dựng tỉ lệ dáng ngưòi bằng nét   .                                                               </vt:lpstr>
      <vt:lpstr>VIDEO hướng dẫn vẽ</vt:lpstr>
      <vt:lpstr>Luyện tập Em hãy thiết kế một trang môt trang phục có sử dụng hoa văn , họa tiết dân tộc mà em yêu thích</vt:lpstr>
      <vt:lpstr>Tham khảo một số sản phẩm mĩ thuật</vt:lpstr>
      <vt:lpstr> THẢO LUẬN Em hãy trình bày các bước trang trí sản phẩm thời trang</vt:lpstr>
      <vt:lpstr>PowerPoint Presentation</vt:lpstr>
      <vt:lpstr>Luyện tập Em hãy thiết kế một trang môt trang phục có sử dụng hoa văn , họa tiết dân tộc mà em yêu thích</vt:lpstr>
      <vt:lpstr>Trưng bày sản phẩm:</vt:lpstr>
      <vt:lpstr>Trưng bày sản phẩm</vt:lpstr>
      <vt:lpstr>PowerPoint Presentation</vt:lpstr>
      <vt:lpstr>PowerPoint Presentation</vt:lpstr>
      <vt:lpstr>PowerPoint Presentation</vt:lpstr>
      <vt:lpstr>Thiết kế và sưu tầm trang phục theo chủ đề, kết hợp tổ chức trình diễn  thời trang trong các hoạt động của trường/l ớp</vt:lpstr>
      <vt:lpstr>- Ứng dụng hoa văn trang trí trên trang phục của các dân tộc thiểu số vn vào thiết kế trang phục hiện đại chính là việc giữ gìn bản sắc văn hóa truyền thống dân tộc.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Administrator_PC</dc:creator>
  <cp:lastModifiedBy>Admin</cp:lastModifiedBy>
  <cp:revision>56</cp:revision>
  <dcterms:created xsi:type="dcterms:W3CDTF">2017-09-25T09:11:36Z</dcterms:created>
  <dcterms:modified xsi:type="dcterms:W3CDTF">2023-08-02T08:07:12Z</dcterms:modified>
</cp:coreProperties>
</file>