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60" r:id="rId4"/>
    <p:sldId id="258" r:id="rId5"/>
    <p:sldId id="259" r:id="rId6"/>
    <p:sldId id="274" r:id="rId7"/>
    <p:sldId id="281" r:id="rId8"/>
    <p:sldId id="282" r:id="rId9"/>
    <p:sldId id="283" r:id="rId10"/>
    <p:sldId id="273" r:id="rId11"/>
    <p:sldId id="284" r:id="rId12"/>
    <p:sldId id="285" r:id="rId13"/>
    <p:sldId id="286" r:id="rId14"/>
    <p:sldId id="261" r:id="rId15"/>
    <p:sldId id="262" r:id="rId16"/>
    <p:sldId id="277" r:id="rId17"/>
    <p:sldId id="264" r:id="rId18"/>
    <p:sldId id="287" r:id="rId19"/>
    <p:sldId id="278" r:id="rId20"/>
    <p:sldId id="275" r:id="rId21"/>
    <p:sldId id="276" r:id="rId22"/>
    <p:sldId id="266" r:id="rId23"/>
    <p:sldId id="279" r:id="rId24"/>
    <p:sldId id="267" r:id="rId25"/>
    <p:sldId id="271"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073"/>
    <a:srgbClr val="FFAA01"/>
    <a:srgbClr val="AC8368"/>
    <a:srgbClr val="FFCF7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808" y="1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474454" y="8323513"/>
            <a:ext cx="2125802" cy="2197211"/>
          </a:xfrm>
          <a:prstGeom prst="rect">
            <a:avLst/>
          </a:prstGeom>
        </p:spPr>
      </p:pic>
      <p:pic>
        <p:nvPicPr>
          <p:cNvPr id="4" name="Picture 4"/>
          <p:cNvPicPr>
            <a:picLocks noChangeAspect="1"/>
          </p:cNvPicPr>
          <p:nvPr/>
        </p:nvPicPr>
        <p:blipFill>
          <a:blip r:embed="rId3"/>
          <a:srcRect/>
          <a:stretch>
            <a:fillRect/>
          </a:stretch>
        </p:blipFill>
        <p:spPr>
          <a:xfrm>
            <a:off x="11840133" y="8323513"/>
            <a:ext cx="1592978" cy="2197211"/>
          </a:xfrm>
          <a:prstGeom prst="rect">
            <a:avLst/>
          </a:prstGeom>
        </p:spPr>
      </p:pic>
      <p:pic>
        <p:nvPicPr>
          <p:cNvPr id="5" name="Picture 5"/>
          <p:cNvPicPr>
            <a:picLocks noChangeAspect="1"/>
          </p:cNvPicPr>
          <p:nvPr/>
        </p:nvPicPr>
        <p:blipFill>
          <a:blip r:embed="rId2"/>
          <a:srcRect/>
          <a:stretch>
            <a:fillRect/>
          </a:stretch>
        </p:blipFill>
        <p:spPr>
          <a:xfrm>
            <a:off x="4854889" y="8323513"/>
            <a:ext cx="2125802" cy="2197211"/>
          </a:xfrm>
          <a:prstGeom prst="rect">
            <a:avLst/>
          </a:prstGeom>
        </p:spPr>
      </p:pic>
      <p:pic>
        <p:nvPicPr>
          <p:cNvPr id="6" name="Picture 6"/>
          <p:cNvPicPr>
            <a:picLocks noChangeAspect="1"/>
          </p:cNvPicPr>
          <p:nvPr/>
        </p:nvPicPr>
        <p:blipFill>
          <a:blip r:embed="rId3"/>
          <a:srcRect/>
          <a:stretch>
            <a:fillRect/>
          </a:stretch>
        </p:blipFill>
        <p:spPr>
          <a:xfrm>
            <a:off x="7220568" y="8323513"/>
            <a:ext cx="1592978" cy="2197211"/>
          </a:xfrm>
          <a:prstGeom prst="rect">
            <a:avLst/>
          </a:prstGeom>
        </p:spPr>
      </p:pic>
      <p:pic>
        <p:nvPicPr>
          <p:cNvPr id="7" name="Picture 7"/>
          <p:cNvPicPr>
            <a:picLocks noChangeAspect="1"/>
          </p:cNvPicPr>
          <p:nvPr/>
        </p:nvPicPr>
        <p:blipFill>
          <a:blip r:embed="rId2"/>
          <a:srcRect/>
          <a:stretch>
            <a:fillRect/>
          </a:stretch>
        </p:blipFill>
        <p:spPr>
          <a:xfrm>
            <a:off x="235324" y="8323513"/>
            <a:ext cx="2125802" cy="2197211"/>
          </a:xfrm>
          <a:prstGeom prst="rect">
            <a:avLst/>
          </a:prstGeom>
        </p:spPr>
      </p:pic>
      <p:pic>
        <p:nvPicPr>
          <p:cNvPr id="8" name="Picture 8"/>
          <p:cNvPicPr>
            <a:picLocks noChangeAspect="1"/>
          </p:cNvPicPr>
          <p:nvPr/>
        </p:nvPicPr>
        <p:blipFill>
          <a:blip r:embed="rId3"/>
          <a:srcRect/>
          <a:stretch>
            <a:fillRect/>
          </a:stretch>
        </p:blipFill>
        <p:spPr>
          <a:xfrm>
            <a:off x="2601004" y="8323513"/>
            <a:ext cx="1592978" cy="2197211"/>
          </a:xfrm>
          <a:prstGeom prst="rect">
            <a:avLst/>
          </a:prstGeom>
        </p:spPr>
      </p:pic>
      <p:pic>
        <p:nvPicPr>
          <p:cNvPr id="9" name="Picture 9"/>
          <p:cNvPicPr>
            <a:picLocks noChangeAspect="1"/>
          </p:cNvPicPr>
          <p:nvPr/>
        </p:nvPicPr>
        <p:blipFill>
          <a:blip r:embed="rId2"/>
          <a:srcRect/>
          <a:stretch>
            <a:fillRect/>
          </a:stretch>
        </p:blipFill>
        <p:spPr>
          <a:xfrm>
            <a:off x="14094018" y="8323513"/>
            <a:ext cx="2125802" cy="2197211"/>
          </a:xfrm>
          <a:prstGeom prst="rect">
            <a:avLst/>
          </a:prstGeom>
        </p:spPr>
      </p:pic>
      <p:pic>
        <p:nvPicPr>
          <p:cNvPr id="10" name="Picture 10"/>
          <p:cNvPicPr>
            <a:picLocks noChangeAspect="1"/>
          </p:cNvPicPr>
          <p:nvPr/>
        </p:nvPicPr>
        <p:blipFill>
          <a:blip r:embed="rId3"/>
          <a:srcRect/>
          <a:stretch>
            <a:fillRect/>
          </a:stretch>
        </p:blipFill>
        <p:spPr>
          <a:xfrm>
            <a:off x="16459697" y="8323513"/>
            <a:ext cx="1592978" cy="2197211"/>
          </a:xfrm>
          <a:prstGeom prst="rect">
            <a:avLst/>
          </a:prstGeom>
        </p:spPr>
      </p:pic>
      <p:pic>
        <p:nvPicPr>
          <p:cNvPr id="11" name="Picture 11"/>
          <p:cNvPicPr>
            <a:picLocks noChangeAspect="1"/>
          </p:cNvPicPr>
          <p:nvPr/>
        </p:nvPicPr>
        <p:blipFill>
          <a:blip r:embed="rId4"/>
          <a:srcRect/>
          <a:stretch>
            <a:fillRect/>
          </a:stretch>
        </p:blipFill>
        <p:spPr>
          <a:xfrm>
            <a:off x="12616138" y="522232"/>
            <a:ext cx="2472257" cy="1440090"/>
          </a:xfrm>
          <a:prstGeom prst="rect">
            <a:avLst/>
          </a:prstGeom>
        </p:spPr>
      </p:pic>
      <p:sp>
        <p:nvSpPr>
          <p:cNvPr id="12" name="TextBox 12"/>
          <p:cNvSpPr txBox="1"/>
          <p:nvPr/>
        </p:nvSpPr>
        <p:spPr>
          <a:xfrm>
            <a:off x="1366034" y="2705100"/>
            <a:ext cx="15555932" cy="4158254"/>
          </a:xfrm>
          <a:prstGeom prst="rect">
            <a:avLst/>
          </a:prstGeom>
        </p:spPr>
        <p:txBody>
          <a:bodyPr wrap="square" lIns="0" tIns="0" rIns="0" bIns="0" rtlCol="0" anchor="t">
            <a:spAutoFit/>
          </a:bodyPr>
          <a:lstStyle/>
          <a:p>
            <a:pPr algn="ctr">
              <a:lnSpc>
                <a:spcPct val="150000"/>
              </a:lnSpc>
            </a:pPr>
            <a:r>
              <a:rPr lang="en-US" sz="9600" b="1">
                <a:solidFill>
                  <a:srgbClr val="AC8368"/>
                </a:solidFill>
                <a:latin typeface="Arial" panose="020B0604020202020204" pitchFamily="34" charset="0"/>
                <a:cs typeface="Arial" panose="020B0604020202020204" pitchFamily="34" charset="0"/>
              </a:rPr>
              <a:t>CHÀO MỪNG CÁC EM ĐẾN VỚI BÀI HỌC MỚI!</a:t>
            </a:r>
          </a:p>
        </p:txBody>
      </p:sp>
      <p:pic>
        <p:nvPicPr>
          <p:cNvPr id="13" name="Picture 13"/>
          <p:cNvPicPr>
            <a:picLocks noChangeAspect="1"/>
          </p:cNvPicPr>
          <p:nvPr/>
        </p:nvPicPr>
        <p:blipFill>
          <a:blip r:embed="rId4"/>
          <a:srcRect/>
          <a:stretch>
            <a:fillRect/>
          </a:stretch>
        </p:blipFill>
        <p:spPr>
          <a:xfrm>
            <a:off x="9477293" y="-391313"/>
            <a:ext cx="2472257" cy="1440090"/>
          </a:xfrm>
          <a:prstGeom prst="rect">
            <a:avLst/>
          </a:prstGeom>
        </p:spPr>
      </p:pic>
      <p:pic>
        <p:nvPicPr>
          <p:cNvPr id="14" name="Picture 14"/>
          <p:cNvPicPr>
            <a:picLocks noChangeAspect="1"/>
          </p:cNvPicPr>
          <p:nvPr/>
        </p:nvPicPr>
        <p:blipFill>
          <a:blip r:embed="rId4"/>
          <a:srcRect/>
          <a:stretch>
            <a:fillRect/>
          </a:stretch>
        </p:blipFill>
        <p:spPr>
          <a:xfrm>
            <a:off x="3199605" y="-391313"/>
            <a:ext cx="2472257" cy="1440090"/>
          </a:xfrm>
          <a:prstGeom prst="rect">
            <a:avLst/>
          </a:prstGeom>
        </p:spPr>
      </p:pic>
      <p:pic>
        <p:nvPicPr>
          <p:cNvPr id="15" name="Picture 15"/>
          <p:cNvPicPr>
            <a:picLocks noChangeAspect="1"/>
          </p:cNvPicPr>
          <p:nvPr/>
        </p:nvPicPr>
        <p:blipFill>
          <a:blip r:embed="rId4"/>
          <a:srcRect/>
          <a:stretch>
            <a:fillRect/>
          </a:stretch>
        </p:blipFill>
        <p:spPr>
          <a:xfrm>
            <a:off x="6338449" y="522232"/>
            <a:ext cx="2472257" cy="1440090"/>
          </a:xfrm>
          <a:prstGeom prst="rect">
            <a:avLst/>
          </a:prstGeom>
        </p:spPr>
      </p:pic>
      <p:pic>
        <p:nvPicPr>
          <p:cNvPr id="16" name="Picture 16"/>
          <p:cNvPicPr>
            <a:picLocks noChangeAspect="1"/>
          </p:cNvPicPr>
          <p:nvPr/>
        </p:nvPicPr>
        <p:blipFill>
          <a:blip r:embed="rId4"/>
          <a:srcRect/>
          <a:stretch>
            <a:fillRect/>
          </a:stretch>
        </p:blipFill>
        <p:spPr>
          <a:xfrm>
            <a:off x="60760" y="522232"/>
            <a:ext cx="2472257" cy="1440090"/>
          </a:xfrm>
          <a:prstGeom prst="rect">
            <a:avLst/>
          </a:prstGeom>
        </p:spPr>
      </p:pic>
      <p:pic>
        <p:nvPicPr>
          <p:cNvPr id="17" name="Picture 17"/>
          <p:cNvPicPr>
            <a:picLocks noChangeAspect="1"/>
          </p:cNvPicPr>
          <p:nvPr/>
        </p:nvPicPr>
        <p:blipFill>
          <a:blip r:embed="rId4"/>
          <a:srcRect/>
          <a:stretch>
            <a:fillRect/>
          </a:stretch>
        </p:blipFill>
        <p:spPr>
          <a:xfrm>
            <a:off x="15755145" y="-391313"/>
            <a:ext cx="2472257" cy="1440090"/>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6947288" y="-419100"/>
            <a:ext cx="1371192" cy="1647078"/>
          </a:xfrm>
          <a:prstGeom prst="rect">
            <a:avLst/>
          </a:prstGeom>
        </p:spPr>
      </p:pic>
      <p:grpSp>
        <p:nvGrpSpPr>
          <p:cNvPr id="18" name="Group 17">
            <a:extLst>
              <a:ext uri="{FF2B5EF4-FFF2-40B4-BE49-F238E27FC236}">
                <a16:creationId xmlns:a16="http://schemas.microsoft.com/office/drawing/2014/main" id="{77C54A8A-65BC-B28C-4F92-8A9377B1677F}"/>
              </a:ext>
            </a:extLst>
          </p:cNvPr>
          <p:cNvGrpSpPr/>
          <p:nvPr/>
        </p:nvGrpSpPr>
        <p:grpSpPr>
          <a:xfrm>
            <a:off x="990600" y="2072135"/>
            <a:ext cx="7239000" cy="5791940"/>
            <a:chOff x="10582891" y="2094760"/>
            <a:chExt cx="7239000" cy="5791940"/>
          </a:xfrm>
        </p:grpSpPr>
        <p:grpSp>
          <p:nvGrpSpPr>
            <p:cNvPr id="19" name="Group 18">
              <a:extLst>
                <a:ext uri="{FF2B5EF4-FFF2-40B4-BE49-F238E27FC236}">
                  <a16:creationId xmlns:a16="http://schemas.microsoft.com/office/drawing/2014/main" id="{F9FF8836-D66E-E55D-6996-1786AAC5B297}"/>
                </a:ext>
              </a:extLst>
            </p:cNvPr>
            <p:cNvGrpSpPr/>
            <p:nvPr/>
          </p:nvGrpSpPr>
          <p:grpSpPr>
            <a:xfrm>
              <a:off x="10582891" y="2094760"/>
              <a:ext cx="7239000" cy="5791940"/>
              <a:chOff x="10896600" y="1675043"/>
              <a:chExt cx="6722243" cy="5021796"/>
            </a:xfrm>
          </p:grpSpPr>
          <p:pic>
            <p:nvPicPr>
              <p:cNvPr id="21" name="Picture 4">
                <a:extLst>
                  <a:ext uri="{FF2B5EF4-FFF2-40B4-BE49-F238E27FC236}">
                    <a16:creationId xmlns:a16="http://schemas.microsoft.com/office/drawing/2014/main" id="{0307F5C4-D6F0-0B5C-7B5A-AA3D6B56A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96600" y="2006024"/>
                <a:ext cx="6722243" cy="4690815"/>
              </a:xfrm>
              <a:prstGeom prst="rect">
                <a:avLst/>
              </a:prstGeom>
            </p:spPr>
          </p:pic>
          <p:pic>
            <p:nvPicPr>
              <p:cNvPr id="22" name="Picture 6">
                <a:extLst>
                  <a:ext uri="{FF2B5EF4-FFF2-40B4-BE49-F238E27FC236}">
                    <a16:creationId xmlns:a16="http://schemas.microsoft.com/office/drawing/2014/main" id="{E1E7A709-36BA-4BEA-9CA1-1F659896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126094" y="1675043"/>
                <a:ext cx="2680670" cy="693623"/>
              </a:xfrm>
              <a:prstGeom prst="rect">
                <a:avLst/>
              </a:prstGeom>
            </p:spPr>
          </p:pic>
        </p:grpSp>
        <p:sp>
          <p:nvSpPr>
            <p:cNvPr id="20" name="TextBox 19">
              <a:extLst>
                <a:ext uri="{FF2B5EF4-FFF2-40B4-BE49-F238E27FC236}">
                  <a16:creationId xmlns:a16="http://schemas.microsoft.com/office/drawing/2014/main" id="{41697213-887C-7837-26C6-D74865561AC3}"/>
                </a:ext>
              </a:extLst>
            </p:cNvPr>
            <p:cNvSpPr txBox="1"/>
            <p:nvPr/>
          </p:nvSpPr>
          <p:spPr>
            <a:xfrm>
              <a:off x="11069660" y="2903828"/>
              <a:ext cx="6049401" cy="4723152"/>
            </a:xfrm>
            <a:prstGeom prst="rect">
              <a:avLst/>
            </a:prstGeom>
            <a:noFill/>
          </p:spPr>
          <p:txBody>
            <a:bodyPr wrap="square">
              <a:spAutoFit/>
            </a:bodyPr>
            <a:lstStyle/>
            <a:p>
              <a:pPr marL="571500" indent="-571500" algn="just">
                <a:lnSpc>
                  <a:spcPct val="150000"/>
                </a:lnSpc>
                <a:spcAft>
                  <a:spcPts val="1000"/>
                </a:spcAft>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Bố cục và hòa sắc trong tranh được thể hiện như thế nào?</a:t>
              </a:r>
            </a:p>
            <a:p>
              <a:pPr marL="571500" indent="-571500" algn="just">
                <a:lnSpc>
                  <a:spcPct val="150000"/>
                </a:lnSpc>
                <a:spcAft>
                  <a:spcPts val="1000"/>
                </a:spcAft>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Tác phẩm thể hiện nội dung gì?</a:t>
              </a:r>
            </a:p>
          </p:txBody>
        </p:sp>
      </p:grpSp>
      <p:pic>
        <p:nvPicPr>
          <p:cNvPr id="3" name="Picture 2">
            <a:extLst>
              <a:ext uri="{FF2B5EF4-FFF2-40B4-BE49-F238E27FC236}">
                <a16:creationId xmlns:a16="http://schemas.microsoft.com/office/drawing/2014/main" id="{18747AE7-DCCF-CF8F-9854-20450553D6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9206" y="4775745"/>
            <a:ext cx="5754982" cy="4270939"/>
          </a:xfrm>
          <a:prstGeom prst="rect">
            <a:avLst/>
          </a:prstGeom>
        </p:spPr>
      </p:pic>
      <p:pic>
        <p:nvPicPr>
          <p:cNvPr id="6" name="Picture 5">
            <a:extLst>
              <a:ext uri="{FF2B5EF4-FFF2-40B4-BE49-F238E27FC236}">
                <a16:creationId xmlns:a16="http://schemas.microsoft.com/office/drawing/2014/main" id="{236E9C08-C59B-9D45-67A4-3C53DB7174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0" y="660945"/>
            <a:ext cx="9399864" cy="4114800"/>
          </a:xfrm>
          <a:prstGeom prst="rect">
            <a:avLst/>
          </a:prstGeom>
        </p:spPr>
      </p:pic>
    </p:spTree>
    <p:extLst>
      <p:ext uri="{BB962C8B-B14F-4D97-AF65-F5344CB8AC3E}">
        <p14:creationId xmlns:p14="http://schemas.microsoft.com/office/powerpoint/2010/main" val="149735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7198595" y="1089832"/>
            <a:ext cx="3890809"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Sông Đà II</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729745" y="2176053"/>
            <a:ext cx="8071604" cy="5934894"/>
          </a:xfrm>
          <a:prstGeom prst="rect">
            <a:avLst/>
          </a:prstGeom>
          <a:noFill/>
        </p:spPr>
        <p:txBody>
          <a:bodyPr wrap="square">
            <a:spAutoFit/>
          </a:bodyPr>
          <a:lstStyle/>
          <a:p>
            <a:pPr marL="571500" indent="-571500" algn="just">
              <a:lnSpc>
                <a:spcPct val="150000"/>
              </a:lnSpc>
              <a:spcAft>
                <a:spcPts val="1000"/>
              </a:spcAft>
              <a:buFontTx/>
              <a:buChar char="-"/>
            </a:pPr>
            <a:r>
              <a:rPr lang="vi-VN" sz="3600">
                <a:solidFill>
                  <a:srgbClr val="000000"/>
                </a:solidFill>
                <a:ea typeface="Times New Roman" panose="02020603050405020304" pitchFamily="18" charset="0"/>
                <a:cs typeface="Arial" panose="020B0604020202020204" pitchFamily="34" charset="0"/>
              </a:rPr>
              <a:t>Bố cục, hòa sắc: màu sắc được kết hợp với nhau rất hài hòa. Các mảng màu thường có những đường viền đậm nét để phân chia rõ bố cục của cảnh vật trong tranh.</a:t>
            </a:r>
          </a:p>
          <a:p>
            <a:pPr marL="571500" indent="-571500" algn="just">
              <a:lnSpc>
                <a:spcPct val="150000"/>
              </a:lnSpc>
              <a:spcAft>
                <a:spcPts val="1000"/>
              </a:spcAft>
              <a:buFontTx/>
              <a:buChar char="-"/>
            </a:pPr>
            <a:r>
              <a:rPr lang="vi-VN" sz="3600">
                <a:solidFill>
                  <a:srgbClr val="000000"/>
                </a:solidFill>
                <a:ea typeface="Times New Roman" panose="02020603050405020304" pitchFamily="18" charset="0"/>
                <a:cs typeface="Arial" panose="020B0604020202020204" pitchFamily="34" charset="0"/>
              </a:rPr>
              <a:t>Tác phẩm thể hiện hình ảnh con sông Đà.</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rotWithShape="1">
          <a:blip r:embed="rId2">
            <a:extLst>
              <a:ext uri="{28A0092B-C50C-407E-A947-70E740481C1C}">
                <a14:useLocalDpi xmlns:a14="http://schemas.microsoft.com/office/drawing/2010/main" val="0"/>
              </a:ext>
            </a:extLst>
          </a:blip>
          <a:srcRect l="944" t="2857" r="53226"/>
          <a:stretch/>
        </p:blipFill>
        <p:spPr>
          <a:xfrm>
            <a:off x="9444367" y="2032554"/>
            <a:ext cx="7719765" cy="7162800"/>
          </a:xfrm>
          <a:prstGeom prst="rect">
            <a:avLst/>
          </a:prstGeom>
        </p:spPr>
      </p:pic>
    </p:spTree>
    <p:extLst>
      <p:ext uri="{BB962C8B-B14F-4D97-AF65-F5344CB8AC3E}">
        <p14:creationId xmlns:p14="http://schemas.microsoft.com/office/powerpoint/2010/main" val="2406654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7763652" y="1089832"/>
            <a:ext cx="2760692"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Đồi cọ</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541414" y="2552700"/>
            <a:ext cx="9782405" cy="5299977"/>
          </a:xfrm>
          <a:prstGeom prst="rect">
            <a:avLst/>
          </a:prstGeom>
          <a:noFill/>
        </p:spPr>
        <p:txBody>
          <a:bodyPr wrap="square">
            <a:spAutoFit/>
          </a:bodyPr>
          <a:lstStyle/>
          <a:p>
            <a:pPr marL="571500" indent="-571500" algn="just">
              <a:lnSpc>
                <a:spcPct val="150000"/>
              </a:lnSpc>
              <a:spcAft>
                <a:spcPts val="1000"/>
              </a:spcAft>
              <a:buFontTx/>
              <a:buChar char="-"/>
            </a:pPr>
            <a:r>
              <a:rPr lang="vi-VN" sz="3200">
                <a:solidFill>
                  <a:srgbClr val="000000"/>
                </a:solidFill>
                <a:ea typeface="Times New Roman" panose="02020603050405020304" pitchFamily="18" charset="0"/>
                <a:cs typeface="Arial" panose="020B0604020202020204" pitchFamily="34" charset="0"/>
              </a:rPr>
              <a:t>Bố cục, hòa sắc: màu sắc chủ đạo là màu xanh lá cây của đồng ruộng, cây cỏ. Tác giả sử dụng những gam màu tương đồng như xanh nhạt, xanh lá cây, xanh lục, xanh đậm,… và những gam màu tương phản như màu nâu đậm, màu vàng,… nhưng được kết hợp rất hài hòa và tinh tế.</a:t>
            </a:r>
            <a:endParaRPr lang="en-US" sz="3200">
              <a:solidFill>
                <a:srgbClr val="000000"/>
              </a:solidFill>
              <a:ea typeface="Times New Roman" panose="02020603050405020304" pitchFamily="18" charset="0"/>
              <a:cs typeface="Arial" panose="020B0604020202020204" pitchFamily="34" charset="0"/>
            </a:endParaRPr>
          </a:p>
          <a:p>
            <a:pPr marL="571500" indent="-571500" algn="just">
              <a:lnSpc>
                <a:spcPct val="150000"/>
              </a:lnSpc>
              <a:spcAft>
                <a:spcPts val="1000"/>
              </a:spcAft>
              <a:buFontTx/>
              <a:buChar char="-"/>
            </a:pPr>
            <a:r>
              <a:rPr lang="vi-VN" sz="3200">
                <a:solidFill>
                  <a:srgbClr val="000000"/>
                </a:solidFill>
                <a:ea typeface="Times New Roman" panose="02020603050405020304" pitchFamily="18" charset="0"/>
                <a:cs typeface="Arial" panose="020B0604020202020204" pitchFamily="34" charset="0"/>
              </a:rPr>
              <a:t>Tác phẩm thể hiện hình ảnh làng quê Việt Nam.</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rotWithShape="1">
          <a:blip r:embed="rId2">
            <a:extLst>
              <a:ext uri="{28A0092B-C50C-407E-A947-70E740481C1C}">
                <a14:useLocalDpi xmlns:a14="http://schemas.microsoft.com/office/drawing/2010/main" val="0"/>
              </a:ext>
            </a:extLst>
          </a:blip>
          <a:srcRect l="47844" t="2857" r="5253"/>
          <a:stretch/>
        </p:blipFill>
        <p:spPr>
          <a:xfrm>
            <a:off x="10537355" y="2247900"/>
            <a:ext cx="7061784" cy="6402684"/>
          </a:xfrm>
          <a:prstGeom prst="rect">
            <a:avLst/>
          </a:prstGeom>
        </p:spPr>
      </p:pic>
    </p:spTree>
    <p:extLst>
      <p:ext uri="{BB962C8B-B14F-4D97-AF65-F5344CB8AC3E}">
        <p14:creationId xmlns:p14="http://schemas.microsoft.com/office/powerpoint/2010/main" val="3602331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5623644" y="1089832"/>
            <a:ext cx="7040710"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Chùa Tháp Phổ minh</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742284" y="2176053"/>
            <a:ext cx="9296400" cy="5934894"/>
          </a:xfrm>
          <a:prstGeom prst="rect">
            <a:avLst/>
          </a:prstGeom>
          <a:noFill/>
        </p:spPr>
        <p:txBody>
          <a:bodyPr wrap="square">
            <a:spAutoFit/>
          </a:bodyPr>
          <a:lstStyle/>
          <a:p>
            <a:pPr marL="571500" indent="-571500" algn="just">
              <a:lnSpc>
                <a:spcPct val="150000"/>
              </a:lnSpc>
              <a:spcAft>
                <a:spcPts val="1000"/>
              </a:spcAft>
              <a:buFontTx/>
              <a:buChar char="-"/>
            </a:pPr>
            <a:r>
              <a:rPr lang="vi-VN" sz="3600">
                <a:solidFill>
                  <a:srgbClr val="000000"/>
                </a:solidFill>
                <a:ea typeface="Times New Roman" panose="02020603050405020304" pitchFamily="18" charset="0"/>
                <a:cs typeface="Arial" panose="020B0604020202020204" pitchFamily="34" charset="0"/>
              </a:rPr>
              <a:t>Bố cục, hòa sắc: màu sắc chủ đạo là màu hồng và màu cam của mây trời, đồng ruộng. Bức tranh sử dụng những gam màu tương phản như cam, hồng với xanh lục nhưng được kết hợp rất hài hòa.</a:t>
            </a:r>
          </a:p>
          <a:p>
            <a:pPr marL="571500" indent="-571500" algn="just">
              <a:lnSpc>
                <a:spcPct val="150000"/>
              </a:lnSpc>
              <a:spcAft>
                <a:spcPts val="1000"/>
              </a:spcAft>
              <a:buFontTx/>
              <a:buChar char="-"/>
            </a:pPr>
            <a:r>
              <a:rPr lang="vi-VN" sz="3600">
                <a:solidFill>
                  <a:srgbClr val="000000"/>
                </a:solidFill>
                <a:ea typeface="Times New Roman" panose="02020603050405020304" pitchFamily="18" charset="0"/>
                <a:cs typeface="Arial" panose="020B0604020202020204" pitchFamily="34" charset="0"/>
              </a:rPr>
              <a:t>Tác phẩm thể hiện hình ảnh Chùa Tháp Phổ Minh.</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a:blip r:embed="rId2">
            <a:extLst>
              <a:ext uri="{28A0092B-C50C-407E-A947-70E740481C1C}">
                <a14:useLocalDpi xmlns:a14="http://schemas.microsoft.com/office/drawing/2010/main" val="0"/>
              </a:ext>
            </a:extLst>
          </a:blip>
          <a:srcRect t="3763" b="3763"/>
          <a:stretch/>
        </p:blipFill>
        <p:spPr>
          <a:xfrm>
            <a:off x="10058400" y="2487939"/>
            <a:ext cx="7772400" cy="5334000"/>
          </a:xfrm>
          <a:prstGeom prst="rect">
            <a:avLst/>
          </a:prstGeom>
        </p:spPr>
      </p:pic>
    </p:spTree>
    <p:extLst>
      <p:ext uri="{BB962C8B-B14F-4D97-AF65-F5344CB8AC3E}">
        <p14:creationId xmlns:p14="http://schemas.microsoft.com/office/powerpoint/2010/main" val="3877922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55A6718-399F-D2FC-C8C4-D9B9F8DD4B7A}"/>
              </a:ext>
            </a:extLst>
          </p:cNvPr>
          <p:cNvGrpSpPr/>
          <p:nvPr/>
        </p:nvGrpSpPr>
        <p:grpSpPr>
          <a:xfrm>
            <a:off x="3596309" y="1697397"/>
            <a:ext cx="11095381" cy="6472182"/>
            <a:chOff x="3596309" y="1697397"/>
            <a:chExt cx="11095381" cy="6472182"/>
          </a:xfrm>
        </p:grpSpPr>
        <p:grpSp>
          <p:nvGrpSpPr>
            <p:cNvPr id="2" name="Group 1">
              <a:extLst>
                <a:ext uri="{FF2B5EF4-FFF2-40B4-BE49-F238E27FC236}">
                  <a16:creationId xmlns:a16="http://schemas.microsoft.com/office/drawing/2014/main" id="{5163A2B8-5E66-D3F9-EB50-1243FA46DECB}"/>
                </a:ext>
              </a:extLst>
            </p:cNvPr>
            <p:cNvGrpSpPr/>
            <p:nvPr/>
          </p:nvGrpSpPr>
          <p:grpSpPr>
            <a:xfrm>
              <a:off x="3596309" y="1697397"/>
              <a:ext cx="11095381" cy="6472182"/>
              <a:chOff x="10506690" y="2093894"/>
              <a:chExt cx="11095381" cy="6472182"/>
            </a:xfrm>
          </p:grpSpPr>
          <p:grpSp>
            <p:nvGrpSpPr>
              <p:cNvPr id="17" name="Group 16">
                <a:extLst>
                  <a:ext uri="{FF2B5EF4-FFF2-40B4-BE49-F238E27FC236}">
                    <a16:creationId xmlns:a16="http://schemas.microsoft.com/office/drawing/2014/main" id="{70F4AAED-A564-0705-6675-8E204942E76A}"/>
                  </a:ext>
                </a:extLst>
              </p:cNvPr>
              <p:cNvGrpSpPr/>
              <p:nvPr/>
            </p:nvGrpSpPr>
            <p:grpSpPr>
              <a:xfrm>
                <a:off x="10506690" y="2093894"/>
                <a:ext cx="11095381" cy="6472182"/>
                <a:chOff x="10825839" y="1674292"/>
                <a:chExt cx="10303336" cy="5611588"/>
              </a:xfrm>
            </p:grpSpPr>
            <p:pic>
              <p:nvPicPr>
                <p:cNvPr id="19" name="Picture 4">
                  <a:extLst>
                    <a:ext uri="{FF2B5EF4-FFF2-40B4-BE49-F238E27FC236}">
                      <a16:creationId xmlns:a16="http://schemas.microsoft.com/office/drawing/2014/main" id="{9B182B69-1B54-0CD4-D4E5-B1DA3B448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25839" y="1992606"/>
                  <a:ext cx="10303336" cy="5293274"/>
                </a:xfrm>
                <a:prstGeom prst="rect">
                  <a:avLst/>
                </a:prstGeom>
              </p:spPr>
            </p:pic>
            <p:pic>
              <p:nvPicPr>
                <p:cNvPr id="20" name="Picture 6">
                  <a:extLst>
                    <a:ext uri="{FF2B5EF4-FFF2-40B4-BE49-F238E27FC236}">
                      <a16:creationId xmlns:a16="http://schemas.microsoft.com/office/drawing/2014/main" id="{DE574985-3D6E-6F8F-CC72-AB62ACC193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95802" y="1674292"/>
                  <a:ext cx="3077540" cy="693623"/>
                </a:xfrm>
                <a:prstGeom prst="rect">
                  <a:avLst/>
                </a:prstGeom>
              </p:spPr>
            </p:pic>
          </p:grpSp>
          <p:sp>
            <p:nvSpPr>
              <p:cNvPr id="18" name="TextBox 17">
                <a:extLst>
                  <a:ext uri="{FF2B5EF4-FFF2-40B4-BE49-F238E27FC236}">
                    <a16:creationId xmlns:a16="http://schemas.microsoft.com/office/drawing/2014/main" id="{5761792C-435D-D980-FE77-EB6362A4D97C}"/>
                  </a:ext>
                </a:extLst>
              </p:cNvPr>
              <p:cNvSpPr txBox="1"/>
              <p:nvPr/>
            </p:nvSpPr>
            <p:spPr>
              <a:xfrm>
                <a:off x="11346114" y="4168397"/>
                <a:ext cx="9419231" cy="4029501"/>
              </a:xfrm>
              <a:prstGeom prst="rect">
                <a:avLst/>
              </a:prstGeom>
              <a:noFill/>
            </p:spPr>
            <p:txBody>
              <a:bodyPr wrap="square">
                <a:spAutoFit/>
              </a:bodyPr>
              <a:lstStyle/>
              <a:p>
                <a:pPr algn="just">
                  <a:lnSpc>
                    <a:spcPct val="150000"/>
                  </a:lnSpc>
                  <a:spcAft>
                    <a:spcPts val="1000"/>
                  </a:spcAft>
                </a:pP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Sắc màu trong thiên nhiên rất phong phú, có tính vùng miền, thời tiết. Cảnh đẹp trong thiên nhiên luôn là đề tài sáng tác mĩ thuật.</a:t>
                </a:r>
              </a:p>
            </p:txBody>
          </p:sp>
        </p:grpSp>
        <p:sp>
          <p:nvSpPr>
            <p:cNvPr id="21" name="TextBox 20">
              <a:extLst>
                <a:ext uri="{FF2B5EF4-FFF2-40B4-BE49-F238E27FC236}">
                  <a16:creationId xmlns:a16="http://schemas.microsoft.com/office/drawing/2014/main" id="{9A3F211F-F69D-AC4A-A24A-0C89A86D7BBD}"/>
                </a:ext>
              </a:extLst>
            </p:cNvPr>
            <p:cNvSpPr txBox="1"/>
            <p:nvPr/>
          </p:nvSpPr>
          <p:spPr>
            <a:xfrm>
              <a:off x="7780316" y="2824139"/>
              <a:ext cx="2616422" cy="830997"/>
            </a:xfrm>
            <a:prstGeom prst="rect">
              <a:avLst/>
            </a:prstGeom>
            <a:noFill/>
          </p:spPr>
          <p:txBody>
            <a:bodyPr wrap="none" rtlCol="0">
              <a:spAutoFit/>
            </a:bodyPr>
            <a:lstStyle/>
            <a:p>
              <a:pPr algn="ctr"/>
              <a:r>
                <a:rPr lang="en-US" sz="4800" b="1">
                  <a:solidFill>
                    <a:srgbClr val="FF0000"/>
                  </a:solidFill>
                  <a:latin typeface="Arial" panose="020B0604020202020204" pitchFamily="34" charset="0"/>
                  <a:cs typeface="Arial" panose="020B0604020202020204" pitchFamily="34" charset="0"/>
                </a:rPr>
                <a:t>Kết luận</a:t>
              </a:r>
              <a:endParaRPr lang="en-US" sz="4800" b="1" dirty="0">
                <a:solidFill>
                  <a:srgbClr val="FF0000"/>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304800" y="-266700"/>
            <a:ext cx="3199067" cy="1371600"/>
          </a:xfrm>
          <a:prstGeom prst="rect">
            <a:avLst/>
          </a:prstGeom>
        </p:spPr>
      </p:pic>
      <p:pic>
        <p:nvPicPr>
          <p:cNvPr id="6" name="Picture 6"/>
          <p:cNvPicPr>
            <a:picLocks noChangeAspect="1"/>
          </p:cNvPicPr>
          <p:nvPr/>
        </p:nvPicPr>
        <p:blipFill>
          <a:blip r:embed="rId2"/>
          <a:srcRect/>
          <a:stretch>
            <a:fillRect/>
          </a:stretch>
        </p:blipFill>
        <p:spPr>
          <a:xfrm>
            <a:off x="15488606" y="9086760"/>
            <a:ext cx="2799394" cy="1200240"/>
          </a:xfrm>
          <a:prstGeom prst="rect">
            <a:avLst/>
          </a:prstGeom>
        </p:spPr>
      </p:pic>
      <p:sp>
        <p:nvSpPr>
          <p:cNvPr id="2" name="TextBox 42">
            <a:extLst>
              <a:ext uri="{FF2B5EF4-FFF2-40B4-BE49-F238E27FC236}">
                <a16:creationId xmlns:a16="http://schemas.microsoft.com/office/drawing/2014/main" id="{49C0D548-EB89-6FA3-9236-F53E32AC9ED0}"/>
              </a:ext>
            </a:extLst>
          </p:cNvPr>
          <p:cNvSpPr txBox="1"/>
          <p:nvPr/>
        </p:nvSpPr>
        <p:spPr>
          <a:xfrm>
            <a:off x="4789145" y="603415"/>
            <a:ext cx="8709709" cy="830997"/>
          </a:xfrm>
          <a:prstGeom prst="rect">
            <a:avLst/>
          </a:prstGeom>
        </p:spPr>
        <p:txBody>
          <a:bodyPr wrap="square" lIns="0" tIns="0" rIns="0" bIns="0" rtlCol="0" anchor="t">
            <a:spAutoFit/>
          </a:bodyPr>
          <a:lstStyle/>
          <a:p>
            <a:pPr algn="ctr"/>
            <a:r>
              <a:rPr lang="vi-VN" sz="5400" b="1" dirty="0">
                <a:solidFill>
                  <a:srgbClr val="C00000"/>
                </a:solidFill>
              </a:rPr>
              <a:t>2. Luyện tập và sáng tạo</a:t>
            </a:r>
            <a:endParaRPr lang="en-US" sz="5400" b="1" dirty="0">
              <a:solidFill>
                <a:srgbClr val="C00000"/>
              </a:solidFill>
            </a:endParaRPr>
          </a:p>
        </p:txBody>
      </p:sp>
      <p:sp>
        <p:nvSpPr>
          <p:cNvPr id="4" name="Rectangle 3">
            <a:extLst>
              <a:ext uri="{FF2B5EF4-FFF2-40B4-BE49-F238E27FC236}">
                <a16:creationId xmlns:a16="http://schemas.microsoft.com/office/drawing/2014/main" id="{DFEEE72E-A013-F927-53C6-8E935B1A30DC}"/>
              </a:ext>
            </a:extLst>
          </p:cNvPr>
          <p:cNvSpPr/>
          <p:nvPr/>
        </p:nvSpPr>
        <p:spPr>
          <a:xfrm>
            <a:off x="762000" y="3086100"/>
            <a:ext cx="7126817" cy="4594912"/>
          </a:xfrm>
          <a:prstGeom prst="rect">
            <a:avLst/>
          </a:prstGeom>
        </p:spPr>
        <p:txBody>
          <a:bodyPr wrap="square">
            <a:spAutoFit/>
          </a:bodyPr>
          <a:lstStyle/>
          <a:p>
            <a:pPr algn="just">
              <a:lnSpc>
                <a:spcPct val="150000"/>
              </a:lnSpc>
            </a:pPr>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Quan sát hình ảnh, đọc thông tin – SGK tr.32, 33 và trả lời câu hỏi: </a:t>
            </a:r>
            <a:r>
              <a:rPr lang="vi-VN" sz="4000" i="1">
                <a:ea typeface="Calibri" panose="020F0502020204030204" pitchFamily="34" charset="0"/>
                <a:cs typeface="Arial" panose="020B0604020202020204" pitchFamily="34" charset="0"/>
              </a:rPr>
              <a:t>Em hãy nêu các bước vẽ một bức tranh thể hiện sắc màu thiên nhiên.</a:t>
            </a:r>
            <a:endParaRPr lang="en-US" sz="4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8075E1C-819B-838E-4DFE-21D41188B6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37074" y="1913380"/>
            <a:ext cx="9489125" cy="77431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a:off x="12616138" y="522232"/>
            <a:ext cx="2472257" cy="1440090"/>
          </a:xfrm>
          <a:prstGeom prst="rect">
            <a:avLst/>
          </a:prstGeom>
        </p:spPr>
      </p:pic>
      <p:pic>
        <p:nvPicPr>
          <p:cNvPr id="12" name="Picture 12"/>
          <p:cNvPicPr>
            <a:picLocks noChangeAspect="1"/>
          </p:cNvPicPr>
          <p:nvPr/>
        </p:nvPicPr>
        <p:blipFill>
          <a:blip r:embed="rId2"/>
          <a:srcRect/>
          <a:stretch>
            <a:fillRect/>
          </a:stretch>
        </p:blipFill>
        <p:spPr>
          <a:xfrm>
            <a:off x="9477293" y="-391313"/>
            <a:ext cx="2472257" cy="1440090"/>
          </a:xfrm>
          <a:prstGeom prst="rect">
            <a:avLst/>
          </a:prstGeom>
        </p:spPr>
      </p:pic>
      <p:pic>
        <p:nvPicPr>
          <p:cNvPr id="13" name="Picture 13"/>
          <p:cNvPicPr>
            <a:picLocks noChangeAspect="1"/>
          </p:cNvPicPr>
          <p:nvPr/>
        </p:nvPicPr>
        <p:blipFill>
          <a:blip r:embed="rId2"/>
          <a:srcRect/>
          <a:stretch>
            <a:fillRect/>
          </a:stretch>
        </p:blipFill>
        <p:spPr>
          <a:xfrm>
            <a:off x="3199605" y="-391313"/>
            <a:ext cx="2472257" cy="1440090"/>
          </a:xfrm>
          <a:prstGeom prst="rect">
            <a:avLst/>
          </a:prstGeom>
        </p:spPr>
      </p:pic>
      <p:pic>
        <p:nvPicPr>
          <p:cNvPr id="14" name="Picture 14"/>
          <p:cNvPicPr>
            <a:picLocks noChangeAspect="1"/>
          </p:cNvPicPr>
          <p:nvPr/>
        </p:nvPicPr>
        <p:blipFill>
          <a:blip r:embed="rId2"/>
          <a:srcRect/>
          <a:stretch>
            <a:fillRect/>
          </a:stretch>
        </p:blipFill>
        <p:spPr>
          <a:xfrm>
            <a:off x="6315771" y="368298"/>
            <a:ext cx="2472257" cy="1440090"/>
          </a:xfrm>
          <a:prstGeom prst="rect">
            <a:avLst/>
          </a:prstGeom>
        </p:spPr>
      </p:pic>
      <p:pic>
        <p:nvPicPr>
          <p:cNvPr id="15" name="Picture 15"/>
          <p:cNvPicPr>
            <a:picLocks noChangeAspect="1"/>
          </p:cNvPicPr>
          <p:nvPr/>
        </p:nvPicPr>
        <p:blipFill>
          <a:blip r:embed="rId2"/>
          <a:srcRect/>
          <a:stretch>
            <a:fillRect/>
          </a:stretch>
        </p:blipFill>
        <p:spPr>
          <a:xfrm>
            <a:off x="60760" y="522232"/>
            <a:ext cx="2472257" cy="1440090"/>
          </a:xfrm>
          <a:prstGeom prst="rect">
            <a:avLst/>
          </a:prstGeom>
        </p:spPr>
      </p:pic>
      <p:pic>
        <p:nvPicPr>
          <p:cNvPr id="16" name="Picture 16"/>
          <p:cNvPicPr>
            <a:picLocks noChangeAspect="1"/>
          </p:cNvPicPr>
          <p:nvPr/>
        </p:nvPicPr>
        <p:blipFill>
          <a:blip r:embed="rId2"/>
          <a:srcRect/>
          <a:stretch>
            <a:fillRect/>
          </a:stretch>
        </p:blipFill>
        <p:spPr>
          <a:xfrm>
            <a:off x="15755145" y="-391313"/>
            <a:ext cx="2472257" cy="1440090"/>
          </a:xfrm>
          <a:prstGeom prst="rect">
            <a:avLst/>
          </a:prstGeom>
        </p:spPr>
      </p:pic>
      <p:sp>
        <p:nvSpPr>
          <p:cNvPr id="2" name="Rectangle 1">
            <a:extLst>
              <a:ext uri="{FF2B5EF4-FFF2-40B4-BE49-F238E27FC236}">
                <a16:creationId xmlns:a16="http://schemas.microsoft.com/office/drawing/2014/main" id="{89C2FFFF-DF05-E71E-AEA7-24F21647CA2F}"/>
              </a:ext>
            </a:extLst>
          </p:cNvPr>
          <p:cNvSpPr/>
          <p:nvPr/>
        </p:nvSpPr>
        <p:spPr>
          <a:xfrm>
            <a:off x="1496949" y="1088343"/>
            <a:ext cx="15955009" cy="784830"/>
          </a:xfrm>
          <a:prstGeom prst="rect">
            <a:avLst/>
          </a:prstGeom>
        </p:spPr>
        <p:txBody>
          <a:bodyPr wrap="none">
            <a:spAutoFit/>
          </a:bodyPr>
          <a:lstStyle/>
          <a:p>
            <a:pPr algn="just">
              <a:spcBef>
                <a:spcPts val="300"/>
              </a:spcBef>
              <a:spcAft>
                <a:spcPts val="300"/>
              </a:spcAft>
            </a:pPr>
            <a:r>
              <a:rPr lang="en-US" sz="4500" b="1">
                <a:solidFill>
                  <a:srgbClr val="FF0000"/>
                </a:solidFill>
                <a:latin typeface="Arial" panose="020B0604020202020204" pitchFamily="34" charset="0"/>
                <a:ea typeface="Calibri" panose="020F0502020204030204" pitchFamily="34" charset="0"/>
                <a:cs typeface="Arial" panose="020B0604020202020204" pitchFamily="34" charset="0"/>
              </a:rPr>
              <a:t>C</a:t>
            </a:r>
            <a:r>
              <a:rPr lang="vi-VN" sz="4500" b="1">
                <a:solidFill>
                  <a:srgbClr val="FF0000"/>
                </a:solidFill>
                <a:latin typeface="Arial" panose="020B0604020202020204" pitchFamily="34" charset="0"/>
                <a:ea typeface="Calibri" panose="020F0502020204030204" pitchFamily="34" charset="0"/>
                <a:cs typeface="Arial" panose="020B0604020202020204" pitchFamily="34" charset="0"/>
              </a:rPr>
              <a:t>ác bước vẽ một bức tranh thể hiện sắc màu thiên nhiên:</a:t>
            </a:r>
            <a:endParaRPr lang="en-US" sz="4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A2C96E64-911E-AA8A-B474-68D6B38AC42F}"/>
              </a:ext>
            </a:extLst>
          </p:cNvPr>
          <p:cNvGrpSpPr/>
          <p:nvPr/>
        </p:nvGrpSpPr>
        <p:grpSpPr>
          <a:xfrm>
            <a:off x="531666" y="2191633"/>
            <a:ext cx="3743332" cy="1938515"/>
            <a:chOff x="2605147" y="1829916"/>
            <a:chExt cx="3743332" cy="1938515"/>
          </a:xfrm>
        </p:grpSpPr>
        <p:sp>
          <p:nvSpPr>
            <p:cNvPr id="19" name="Oval 18">
              <a:extLst>
                <a:ext uri="{FF2B5EF4-FFF2-40B4-BE49-F238E27FC236}">
                  <a16:creationId xmlns:a16="http://schemas.microsoft.com/office/drawing/2014/main" id="{9A5779CE-357D-5BE0-9EFB-AD4C30C02A16}"/>
                </a:ext>
              </a:extLst>
            </p:cNvPr>
            <p:cNvSpPr/>
            <p:nvPr/>
          </p:nvSpPr>
          <p:spPr>
            <a:xfrm>
              <a:off x="3746500" y="1829916"/>
              <a:ext cx="926659" cy="926659"/>
            </a:xfrm>
            <a:prstGeom prst="ellipse">
              <a:avLst/>
            </a:prstGeom>
            <a:solidFill>
              <a:srgbClr val="FFAA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chemeClr val="tx1"/>
                  </a:solidFill>
                </a:rPr>
                <a:t>1</a:t>
              </a:r>
              <a:endParaRPr lang="en-US" sz="4200" b="1" dirty="0">
                <a:solidFill>
                  <a:schemeClr val="tx1"/>
                </a:solidFill>
              </a:endParaRPr>
            </a:p>
          </p:txBody>
        </p:sp>
        <p:sp>
          <p:nvSpPr>
            <p:cNvPr id="22" name="Rectangle 21">
              <a:extLst>
                <a:ext uri="{FF2B5EF4-FFF2-40B4-BE49-F238E27FC236}">
                  <a16:creationId xmlns:a16="http://schemas.microsoft.com/office/drawing/2014/main" id="{8B919471-A423-DC79-206C-0C7D691E1841}"/>
                </a:ext>
              </a:extLst>
            </p:cNvPr>
            <p:cNvSpPr/>
            <p:nvPr/>
          </p:nvSpPr>
          <p:spPr>
            <a:xfrm>
              <a:off x="2605147" y="2983601"/>
              <a:ext cx="3743332" cy="784830"/>
            </a:xfrm>
            <a:prstGeom prst="rect">
              <a:avLst/>
            </a:prstGeom>
          </p:spPr>
          <p:txBody>
            <a:bodyPr wrap="none">
              <a:spAutoFit/>
            </a:bodyPr>
            <a:lstStyle/>
            <a:p>
              <a:r>
                <a:rPr lang="fr-FR" sz="4500">
                  <a:solidFill>
                    <a:srgbClr val="000000"/>
                  </a:solidFill>
                  <a:latin typeface="Arial" panose="020B0604020202020204" pitchFamily="34" charset="0"/>
                  <a:ea typeface="Calibri" panose="020F0502020204030204" pitchFamily="34" charset="0"/>
                  <a:cs typeface="Arial" panose="020B0604020202020204" pitchFamily="34" charset="0"/>
                </a:rPr>
                <a:t>Vẽ phác hình.</a:t>
              </a:r>
              <a:endParaRPr lang="en-US" sz="4500"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B0813978-66B6-6D80-1FB3-0FA71E569C1A}"/>
              </a:ext>
            </a:extLst>
          </p:cNvPr>
          <p:cNvGrpSpPr/>
          <p:nvPr/>
        </p:nvGrpSpPr>
        <p:grpSpPr>
          <a:xfrm>
            <a:off x="4435733" y="4130148"/>
            <a:ext cx="4160113" cy="1974259"/>
            <a:chOff x="-140055" y="4401599"/>
            <a:chExt cx="4160113" cy="1974259"/>
          </a:xfrm>
        </p:grpSpPr>
        <p:sp>
          <p:nvSpPr>
            <p:cNvPr id="23" name="Oval 22">
              <a:extLst>
                <a:ext uri="{FF2B5EF4-FFF2-40B4-BE49-F238E27FC236}">
                  <a16:creationId xmlns:a16="http://schemas.microsoft.com/office/drawing/2014/main" id="{B1AF8854-4BCA-63F0-C108-5A5B965003DB}"/>
                </a:ext>
              </a:extLst>
            </p:cNvPr>
            <p:cNvSpPr/>
            <p:nvPr/>
          </p:nvSpPr>
          <p:spPr>
            <a:xfrm>
              <a:off x="1476673" y="4401599"/>
              <a:ext cx="926659" cy="926659"/>
            </a:xfrm>
            <a:prstGeom prst="ellipse">
              <a:avLst/>
            </a:prstGeom>
            <a:solidFill>
              <a:srgbClr val="FFAA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chemeClr val="tx1"/>
                  </a:solidFill>
                </a:rPr>
                <a:t>2</a:t>
              </a:r>
              <a:endParaRPr lang="en-US" sz="4200" b="1" dirty="0">
                <a:solidFill>
                  <a:schemeClr val="tx1"/>
                </a:solidFill>
              </a:endParaRPr>
            </a:p>
          </p:txBody>
        </p:sp>
        <p:sp>
          <p:nvSpPr>
            <p:cNvPr id="24" name="Rectangle 23">
              <a:extLst>
                <a:ext uri="{FF2B5EF4-FFF2-40B4-BE49-F238E27FC236}">
                  <a16:creationId xmlns:a16="http://schemas.microsoft.com/office/drawing/2014/main" id="{7866A56C-9C64-ADA9-2AFE-47BADBE11DAD}"/>
                </a:ext>
              </a:extLst>
            </p:cNvPr>
            <p:cNvSpPr/>
            <p:nvPr/>
          </p:nvSpPr>
          <p:spPr>
            <a:xfrm>
              <a:off x="-140055" y="5591028"/>
              <a:ext cx="4160113" cy="784830"/>
            </a:xfrm>
            <a:prstGeom prst="rect">
              <a:avLst/>
            </a:prstGeom>
          </p:spPr>
          <p:txBody>
            <a:bodyPr wrap="none">
              <a:spAutoFit/>
            </a:bodyPr>
            <a:lstStyle/>
            <a:p>
              <a:r>
                <a:rPr lang="fr-FR" sz="4500">
                  <a:solidFill>
                    <a:srgbClr val="000000"/>
                  </a:solidFill>
                  <a:latin typeface="Arial" panose="020B0604020202020204" pitchFamily="34" charset="0"/>
                  <a:ea typeface="Calibri" panose="020F0502020204030204" pitchFamily="34" charset="0"/>
                  <a:cs typeface="Arial" panose="020B0604020202020204" pitchFamily="34" charset="0"/>
                </a:rPr>
                <a:t>Vẽ hình chi tiết.</a:t>
              </a:r>
              <a:endParaRPr lang="en-US" sz="45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5413AC47-BE33-FA59-FAF2-401894EF086B}"/>
              </a:ext>
            </a:extLst>
          </p:cNvPr>
          <p:cNvGrpSpPr/>
          <p:nvPr/>
        </p:nvGrpSpPr>
        <p:grpSpPr>
          <a:xfrm>
            <a:off x="9727647" y="5821495"/>
            <a:ext cx="2332690" cy="1834800"/>
            <a:chOff x="816656" y="6198285"/>
            <a:chExt cx="2332690" cy="1834800"/>
          </a:xfrm>
        </p:grpSpPr>
        <p:sp>
          <p:nvSpPr>
            <p:cNvPr id="25" name="Oval 24">
              <a:extLst>
                <a:ext uri="{FF2B5EF4-FFF2-40B4-BE49-F238E27FC236}">
                  <a16:creationId xmlns:a16="http://schemas.microsoft.com/office/drawing/2014/main" id="{A1719E1D-511C-5F45-C7F3-8085CAFDBD7B}"/>
                </a:ext>
              </a:extLst>
            </p:cNvPr>
            <p:cNvSpPr/>
            <p:nvPr/>
          </p:nvSpPr>
          <p:spPr>
            <a:xfrm>
              <a:off x="1476673" y="6198285"/>
              <a:ext cx="926659" cy="926659"/>
            </a:xfrm>
            <a:prstGeom prst="ellipse">
              <a:avLst/>
            </a:prstGeom>
            <a:solidFill>
              <a:srgbClr val="FFAA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chemeClr val="tx1"/>
                  </a:solidFill>
                </a:rPr>
                <a:t>3</a:t>
              </a:r>
              <a:endParaRPr lang="en-US" sz="4200" b="1" dirty="0">
                <a:solidFill>
                  <a:schemeClr val="tx1"/>
                </a:solidFill>
              </a:endParaRPr>
            </a:p>
          </p:txBody>
        </p:sp>
        <p:sp>
          <p:nvSpPr>
            <p:cNvPr id="26" name="Rectangle 25">
              <a:extLst>
                <a:ext uri="{FF2B5EF4-FFF2-40B4-BE49-F238E27FC236}">
                  <a16:creationId xmlns:a16="http://schemas.microsoft.com/office/drawing/2014/main" id="{1F7AF4BB-D839-4C6B-5974-EA7FC9B51B84}"/>
                </a:ext>
              </a:extLst>
            </p:cNvPr>
            <p:cNvSpPr/>
            <p:nvPr/>
          </p:nvSpPr>
          <p:spPr>
            <a:xfrm>
              <a:off x="816656" y="7248255"/>
              <a:ext cx="2332690" cy="784830"/>
            </a:xfrm>
            <a:prstGeom prst="rect">
              <a:avLst/>
            </a:prstGeom>
          </p:spPr>
          <p:txBody>
            <a:bodyPr wrap="none">
              <a:spAutoFit/>
            </a:bodyPr>
            <a:lstStyle/>
            <a:p>
              <a:r>
                <a:rPr lang="fr-FR" sz="4500">
                  <a:solidFill>
                    <a:srgbClr val="000000"/>
                  </a:solidFill>
                  <a:latin typeface="Arial" panose="020B0604020202020204" pitchFamily="34" charset="0"/>
                  <a:ea typeface="Calibri" panose="020F0502020204030204" pitchFamily="34" charset="0"/>
                  <a:cs typeface="Arial" panose="020B0604020202020204" pitchFamily="34" charset="0"/>
                </a:rPr>
                <a:t>Vẽ màu.</a:t>
              </a:r>
              <a:endParaRPr lang="en-US" sz="45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87FFB034-CA4B-9BE3-64E8-D20B5797BA2C}"/>
              </a:ext>
            </a:extLst>
          </p:cNvPr>
          <p:cNvGrpSpPr/>
          <p:nvPr/>
        </p:nvGrpSpPr>
        <p:grpSpPr>
          <a:xfrm>
            <a:off x="12207218" y="6558835"/>
            <a:ext cx="5899402" cy="2807710"/>
            <a:chOff x="2558799" y="7041533"/>
            <a:chExt cx="5899402" cy="2807710"/>
          </a:xfrm>
        </p:grpSpPr>
        <p:sp>
          <p:nvSpPr>
            <p:cNvPr id="27" name="Oval 26">
              <a:extLst>
                <a:ext uri="{FF2B5EF4-FFF2-40B4-BE49-F238E27FC236}">
                  <a16:creationId xmlns:a16="http://schemas.microsoft.com/office/drawing/2014/main" id="{3DF4C054-166F-BB0E-6973-CA8D14C2E773}"/>
                </a:ext>
              </a:extLst>
            </p:cNvPr>
            <p:cNvSpPr/>
            <p:nvPr/>
          </p:nvSpPr>
          <p:spPr>
            <a:xfrm>
              <a:off x="4745203" y="7041533"/>
              <a:ext cx="926659" cy="926659"/>
            </a:xfrm>
            <a:prstGeom prst="ellipse">
              <a:avLst/>
            </a:prstGeom>
            <a:solidFill>
              <a:srgbClr val="FFAA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chemeClr val="tx1"/>
                  </a:solidFill>
                </a:rPr>
                <a:t>4</a:t>
              </a:r>
              <a:endParaRPr lang="en-US" sz="4200" b="1" dirty="0">
                <a:solidFill>
                  <a:schemeClr val="tx1"/>
                </a:solidFill>
              </a:endParaRPr>
            </a:p>
          </p:txBody>
        </p:sp>
        <p:sp>
          <p:nvSpPr>
            <p:cNvPr id="28" name="Rectangle 27">
              <a:extLst>
                <a:ext uri="{FF2B5EF4-FFF2-40B4-BE49-F238E27FC236}">
                  <a16:creationId xmlns:a16="http://schemas.microsoft.com/office/drawing/2014/main" id="{407AA9A0-2BE3-2E78-6DB0-15E290B5970E}"/>
                </a:ext>
              </a:extLst>
            </p:cNvPr>
            <p:cNvSpPr/>
            <p:nvPr/>
          </p:nvSpPr>
          <p:spPr>
            <a:xfrm>
              <a:off x="2558799" y="7807787"/>
              <a:ext cx="5899402" cy="2041456"/>
            </a:xfrm>
            <a:prstGeom prst="rect">
              <a:avLst/>
            </a:prstGeom>
          </p:spPr>
          <p:txBody>
            <a:bodyPr wrap="square">
              <a:spAutoFit/>
            </a:bodyPr>
            <a:lstStyle/>
            <a:p>
              <a:pPr algn="ctr">
                <a:lnSpc>
                  <a:spcPct val="150000"/>
                </a:lnSpc>
              </a:pPr>
              <a:r>
                <a:rPr lang="fr-FR" sz="4500">
                  <a:solidFill>
                    <a:srgbClr val="000000"/>
                  </a:solidFill>
                  <a:latin typeface="Arial" panose="020B0604020202020204" pitchFamily="34" charset="0"/>
                  <a:ea typeface="Calibri" panose="020F0502020204030204" pitchFamily="34" charset="0"/>
                  <a:cs typeface="Arial" panose="020B0604020202020204" pitchFamily="34" charset="0"/>
                </a:rPr>
                <a:t>Vẽ thêm chi tiết để hoàn thiện sản phẩm.</a:t>
              </a:r>
              <a:endParaRPr lang="en-US" sz="4500" dirty="0">
                <a:latin typeface="Arial" panose="020B0604020202020204" pitchFamily="34" charset="0"/>
                <a:cs typeface="Arial" panose="020B0604020202020204" pitchFamily="34" charset="0"/>
              </a:endParaRPr>
            </a:p>
          </p:txBody>
        </p:sp>
      </p:grpSp>
      <p:pic>
        <p:nvPicPr>
          <p:cNvPr id="33" name="Picture 24">
            <a:extLst>
              <a:ext uri="{FF2B5EF4-FFF2-40B4-BE49-F238E27FC236}">
                <a16:creationId xmlns:a16="http://schemas.microsoft.com/office/drawing/2014/main" id="{9EBC2172-60BC-FDAE-EF0C-6D0FAAC62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28458" y="2004953"/>
            <a:ext cx="7033288" cy="3644522"/>
          </a:xfrm>
          <a:prstGeom prst="rect">
            <a:avLst/>
          </a:prstGeom>
        </p:spPr>
      </p:pic>
      <p:sp>
        <p:nvSpPr>
          <p:cNvPr id="9" name="Rectangle 8">
            <a:extLst>
              <a:ext uri="{FF2B5EF4-FFF2-40B4-BE49-F238E27FC236}">
                <a16:creationId xmlns:a16="http://schemas.microsoft.com/office/drawing/2014/main" id="{A2E4267F-4101-99CA-1D95-2CE8B78057DE}"/>
              </a:ext>
            </a:extLst>
          </p:cNvPr>
          <p:cNvSpPr/>
          <p:nvPr/>
        </p:nvSpPr>
        <p:spPr>
          <a:xfrm>
            <a:off x="531019" y="6457661"/>
            <a:ext cx="7467600" cy="1911742"/>
          </a:xfrm>
          <a:prstGeom prst="rect">
            <a:avLst/>
          </a:prstGeom>
          <a:solidFill>
            <a:srgbClr val="6C7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n-US" sz="3600" b="1" i="1">
                <a:solidFill>
                  <a:srgbClr val="FFFF00"/>
                </a:solidFill>
                <a:effectLst/>
                <a:latin typeface="Arial" panose="020B0604020202020204" pitchFamily="34" charset="0"/>
                <a:ea typeface="Times New Roman" panose="02020603050405020304" pitchFamily="18" charset="0"/>
                <a:cs typeface="Arial" panose="020B0604020202020204" pitchFamily="34" charset="0"/>
              </a:rPr>
              <a:t>Lưu ý: </a:t>
            </a:r>
            <a:r>
              <a:rPr lang="en-US" sz="3600">
                <a:latin typeface="Arial" panose="020B0604020202020204" pitchFamily="34" charset="0"/>
                <a:ea typeface="Times New Roman" panose="02020603050405020304" pitchFamily="18" charset="0"/>
                <a:cs typeface="Arial" panose="020B0604020202020204" pitchFamily="34" charset="0"/>
              </a:rPr>
              <a:t>K</a:t>
            </a:r>
            <a:r>
              <a:rPr lang="vi-VN" sz="3600">
                <a:latin typeface="Arial" panose="020B0604020202020204" pitchFamily="34" charset="0"/>
                <a:ea typeface="Times New Roman" panose="02020603050405020304" pitchFamily="18" charset="0"/>
                <a:cs typeface="Arial" panose="020B0604020202020204" pitchFamily="34" charset="0"/>
              </a:rPr>
              <a:t>hi thể hiện tranh, cần lưu ý sắc độ theo quy luật xa gần.</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9660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a:stretch>
            <a:fillRect/>
          </a:stretch>
        </p:blipFill>
        <p:spPr>
          <a:xfrm>
            <a:off x="-758518" y="-495300"/>
            <a:ext cx="1616139" cy="1735451"/>
          </a:xfrm>
          <a:prstGeom prst="rect">
            <a:avLst/>
          </a:prstGeom>
        </p:spPr>
      </p:pic>
      <p:pic>
        <p:nvPicPr>
          <p:cNvPr id="11" name="Picture 11"/>
          <p:cNvPicPr>
            <a:picLocks noChangeAspect="1"/>
          </p:cNvPicPr>
          <p:nvPr/>
        </p:nvPicPr>
        <p:blipFill>
          <a:blip r:embed="rId3"/>
          <a:srcRect/>
          <a:stretch>
            <a:fillRect/>
          </a:stretch>
        </p:blipFill>
        <p:spPr>
          <a:xfrm>
            <a:off x="17259300" y="8551549"/>
            <a:ext cx="1405716" cy="1735451"/>
          </a:xfrm>
          <a:prstGeom prst="rect">
            <a:avLst/>
          </a:prstGeom>
        </p:spPr>
      </p:pic>
      <p:sp>
        <p:nvSpPr>
          <p:cNvPr id="2" name="Rectangle 1">
            <a:extLst>
              <a:ext uri="{FF2B5EF4-FFF2-40B4-BE49-F238E27FC236}">
                <a16:creationId xmlns:a16="http://schemas.microsoft.com/office/drawing/2014/main" id="{384EACE7-5C2E-53E0-8762-2DF948C3D386}"/>
              </a:ext>
            </a:extLst>
          </p:cNvPr>
          <p:cNvSpPr/>
          <p:nvPr/>
        </p:nvSpPr>
        <p:spPr>
          <a:xfrm>
            <a:off x="1943096" y="175824"/>
            <a:ext cx="14401800" cy="3013838"/>
          </a:xfrm>
          <a:prstGeom prst="rect">
            <a:avLst/>
          </a:prstGeom>
        </p:spPr>
        <p:txBody>
          <a:bodyPr wrap="square">
            <a:spAutoFit/>
          </a:bodyPr>
          <a:lstStyle/>
          <a:p>
            <a:pPr algn="ctr">
              <a:lnSpc>
                <a:spcPct val="150000"/>
              </a:lnSpc>
            </a:pPr>
            <a:r>
              <a:rPr lang="en-US" sz="4400" b="1">
                <a:solidFill>
                  <a:srgbClr val="FF0000"/>
                </a:solidFill>
                <a:latin typeface="Arial" panose="020B0604020202020204" pitchFamily="34" charset="0"/>
                <a:ea typeface="Calibri" panose="020F0502020204030204" pitchFamily="34" charset="0"/>
                <a:cs typeface="Arial" panose="020B0604020202020204" pitchFamily="34" charset="0"/>
              </a:rPr>
              <a:t>Bài tập thực hành: </a:t>
            </a:r>
          </a:p>
          <a:p>
            <a:pPr algn="ctr">
              <a:lnSpc>
                <a:spcPct val="150000"/>
              </a:lnSpc>
            </a:pPr>
            <a:r>
              <a:rPr lang="vi-VN" sz="4400" i="1">
                <a:ea typeface="Calibri" panose="020F0502020204030204" pitchFamily="34" charset="0"/>
                <a:cs typeface="Arial" panose="020B0604020202020204" pitchFamily="34" charset="0"/>
              </a:rPr>
              <a:t>Vẽ hoặc xé, dán thể hiện chủ đề Sắc màu thiên nhiên, chất liệu tự chọn.</a:t>
            </a:r>
            <a:endParaRPr lang="en-US" sz="4400" i="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09F9354-F7D5-D808-58E2-E156F7A7CF7D}"/>
              </a:ext>
            </a:extLst>
          </p:cNvPr>
          <p:cNvSpPr/>
          <p:nvPr/>
        </p:nvSpPr>
        <p:spPr>
          <a:xfrm>
            <a:off x="5275789" y="3896939"/>
            <a:ext cx="7736413" cy="707886"/>
          </a:xfrm>
          <a:prstGeom prst="rect">
            <a:avLst/>
          </a:prstGeom>
        </p:spPr>
        <p:txBody>
          <a:bodyPr wrap="none">
            <a:spAutoFit/>
          </a:bodyPr>
          <a:lstStyle/>
          <a:p>
            <a:pPr algn="ctr">
              <a:spcBef>
                <a:spcPts val="300"/>
              </a:spcBef>
              <a:spcAft>
                <a:spcPts val="300"/>
              </a:spcAft>
            </a:pPr>
            <a:r>
              <a:rPr lang="vi-VN" sz="4000" b="1" dirty="0" err="1">
                <a:solidFill>
                  <a:srgbClr val="00B050"/>
                </a:solidFill>
                <a:latin typeface="Arial" panose="020B0604020202020204" pitchFamily="34" charset="0"/>
                <a:ea typeface="Calibri" panose="020F0502020204030204" pitchFamily="34" charset="0"/>
                <a:cs typeface="Arial" panose="020B0604020202020204" pitchFamily="34" charset="0"/>
              </a:rPr>
              <a:t>T</a:t>
            </a:r>
            <a:r>
              <a:rPr lang="en-US" sz="4000" b="1" dirty="0">
                <a:solidFill>
                  <a:srgbClr val="00B050"/>
                </a:solidFill>
                <a:latin typeface="Arial" panose="020B0604020202020204" pitchFamily="34" charset="0"/>
                <a:ea typeface="Calibri" panose="020F0502020204030204" pitchFamily="34" charset="0"/>
                <a:cs typeface="Arial" panose="020B0604020202020204" pitchFamily="34" charset="0"/>
              </a:rPr>
              <a:t>ham </a:t>
            </a:r>
            <a:r>
              <a:rPr lang="en-US" sz="4000" b="1" err="1">
                <a:solidFill>
                  <a:srgbClr val="00B050"/>
                </a:solidFill>
                <a:latin typeface="Arial" panose="020B0604020202020204" pitchFamily="34" charset="0"/>
                <a:ea typeface="Calibri" panose="020F0502020204030204" pitchFamily="34" charset="0"/>
                <a:cs typeface="Arial" panose="020B0604020202020204" pitchFamily="34" charset="0"/>
              </a:rPr>
              <a:t>khảo</a:t>
            </a:r>
            <a:r>
              <a:rPr lang="en-US" sz="4000" b="1">
                <a:solidFill>
                  <a:srgbClr val="00B050"/>
                </a:solidFill>
                <a:latin typeface="Arial" panose="020B0604020202020204" pitchFamily="34" charset="0"/>
                <a:ea typeface="Calibri" panose="020F0502020204030204" pitchFamily="34" charset="0"/>
                <a:cs typeface="Arial" panose="020B0604020202020204" pitchFamily="34" charset="0"/>
              </a:rPr>
              <a:t> sản phẩm mĩ thuật:</a:t>
            </a:r>
            <a:endParaRPr lang="en-US" sz="40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DA225C-1068-B01C-03F8-5A96C45CA63A}"/>
              </a:ext>
            </a:extLst>
          </p:cNvPr>
          <p:cNvPicPr>
            <a:picLocks noChangeAspect="1"/>
          </p:cNvPicPr>
          <p:nvPr/>
        </p:nvPicPr>
        <p:blipFill rotWithShape="1">
          <a:blip r:embed="rId4">
            <a:extLst>
              <a:ext uri="{28A0092B-C50C-407E-A947-70E740481C1C}">
                <a14:useLocalDpi xmlns:a14="http://schemas.microsoft.com/office/drawing/2010/main" val="0"/>
              </a:ext>
            </a:extLst>
          </a:blip>
          <a:srcRect l="877" t="49296" r="50000"/>
          <a:stretch/>
        </p:blipFill>
        <p:spPr>
          <a:xfrm>
            <a:off x="7027258" y="5116284"/>
            <a:ext cx="6184443" cy="4571989"/>
          </a:xfrm>
          <a:prstGeom prst="rect">
            <a:avLst/>
          </a:prstGeom>
        </p:spPr>
      </p:pic>
      <p:cxnSp>
        <p:nvCxnSpPr>
          <p:cNvPr id="5" name="Straight Connector 4">
            <a:extLst>
              <a:ext uri="{FF2B5EF4-FFF2-40B4-BE49-F238E27FC236}">
                <a16:creationId xmlns:a16="http://schemas.microsoft.com/office/drawing/2014/main" id="{706E2133-81D6-51EB-CCFA-2DD4ECFC7941}"/>
              </a:ext>
            </a:extLst>
          </p:cNvPr>
          <p:cNvCxnSpPr/>
          <p:nvPr/>
        </p:nvCxnSpPr>
        <p:spPr>
          <a:xfrm>
            <a:off x="537246" y="3543300"/>
            <a:ext cx="17369754" cy="0"/>
          </a:xfrm>
          <a:prstGeom prst="line">
            <a:avLst/>
          </a:prstGeom>
          <a:ln w="57150">
            <a:solidFill>
              <a:srgbClr val="002060"/>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526EDE-D4BD-26D1-16EC-AC5BA2941197}"/>
              </a:ext>
            </a:extLst>
          </p:cNvPr>
          <p:cNvPicPr>
            <a:picLocks noChangeAspect="1"/>
          </p:cNvPicPr>
          <p:nvPr/>
        </p:nvPicPr>
        <p:blipFill rotWithShape="1">
          <a:blip r:embed="rId4">
            <a:extLst>
              <a:ext uri="{28A0092B-C50C-407E-A947-70E740481C1C}">
                <a14:useLocalDpi xmlns:a14="http://schemas.microsoft.com/office/drawing/2010/main" val="0"/>
              </a:ext>
            </a:extLst>
          </a:blip>
          <a:srcRect r="50570" b="51225"/>
          <a:stretch/>
        </p:blipFill>
        <p:spPr>
          <a:xfrm>
            <a:off x="367201" y="5116278"/>
            <a:ext cx="6469177" cy="4571995"/>
          </a:xfrm>
          <a:prstGeom prst="rect">
            <a:avLst/>
          </a:prstGeom>
        </p:spPr>
      </p:pic>
      <p:pic>
        <p:nvPicPr>
          <p:cNvPr id="7" name="Picture 6">
            <a:extLst>
              <a:ext uri="{FF2B5EF4-FFF2-40B4-BE49-F238E27FC236}">
                <a16:creationId xmlns:a16="http://schemas.microsoft.com/office/drawing/2014/main" id="{FBB1121E-8D96-6E38-722D-746D3EE6A719}"/>
              </a:ext>
            </a:extLst>
          </p:cNvPr>
          <p:cNvPicPr>
            <a:picLocks noChangeAspect="1"/>
          </p:cNvPicPr>
          <p:nvPr/>
        </p:nvPicPr>
        <p:blipFill rotWithShape="1">
          <a:blip r:embed="rId4">
            <a:extLst>
              <a:ext uri="{28A0092B-C50C-407E-A947-70E740481C1C}">
                <a14:useLocalDpi xmlns:a14="http://schemas.microsoft.com/office/drawing/2010/main" val="0"/>
              </a:ext>
            </a:extLst>
          </a:blip>
          <a:srcRect l="50237" t="1185" r="640" b="-79"/>
          <a:stretch/>
        </p:blipFill>
        <p:spPr>
          <a:xfrm>
            <a:off x="13411200" y="3884912"/>
            <a:ext cx="4024868" cy="58033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a:off x="12616138" y="522232"/>
            <a:ext cx="2472257" cy="1440090"/>
          </a:xfrm>
          <a:prstGeom prst="rect">
            <a:avLst/>
          </a:prstGeom>
        </p:spPr>
      </p:pic>
      <p:pic>
        <p:nvPicPr>
          <p:cNvPr id="12" name="Picture 12"/>
          <p:cNvPicPr>
            <a:picLocks noChangeAspect="1"/>
          </p:cNvPicPr>
          <p:nvPr/>
        </p:nvPicPr>
        <p:blipFill>
          <a:blip r:embed="rId2"/>
          <a:srcRect/>
          <a:stretch>
            <a:fillRect/>
          </a:stretch>
        </p:blipFill>
        <p:spPr>
          <a:xfrm>
            <a:off x="9477293" y="-391313"/>
            <a:ext cx="2472257" cy="1440090"/>
          </a:xfrm>
          <a:prstGeom prst="rect">
            <a:avLst/>
          </a:prstGeom>
        </p:spPr>
      </p:pic>
      <p:pic>
        <p:nvPicPr>
          <p:cNvPr id="13" name="Picture 13"/>
          <p:cNvPicPr>
            <a:picLocks noChangeAspect="1"/>
          </p:cNvPicPr>
          <p:nvPr/>
        </p:nvPicPr>
        <p:blipFill>
          <a:blip r:embed="rId2"/>
          <a:srcRect/>
          <a:stretch>
            <a:fillRect/>
          </a:stretch>
        </p:blipFill>
        <p:spPr>
          <a:xfrm>
            <a:off x="3199605" y="-391313"/>
            <a:ext cx="2472257" cy="1440090"/>
          </a:xfrm>
          <a:prstGeom prst="rect">
            <a:avLst/>
          </a:prstGeom>
        </p:spPr>
      </p:pic>
      <p:pic>
        <p:nvPicPr>
          <p:cNvPr id="14" name="Picture 14"/>
          <p:cNvPicPr>
            <a:picLocks noChangeAspect="1"/>
          </p:cNvPicPr>
          <p:nvPr/>
        </p:nvPicPr>
        <p:blipFill>
          <a:blip r:embed="rId2"/>
          <a:srcRect/>
          <a:stretch>
            <a:fillRect/>
          </a:stretch>
        </p:blipFill>
        <p:spPr>
          <a:xfrm>
            <a:off x="6315771" y="368298"/>
            <a:ext cx="2472257" cy="1440090"/>
          </a:xfrm>
          <a:prstGeom prst="rect">
            <a:avLst/>
          </a:prstGeom>
        </p:spPr>
      </p:pic>
      <p:pic>
        <p:nvPicPr>
          <p:cNvPr id="15" name="Picture 15"/>
          <p:cNvPicPr>
            <a:picLocks noChangeAspect="1"/>
          </p:cNvPicPr>
          <p:nvPr/>
        </p:nvPicPr>
        <p:blipFill>
          <a:blip r:embed="rId2"/>
          <a:srcRect/>
          <a:stretch>
            <a:fillRect/>
          </a:stretch>
        </p:blipFill>
        <p:spPr>
          <a:xfrm>
            <a:off x="60760" y="522232"/>
            <a:ext cx="2472257" cy="1440090"/>
          </a:xfrm>
          <a:prstGeom prst="rect">
            <a:avLst/>
          </a:prstGeom>
        </p:spPr>
      </p:pic>
      <p:pic>
        <p:nvPicPr>
          <p:cNvPr id="16" name="Picture 16"/>
          <p:cNvPicPr>
            <a:picLocks noChangeAspect="1"/>
          </p:cNvPicPr>
          <p:nvPr/>
        </p:nvPicPr>
        <p:blipFill>
          <a:blip r:embed="rId2"/>
          <a:srcRect/>
          <a:stretch>
            <a:fillRect/>
          </a:stretch>
        </p:blipFill>
        <p:spPr>
          <a:xfrm>
            <a:off x="15755145" y="-391313"/>
            <a:ext cx="2472257" cy="1440090"/>
          </a:xfrm>
          <a:prstGeom prst="rect">
            <a:avLst/>
          </a:prstGeom>
        </p:spPr>
      </p:pic>
      <p:grpSp>
        <p:nvGrpSpPr>
          <p:cNvPr id="22" name="Group 21">
            <a:extLst>
              <a:ext uri="{FF2B5EF4-FFF2-40B4-BE49-F238E27FC236}">
                <a16:creationId xmlns:a16="http://schemas.microsoft.com/office/drawing/2014/main" id="{F55A6718-399F-D2FC-C8C4-D9B9F8DD4B7A}"/>
              </a:ext>
            </a:extLst>
          </p:cNvPr>
          <p:cNvGrpSpPr/>
          <p:nvPr/>
        </p:nvGrpSpPr>
        <p:grpSpPr>
          <a:xfrm>
            <a:off x="3596309" y="1697397"/>
            <a:ext cx="11095381" cy="6472182"/>
            <a:chOff x="3596309" y="1697397"/>
            <a:chExt cx="11095381" cy="6472182"/>
          </a:xfrm>
        </p:grpSpPr>
        <p:grpSp>
          <p:nvGrpSpPr>
            <p:cNvPr id="2" name="Group 1">
              <a:extLst>
                <a:ext uri="{FF2B5EF4-FFF2-40B4-BE49-F238E27FC236}">
                  <a16:creationId xmlns:a16="http://schemas.microsoft.com/office/drawing/2014/main" id="{5163A2B8-5E66-D3F9-EB50-1243FA46DECB}"/>
                </a:ext>
              </a:extLst>
            </p:cNvPr>
            <p:cNvGrpSpPr/>
            <p:nvPr/>
          </p:nvGrpSpPr>
          <p:grpSpPr>
            <a:xfrm>
              <a:off x="3596309" y="1697397"/>
              <a:ext cx="11095381" cy="6472182"/>
              <a:chOff x="10506690" y="2093894"/>
              <a:chExt cx="11095381" cy="6472182"/>
            </a:xfrm>
          </p:grpSpPr>
          <p:grpSp>
            <p:nvGrpSpPr>
              <p:cNvPr id="17" name="Group 16">
                <a:extLst>
                  <a:ext uri="{FF2B5EF4-FFF2-40B4-BE49-F238E27FC236}">
                    <a16:creationId xmlns:a16="http://schemas.microsoft.com/office/drawing/2014/main" id="{70F4AAED-A564-0705-6675-8E204942E76A}"/>
                  </a:ext>
                </a:extLst>
              </p:cNvPr>
              <p:cNvGrpSpPr/>
              <p:nvPr/>
            </p:nvGrpSpPr>
            <p:grpSpPr>
              <a:xfrm>
                <a:off x="10506690" y="2093894"/>
                <a:ext cx="11095381" cy="6472182"/>
                <a:chOff x="10825839" y="1674292"/>
                <a:chExt cx="10303336" cy="5611588"/>
              </a:xfrm>
            </p:grpSpPr>
            <p:pic>
              <p:nvPicPr>
                <p:cNvPr id="19" name="Picture 4">
                  <a:extLst>
                    <a:ext uri="{FF2B5EF4-FFF2-40B4-BE49-F238E27FC236}">
                      <a16:creationId xmlns:a16="http://schemas.microsoft.com/office/drawing/2014/main" id="{9B182B69-1B54-0CD4-D4E5-B1DA3B4483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25839" y="1992606"/>
                  <a:ext cx="10303336" cy="5293274"/>
                </a:xfrm>
                <a:prstGeom prst="rect">
                  <a:avLst/>
                </a:prstGeom>
              </p:spPr>
            </p:pic>
            <p:pic>
              <p:nvPicPr>
                <p:cNvPr id="20" name="Picture 6">
                  <a:extLst>
                    <a:ext uri="{FF2B5EF4-FFF2-40B4-BE49-F238E27FC236}">
                      <a16:creationId xmlns:a16="http://schemas.microsoft.com/office/drawing/2014/main" id="{DE574985-3D6E-6F8F-CC72-AB62ACC193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95802" y="1674292"/>
                  <a:ext cx="3077540" cy="693623"/>
                </a:xfrm>
                <a:prstGeom prst="rect">
                  <a:avLst/>
                </a:prstGeom>
              </p:spPr>
            </p:pic>
          </p:grpSp>
          <p:sp>
            <p:nvSpPr>
              <p:cNvPr id="18" name="TextBox 17">
                <a:extLst>
                  <a:ext uri="{FF2B5EF4-FFF2-40B4-BE49-F238E27FC236}">
                    <a16:creationId xmlns:a16="http://schemas.microsoft.com/office/drawing/2014/main" id="{5761792C-435D-D980-FE77-EB6362A4D97C}"/>
                  </a:ext>
                </a:extLst>
              </p:cNvPr>
              <p:cNvSpPr txBox="1"/>
              <p:nvPr/>
            </p:nvSpPr>
            <p:spPr>
              <a:xfrm>
                <a:off x="11346114" y="4067962"/>
                <a:ext cx="9419231" cy="4029501"/>
              </a:xfrm>
              <a:prstGeom prst="rect">
                <a:avLst/>
              </a:prstGeom>
              <a:noFill/>
            </p:spPr>
            <p:txBody>
              <a:bodyPr wrap="square">
                <a:spAutoFit/>
              </a:bodyPr>
              <a:lstStyle/>
              <a:p>
                <a:pPr algn="just">
                  <a:lnSpc>
                    <a:spcPct val="150000"/>
                  </a:lnSpc>
                  <a:spcAft>
                    <a:spcPts val="1000"/>
                  </a:spcAft>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Hòa sắc có vai trò quan trọng trong sáng tác hội họa. Hòa sắc là sự sắp xếp màu sắc trong không gian cụ thể một cách hài hòa.</a:t>
                </a:r>
                <a:endParaRPr lang="vi-VN" sz="44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9A3F211F-F69D-AC4A-A24A-0C89A86D7BBD}"/>
                </a:ext>
              </a:extLst>
            </p:cNvPr>
            <p:cNvSpPr txBox="1"/>
            <p:nvPr/>
          </p:nvSpPr>
          <p:spPr>
            <a:xfrm>
              <a:off x="7780316" y="2824139"/>
              <a:ext cx="2616422" cy="830997"/>
            </a:xfrm>
            <a:prstGeom prst="rect">
              <a:avLst/>
            </a:prstGeom>
            <a:noFill/>
          </p:spPr>
          <p:txBody>
            <a:bodyPr wrap="none" rtlCol="0">
              <a:spAutoFit/>
            </a:bodyPr>
            <a:lstStyle/>
            <a:p>
              <a:pPr algn="ctr"/>
              <a:r>
                <a:rPr lang="en-US" sz="4800" b="1">
                  <a:solidFill>
                    <a:srgbClr val="FF0000"/>
                  </a:solidFill>
                  <a:latin typeface="Arial" panose="020B0604020202020204" pitchFamily="34" charset="0"/>
                  <a:cs typeface="Arial" panose="020B0604020202020204" pitchFamily="34" charset="0"/>
                </a:rPr>
                <a:t>Kết luận</a:t>
              </a:r>
              <a:endParaRPr lang="en-US" sz="48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323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2">
            <a:extLst>
              <a:ext uri="{FF2B5EF4-FFF2-40B4-BE49-F238E27FC236}">
                <a16:creationId xmlns:a16="http://schemas.microsoft.com/office/drawing/2014/main" id="{EA69810A-6A77-D760-A87A-38CC4EEA2FFB}"/>
              </a:ext>
            </a:extLst>
          </p:cNvPr>
          <p:cNvSpPr txBox="1"/>
          <p:nvPr/>
        </p:nvSpPr>
        <p:spPr>
          <a:xfrm>
            <a:off x="4789145" y="982931"/>
            <a:ext cx="8709709" cy="830997"/>
          </a:xfrm>
          <a:prstGeom prst="rect">
            <a:avLst/>
          </a:prstGeom>
        </p:spPr>
        <p:txBody>
          <a:bodyPr wrap="square" lIns="0" tIns="0" rIns="0" bIns="0" rtlCol="0" anchor="t">
            <a:spAutoFit/>
          </a:bodyPr>
          <a:lstStyle/>
          <a:p>
            <a:pPr algn="ctr"/>
            <a:r>
              <a:rPr lang="en-US" sz="5400" b="1">
                <a:solidFill>
                  <a:srgbClr val="C00000"/>
                </a:solidFill>
                <a:latin typeface="Arial" panose="020B0604020202020204" pitchFamily="34" charset="0"/>
                <a:cs typeface="Arial" panose="020B0604020202020204" pitchFamily="34" charset="0"/>
              </a:rPr>
              <a:t>3. </a:t>
            </a:r>
            <a:r>
              <a:rPr lang="vi-VN" sz="5400" b="1">
                <a:solidFill>
                  <a:srgbClr val="C00000"/>
                </a:solidFill>
                <a:latin typeface="Arial" panose="020B0604020202020204" pitchFamily="34" charset="0"/>
                <a:cs typeface="Arial" panose="020B0604020202020204" pitchFamily="34" charset="0"/>
              </a:rPr>
              <a:t>Phân tích và đánh giá</a:t>
            </a:r>
            <a:endParaRPr lang="en-US" sz="5400" b="1" dirty="0">
              <a:solidFill>
                <a:srgbClr val="C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A379C5A-C19F-168B-9854-D4E6BA3E6836}"/>
              </a:ext>
            </a:extLst>
          </p:cNvPr>
          <p:cNvSpPr/>
          <p:nvPr/>
        </p:nvSpPr>
        <p:spPr>
          <a:xfrm>
            <a:off x="1120092" y="1930400"/>
            <a:ext cx="7693454" cy="6637651"/>
          </a:xfrm>
          <a:prstGeom prst="rect">
            <a:avLst/>
          </a:prstGeom>
        </p:spPr>
        <p:txBody>
          <a:bodyPr wrap="square">
            <a:spAutoFit/>
          </a:bodyPr>
          <a:lstStyle/>
          <a:p>
            <a:pPr algn="just">
              <a:lnSpc>
                <a:spcPct val="150000"/>
              </a:lnSpc>
            </a:pPr>
            <a:r>
              <a:rPr lang="vi-VN" sz="3600">
                <a:ea typeface="Calibri" panose="020F0502020204030204" pitchFamily="34" charset="0"/>
                <a:cs typeface="Arial" panose="020B0604020202020204" pitchFamily="34" charset="0"/>
              </a:rPr>
              <a:t>Nêu cảm nhận của em về sản phẩm mĩ thuật.</a:t>
            </a:r>
          </a:p>
          <a:p>
            <a:pPr marL="571500" indent="-571500" algn="just">
              <a:lnSpc>
                <a:spcPct val="150000"/>
              </a:lnSpc>
              <a:buFont typeface="Arial" panose="020B0604020202020204" pitchFamily="34" charset="0"/>
              <a:buChar char="•"/>
            </a:pPr>
            <a:r>
              <a:rPr lang="vi-VN" sz="3600">
                <a:ea typeface="Calibri" panose="020F0502020204030204" pitchFamily="34" charset="0"/>
                <a:cs typeface="Arial" panose="020B0604020202020204" pitchFamily="34" charset="0"/>
              </a:rPr>
              <a:t>Hòa sắc, đường nét, không gian,… trong sản phẩm.</a:t>
            </a:r>
          </a:p>
          <a:p>
            <a:pPr marL="571500" indent="-571500" algn="just">
              <a:lnSpc>
                <a:spcPct val="150000"/>
              </a:lnSpc>
              <a:buFont typeface="Arial" panose="020B0604020202020204" pitchFamily="34" charset="0"/>
              <a:buChar char="•"/>
            </a:pPr>
            <a:r>
              <a:rPr lang="vi-VN" sz="3600">
                <a:ea typeface="Calibri" panose="020F0502020204030204" pitchFamily="34" charset="0"/>
                <a:cs typeface="Arial" panose="020B0604020202020204" pitchFamily="34" charset="0"/>
              </a:rPr>
              <a:t>Đậm nhạt, nhịp điệu, chất cảm,… trong sản phẩm.</a:t>
            </a:r>
          </a:p>
          <a:p>
            <a:pPr marL="571500" indent="-571500" algn="just">
              <a:lnSpc>
                <a:spcPct val="150000"/>
              </a:lnSpc>
              <a:buFont typeface="Arial" panose="020B0604020202020204" pitchFamily="34" charset="0"/>
              <a:buChar char="•"/>
            </a:pPr>
            <a:r>
              <a:rPr lang="vi-VN" sz="3600">
                <a:ea typeface="Calibri" panose="020F0502020204030204" pitchFamily="34" charset="0"/>
                <a:cs typeface="Arial" panose="020B0604020202020204" pitchFamily="34" charset="0"/>
              </a:rPr>
              <a:t>Vai trò của các sản phẩm mĩ thuật trong đời sống.</a:t>
            </a:r>
          </a:p>
        </p:txBody>
      </p:sp>
      <p:pic>
        <p:nvPicPr>
          <p:cNvPr id="4" name="Picture 3">
            <a:extLst>
              <a:ext uri="{FF2B5EF4-FFF2-40B4-BE49-F238E27FC236}">
                <a16:creationId xmlns:a16="http://schemas.microsoft.com/office/drawing/2014/main" id="{67262D43-20BB-4390-C0C9-0933376F4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82591" y="1943100"/>
            <a:ext cx="7195131" cy="5913090"/>
          </a:xfrm>
          <a:prstGeom prst="rect">
            <a:avLst/>
          </a:prstGeom>
        </p:spPr>
      </p:pic>
    </p:spTree>
    <p:extLst>
      <p:ext uri="{BB962C8B-B14F-4D97-AF65-F5344CB8AC3E}">
        <p14:creationId xmlns:p14="http://schemas.microsoft.com/office/powerpoint/2010/main" val="3958605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0">
            <a:extLst>
              <a:ext uri="{FF2B5EF4-FFF2-40B4-BE49-F238E27FC236}">
                <a16:creationId xmlns:a16="http://schemas.microsoft.com/office/drawing/2014/main" id="{2BA3F14B-1029-BC4F-74D6-FBB838E16218}"/>
              </a:ext>
            </a:extLst>
          </p:cNvPr>
          <p:cNvSpPr txBox="1"/>
          <p:nvPr/>
        </p:nvSpPr>
        <p:spPr>
          <a:xfrm>
            <a:off x="4692230" y="1135510"/>
            <a:ext cx="8903539" cy="923330"/>
          </a:xfrm>
          <a:prstGeom prst="rect">
            <a:avLst/>
          </a:prstGeom>
        </p:spPr>
        <p:txBody>
          <a:bodyPr wrap="square" lIns="0" tIns="0" rIns="0" bIns="0" rtlCol="0" anchor="t">
            <a:spAutoFit/>
          </a:bodyPr>
          <a:lstStyle/>
          <a:p>
            <a:pPr algn="ctr"/>
            <a:r>
              <a:rPr lang="en-US" sz="6000" b="1" dirty="0">
                <a:solidFill>
                  <a:srgbClr val="242220"/>
                </a:solidFill>
                <a:latin typeface="Arial" panose="020B0604020202020204" pitchFamily="34" charset="0"/>
                <a:cs typeface="Arial" panose="020B0604020202020204" pitchFamily="34" charset="0"/>
              </a:rPr>
              <a:t>KHỞI ĐỘNG</a:t>
            </a:r>
          </a:p>
        </p:txBody>
      </p:sp>
      <p:sp>
        <p:nvSpPr>
          <p:cNvPr id="3" name="TextBox 2">
            <a:extLst>
              <a:ext uri="{FF2B5EF4-FFF2-40B4-BE49-F238E27FC236}">
                <a16:creationId xmlns:a16="http://schemas.microsoft.com/office/drawing/2014/main" id="{9024046E-3FB7-2786-D15B-5F2A6B9ABF79}"/>
              </a:ext>
            </a:extLst>
          </p:cNvPr>
          <p:cNvSpPr txBox="1"/>
          <p:nvPr/>
        </p:nvSpPr>
        <p:spPr>
          <a:xfrm>
            <a:off x="1006789" y="3528050"/>
            <a:ext cx="7696200" cy="3029997"/>
          </a:xfrm>
          <a:prstGeom prst="rect">
            <a:avLst/>
          </a:prstGeom>
          <a:noFill/>
        </p:spPr>
        <p:txBody>
          <a:bodyPr wrap="square">
            <a:spAutoFit/>
          </a:bodyPr>
          <a:lstStyle/>
          <a:p>
            <a:pPr algn="just">
              <a:lnSpc>
                <a:spcPct val="150000"/>
              </a:lnSpc>
              <a:spcAft>
                <a:spcPts val="1000"/>
              </a:spcAft>
            </a:pPr>
            <a:r>
              <a:rPr lang="vi-VN" sz="4400">
                <a:solidFill>
                  <a:srgbClr val="000000"/>
                </a:solidFill>
                <a:effectLst/>
                <a:ea typeface="Times New Roman" panose="02020603050405020304" pitchFamily="18" charset="0"/>
              </a:rPr>
              <a:t>Em hãy miêu tả một cảnh đẹp thiên nhiên, danh lam thắng cảnh ở địa phương em.</a:t>
            </a:r>
            <a:endParaRPr lang="en-US" sz="3600">
              <a:effectLst/>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2">
            <a:extLst>
              <a:ext uri="{FF2B5EF4-FFF2-40B4-BE49-F238E27FC236}">
                <a16:creationId xmlns:a16="http://schemas.microsoft.com/office/drawing/2014/main" id="{7F323380-0FCF-6E92-CF17-D6041B38B1EF}"/>
              </a:ext>
            </a:extLst>
          </p:cNvPr>
          <p:cNvSpPr txBox="1"/>
          <p:nvPr/>
        </p:nvSpPr>
        <p:spPr>
          <a:xfrm>
            <a:off x="4789145" y="683960"/>
            <a:ext cx="8709709" cy="830997"/>
          </a:xfrm>
          <a:prstGeom prst="rect">
            <a:avLst/>
          </a:prstGeom>
        </p:spPr>
        <p:txBody>
          <a:bodyPr wrap="square" lIns="0" tIns="0" rIns="0" bIns="0" rtlCol="0" anchor="t">
            <a:spAutoFit/>
          </a:bodyPr>
          <a:lstStyle/>
          <a:p>
            <a:pPr algn="ctr"/>
            <a:r>
              <a:rPr lang="en-US" sz="5400" b="1">
                <a:solidFill>
                  <a:srgbClr val="C00000"/>
                </a:solidFill>
                <a:latin typeface="Arial" panose="020B0604020202020204" pitchFamily="34" charset="0"/>
                <a:cs typeface="Arial" panose="020B0604020202020204" pitchFamily="34" charset="0"/>
              </a:rPr>
              <a:t>3. Vận dụng</a:t>
            </a:r>
            <a:endParaRPr lang="en-US" sz="5400" b="1"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46B56E0-0311-A79A-C9C0-B4D87C35AD0F}"/>
              </a:ext>
            </a:extLst>
          </p:cNvPr>
          <p:cNvSpPr txBox="1"/>
          <p:nvPr/>
        </p:nvSpPr>
        <p:spPr>
          <a:xfrm>
            <a:off x="1034386" y="1568955"/>
            <a:ext cx="16219226" cy="1824923"/>
          </a:xfrm>
          <a:prstGeom prst="rect">
            <a:avLst/>
          </a:prstGeom>
          <a:noFill/>
        </p:spPr>
        <p:txBody>
          <a:bodyPr wrap="square">
            <a:spAutoFit/>
          </a:bodyPr>
          <a:lstStyle/>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Sưu tầm </a:t>
            </a:r>
            <a:r>
              <a:rPr lang="vi-VN" sz="4000" b="1">
                <a:latin typeface="Arial" panose="020B0604020202020204" pitchFamily="34" charset="0"/>
                <a:ea typeface="Calibri" panose="020F0502020204030204" pitchFamily="34" charset="0"/>
                <a:cs typeface="Arial" panose="020B0604020202020204" pitchFamily="34" charset="0"/>
              </a:rPr>
              <a:t>qua sách, báo, internet,… </a:t>
            </a:r>
            <a:r>
              <a:rPr lang="en-US" sz="4000" b="1">
                <a:latin typeface="Arial" panose="020B0604020202020204" pitchFamily="34" charset="0"/>
                <a:ea typeface="Calibri" panose="020F0502020204030204" pitchFamily="34" charset="0"/>
                <a:cs typeface="Arial" panose="020B0604020202020204" pitchFamily="34" charset="0"/>
              </a:rPr>
              <a:t>và</a:t>
            </a:r>
            <a:r>
              <a:rPr lang="vi-VN" sz="4000" b="1">
                <a:latin typeface="Arial" panose="020B0604020202020204" pitchFamily="34" charset="0"/>
                <a:ea typeface="Calibri" panose="020F0502020204030204" pitchFamily="34" charset="0"/>
                <a:cs typeface="Arial" panose="020B0604020202020204" pitchFamily="34" charset="0"/>
              </a:rPr>
              <a:t> giới thiệu </a:t>
            </a:r>
            <a:r>
              <a:rPr lang="en-US" sz="4000" b="1">
                <a:latin typeface="Arial" panose="020B0604020202020204" pitchFamily="34" charset="0"/>
                <a:ea typeface="Calibri" panose="020F0502020204030204" pitchFamily="34" charset="0"/>
                <a:cs typeface="Arial" panose="020B0604020202020204" pitchFamily="34" charset="0"/>
              </a:rPr>
              <a:t>về những </a:t>
            </a:r>
          </a:p>
          <a:p>
            <a:pPr algn="ctr">
              <a:lnSpc>
                <a:spcPct val="150000"/>
              </a:lnSpc>
            </a:pPr>
            <a:r>
              <a:rPr lang="en-US" sz="4000" b="1">
                <a:latin typeface="Arial" panose="020B0604020202020204" pitchFamily="34" charset="0"/>
                <a:ea typeface="Calibri" panose="020F0502020204030204" pitchFamily="34" charset="0"/>
                <a:cs typeface="Arial" panose="020B0604020202020204" pitchFamily="34" charset="0"/>
              </a:rPr>
              <a:t>tác phẩm mĩ thuật đề tài thiên nhiên trong hội họa </a:t>
            </a:r>
            <a:r>
              <a:rPr lang="vi-VN" sz="4000" b="1">
                <a:latin typeface="Arial" panose="020B0604020202020204" pitchFamily="34" charset="0"/>
                <a:ea typeface="Calibri" panose="020F0502020204030204" pitchFamily="34" charset="0"/>
                <a:cs typeface="Arial" panose="020B0604020202020204" pitchFamily="34" charset="0"/>
              </a:rPr>
              <a:t>theo gợi ý:</a:t>
            </a:r>
            <a:endParaRPr lang="en-US" sz="40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4F8F36D-33A1-C5FD-95FD-235BD995D29A}"/>
              </a:ext>
            </a:extLst>
          </p:cNvPr>
          <p:cNvSpPr txBox="1"/>
          <p:nvPr/>
        </p:nvSpPr>
        <p:spPr>
          <a:xfrm>
            <a:off x="484098" y="3718278"/>
            <a:ext cx="10375528" cy="4157870"/>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solidFill>
                  <a:srgbClr val="000000"/>
                </a:solidFill>
                <a:effectLst/>
                <a:ea typeface="Times New Roman" panose="02020603050405020304" pitchFamily="18" charset="0"/>
              </a:rPr>
              <a:t>Thông tin về tác giả.</a:t>
            </a:r>
            <a:endParaRPr lang="en-US" sz="3600">
              <a:effectLst/>
              <a:ea typeface="Calibri" panose="020F0502020204030204" pitchFamily="34" charset="0"/>
            </a:endParaRPr>
          </a:p>
          <a:p>
            <a:pPr marL="571500" indent="-571500" algn="just">
              <a:lnSpc>
                <a:spcPct val="150000"/>
              </a:lnSpc>
              <a:buFont typeface="Arial" panose="020B0604020202020204" pitchFamily="34" charset="0"/>
              <a:buChar char="•"/>
            </a:pPr>
            <a:r>
              <a:rPr lang="vi-VN" sz="3600">
                <a:solidFill>
                  <a:srgbClr val="000000"/>
                </a:solidFill>
                <a:effectLst/>
                <a:ea typeface="Times New Roman" panose="02020603050405020304" pitchFamily="18" charset="0"/>
              </a:rPr>
              <a:t>Tên tác phẩm, chất liệu.</a:t>
            </a:r>
            <a:endParaRPr lang="en-US" sz="3600">
              <a:effectLst/>
              <a:ea typeface="Calibri" panose="020F0502020204030204" pitchFamily="34" charset="0"/>
            </a:endParaRPr>
          </a:p>
          <a:p>
            <a:pPr marL="571500" indent="-571500" algn="just">
              <a:lnSpc>
                <a:spcPct val="150000"/>
              </a:lnSpc>
              <a:buFont typeface="Arial" panose="020B0604020202020204" pitchFamily="34" charset="0"/>
              <a:buChar char="•"/>
            </a:pPr>
            <a:r>
              <a:rPr lang="vi-VN" sz="3600">
                <a:solidFill>
                  <a:srgbClr val="000000"/>
                </a:solidFill>
                <a:effectLst/>
                <a:ea typeface="Times New Roman" panose="02020603050405020304" pitchFamily="18" charset="0"/>
              </a:rPr>
              <a:t>Không gian và đối tượng thể hiện trong tranh.</a:t>
            </a:r>
            <a:endParaRPr lang="en-US" sz="3600">
              <a:effectLst/>
              <a:ea typeface="Calibri" panose="020F0502020204030204" pitchFamily="34" charset="0"/>
            </a:endParaRPr>
          </a:p>
          <a:p>
            <a:pPr marL="571500" indent="-571500" algn="just">
              <a:lnSpc>
                <a:spcPct val="150000"/>
              </a:lnSpc>
              <a:buFont typeface="Arial" panose="020B0604020202020204" pitchFamily="34" charset="0"/>
              <a:buChar char="•"/>
            </a:pPr>
            <a:r>
              <a:rPr lang="vi-VN" sz="3600">
                <a:solidFill>
                  <a:srgbClr val="000000"/>
                </a:solidFill>
                <a:effectLst/>
                <a:ea typeface="Times New Roman" panose="02020603050405020304" pitchFamily="18" charset="0"/>
              </a:rPr>
              <a:t>Ứng dụng thành tựu mĩ thuật trung đại trong tác phẩm.</a:t>
            </a:r>
            <a:endParaRPr lang="en-US" sz="3600">
              <a:effectLst/>
              <a:ea typeface="Calibri" panose="020F0502020204030204" pitchFamily="34" charset="0"/>
            </a:endParaRPr>
          </a:p>
        </p:txBody>
      </p:sp>
    </p:spTree>
    <p:extLst>
      <p:ext uri="{BB962C8B-B14F-4D97-AF65-F5344CB8AC3E}">
        <p14:creationId xmlns:p14="http://schemas.microsoft.com/office/powerpoint/2010/main" val="2069911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D657DAC-DF41-CD9B-4B7A-308A11015E19}"/>
              </a:ext>
            </a:extLst>
          </p:cNvPr>
          <p:cNvSpPr txBox="1"/>
          <p:nvPr/>
        </p:nvSpPr>
        <p:spPr>
          <a:xfrm>
            <a:off x="882469" y="362067"/>
            <a:ext cx="12023408" cy="769441"/>
          </a:xfrm>
          <a:prstGeom prst="rect">
            <a:avLst/>
          </a:prstGeom>
          <a:noFill/>
        </p:spPr>
        <p:txBody>
          <a:bodyPr wrap="square">
            <a:spAutoFit/>
          </a:bodyPr>
          <a:lstStyle/>
          <a:p>
            <a:pPr algn="ctr">
              <a:spcBef>
                <a:spcPts val="300"/>
              </a:spcBef>
              <a:spcAft>
                <a:spcPts val="300"/>
              </a:spcAft>
            </a:pPr>
            <a:r>
              <a:rPr lang="fr-FR" sz="44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Gợi ý:</a:t>
            </a:r>
            <a:endParaRPr lang="en-US" sz="440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BE2A0C1-5645-FA10-DF15-C8330B3B045A}"/>
              </a:ext>
            </a:extLst>
          </p:cNvPr>
          <p:cNvGrpSpPr/>
          <p:nvPr/>
        </p:nvGrpSpPr>
        <p:grpSpPr>
          <a:xfrm>
            <a:off x="275773" y="2109241"/>
            <a:ext cx="9144000" cy="5856841"/>
            <a:chOff x="275773" y="2109241"/>
            <a:chExt cx="9144000" cy="5856841"/>
          </a:xfrm>
        </p:grpSpPr>
        <p:pic>
          <p:nvPicPr>
            <p:cNvPr id="17" name="Picture 16">
              <a:extLst>
                <a:ext uri="{FF2B5EF4-FFF2-40B4-BE49-F238E27FC236}">
                  <a16:creationId xmlns:a16="http://schemas.microsoft.com/office/drawing/2014/main" id="{2FC46BC4-550A-095D-46CB-62AC011B3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29" y="2109241"/>
              <a:ext cx="8001000" cy="5168900"/>
            </a:xfrm>
            <a:prstGeom prst="rect">
              <a:avLst/>
            </a:prstGeom>
          </p:spPr>
        </p:pic>
        <p:sp>
          <p:nvSpPr>
            <p:cNvPr id="20" name="TextBox 19">
              <a:extLst>
                <a:ext uri="{FF2B5EF4-FFF2-40B4-BE49-F238E27FC236}">
                  <a16:creationId xmlns:a16="http://schemas.microsoft.com/office/drawing/2014/main" id="{84C3C7CF-6391-6864-F7FB-56303E8039E4}"/>
                </a:ext>
              </a:extLst>
            </p:cNvPr>
            <p:cNvSpPr txBox="1"/>
            <p:nvPr/>
          </p:nvSpPr>
          <p:spPr>
            <a:xfrm>
              <a:off x="275773" y="7296988"/>
              <a:ext cx="9144000" cy="669094"/>
            </a:xfrm>
            <a:prstGeom prst="rect">
              <a:avLst/>
            </a:prstGeom>
            <a:noFill/>
          </p:spPr>
          <p:txBody>
            <a:bodyPr wrap="square">
              <a:spAutoFit/>
            </a:bodyPr>
            <a:lstStyle/>
            <a:p>
              <a:pPr algn="ctr">
                <a:lnSpc>
                  <a:spcPct val="150000"/>
                </a:lnSpc>
                <a:spcAft>
                  <a:spcPts val="1000"/>
                </a:spcAft>
              </a:pPr>
              <a:r>
                <a:rPr lang="vi-VN" sz="2800" i="1">
                  <a:solidFill>
                    <a:srgbClr val="000000"/>
                  </a:solidFill>
                  <a:effectLst/>
                  <a:ea typeface="Times New Roman" panose="02020603050405020304" pitchFamily="18" charset="0"/>
                </a:rPr>
                <a:t>Bức tranh Mùa lúa chín – Tạ Thúc Bình</a:t>
              </a:r>
              <a:endParaRPr lang="en-US" sz="2000">
                <a:effectLst/>
                <a:ea typeface="Calibri" panose="020F0502020204030204" pitchFamily="34" charset="0"/>
              </a:endParaRPr>
            </a:p>
          </p:txBody>
        </p:sp>
      </p:grpSp>
      <p:sp>
        <p:nvSpPr>
          <p:cNvPr id="23" name="TextBox 22">
            <a:extLst>
              <a:ext uri="{FF2B5EF4-FFF2-40B4-BE49-F238E27FC236}">
                <a16:creationId xmlns:a16="http://schemas.microsoft.com/office/drawing/2014/main" id="{6B4D284B-729F-28DE-01D6-C0AB6F110643}"/>
              </a:ext>
            </a:extLst>
          </p:cNvPr>
          <p:cNvSpPr txBox="1"/>
          <p:nvPr/>
        </p:nvSpPr>
        <p:spPr>
          <a:xfrm>
            <a:off x="9775511" y="3773683"/>
            <a:ext cx="7315200" cy="1824923"/>
          </a:xfrm>
          <a:prstGeom prst="rect">
            <a:avLst/>
          </a:prstGeom>
          <a:noFill/>
        </p:spPr>
        <p:txBody>
          <a:bodyPr wrap="square">
            <a:spAutoFit/>
          </a:bodyPr>
          <a:lstStyle/>
          <a:p>
            <a:pPr marL="571500" indent="-571500">
              <a:lnSpc>
                <a:spcPct val="150000"/>
              </a:lnSpc>
              <a:buFont typeface="Arial" panose="020B0604020202020204" pitchFamily="34" charset="0"/>
              <a:buChar char="•"/>
            </a:pPr>
            <a:r>
              <a:rPr lang="vi-VN"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 tác phẩm</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Mùa lúa chín</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571500" indent="-571500">
              <a:lnSpc>
                <a:spcPct val="150000"/>
              </a:lnSpc>
              <a:buFont typeface="Arial" panose="020B0604020202020204" pitchFamily="34" charset="0"/>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vi-VN"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hất liệu: sơn dầu</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053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C3D849D-CC62-3FA3-4630-2EB4F15749DF}"/>
              </a:ext>
            </a:extLst>
          </p:cNvPr>
          <p:cNvGrpSpPr/>
          <p:nvPr/>
        </p:nvGrpSpPr>
        <p:grpSpPr>
          <a:xfrm>
            <a:off x="-304800" y="-190500"/>
            <a:ext cx="4243596" cy="1454538"/>
            <a:chOff x="-509796" y="-197238"/>
            <a:chExt cx="5588379" cy="1738514"/>
          </a:xfrm>
        </p:grpSpPr>
        <p:pic>
          <p:nvPicPr>
            <p:cNvPr id="6" name="Picture 6"/>
            <p:cNvPicPr>
              <a:picLocks noChangeAspect="1"/>
            </p:cNvPicPr>
            <p:nvPr/>
          </p:nvPicPr>
          <p:blipFill>
            <a:blip r:embed="rId2"/>
            <a:srcRect/>
            <a:stretch>
              <a:fillRect/>
            </a:stretch>
          </p:blipFill>
          <p:spPr>
            <a:xfrm>
              <a:off x="-509796" y="-197237"/>
              <a:ext cx="1773993" cy="1738513"/>
            </a:xfrm>
            <a:prstGeom prst="rect">
              <a:avLst/>
            </a:prstGeom>
          </p:spPr>
        </p:pic>
        <p:pic>
          <p:nvPicPr>
            <p:cNvPr id="7" name="Picture 7"/>
            <p:cNvPicPr>
              <a:picLocks noChangeAspect="1"/>
            </p:cNvPicPr>
            <p:nvPr/>
          </p:nvPicPr>
          <p:blipFill>
            <a:blip r:embed="rId2"/>
            <a:srcRect/>
            <a:stretch>
              <a:fillRect/>
            </a:stretch>
          </p:blipFill>
          <p:spPr>
            <a:xfrm>
              <a:off x="1321933" y="-197237"/>
              <a:ext cx="1773993" cy="1738513"/>
            </a:xfrm>
            <a:prstGeom prst="rect">
              <a:avLst/>
            </a:prstGeom>
          </p:spPr>
        </p:pic>
        <p:pic>
          <p:nvPicPr>
            <p:cNvPr id="8" name="Picture 8"/>
            <p:cNvPicPr>
              <a:picLocks noChangeAspect="1"/>
            </p:cNvPicPr>
            <p:nvPr/>
          </p:nvPicPr>
          <p:blipFill>
            <a:blip r:embed="rId2"/>
            <a:srcRect/>
            <a:stretch>
              <a:fillRect/>
            </a:stretch>
          </p:blipFill>
          <p:spPr>
            <a:xfrm>
              <a:off x="3304590" y="-197238"/>
              <a:ext cx="1773993" cy="1738513"/>
            </a:xfrm>
            <a:prstGeom prst="rect">
              <a:avLst/>
            </a:prstGeom>
          </p:spPr>
        </p:pic>
      </p:grpSp>
      <p:grpSp>
        <p:nvGrpSpPr>
          <p:cNvPr id="17" name="Group 16">
            <a:extLst>
              <a:ext uri="{FF2B5EF4-FFF2-40B4-BE49-F238E27FC236}">
                <a16:creationId xmlns:a16="http://schemas.microsoft.com/office/drawing/2014/main" id="{0350A44C-650A-8C26-0535-BC19E9982B26}"/>
              </a:ext>
            </a:extLst>
          </p:cNvPr>
          <p:cNvGrpSpPr/>
          <p:nvPr/>
        </p:nvGrpSpPr>
        <p:grpSpPr>
          <a:xfrm>
            <a:off x="14151333" y="9015920"/>
            <a:ext cx="4136667" cy="1271080"/>
            <a:chOff x="1273533" y="7876467"/>
            <a:chExt cx="5839035" cy="1738513"/>
          </a:xfrm>
        </p:grpSpPr>
        <p:pic>
          <p:nvPicPr>
            <p:cNvPr id="13" name="Picture 13"/>
            <p:cNvPicPr>
              <a:picLocks noChangeAspect="1"/>
            </p:cNvPicPr>
            <p:nvPr/>
          </p:nvPicPr>
          <p:blipFill>
            <a:blip r:embed="rId3"/>
            <a:srcRect/>
            <a:stretch>
              <a:fillRect/>
            </a:stretch>
          </p:blipFill>
          <p:spPr>
            <a:xfrm>
              <a:off x="1273533" y="7876467"/>
              <a:ext cx="1284327" cy="1738513"/>
            </a:xfrm>
            <a:prstGeom prst="rect">
              <a:avLst/>
            </a:prstGeom>
          </p:spPr>
        </p:pic>
        <p:pic>
          <p:nvPicPr>
            <p:cNvPr id="14" name="Picture 14"/>
            <p:cNvPicPr>
              <a:picLocks noChangeAspect="1"/>
            </p:cNvPicPr>
            <p:nvPr/>
          </p:nvPicPr>
          <p:blipFill>
            <a:blip r:embed="rId3"/>
            <a:srcRect/>
            <a:stretch>
              <a:fillRect/>
            </a:stretch>
          </p:blipFill>
          <p:spPr>
            <a:xfrm>
              <a:off x="3549423" y="7876467"/>
              <a:ext cx="1284327" cy="1738513"/>
            </a:xfrm>
            <a:prstGeom prst="rect">
              <a:avLst/>
            </a:prstGeom>
          </p:spPr>
        </p:pic>
        <p:pic>
          <p:nvPicPr>
            <p:cNvPr id="15" name="Picture 15"/>
            <p:cNvPicPr>
              <a:picLocks noChangeAspect="1"/>
            </p:cNvPicPr>
            <p:nvPr/>
          </p:nvPicPr>
          <p:blipFill>
            <a:blip r:embed="rId3"/>
            <a:srcRect/>
            <a:stretch>
              <a:fillRect/>
            </a:stretch>
          </p:blipFill>
          <p:spPr>
            <a:xfrm>
              <a:off x="5828241" y="7876467"/>
              <a:ext cx="1284327" cy="1738513"/>
            </a:xfrm>
            <a:prstGeom prst="rect">
              <a:avLst/>
            </a:prstGeom>
          </p:spPr>
        </p:pic>
      </p:grpSp>
      <p:sp>
        <p:nvSpPr>
          <p:cNvPr id="2" name="TextBox 1">
            <a:extLst>
              <a:ext uri="{FF2B5EF4-FFF2-40B4-BE49-F238E27FC236}">
                <a16:creationId xmlns:a16="http://schemas.microsoft.com/office/drawing/2014/main" id="{D13854A7-5A64-E012-D659-1AD4CD4CBCFD}"/>
              </a:ext>
            </a:extLst>
          </p:cNvPr>
          <p:cNvSpPr txBox="1"/>
          <p:nvPr/>
        </p:nvSpPr>
        <p:spPr>
          <a:xfrm>
            <a:off x="3159165" y="857556"/>
            <a:ext cx="12023408" cy="769441"/>
          </a:xfrm>
          <a:prstGeom prst="rect">
            <a:avLst/>
          </a:prstGeom>
          <a:noFill/>
        </p:spPr>
        <p:txBody>
          <a:bodyPr wrap="square">
            <a:spAutoFit/>
          </a:bodyPr>
          <a:lstStyle/>
          <a:p>
            <a:pPr algn="ctr">
              <a:spcBef>
                <a:spcPts val="300"/>
              </a:spcBef>
              <a:spcAft>
                <a:spcPts val="300"/>
              </a:spcAft>
            </a:pPr>
            <a:r>
              <a:rPr lang="fr-FR" sz="4400" b="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Tác giả: Tạ Thúc Bình (1917 – 1998) </a:t>
            </a:r>
            <a:endParaRPr lang="en-US" sz="440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94176B-C735-5C56-69B6-EEEA1F732673}"/>
              </a:ext>
            </a:extLst>
          </p:cNvPr>
          <p:cNvSpPr txBox="1"/>
          <p:nvPr/>
        </p:nvSpPr>
        <p:spPr>
          <a:xfrm>
            <a:off x="781014" y="1625183"/>
            <a:ext cx="9753600" cy="829964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Nơi sinh: Bắc Giang</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1940</a:t>
            </a:r>
            <a:r>
              <a:rPr lang="en-US"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ông thi vào Trường Cao đẳng Mỹ thuật Đông Dương</a:t>
            </a:r>
            <a:r>
              <a:rPr lang="en-US"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1954, ông tham gia thành lập lại Trường Cao đẳng Mỹ thuật Việt Nam (nay là Trường Đại học Mỹ thuật Hà Nội). </a:t>
            </a:r>
            <a:endParaRPr lang="en-US" sz="3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tác phẩm chính: </a:t>
            </a:r>
            <a:r>
              <a:rPr lang="vi-VN" sz="3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Đóng thuế nông nghiệp, Chống giặc đồn làng, Mùa lúa chín, Buổi sớm trong đầm, Góp thóc vào kho, Trên cánh đồng Đồng Giao</a:t>
            </a:r>
            <a:endParaRPr lang="en-US" sz="3600" i="1">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2786C8F-05C5-9C43-84EA-4A1D0778AD00}"/>
              </a:ext>
            </a:extLst>
          </p:cNvPr>
          <p:cNvPicPr>
            <a:picLocks noChangeAspect="1"/>
          </p:cNvPicPr>
          <p:nvPr/>
        </p:nvPicPr>
        <p:blipFill rotWithShape="1">
          <a:blip r:embed="rId4">
            <a:extLst>
              <a:ext uri="{28A0092B-C50C-407E-A947-70E740481C1C}">
                <a14:useLocalDpi xmlns:a14="http://schemas.microsoft.com/office/drawing/2010/main" val="0"/>
              </a:ext>
            </a:extLst>
          </a:blip>
          <a:srcRect l="12667" t="4667" r="12667" b="6000"/>
          <a:stretch/>
        </p:blipFill>
        <p:spPr>
          <a:xfrm>
            <a:off x="10946962" y="1723889"/>
            <a:ext cx="6560024" cy="7848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304800" y="-266700"/>
            <a:ext cx="3199067" cy="1371600"/>
          </a:xfrm>
          <a:prstGeom prst="rect">
            <a:avLst/>
          </a:prstGeom>
        </p:spPr>
      </p:pic>
      <p:pic>
        <p:nvPicPr>
          <p:cNvPr id="6" name="Picture 6"/>
          <p:cNvPicPr>
            <a:picLocks noChangeAspect="1"/>
          </p:cNvPicPr>
          <p:nvPr/>
        </p:nvPicPr>
        <p:blipFill>
          <a:blip r:embed="rId2"/>
          <a:srcRect/>
          <a:stretch>
            <a:fillRect/>
          </a:stretch>
        </p:blipFill>
        <p:spPr>
          <a:xfrm>
            <a:off x="15488606" y="9086760"/>
            <a:ext cx="2799394" cy="1200240"/>
          </a:xfrm>
          <a:prstGeom prst="rect">
            <a:avLst/>
          </a:prstGeom>
        </p:spPr>
      </p:pic>
      <p:sp>
        <p:nvSpPr>
          <p:cNvPr id="2" name="TextBox 1">
            <a:extLst>
              <a:ext uri="{FF2B5EF4-FFF2-40B4-BE49-F238E27FC236}">
                <a16:creationId xmlns:a16="http://schemas.microsoft.com/office/drawing/2014/main" id="{2260B227-C515-AADE-528C-7CFB97A59B80}"/>
              </a:ext>
            </a:extLst>
          </p:cNvPr>
          <p:cNvSpPr txBox="1"/>
          <p:nvPr/>
        </p:nvSpPr>
        <p:spPr>
          <a:xfrm>
            <a:off x="3159165" y="857556"/>
            <a:ext cx="12023408" cy="769441"/>
          </a:xfrm>
          <a:prstGeom prst="rect">
            <a:avLst/>
          </a:prstGeom>
          <a:noFill/>
        </p:spPr>
        <p:txBody>
          <a:bodyPr wrap="square">
            <a:spAutoFit/>
          </a:bodyPr>
          <a:lstStyle/>
          <a:p>
            <a:pPr algn="ctr">
              <a:spcBef>
                <a:spcPts val="300"/>
              </a:spcBef>
              <a:spcAft>
                <a:spcPts val="300"/>
              </a:spcAft>
            </a:pPr>
            <a:r>
              <a:rPr lang="fr-FR" sz="4400" b="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Tác phẩm: Mùa lúa chín</a:t>
            </a:r>
            <a:endParaRPr lang="en-US" sz="440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E4BF82-E642-F4BA-9482-11B40C6FA34A}"/>
              </a:ext>
            </a:extLst>
          </p:cNvPr>
          <p:cNvSpPr txBox="1"/>
          <p:nvPr/>
        </p:nvSpPr>
        <p:spPr>
          <a:xfrm>
            <a:off x="533400" y="1954325"/>
            <a:ext cx="9753600" cy="7387728"/>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200" b="1">
                <a:solidFill>
                  <a:srgbClr val="000000"/>
                </a:solidFill>
                <a:ea typeface="Calibri" panose="020F0502020204030204" pitchFamily="34" charset="0"/>
                <a:cs typeface="Arial" panose="020B0604020202020204" pitchFamily="34" charset="0"/>
              </a:rPr>
              <a:t>Hòa sắc chủ đạo trong tranh: </a:t>
            </a:r>
            <a:r>
              <a:rPr lang="vi-VN" sz="3200">
                <a:solidFill>
                  <a:srgbClr val="000000"/>
                </a:solidFill>
                <a:ea typeface="Calibri" panose="020F0502020204030204" pitchFamily="34" charset="0"/>
                <a:cs typeface="Arial" panose="020B0604020202020204" pitchFamily="34" charset="0"/>
              </a:rPr>
              <a:t>sử dụng chủ yếu màu vàng của cánh đồng lúa chín. Nổi bật trên đó là những cây cổ thụ cùng với những người nông dân đang gánh lúa về.</a:t>
            </a:r>
            <a:endParaRPr lang="en-US" sz="3200">
              <a:solidFill>
                <a:srgbClr val="000000"/>
              </a:solidFill>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200" b="1">
                <a:ea typeface="Calibri" panose="020F0502020204030204" pitchFamily="34" charset="0"/>
                <a:cs typeface="Arial" panose="020B0604020202020204" pitchFamily="34" charset="0"/>
              </a:rPr>
              <a:t>Không gian và đối tượng thể hiện trong tranh: </a:t>
            </a:r>
            <a:r>
              <a:rPr lang="vi-VN" sz="3200">
                <a:ea typeface="Calibri" panose="020F0502020204030204" pitchFamily="34" charset="0"/>
                <a:cs typeface="Arial" panose="020B0604020202020204" pitchFamily="34" charset="0"/>
              </a:rPr>
              <a:t>vẻ đẹp của sự tĩnh lặng nợi miền quê thôn dã. Trong tranh, cảnh vật bao la rộng lớn được bao trùm bởi màu vàng rực của lúa chín đương mùa, người nông dân phấn khởi thu hoạch thành quả lao động với những thúng gánh nặng trĩu</a:t>
            </a:r>
            <a:r>
              <a:rPr lang="en-US" sz="3200">
                <a:ea typeface="Calibri" panose="020F0502020204030204" pitchFamily="34" charset="0"/>
                <a:cs typeface="Arial" panose="020B0604020202020204" pitchFamily="34" charset="0"/>
              </a:rPr>
              <a:t>.</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BF9236C-119E-DABB-71E1-51D82E81B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3162300"/>
            <a:ext cx="6705600" cy="4332030"/>
          </a:xfrm>
          <a:prstGeom prst="rect">
            <a:avLst/>
          </a:prstGeom>
        </p:spPr>
      </p:pic>
    </p:spTree>
    <p:extLst>
      <p:ext uri="{BB962C8B-B14F-4D97-AF65-F5344CB8AC3E}">
        <p14:creationId xmlns:p14="http://schemas.microsoft.com/office/powerpoint/2010/main" val="4254966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474454" y="8323513"/>
            <a:ext cx="2125802" cy="2197211"/>
          </a:xfrm>
          <a:prstGeom prst="rect">
            <a:avLst/>
          </a:prstGeom>
        </p:spPr>
      </p:pic>
      <p:pic>
        <p:nvPicPr>
          <p:cNvPr id="4" name="Picture 4"/>
          <p:cNvPicPr>
            <a:picLocks noChangeAspect="1"/>
          </p:cNvPicPr>
          <p:nvPr/>
        </p:nvPicPr>
        <p:blipFill>
          <a:blip r:embed="rId3"/>
          <a:srcRect/>
          <a:stretch>
            <a:fillRect/>
          </a:stretch>
        </p:blipFill>
        <p:spPr>
          <a:xfrm>
            <a:off x="11840133" y="8323513"/>
            <a:ext cx="1592978" cy="2197211"/>
          </a:xfrm>
          <a:prstGeom prst="rect">
            <a:avLst/>
          </a:prstGeom>
        </p:spPr>
      </p:pic>
      <p:pic>
        <p:nvPicPr>
          <p:cNvPr id="5" name="Picture 5"/>
          <p:cNvPicPr>
            <a:picLocks noChangeAspect="1"/>
          </p:cNvPicPr>
          <p:nvPr/>
        </p:nvPicPr>
        <p:blipFill>
          <a:blip r:embed="rId2"/>
          <a:srcRect/>
          <a:stretch>
            <a:fillRect/>
          </a:stretch>
        </p:blipFill>
        <p:spPr>
          <a:xfrm>
            <a:off x="4854889" y="8323513"/>
            <a:ext cx="2125802" cy="2197211"/>
          </a:xfrm>
          <a:prstGeom prst="rect">
            <a:avLst/>
          </a:prstGeom>
        </p:spPr>
      </p:pic>
      <p:pic>
        <p:nvPicPr>
          <p:cNvPr id="6" name="Picture 6"/>
          <p:cNvPicPr>
            <a:picLocks noChangeAspect="1"/>
          </p:cNvPicPr>
          <p:nvPr/>
        </p:nvPicPr>
        <p:blipFill>
          <a:blip r:embed="rId3"/>
          <a:srcRect/>
          <a:stretch>
            <a:fillRect/>
          </a:stretch>
        </p:blipFill>
        <p:spPr>
          <a:xfrm>
            <a:off x="7220568" y="8323513"/>
            <a:ext cx="1592978" cy="2197211"/>
          </a:xfrm>
          <a:prstGeom prst="rect">
            <a:avLst/>
          </a:prstGeom>
        </p:spPr>
      </p:pic>
      <p:pic>
        <p:nvPicPr>
          <p:cNvPr id="7" name="Picture 7"/>
          <p:cNvPicPr>
            <a:picLocks noChangeAspect="1"/>
          </p:cNvPicPr>
          <p:nvPr/>
        </p:nvPicPr>
        <p:blipFill>
          <a:blip r:embed="rId2"/>
          <a:srcRect/>
          <a:stretch>
            <a:fillRect/>
          </a:stretch>
        </p:blipFill>
        <p:spPr>
          <a:xfrm>
            <a:off x="235324" y="8323513"/>
            <a:ext cx="2125802" cy="2197211"/>
          </a:xfrm>
          <a:prstGeom prst="rect">
            <a:avLst/>
          </a:prstGeom>
        </p:spPr>
      </p:pic>
      <p:pic>
        <p:nvPicPr>
          <p:cNvPr id="8" name="Picture 8"/>
          <p:cNvPicPr>
            <a:picLocks noChangeAspect="1"/>
          </p:cNvPicPr>
          <p:nvPr/>
        </p:nvPicPr>
        <p:blipFill>
          <a:blip r:embed="rId3"/>
          <a:srcRect/>
          <a:stretch>
            <a:fillRect/>
          </a:stretch>
        </p:blipFill>
        <p:spPr>
          <a:xfrm>
            <a:off x="2601004" y="8323513"/>
            <a:ext cx="1592978" cy="2197211"/>
          </a:xfrm>
          <a:prstGeom prst="rect">
            <a:avLst/>
          </a:prstGeom>
        </p:spPr>
      </p:pic>
      <p:pic>
        <p:nvPicPr>
          <p:cNvPr id="9" name="Picture 9"/>
          <p:cNvPicPr>
            <a:picLocks noChangeAspect="1"/>
          </p:cNvPicPr>
          <p:nvPr/>
        </p:nvPicPr>
        <p:blipFill>
          <a:blip r:embed="rId2"/>
          <a:srcRect/>
          <a:stretch>
            <a:fillRect/>
          </a:stretch>
        </p:blipFill>
        <p:spPr>
          <a:xfrm>
            <a:off x="14094018" y="8323513"/>
            <a:ext cx="2125802" cy="2197211"/>
          </a:xfrm>
          <a:prstGeom prst="rect">
            <a:avLst/>
          </a:prstGeom>
        </p:spPr>
      </p:pic>
      <p:pic>
        <p:nvPicPr>
          <p:cNvPr id="10" name="Picture 10"/>
          <p:cNvPicPr>
            <a:picLocks noChangeAspect="1"/>
          </p:cNvPicPr>
          <p:nvPr/>
        </p:nvPicPr>
        <p:blipFill>
          <a:blip r:embed="rId3"/>
          <a:srcRect/>
          <a:stretch>
            <a:fillRect/>
          </a:stretch>
        </p:blipFill>
        <p:spPr>
          <a:xfrm>
            <a:off x="16459697" y="8323513"/>
            <a:ext cx="1592978" cy="2197211"/>
          </a:xfrm>
          <a:prstGeom prst="rect">
            <a:avLst/>
          </a:prstGeom>
        </p:spPr>
      </p:pic>
      <p:sp>
        <p:nvSpPr>
          <p:cNvPr id="23" name="TextBox 23"/>
          <p:cNvSpPr txBox="1"/>
          <p:nvPr/>
        </p:nvSpPr>
        <p:spPr>
          <a:xfrm>
            <a:off x="1654571" y="2301738"/>
            <a:ext cx="14978858" cy="987450"/>
          </a:xfrm>
          <a:prstGeom prst="rect">
            <a:avLst/>
          </a:prstGeom>
        </p:spPr>
        <p:txBody>
          <a:bodyPr lIns="0" tIns="0" rIns="0" bIns="0" rtlCol="0" anchor="t">
            <a:spAutoFit/>
          </a:bodyPr>
          <a:lstStyle/>
          <a:p>
            <a:pPr algn="ctr">
              <a:lnSpc>
                <a:spcPts val="7706"/>
              </a:lnSpc>
            </a:pPr>
            <a:r>
              <a:rPr lang="en-US" sz="6600" b="1">
                <a:solidFill>
                  <a:srgbClr val="AC8368"/>
                </a:solidFill>
                <a:latin typeface="Arial" panose="020B0604020202020204" pitchFamily="34" charset="0"/>
                <a:cs typeface="Arial" panose="020B0604020202020204" pitchFamily="34" charset="0"/>
              </a:rPr>
              <a:t>HƯỚNG DẪN VỀ NHÀ</a:t>
            </a:r>
          </a:p>
        </p:txBody>
      </p:sp>
      <p:pic>
        <p:nvPicPr>
          <p:cNvPr id="24" name="Picture 24"/>
          <p:cNvPicPr>
            <a:picLocks noChangeAspect="1"/>
          </p:cNvPicPr>
          <p:nvPr/>
        </p:nvPicPr>
        <p:blipFill>
          <a:blip r:embed="rId4"/>
          <a:srcRect/>
          <a:stretch>
            <a:fillRect/>
          </a:stretch>
        </p:blipFill>
        <p:spPr>
          <a:xfrm>
            <a:off x="12616138" y="522232"/>
            <a:ext cx="2472257" cy="1440090"/>
          </a:xfrm>
          <a:prstGeom prst="rect">
            <a:avLst/>
          </a:prstGeom>
        </p:spPr>
      </p:pic>
      <p:pic>
        <p:nvPicPr>
          <p:cNvPr id="25" name="Picture 25"/>
          <p:cNvPicPr>
            <a:picLocks noChangeAspect="1"/>
          </p:cNvPicPr>
          <p:nvPr/>
        </p:nvPicPr>
        <p:blipFill>
          <a:blip r:embed="rId4"/>
          <a:srcRect/>
          <a:stretch>
            <a:fillRect/>
          </a:stretch>
        </p:blipFill>
        <p:spPr>
          <a:xfrm>
            <a:off x="9477293" y="-391313"/>
            <a:ext cx="2472257" cy="1440090"/>
          </a:xfrm>
          <a:prstGeom prst="rect">
            <a:avLst/>
          </a:prstGeom>
        </p:spPr>
      </p:pic>
      <p:pic>
        <p:nvPicPr>
          <p:cNvPr id="26" name="Picture 26"/>
          <p:cNvPicPr>
            <a:picLocks noChangeAspect="1"/>
          </p:cNvPicPr>
          <p:nvPr/>
        </p:nvPicPr>
        <p:blipFill>
          <a:blip r:embed="rId4"/>
          <a:srcRect/>
          <a:stretch>
            <a:fillRect/>
          </a:stretch>
        </p:blipFill>
        <p:spPr>
          <a:xfrm>
            <a:off x="3199605" y="-391313"/>
            <a:ext cx="2472257" cy="1440090"/>
          </a:xfrm>
          <a:prstGeom prst="rect">
            <a:avLst/>
          </a:prstGeom>
        </p:spPr>
      </p:pic>
      <p:pic>
        <p:nvPicPr>
          <p:cNvPr id="27" name="Picture 27"/>
          <p:cNvPicPr>
            <a:picLocks noChangeAspect="1"/>
          </p:cNvPicPr>
          <p:nvPr/>
        </p:nvPicPr>
        <p:blipFill>
          <a:blip r:embed="rId4"/>
          <a:srcRect/>
          <a:stretch>
            <a:fillRect/>
          </a:stretch>
        </p:blipFill>
        <p:spPr>
          <a:xfrm>
            <a:off x="6338449" y="522232"/>
            <a:ext cx="2472257" cy="1440090"/>
          </a:xfrm>
          <a:prstGeom prst="rect">
            <a:avLst/>
          </a:prstGeom>
        </p:spPr>
      </p:pic>
      <p:pic>
        <p:nvPicPr>
          <p:cNvPr id="28" name="Picture 28"/>
          <p:cNvPicPr>
            <a:picLocks noChangeAspect="1"/>
          </p:cNvPicPr>
          <p:nvPr/>
        </p:nvPicPr>
        <p:blipFill>
          <a:blip r:embed="rId4"/>
          <a:srcRect/>
          <a:stretch>
            <a:fillRect/>
          </a:stretch>
        </p:blipFill>
        <p:spPr>
          <a:xfrm>
            <a:off x="60760" y="522232"/>
            <a:ext cx="2472257" cy="1440090"/>
          </a:xfrm>
          <a:prstGeom prst="rect">
            <a:avLst/>
          </a:prstGeom>
        </p:spPr>
      </p:pic>
      <p:pic>
        <p:nvPicPr>
          <p:cNvPr id="29" name="Picture 29"/>
          <p:cNvPicPr>
            <a:picLocks noChangeAspect="1"/>
          </p:cNvPicPr>
          <p:nvPr/>
        </p:nvPicPr>
        <p:blipFill>
          <a:blip r:embed="rId4"/>
          <a:srcRect/>
          <a:stretch>
            <a:fillRect/>
          </a:stretch>
        </p:blipFill>
        <p:spPr>
          <a:xfrm>
            <a:off x="15755145" y="-391313"/>
            <a:ext cx="2472257" cy="1440090"/>
          </a:xfrm>
          <a:prstGeom prst="rect">
            <a:avLst/>
          </a:prstGeom>
        </p:spPr>
      </p:pic>
      <p:grpSp>
        <p:nvGrpSpPr>
          <p:cNvPr id="32" name="Group 31">
            <a:extLst>
              <a:ext uri="{FF2B5EF4-FFF2-40B4-BE49-F238E27FC236}">
                <a16:creationId xmlns:a16="http://schemas.microsoft.com/office/drawing/2014/main" id="{5EA84605-E54C-0129-6FBC-0A146533FCEA}"/>
              </a:ext>
            </a:extLst>
          </p:cNvPr>
          <p:cNvGrpSpPr/>
          <p:nvPr/>
        </p:nvGrpSpPr>
        <p:grpSpPr>
          <a:xfrm>
            <a:off x="2286000" y="3952950"/>
            <a:ext cx="5883310" cy="3706801"/>
            <a:chOff x="2286000" y="3952950"/>
            <a:chExt cx="5883310" cy="3706801"/>
          </a:xfrm>
        </p:grpSpPr>
        <p:grpSp>
          <p:nvGrpSpPr>
            <p:cNvPr id="11" name="Group 11"/>
            <p:cNvGrpSpPr/>
            <p:nvPr/>
          </p:nvGrpSpPr>
          <p:grpSpPr>
            <a:xfrm rot="-10800000">
              <a:off x="2286000" y="3952950"/>
              <a:ext cx="5883310" cy="3706801"/>
              <a:chOff x="0" y="0"/>
              <a:chExt cx="16730929" cy="3148518"/>
            </a:xfrm>
          </p:grpSpPr>
          <p:sp>
            <p:nvSpPr>
              <p:cNvPr id="12" name="Freeform 12"/>
              <p:cNvSpPr/>
              <p:nvPr/>
            </p:nvSpPr>
            <p:spPr>
              <a:xfrm>
                <a:off x="0" y="-4262"/>
                <a:ext cx="16738676" cy="3155004"/>
              </a:xfrm>
              <a:custGeom>
                <a:avLst/>
                <a:gdLst/>
                <a:ahLst/>
                <a:cxnLst/>
                <a:rect l="l" t="t" r="r" b="b"/>
                <a:pathLst>
                  <a:path w="16738676" h="3155004">
                    <a:moveTo>
                      <a:pt x="15799775" y="3143817"/>
                    </a:moveTo>
                    <a:cubicBezTo>
                      <a:pt x="15799775" y="3143817"/>
                      <a:pt x="15380022" y="3155004"/>
                      <a:pt x="14917438" y="3152383"/>
                    </a:cubicBezTo>
                    <a:cubicBezTo>
                      <a:pt x="5165794" y="3150220"/>
                      <a:pt x="1057073" y="3142396"/>
                      <a:pt x="1057073" y="3142396"/>
                    </a:cubicBezTo>
                    <a:cubicBezTo>
                      <a:pt x="812931" y="3133561"/>
                      <a:pt x="565145" y="3116580"/>
                      <a:pt x="398404" y="3058403"/>
                    </a:cubicBezTo>
                    <a:cubicBezTo>
                      <a:pt x="120505" y="2961441"/>
                      <a:pt x="0" y="2783913"/>
                      <a:pt x="0" y="1150844"/>
                    </a:cubicBezTo>
                    <a:lnTo>
                      <a:pt x="0" y="1150826"/>
                    </a:lnTo>
                    <a:cubicBezTo>
                      <a:pt x="8536" y="440430"/>
                      <a:pt x="34263" y="311302"/>
                      <a:pt x="140291" y="225758"/>
                    </a:cubicBezTo>
                    <a:cubicBezTo>
                      <a:pt x="342602" y="62530"/>
                      <a:pt x="736658" y="7673"/>
                      <a:pt x="1155311" y="7673"/>
                    </a:cubicBezTo>
                    <a:cubicBezTo>
                      <a:pt x="1155311" y="7673"/>
                      <a:pt x="1551711" y="15681"/>
                      <a:pt x="11957383" y="7673"/>
                    </a:cubicBezTo>
                    <a:cubicBezTo>
                      <a:pt x="15161096" y="0"/>
                      <a:pt x="15625023" y="7673"/>
                      <a:pt x="15625023" y="7673"/>
                    </a:cubicBezTo>
                    <a:cubicBezTo>
                      <a:pt x="15993331" y="15152"/>
                      <a:pt x="16356643" y="84484"/>
                      <a:pt x="16554385" y="207066"/>
                    </a:cubicBezTo>
                    <a:cubicBezTo>
                      <a:pt x="16705402" y="300683"/>
                      <a:pt x="16738676" y="425358"/>
                      <a:pt x="16729535" y="1150844"/>
                    </a:cubicBezTo>
                    <a:lnTo>
                      <a:pt x="16729535" y="1150862"/>
                    </a:lnTo>
                    <a:cubicBezTo>
                      <a:pt x="16729535" y="2901878"/>
                      <a:pt x="16446539" y="3115976"/>
                      <a:pt x="15799775" y="3143817"/>
                    </a:cubicBezTo>
                    <a:close/>
                  </a:path>
                </a:pathLst>
              </a:custGeom>
              <a:solidFill>
                <a:srgbClr val="FFCF71"/>
              </a:solidFill>
            </p:spPr>
            <p:txBody>
              <a:bodyPr/>
              <a:lstStyle/>
              <a:p>
                <a:endParaRPr lang="en-US"/>
              </a:p>
            </p:txBody>
          </p:sp>
        </p:grpSp>
        <p:sp>
          <p:nvSpPr>
            <p:cNvPr id="31" name="TextBox 30">
              <a:extLst>
                <a:ext uri="{FF2B5EF4-FFF2-40B4-BE49-F238E27FC236}">
                  <a16:creationId xmlns:a16="http://schemas.microsoft.com/office/drawing/2014/main" id="{27DD4606-8003-A572-4A3C-2106AAF9D638}"/>
                </a:ext>
              </a:extLst>
            </p:cNvPr>
            <p:cNvSpPr txBox="1"/>
            <p:nvPr/>
          </p:nvSpPr>
          <p:spPr>
            <a:xfrm>
              <a:off x="2350240" y="4598294"/>
              <a:ext cx="5638800" cy="2482667"/>
            </a:xfrm>
            <a:prstGeom prst="rect">
              <a:avLst/>
            </a:prstGeom>
            <a:noFill/>
          </p:spPr>
          <p:txBody>
            <a:bodyPr wrap="square">
              <a:spAutoFit/>
            </a:bodyPr>
            <a:lstStyle/>
            <a:p>
              <a:pPr lvl="0" algn="ctr">
                <a:lnSpc>
                  <a:spcPct val="150000"/>
                </a:lnSpc>
                <a:spcAft>
                  <a:spcPts val="1000"/>
                </a:spcAft>
              </a:pPr>
              <a:r>
                <a:rPr lang="fr-FR" sz="3600">
                  <a:effectLst/>
                  <a:latin typeface="Arial" panose="020B0604020202020204" pitchFamily="34" charset="0"/>
                  <a:ea typeface="Times New Roman" panose="02020603050405020304" pitchFamily="18" charset="0"/>
                  <a:cs typeface="Arial" panose="020B0604020202020204" pitchFamily="34" charset="0"/>
                </a:rPr>
                <a:t>Hoàn thành bài vẽ một bức tranh thể hiện sắc màu thiên nhiên.</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C380216D-A3CA-D66D-ECAE-CF8D9B11787E}"/>
              </a:ext>
            </a:extLst>
          </p:cNvPr>
          <p:cNvGrpSpPr/>
          <p:nvPr/>
        </p:nvGrpSpPr>
        <p:grpSpPr>
          <a:xfrm>
            <a:off x="10261383" y="3952950"/>
            <a:ext cx="5883310" cy="3706801"/>
            <a:chOff x="10261383" y="3952950"/>
            <a:chExt cx="5883310" cy="3706801"/>
          </a:xfrm>
        </p:grpSpPr>
        <p:grpSp>
          <p:nvGrpSpPr>
            <p:cNvPr id="17" name="Group 17"/>
            <p:cNvGrpSpPr/>
            <p:nvPr/>
          </p:nvGrpSpPr>
          <p:grpSpPr>
            <a:xfrm rot="-10800000">
              <a:off x="10261383" y="3952950"/>
              <a:ext cx="5883310" cy="3706801"/>
              <a:chOff x="0" y="0"/>
              <a:chExt cx="16730929" cy="3148518"/>
            </a:xfrm>
          </p:grpSpPr>
          <p:sp>
            <p:nvSpPr>
              <p:cNvPr id="18" name="Freeform 18"/>
              <p:cNvSpPr/>
              <p:nvPr/>
            </p:nvSpPr>
            <p:spPr>
              <a:xfrm>
                <a:off x="0" y="-4262"/>
                <a:ext cx="16738676" cy="3155004"/>
              </a:xfrm>
              <a:custGeom>
                <a:avLst/>
                <a:gdLst/>
                <a:ahLst/>
                <a:cxnLst/>
                <a:rect l="l" t="t" r="r" b="b"/>
                <a:pathLst>
                  <a:path w="16738676" h="3155004">
                    <a:moveTo>
                      <a:pt x="15799775" y="3143817"/>
                    </a:moveTo>
                    <a:cubicBezTo>
                      <a:pt x="15799775" y="3143817"/>
                      <a:pt x="15380022" y="3155004"/>
                      <a:pt x="14917438" y="3152383"/>
                    </a:cubicBezTo>
                    <a:cubicBezTo>
                      <a:pt x="5165794" y="3150220"/>
                      <a:pt x="1057073" y="3142396"/>
                      <a:pt x="1057073" y="3142396"/>
                    </a:cubicBezTo>
                    <a:cubicBezTo>
                      <a:pt x="812931" y="3133561"/>
                      <a:pt x="565145" y="3116580"/>
                      <a:pt x="398404" y="3058403"/>
                    </a:cubicBezTo>
                    <a:cubicBezTo>
                      <a:pt x="120505" y="2961441"/>
                      <a:pt x="0" y="2783913"/>
                      <a:pt x="0" y="1150844"/>
                    </a:cubicBezTo>
                    <a:lnTo>
                      <a:pt x="0" y="1150826"/>
                    </a:lnTo>
                    <a:cubicBezTo>
                      <a:pt x="8536" y="440430"/>
                      <a:pt x="34263" y="311302"/>
                      <a:pt x="140291" y="225758"/>
                    </a:cubicBezTo>
                    <a:cubicBezTo>
                      <a:pt x="342602" y="62530"/>
                      <a:pt x="736658" y="7673"/>
                      <a:pt x="1155311" y="7673"/>
                    </a:cubicBezTo>
                    <a:cubicBezTo>
                      <a:pt x="1155311" y="7673"/>
                      <a:pt x="1551711" y="15681"/>
                      <a:pt x="11957383" y="7673"/>
                    </a:cubicBezTo>
                    <a:cubicBezTo>
                      <a:pt x="15161096" y="0"/>
                      <a:pt x="15625023" y="7673"/>
                      <a:pt x="15625023" y="7673"/>
                    </a:cubicBezTo>
                    <a:cubicBezTo>
                      <a:pt x="15993331" y="15152"/>
                      <a:pt x="16356643" y="84484"/>
                      <a:pt x="16554385" y="207066"/>
                    </a:cubicBezTo>
                    <a:cubicBezTo>
                      <a:pt x="16705402" y="300683"/>
                      <a:pt x="16738676" y="425358"/>
                      <a:pt x="16729535" y="1150844"/>
                    </a:cubicBezTo>
                    <a:lnTo>
                      <a:pt x="16729535" y="1150862"/>
                    </a:lnTo>
                    <a:cubicBezTo>
                      <a:pt x="16729535" y="2901878"/>
                      <a:pt x="16446539" y="3115976"/>
                      <a:pt x="15799775" y="3143817"/>
                    </a:cubicBezTo>
                    <a:close/>
                  </a:path>
                </a:pathLst>
              </a:custGeom>
              <a:solidFill>
                <a:srgbClr val="FFCF71"/>
              </a:solidFill>
            </p:spPr>
            <p:txBody>
              <a:bodyPr/>
              <a:lstStyle/>
              <a:p>
                <a:endParaRPr lang="en-US"/>
              </a:p>
            </p:txBody>
          </p:sp>
        </p:grpSp>
        <p:sp>
          <p:nvSpPr>
            <p:cNvPr id="34" name="TextBox 33">
              <a:extLst>
                <a:ext uri="{FF2B5EF4-FFF2-40B4-BE49-F238E27FC236}">
                  <a16:creationId xmlns:a16="http://schemas.microsoft.com/office/drawing/2014/main" id="{78692C38-CCC6-0F06-36B9-9AC18AC492C7}"/>
                </a:ext>
              </a:extLst>
            </p:cNvPr>
            <p:cNvSpPr txBox="1"/>
            <p:nvPr/>
          </p:nvSpPr>
          <p:spPr>
            <a:xfrm>
              <a:off x="10407462" y="4500896"/>
              <a:ext cx="5620222" cy="2610908"/>
            </a:xfrm>
            <a:prstGeom prst="rect">
              <a:avLst/>
            </a:prstGeom>
            <a:noFill/>
          </p:spPr>
          <p:txBody>
            <a:bodyPr wrap="square">
              <a:spAutoFit/>
            </a:bodyPr>
            <a:lstStyle/>
            <a:p>
              <a:pPr lvl="0" algn="ctr">
                <a:lnSpc>
                  <a:spcPct val="150000"/>
                </a:lnSpc>
                <a:spcAft>
                  <a:spcPts val="1000"/>
                </a:spcAft>
              </a:pPr>
              <a:r>
                <a:rPr lang="fr-FR" sz="3600">
                  <a:effectLst/>
                  <a:latin typeface="Arial" panose="020B0604020202020204" pitchFamily="34" charset="0"/>
                  <a:ea typeface="Times New Roman" panose="02020603050405020304" pitchFamily="18" charset="0"/>
                  <a:cs typeface="Arial" panose="020B0604020202020204" pitchFamily="34" charset="0"/>
                </a:rPr>
                <a:t>Xem trước nội dung </a:t>
              </a:r>
            </a:p>
            <a:p>
              <a:pPr lvl="0" algn="ctr">
                <a:lnSpc>
                  <a:spcPct val="150000"/>
                </a:lnSpc>
                <a:spcAft>
                  <a:spcPts val="1000"/>
                </a:spcAft>
              </a:pPr>
              <a:r>
                <a:rPr lang="en-US" sz="3600" b="1" i="1">
                  <a:latin typeface="Arial" panose="020B0604020202020204" pitchFamily="34" charset="0"/>
                  <a:ea typeface="Times New Roman" panose="02020603050405020304" pitchFamily="18" charset="0"/>
                  <a:cs typeface="Arial" panose="020B0604020202020204" pitchFamily="34" charset="0"/>
                </a:rPr>
                <a:t>Bài 8: Thiên nhiên trong tranh in</a:t>
              </a:r>
              <a:endParaRPr lang="en-US" sz="2800" b="1" i="1">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9474454" y="8323513"/>
            <a:ext cx="2125802" cy="2197211"/>
          </a:xfrm>
          <a:prstGeom prst="rect">
            <a:avLst/>
          </a:prstGeom>
        </p:spPr>
      </p:pic>
      <p:pic>
        <p:nvPicPr>
          <p:cNvPr id="4" name="Picture 4"/>
          <p:cNvPicPr>
            <a:picLocks noChangeAspect="1"/>
          </p:cNvPicPr>
          <p:nvPr/>
        </p:nvPicPr>
        <p:blipFill>
          <a:blip r:embed="rId3"/>
          <a:srcRect/>
          <a:stretch>
            <a:fillRect/>
          </a:stretch>
        </p:blipFill>
        <p:spPr>
          <a:xfrm>
            <a:off x="11840133" y="8323513"/>
            <a:ext cx="1592978" cy="2197211"/>
          </a:xfrm>
          <a:prstGeom prst="rect">
            <a:avLst/>
          </a:prstGeom>
        </p:spPr>
      </p:pic>
      <p:pic>
        <p:nvPicPr>
          <p:cNvPr id="5" name="Picture 5"/>
          <p:cNvPicPr>
            <a:picLocks noChangeAspect="1"/>
          </p:cNvPicPr>
          <p:nvPr/>
        </p:nvPicPr>
        <p:blipFill>
          <a:blip r:embed="rId2"/>
          <a:srcRect/>
          <a:stretch>
            <a:fillRect/>
          </a:stretch>
        </p:blipFill>
        <p:spPr>
          <a:xfrm>
            <a:off x="4854889" y="8323513"/>
            <a:ext cx="2125802" cy="2197211"/>
          </a:xfrm>
          <a:prstGeom prst="rect">
            <a:avLst/>
          </a:prstGeom>
        </p:spPr>
      </p:pic>
      <p:pic>
        <p:nvPicPr>
          <p:cNvPr id="6" name="Picture 6"/>
          <p:cNvPicPr>
            <a:picLocks noChangeAspect="1"/>
          </p:cNvPicPr>
          <p:nvPr/>
        </p:nvPicPr>
        <p:blipFill>
          <a:blip r:embed="rId3"/>
          <a:srcRect/>
          <a:stretch>
            <a:fillRect/>
          </a:stretch>
        </p:blipFill>
        <p:spPr>
          <a:xfrm>
            <a:off x="7220568" y="8323513"/>
            <a:ext cx="1592978" cy="2197211"/>
          </a:xfrm>
          <a:prstGeom prst="rect">
            <a:avLst/>
          </a:prstGeom>
        </p:spPr>
      </p:pic>
      <p:pic>
        <p:nvPicPr>
          <p:cNvPr id="7" name="Picture 7"/>
          <p:cNvPicPr>
            <a:picLocks noChangeAspect="1"/>
          </p:cNvPicPr>
          <p:nvPr/>
        </p:nvPicPr>
        <p:blipFill>
          <a:blip r:embed="rId2"/>
          <a:srcRect/>
          <a:stretch>
            <a:fillRect/>
          </a:stretch>
        </p:blipFill>
        <p:spPr>
          <a:xfrm>
            <a:off x="235324" y="8323513"/>
            <a:ext cx="2125802" cy="2197211"/>
          </a:xfrm>
          <a:prstGeom prst="rect">
            <a:avLst/>
          </a:prstGeom>
        </p:spPr>
      </p:pic>
      <p:pic>
        <p:nvPicPr>
          <p:cNvPr id="8" name="Picture 8"/>
          <p:cNvPicPr>
            <a:picLocks noChangeAspect="1"/>
          </p:cNvPicPr>
          <p:nvPr/>
        </p:nvPicPr>
        <p:blipFill>
          <a:blip r:embed="rId3"/>
          <a:srcRect/>
          <a:stretch>
            <a:fillRect/>
          </a:stretch>
        </p:blipFill>
        <p:spPr>
          <a:xfrm>
            <a:off x="2601004" y="8323513"/>
            <a:ext cx="1592978" cy="2197211"/>
          </a:xfrm>
          <a:prstGeom prst="rect">
            <a:avLst/>
          </a:prstGeom>
        </p:spPr>
      </p:pic>
      <p:pic>
        <p:nvPicPr>
          <p:cNvPr id="9" name="Picture 9"/>
          <p:cNvPicPr>
            <a:picLocks noChangeAspect="1"/>
          </p:cNvPicPr>
          <p:nvPr/>
        </p:nvPicPr>
        <p:blipFill>
          <a:blip r:embed="rId2"/>
          <a:srcRect/>
          <a:stretch>
            <a:fillRect/>
          </a:stretch>
        </p:blipFill>
        <p:spPr>
          <a:xfrm>
            <a:off x="14094018" y="8323513"/>
            <a:ext cx="2125802" cy="2197211"/>
          </a:xfrm>
          <a:prstGeom prst="rect">
            <a:avLst/>
          </a:prstGeom>
        </p:spPr>
      </p:pic>
      <p:pic>
        <p:nvPicPr>
          <p:cNvPr id="10" name="Picture 10"/>
          <p:cNvPicPr>
            <a:picLocks noChangeAspect="1"/>
          </p:cNvPicPr>
          <p:nvPr/>
        </p:nvPicPr>
        <p:blipFill>
          <a:blip r:embed="rId3"/>
          <a:srcRect/>
          <a:stretch>
            <a:fillRect/>
          </a:stretch>
        </p:blipFill>
        <p:spPr>
          <a:xfrm>
            <a:off x="16459697" y="8323513"/>
            <a:ext cx="1592978" cy="2197211"/>
          </a:xfrm>
          <a:prstGeom prst="rect">
            <a:avLst/>
          </a:prstGeom>
        </p:spPr>
      </p:pic>
      <p:pic>
        <p:nvPicPr>
          <p:cNvPr id="12" name="Picture 12"/>
          <p:cNvPicPr>
            <a:picLocks noChangeAspect="1"/>
          </p:cNvPicPr>
          <p:nvPr/>
        </p:nvPicPr>
        <p:blipFill>
          <a:blip r:embed="rId4"/>
          <a:srcRect/>
          <a:stretch>
            <a:fillRect/>
          </a:stretch>
        </p:blipFill>
        <p:spPr>
          <a:xfrm>
            <a:off x="12616138" y="522232"/>
            <a:ext cx="2472257" cy="1440090"/>
          </a:xfrm>
          <a:prstGeom prst="rect">
            <a:avLst/>
          </a:prstGeom>
        </p:spPr>
      </p:pic>
      <p:pic>
        <p:nvPicPr>
          <p:cNvPr id="13" name="Picture 13"/>
          <p:cNvPicPr>
            <a:picLocks noChangeAspect="1"/>
          </p:cNvPicPr>
          <p:nvPr/>
        </p:nvPicPr>
        <p:blipFill>
          <a:blip r:embed="rId4"/>
          <a:srcRect/>
          <a:stretch>
            <a:fillRect/>
          </a:stretch>
        </p:blipFill>
        <p:spPr>
          <a:xfrm>
            <a:off x="9477293" y="-391313"/>
            <a:ext cx="2472257" cy="1440090"/>
          </a:xfrm>
          <a:prstGeom prst="rect">
            <a:avLst/>
          </a:prstGeom>
        </p:spPr>
      </p:pic>
      <p:pic>
        <p:nvPicPr>
          <p:cNvPr id="14" name="Picture 14"/>
          <p:cNvPicPr>
            <a:picLocks noChangeAspect="1"/>
          </p:cNvPicPr>
          <p:nvPr/>
        </p:nvPicPr>
        <p:blipFill>
          <a:blip r:embed="rId4"/>
          <a:srcRect/>
          <a:stretch>
            <a:fillRect/>
          </a:stretch>
        </p:blipFill>
        <p:spPr>
          <a:xfrm>
            <a:off x="3199605" y="-391313"/>
            <a:ext cx="2472257" cy="1440090"/>
          </a:xfrm>
          <a:prstGeom prst="rect">
            <a:avLst/>
          </a:prstGeom>
        </p:spPr>
      </p:pic>
      <p:pic>
        <p:nvPicPr>
          <p:cNvPr id="15" name="Picture 15"/>
          <p:cNvPicPr>
            <a:picLocks noChangeAspect="1"/>
          </p:cNvPicPr>
          <p:nvPr/>
        </p:nvPicPr>
        <p:blipFill>
          <a:blip r:embed="rId4"/>
          <a:srcRect/>
          <a:stretch>
            <a:fillRect/>
          </a:stretch>
        </p:blipFill>
        <p:spPr>
          <a:xfrm>
            <a:off x="6338449" y="522232"/>
            <a:ext cx="2472257" cy="1440090"/>
          </a:xfrm>
          <a:prstGeom prst="rect">
            <a:avLst/>
          </a:prstGeom>
        </p:spPr>
      </p:pic>
      <p:pic>
        <p:nvPicPr>
          <p:cNvPr id="16" name="Picture 16"/>
          <p:cNvPicPr>
            <a:picLocks noChangeAspect="1"/>
          </p:cNvPicPr>
          <p:nvPr/>
        </p:nvPicPr>
        <p:blipFill>
          <a:blip r:embed="rId4"/>
          <a:srcRect/>
          <a:stretch>
            <a:fillRect/>
          </a:stretch>
        </p:blipFill>
        <p:spPr>
          <a:xfrm>
            <a:off x="60760" y="522232"/>
            <a:ext cx="2472257" cy="1440090"/>
          </a:xfrm>
          <a:prstGeom prst="rect">
            <a:avLst/>
          </a:prstGeom>
        </p:spPr>
      </p:pic>
      <p:pic>
        <p:nvPicPr>
          <p:cNvPr id="17" name="Picture 17"/>
          <p:cNvPicPr>
            <a:picLocks noChangeAspect="1"/>
          </p:cNvPicPr>
          <p:nvPr/>
        </p:nvPicPr>
        <p:blipFill>
          <a:blip r:embed="rId4"/>
          <a:srcRect/>
          <a:stretch>
            <a:fillRect/>
          </a:stretch>
        </p:blipFill>
        <p:spPr>
          <a:xfrm>
            <a:off x="15755145" y="-391313"/>
            <a:ext cx="2472257" cy="1440090"/>
          </a:xfrm>
          <a:prstGeom prst="rect">
            <a:avLst/>
          </a:prstGeom>
        </p:spPr>
      </p:pic>
      <p:sp>
        <p:nvSpPr>
          <p:cNvPr id="18" name="TextBox 6">
            <a:extLst>
              <a:ext uri="{FF2B5EF4-FFF2-40B4-BE49-F238E27FC236}">
                <a16:creationId xmlns:a16="http://schemas.microsoft.com/office/drawing/2014/main" id="{C8DF15E3-F1D5-791D-7711-2A8CE0F06181}"/>
              </a:ext>
            </a:extLst>
          </p:cNvPr>
          <p:cNvSpPr txBox="1"/>
          <p:nvPr/>
        </p:nvSpPr>
        <p:spPr>
          <a:xfrm>
            <a:off x="2076364" y="2933700"/>
            <a:ext cx="14135272" cy="3811684"/>
          </a:xfrm>
          <a:prstGeom prst="rect">
            <a:avLst/>
          </a:prstGeom>
        </p:spPr>
        <p:txBody>
          <a:bodyPr wrap="square" lIns="0" tIns="0" rIns="0" bIns="0" rtlCol="0" anchor="t">
            <a:spAutoFit/>
          </a:bodyPr>
          <a:lstStyle/>
          <a:p>
            <a:pPr marL="0" lvl="0" indent="0" algn="ctr">
              <a:lnSpc>
                <a:spcPct val="150000"/>
              </a:lnSpc>
              <a:spcBef>
                <a:spcPct val="0"/>
              </a:spcBef>
            </a:pPr>
            <a:r>
              <a:rPr lang="en-US" sz="8800" b="1" u="none">
                <a:solidFill>
                  <a:srgbClr val="AC8368"/>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800" b="1" u="none">
                <a:solidFill>
                  <a:srgbClr val="AC8368"/>
                </a:solidFill>
                <a:latin typeface="Arial" panose="020B0604020202020204" pitchFamily="34" charset="0"/>
                <a:cs typeface="Arial" panose="020B0604020202020204" pitchFamily="34" charset="0"/>
              </a:rPr>
              <a:t>ĐÃ CHÚ Ý LẮNG NGHE!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DC29F3F-3FBB-DB4D-A329-37CAA1B1782B}"/>
              </a:ext>
            </a:extLst>
          </p:cNvPr>
          <p:cNvSpPr txBox="1"/>
          <p:nvPr/>
        </p:nvSpPr>
        <p:spPr>
          <a:xfrm>
            <a:off x="-152400" y="1810547"/>
            <a:ext cx="18592799" cy="1549014"/>
          </a:xfrm>
          <a:prstGeom prst="rect">
            <a:avLst/>
          </a:prstGeom>
          <a:noFill/>
        </p:spPr>
        <p:txBody>
          <a:bodyPr wrap="square">
            <a:spAutoFit/>
          </a:bodyPr>
          <a:lstStyle/>
          <a:p>
            <a:pPr algn="ctr">
              <a:lnSpc>
                <a:spcPct val="150000"/>
              </a:lnSpc>
            </a:pPr>
            <a:r>
              <a:rPr lang="en-US" sz="7200" dirty="0">
                <a:solidFill>
                  <a:srgbClr val="488388"/>
                </a:solidFill>
                <a:effectLst/>
                <a:latin typeface="Arial" panose="020B0604020202020204" pitchFamily="34" charset="0"/>
                <a:ea typeface="Calibri" panose="020F0502020204030204" pitchFamily="34" charset="0"/>
                <a:cs typeface="Arial" panose="020B0604020202020204" pitchFamily="34" charset="0"/>
              </a:rPr>
              <a:t> </a:t>
            </a:r>
            <a:r>
              <a:rPr lang="fr-FR" sz="7200" b="1" dirty="0">
                <a:solidFill>
                  <a:srgbClr val="6C7073"/>
                </a:solidFill>
                <a:latin typeface="Arial" panose="020B0604020202020204" pitchFamily="34" charset="0"/>
                <a:ea typeface="Times New Roman" panose="02020603050405020304" pitchFamily="18" charset="0"/>
                <a:cs typeface="Arial" panose="020B0604020202020204" pitchFamily="34" charset="0"/>
              </a:rPr>
              <a:t>CHỦ ĐỀ 4: THIÊN NHIÊN MUÔN MÀU</a:t>
            </a:r>
            <a:endParaRPr lang="fr-FR" sz="7200" b="1" dirty="0">
              <a:solidFill>
                <a:srgbClr val="FFAA01"/>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65DEB308-BFA8-C4FA-9112-9D607E6C7E9B}"/>
              </a:ext>
            </a:extLst>
          </p:cNvPr>
          <p:cNvSpPr txBox="1"/>
          <p:nvPr/>
        </p:nvSpPr>
        <p:spPr>
          <a:xfrm>
            <a:off x="178054" y="3357747"/>
            <a:ext cx="18592799" cy="3904017"/>
          </a:xfrm>
          <a:prstGeom prst="rect">
            <a:avLst/>
          </a:prstGeom>
          <a:noFill/>
        </p:spPr>
        <p:txBody>
          <a:bodyPr wrap="square">
            <a:spAutoFit/>
          </a:bodyPr>
          <a:lstStyle/>
          <a:p>
            <a:pPr algn="ctr">
              <a:lnSpc>
                <a:spcPct val="150000"/>
              </a:lnSpc>
            </a:pPr>
            <a:r>
              <a:rPr lang="en-US" sz="8800" b="1">
                <a:solidFill>
                  <a:srgbClr val="FFAA01"/>
                </a:solidFill>
                <a:latin typeface="Arial" panose="020B0604020202020204" pitchFamily="34" charset="0"/>
                <a:ea typeface="Calibri" panose="020F0502020204030204" pitchFamily="34" charset="0"/>
                <a:cs typeface="Arial" panose="020B0604020202020204" pitchFamily="34" charset="0"/>
              </a:rPr>
              <a:t>BÀI 7: </a:t>
            </a:r>
          </a:p>
          <a:p>
            <a:pPr algn="ctr">
              <a:lnSpc>
                <a:spcPct val="150000"/>
              </a:lnSpc>
            </a:pPr>
            <a:r>
              <a:rPr lang="en-US" sz="8800" b="1">
                <a:solidFill>
                  <a:srgbClr val="FFAA01"/>
                </a:solidFill>
                <a:latin typeface="Arial" panose="020B0604020202020204" pitchFamily="34" charset="0"/>
                <a:ea typeface="Calibri" panose="020F0502020204030204" pitchFamily="34" charset="0"/>
                <a:cs typeface="Arial" panose="020B0604020202020204" pitchFamily="34" charset="0"/>
              </a:rPr>
              <a:t>SẮC MÀU THIÊN NHIÊN</a:t>
            </a:r>
            <a:endParaRPr lang="fr-FR" sz="8800" b="1">
              <a:solidFill>
                <a:srgbClr val="FFAA0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CA4051E-E950-3464-D94B-1A741D06CA92}"/>
              </a:ext>
            </a:extLst>
          </p:cNvPr>
          <p:cNvGrpSpPr/>
          <p:nvPr/>
        </p:nvGrpSpPr>
        <p:grpSpPr>
          <a:xfrm>
            <a:off x="381001" y="2966578"/>
            <a:ext cx="4437898" cy="4681753"/>
            <a:chOff x="4638342" y="517200"/>
            <a:chExt cx="10081547" cy="7575016"/>
          </a:xfrm>
        </p:grpSpPr>
        <p:grpSp>
          <p:nvGrpSpPr>
            <p:cNvPr id="19" name="Group 18">
              <a:extLst>
                <a:ext uri="{FF2B5EF4-FFF2-40B4-BE49-F238E27FC236}">
                  <a16:creationId xmlns:a16="http://schemas.microsoft.com/office/drawing/2014/main" id="{6A078B59-1AF1-FF23-A68C-A42B87D51B3A}"/>
                </a:ext>
              </a:extLst>
            </p:cNvPr>
            <p:cNvGrpSpPr/>
            <p:nvPr/>
          </p:nvGrpSpPr>
          <p:grpSpPr>
            <a:xfrm>
              <a:off x="4638342" y="517200"/>
              <a:ext cx="10081547" cy="7575016"/>
              <a:chOff x="4638342" y="517200"/>
              <a:chExt cx="10081547" cy="7575016"/>
            </a:xfrm>
          </p:grpSpPr>
          <p:pic>
            <p:nvPicPr>
              <p:cNvPr id="21" name="Picture 6">
                <a:extLst>
                  <a:ext uri="{FF2B5EF4-FFF2-40B4-BE49-F238E27FC236}">
                    <a16:creationId xmlns:a16="http://schemas.microsoft.com/office/drawing/2014/main" id="{CA8F9367-3BF7-BC19-0DEE-5DED58AD6E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38342" y="1066772"/>
                <a:ext cx="10081547" cy="7025444"/>
              </a:xfrm>
              <a:prstGeom prst="rect">
                <a:avLst/>
              </a:prstGeom>
            </p:spPr>
          </p:pic>
          <p:pic>
            <p:nvPicPr>
              <p:cNvPr id="22" name="Picture 7">
                <a:extLst>
                  <a:ext uri="{FF2B5EF4-FFF2-40B4-BE49-F238E27FC236}">
                    <a16:creationId xmlns:a16="http://schemas.microsoft.com/office/drawing/2014/main" id="{222BA917-D997-6C3A-A8FC-CF36E8EE2C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24677">
                <a:off x="8592616" y="7110229"/>
                <a:ext cx="3096872" cy="801316"/>
              </a:xfrm>
              <a:prstGeom prst="rect">
                <a:avLst/>
              </a:prstGeom>
            </p:spPr>
          </p:pic>
          <p:pic>
            <p:nvPicPr>
              <p:cNvPr id="23" name="Picture 9">
                <a:extLst>
                  <a:ext uri="{FF2B5EF4-FFF2-40B4-BE49-F238E27FC236}">
                    <a16:creationId xmlns:a16="http://schemas.microsoft.com/office/drawing/2014/main" id="{67256E7C-ABB9-0084-C4E7-2F6BB11C8D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86733" y="517200"/>
                <a:ext cx="3728532" cy="1654573"/>
              </a:xfrm>
              <a:prstGeom prst="rect">
                <a:avLst/>
              </a:prstGeom>
            </p:spPr>
          </p:pic>
        </p:grpSp>
        <p:sp>
          <p:nvSpPr>
            <p:cNvPr id="20" name="TextBox 19">
              <a:extLst>
                <a:ext uri="{FF2B5EF4-FFF2-40B4-BE49-F238E27FC236}">
                  <a16:creationId xmlns:a16="http://schemas.microsoft.com/office/drawing/2014/main" id="{8C363384-D376-0FF3-1496-4214C812A3C5}"/>
                </a:ext>
              </a:extLst>
            </p:cNvPr>
            <p:cNvSpPr txBox="1"/>
            <p:nvPr/>
          </p:nvSpPr>
          <p:spPr>
            <a:xfrm>
              <a:off x="5043020" y="2767754"/>
              <a:ext cx="9015961" cy="3233023"/>
            </a:xfrm>
            <a:prstGeom prst="rect">
              <a:avLst/>
            </a:prstGeom>
            <a:noFill/>
          </p:spPr>
          <p:txBody>
            <a:bodyPr wrap="square">
              <a:spAutoFit/>
            </a:bodyPr>
            <a:lstStyle/>
            <a:p>
              <a:pPr algn="ctr">
                <a:lnSpc>
                  <a:spcPct val="150000"/>
                </a:lnSpc>
              </a:pPr>
              <a:r>
                <a:rPr lang="fr-FR" sz="4400" b="1">
                  <a:solidFill>
                    <a:srgbClr val="FFAA01"/>
                  </a:solidFill>
                  <a:effectLst/>
                  <a:latin typeface="Arial" panose="020B0604020202020204" pitchFamily="34" charset="0"/>
                  <a:ea typeface="Calibri" panose="020F0502020204030204" pitchFamily="34" charset="0"/>
                  <a:cs typeface="Arial" panose="020B0604020202020204" pitchFamily="34" charset="0"/>
                </a:rPr>
                <a:t>1. Quan sát và nhận thức</a:t>
              </a:r>
            </a:p>
          </p:txBody>
        </p:sp>
      </p:grpSp>
      <p:grpSp>
        <p:nvGrpSpPr>
          <p:cNvPr id="2" name="Group 1">
            <a:extLst>
              <a:ext uri="{FF2B5EF4-FFF2-40B4-BE49-F238E27FC236}">
                <a16:creationId xmlns:a16="http://schemas.microsoft.com/office/drawing/2014/main" id="{412367C2-0842-0B77-34C6-BB4542BB0F8D}"/>
              </a:ext>
            </a:extLst>
          </p:cNvPr>
          <p:cNvGrpSpPr/>
          <p:nvPr/>
        </p:nvGrpSpPr>
        <p:grpSpPr>
          <a:xfrm>
            <a:off x="4527967" y="4062481"/>
            <a:ext cx="4437898" cy="4586463"/>
            <a:chOff x="4638342" y="671378"/>
            <a:chExt cx="10081547" cy="7420838"/>
          </a:xfrm>
        </p:grpSpPr>
        <p:grpSp>
          <p:nvGrpSpPr>
            <p:cNvPr id="3" name="Group 2">
              <a:extLst>
                <a:ext uri="{FF2B5EF4-FFF2-40B4-BE49-F238E27FC236}">
                  <a16:creationId xmlns:a16="http://schemas.microsoft.com/office/drawing/2014/main" id="{050252A3-3AA9-1FFC-1D99-E2012F359103}"/>
                </a:ext>
              </a:extLst>
            </p:cNvPr>
            <p:cNvGrpSpPr/>
            <p:nvPr/>
          </p:nvGrpSpPr>
          <p:grpSpPr>
            <a:xfrm>
              <a:off x="4638342" y="671378"/>
              <a:ext cx="10081547" cy="7420838"/>
              <a:chOff x="4638342" y="671378"/>
              <a:chExt cx="10081547" cy="7420838"/>
            </a:xfrm>
          </p:grpSpPr>
          <p:pic>
            <p:nvPicPr>
              <p:cNvPr id="5" name="Picture 6">
                <a:extLst>
                  <a:ext uri="{FF2B5EF4-FFF2-40B4-BE49-F238E27FC236}">
                    <a16:creationId xmlns:a16="http://schemas.microsoft.com/office/drawing/2014/main" id="{E0DDB139-D5D4-4318-9D6F-8AFCCE3D1C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38342" y="1066772"/>
                <a:ext cx="10081547" cy="7025444"/>
              </a:xfrm>
              <a:prstGeom prst="rect">
                <a:avLst/>
              </a:prstGeom>
            </p:spPr>
          </p:pic>
          <p:pic>
            <p:nvPicPr>
              <p:cNvPr id="6" name="Picture 7">
                <a:extLst>
                  <a:ext uri="{FF2B5EF4-FFF2-40B4-BE49-F238E27FC236}">
                    <a16:creationId xmlns:a16="http://schemas.microsoft.com/office/drawing/2014/main" id="{291173D2-D114-E077-A3CB-6A28BCAC3C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24677">
                <a:off x="8592616" y="7110229"/>
                <a:ext cx="3096872" cy="801316"/>
              </a:xfrm>
              <a:prstGeom prst="rect">
                <a:avLst/>
              </a:prstGeom>
            </p:spPr>
          </p:pic>
          <p:pic>
            <p:nvPicPr>
              <p:cNvPr id="7" name="Picture 9">
                <a:extLst>
                  <a:ext uri="{FF2B5EF4-FFF2-40B4-BE49-F238E27FC236}">
                    <a16:creationId xmlns:a16="http://schemas.microsoft.com/office/drawing/2014/main" id="{20A215F0-2DA2-BEA6-C34B-D36A5C968C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02539" y="671378"/>
                <a:ext cx="3889004" cy="1654573"/>
              </a:xfrm>
              <a:prstGeom prst="rect">
                <a:avLst/>
              </a:prstGeom>
            </p:spPr>
          </p:pic>
        </p:grpSp>
        <p:sp>
          <p:nvSpPr>
            <p:cNvPr id="4" name="TextBox 3">
              <a:extLst>
                <a:ext uri="{FF2B5EF4-FFF2-40B4-BE49-F238E27FC236}">
                  <a16:creationId xmlns:a16="http://schemas.microsoft.com/office/drawing/2014/main" id="{A731E32C-E5FD-C8D7-4D99-A6D7C43422DF}"/>
                </a:ext>
              </a:extLst>
            </p:cNvPr>
            <p:cNvSpPr txBox="1"/>
            <p:nvPr/>
          </p:nvSpPr>
          <p:spPr>
            <a:xfrm>
              <a:off x="5043020" y="2767754"/>
              <a:ext cx="9015961" cy="3233023"/>
            </a:xfrm>
            <a:prstGeom prst="rect">
              <a:avLst/>
            </a:prstGeom>
            <a:noFill/>
          </p:spPr>
          <p:txBody>
            <a:bodyPr wrap="square">
              <a:spAutoFit/>
            </a:bodyPr>
            <a:lstStyle/>
            <a:p>
              <a:pPr algn="ctr">
                <a:lnSpc>
                  <a:spcPct val="150000"/>
                </a:lnSpc>
              </a:pPr>
              <a:r>
                <a:rPr lang="fr-FR" sz="4400" b="1">
                  <a:solidFill>
                    <a:srgbClr val="FFAA01"/>
                  </a:solidFill>
                  <a:effectLst/>
                  <a:latin typeface="Arial" panose="020B0604020202020204" pitchFamily="34" charset="0"/>
                  <a:ea typeface="Calibri" panose="020F0502020204030204" pitchFamily="34" charset="0"/>
                  <a:cs typeface="Arial" panose="020B0604020202020204" pitchFamily="34" charset="0"/>
                </a:rPr>
                <a:t>2. Luyện tập và sáng tạo</a:t>
              </a:r>
            </a:p>
          </p:txBody>
        </p:sp>
      </p:grpSp>
      <p:grpSp>
        <p:nvGrpSpPr>
          <p:cNvPr id="8" name="Group 7">
            <a:extLst>
              <a:ext uri="{FF2B5EF4-FFF2-40B4-BE49-F238E27FC236}">
                <a16:creationId xmlns:a16="http://schemas.microsoft.com/office/drawing/2014/main" id="{CE0B7B62-EE55-7563-0F5B-6D8435E63F06}"/>
              </a:ext>
            </a:extLst>
          </p:cNvPr>
          <p:cNvGrpSpPr/>
          <p:nvPr/>
        </p:nvGrpSpPr>
        <p:grpSpPr>
          <a:xfrm>
            <a:off x="9144000" y="2883866"/>
            <a:ext cx="4437898" cy="4594164"/>
            <a:chOff x="4638342" y="658918"/>
            <a:chExt cx="10081547" cy="7433298"/>
          </a:xfrm>
        </p:grpSpPr>
        <p:grpSp>
          <p:nvGrpSpPr>
            <p:cNvPr id="9" name="Group 8">
              <a:extLst>
                <a:ext uri="{FF2B5EF4-FFF2-40B4-BE49-F238E27FC236}">
                  <a16:creationId xmlns:a16="http://schemas.microsoft.com/office/drawing/2014/main" id="{8783C1D7-CA70-230F-B425-4D8606671D80}"/>
                </a:ext>
              </a:extLst>
            </p:cNvPr>
            <p:cNvGrpSpPr/>
            <p:nvPr/>
          </p:nvGrpSpPr>
          <p:grpSpPr>
            <a:xfrm>
              <a:off x="4638342" y="658918"/>
              <a:ext cx="10081547" cy="7433298"/>
              <a:chOff x="4638342" y="658918"/>
              <a:chExt cx="10081547" cy="7433298"/>
            </a:xfrm>
          </p:grpSpPr>
          <p:pic>
            <p:nvPicPr>
              <p:cNvPr id="25" name="Picture 6">
                <a:extLst>
                  <a:ext uri="{FF2B5EF4-FFF2-40B4-BE49-F238E27FC236}">
                    <a16:creationId xmlns:a16="http://schemas.microsoft.com/office/drawing/2014/main" id="{9FF5B207-E989-C02A-FB13-CFB4410281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38342" y="1066772"/>
                <a:ext cx="10081547" cy="7025444"/>
              </a:xfrm>
              <a:prstGeom prst="rect">
                <a:avLst/>
              </a:prstGeom>
            </p:spPr>
          </p:pic>
          <p:pic>
            <p:nvPicPr>
              <p:cNvPr id="26" name="Picture 7">
                <a:extLst>
                  <a:ext uri="{FF2B5EF4-FFF2-40B4-BE49-F238E27FC236}">
                    <a16:creationId xmlns:a16="http://schemas.microsoft.com/office/drawing/2014/main" id="{586D7090-0908-FF92-264F-EDC90F06E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24677">
                <a:off x="8592616" y="7110229"/>
                <a:ext cx="3096872" cy="801316"/>
              </a:xfrm>
              <a:prstGeom prst="rect">
                <a:avLst/>
              </a:prstGeom>
            </p:spPr>
          </p:pic>
          <p:pic>
            <p:nvPicPr>
              <p:cNvPr id="27" name="Picture 9">
                <a:extLst>
                  <a:ext uri="{FF2B5EF4-FFF2-40B4-BE49-F238E27FC236}">
                    <a16:creationId xmlns:a16="http://schemas.microsoft.com/office/drawing/2014/main" id="{C5BD3FFA-E665-2513-63CC-ED2B980B6F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35697" y="658918"/>
                <a:ext cx="4030603" cy="1654573"/>
              </a:xfrm>
              <a:prstGeom prst="rect">
                <a:avLst/>
              </a:prstGeom>
            </p:spPr>
          </p:pic>
        </p:grpSp>
        <p:sp>
          <p:nvSpPr>
            <p:cNvPr id="24" name="TextBox 23">
              <a:extLst>
                <a:ext uri="{FF2B5EF4-FFF2-40B4-BE49-F238E27FC236}">
                  <a16:creationId xmlns:a16="http://schemas.microsoft.com/office/drawing/2014/main" id="{6CF9B34F-7A78-812F-6391-903E0E2EE320}"/>
                </a:ext>
              </a:extLst>
            </p:cNvPr>
            <p:cNvSpPr txBox="1"/>
            <p:nvPr/>
          </p:nvSpPr>
          <p:spPr>
            <a:xfrm>
              <a:off x="5043020" y="2767754"/>
              <a:ext cx="9015961" cy="3233023"/>
            </a:xfrm>
            <a:prstGeom prst="rect">
              <a:avLst/>
            </a:prstGeom>
            <a:noFill/>
          </p:spPr>
          <p:txBody>
            <a:bodyPr wrap="square">
              <a:spAutoFit/>
            </a:bodyPr>
            <a:lstStyle/>
            <a:p>
              <a:pPr algn="ctr">
                <a:lnSpc>
                  <a:spcPct val="150000"/>
                </a:lnSpc>
              </a:pPr>
              <a:r>
                <a:rPr lang="fr-FR" sz="4400" b="1">
                  <a:solidFill>
                    <a:srgbClr val="FFAA01"/>
                  </a:solidFill>
                  <a:effectLst/>
                  <a:latin typeface="Arial" panose="020B0604020202020204" pitchFamily="34" charset="0"/>
                  <a:ea typeface="Calibri" panose="020F0502020204030204" pitchFamily="34" charset="0"/>
                  <a:cs typeface="Arial" panose="020B0604020202020204" pitchFamily="34" charset="0"/>
                </a:rPr>
                <a:t>3. Phân tích và đánh giá</a:t>
              </a:r>
            </a:p>
          </p:txBody>
        </p:sp>
      </p:grpSp>
      <p:grpSp>
        <p:nvGrpSpPr>
          <p:cNvPr id="28" name="Group 27">
            <a:extLst>
              <a:ext uri="{FF2B5EF4-FFF2-40B4-BE49-F238E27FC236}">
                <a16:creationId xmlns:a16="http://schemas.microsoft.com/office/drawing/2014/main" id="{F7BADD5F-130C-3084-5A88-7945E21E29F1}"/>
              </a:ext>
            </a:extLst>
          </p:cNvPr>
          <p:cNvGrpSpPr/>
          <p:nvPr/>
        </p:nvGrpSpPr>
        <p:grpSpPr>
          <a:xfrm>
            <a:off x="13313303" y="4144610"/>
            <a:ext cx="4437898" cy="4666578"/>
            <a:chOff x="4638342" y="541753"/>
            <a:chExt cx="10081547" cy="7550463"/>
          </a:xfrm>
        </p:grpSpPr>
        <p:grpSp>
          <p:nvGrpSpPr>
            <p:cNvPr id="29" name="Group 28">
              <a:extLst>
                <a:ext uri="{FF2B5EF4-FFF2-40B4-BE49-F238E27FC236}">
                  <a16:creationId xmlns:a16="http://schemas.microsoft.com/office/drawing/2014/main" id="{BB83C4EE-518F-E334-3498-1A46B8B3B4B4}"/>
                </a:ext>
              </a:extLst>
            </p:cNvPr>
            <p:cNvGrpSpPr/>
            <p:nvPr/>
          </p:nvGrpSpPr>
          <p:grpSpPr>
            <a:xfrm>
              <a:off x="4638342" y="541753"/>
              <a:ext cx="10081547" cy="7550463"/>
              <a:chOff x="4638342" y="541753"/>
              <a:chExt cx="10081547" cy="7550463"/>
            </a:xfrm>
          </p:grpSpPr>
          <p:pic>
            <p:nvPicPr>
              <p:cNvPr id="31" name="Picture 6">
                <a:extLst>
                  <a:ext uri="{FF2B5EF4-FFF2-40B4-BE49-F238E27FC236}">
                    <a16:creationId xmlns:a16="http://schemas.microsoft.com/office/drawing/2014/main" id="{25F9AB93-1725-4A5E-71F0-5DABB99A12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38342" y="1066772"/>
                <a:ext cx="10081547" cy="7025444"/>
              </a:xfrm>
              <a:prstGeom prst="rect">
                <a:avLst/>
              </a:prstGeom>
            </p:spPr>
          </p:pic>
          <p:pic>
            <p:nvPicPr>
              <p:cNvPr id="32" name="Picture 7">
                <a:extLst>
                  <a:ext uri="{FF2B5EF4-FFF2-40B4-BE49-F238E27FC236}">
                    <a16:creationId xmlns:a16="http://schemas.microsoft.com/office/drawing/2014/main" id="{70E3B9FE-74DB-3F44-0B0E-87FC2303F7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24677">
                <a:off x="8592616" y="7110229"/>
                <a:ext cx="3096872" cy="801316"/>
              </a:xfrm>
              <a:prstGeom prst="rect">
                <a:avLst/>
              </a:prstGeom>
            </p:spPr>
          </p:pic>
          <p:pic>
            <p:nvPicPr>
              <p:cNvPr id="33" name="Picture 9">
                <a:extLst>
                  <a:ext uri="{FF2B5EF4-FFF2-40B4-BE49-F238E27FC236}">
                    <a16:creationId xmlns:a16="http://schemas.microsoft.com/office/drawing/2014/main" id="{7FFB0A73-99FB-2990-8949-CD31BD05A0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30793" y="541753"/>
                <a:ext cx="3912955" cy="1654573"/>
              </a:xfrm>
              <a:prstGeom prst="rect">
                <a:avLst/>
              </a:prstGeom>
            </p:spPr>
          </p:pic>
        </p:grpSp>
        <p:sp>
          <p:nvSpPr>
            <p:cNvPr id="30" name="TextBox 29">
              <a:extLst>
                <a:ext uri="{FF2B5EF4-FFF2-40B4-BE49-F238E27FC236}">
                  <a16:creationId xmlns:a16="http://schemas.microsoft.com/office/drawing/2014/main" id="{D33117A4-BF55-6C2A-AD80-ED8B4D62939C}"/>
                </a:ext>
              </a:extLst>
            </p:cNvPr>
            <p:cNvSpPr txBox="1"/>
            <p:nvPr/>
          </p:nvSpPr>
          <p:spPr>
            <a:xfrm>
              <a:off x="5118168" y="3752207"/>
              <a:ext cx="9015961" cy="1589693"/>
            </a:xfrm>
            <a:prstGeom prst="rect">
              <a:avLst/>
            </a:prstGeom>
            <a:noFill/>
          </p:spPr>
          <p:txBody>
            <a:bodyPr wrap="square">
              <a:spAutoFit/>
            </a:bodyPr>
            <a:lstStyle/>
            <a:p>
              <a:pPr algn="ctr">
                <a:lnSpc>
                  <a:spcPct val="150000"/>
                </a:lnSpc>
              </a:pPr>
              <a:r>
                <a:rPr lang="fr-FR" sz="4400" b="1">
                  <a:solidFill>
                    <a:srgbClr val="FFAA01"/>
                  </a:solidFill>
                  <a:effectLst/>
                  <a:latin typeface="Arial" panose="020B0604020202020204" pitchFamily="34" charset="0"/>
                  <a:ea typeface="Calibri" panose="020F0502020204030204" pitchFamily="34" charset="0"/>
                  <a:cs typeface="Arial" panose="020B0604020202020204" pitchFamily="34" charset="0"/>
                </a:rPr>
                <a:t>4. Vận dụng</a:t>
              </a:r>
            </a:p>
          </p:txBody>
        </p:sp>
      </p:grpSp>
      <p:sp>
        <p:nvSpPr>
          <p:cNvPr id="34" name="TextBox 33">
            <a:extLst>
              <a:ext uri="{FF2B5EF4-FFF2-40B4-BE49-F238E27FC236}">
                <a16:creationId xmlns:a16="http://schemas.microsoft.com/office/drawing/2014/main" id="{17A8057F-963C-35D1-6A1A-7EEEE71E4F8C}"/>
              </a:ext>
            </a:extLst>
          </p:cNvPr>
          <p:cNvSpPr txBox="1"/>
          <p:nvPr/>
        </p:nvSpPr>
        <p:spPr>
          <a:xfrm>
            <a:off x="5396820" y="901016"/>
            <a:ext cx="7494359" cy="1015663"/>
          </a:xfrm>
          <a:prstGeom prst="rect">
            <a:avLst/>
          </a:prstGeom>
          <a:noFill/>
        </p:spPr>
        <p:txBody>
          <a:bodyPr wrap="none" rtlCol="0">
            <a:spAutoFit/>
          </a:bodyPr>
          <a:lstStyle/>
          <a:p>
            <a:pPr algn="ctr"/>
            <a:r>
              <a:rPr lang="en-US" sz="6000" b="1">
                <a:solidFill>
                  <a:srgbClr val="6C7073"/>
                </a:solidFill>
                <a:latin typeface="Arial" panose="020B0604020202020204" pitchFamily="34" charset="0"/>
                <a:cs typeface="Arial" panose="020B0604020202020204" pitchFamily="34" charset="0"/>
              </a:rPr>
              <a:t>NỘI DUNG BÀI HỌC</a:t>
            </a:r>
            <a:endParaRPr lang="en-US" sz="6000" b="1" dirty="0">
              <a:solidFill>
                <a:srgbClr val="6C7073"/>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rot="-1376414">
            <a:off x="-773790" y="-278789"/>
            <a:ext cx="2697158" cy="2036354"/>
          </a:xfrm>
          <a:prstGeom prst="rect">
            <a:avLst/>
          </a:prstGeom>
        </p:spPr>
      </p:pic>
      <p:pic>
        <p:nvPicPr>
          <p:cNvPr id="6" name="Picture 6"/>
          <p:cNvPicPr>
            <a:picLocks noChangeAspect="1"/>
          </p:cNvPicPr>
          <p:nvPr/>
        </p:nvPicPr>
        <p:blipFill>
          <a:blip r:embed="rId3"/>
          <a:srcRect/>
          <a:stretch>
            <a:fillRect/>
          </a:stretch>
        </p:blipFill>
        <p:spPr>
          <a:xfrm>
            <a:off x="-304800" y="9170553"/>
            <a:ext cx="1759181" cy="1350171"/>
          </a:xfrm>
          <a:prstGeom prst="rect">
            <a:avLst/>
          </a:prstGeom>
        </p:spPr>
      </p:pic>
      <p:pic>
        <p:nvPicPr>
          <p:cNvPr id="12" name="Picture 12"/>
          <p:cNvPicPr>
            <a:picLocks noChangeAspect="1"/>
          </p:cNvPicPr>
          <p:nvPr/>
        </p:nvPicPr>
        <p:blipFill>
          <a:blip r:embed="rId4"/>
          <a:srcRect/>
          <a:stretch>
            <a:fillRect/>
          </a:stretch>
        </p:blipFill>
        <p:spPr>
          <a:xfrm>
            <a:off x="9474454" y="8323513"/>
            <a:ext cx="2125802" cy="2197211"/>
          </a:xfrm>
          <a:prstGeom prst="rect">
            <a:avLst/>
          </a:prstGeom>
        </p:spPr>
      </p:pic>
      <p:pic>
        <p:nvPicPr>
          <p:cNvPr id="13" name="Picture 13"/>
          <p:cNvPicPr>
            <a:picLocks noChangeAspect="1"/>
          </p:cNvPicPr>
          <p:nvPr/>
        </p:nvPicPr>
        <p:blipFill>
          <a:blip r:embed="rId5"/>
          <a:srcRect/>
          <a:stretch>
            <a:fillRect/>
          </a:stretch>
        </p:blipFill>
        <p:spPr>
          <a:xfrm>
            <a:off x="11840133" y="8323513"/>
            <a:ext cx="1592978" cy="2197211"/>
          </a:xfrm>
          <a:prstGeom prst="rect">
            <a:avLst/>
          </a:prstGeom>
        </p:spPr>
      </p:pic>
      <p:pic>
        <p:nvPicPr>
          <p:cNvPr id="14" name="Picture 14"/>
          <p:cNvPicPr>
            <a:picLocks noChangeAspect="1"/>
          </p:cNvPicPr>
          <p:nvPr/>
        </p:nvPicPr>
        <p:blipFill>
          <a:blip r:embed="rId4"/>
          <a:srcRect/>
          <a:stretch>
            <a:fillRect/>
          </a:stretch>
        </p:blipFill>
        <p:spPr>
          <a:xfrm>
            <a:off x="14094018" y="8323513"/>
            <a:ext cx="2125802" cy="2197211"/>
          </a:xfrm>
          <a:prstGeom prst="rect">
            <a:avLst/>
          </a:prstGeom>
        </p:spPr>
      </p:pic>
      <p:pic>
        <p:nvPicPr>
          <p:cNvPr id="15" name="Picture 15"/>
          <p:cNvPicPr>
            <a:picLocks noChangeAspect="1"/>
          </p:cNvPicPr>
          <p:nvPr/>
        </p:nvPicPr>
        <p:blipFill>
          <a:blip r:embed="rId5"/>
          <a:srcRect/>
          <a:stretch>
            <a:fillRect/>
          </a:stretch>
        </p:blipFill>
        <p:spPr>
          <a:xfrm>
            <a:off x="16459697" y="8323513"/>
            <a:ext cx="1592978" cy="2197211"/>
          </a:xfrm>
          <a:prstGeom prst="rect">
            <a:avLst/>
          </a:prstGeom>
        </p:spPr>
      </p:pic>
      <p:pic>
        <p:nvPicPr>
          <p:cNvPr id="16" name="Picture 16"/>
          <p:cNvPicPr>
            <a:picLocks noChangeAspect="1"/>
          </p:cNvPicPr>
          <p:nvPr/>
        </p:nvPicPr>
        <p:blipFill>
          <a:blip r:embed="rId5"/>
          <a:srcRect/>
          <a:stretch>
            <a:fillRect/>
          </a:stretch>
        </p:blipFill>
        <p:spPr>
          <a:xfrm>
            <a:off x="7220568" y="8323513"/>
            <a:ext cx="1592978" cy="2197211"/>
          </a:xfrm>
          <a:prstGeom prst="rect">
            <a:avLst/>
          </a:prstGeom>
        </p:spPr>
      </p:pic>
      <p:sp>
        <p:nvSpPr>
          <p:cNvPr id="2" name="TextBox 1">
            <a:extLst>
              <a:ext uri="{FF2B5EF4-FFF2-40B4-BE49-F238E27FC236}">
                <a16:creationId xmlns:a16="http://schemas.microsoft.com/office/drawing/2014/main" id="{2A7FDB6D-0D81-D578-B97C-7DB06DCFED0D}"/>
              </a:ext>
            </a:extLst>
          </p:cNvPr>
          <p:cNvSpPr txBox="1"/>
          <p:nvPr/>
        </p:nvSpPr>
        <p:spPr>
          <a:xfrm>
            <a:off x="4915117" y="813747"/>
            <a:ext cx="8457765" cy="923330"/>
          </a:xfrm>
          <a:prstGeom prst="rect">
            <a:avLst/>
          </a:prstGeom>
          <a:noFill/>
        </p:spPr>
        <p:txBody>
          <a:bodyPr wrap="none" rtlCol="0">
            <a:spAutoFit/>
          </a:bodyPr>
          <a:lstStyle/>
          <a:p>
            <a:pPr algn="ctr"/>
            <a:r>
              <a:rPr lang="vi-VN" sz="5400" b="1">
                <a:solidFill>
                  <a:srgbClr val="FFAA01"/>
                </a:solidFill>
              </a:rPr>
              <a:t>1. Quan sát và nhận thức</a:t>
            </a:r>
            <a:endParaRPr lang="en-US" sz="5400" b="1" dirty="0">
              <a:solidFill>
                <a:srgbClr val="FFAA01"/>
              </a:solidFill>
            </a:endParaRPr>
          </a:p>
        </p:txBody>
      </p:sp>
      <p:sp>
        <p:nvSpPr>
          <p:cNvPr id="3" name="Rectangle 2">
            <a:extLst>
              <a:ext uri="{FF2B5EF4-FFF2-40B4-BE49-F238E27FC236}">
                <a16:creationId xmlns:a16="http://schemas.microsoft.com/office/drawing/2014/main" id="{291E8794-37C7-72EA-8BC3-ADBC5CA106DC}"/>
              </a:ext>
            </a:extLst>
          </p:cNvPr>
          <p:cNvSpPr/>
          <p:nvPr/>
        </p:nvSpPr>
        <p:spPr>
          <a:xfrm>
            <a:off x="10558715" y="1943100"/>
            <a:ext cx="7070606" cy="2748253"/>
          </a:xfrm>
          <a:prstGeom prst="rect">
            <a:avLst/>
          </a:prstGeom>
        </p:spPr>
        <p:txBody>
          <a:bodyPr wrap="square">
            <a:spAutoFit/>
          </a:bodyPr>
          <a:lstStyle/>
          <a:p>
            <a:pPr algn="ctr">
              <a:lnSpc>
                <a:spcPct val="150000"/>
              </a:lnSpc>
              <a:spcBef>
                <a:spcPts val="300"/>
              </a:spcBef>
              <a:spcAft>
                <a:spcPts val="300"/>
              </a:spcAft>
            </a:pPr>
            <a:r>
              <a:rPr lang="en-US" sz="4000" b="1" i="1">
                <a:solidFill>
                  <a:srgbClr val="FF0000"/>
                </a:solidFill>
                <a:latin typeface="Arial" panose="020B0604020202020204" pitchFamily="34" charset="0"/>
                <a:ea typeface="Calibri" panose="020F0502020204030204" pitchFamily="34" charset="0"/>
                <a:cs typeface="Arial" panose="020B0604020202020204" pitchFamily="34" charset="0"/>
              </a:rPr>
              <a:t>Các em hãy </a:t>
            </a:r>
            <a:r>
              <a:rPr lang="vi-VN" sz="4000" b="1" i="1">
                <a:solidFill>
                  <a:srgbClr val="FF0000"/>
                </a:solidFill>
                <a:ea typeface="Calibri" panose="020F0502020204030204" pitchFamily="34" charset="0"/>
                <a:cs typeface="Arial" panose="020B0604020202020204" pitchFamily="34" charset="0"/>
              </a:rPr>
              <a:t>quan sát các hình ảnh trong SGK tr.30, 31 và trả lời câu hỏi</a:t>
            </a:r>
            <a:endParaRPr lang="en-US" sz="4000" b="1"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0FE5AF0-5FC1-AF71-B58F-FADD8F344B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51" y="1943100"/>
            <a:ext cx="9983926" cy="7034130"/>
          </a:xfrm>
          <a:prstGeom prst="rect">
            <a:avLst/>
          </a:prstGeom>
        </p:spPr>
      </p:pic>
      <p:sp>
        <p:nvSpPr>
          <p:cNvPr id="8" name="TextBox 7">
            <a:extLst>
              <a:ext uri="{FF2B5EF4-FFF2-40B4-BE49-F238E27FC236}">
                <a16:creationId xmlns:a16="http://schemas.microsoft.com/office/drawing/2014/main" id="{E11273E4-9A98-5836-1E51-A84699CEA4AF}"/>
              </a:ext>
            </a:extLst>
          </p:cNvPr>
          <p:cNvSpPr txBox="1"/>
          <p:nvPr/>
        </p:nvSpPr>
        <p:spPr>
          <a:xfrm>
            <a:off x="10828295" y="4528688"/>
            <a:ext cx="6531445" cy="381521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effectLst/>
                <a:ea typeface="Times New Roman" panose="02020603050405020304" pitchFamily="18" charset="0"/>
              </a:rPr>
              <a:t>Màu sắc, bố cục trong bức ảnh như thế nào?</a:t>
            </a:r>
            <a:endParaRPr lang="en-US" sz="4000">
              <a:effectLst/>
              <a:ea typeface="Calibri" panose="020F0502020204030204" pitchFamily="34" charset="0"/>
            </a:endParaRPr>
          </a:p>
          <a:p>
            <a:pPr marL="571500" indent="-571500" algn="just">
              <a:lnSpc>
                <a:spcPct val="150000"/>
              </a:lnSpc>
              <a:buFont typeface="Arial" panose="020B0604020202020204" pitchFamily="34" charset="0"/>
              <a:buChar char="•"/>
            </a:pPr>
            <a:r>
              <a:rPr lang="vi-VN" sz="4000">
                <a:solidFill>
                  <a:srgbClr val="000000"/>
                </a:solidFill>
                <a:effectLst/>
                <a:ea typeface="Times New Roman" panose="02020603050405020304" pitchFamily="18" charset="0"/>
              </a:rPr>
              <a:t>Bức ảnh thể hiện cảnh thiên nhiên nào?</a:t>
            </a:r>
            <a:endParaRPr lang="en-US" sz="4000">
              <a:effectLst/>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5502618" y="1089832"/>
            <a:ext cx="7282763"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Phong cảnh Hà Giang</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741942" y="3051243"/>
            <a:ext cx="8732512" cy="4272901"/>
          </a:xfrm>
          <a:prstGeom prst="rect">
            <a:avLst/>
          </a:prstGeom>
          <a:noFill/>
        </p:spPr>
        <p:txBody>
          <a:bodyPr wrap="square">
            <a:spAutoFit/>
          </a:bodyPr>
          <a:lstStyle/>
          <a:p>
            <a:pPr marL="571500" indent="-571500" algn="just">
              <a:lnSpc>
                <a:spcPct val="150000"/>
              </a:lnSpc>
              <a:spcAft>
                <a:spcPts val="1000"/>
              </a:spcAft>
              <a:buFontTx/>
              <a:buChar char="-"/>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Màu sắc, bố cục: màu sắc chủ đạo là màu vàng của những thửa ruộng bậc thang và nổi bật trên đấy là những ngôi nhà của dân bản.</a:t>
            </a:r>
          </a:p>
          <a:p>
            <a:pPr marL="571500" indent="-571500" algn="just">
              <a:lnSpc>
                <a:spcPct val="150000"/>
              </a:lnSpc>
              <a:spcAft>
                <a:spcPts val="1000"/>
              </a:spcAft>
              <a:buFontTx/>
              <a:buChar char="-"/>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Bức ảnh thể hiện cảnh đồng ruộng.</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rotWithShape="1">
          <a:blip r:embed="rId2">
            <a:extLst>
              <a:ext uri="{28A0092B-C50C-407E-A947-70E740481C1C}">
                <a14:useLocalDpi xmlns:a14="http://schemas.microsoft.com/office/drawing/2010/main" val="0"/>
              </a:ext>
            </a:extLst>
          </a:blip>
          <a:srcRect r="50062" b="50153"/>
          <a:stretch/>
        </p:blipFill>
        <p:spPr>
          <a:xfrm>
            <a:off x="9829800" y="2552700"/>
            <a:ext cx="7916786" cy="5567612"/>
          </a:xfrm>
          <a:prstGeom prst="rect">
            <a:avLst/>
          </a:prstGeom>
        </p:spPr>
      </p:pic>
    </p:spTree>
    <p:extLst>
      <p:ext uri="{BB962C8B-B14F-4D97-AF65-F5344CB8AC3E}">
        <p14:creationId xmlns:p14="http://schemas.microsoft.com/office/powerpoint/2010/main" val="3099418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7386146" y="1089832"/>
            <a:ext cx="3515706"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Miền Tây</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741942" y="2591551"/>
            <a:ext cx="9087858" cy="5103898"/>
          </a:xfrm>
          <a:prstGeom prst="rect">
            <a:avLst/>
          </a:prstGeom>
          <a:noFill/>
        </p:spPr>
        <p:txBody>
          <a:bodyPr wrap="square">
            <a:spAutoFit/>
          </a:bodyPr>
          <a:lstStyle/>
          <a:p>
            <a:pPr marL="571500" indent="-571500" algn="just">
              <a:lnSpc>
                <a:spcPct val="150000"/>
              </a:lnSpc>
              <a:spcAft>
                <a:spcPts val="1000"/>
              </a:spcAft>
              <a:buFontTx/>
              <a:buChar char="-"/>
            </a:pPr>
            <a:r>
              <a:rPr lang="vi-VN" sz="3600">
                <a:solidFill>
                  <a:srgbClr val="000000"/>
                </a:solidFill>
                <a:latin typeface="Arial" panose="020B0604020202020204" pitchFamily="34" charset="0"/>
                <a:ea typeface="Times New Roman" panose="02020603050405020304" pitchFamily="18" charset="0"/>
                <a:cs typeface="Arial" panose="020B0604020202020204" pitchFamily="34" charset="0"/>
              </a:rPr>
              <a:t>Màu sắc, bố cục: màu sắc chủ đạo của bức ảnh là màu xanh lá cây của rừng cây miền Tây Nam Bộ, nổi bật trên đó là dòng sông với những chiếc thuyền bè.</a:t>
            </a:r>
          </a:p>
          <a:p>
            <a:pPr marL="571500" indent="-571500" algn="just">
              <a:lnSpc>
                <a:spcPct val="150000"/>
              </a:lnSpc>
              <a:spcAft>
                <a:spcPts val="1000"/>
              </a:spcAft>
              <a:buFontTx/>
              <a:buChar char="-"/>
            </a:pPr>
            <a:r>
              <a:rPr lang="vi-VN" sz="3600">
                <a:solidFill>
                  <a:srgbClr val="000000"/>
                </a:solidFill>
                <a:latin typeface="Arial" panose="020B0604020202020204" pitchFamily="34" charset="0"/>
                <a:ea typeface="Times New Roman" panose="02020603050405020304" pitchFamily="18" charset="0"/>
                <a:cs typeface="Arial" panose="020B0604020202020204" pitchFamily="34" charset="0"/>
              </a:rPr>
              <a:t>Bức ảnh thể hiện cảnh sông nước và rừng</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 cây</a:t>
            </a:r>
            <a:r>
              <a:rPr lang="vi-VN" sz="360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rotWithShape="1">
          <a:blip r:embed="rId2">
            <a:extLst>
              <a:ext uri="{28A0092B-C50C-407E-A947-70E740481C1C}">
                <a14:useLocalDpi xmlns:a14="http://schemas.microsoft.com/office/drawing/2010/main" val="0"/>
              </a:ext>
            </a:extLst>
          </a:blip>
          <a:srcRect l="50480" t="1364" r="62" b="50881"/>
          <a:stretch/>
        </p:blipFill>
        <p:spPr>
          <a:xfrm>
            <a:off x="9906000" y="2552700"/>
            <a:ext cx="7840586" cy="5334000"/>
          </a:xfrm>
          <a:prstGeom prst="rect">
            <a:avLst/>
          </a:prstGeom>
        </p:spPr>
      </p:pic>
    </p:spTree>
    <p:extLst>
      <p:ext uri="{BB962C8B-B14F-4D97-AF65-F5344CB8AC3E}">
        <p14:creationId xmlns:p14="http://schemas.microsoft.com/office/powerpoint/2010/main" val="686224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7677892" y="1089832"/>
            <a:ext cx="2932213"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Hồ Lắk</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741939" y="1929900"/>
            <a:ext cx="9076584" cy="6765891"/>
          </a:xfrm>
          <a:prstGeom prst="rect">
            <a:avLst/>
          </a:prstGeom>
          <a:noFill/>
        </p:spPr>
        <p:txBody>
          <a:bodyPr wrap="square">
            <a:spAutoFit/>
          </a:bodyPr>
          <a:lstStyle/>
          <a:p>
            <a:pPr marL="571500" indent="-571500" algn="just">
              <a:lnSpc>
                <a:spcPct val="150000"/>
              </a:lnSpc>
              <a:spcAft>
                <a:spcPts val="1000"/>
              </a:spcAft>
              <a:buFontTx/>
              <a:buChar char="-"/>
            </a:pPr>
            <a:r>
              <a:rPr lang="vi-VN" sz="3600">
                <a:solidFill>
                  <a:srgbClr val="000000"/>
                </a:solidFill>
                <a:latin typeface="Arial" panose="020B0604020202020204" pitchFamily="34" charset="0"/>
                <a:ea typeface="Times New Roman" panose="02020603050405020304" pitchFamily="18" charset="0"/>
                <a:cs typeface="Arial" panose="020B0604020202020204" pitchFamily="34" charset="0"/>
              </a:rPr>
              <a:t>Màu sắc, bố cục: màu sắc chủ đạo của bức ảnh là màu xanh lam của trời mây và hồ nước. Nổi bật trong bức tranh là những ngọn núi cùng những đám mây hồng.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Hồ nước như một chiếc gương phản chiếu hình ảnh trời, núi.</a:t>
            </a:r>
          </a:p>
          <a:p>
            <a:pPr marL="571500" indent="-571500" algn="just">
              <a:lnSpc>
                <a:spcPct val="150000"/>
              </a:lnSpc>
              <a:spcAft>
                <a:spcPts val="1000"/>
              </a:spcAft>
              <a:buFontTx/>
              <a:buChar char="-"/>
            </a:pPr>
            <a:r>
              <a:rPr lang="vi-VN" sz="3600">
                <a:solidFill>
                  <a:srgbClr val="000000"/>
                </a:solidFill>
                <a:latin typeface="Arial" panose="020B0604020202020204" pitchFamily="34" charset="0"/>
                <a:ea typeface="Times New Roman" panose="02020603050405020304" pitchFamily="18" charset="0"/>
                <a:cs typeface="Arial" panose="020B0604020202020204" pitchFamily="34" charset="0"/>
              </a:rPr>
              <a:t>Bức ảnh thể hiện cảnh hồ nước và mây trời.</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rotWithShape="1">
          <a:blip r:embed="rId2">
            <a:extLst>
              <a:ext uri="{28A0092B-C50C-407E-A947-70E740481C1C}">
                <a14:useLocalDpi xmlns:a14="http://schemas.microsoft.com/office/drawing/2010/main" val="0"/>
              </a:ext>
            </a:extLst>
          </a:blip>
          <a:srcRect l="961" t="51146" r="50543" b="1099"/>
          <a:stretch/>
        </p:blipFill>
        <p:spPr>
          <a:xfrm>
            <a:off x="10058400" y="2552700"/>
            <a:ext cx="7688186" cy="5334000"/>
          </a:xfrm>
          <a:prstGeom prst="rect">
            <a:avLst/>
          </a:prstGeom>
        </p:spPr>
      </p:pic>
    </p:spTree>
    <p:extLst>
      <p:ext uri="{BB962C8B-B14F-4D97-AF65-F5344CB8AC3E}">
        <p14:creationId xmlns:p14="http://schemas.microsoft.com/office/powerpoint/2010/main" val="70738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76E61-2AA7-8B2C-FBD8-C52D3F041253}"/>
              </a:ext>
            </a:extLst>
          </p:cNvPr>
          <p:cNvSpPr txBox="1"/>
          <p:nvPr/>
        </p:nvSpPr>
        <p:spPr>
          <a:xfrm>
            <a:off x="6548576" y="1089832"/>
            <a:ext cx="5190845" cy="830997"/>
          </a:xfrm>
          <a:prstGeom prst="rect">
            <a:avLst/>
          </a:prstGeom>
          <a:noFill/>
        </p:spPr>
        <p:txBody>
          <a:bodyPr wrap="none" rtlCol="0">
            <a:spAutoFit/>
          </a:bodyPr>
          <a:lstStyle/>
          <a:p>
            <a:pPr marL="685800" indent="-685800" algn="ctr">
              <a:buFont typeface="Arial" panose="020B0604020202020204" pitchFamily="34" charset="0"/>
              <a:buChar char="•"/>
            </a:pPr>
            <a:r>
              <a:rPr lang="en-US" sz="4800" b="1">
                <a:solidFill>
                  <a:srgbClr val="FF0000"/>
                </a:solidFill>
                <a:latin typeface="Arial" panose="020B0604020202020204" pitchFamily="34" charset="0"/>
                <a:cs typeface="Arial" panose="020B0604020202020204" pitchFamily="34" charset="0"/>
              </a:rPr>
              <a:t>Biển Ninh Chữ</a:t>
            </a:r>
            <a:endParaRPr lang="en-US" sz="48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385BC1-2F86-38DA-09AD-2C92F2CBA224}"/>
              </a:ext>
            </a:extLst>
          </p:cNvPr>
          <p:cNvSpPr txBox="1"/>
          <p:nvPr/>
        </p:nvSpPr>
        <p:spPr>
          <a:xfrm>
            <a:off x="609600" y="2532028"/>
            <a:ext cx="9076584" cy="5103898"/>
          </a:xfrm>
          <a:prstGeom prst="rect">
            <a:avLst/>
          </a:prstGeom>
          <a:noFill/>
        </p:spPr>
        <p:txBody>
          <a:bodyPr wrap="square">
            <a:spAutoFit/>
          </a:bodyPr>
          <a:lstStyle/>
          <a:p>
            <a:pPr marL="571500" indent="-571500" algn="just">
              <a:lnSpc>
                <a:spcPct val="150000"/>
              </a:lnSpc>
              <a:spcAft>
                <a:spcPts val="1000"/>
              </a:spcAft>
              <a:buFontTx/>
              <a:buChar char="-"/>
            </a:pPr>
            <a:r>
              <a:rPr lang="vi-VN" sz="3600">
                <a:solidFill>
                  <a:srgbClr val="000000"/>
                </a:solidFill>
                <a:ea typeface="Times New Roman" panose="02020603050405020304" pitchFamily="18" charset="0"/>
                <a:cs typeface="Arial" panose="020B0604020202020204" pitchFamily="34" charset="0"/>
              </a:rPr>
              <a:t>Màu sắc, bố cục: màu sắc chủ đạo của bức ảnh là màu xanh của nước biển, màu xanh của trời và màu xanh của cỏ cây. Nổi bật trên bức tranh là hình ảnh màu vàng của các tảng đá trên hòn đảo.</a:t>
            </a:r>
          </a:p>
          <a:p>
            <a:pPr marL="571500" indent="-571500" algn="just">
              <a:lnSpc>
                <a:spcPct val="150000"/>
              </a:lnSpc>
              <a:spcAft>
                <a:spcPts val="1000"/>
              </a:spcAft>
              <a:buFontTx/>
              <a:buChar char="-"/>
            </a:pPr>
            <a:r>
              <a:rPr lang="vi-VN" sz="3600">
                <a:solidFill>
                  <a:srgbClr val="000000"/>
                </a:solidFill>
                <a:ea typeface="Times New Roman" panose="02020603050405020304" pitchFamily="18" charset="0"/>
                <a:cs typeface="Arial" panose="020B0604020202020204" pitchFamily="34" charset="0"/>
              </a:rPr>
              <a:t>Bức ảnh thể hiện cảnh biển.</a:t>
            </a:r>
          </a:p>
        </p:txBody>
      </p:sp>
      <p:pic>
        <p:nvPicPr>
          <p:cNvPr id="5" name="Picture 4">
            <a:extLst>
              <a:ext uri="{FF2B5EF4-FFF2-40B4-BE49-F238E27FC236}">
                <a16:creationId xmlns:a16="http://schemas.microsoft.com/office/drawing/2014/main" id="{B347D942-B05D-B0A3-AB35-2D439B4D7276}"/>
              </a:ext>
            </a:extLst>
          </p:cNvPr>
          <p:cNvPicPr>
            <a:picLocks noChangeAspect="1"/>
          </p:cNvPicPr>
          <p:nvPr/>
        </p:nvPicPr>
        <p:blipFill rotWithShape="1">
          <a:blip r:embed="rId2">
            <a:extLst>
              <a:ext uri="{28A0092B-C50C-407E-A947-70E740481C1C}">
                <a14:useLocalDpi xmlns:a14="http://schemas.microsoft.com/office/drawing/2010/main" val="0"/>
              </a:ext>
            </a:extLst>
          </a:blip>
          <a:srcRect l="50479" t="51344" r="494" b="901"/>
          <a:stretch/>
        </p:blipFill>
        <p:spPr>
          <a:xfrm>
            <a:off x="10058400" y="2487939"/>
            <a:ext cx="7772400" cy="5334000"/>
          </a:xfrm>
          <a:prstGeom prst="rect">
            <a:avLst/>
          </a:prstGeom>
        </p:spPr>
      </p:pic>
    </p:spTree>
    <p:extLst>
      <p:ext uri="{BB962C8B-B14F-4D97-AF65-F5344CB8AC3E}">
        <p14:creationId xmlns:p14="http://schemas.microsoft.com/office/powerpoint/2010/main" val="732298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CĐ1 - Tiết 3 - Nhạc cụ Đàn phím - Lí thuyết âm nhạc</Template>
  <TotalTime>165</TotalTime>
  <Words>1152</Words>
  <Application>Microsoft Office PowerPoint</Application>
  <PresentationFormat>Custom</PresentationFormat>
  <Paragraphs>87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Hùng Cường Mai</cp:lastModifiedBy>
  <cp:revision>7</cp:revision>
  <dcterms:created xsi:type="dcterms:W3CDTF">2022-10-20T17:43:20Z</dcterms:created>
  <dcterms:modified xsi:type="dcterms:W3CDTF">2024-11-24T14:11:03Z</dcterms:modified>
  <dc:identifier>DAFJYMl1Dus</dc:identifier>
</cp:coreProperties>
</file>