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710" r:id="rId2"/>
    <p:sldMasterId id="2147483794" r:id="rId3"/>
    <p:sldMasterId id="2147483806" r:id="rId4"/>
  </p:sldMasterIdLst>
  <p:notesMasterIdLst>
    <p:notesMasterId r:id="rId31"/>
  </p:notesMasterIdLst>
  <p:sldIdLst>
    <p:sldId id="296" r:id="rId5"/>
    <p:sldId id="400" r:id="rId6"/>
    <p:sldId id="355" r:id="rId7"/>
    <p:sldId id="388" r:id="rId8"/>
    <p:sldId id="389" r:id="rId9"/>
    <p:sldId id="401" r:id="rId10"/>
    <p:sldId id="392" r:id="rId11"/>
    <p:sldId id="356" r:id="rId12"/>
    <p:sldId id="345" r:id="rId13"/>
    <p:sldId id="344" r:id="rId14"/>
    <p:sldId id="395" r:id="rId15"/>
    <p:sldId id="259" r:id="rId16"/>
    <p:sldId id="281" r:id="rId17"/>
    <p:sldId id="396" r:id="rId18"/>
    <p:sldId id="393" r:id="rId19"/>
    <p:sldId id="402" r:id="rId20"/>
    <p:sldId id="403" r:id="rId21"/>
    <p:sldId id="394" r:id="rId22"/>
    <p:sldId id="397" r:id="rId23"/>
    <p:sldId id="359" r:id="rId24"/>
    <p:sldId id="297" r:id="rId25"/>
    <p:sldId id="398" r:id="rId26"/>
    <p:sldId id="399" r:id="rId27"/>
    <p:sldId id="360" r:id="rId28"/>
    <p:sldId id="293" r:id="rId29"/>
    <p:sldId id="378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44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13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F78245-CEE8-7099-C218-1920A3187F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7B933D-6046-C5FD-E17B-54BA045E5EC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808709-64B9-4EF1-AA7A-4E31AE23A11D}" type="datetimeFigureOut">
              <a:rPr lang="en-US"/>
              <a:pPr>
                <a:defRPr/>
              </a:pPr>
              <a:t>2/6/2023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FEF3D49-1583-C0A6-F303-FDD50A09E6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3859CB7-B950-AA40-F5B3-A2C94E4B0D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00A19-47C6-5889-B60E-5F95E411BFA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2C9255-ED78-C6B0-0943-D7D9F9512F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5238F0E-E39A-4323-A3A1-C9C614EAD32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895510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>
            <a:extLst>
              <a:ext uri="{FF2B5EF4-FFF2-40B4-BE49-F238E27FC236}">
                <a16:creationId xmlns:a16="http://schemas.microsoft.com/office/drawing/2014/main" id="{9AEEC25C-184E-2ADF-23C7-BE758EAF49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>
            <a:extLst>
              <a:ext uri="{FF2B5EF4-FFF2-40B4-BE49-F238E27FC236}">
                <a16:creationId xmlns:a16="http://schemas.microsoft.com/office/drawing/2014/main" id="{B4D034E5-1F82-E86B-9A0A-BAF082FE84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484" name="灯片编号占位符 3">
            <a:extLst>
              <a:ext uri="{FF2B5EF4-FFF2-40B4-BE49-F238E27FC236}">
                <a16:creationId xmlns:a16="http://schemas.microsoft.com/office/drawing/2014/main" id="{87F7EE5D-F562-9DBD-F7AD-CF8AA58B1B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B6A957C-DD29-40AC-9B29-8EF1EB70B136}" type="slidenum">
              <a:rPr kumimoji="1" lang="zh-CN" altLang="en-US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pPr/>
              <a:t>1</a:t>
            </a:fld>
            <a:endParaRPr kumimoji="1" lang="en-US" altLang="zh-CN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5965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>
            <a:extLst>
              <a:ext uri="{FF2B5EF4-FFF2-40B4-BE49-F238E27FC236}">
                <a16:creationId xmlns:a16="http://schemas.microsoft.com/office/drawing/2014/main" id="{32024EDD-14FB-CA6B-6381-E4F6DE63FF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>
            <a:extLst>
              <a:ext uri="{FF2B5EF4-FFF2-40B4-BE49-F238E27FC236}">
                <a16:creationId xmlns:a16="http://schemas.microsoft.com/office/drawing/2014/main" id="{76909A78-1816-0D38-BBE9-D287073D4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2532" name="灯片编号占位符 3">
            <a:extLst>
              <a:ext uri="{FF2B5EF4-FFF2-40B4-BE49-F238E27FC236}">
                <a16:creationId xmlns:a16="http://schemas.microsoft.com/office/drawing/2014/main" id="{5D24005E-93E9-7F4A-A466-1980FC4FFF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0E468D5-79F4-47E5-BFC6-3A15A35C9C2D}" type="slidenum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zh-CN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975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07F6B029-E791-23DF-08A5-996B8DAC17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C4F77F19-0FBD-AD68-011E-3269E2F8D9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208D11AB-D78F-A51D-1D38-3124EFA8E3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B340A31-3B59-43F7-A18F-742DCB04A45A}" type="slidenum">
              <a:rPr lang="en-US" altLang="vi-VN" smtClean="0"/>
              <a:pPr/>
              <a:t>14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61389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0EA7005F-8FE1-06F5-CF60-C531CA9012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ABA001F8-BC7F-0840-B0CD-6EC53F1C82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045FE656-CDD9-6591-E02D-62ACDEBA21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9E68EA6-F83F-44E0-A5F8-774E477EB16A}" type="slidenum">
              <a:rPr lang="en-US" altLang="vi-VN" smtClean="0">
                <a:solidFill>
                  <a:srgbClr val="000000"/>
                </a:solidFill>
              </a:rPr>
              <a:pPr/>
              <a:t>16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416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43167DE4-47F4-D394-FE77-1E61C2D874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1F83FBC2-8B8A-03C2-43CA-B6E4DC7D47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D161B3C7-7717-D2CC-AA67-2048FD9BAB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13A5F02-6636-4966-B128-2C71A8BD624A}" type="slidenum">
              <a:rPr lang="en-US" altLang="vi-VN" smtClean="0"/>
              <a:pPr/>
              <a:t>18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85049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Google Shape;41;p1:notes">
            <a:extLst>
              <a:ext uri="{FF2B5EF4-FFF2-40B4-BE49-F238E27FC236}">
                <a16:creationId xmlns:a16="http://schemas.microsoft.com/office/drawing/2014/main" id="{E8CB51CD-7EB5-22A5-6A37-7A4828BED23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Google Shape;42;p1:notes">
            <a:extLst>
              <a:ext uri="{FF2B5EF4-FFF2-40B4-BE49-F238E27FC236}">
                <a16:creationId xmlns:a16="http://schemas.microsoft.com/office/drawing/2014/main" id="{306F5A67-4174-BBE4-6FD9-42B1450042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100"/>
            </a:pPr>
            <a:endParaRPr lang="vi-VN" altLang="vi-V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156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22663-44E1-E6F6-0EB0-4EC098F12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339EF-2709-9999-EB4F-37905C9CB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5DD13-B52B-85F6-D2F1-EBFFCF054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A5745-6CC8-4907-9D23-78CB8FB0F3F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39944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4503D-750F-CF85-CED3-9D217F39F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A1A79-5D9D-7E1C-E01F-00C3074AE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E9EA5-F7F6-397F-34BE-6E783C473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A5D7C-57F1-493C-B3F3-9721321309F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01046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77C12-5A82-24CE-7121-A34EAC353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6949E-CD0F-33FB-546C-D93B0FF7C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97026-C37E-8357-7CD9-E13FBD872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9D58B-C65D-471B-9EC6-7BD73A60F0D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70510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881D4-78AC-AF59-877D-F6CA633F3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B5E09-532B-6604-8F0E-B8063EBBC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59B36-3849-B7A5-37B3-3B6A7F23B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3AA80-1F5E-47D3-BF59-60A7DE57279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92154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D3148-E932-3A9F-A62E-47AB2D768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D36FA-13C5-AF16-1E29-A7ADAB8DA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74AB0-5577-91D7-E46D-39917E37E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0296E-BC4E-4B13-AC46-94FA43959B7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06694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4C5E1-B9A1-914D-6996-987A22A3E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0ED55-D983-F977-879E-6EF8F222D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974D4-38DC-CC04-85AC-FEEFE5A18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BF2E3-905E-4F04-B3D0-71164BAD688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6312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A4B197D-F39D-A77E-DFE9-928227557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E5153E3-BA0D-2513-D2CC-F13E1C90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3F6C45-C8DA-4261-1E54-CBD77FACE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4027B-67E5-4488-BB84-E87EBCD1F4A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29193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0EAE161-E530-0B04-1A88-FFC784DA2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1ED926B-04F6-B02E-0E6E-7BDDB53A0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6D2BE44-FF46-1A19-C048-2D1EF04A7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31ACE-F936-476B-8DD7-4C9B27316AC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60313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C6F6A38-B7A4-A4DC-5DD2-F0A39A139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91D1E02-1A68-3871-5573-ED3FC0121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744DF4-4BEA-2B35-771E-A6C869D4D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40D78-3F7F-453E-9B84-7FF38C2350D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39952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D0F86E8-D13A-ECB6-11E9-B75473668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BDA6EFF-8289-B8FE-76F3-B409C66E8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1ED7A0F-F79A-830A-0D9B-7CC5B87FF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D2EB2-36F6-4548-A542-6DA3177FA40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37533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B035BB0-91A1-4F80-68B5-1302F7DAE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778CB84-3448-4AD5-022E-D90274313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B815A1-3585-2B82-206F-5D91EDE9F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035E0-3CCE-4796-99AA-94097EAA638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06096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E8141-41E6-5FC9-033C-898BDA789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1AE48-B7B4-D476-0BC4-DFB0807E4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FAC97-FEC4-846C-5F28-199A48673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65C18-F97B-4132-AD53-B8304404CDA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0296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3A5041-5009-82F4-50F0-38371EFB8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6C9442A-193E-4D1A-CC34-24C6B87C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A2F8D6-042D-FDC6-F0B6-19F551252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94DA3-1134-48E7-88CE-7340BD694B4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59826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6A8CB-B33B-D3ED-D95B-183CA787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82114-9D07-3ECA-6FB8-B633547CB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91C68-BDE7-C985-3462-8ADE830E0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4948B-5B8D-4825-B069-2883EB34F54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85594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03840-0ECF-7457-C63E-4737C5FB5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06CF6-279F-5B98-F0BC-D6CE6EE1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0066F-2E69-7606-DF40-EA6265394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27B5D-0B7D-4BCF-A74A-57538EC858E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43469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8AB549-B64B-4793-8943-31DB9010EFE0}" type="datetimeFigureOut">
              <a:rPr lang="zh-CN" altLang="en-US" smtClean="0"/>
              <a:pPr>
                <a:defRPr/>
              </a:pPr>
              <a:t>2023/2/6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F895B-8CC9-4AF4-8C28-C9B0D132796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6268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8AB549-B64B-4793-8943-31DB9010EFE0}" type="datetimeFigureOut">
              <a:rPr lang="zh-CN" altLang="en-US" smtClean="0"/>
              <a:pPr>
                <a:defRPr/>
              </a:pPr>
              <a:t>2023/2/6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F895B-8CC9-4AF4-8C28-C9B0D132796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99075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8AB549-B64B-4793-8943-31DB9010EFE0}" type="datetimeFigureOut">
              <a:rPr lang="zh-CN" altLang="en-US" smtClean="0"/>
              <a:pPr>
                <a:defRPr/>
              </a:pPr>
              <a:t>2023/2/6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F895B-8CC9-4AF4-8C28-C9B0D132796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0122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8AB549-B64B-4793-8943-31DB9010EFE0}" type="datetimeFigureOut">
              <a:rPr lang="zh-CN" altLang="en-US" smtClean="0"/>
              <a:pPr>
                <a:defRPr/>
              </a:pPr>
              <a:t>2023/2/6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F895B-8CC9-4AF4-8C28-C9B0D132796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29681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8AB549-B64B-4793-8943-31DB9010EFE0}" type="datetimeFigureOut">
              <a:rPr lang="zh-CN" altLang="en-US" smtClean="0"/>
              <a:pPr>
                <a:defRPr/>
              </a:pPr>
              <a:t>2023/2/6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F895B-8CC9-4AF4-8C28-C9B0D132796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0597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8AB549-B64B-4793-8943-31DB9010EFE0}" type="datetimeFigureOut">
              <a:rPr lang="zh-CN" altLang="en-US" smtClean="0"/>
              <a:pPr>
                <a:defRPr/>
              </a:pPr>
              <a:t>2023/2/6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F895B-8CC9-4AF4-8C28-C9B0D132796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30290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8AB549-B64B-4793-8943-31DB9010EFE0}" type="datetimeFigureOut">
              <a:rPr lang="zh-CN" altLang="en-US" smtClean="0"/>
              <a:pPr>
                <a:defRPr/>
              </a:pPr>
              <a:t>2023/2/6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F895B-8CC9-4AF4-8C28-C9B0D132796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174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C62C0-E013-9F83-B9D8-BB940CAB7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2C9F9-47D1-4DFD-0B35-D27457110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4C541-3AF4-253A-9C02-9ECF5901B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A6647-F130-4AB1-A1FD-711945DF0B4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047278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8AB549-B64B-4793-8943-31DB9010EFE0}" type="datetimeFigureOut">
              <a:rPr lang="zh-CN" altLang="en-US" smtClean="0"/>
              <a:pPr>
                <a:defRPr/>
              </a:pPr>
              <a:t>2023/2/6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F895B-8CC9-4AF4-8C28-C9B0D132796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12394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8AB549-B64B-4793-8943-31DB9010EFE0}" type="datetimeFigureOut">
              <a:rPr lang="zh-CN" altLang="en-US" smtClean="0"/>
              <a:pPr>
                <a:defRPr/>
              </a:pPr>
              <a:t>2023/2/6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F895B-8CC9-4AF4-8C28-C9B0D132796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92984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8AB549-B64B-4793-8943-31DB9010EFE0}" type="datetimeFigureOut">
              <a:rPr lang="zh-CN" altLang="en-US" smtClean="0"/>
              <a:pPr>
                <a:defRPr/>
              </a:pPr>
              <a:t>2023/2/6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F895B-8CC9-4AF4-8C28-C9B0D132796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52148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8AB549-B64B-4793-8943-31DB9010EFE0}" type="datetimeFigureOut">
              <a:rPr lang="zh-CN" altLang="en-US" smtClean="0"/>
              <a:pPr>
                <a:defRPr/>
              </a:pPr>
              <a:t>2023/2/6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F895B-8CC9-4AF4-8C28-C9B0D132796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3714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EEA24F-3025-41D5-B9B2-CB0E37E33C6A}" type="datetimeFigureOut">
              <a:rPr lang="en-US" smtClean="0"/>
              <a:pPr>
                <a:defRPr/>
              </a:pPr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0DEAF5-863F-4D93-9C43-53E610502D22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883547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F5783C-ED3C-48CE-82B8-1C1DD8ACDA41}" type="datetimeFigureOut">
              <a:rPr lang="en-US" smtClean="0"/>
              <a:pPr>
                <a:defRPr/>
              </a:pPr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B146D-4C05-4DD6-8A32-A683309FCF20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056379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21CCB5-EB15-4E1A-AC40-47FFDD8138CE}" type="datetimeFigureOut">
              <a:rPr lang="en-US" smtClean="0"/>
              <a:pPr>
                <a:defRPr/>
              </a:pPr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792E1-0812-43F1-AE8C-C2EDA25594B3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674762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9C5C63-E30D-4633-8137-B77996C0F92C}" type="datetimeFigureOut">
              <a:rPr lang="en-US" smtClean="0"/>
              <a:pPr>
                <a:defRPr/>
              </a:pPr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5A4A6-C37F-4C3C-9910-2AE05D190950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295675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67FC40-13C0-4C42-B4CC-F535DCAE5466}" type="datetimeFigureOut">
              <a:rPr lang="en-US" smtClean="0"/>
              <a:pPr>
                <a:defRPr/>
              </a:pPr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0366D-D4AA-430B-9488-8326CC3C4E1A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808327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EC20BD-4D4F-4EE7-B10A-E76A8DBE763D}" type="datetimeFigureOut">
              <a:rPr lang="en-US" smtClean="0"/>
              <a:pPr>
                <a:defRPr/>
              </a:pPr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F0797-F7FD-408F-BC82-B5B56A9D2D24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82431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14D7388-7615-5C43-0BE4-C910FE02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61B4E30-9C32-7788-779A-F8A63BD86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7A0620B-E588-7400-1955-8CB74BCC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D381A-9F32-4180-819D-6B25AF2CD74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464749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2F331F-A453-4315-8D60-F498483ACA98}" type="datetimeFigureOut">
              <a:rPr lang="en-US" smtClean="0"/>
              <a:pPr>
                <a:defRPr/>
              </a:pPr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8D90F0-E04C-4109-875D-BD752EED29FC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501059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6A62B0-72F2-4A24-8BC7-FC4BC8B4B9DA}" type="datetimeFigureOut">
              <a:rPr lang="en-US" smtClean="0"/>
              <a:pPr>
                <a:defRPr/>
              </a:pPr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E9132B-ADB4-4112-A7B9-1333E252BE5A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968364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316974-EA57-4890-BEC3-E64BA540D07D}" type="datetimeFigureOut">
              <a:rPr lang="en-US" smtClean="0"/>
              <a:pPr>
                <a:defRPr/>
              </a:pPr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3D9C85-9708-4706-9891-2309A89402BF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267154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C83D6-72E5-4C8B-8932-1412D3824223}" type="datetimeFigureOut">
              <a:rPr lang="en-US" smtClean="0"/>
              <a:pPr>
                <a:defRPr/>
              </a:pPr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5F368F-90E4-4C9E-8C38-146B1666A435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505700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5B8DDD-CBA6-47C7-B01A-C227C3BAF402}" type="datetimeFigureOut">
              <a:rPr lang="en-US" smtClean="0"/>
              <a:pPr>
                <a:defRPr/>
              </a:pPr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9B27C-CECC-4139-B0D7-873CF27E6629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863119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56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A477BD2-C0A8-6250-F7D1-85EB2F736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E2B7FAD-33FB-A543-C322-899D127DB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30BB816-6750-74AC-DC64-FDA04FCA3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BEDF7-E28F-471D-B4A6-1768A971787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3631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96BFE81-E2B1-4718-CBB7-5A1CB1119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C32466-369E-F953-6074-873985D28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2B5758-185C-1BEC-574A-3926E13BC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5C9D9-F294-4810-A696-CA07C7BC8C7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22924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46026ED-B6BD-6972-0321-CC0C18FDC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9CA646A-8274-1FAA-E5C4-415EF30E2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53BE8B4-1F0E-8DBA-1E9D-A5F2B2246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E5BF9-802B-4F56-A264-618B7D2778D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52739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7D88BD7-9440-E144-1F6D-728B40E4F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111FE3F-99E6-E9BD-DDC7-1512DC81B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E59B2C-AEE9-56CA-CAF5-ED497168E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655CA-E787-476A-8076-55099262E92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0402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C74E6D4-BCAF-F546-C5F3-B020ADB05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F611934-6BFD-8975-AA47-971BD5BED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B6511D4-123C-56F5-B1FA-ECD47E884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A14A9-EB69-443F-8369-90C6C5BCEEC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0576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E730CB74-C9AA-F683-B635-870944978FF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87B0B1A3-3E61-87D4-90CE-4FADB09959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73690-3B14-65C4-5BE5-9F1508DDBA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916CE-5A17-F9CA-AC07-0F7AE06C7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98B34-CD6D-8A36-CFC6-744C56B5E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90F2DD5-3918-4109-9AE3-BA48B352D5D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02F24AAB-21EF-EC12-C797-40C921FD161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AD984357-1035-3BAF-D0D7-65295EE54B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49C41-E661-B3FF-9846-0E0F9C34C5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7D3F2-FA9D-E411-A8B0-4E14112AFE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96E63-7C7B-0B84-9E33-CEBA78FF7A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5CACFD0-7457-42CE-8A9F-D788D4A4348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51F84F-7DF3-4EA4-8C88-76817B98E522}" type="datetimeFigureOut">
              <a:rPr lang="en-US" smtClean="0"/>
              <a:pPr>
                <a:defRPr/>
              </a:pPr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5370D3-98F2-4A0D-B6E8-990753BEA1AD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21650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51F84F-7DF3-4EA4-8C88-76817B98E522}" type="datetimeFigureOut">
              <a:rPr lang="en-US" smtClean="0"/>
              <a:pPr>
                <a:defRPr/>
              </a:pPr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5370D3-98F2-4A0D-B6E8-990753BEA1AD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7944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4.png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FPT-ASUS\Downloads\T&#7893;ng%20quan%20v&#7873;%20con%20h&#7893;%20cho%20b&#233;%20y&#234;u%20&#273;&#7897;ng%20v&#7853;t.%20Gi&#7899;i%20thi&#7879;u%20v&#7873;%20con%20h&#7893;%20cho%20b&#233;%20h&#7885;c%20h&#7887;i%20v&#224;%20nh&#7853;n%20bi&#7871;t..webm" TargetMode="Externa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2">
            <a:extLst>
              <a:ext uri="{FF2B5EF4-FFF2-40B4-BE49-F238E27FC236}">
                <a16:creationId xmlns:a16="http://schemas.microsoft.com/office/drawing/2014/main" id="{BBD87F77-DA2B-2499-CE08-EED1453EB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青蛙 - 小跳蛙">
            <a:hlinkClick r:id="" action="ppaction://media"/>
            <a:extLst>
              <a:ext uri="{FF2B5EF4-FFF2-40B4-BE49-F238E27FC236}">
                <a16:creationId xmlns:a16="http://schemas.microsoft.com/office/drawing/2014/main" id="{D19C0A7F-09DA-0C86-A311-F2AB334472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-588169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1">
            <a:extLst>
              <a:ext uri="{FF2B5EF4-FFF2-40B4-BE49-F238E27FC236}">
                <a16:creationId xmlns:a16="http://schemas.microsoft.com/office/drawing/2014/main" id="{74C56867-46B7-55C6-F58B-E3FB0B8BB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140744" y="-800100"/>
            <a:ext cx="4862513" cy="845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B42C7D3-1C91-B7DA-1C17-F60007B6B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55608">
            <a:off x="3357346" y="1293019"/>
            <a:ext cx="983456" cy="9834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5">
            <a:extLst>
              <a:ext uri="{FF2B5EF4-FFF2-40B4-BE49-F238E27FC236}">
                <a16:creationId xmlns:a16="http://schemas.microsoft.com/office/drawing/2014/main" id="{028FB0AC-437F-D706-9BAE-747B8CCA0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94" y="1009650"/>
            <a:ext cx="3415903" cy="19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品 10">
            <a:extLst>
              <a:ext uri="{FF2B5EF4-FFF2-40B4-BE49-F238E27FC236}">
                <a16:creationId xmlns:a16="http://schemas.microsoft.com/office/drawing/2014/main" id="{0B32A8AA-7804-5DCE-BCB8-99EDF7F201E0}"/>
              </a:ext>
            </a:extLst>
          </p:cNvPr>
          <p:cNvSpPr txBox="1">
            <a:spLocks noChangeArrowheads="1"/>
          </p:cNvSpPr>
          <p:nvPr/>
        </p:nvSpPr>
        <p:spPr bwMode="auto">
          <a:xfrm rot="-284555">
            <a:off x="553986" y="1862554"/>
            <a:ext cx="3124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汉仪白棋体简"/>
                <a:cs typeface="Times New Roman" panose="02020603050405020304" pitchFamily="18" charset="0"/>
              </a:rPr>
              <a:t>VŨ TRINH</a:t>
            </a:r>
            <a:endParaRPr lang="zh-CN" altLang="en-US" sz="3000" b="1" dirty="0">
              <a:solidFill>
                <a:srgbClr val="FF0000"/>
              </a:solidFill>
              <a:latin typeface="Times New Roman" panose="02020603050405020304" pitchFamily="18" charset="0"/>
              <a:ea typeface="汉仪白棋体简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29FDC0-2E37-1645-C843-5B7F48FB00E4}"/>
              </a:ext>
            </a:extLst>
          </p:cNvPr>
          <p:cNvSpPr/>
          <p:nvPr/>
        </p:nvSpPr>
        <p:spPr>
          <a:xfrm>
            <a:off x="4474312" y="1488282"/>
            <a:ext cx="432678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Trinh </a:t>
            </a:r>
            <a:r>
              <a:rPr lang="vi-VN" sz="2400" dirty="0">
                <a:latin typeface="+mj-lt"/>
              </a:rPr>
              <a:t>(</a:t>
            </a:r>
            <a:r>
              <a:rPr lang="en-US" altLang="vi-VN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1759 - 1828</a:t>
            </a:r>
            <a:r>
              <a:rPr lang="vi-VN" sz="2100" dirty="0">
                <a:latin typeface="+mj-lt"/>
              </a:rPr>
              <a:t>)</a:t>
            </a:r>
            <a:r>
              <a:rPr lang="en-US" sz="2400" dirty="0">
                <a:latin typeface="+mj-lt"/>
              </a:rPr>
              <a:t>;</a:t>
            </a:r>
            <a:r>
              <a:rPr lang="vi-VN" sz="2400" dirty="0">
                <a:latin typeface="+mj-lt"/>
              </a:rPr>
              <a:t> Quê ở </a:t>
            </a:r>
            <a:r>
              <a:rPr lang="vi-VN" sz="2400" dirty="0" err="1">
                <a:latin typeface="+mj-lt"/>
              </a:rPr>
              <a:t>Bắc</a:t>
            </a:r>
            <a:r>
              <a:rPr lang="vi-VN" sz="2400" dirty="0">
                <a:latin typeface="+mj-lt"/>
              </a:rPr>
              <a:t> Ninh</a:t>
            </a:r>
            <a:endParaRPr lang="en-US" sz="2400" dirty="0">
              <a:latin typeface="+mj-lt"/>
            </a:endParaRPr>
          </a:p>
        </p:txBody>
      </p:sp>
      <p:pic>
        <p:nvPicPr>
          <p:cNvPr id="17" name="图片 3">
            <a:extLst>
              <a:ext uri="{FF2B5EF4-FFF2-40B4-BE49-F238E27FC236}">
                <a16:creationId xmlns:a16="http://schemas.microsoft.com/office/drawing/2014/main" id="{C82E0624-B16D-5A8A-E5F4-803D1753E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55608">
            <a:off x="3356177" y="2869407"/>
            <a:ext cx="983456" cy="9834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0039272-D5DA-4A31-E103-1E8CF88A3FF9}"/>
              </a:ext>
            </a:extLst>
          </p:cNvPr>
          <p:cNvSpPr/>
          <p:nvPr/>
        </p:nvSpPr>
        <p:spPr>
          <a:xfrm>
            <a:off x="4474312" y="2949179"/>
            <a:ext cx="432678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thơ </a:t>
            </a:r>
            <a:r>
              <a:rPr 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văn xuôi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图片 3">
            <a:extLst>
              <a:ext uri="{FF2B5EF4-FFF2-40B4-BE49-F238E27FC236}">
                <a16:creationId xmlns:a16="http://schemas.microsoft.com/office/drawing/2014/main" id="{249EE3E3-C8EF-5508-69BA-3066F300B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55608">
            <a:off x="3397741" y="4281488"/>
            <a:ext cx="983456" cy="9834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27833FD-4FB2-0034-C658-284E946CCB4C}"/>
              </a:ext>
            </a:extLst>
          </p:cNvPr>
          <p:cNvSpPr/>
          <p:nvPr/>
        </p:nvSpPr>
        <p:spPr>
          <a:xfrm>
            <a:off x="4515876" y="4095123"/>
            <a:ext cx="4466199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Lan </a:t>
            </a:r>
            <a:r>
              <a:rPr lang="vi-VN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Cung </a:t>
            </a:r>
            <a:r>
              <a:rPr lang="vi-VN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oán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 </a:t>
            </a:r>
            <a:r>
              <a:rPr lang="vi-VN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 </a:t>
            </a:r>
            <a:r>
              <a:rPr lang="vi-VN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 descr="b00f0a891b96caa050f493ee863d966a.png">
            <a:extLst>
              <a:ext uri="{FF2B5EF4-FFF2-40B4-BE49-F238E27FC236}">
                <a16:creationId xmlns:a16="http://schemas.microsoft.com/office/drawing/2014/main" id="{BB43D0E2-5ADC-9D1C-B4C3-C60FB08D9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3" t="12427" r="9872" b="3661"/>
          <a:stretch>
            <a:fillRect/>
          </a:stretch>
        </p:blipFill>
        <p:spPr bwMode="auto">
          <a:xfrm>
            <a:off x="23812" y="2493169"/>
            <a:ext cx="2444354" cy="363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D0136F0-796F-9157-F341-E22F4071C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410" y="449104"/>
            <a:ext cx="1800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vi-VN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9" grpId="0" animBg="1"/>
      <p:bldP spid="22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2FAC90-09C6-95CC-D45D-F3E4F21B575A}"/>
              </a:ext>
            </a:extLst>
          </p:cNvPr>
          <p:cNvSpPr/>
          <p:nvPr/>
        </p:nvSpPr>
        <p:spPr>
          <a:xfrm>
            <a:off x="545307" y="1625204"/>
            <a:ext cx="8074819" cy="19082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vi-VN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Văn </a:t>
            </a:r>
            <a:r>
              <a:rPr lang="vi-VN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vi-VN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vi-VN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vi-VN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vi-VN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vi-VN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vi-VN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vi-VN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vi-VN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 </a:t>
            </a:r>
            <a:r>
              <a:rPr lang="vi-VN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trung tâm </a:t>
            </a:r>
            <a:r>
              <a:rPr lang="vi-VN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nhân </a:t>
            </a:r>
            <a:r>
              <a:rPr lang="vi-VN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6" descr="1">
            <a:extLst>
              <a:ext uri="{FF2B5EF4-FFF2-40B4-BE49-F238E27FC236}">
                <a16:creationId xmlns:a16="http://schemas.microsoft.com/office/drawing/2014/main" id="{E4E71C21-5243-3967-B7BE-60661AD1B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gray">
          <a:xfrm>
            <a:off x="251222" y="10672"/>
            <a:ext cx="538163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EDD164-93B6-2C70-A0BF-BBCD9E5A6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7335" y="78538"/>
            <a:ext cx="1800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 u="sng">
                <a:solidFill>
                  <a:srgbClr val="FF0000"/>
                </a:solidFill>
              </a:rPr>
              <a:t>2. Văn bản:</a:t>
            </a:r>
          </a:p>
        </p:txBody>
      </p:sp>
      <p:sp>
        <p:nvSpPr>
          <p:cNvPr id="18" name="Rectangle: Rounded Corners 4">
            <a:extLst>
              <a:ext uri="{FF2B5EF4-FFF2-40B4-BE49-F238E27FC236}">
                <a16:creationId xmlns:a16="http://schemas.microsoft.com/office/drawing/2014/main" id="{5E0386B5-EBA9-5348-9CD1-92019119B346}"/>
              </a:ext>
            </a:extLst>
          </p:cNvPr>
          <p:cNvSpPr txBox="1"/>
          <p:nvPr/>
        </p:nvSpPr>
        <p:spPr>
          <a:xfrm>
            <a:off x="1972520" y="2444310"/>
            <a:ext cx="6353175" cy="4905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8576" tIns="38576" rIns="38576" bIns="38576" spcCol="1270"/>
          <a:lstStyle/>
          <a:p>
            <a:pPr marL="0" lvl="1" algn="just" defTabSz="800100" eaLnBrk="1" fontAlgn="auto" hangingPunct="1">
              <a:lnSpc>
                <a:spcPct val="90000"/>
              </a:lnSpc>
              <a:spcAft>
                <a:spcPct val="15000"/>
              </a:spcAft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trong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“Lan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A98BF5A-9B2B-79C4-6FC3-13C6ECC37BC2}"/>
              </a:ext>
            </a:extLst>
          </p:cNvPr>
          <p:cNvGrpSpPr>
            <a:grpSpLocks/>
          </p:cNvGrpSpPr>
          <p:nvPr/>
        </p:nvGrpSpPr>
        <p:grpSpPr bwMode="auto">
          <a:xfrm>
            <a:off x="294583" y="2341916"/>
            <a:ext cx="1475185" cy="585788"/>
            <a:chOff x="246024" y="2856355"/>
            <a:chExt cx="1966598" cy="782051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867E87C2-4C27-C7F7-8FA8-309DD3B7B813}"/>
                </a:ext>
              </a:extLst>
            </p:cNvPr>
            <p:cNvSpPr/>
            <p:nvPr/>
          </p:nvSpPr>
          <p:spPr>
            <a:xfrm>
              <a:off x="246024" y="2856355"/>
              <a:ext cx="1966598" cy="782051"/>
            </a:xfrm>
            <a:prstGeom prst="roundRect">
              <a:avLst>
                <a:gd name="adj" fmla="val 10000"/>
              </a:avLst>
            </a:prstGeom>
            <a:solidFill>
              <a:srgbClr val="DB313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angle: Rounded Corners 4">
              <a:extLst>
                <a:ext uri="{FF2B5EF4-FFF2-40B4-BE49-F238E27FC236}">
                  <a16:creationId xmlns:a16="http://schemas.microsoft.com/office/drawing/2014/main" id="{DC91029D-59B1-563A-5AB0-F4EF90D7722A}"/>
                </a:ext>
              </a:extLst>
            </p:cNvPr>
            <p:cNvSpPr txBox="1"/>
            <p:nvPr/>
          </p:nvSpPr>
          <p:spPr>
            <a:xfrm>
              <a:off x="268245" y="2878608"/>
              <a:ext cx="1922155" cy="7375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0" tIns="38100" rIns="57150" bIns="38100" spcCol="1270" anchor="ctr"/>
            <a:lstStyle/>
            <a:p>
              <a:pPr algn="ctr" defTabSz="13335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100" b="1">
                  <a:latin typeface="Times New Roman" pitchFamily="18" charset="0"/>
                  <a:cs typeface="Times New Roman" pitchFamily="18" charset="0"/>
                </a:rPr>
                <a:t>Xuất xứ</a:t>
              </a:r>
            </a:p>
          </p:txBody>
        </p:sp>
      </p:grpSp>
      <p:sp>
        <p:nvSpPr>
          <p:cNvPr id="28" name="Rectangle: Rounded Corners 4">
            <a:extLst>
              <a:ext uri="{FF2B5EF4-FFF2-40B4-BE49-F238E27FC236}">
                <a16:creationId xmlns:a16="http://schemas.microsoft.com/office/drawing/2014/main" id="{D48CD62C-9311-B35D-36F0-1923CD96970C}"/>
              </a:ext>
            </a:extLst>
          </p:cNvPr>
          <p:cNvSpPr txBox="1"/>
          <p:nvPr/>
        </p:nvSpPr>
        <p:spPr>
          <a:xfrm>
            <a:off x="1964338" y="3063435"/>
            <a:ext cx="3694509" cy="5524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2869" tIns="92869" rIns="92869" bIns="92869" spcCol="1270"/>
          <a:lstStyle/>
          <a:p>
            <a:pPr marL="0" lvl="1" defTabSz="933450" eaLnBrk="1" fontAlgn="auto" hangingPunct="1">
              <a:lnSpc>
                <a:spcPct val="90000"/>
              </a:lnSpc>
              <a:spcAft>
                <a:spcPct val="15000"/>
              </a:spcAft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F2D7EA4-EE61-4314-1C99-9BB094D20C35}"/>
              </a:ext>
            </a:extLst>
          </p:cNvPr>
          <p:cNvGrpSpPr>
            <a:grpSpLocks/>
          </p:cNvGrpSpPr>
          <p:nvPr/>
        </p:nvGrpSpPr>
        <p:grpSpPr bwMode="auto">
          <a:xfrm>
            <a:off x="335065" y="3140825"/>
            <a:ext cx="1440656" cy="410766"/>
            <a:chOff x="2202318" y="1525099"/>
            <a:chExt cx="1338559" cy="547459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AFE8207A-177F-B0E6-9DD6-11E75CAEAB69}"/>
                </a:ext>
              </a:extLst>
            </p:cNvPr>
            <p:cNvSpPr/>
            <p:nvPr/>
          </p:nvSpPr>
          <p:spPr>
            <a:xfrm>
              <a:off x="2202318" y="1525099"/>
              <a:ext cx="1338559" cy="531591"/>
            </a:xfrm>
            <a:prstGeom prst="roundRect">
              <a:avLst>
                <a:gd name="adj" fmla="val 10000"/>
              </a:avLst>
            </a:prstGeom>
            <a:solidFill>
              <a:srgbClr val="DB313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ectangle: Rounded Corners 4">
              <a:extLst>
                <a:ext uri="{FF2B5EF4-FFF2-40B4-BE49-F238E27FC236}">
                  <a16:creationId xmlns:a16="http://schemas.microsoft.com/office/drawing/2014/main" id="{63F1B6D3-CCE9-F843-9F03-E8DC76B1D06D}"/>
                </a:ext>
              </a:extLst>
            </p:cNvPr>
            <p:cNvSpPr txBox="1"/>
            <p:nvPr/>
          </p:nvSpPr>
          <p:spPr>
            <a:xfrm>
              <a:off x="2233293" y="1571118"/>
              <a:ext cx="1307584" cy="5014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8576" tIns="25718" rIns="38576" bIns="25718" spcCol="1270" anchor="ctr"/>
            <a:lstStyle/>
            <a:p>
              <a:pPr algn="ctr" defTabSz="900113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Thể loại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F563578-66B8-A0FB-E149-47D059F349D3}"/>
              </a:ext>
            </a:extLst>
          </p:cNvPr>
          <p:cNvGrpSpPr>
            <a:grpSpLocks/>
          </p:cNvGrpSpPr>
          <p:nvPr/>
        </p:nvGrpSpPr>
        <p:grpSpPr bwMode="auto">
          <a:xfrm>
            <a:off x="351733" y="3820865"/>
            <a:ext cx="1578769" cy="398860"/>
            <a:chOff x="5930822" y="1525099"/>
            <a:chExt cx="1544351" cy="53230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F5A0F44B-7EAA-BCDB-C08F-94AF7552A4D7}"/>
                </a:ext>
              </a:extLst>
            </p:cNvPr>
            <p:cNvSpPr/>
            <p:nvPr/>
          </p:nvSpPr>
          <p:spPr>
            <a:xfrm>
              <a:off x="5930822" y="1525099"/>
              <a:ext cx="1338205" cy="532300"/>
            </a:xfrm>
            <a:prstGeom prst="roundRect">
              <a:avLst>
                <a:gd name="adj" fmla="val 10000"/>
              </a:avLst>
            </a:prstGeom>
            <a:solidFill>
              <a:srgbClr val="DB313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ectangle: Rounded Corners 4">
              <a:extLst>
                <a:ext uri="{FF2B5EF4-FFF2-40B4-BE49-F238E27FC236}">
                  <a16:creationId xmlns:a16="http://schemas.microsoft.com/office/drawing/2014/main" id="{BC230D8F-F3E8-875A-4629-8D033ACE2A42}"/>
                </a:ext>
              </a:extLst>
            </p:cNvPr>
            <p:cNvSpPr txBox="1"/>
            <p:nvPr/>
          </p:nvSpPr>
          <p:spPr>
            <a:xfrm>
              <a:off x="5945963" y="1540989"/>
              <a:ext cx="1529210" cy="5164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8576" tIns="25718" rIns="38576" bIns="25718" spcCol="1270" anchor="ctr"/>
            <a:lstStyle/>
            <a:p>
              <a:pPr algn="ctr" defTabSz="900113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25" b="1">
                  <a:latin typeface="Times New Roman" pitchFamily="18" charset="0"/>
                  <a:cs typeface="Times New Roman" pitchFamily="18" charset="0"/>
                </a:rPr>
                <a:t>Mục đích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FFB6A3A-C577-137F-0A9E-E86D4FDCEFBD}"/>
              </a:ext>
            </a:extLst>
          </p:cNvPr>
          <p:cNvSpPr/>
          <p:nvPr/>
        </p:nvSpPr>
        <p:spPr>
          <a:xfrm>
            <a:off x="1839993" y="3762524"/>
            <a:ext cx="712112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Văn </a:t>
            </a:r>
            <a:r>
              <a:rPr lang="vi-VN" sz="24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mượn</a:t>
            </a:r>
            <a:r>
              <a:rPr lang="vi-VN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vi-VN" sz="24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hổ</a:t>
            </a:r>
            <a:r>
              <a:rPr lang="vi-VN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khuyên </a:t>
            </a:r>
            <a:r>
              <a:rPr lang="vi-VN" sz="24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nhủ</a:t>
            </a:r>
            <a:r>
              <a:rPr lang="vi-VN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vi-VN" sz="24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vi-VN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vi-VN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vi-VN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vi-VN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vi-VN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nhân dân ta “</a:t>
            </a:r>
            <a:r>
              <a:rPr lang="vi-VN" sz="24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uống</a:t>
            </a:r>
            <a:r>
              <a:rPr lang="vi-VN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vi-VN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vi-VN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vi-VN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2400" dirty="0">
              <a:latin typeface="+mj-lt"/>
            </a:endParaRPr>
          </a:p>
        </p:txBody>
      </p:sp>
      <p:pic>
        <p:nvPicPr>
          <p:cNvPr id="32778" name="Picture 4" descr="con ho co nghia">
            <a:extLst>
              <a:ext uri="{FF2B5EF4-FFF2-40B4-BE49-F238E27FC236}">
                <a16:creationId xmlns:a16="http://schemas.microsoft.com/office/drawing/2014/main" id="{FB5B066A-0A9C-AB6D-00F5-ACA94F6B3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22" y="47582"/>
            <a:ext cx="2805113" cy="20895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28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829F19A2-E783-1198-6EAC-DFAA89C48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133" y="233796"/>
            <a:ext cx="3294957" cy="606029"/>
          </a:xfrm>
        </p:spPr>
        <p:txBody>
          <a:bodyPr/>
          <a:lstStyle/>
          <a:p>
            <a:pPr eaLnBrk="1" hangingPunct="1"/>
            <a:r>
              <a:rPr lang="en-US" altLang="vi-VN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vi-VN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vi-VN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vi-VN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A52F27DC-2A82-5A82-90C8-CC2315497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069" y="976746"/>
            <a:ext cx="8587047" cy="3851672"/>
          </a:xfrm>
        </p:spPr>
        <p:txBody>
          <a:bodyPr/>
          <a:lstStyle/>
          <a:p>
            <a:pPr eaLnBrk="1" hangingPunct="1"/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tiều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Lạng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hóc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00f0a891b96caa050f493ee863d966a.png">
            <a:extLst>
              <a:ext uri="{FF2B5EF4-FFF2-40B4-BE49-F238E27FC236}">
                <a16:creationId xmlns:a16="http://schemas.microsoft.com/office/drawing/2014/main" id="{BBAC7B6B-5675-F9C7-F910-855214382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3" t="12427" r="9872" b="3661"/>
          <a:stretch>
            <a:fillRect/>
          </a:stretch>
        </p:blipFill>
        <p:spPr bwMode="auto">
          <a:xfrm>
            <a:off x="83344" y="193985"/>
            <a:ext cx="1874044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5">
            <a:extLst>
              <a:ext uri="{FF2B5EF4-FFF2-40B4-BE49-F238E27FC236}">
                <a16:creationId xmlns:a16="http://schemas.microsoft.com/office/drawing/2014/main" id="{0B71C078-E2F8-739F-E3A4-846D5733E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785" y="-244359"/>
            <a:ext cx="3774302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品 10">
            <a:extLst>
              <a:ext uri="{FF2B5EF4-FFF2-40B4-BE49-F238E27FC236}">
                <a16:creationId xmlns:a16="http://schemas.microsoft.com/office/drawing/2014/main" id="{441E9E2C-B725-AF46-616F-45196DC7AD34}"/>
              </a:ext>
            </a:extLst>
          </p:cNvPr>
          <p:cNvSpPr txBox="1">
            <a:spLocks noChangeArrowheads="1"/>
          </p:cNvSpPr>
          <p:nvPr/>
        </p:nvSpPr>
        <p:spPr bwMode="auto">
          <a:xfrm rot="-284555">
            <a:off x="1412081" y="260033"/>
            <a:ext cx="3124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汉仪白棋体简"/>
                <a:cs typeface="Times New Roman" panose="02020603050405020304" pitchFamily="18" charset="0"/>
              </a:rPr>
              <a:t>LÀM VIỆC NHÓM</a:t>
            </a:r>
            <a:endParaRPr lang="zh-CN" altLang="en-US" sz="3000" b="1" dirty="0">
              <a:solidFill>
                <a:srgbClr val="FF0000"/>
              </a:solidFill>
              <a:latin typeface="Times New Roman" panose="02020603050405020304" pitchFamily="18" charset="0"/>
              <a:ea typeface="汉仪白棋体简"/>
              <a:cs typeface="Times New Roman" panose="02020603050405020304" pitchFamily="18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8A1B75A-9A22-8C30-C5C4-BA37134C9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739" y="1478190"/>
            <a:ext cx="771678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dõi vào văn bản kết hợp với hiểu biết của em hãy hoàn thành P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</a:t>
            </a:r>
            <a:r>
              <a:rPr lang="en-US" altLang="en-US" sz="2400" dirty="0">
                <a:solidFill>
                  <a:srgbClr val="00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:</a:t>
            </a:r>
            <a:endParaRPr lang="en-US" altLang="en-US" sz="2400" dirty="0">
              <a:latin typeface="Calibri Light" panose="020F030202020403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BB3AEBE-9B77-9165-FDB4-31075A457C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077062"/>
              </p:ext>
            </p:extLst>
          </p:nvPr>
        </p:nvGraphicFramePr>
        <p:xfrm>
          <a:off x="966559" y="2294313"/>
          <a:ext cx="7609892" cy="29799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4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0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5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98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Con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hổ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Bà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đỡ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Trần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6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Tình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huống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(1)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90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Thái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độ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và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hành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động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(2)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2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Tình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cảm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(4)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C60C1C6-8B05-B417-4E6F-EA9E3A65D6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320728"/>
              </p:ext>
            </p:extLst>
          </p:nvPr>
        </p:nvGraphicFramePr>
        <p:xfrm>
          <a:off x="91440" y="73843"/>
          <a:ext cx="8966144" cy="51493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1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6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8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75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23" marR="431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Con </a:t>
                      </a:r>
                      <a:r>
                        <a:rPr lang="vi-VN" sz="2400" dirty="0" err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hổ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23" marR="431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 err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Bà</a:t>
                      </a:r>
                      <a:r>
                        <a:rPr lang="vi-VN" sz="24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đỡ</a:t>
                      </a:r>
                      <a:r>
                        <a:rPr lang="vi-VN" sz="24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Trần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23" marR="431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69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huống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23" marR="431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vi-VN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hổ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đau </a:t>
                      </a:r>
                      <a:r>
                        <a:rPr lang="vi-VN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đẻ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hổ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đực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đi </a:t>
                      </a:r>
                      <a:r>
                        <a:rPr lang="vi-VN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đỡ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đẻ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23" marR="431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23" marR="431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74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23" marR="431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altLang="vi-VN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Hổ</a:t>
                      </a:r>
                      <a:r>
                        <a:rPr kumimoji="0" lang="en-US" alt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đực</a:t>
                      </a:r>
                      <a:r>
                        <a:rPr kumimoji="0" lang="en-US" alt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xông</a:t>
                      </a:r>
                      <a:r>
                        <a:rPr kumimoji="0" lang="en-US" alt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kumimoji="0" lang="en-US" alt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cõng</a:t>
                      </a:r>
                      <a:r>
                        <a:rPr kumimoji="0" lang="en-US" alt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kumimoji="0" lang="en-US" alt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đỡ</a:t>
                      </a:r>
                      <a:r>
                        <a:rPr kumimoji="0" lang="en-US" alt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kumimoji="0" lang="en-US" alt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kumimoji="0" lang="en-US" alt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đỡ</a:t>
                      </a:r>
                      <a:r>
                        <a:rPr kumimoji="0" lang="en-US" alt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đẻ</a:t>
                      </a:r>
                      <a:r>
                        <a:rPr kumimoji="0" lang="en-US" alt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hổ</a:t>
                      </a:r>
                      <a:r>
                        <a:rPr kumimoji="0" lang="en-US" alt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kumimoji="0" lang="en-US" alt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kumimoji="0" lang="vi-VN" altLang="vi-VN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vi-VN" alt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Hổ đực đền </a:t>
                      </a:r>
                      <a:r>
                        <a:rPr kumimoji="0" lang="en-US" altLang="vi-VN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ơn</a:t>
                      </a:r>
                      <a:r>
                        <a:rPr kumimoji="0" lang="en-US" alt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 bà một cục bạc</a:t>
                      </a:r>
                      <a:endParaRPr kumimoji="0" lang="en-US" altLang="vi-VN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123" marR="431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 Run </a:t>
                      </a:r>
                      <a:r>
                        <a:rPr kumimoji="0" lang="en-US" altLang="vi-VN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sợ</a:t>
                      </a:r>
                      <a:endParaRPr kumimoji="0" lang="en-US" altLang="vi-VN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 </a:t>
                      </a:r>
                      <a:r>
                        <a:rPr kumimoji="0" lang="vi-VN" alt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Giúp hổ cái sinh con</a:t>
                      </a:r>
                      <a:endParaRPr kumimoji="0" lang="en-US" altLang="vi-VN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23" marR="431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599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cảm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23" marR="431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kumimoji="0" lang="en-US" altLang="vi-VN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hổ</a:t>
                      </a:r>
                      <a:r>
                        <a:rPr kumimoji="0" lang="en-US" alt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alt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kumimoji="0" lang="en-US" alt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alt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kumimoji="0" lang="en-US" alt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23" marR="431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Giàu lòng nhân hậu, có tình yêu thương đối với động vậ</a:t>
                      </a:r>
                      <a:r>
                        <a:rPr lang="en-US" sz="2400" b="1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t.</a:t>
                      </a:r>
                      <a:endParaRPr lang="en-US" sz="2400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23" marR="431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00f0a891b96caa050f493ee863d966a.png">
            <a:extLst>
              <a:ext uri="{FF2B5EF4-FFF2-40B4-BE49-F238E27FC236}">
                <a16:creationId xmlns:a16="http://schemas.microsoft.com/office/drawing/2014/main" id="{6879AAAE-9124-8BA9-0AF4-2AFD7A92E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3" t="12427" r="9872" b="3661"/>
          <a:stretch>
            <a:fillRect/>
          </a:stretch>
        </p:blipFill>
        <p:spPr bwMode="auto">
          <a:xfrm>
            <a:off x="83344" y="160735"/>
            <a:ext cx="1874044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5">
            <a:extLst>
              <a:ext uri="{FF2B5EF4-FFF2-40B4-BE49-F238E27FC236}">
                <a16:creationId xmlns:a16="http://schemas.microsoft.com/office/drawing/2014/main" id="{9F46406B-774A-1131-D165-C7FBACB97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785" y="-86417"/>
            <a:ext cx="3313509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品 10">
            <a:extLst>
              <a:ext uri="{FF2B5EF4-FFF2-40B4-BE49-F238E27FC236}">
                <a16:creationId xmlns:a16="http://schemas.microsoft.com/office/drawing/2014/main" id="{484E3B7C-B398-E2FC-FAC6-716145C6FCE8}"/>
              </a:ext>
            </a:extLst>
          </p:cNvPr>
          <p:cNvSpPr txBox="1">
            <a:spLocks noChangeArrowheads="1"/>
          </p:cNvSpPr>
          <p:nvPr/>
        </p:nvSpPr>
        <p:spPr bwMode="auto">
          <a:xfrm rot="-284555">
            <a:off x="1412081" y="492792"/>
            <a:ext cx="3124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zh-CN" sz="3000" b="1">
                <a:solidFill>
                  <a:srgbClr val="FF0000"/>
                </a:solidFill>
                <a:latin typeface="Times New Roman" panose="02020603050405020304" pitchFamily="18" charset="0"/>
                <a:ea typeface="汉仪白棋体简"/>
                <a:cs typeface="Times New Roman" panose="02020603050405020304" pitchFamily="18" charset="0"/>
              </a:rPr>
              <a:t>LÀM VIỆC NHÓM</a:t>
            </a:r>
            <a:endParaRPr lang="zh-CN" altLang="en-US" sz="3000" b="1">
              <a:solidFill>
                <a:srgbClr val="FF0000"/>
              </a:solidFill>
              <a:latin typeface="Times New Roman" panose="02020603050405020304" pitchFamily="18" charset="0"/>
              <a:ea typeface="汉仪白棋体简"/>
              <a:cs typeface="Times New Roman" panose="02020603050405020304" pitchFamily="18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AFC11C3-F636-0F82-4CB7-3D52C3899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5197" y="1461566"/>
            <a:ext cx="728617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dõi vào văn bản kết hợp với hiểu biết của em hãy hoàn thành P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</a:t>
            </a:r>
            <a:r>
              <a:rPr lang="en-US" altLang="en-US" sz="2400" dirty="0">
                <a:solidFill>
                  <a:srgbClr val="00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:</a:t>
            </a:r>
            <a:endParaRPr lang="en-US" altLang="en-US" sz="24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6C796FE-52F3-2E50-DF20-DDC4E1071C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729216"/>
              </p:ext>
            </p:extLst>
          </p:nvPr>
        </p:nvGraphicFramePr>
        <p:xfrm>
          <a:off x="1264444" y="2394066"/>
          <a:ext cx="7035404" cy="29799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5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5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4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98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Con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hổ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Ông tiều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phu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6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Tình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huống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(1)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90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Thái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độ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và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hành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động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(2)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2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Tình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cảm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(4)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1625A57-B480-9224-59DF-D1F38D73FC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42603"/>
              </p:ext>
            </p:extLst>
          </p:nvPr>
        </p:nvGraphicFramePr>
        <p:xfrm>
          <a:off x="182880" y="73841"/>
          <a:ext cx="8886304" cy="62663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5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5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5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628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23" marR="431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Con </a:t>
                      </a:r>
                      <a:r>
                        <a:rPr lang="vi-VN" sz="2800" dirty="0" err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hổ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23" marR="431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Bác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tiều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phu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23" marR="431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271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huống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23" marR="431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440BB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vi-VN" sz="2800" dirty="0" err="1">
                          <a:solidFill>
                            <a:srgbClr val="440BB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hổ</a:t>
                      </a:r>
                      <a:r>
                        <a:rPr lang="vi-VN" sz="2800" dirty="0">
                          <a:solidFill>
                            <a:srgbClr val="440BB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rgbClr val="440BB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trắng</a:t>
                      </a:r>
                      <a:r>
                        <a:rPr lang="vi-VN" sz="2800" dirty="0">
                          <a:solidFill>
                            <a:srgbClr val="440BB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rgbClr val="440BB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mắc</a:t>
                      </a:r>
                      <a:r>
                        <a:rPr lang="vi-VN" sz="2800" dirty="0">
                          <a:solidFill>
                            <a:srgbClr val="440BB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rgbClr val="440BB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khúc</a:t>
                      </a:r>
                      <a:r>
                        <a:rPr lang="vi-VN" sz="2800" dirty="0">
                          <a:solidFill>
                            <a:srgbClr val="440BB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xương trong </a:t>
                      </a:r>
                      <a:r>
                        <a:rPr lang="vi-VN" sz="2800" dirty="0" err="1">
                          <a:solidFill>
                            <a:srgbClr val="440BB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họng</a:t>
                      </a:r>
                      <a:endParaRPr lang="en-US" sz="2800" dirty="0">
                        <a:solidFill>
                          <a:srgbClr val="440BB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23" marR="431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23" marR="431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374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23" marR="431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0BB5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0BB5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0BB5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0BB5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vi-VN" alt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0BB5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Đền ơn bằng thịt thú rừng.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0BB5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vi-VN" alt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0BB5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Xót thương khi bác tiều mất và cúng tế hằng năm</a:t>
                      </a:r>
                      <a:endParaRPr kumimoji="0" lang="en-US" alt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0BB5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123" marR="431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-Run sợ, treo lên cây, uống rượu.</a:t>
                      </a:r>
                      <a:r>
                        <a:rPr lang="en-US" sz="28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Lấy khúc xương trong họng hổ</a:t>
                      </a:r>
                      <a:r>
                        <a:rPr lang="en-US" sz="28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marL="43123" marR="431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030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cảm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23" marR="431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440BB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vi-VN" sz="2800" dirty="0" err="1">
                          <a:solidFill>
                            <a:srgbClr val="440BB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vi-VN" sz="2800" dirty="0">
                          <a:solidFill>
                            <a:srgbClr val="440BB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ân </a:t>
                      </a:r>
                      <a:r>
                        <a:rPr lang="vi-VN" sz="2800" dirty="0" err="1">
                          <a:solidFill>
                            <a:srgbClr val="440BB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vi-VN" sz="2800" dirty="0">
                          <a:solidFill>
                            <a:srgbClr val="440BB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2800" dirty="0" err="1">
                          <a:solidFill>
                            <a:srgbClr val="440BB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vi-VN" sz="2800" dirty="0">
                          <a:solidFill>
                            <a:srgbClr val="440BB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chung</a:t>
                      </a:r>
                      <a:endParaRPr lang="en-US" sz="2800" dirty="0">
                        <a:solidFill>
                          <a:srgbClr val="440BB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23" marR="431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vi-VN" sz="28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 đảm, dũng cảm.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-Yêu thương </a:t>
                      </a:r>
                      <a:r>
                        <a:rPr lang="vi-VN" sz="28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vi-VN" sz="28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vi-VN" sz="28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23" marR="431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242981-E97D-F09C-86B2-504A2218AC77}"/>
              </a:ext>
            </a:extLst>
          </p:cNvPr>
          <p:cNvSpPr/>
          <p:nvPr/>
        </p:nvSpPr>
        <p:spPr>
          <a:xfrm>
            <a:off x="3274219" y="1382317"/>
            <a:ext cx="5611416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Aft>
                <a:spcPts val="600"/>
              </a:spcAft>
              <a:defRPr/>
            </a:pPr>
            <a:r>
              <a:rPr lang="vi-VN" altLang="vi-VN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altLang="vi-VN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vi-VN" altLang="vi-VN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altLang="vi-VN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altLang="vi-VN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vi-VN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altLang="vi-VN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altLang="vi-VN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ghi </a:t>
            </a:r>
            <a:r>
              <a:rPr lang="vi-VN" altLang="vi-VN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vi-VN" altLang="vi-VN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ơn </a:t>
            </a:r>
            <a:r>
              <a:rPr lang="vi-VN" altLang="vi-VN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altLang="vi-VN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vi-VN" altLang="vi-VN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altLang="vi-VN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altLang="vi-VN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vi-VN" altLang="vi-VN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vi-VN" altLang="vi-VN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vi-VN" altLang="vi-VN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altLang="vi-VN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altLang="vi-VN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duy </a:t>
            </a:r>
            <a:r>
              <a:rPr lang="vi-VN" altLang="vi-VN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altLang="vi-VN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0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260697-C5B1-559B-9421-C0CF13D98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885" y="3089673"/>
            <a:ext cx="2008584" cy="64094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vi-VN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5F7B83-8738-2E7F-1BA2-70630D6293F4}"/>
              </a:ext>
            </a:extLst>
          </p:cNvPr>
          <p:cNvSpPr/>
          <p:nvPr/>
        </p:nvSpPr>
        <p:spPr>
          <a:xfrm>
            <a:off x="3274219" y="4383881"/>
            <a:ext cx="5611416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vi-VN" altLang="vi-VN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altLang="vi-VN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vi-VN" altLang="vi-VN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altLang="vi-VN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hai: </a:t>
            </a:r>
            <a:r>
              <a:rPr lang="vi-VN" altLang="vi-VN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vi-VN" altLang="vi-VN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vi-VN" altLang="vi-VN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ghi </a:t>
            </a:r>
            <a:r>
              <a:rPr lang="vi-VN" altLang="vi-VN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vi-VN" altLang="vi-VN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ơn </a:t>
            </a:r>
            <a:r>
              <a:rPr lang="vi-VN" altLang="vi-VN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altLang="vi-VN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vi-VN" altLang="vi-VN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altLang="vi-VN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altLang="vi-VN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altLang="vi-VN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vi-VN" altLang="vi-VN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vi-VN" altLang="vi-VN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vi-VN" altLang="vi-VN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vi-VN" altLang="vi-VN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altLang="vi-VN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vi-VN" altLang="vi-VN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altLang="vi-VN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vi-VN" altLang="vi-VN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vi-VN" altLang="vi-VN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F7534ED-0A3B-81A2-09A3-28F5128C1D78}"/>
              </a:ext>
            </a:extLst>
          </p:cNvPr>
          <p:cNvCxnSpPr>
            <a:cxnSpLocks/>
            <a:stCxn id="3" idx="3"/>
            <a:endCxn id="2" idx="1"/>
          </p:cNvCxnSpPr>
          <p:nvPr/>
        </p:nvCxnSpPr>
        <p:spPr>
          <a:xfrm flipV="1">
            <a:off x="2226469" y="2120981"/>
            <a:ext cx="1047750" cy="12891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D7AC100-F61F-3042-A5AE-8AD00DDF06F8}"/>
              </a:ext>
            </a:extLst>
          </p:cNvPr>
          <p:cNvCxnSpPr>
            <a:cxnSpLocks/>
            <a:stCxn id="3" idx="3"/>
            <a:endCxn id="4" idx="1"/>
          </p:cNvCxnSpPr>
          <p:nvPr/>
        </p:nvCxnSpPr>
        <p:spPr>
          <a:xfrm>
            <a:off x="2226469" y="3410146"/>
            <a:ext cx="1047750" cy="17123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1E722141-606A-48CA-33BA-2767A96BCBAB}"/>
              </a:ext>
            </a:extLst>
          </p:cNvPr>
          <p:cNvSpPr/>
          <p:nvPr/>
        </p:nvSpPr>
        <p:spPr>
          <a:xfrm>
            <a:off x="1119386" y="319061"/>
            <a:ext cx="5147072" cy="2750344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3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3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vi-VN" sz="3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vi-VN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3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3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vi-VN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hổ</a:t>
            </a:r>
            <a:r>
              <a:rPr lang="vi-VN" sz="3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3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vi-VN" sz="3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E3ADEC-447C-9BB2-3EE5-9EEBF14BB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885" y="3089673"/>
            <a:ext cx="2008584" cy="64094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vi-V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BÀI HỌC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46358B-4325-3809-1529-E4181931D5F3}"/>
              </a:ext>
            </a:extLst>
          </p:cNvPr>
          <p:cNvSpPr/>
          <p:nvPr/>
        </p:nvSpPr>
        <p:spPr>
          <a:xfrm>
            <a:off x="2085654" y="3971393"/>
            <a:ext cx="6799981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Phải biết tri ân, biết đền đáp những người giúp đỡ m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nh.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D25D9DE1-EF2F-5A42-7EAD-6927ECC26D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12038" r="70209" b="60370"/>
          <a:stretch>
            <a:fillRect/>
          </a:stretch>
        </p:blipFill>
        <p:spPr bwMode="auto">
          <a:xfrm>
            <a:off x="6679406" y="812006"/>
            <a:ext cx="1843088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411D226-072D-06E7-EAE0-70D9AB7840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12038" r="70209" b="60370"/>
          <a:stretch>
            <a:fillRect/>
          </a:stretch>
        </p:blipFill>
        <p:spPr bwMode="auto">
          <a:xfrm>
            <a:off x="1278732" y="896541"/>
            <a:ext cx="1841897" cy="141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0B745B-C12E-594D-1CEE-7EE82C9905EF}"/>
              </a:ext>
            </a:extLst>
          </p:cNvPr>
          <p:cNvSpPr txBox="1"/>
          <p:nvPr/>
        </p:nvSpPr>
        <p:spPr>
          <a:xfrm>
            <a:off x="1428107" y="787659"/>
            <a:ext cx="6030931" cy="1211555"/>
          </a:xfrm>
          <a:prstGeom prst="rect">
            <a:avLst/>
          </a:prstGeom>
          <a:noFill/>
        </p:spPr>
        <p:txBody>
          <a:bodyPr wrap="square" lIns="91382" tIns="45691" rIns="91382" bIns="45691">
            <a:spAutoFit/>
          </a:bodyPr>
          <a:lstStyle/>
          <a:p>
            <a:pPr algn="ctr" defTabSz="91372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974" b="1" dirty="0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TIẾT 80: VĂN BẢN</a:t>
            </a:r>
          </a:p>
          <a:p>
            <a:pPr algn="ctr" defTabSz="91372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99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 HỔ CÓ NGHĨA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3BC1242F-F9B8-397F-D793-343E19F1A6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934">
            <a:off x="6311504" y="1476376"/>
            <a:ext cx="607219" cy="78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Sắc tím lục bình">
            <a:extLst>
              <a:ext uri="{FF2B5EF4-FFF2-40B4-BE49-F238E27FC236}">
                <a16:creationId xmlns:a16="http://schemas.microsoft.com/office/drawing/2014/main" id="{F97F8357-58A1-AFF5-4E29-2F1878FB50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7872" y="750094"/>
            <a:ext cx="228600" cy="228600"/>
          </a:xfrm>
          <a:prstGeom prst="rect">
            <a:avLst/>
          </a:prstGeom>
          <a:noFill/>
        </p:spPr>
        <p:txBody>
          <a:bodyPr lIns="68562" tIns="34281" rIns="68562" bIns="3428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49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21512" name="Picture 2">
            <a:extLst>
              <a:ext uri="{FF2B5EF4-FFF2-40B4-BE49-F238E27FC236}">
                <a16:creationId xmlns:a16="http://schemas.microsoft.com/office/drawing/2014/main" id="{874E9000-2556-7F77-9B04-C87353EBD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0" y="2298665"/>
            <a:ext cx="362657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4" descr="con ho co nghia">
            <a:extLst>
              <a:ext uri="{FF2B5EF4-FFF2-40B4-BE49-F238E27FC236}">
                <a16:creationId xmlns:a16="http://schemas.microsoft.com/office/drawing/2014/main" id="{48B9C221-6BBD-ACD3-74FF-BB6B4006F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184" y="2326004"/>
            <a:ext cx="3950475" cy="273248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E472BAE-CEFE-66CA-DB61-19ED8B843710}"/>
              </a:ext>
            </a:extLst>
          </p:cNvPr>
          <p:cNvSpPr/>
          <p:nvPr/>
        </p:nvSpPr>
        <p:spPr>
          <a:xfrm>
            <a:off x="3041076" y="863598"/>
            <a:ext cx="3200400" cy="619226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120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62">
              <a:solidFill>
                <a:prstClr val="white"/>
              </a:solidFill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ADC867D-787A-F7F4-FABB-918CB01DC065}"/>
              </a:ext>
            </a:extLst>
          </p:cNvPr>
          <p:cNvSpPr/>
          <p:nvPr/>
        </p:nvSpPr>
        <p:spPr>
          <a:xfrm>
            <a:off x="3251184" y="904333"/>
            <a:ext cx="2800350" cy="57972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120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62">
              <a:solidFill>
                <a:prstClr val="white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9955FC-F273-21F6-1103-75F0942E9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6606" y="944166"/>
            <a:ext cx="2628900" cy="4154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815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063" indent="-457063" defTabSz="685595" eaLnBrk="1" hangingPunct="1">
              <a:spcBef>
                <a:spcPct val="20000"/>
              </a:spcBef>
              <a:defRPr/>
            </a:pPr>
            <a:r>
              <a:rPr lang="en-US" sz="1799" b="1" kern="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</a:t>
            </a:r>
            <a:r>
              <a:rPr lang="en-US" sz="2100" b="1" kern="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TỔNG KẾT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C544FDD-E71D-7BA0-5D88-57B707921AAB}"/>
              </a:ext>
            </a:extLst>
          </p:cNvPr>
          <p:cNvCxnSpPr/>
          <p:nvPr/>
        </p:nvCxnSpPr>
        <p:spPr>
          <a:xfrm>
            <a:off x="4545806" y="1482329"/>
            <a:ext cx="0" cy="16311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8B48D3-AA5B-5F22-1FA7-18BE62AC53D1}"/>
              </a:ext>
            </a:extLst>
          </p:cNvPr>
          <p:cNvCxnSpPr/>
          <p:nvPr/>
        </p:nvCxnSpPr>
        <p:spPr>
          <a:xfrm>
            <a:off x="2124075" y="1584723"/>
            <a:ext cx="4619625" cy="119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E6DCE30-3368-AA92-339E-B9DFD4411A08}"/>
              </a:ext>
            </a:extLst>
          </p:cNvPr>
          <p:cNvCxnSpPr/>
          <p:nvPr/>
        </p:nvCxnSpPr>
        <p:spPr>
          <a:xfrm>
            <a:off x="2124075" y="1599010"/>
            <a:ext cx="0" cy="22145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F05364C-6713-A557-B543-87B68BA759BD}"/>
              </a:ext>
            </a:extLst>
          </p:cNvPr>
          <p:cNvCxnSpPr/>
          <p:nvPr/>
        </p:nvCxnSpPr>
        <p:spPr>
          <a:xfrm>
            <a:off x="6743700" y="1645444"/>
            <a:ext cx="0" cy="22145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0E2E537A-894F-E2D8-B14D-245925A55EC5}"/>
              </a:ext>
            </a:extLst>
          </p:cNvPr>
          <p:cNvSpPr/>
          <p:nvPr/>
        </p:nvSpPr>
        <p:spPr>
          <a:xfrm>
            <a:off x="1060427" y="1771317"/>
            <a:ext cx="2628900" cy="61427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120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62">
              <a:solidFill>
                <a:prstClr val="white"/>
              </a:solidFill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F0E7DA0E-717D-DCB4-BBBE-EB365EDC09F3}"/>
              </a:ext>
            </a:extLst>
          </p:cNvPr>
          <p:cNvSpPr/>
          <p:nvPr/>
        </p:nvSpPr>
        <p:spPr>
          <a:xfrm>
            <a:off x="1324290" y="1906617"/>
            <a:ext cx="2307911" cy="4912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120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62">
              <a:solidFill>
                <a:prstClr val="white"/>
              </a:solidFill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2B933A3C-3383-594E-A003-478550DABA56}"/>
              </a:ext>
            </a:extLst>
          </p:cNvPr>
          <p:cNvSpPr/>
          <p:nvPr/>
        </p:nvSpPr>
        <p:spPr>
          <a:xfrm>
            <a:off x="5725542" y="1835252"/>
            <a:ext cx="2275459" cy="656982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120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62">
              <a:solidFill>
                <a:prstClr val="white"/>
              </a:solidFill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07B38C41-2F81-0D97-DB53-F016B477999C}"/>
              </a:ext>
            </a:extLst>
          </p:cNvPr>
          <p:cNvSpPr/>
          <p:nvPr/>
        </p:nvSpPr>
        <p:spPr>
          <a:xfrm>
            <a:off x="5914553" y="1963546"/>
            <a:ext cx="2000250" cy="4940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120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62">
              <a:solidFill>
                <a:prstClr val="white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C7B0F80-1583-214F-FF12-BF563A6D5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760" y="1883569"/>
            <a:ext cx="2439590" cy="36920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8159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8159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8159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8159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8159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8159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8159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8159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8159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799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NGHỆ THUẬT</a:t>
            </a:r>
            <a:endParaRPr lang="vi-VN" altLang="en-US" sz="1799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DFC3EE1-2C21-B122-23DF-749AD8521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5507" y="1982391"/>
            <a:ext cx="2045494" cy="36920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8159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8159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8159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8159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8159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8159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8159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8159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8159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799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lang="vi-VN" altLang="en-US" sz="1799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2">
            <a:extLst>
              <a:ext uri="{FF2B5EF4-FFF2-40B4-BE49-F238E27FC236}">
                <a16:creationId xmlns:a16="http://schemas.microsoft.com/office/drawing/2014/main" id="{095498D0-2EF9-210F-6260-122BA3892D5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92907" y="2062163"/>
            <a:ext cx="3537347" cy="43231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altLang="en-US" sz="1349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" name="Horizontal Scroll 53">
            <a:extLst>
              <a:ext uri="{FF2B5EF4-FFF2-40B4-BE49-F238E27FC236}">
                <a16:creationId xmlns:a16="http://schemas.microsoft.com/office/drawing/2014/main" id="{FCF6EF02-CCCE-14D7-1AAE-9284F8EB8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9144" y="1991917"/>
            <a:ext cx="4479131" cy="4183856"/>
          </a:xfrm>
          <a:prstGeom prst="horizontalScroll">
            <a:avLst>
              <a:gd name="adj" fmla="val 12500"/>
            </a:avLst>
          </a:prstGeom>
          <a:solidFill>
            <a:schemeClr val="accent2">
              <a:lumMod val="20000"/>
              <a:lumOff val="80000"/>
            </a:schemeClr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8BAF619-AF9D-8348-4962-424A947D3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809875"/>
            <a:ext cx="3551635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Sử dụng biện pháp tu từ nhân hóa, xây dựng nhân vật mang tính may mắn</a:t>
            </a:r>
            <a:endParaRPr lang="en-US" altLang="vi-VN" sz="24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 chuyện loài vật để đưa ra lời khuyên răn bổ ích đối với con người.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3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3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78CE1D-EE1E-29B8-EBA8-4892672E8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3469" y="2553891"/>
            <a:ext cx="4164806" cy="25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255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câu chuyện con hổ có nghĩa rút ra bài học: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27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Mangal" panose="02040503050203030202" pitchFamily="18" charset="0"/>
              </a:rPr>
              <a:t>Phải biết tri ân, biết đền đáp những người giúp đỡ mình, làm những điều tốt đẹp cho minh. </a:t>
            </a:r>
            <a:endParaRPr lang="en-US" altLang="vi-VN" sz="255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9" grpId="0"/>
      <p:bldP spid="52" grpId="0"/>
      <p:bldP spid="15" grpId="0" animBg="1"/>
      <p:bldP spid="54" grpId="0" animBg="1"/>
      <p:bldP spid="59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>
            <a:extLst>
              <a:ext uri="{FF2B5EF4-FFF2-40B4-BE49-F238E27FC236}">
                <a16:creationId xmlns:a16="http://schemas.microsoft.com/office/drawing/2014/main" id="{48CCCF31-DAF3-DD20-B101-6DABE2C21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1635919"/>
            <a:ext cx="4305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TRẢI NGHIỆM CÙNG VĂN BẢN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2262F3-BD80-7742-1933-58AB57863CDB}"/>
              </a:ext>
            </a:extLst>
          </p:cNvPr>
          <p:cNvCxnSpPr>
            <a:cxnSpLocks/>
          </p:cNvCxnSpPr>
          <p:nvPr/>
        </p:nvCxnSpPr>
        <p:spPr>
          <a:xfrm>
            <a:off x="4572000" y="1720454"/>
            <a:ext cx="0" cy="4077890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5060" name="TextBox 13">
            <a:extLst>
              <a:ext uri="{FF2B5EF4-FFF2-40B4-BE49-F238E27FC236}">
                <a16:creationId xmlns:a16="http://schemas.microsoft.com/office/drawing/2014/main" id="{D05C076D-C357-2A1A-DA54-CD10C0734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1959769"/>
            <a:ext cx="4121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SUY NGẪM VÀ PHẢN HỒI</a:t>
            </a:r>
          </a:p>
        </p:txBody>
      </p:sp>
      <p:grpSp>
        <p:nvGrpSpPr>
          <p:cNvPr id="45061" name="Group 18">
            <a:extLst>
              <a:ext uri="{FF2B5EF4-FFF2-40B4-BE49-F238E27FC236}">
                <a16:creationId xmlns:a16="http://schemas.microsoft.com/office/drawing/2014/main" id="{E228D423-77B8-6855-7809-A4D7945C88DC}"/>
              </a:ext>
            </a:extLst>
          </p:cNvPr>
          <p:cNvGrpSpPr>
            <a:grpSpLocks/>
          </p:cNvGrpSpPr>
          <p:nvPr/>
        </p:nvGrpSpPr>
        <p:grpSpPr bwMode="auto">
          <a:xfrm>
            <a:off x="2395538" y="839391"/>
            <a:ext cx="4561285" cy="784830"/>
            <a:chOff x="3194343" y="-23650"/>
            <a:chExt cx="6082191" cy="1046233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BE5BAE0-422B-1144-11A8-7F18E7EB494C}"/>
                </a:ext>
              </a:extLst>
            </p:cNvPr>
            <p:cNvSpPr/>
            <p:nvPr/>
          </p:nvSpPr>
          <p:spPr>
            <a:xfrm>
              <a:off x="3619826" y="-3016"/>
              <a:ext cx="5656708" cy="677729"/>
            </a:xfrm>
            <a:prstGeom prst="roundRect">
              <a:avLst/>
            </a:prstGeom>
            <a:solidFill>
              <a:srgbClr val="DF7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076" name="TextBox 21">
              <a:extLst>
                <a:ext uri="{FF2B5EF4-FFF2-40B4-BE49-F238E27FC236}">
                  <a16:creationId xmlns:a16="http://schemas.microsoft.com/office/drawing/2014/main" id="{160A42C0-70A3-1E02-8D76-CED503CFC0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343" y="-23650"/>
              <a:ext cx="5955944" cy="1046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135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en-US" altLang="vi-VN" sz="15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 ĐÀN ÔNG CÔ ĐỘC GIỮA RỪNG</a:t>
              </a:r>
              <a:endParaRPr lang="en-US" altLang="vi-VN" sz="135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1350" b="1" i="1">
                  <a:solidFill>
                    <a:srgbClr val="002060"/>
                  </a:solidFill>
                  <a:latin typeface="#9Slide05 Claudia"/>
                  <a:cs typeface="Times New Roman" panose="02020603050405020304" pitchFamily="18" charset="0"/>
                </a:rPr>
                <a:t>                                                                                           </a:t>
              </a:r>
              <a:r>
                <a:rPr lang="en-US" altLang="vi-VN" sz="135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altLang="vi-VN" sz="15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Đoàn Giỏi-</a:t>
              </a:r>
              <a:endParaRPr lang="en-US" altLang="vi-VN" sz="135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062" name="TextBox 12">
            <a:extLst>
              <a:ext uri="{FF2B5EF4-FFF2-40B4-BE49-F238E27FC236}">
                <a16:creationId xmlns:a16="http://schemas.microsoft.com/office/drawing/2014/main" id="{025DC610-09D7-9D36-F52A-964417B50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2306241"/>
            <a:ext cx="4121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</a:p>
        </p:txBody>
      </p:sp>
      <p:sp>
        <p:nvSpPr>
          <p:cNvPr id="45063" name="TextBox 15">
            <a:extLst>
              <a:ext uri="{FF2B5EF4-FFF2-40B4-BE49-F238E27FC236}">
                <a16:creationId xmlns:a16="http://schemas.microsoft.com/office/drawing/2014/main" id="{01D5E445-ACB4-CAE3-F063-6A847C253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2652713"/>
            <a:ext cx="4121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LUYỆN TẬP</a:t>
            </a:r>
          </a:p>
        </p:txBody>
      </p:sp>
      <p:pic>
        <p:nvPicPr>
          <p:cNvPr id="45064" name="Content Placeholder 6">
            <a:extLst>
              <a:ext uri="{FF2B5EF4-FFF2-40B4-BE49-F238E27FC236}">
                <a16:creationId xmlns:a16="http://schemas.microsoft.com/office/drawing/2014/main" id="{37DAF86F-EDE2-E031-A63D-AC40782D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DA15478-FDAC-8772-61F4-073392DA45A1}"/>
              </a:ext>
            </a:extLst>
          </p:cNvPr>
          <p:cNvSpPr txBox="1"/>
          <p:nvPr/>
        </p:nvSpPr>
        <p:spPr>
          <a:xfrm>
            <a:off x="1964531" y="1331119"/>
            <a:ext cx="5105400" cy="461665"/>
          </a:xfrm>
          <a:prstGeom prst="rect">
            <a:avLst/>
          </a:prstGeom>
          <a:solidFill>
            <a:schemeClr val="accent1">
              <a:tint val="2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066" name="Group 14">
            <a:extLst>
              <a:ext uri="{FF2B5EF4-FFF2-40B4-BE49-F238E27FC236}">
                <a16:creationId xmlns:a16="http://schemas.microsoft.com/office/drawing/2014/main" id="{05B502DC-D238-606B-F774-8E05CE689A27}"/>
              </a:ext>
            </a:extLst>
          </p:cNvPr>
          <p:cNvGrpSpPr>
            <a:grpSpLocks/>
          </p:cNvGrpSpPr>
          <p:nvPr/>
        </p:nvGrpSpPr>
        <p:grpSpPr bwMode="auto">
          <a:xfrm>
            <a:off x="35719" y="5253038"/>
            <a:ext cx="9173766" cy="784622"/>
            <a:chOff x="47343" y="5861302"/>
            <a:chExt cx="12232515" cy="1046420"/>
          </a:xfrm>
        </p:grpSpPr>
        <p:pic>
          <p:nvPicPr>
            <p:cNvPr id="45069" name="Picture 16">
              <a:extLst>
                <a:ext uri="{FF2B5EF4-FFF2-40B4-BE49-F238E27FC236}">
                  <a16:creationId xmlns:a16="http://schemas.microsoft.com/office/drawing/2014/main" id="{BBF04848-90AE-B1F6-14C0-6519FB995D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43" y="5861302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0" name="Picture 17">
              <a:extLst>
                <a:ext uri="{FF2B5EF4-FFF2-40B4-BE49-F238E27FC236}">
                  <a16:creationId xmlns:a16="http://schemas.microsoft.com/office/drawing/2014/main" id="{D638F7A7-F5A8-612F-CC92-195665B770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413" y="5902130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1" name="Picture 19">
              <a:extLst>
                <a:ext uri="{FF2B5EF4-FFF2-40B4-BE49-F238E27FC236}">
                  <a16:creationId xmlns:a16="http://schemas.microsoft.com/office/drawing/2014/main" id="{8F3E7CD8-164F-6946-1001-1D8C6F534A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2602" y="5868551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2" name="Picture 22">
              <a:extLst>
                <a:ext uri="{FF2B5EF4-FFF2-40B4-BE49-F238E27FC236}">
                  <a16:creationId xmlns:a16="http://schemas.microsoft.com/office/drawing/2014/main" id="{4A49FFBF-82A0-65FB-6E72-EA179C5C6C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345" y="5906108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3" name="Picture 23">
              <a:extLst>
                <a:ext uri="{FF2B5EF4-FFF2-40B4-BE49-F238E27FC236}">
                  <a16:creationId xmlns:a16="http://schemas.microsoft.com/office/drawing/2014/main" id="{130B44AA-9CF9-83B0-8F76-CC69CC9C92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4314" y="5903587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4" name="Picture 24">
              <a:extLst>
                <a:ext uri="{FF2B5EF4-FFF2-40B4-BE49-F238E27FC236}">
                  <a16:creationId xmlns:a16="http://schemas.microsoft.com/office/drawing/2014/main" id="{BF3D4B7C-D5C3-C568-B7BE-BF8C4606C3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430"/>
            <a:stretch>
              <a:fillRect/>
            </a:stretch>
          </p:blipFill>
          <p:spPr bwMode="auto">
            <a:xfrm>
              <a:off x="11462487" y="5911024"/>
              <a:ext cx="817371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014A528-B585-5192-3532-38A7C9C9C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8719" y="2862262"/>
            <a:ext cx="6568679" cy="279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1. Văn bản Con hổ có nghĩa là loại truyện gì</a:t>
            </a: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Truyện dân gian</a:t>
            </a:r>
            <a:endParaRPr lang="en-US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Truyện thiếu nhi</a:t>
            </a:r>
            <a:endParaRPr lang="en-US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Truyện trung đại</a:t>
            </a:r>
            <a:endParaRPr lang="en-US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Truyện hiện đại</a:t>
            </a:r>
            <a:endParaRPr lang="en-US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D108B62-624E-6C4C-28BA-BE44045C8204}"/>
              </a:ext>
            </a:extLst>
          </p:cNvPr>
          <p:cNvSpPr/>
          <p:nvPr/>
        </p:nvSpPr>
        <p:spPr>
          <a:xfrm>
            <a:off x="1112044" y="3987404"/>
            <a:ext cx="434579" cy="41076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1">
            <a:extLst>
              <a:ext uri="{FF2B5EF4-FFF2-40B4-BE49-F238E27FC236}">
                <a16:creationId xmlns:a16="http://schemas.microsoft.com/office/drawing/2014/main" id="{01333358-0FB7-A55F-0420-8337C15AB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1635919"/>
            <a:ext cx="4305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TRẢI NGHIỆM CÙNG VĂN BẢN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056E836-460B-EDC4-5F83-8D432F0EB680}"/>
              </a:ext>
            </a:extLst>
          </p:cNvPr>
          <p:cNvCxnSpPr>
            <a:cxnSpLocks/>
          </p:cNvCxnSpPr>
          <p:nvPr/>
        </p:nvCxnSpPr>
        <p:spPr>
          <a:xfrm>
            <a:off x="4572000" y="1720454"/>
            <a:ext cx="0" cy="4077890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6084" name="TextBox 13">
            <a:extLst>
              <a:ext uri="{FF2B5EF4-FFF2-40B4-BE49-F238E27FC236}">
                <a16:creationId xmlns:a16="http://schemas.microsoft.com/office/drawing/2014/main" id="{5FE02BE5-6299-0502-2676-983EE389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1959769"/>
            <a:ext cx="4121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SUY NGẪM VÀ PHẢN HỒI</a:t>
            </a:r>
          </a:p>
        </p:txBody>
      </p:sp>
      <p:grpSp>
        <p:nvGrpSpPr>
          <p:cNvPr id="46085" name="Group 18">
            <a:extLst>
              <a:ext uri="{FF2B5EF4-FFF2-40B4-BE49-F238E27FC236}">
                <a16:creationId xmlns:a16="http://schemas.microsoft.com/office/drawing/2014/main" id="{B060518A-3453-C945-C44D-A6E0BCA4EF0D}"/>
              </a:ext>
            </a:extLst>
          </p:cNvPr>
          <p:cNvGrpSpPr>
            <a:grpSpLocks/>
          </p:cNvGrpSpPr>
          <p:nvPr/>
        </p:nvGrpSpPr>
        <p:grpSpPr bwMode="auto">
          <a:xfrm>
            <a:off x="2395538" y="839391"/>
            <a:ext cx="4561285" cy="784830"/>
            <a:chOff x="3194343" y="-23650"/>
            <a:chExt cx="6082191" cy="1046233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376A1FD9-4AB6-F5FB-2246-0723277B8726}"/>
                </a:ext>
              </a:extLst>
            </p:cNvPr>
            <p:cNvSpPr/>
            <p:nvPr/>
          </p:nvSpPr>
          <p:spPr>
            <a:xfrm>
              <a:off x="3619826" y="-3016"/>
              <a:ext cx="5656708" cy="677729"/>
            </a:xfrm>
            <a:prstGeom prst="roundRect">
              <a:avLst/>
            </a:prstGeom>
            <a:solidFill>
              <a:srgbClr val="DF7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100" name="TextBox 21">
              <a:extLst>
                <a:ext uri="{FF2B5EF4-FFF2-40B4-BE49-F238E27FC236}">
                  <a16:creationId xmlns:a16="http://schemas.microsoft.com/office/drawing/2014/main" id="{FBB797B2-CA48-EF77-7B90-E49384D583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343" y="-23650"/>
              <a:ext cx="5955944" cy="1046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135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en-US" altLang="vi-VN" sz="15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 ĐÀN ÔNG CÔ ĐỘC GIỮA RỪNG</a:t>
              </a:r>
              <a:endParaRPr lang="en-US" altLang="vi-VN" sz="135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1350" b="1" i="1">
                  <a:solidFill>
                    <a:srgbClr val="002060"/>
                  </a:solidFill>
                  <a:latin typeface="#9Slide05 Claudia"/>
                  <a:cs typeface="Times New Roman" panose="02020603050405020304" pitchFamily="18" charset="0"/>
                </a:rPr>
                <a:t>                                                                                           </a:t>
              </a:r>
              <a:r>
                <a:rPr lang="en-US" altLang="vi-VN" sz="135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altLang="vi-VN" sz="15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Đoàn Giỏi-</a:t>
              </a:r>
              <a:endParaRPr lang="en-US" altLang="vi-VN" sz="135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6086" name="TextBox 12">
            <a:extLst>
              <a:ext uri="{FF2B5EF4-FFF2-40B4-BE49-F238E27FC236}">
                <a16:creationId xmlns:a16="http://schemas.microsoft.com/office/drawing/2014/main" id="{28B07B57-A995-DFBC-9802-C352568C9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2306241"/>
            <a:ext cx="4121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</a:p>
        </p:txBody>
      </p:sp>
      <p:sp>
        <p:nvSpPr>
          <p:cNvPr id="46087" name="TextBox 15">
            <a:extLst>
              <a:ext uri="{FF2B5EF4-FFF2-40B4-BE49-F238E27FC236}">
                <a16:creationId xmlns:a16="http://schemas.microsoft.com/office/drawing/2014/main" id="{CE29C01E-C997-F811-8452-350FCAFE6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2652713"/>
            <a:ext cx="4121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LUYỆN TẬP</a:t>
            </a:r>
          </a:p>
        </p:txBody>
      </p:sp>
      <p:pic>
        <p:nvPicPr>
          <p:cNvPr id="46088" name="Content Placeholder 6">
            <a:extLst>
              <a:ext uri="{FF2B5EF4-FFF2-40B4-BE49-F238E27FC236}">
                <a16:creationId xmlns:a16="http://schemas.microsoft.com/office/drawing/2014/main" id="{E84E057B-1F7A-7C58-7D44-DB0570A26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6387BED-1258-B9F0-8E10-8742A0EBB373}"/>
              </a:ext>
            </a:extLst>
          </p:cNvPr>
          <p:cNvSpPr txBox="1"/>
          <p:nvPr/>
        </p:nvSpPr>
        <p:spPr>
          <a:xfrm>
            <a:off x="1964531" y="1331119"/>
            <a:ext cx="5105400" cy="461665"/>
          </a:xfrm>
          <a:prstGeom prst="rect">
            <a:avLst/>
          </a:prstGeom>
          <a:solidFill>
            <a:schemeClr val="accent1">
              <a:tint val="2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090" name="Group 14">
            <a:extLst>
              <a:ext uri="{FF2B5EF4-FFF2-40B4-BE49-F238E27FC236}">
                <a16:creationId xmlns:a16="http://schemas.microsoft.com/office/drawing/2014/main" id="{00BBBCE6-B0E8-BB64-771F-AB2CB6D44905}"/>
              </a:ext>
            </a:extLst>
          </p:cNvPr>
          <p:cNvGrpSpPr>
            <a:grpSpLocks/>
          </p:cNvGrpSpPr>
          <p:nvPr/>
        </p:nvGrpSpPr>
        <p:grpSpPr bwMode="auto">
          <a:xfrm>
            <a:off x="35719" y="5253038"/>
            <a:ext cx="9173766" cy="784622"/>
            <a:chOff x="47343" y="5861302"/>
            <a:chExt cx="12232515" cy="1046420"/>
          </a:xfrm>
        </p:grpSpPr>
        <p:pic>
          <p:nvPicPr>
            <p:cNvPr id="46093" name="Picture 16">
              <a:extLst>
                <a:ext uri="{FF2B5EF4-FFF2-40B4-BE49-F238E27FC236}">
                  <a16:creationId xmlns:a16="http://schemas.microsoft.com/office/drawing/2014/main" id="{6EEE22E3-33E0-9D29-D312-3450DD8FFD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43" y="5861302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4" name="Picture 17">
              <a:extLst>
                <a:ext uri="{FF2B5EF4-FFF2-40B4-BE49-F238E27FC236}">
                  <a16:creationId xmlns:a16="http://schemas.microsoft.com/office/drawing/2014/main" id="{DB1E1AFA-D276-308A-CCA0-669AA41A5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413" y="5902130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5" name="Picture 19">
              <a:extLst>
                <a:ext uri="{FF2B5EF4-FFF2-40B4-BE49-F238E27FC236}">
                  <a16:creationId xmlns:a16="http://schemas.microsoft.com/office/drawing/2014/main" id="{567AF17B-33DD-850A-F426-3A7533F348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2602" y="5868551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6" name="Picture 22">
              <a:extLst>
                <a:ext uri="{FF2B5EF4-FFF2-40B4-BE49-F238E27FC236}">
                  <a16:creationId xmlns:a16="http://schemas.microsoft.com/office/drawing/2014/main" id="{E5735EE3-D3F6-1FB0-1793-CC6D51C5DD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345" y="5906108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7" name="Picture 23">
              <a:extLst>
                <a:ext uri="{FF2B5EF4-FFF2-40B4-BE49-F238E27FC236}">
                  <a16:creationId xmlns:a16="http://schemas.microsoft.com/office/drawing/2014/main" id="{14C47771-B91F-3867-F15A-69E0E80BEE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4314" y="5903587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8" name="Picture 24">
              <a:extLst>
                <a:ext uri="{FF2B5EF4-FFF2-40B4-BE49-F238E27FC236}">
                  <a16:creationId xmlns:a16="http://schemas.microsoft.com/office/drawing/2014/main" id="{FE8CEB1F-E622-0E75-FF58-B9FF996972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430"/>
            <a:stretch>
              <a:fillRect/>
            </a:stretch>
          </p:blipFill>
          <p:spPr bwMode="auto">
            <a:xfrm>
              <a:off x="11462487" y="5911024"/>
              <a:ext cx="817371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2754353F-7D7C-F221-E575-C475EE86A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731" y="2670572"/>
            <a:ext cx="7440216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2: Nhận xét nào gần đúng với ý nghĩa của truyện: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100">
                <a:latin typeface="Times New Roman" panose="02020603050405020304" pitchFamily="18" charset="0"/>
                <a:cs typeface="Times New Roman" panose="02020603050405020304" pitchFamily="18" charset="0"/>
              </a:rPr>
              <a:t>A. Truyện đề cao tình cảm thủy chung giữa con người với con người.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100">
                <a:latin typeface="Times New Roman" panose="02020603050405020304" pitchFamily="18" charset="0"/>
                <a:cs typeface="Times New Roman" panose="02020603050405020304" pitchFamily="18" charset="0"/>
              </a:rPr>
              <a:t>B. Truyện đề cao tình cảm giữa con người với loài vật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100">
                <a:latin typeface="Times New Roman" panose="02020603050405020304" pitchFamily="18" charset="0"/>
                <a:cs typeface="Times New Roman" panose="02020603050405020304" pitchFamily="18" charset="0"/>
              </a:rPr>
              <a:t>C. Truyện đề cao cái nghĩa và khuyên con người biết tôn trọng ân nghĩa.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100">
                <a:latin typeface="Times New Roman" panose="02020603050405020304" pitchFamily="18" charset="0"/>
                <a:cs typeface="Times New Roman" panose="02020603050405020304" pitchFamily="18" charset="0"/>
              </a:rPr>
              <a:t>D. Truyện ca ngợi phẩm chất tốt đẹp của loài vật.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A9B2411-6E68-9601-5716-4444001481EC}"/>
              </a:ext>
            </a:extLst>
          </p:cNvPr>
          <p:cNvSpPr/>
          <p:nvPr/>
        </p:nvSpPr>
        <p:spPr>
          <a:xfrm>
            <a:off x="832247" y="3920729"/>
            <a:ext cx="433388" cy="41076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1">
            <a:extLst>
              <a:ext uri="{FF2B5EF4-FFF2-40B4-BE49-F238E27FC236}">
                <a16:creationId xmlns:a16="http://schemas.microsoft.com/office/drawing/2014/main" id="{4A95D4FE-9330-EC5D-A987-738F7D5E2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1635919"/>
            <a:ext cx="4305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TRẢI NGHIỆM CÙNG VĂN BẢN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277DB5-4077-A43B-AC2C-6812891BB37F}"/>
              </a:ext>
            </a:extLst>
          </p:cNvPr>
          <p:cNvCxnSpPr>
            <a:cxnSpLocks/>
          </p:cNvCxnSpPr>
          <p:nvPr/>
        </p:nvCxnSpPr>
        <p:spPr>
          <a:xfrm>
            <a:off x="4572000" y="1720454"/>
            <a:ext cx="0" cy="4077890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108" name="TextBox 13">
            <a:extLst>
              <a:ext uri="{FF2B5EF4-FFF2-40B4-BE49-F238E27FC236}">
                <a16:creationId xmlns:a16="http://schemas.microsoft.com/office/drawing/2014/main" id="{E23C1C80-39AD-DAC2-9CAB-BF0490FB1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1959769"/>
            <a:ext cx="4121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SUY NGẪM VÀ PHẢN HỒI</a:t>
            </a:r>
          </a:p>
        </p:txBody>
      </p:sp>
      <p:grpSp>
        <p:nvGrpSpPr>
          <p:cNvPr id="47109" name="Group 18">
            <a:extLst>
              <a:ext uri="{FF2B5EF4-FFF2-40B4-BE49-F238E27FC236}">
                <a16:creationId xmlns:a16="http://schemas.microsoft.com/office/drawing/2014/main" id="{1C7CCA99-FA17-A020-591E-7AFF794F5905}"/>
              </a:ext>
            </a:extLst>
          </p:cNvPr>
          <p:cNvGrpSpPr>
            <a:grpSpLocks/>
          </p:cNvGrpSpPr>
          <p:nvPr/>
        </p:nvGrpSpPr>
        <p:grpSpPr bwMode="auto">
          <a:xfrm>
            <a:off x="2395538" y="839391"/>
            <a:ext cx="4561285" cy="784830"/>
            <a:chOff x="3194343" y="-23650"/>
            <a:chExt cx="6082191" cy="1046233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2834AD22-8760-B673-6243-782EEB53590D}"/>
                </a:ext>
              </a:extLst>
            </p:cNvPr>
            <p:cNvSpPr/>
            <p:nvPr/>
          </p:nvSpPr>
          <p:spPr>
            <a:xfrm>
              <a:off x="3619826" y="-3016"/>
              <a:ext cx="5656708" cy="677729"/>
            </a:xfrm>
            <a:prstGeom prst="roundRect">
              <a:avLst/>
            </a:prstGeom>
            <a:solidFill>
              <a:srgbClr val="DF7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123" name="TextBox 21">
              <a:extLst>
                <a:ext uri="{FF2B5EF4-FFF2-40B4-BE49-F238E27FC236}">
                  <a16:creationId xmlns:a16="http://schemas.microsoft.com/office/drawing/2014/main" id="{B4CAF3A2-7BF6-7A89-90D1-A3F31ADD7B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343" y="-23650"/>
              <a:ext cx="5955944" cy="1046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135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en-US" altLang="vi-VN" sz="15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 ĐÀN ÔNG CÔ ĐỘC GIỮA RỪNG</a:t>
              </a:r>
              <a:endParaRPr lang="en-US" altLang="vi-VN" sz="135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1350" b="1" i="1">
                  <a:solidFill>
                    <a:srgbClr val="002060"/>
                  </a:solidFill>
                  <a:latin typeface="#9Slide05 Claudia"/>
                  <a:cs typeface="Times New Roman" panose="02020603050405020304" pitchFamily="18" charset="0"/>
                </a:rPr>
                <a:t>                                                                                           </a:t>
              </a:r>
              <a:r>
                <a:rPr lang="en-US" altLang="vi-VN" sz="135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altLang="vi-VN" sz="15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Đoàn Giỏi-</a:t>
              </a:r>
              <a:endParaRPr lang="en-US" altLang="vi-VN" sz="135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110" name="TextBox 12">
            <a:extLst>
              <a:ext uri="{FF2B5EF4-FFF2-40B4-BE49-F238E27FC236}">
                <a16:creationId xmlns:a16="http://schemas.microsoft.com/office/drawing/2014/main" id="{C1293183-72D2-40A5-4F0F-A93D05709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2306241"/>
            <a:ext cx="4121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</a:p>
        </p:txBody>
      </p:sp>
      <p:sp>
        <p:nvSpPr>
          <p:cNvPr id="47111" name="TextBox 15">
            <a:extLst>
              <a:ext uri="{FF2B5EF4-FFF2-40B4-BE49-F238E27FC236}">
                <a16:creationId xmlns:a16="http://schemas.microsoft.com/office/drawing/2014/main" id="{4F525500-E96A-F43C-B98C-CBD5DAD11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2652713"/>
            <a:ext cx="4121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LUYỆN TẬP</a:t>
            </a:r>
          </a:p>
        </p:txBody>
      </p:sp>
      <p:pic>
        <p:nvPicPr>
          <p:cNvPr id="47112" name="Content Placeholder 6">
            <a:extLst>
              <a:ext uri="{FF2B5EF4-FFF2-40B4-BE49-F238E27FC236}">
                <a16:creationId xmlns:a16="http://schemas.microsoft.com/office/drawing/2014/main" id="{AC2C3972-55A3-C96E-67A5-1519A3182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23C0284-1AFA-8D76-03E8-929092F6230C}"/>
              </a:ext>
            </a:extLst>
          </p:cNvPr>
          <p:cNvSpPr txBox="1"/>
          <p:nvPr/>
        </p:nvSpPr>
        <p:spPr>
          <a:xfrm>
            <a:off x="1964531" y="1331119"/>
            <a:ext cx="5105400" cy="461665"/>
          </a:xfrm>
          <a:prstGeom prst="rect">
            <a:avLst/>
          </a:prstGeom>
          <a:solidFill>
            <a:schemeClr val="accent1">
              <a:tint val="2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114" name="Group 14">
            <a:extLst>
              <a:ext uri="{FF2B5EF4-FFF2-40B4-BE49-F238E27FC236}">
                <a16:creationId xmlns:a16="http://schemas.microsoft.com/office/drawing/2014/main" id="{33106656-FBD9-FD8B-3DE3-B6E106A177DA}"/>
              </a:ext>
            </a:extLst>
          </p:cNvPr>
          <p:cNvGrpSpPr>
            <a:grpSpLocks/>
          </p:cNvGrpSpPr>
          <p:nvPr/>
        </p:nvGrpSpPr>
        <p:grpSpPr bwMode="auto">
          <a:xfrm>
            <a:off x="35719" y="5253038"/>
            <a:ext cx="9173766" cy="784622"/>
            <a:chOff x="47343" y="5861302"/>
            <a:chExt cx="12232515" cy="1046420"/>
          </a:xfrm>
        </p:grpSpPr>
        <p:pic>
          <p:nvPicPr>
            <p:cNvPr id="47116" name="Picture 16">
              <a:extLst>
                <a:ext uri="{FF2B5EF4-FFF2-40B4-BE49-F238E27FC236}">
                  <a16:creationId xmlns:a16="http://schemas.microsoft.com/office/drawing/2014/main" id="{ACE717A0-410B-5B75-F6E9-1AD8A72D89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43" y="5861302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7" name="Picture 17">
              <a:extLst>
                <a:ext uri="{FF2B5EF4-FFF2-40B4-BE49-F238E27FC236}">
                  <a16:creationId xmlns:a16="http://schemas.microsoft.com/office/drawing/2014/main" id="{217FD164-E5F1-6CB5-64A0-B42322AF79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413" y="5902130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8" name="Picture 19">
              <a:extLst>
                <a:ext uri="{FF2B5EF4-FFF2-40B4-BE49-F238E27FC236}">
                  <a16:creationId xmlns:a16="http://schemas.microsoft.com/office/drawing/2014/main" id="{CB4C59A6-8291-24E3-6115-2B602E01CE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2602" y="5868551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9" name="Picture 22">
              <a:extLst>
                <a:ext uri="{FF2B5EF4-FFF2-40B4-BE49-F238E27FC236}">
                  <a16:creationId xmlns:a16="http://schemas.microsoft.com/office/drawing/2014/main" id="{6B03331F-9845-96A3-CCCC-34801936AF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345" y="5906108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20" name="Picture 23">
              <a:extLst>
                <a:ext uri="{FF2B5EF4-FFF2-40B4-BE49-F238E27FC236}">
                  <a16:creationId xmlns:a16="http://schemas.microsoft.com/office/drawing/2014/main" id="{141A7CA4-847C-CEF7-7CB3-E2BBDDD257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4314" y="5903587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21" name="Picture 24">
              <a:extLst>
                <a:ext uri="{FF2B5EF4-FFF2-40B4-BE49-F238E27FC236}">
                  <a16:creationId xmlns:a16="http://schemas.microsoft.com/office/drawing/2014/main" id="{09268F5B-3533-0D21-044B-800B2EB0B1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430"/>
            <a:stretch>
              <a:fillRect/>
            </a:stretch>
          </p:blipFill>
          <p:spPr bwMode="auto">
            <a:xfrm>
              <a:off x="11462487" y="5911024"/>
              <a:ext cx="817371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115" name="Hộp Văn bản 21">
            <a:extLst>
              <a:ext uri="{FF2B5EF4-FFF2-40B4-BE49-F238E27FC236}">
                <a16:creationId xmlns:a16="http://schemas.microsoft.com/office/drawing/2014/main" id="{5AF9420E-6410-C852-66FC-52A4EB7F2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888" y="2644379"/>
            <a:ext cx="6865144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vi-VN" sz="2550" b="1">
                <a:solidFill>
                  <a:srgbClr val="0000CC"/>
                </a:solidFill>
              </a:rPr>
              <a:t> </a:t>
            </a:r>
            <a:r>
              <a:rPr lang="en-US" altLang="vi-VN" sz="255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và đọc những câu tục ngữ, ca dao, thành ngữ nói về ân nghĩa, ân tình, lòng biết ơn ?</a:t>
            </a:r>
          </a:p>
        </p:txBody>
      </p: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>
            <a:extLst>
              <a:ext uri="{FF2B5EF4-FFF2-40B4-BE49-F238E27FC236}">
                <a16:creationId xmlns:a16="http://schemas.microsoft.com/office/drawing/2014/main" id="{8342E798-CBCE-980E-E2DE-50C41EA32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319" y="1434704"/>
            <a:ext cx="3787379" cy="407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Google Shape;125;p5">
            <a:extLst>
              <a:ext uri="{FF2B5EF4-FFF2-40B4-BE49-F238E27FC236}">
                <a16:creationId xmlns:a16="http://schemas.microsoft.com/office/drawing/2014/main" id="{00267C50-E9CA-1694-F36E-C2C8D0CB0ED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1176338"/>
            <a:ext cx="3905250" cy="446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5">
            <a:extLst>
              <a:ext uri="{FF2B5EF4-FFF2-40B4-BE49-F238E27FC236}">
                <a16:creationId xmlns:a16="http://schemas.microsoft.com/office/drawing/2014/main" id="{AFC0EBD2-90E8-902E-5A07-0D300A51ED76}"/>
              </a:ext>
            </a:extLst>
          </p:cNvPr>
          <p:cNvSpPr txBox="1"/>
          <p:nvPr/>
        </p:nvSpPr>
        <p:spPr>
          <a:xfrm>
            <a:off x="5125641" y="3549254"/>
            <a:ext cx="32718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华康海报体W12" panose="040B0C09000000000000" pitchFamily="81" charset="-122"/>
                <a:cs typeface="Arial" pitchFamily="34" charset="0"/>
              </a:rPr>
              <a:t>IV.</a:t>
            </a:r>
            <a:r>
              <a:rPr lang="vi-VN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华康海报体W12" panose="040B0C09000000000000" pitchFamily="81" charset="-122"/>
                <a:cs typeface="Arial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华康海报体W12" panose="040B0C09000000000000" pitchFamily="81" charset="-122"/>
                <a:cs typeface="Arial" pitchFamily="34" charset="0"/>
              </a:rPr>
              <a:t>Vận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华康海报体W12" panose="040B0C09000000000000" pitchFamily="81" charset="-122"/>
                <a:cs typeface="Arial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华康海报体W12" panose="040B0C09000000000000" pitchFamily="81" charset="-122"/>
                <a:cs typeface="Arial" pitchFamily="34" charset="0"/>
              </a:rPr>
              <a:t>dụng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华康海报体W12" panose="040B0C09000000000000" pitchFamily="81" charset="-122"/>
              <a:cs typeface="Arial" pitchFamily="34" charset="0"/>
            </a:endParaRPr>
          </a:p>
        </p:txBody>
      </p:sp>
      <p:grpSp>
        <p:nvGrpSpPr>
          <p:cNvPr id="48133" name="Group 2">
            <a:extLst>
              <a:ext uri="{FF2B5EF4-FFF2-40B4-BE49-F238E27FC236}">
                <a16:creationId xmlns:a16="http://schemas.microsoft.com/office/drawing/2014/main" id="{1E009B84-899D-1AE0-9BB4-DB57078355A0}"/>
              </a:ext>
            </a:extLst>
          </p:cNvPr>
          <p:cNvGrpSpPr>
            <a:grpSpLocks/>
          </p:cNvGrpSpPr>
          <p:nvPr/>
        </p:nvGrpSpPr>
        <p:grpSpPr bwMode="auto">
          <a:xfrm>
            <a:off x="629841" y="1290638"/>
            <a:ext cx="3798094" cy="4204097"/>
            <a:chOff x="839417" y="578106"/>
            <a:chExt cx="5064981" cy="5604731"/>
          </a:xfrm>
        </p:grpSpPr>
        <p:pic>
          <p:nvPicPr>
            <p:cNvPr id="48136" name="Picture 7">
              <a:extLst>
                <a:ext uri="{FF2B5EF4-FFF2-40B4-BE49-F238E27FC236}">
                  <a16:creationId xmlns:a16="http://schemas.microsoft.com/office/drawing/2014/main" id="{5DE4435A-7CA8-25F8-E6E2-72D772DAF3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417" y="578106"/>
              <a:ext cx="5064981" cy="5604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7" name="Picture 8">
              <a:extLst>
                <a:ext uri="{FF2B5EF4-FFF2-40B4-BE49-F238E27FC236}">
                  <a16:creationId xmlns:a16="http://schemas.microsoft.com/office/drawing/2014/main" id="{33F0F07F-B644-5EF8-4857-F3EAD29625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208" y="1288202"/>
              <a:ext cx="4558400" cy="4438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8134" name="Picture 12">
            <a:extLst>
              <a:ext uri="{FF2B5EF4-FFF2-40B4-BE49-F238E27FC236}">
                <a16:creationId xmlns:a16="http://schemas.microsoft.com/office/drawing/2014/main" id="{1A746075-1BD7-6300-03EE-890374DAB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216" y="857250"/>
            <a:ext cx="941784" cy="70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6EE7216-D220-7C21-0766-3875E7118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2531" y="2088356"/>
            <a:ext cx="2487216" cy="196207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en-US" altLang="en-US" sz="40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elvetica Neue"/>
                <a:cs typeface="Arial" pitchFamily="34" charset="0"/>
              </a:rPr>
              <a:t>CON HỔ CÓ NGHĨA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3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Text Box 9">
            <a:extLst>
              <a:ext uri="{FF2B5EF4-FFF2-40B4-BE49-F238E27FC236}">
                <a16:creationId xmlns:a16="http://schemas.microsoft.com/office/drawing/2014/main" id="{7459E0D8-FA80-F4F0-7FBA-88E4AEB68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8" y="1168004"/>
            <a:ext cx="7009210" cy="286232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5-7 câu nêu suy </a:t>
            </a:r>
            <a:r>
              <a:rPr 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ta“uống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  <a:endParaRPr lang="en-US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179" name="Picture 10" descr="lotus1">
            <a:extLst>
              <a:ext uri="{FF2B5EF4-FFF2-40B4-BE49-F238E27FC236}">
                <a16:creationId xmlns:a16="http://schemas.microsoft.com/office/drawing/2014/main" id="{43D23591-426F-3791-8412-26DD6EF93C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294" y="4727972"/>
            <a:ext cx="19431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10" descr="lotus1">
            <a:extLst>
              <a:ext uri="{FF2B5EF4-FFF2-40B4-BE49-F238E27FC236}">
                <a16:creationId xmlns:a16="http://schemas.microsoft.com/office/drawing/2014/main" id="{E24D9475-14D9-AF08-8F2D-3F31E888E5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666" y="3386138"/>
            <a:ext cx="1340644" cy="90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10" descr="lotus1">
            <a:extLst>
              <a:ext uri="{FF2B5EF4-FFF2-40B4-BE49-F238E27FC236}">
                <a16:creationId xmlns:a16="http://schemas.microsoft.com/office/drawing/2014/main" id="{24D94193-BFF6-F99D-224A-3AC441E71D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692" y="4945856"/>
            <a:ext cx="1193006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10" descr="lotus1">
            <a:extLst>
              <a:ext uri="{FF2B5EF4-FFF2-40B4-BE49-F238E27FC236}">
                <a16:creationId xmlns:a16="http://schemas.microsoft.com/office/drawing/2014/main" id="{BCC50E57-DDED-6290-3DFA-E8B54ED614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953" y="2126456"/>
            <a:ext cx="1137047" cy="94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10" descr="lotus1">
            <a:extLst>
              <a:ext uri="{FF2B5EF4-FFF2-40B4-BE49-F238E27FC236}">
                <a16:creationId xmlns:a16="http://schemas.microsoft.com/office/drawing/2014/main" id="{238DC047-8DBB-9FD9-5244-7F936666BE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219" y="4945857"/>
            <a:ext cx="1095375" cy="74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10" descr="lotus1">
            <a:extLst>
              <a:ext uri="{FF2B5EF4-FFF2-40B4-BE49-F238E27FC236}">
                <a16:creationId xmlns:a16="http://schemas.microsoft.com/office/drawing/2014/main" id="{52599CA5-5EF7-2F4C-CB5D-26F9DBEDDB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629" y="4727972"/>
            <a:ext cx="19431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10" descr="lotus1">
            <a:extLst>
              <a:ext uri="{FF2B5EF4-FFF2-40B4-BE49-F238E27FC236}">
                <a16:creationId xmlns:a16="http://schemas.microsoft.com/office/drawing/2014/main" id="{C6905528-976D-4C10-FEE8-422BDF7206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386138"/>
            <a:ext cx="1340644" cy="90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Picture 16" descr="lotus1">
            <a:extLst>
              <a:ext uri="{FF2B5EF4-FFF2-40B4-BE49-F238E27FC236}">
                <a16:creationId xmlns:a16="http://schemas.microsoft.com/office/drawing/2014/main" id="{E7CB9BAD-1AAF-6084-2B22-98ECBDFA88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6" y="4945856"/>
            <a:ext cx="1193006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7" name="Picture 10" descr="lotus1">
            <a:extLst>
              <a:ext uri="{FF2B5EF4-FFF2-40B4-BE49-F238E27FC236}">
                <a16:creationId xmlns:a16="http://schemas.microsoft.com/office/drawing/2014/main" id="{6E1176F7-C39B-311C-C459-07B3229F6F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554" y="4945857"/>
            <a:ext cx="1095375" cy="74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0" descr="lotus1">
            <a:extLst>
              <a:ext uri="{FF2B5EF4-FFF2-40B4-BE49-F238E27FC236}">
                <a16:creationId xmlns:a16="http://schemas.microsoft.com/office/drawing/2014/main" id="{14655963-4F34-648C-3EDA-ECD3322115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2639616"/>
            <a:ext cx="1138238" cy="94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10" descr="lotus1">
            <a:extLst>
              <a:ext uri="{FF2B5EF4-FFF2-40B4-BE49-F238E27FC236}">
                <a16:creationId xmlns:a16="http://schemas.microsoft.com/office/drawing/2014/main" id="{72FC8833-E104-E486-782D-9311F16B85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544" y="4658916"/>
            <a:ext cx="19431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10" descr="lotus1">
            <a:extLst>
              <a:ext uri="{FF2B5EF4-FFF2-40B4-BE49-F238E27FC236}">
                <a16:creationId xmlns:a16="http://schemas.microsoft.com/office/drawing/2014/main" id="{7F64DE1C-44AB-445A-397E-58D1E65100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810" y="3523060"/>
            <a:ext cx="1341834" cy="90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4" descr="lotus1">
            <a:extLst>
              <a:ext uri="{FF2B5EF4-FFF2-40B4-BE49-F238E27FC236}">
                <a16:creationId xmlns:a16="http://schemas.microsoft.com/office/drawing/2014/main" id="{818952BD-7A7E-C82F-E9FF-1A7718C3EC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819" y="4797028"/>
            <a:ext cx="1193006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10" descr="lotus1">
            <a:extLst>
              <a:ext uri="{FF2B5EF4-FFF2-40B4-BE49-F238E27FC236}">
                <a16:creationId xmlns:a16="http://schemas.microsoft.com/office/drawing/2014/main" id="{4732E1C9-FF52-4E30-3E95-636F7976BF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519" y="4575572"/>
            <a:ext cx="1095375" cy="74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4">
            <a:extLst>
              <a:ext uri="{FF2B5EF4-FFF2-40B4-BE49-F238E27FC236}">
                <a16:creationId xmlns:a16="http://schemas.microsoft.com/office/drawing/2014/main" id="{D54DB6FE-5DDC-F5CF-AC97-53D23D7BD100}"/>
              </a:ext>
            </a:extLst>
          </p:cNvPr>
          <p:cNvSpPr txBox="1"/>
          <p:nvPr/>
        </p:nvSpPr>
        <p:spPr>
          <a:xfrm>
            <a:off x="569119" y="1512094"/>
            <a:ext cx="6786563" cy="1107996"/>
          </a:xfrm>
          <a:prstGeom prst="rect">
            <a:avLst/>
          </a:prstGeom>
          <a:solidFill>
            <a:srgbClr val="DCF6E9"/>
          </a:solidFill>
          <a:ln w="19050">
            <a:noFill/>
            <a:prstDash val="dash"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660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Tạm biệt các em!!!</a:t>
            </a:r>
            <a:endParaRPr lang="zh-CN" altLang="en-US" sz="660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1208" name="Key Sounds Label - 馬鹿ふたり">
            <a:hlinkClick r:id="" action="ppaction://media"/>
            <a:extLst>
              <a:ext uri="{FF2B5EF4-FFF2-40B4-BE49-F238E27FC236}">
                <a16:creationId xmlns:a16="http://schemas.microsoft.com/office/drawing/2014/main" id="{4C03DD84-6A59-57DF-3C41-101513A87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31" y="998935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Picture 8">
            <a:extLst>
              <a:ext uri="{FF2B5EF4-FFF2-40B4-BE49-F238E27FC236}">
                <a16:creationId xmlns:a16="http://schemas.microsoft.com/office/drawing/2014/main" id="{27F9F161-EA06-0BED-CCEC-C874BF76E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16" y="2768204"/>
            <a:ext cx="2066925" cy="3050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22858PICdbgea5Gz679dY_PIC2018.png">
            <a:extLst>
              <a:ext uri="{FF2B5EF4-FFF2-40B4-BE49-F238E27FC236}">
                <a16:creationId xmlns:a16="http://schemas.microsoft.com/office/drawing/2014/main" id="{896C3CBF-CFB5-1ECB-6DAF-33B5460DC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210" y="1229916"/>
            <a:ext cx="3689747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loud 76">
            <a:extLst>
              <a:ext uri="{FF2B5EF4-FFF2-40B4-BE49-F238E27FC236}">
                <a16:creationId xmlns:a16="http://schemas.microsoft.com/office/drawing/2014/main" id="{6F0A4309-0D2E-C243-EC5C-0B5CCE02C350}"/>
              </a:ext>
            </a:extLst>
          </p:cNvPr>
          <p:cNvSpPr/>
          <p:nvPr/>
        </p:nvSpPr>
        <p:spPr>
          <a:xfrm>
            <a:off x="1113235" y="1700213"/>
            <a:ext cx="6049565" cy="3393281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2E877AF-55BD-3681-3905-557D15EC29A0}"/>
              </a:ext>
            </a:extLst>
          </p:cNvPr>
          <p:cNvSpPr/>
          <p:nvPr/>
        </p:nvSpPr>
        <p:spPr>
          <a:xfrm>
            <a:off x="1112675" y="2222113"/>
            <a:ext cx="6427755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625" i="1">
                <a:solidFill>
                  <a:prstClr val="black"/>
                </a:solidFill>
                <a:effectLst>
                  <a:glow rad="63500">
                    <a:srgbClr val="E6B91E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I/ Khởi 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625" i="1">
                <a:solidFill>
                  <a:prstClr val="black"/>
                </a:solidFill>
                <a:effectLst>
                  <a:glow rad="63500">
                    <a:srgbClr val="E6B91E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8625" i="1" dirty="0">
              <a:solidFill>
                <a:prstClr val="black"/>
              </a:solidFill>
              <a:effectLst>
                <a:glow rad="63500">
                  <a:srgbClr val="E6B91E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22858PICdbgea5Gz679dY_PIC2018.png">
            <a:extLst>
              <a:ext uri="{FF2B5EF4-FFF2-40B4-BE49-F238E27FC236}">
                <a16:creationId xmlns:a16="http://schemas.microsoft.com/office/drawing/2014/main" id="{FC3E7F7F-A1F3-BE5B-8BC7-5E72BE108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353" y="1185863"/>
            <a:ext cx="3690938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0" descr="lotus1">
            <a:extLst>
              <a:ext uri="{FF2B5EF4-FFF2-40B4-BE49-F238E27FC236}">
                <a16:creationId xmlns:a16="http://schemas.microsoft.com/office/drawing/2014/main" id="{F0ADEBCA-39C8-B4F0-C16A-BE8C533884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2" y="4797029"/>
            <a:ext cx="19431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0" descr="lotus1">
            <a:extLst>
              <a:ext uri="{FF2B5EF4-FFF2-40B4-BE49-F238E27FC236}">
                <a16:creationId xmlns:a16="http://schemas.microsoft.com/office/drawing/2014/main" id="{A88DD2B3-FADF-1680-0BA6-A67AFCE3DE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819" y="4888706"/>
            <a:ext cx="1385888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0" descr="lotus1">
            <a:extLst>
              <a:ext uri="{FF2B5EF4-FFF2-40B4-BE49-F238E27FC236}">
                <a16:creationId xmlns:a16="http://schemas.microsoft.com/office/drawing/2014/main" id="{7AD1ABE3-0379-BAA0-DBBE-9C21765961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54" y="3919537"/>
            <a:ext cx="1183481" cy="91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0" descr="lotus1">
            <a:extLst>
              <a:ext uri="{FF2B5EF4-FFF2-40B4-BE49-F238E27FC236}">
                <a16:creationId xmlns:a16="http://schemas.microsoft.com/office/drawing/2014/main" id="{5BCBB5F0-1C74-1EA2-B270-A9B30EF3F5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203" y="5093494"/>
            <a:ext cx="784622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0" descr="lotus1">
            <a:extLst>
              <a:ext uri="{FF2B5EF4-FFF2-40B4-BE49-F238E27FC236}">
                <a16:creationId xmlns:a16="http://schemas.microsoft.com/office/drawing/2014/main" id="{6F43310C-F7A5-2F1B-1052-19D5E77D14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54" y="3012281"/>
            <a:ext cx="807244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4" descr="图片包含 事情, 镜子&#10;&#10;已生成高可信度的说明">
            <a:extLst>
              <a:ext uri="{FF2B5EF4-FFF2-40B4-BE49-F238E27FC236}">
                <a16:creationId xmlns:a16="http://schemas.microsoft.com/office/drawing/2014/main" id="{2AEB5A85-3F83-BF92-D23B-22575AAF5B2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/>
          <a:srcRect l="8356" t="26660" r="6501" b="6415"/>
          <a:stretch>
            <a:fillRect/>
          </a:stretch>
        </p:blipFill>
        <p:spPr>
          <a:xfrm>
            <a:off x="541735" y="1106092"/>
            <a:ext cx="7422356" cy="1458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9F09BE-A643-556A-6DC9-3E7C1FD92718}"/>
              </a:ext>
            </a:extLst>
          </p:cNvPr>
          <p:cNvSpPr/>
          <p:nvPr/>
        </p:nvSpPr>
        <p:spPr>
          <a:xfrm>
            <a:off x="1832373" y="1431132"/>
            <a:ext cx="4900701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Nêu đặc đi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m của truyện ngụ ngôn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- K</a:t>
            </a:r>
            <a:r>
              <a:rPr lang="vi-V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ể tên truyện ngụ ngôn đã học?</a:t>
            </a:r>
            <a:endParaRPr 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121D8F6-75F1-CF2D-61BF-546DF8A1D914}"/>
              </a:ext>
            </a:extLst>
          </p:cNvPr>
          <p:cNvSpPr/>
          <p:nvPr/>
        </p:nvSpPr>
        <p:spPr>
          <a:xfrm>
            <a:off x="228601" y="3327798"/>
            <a:ext cx="1308497" cy="1953815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vi-VN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Đặc điểm của truyện ngụ ngôn</a:t>
            </a:r>
            <a:endParaRPr lang="en-US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213CDA76-40AB-4B51-D3BA-7A5FAF1813BE}"/>
              </a:ext>
            </a:extLst>
          </p:cNvPr>
          <p:cNvCxnSpPr>
            <a:cxnSpLocks/>
            <a:stCxn id="9" idx="6"/>
            <a:endCxn id="22" idx="1"/>
          </p:cNvCxnSpPr>
          <p:nvPr/>
        </p:nvCxnSpPr>
        <p:spPr>
          <a:xfrm flipV="1">
            <a:off x="1537098" y="3504010"/>
            <a:ext cx="692944" cy="800100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urved Connector 11">
            <a:extLst>
              <a:ext uri="{FF2B5EF4-FFF2-40B4-BE49-F238E27FC236}">
                <a16:creationId xmlns:a16="http://schemas.microsoft.com/office/drawing/2014/main" id="{DAF6694B-1DFE-D2B3-4974-3CA2B77A2F90}"/>
              </a:ext>
            </a:extLst>
          </p:cNvPr>
          <p:cNvCxnSpPr>
            <a:cxnSpLocks/>
            <a:stCxn id="9" idx="6"/>
            <a:endCxn id="23" idx="1"/>
          </p:cNvCxnSpPr>
          <p:nvPr/>
        </p:nvCxnSpPr>
        <p:spPr>
          <a:xfrm flipV="1">
            <a:off x="1537098" y="4181475"/>
            <a:ext cx="654844" cy="122635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urved Connector 14">
            <a:extLst>
              <a:ext uri="{FF2B5EF4-FFF2-40B4-BE49-F238E27FC236}">
                <a16:creationId xmlns:a16="http://schemas.microsoft.com/office/drawing/2014/main" id="{0CC28A88-049B-948F-F02D-78CD6C51FFD7}"/>
              </a:ext>
            </a:extLst>
          </p:cNvPr>
          <p:cNvCxnSpPr>
            <a:cxnSpLocks/>
            <a:stCxn id="9" idx="6"/>
            <a:endCxn id="24" idx="1"/>
          </p:cNvCxnSpPr>
          <p:nvPr/>
        </p:nvCxnSpPr>
        <p:spPr>
          <a:xfrm>
            <a:off x="1537097" y="4304110"/>
            <a:ext cx="656034" cy="74056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Rounded Rectangle 10">
            <a:extLst>
              <a:ext uri="{FF2B5EF4-FFF2-40B4-BE49-F238E27FC236}">
                <a16:creationId xmlns:a16="http://schemas.microsoft.com/office/drawing/2014/main" id="{DA62C25E-E5A4-ECEF-98C4-B8F6E643800F}"/>
              </a:ext>
            </a:extLst>
          </p:cNvPr>
          <p:cNvSpPr/>
          <p:nvPr/>
        </p:nvSpPr>
        <p:spPr>
          <a:xfrm>
            <a:off x="2230041" y="3168254"/>
            <a:ext cx="6604397" cy="67270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vi-VN" sz="2100" u="sng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thức</a:t>
            </a:r>
            <a:r>
              <a:rPr lang="vi-VN" sz="2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ngắn gọn, thường được viết bằng văn xuôi hoặc thơ</a:t>
            </a:r>
            <a:endParaRPr lang="en-US" sz="21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13">
            <a:extLst>
              <a:ext uri="{FF2B5EF4-FFF2-40B4-BE49-F238E27FC236}">
                <a16:creationId xmlns:a16="http://schemas.microsoft.com/office/drawing/2014/main" id="{F54306AC-18ED-99ED-8726-6B028E949A6C}"/>
              </a:ext>
            </a:extLst>
          </p:cNvPr>
          <p:cNvSpPr/>
          <p:nvPr/>
        </p:nvSpPr>
        <p:spPr>
          <a:xfrm>
            <a:off x="2191941" y="3925491"/>
            <a:ext cx="6680597" cy="51315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vi-VN" sz="2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vi-VN" sz="2100" u="sng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 vật</a:t>
            </a:r>
            <a:r>
              <a:rPr lang="vi-VN" sz="2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thường là con người, đồ vật, con vật </a:t>
            </a:r>
            <a:endParaRPr lang="en-US" sz="21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15">
            <a:extLst>
              <a:ext uri="{FF2B5EF4-FFF2-40B4-BE49-F238E27FC236}">
                <a16:creationId xmlns:a16="http://schemas.microsoft.com/office/drawing/2014/main" id="{173AE149-5716-4A49-24B0-91596B70FF80}"/>
              </a:ext>
            </a:extLst>
          </p:cNvPr>
          <p:cNvSpPr/>
          <p:nvPr/>
        </p:nvSpPr>
        <p:spPr>
          <a:xfrm>
            <a:off x="2193131" y="4662488"/>
            <a:ext cx="6725841" cy="76438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vi-VN" sz="2100" u="sng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 đích</a:t>
            </a:r>
            <a:r>
              <a:rPr lang="vi-VN" sz="2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nêu lên các tư tưởng đạo lý, hoặc để răn dạy con người những bài học trong cuộc sống</a:t>
            </a:r>
            <a:endParaRPr lang="en-US" sz="21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hatmau_sr\Downloads\ẢNH CỦA bình\ếch NGỒI ĐÁY GIẾNG.png">
            <a:extLst>
              <a:ext uri="{FF2B5EF4-FFF2-40B4-BE49-F238E27FC236}">
                <a16:creationId xmlns:a16="http://schemas.microsoft.com/office/drawing/2014/main" id="{34FB096E-826E-9A8E-8F57-D369E5E81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67" y="1373981"/>
            <a:ext cx="2697956" cy="282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6BD4EB1A-4329-F008-55DB-BC769AB3B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185" y="4246960"/>
            <a:ext cx="26967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 NGỒI ĐÁY GIẾNG</a:t>
            </a:r>
          </a:p>
        </p:txBody>
      </p:sp>
      <p:pic>
        <p:nvPicPr>
          <p:cNvPr id="4" name="Picture 2" descr="C:\Users\Khatmau_sr\Downloads\ẢNH CỦA bình\ĐẼO CÀY GIỮA ĐƯỜNG 7.png">
            <a:extLst>
              <a:ext uri="{FF2B5EF4-FFF2-40B4-BE49-F238E27FC236}">
                <a16:creationId xmlns:a16="http://schemas.microsoft.com/office/drawing/2014/main" id="{DDAE1376-34F8-E901-315C-355720E6A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6" y="1373981"/>
            <a:ext cx="2831306" cy="287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Tìm hiểu loài mối thông tin">
            <a:extLst>
              <a:ext uri="{FF2B5EF4-FFF2-40B4-BE49-F238E27FC236}">
                <a16:creationId xmlns:a16="http://schemas.microsoft.com/office/drawing/2014/main" id="{E40BBD5B-C6DE-210C-9FCE-ADBD2D5C9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1240631"/>
            <a:ext cx="2545556" cy="155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http://1.bp.blogspot.com/-ubu6CJC2IaA/U8iJdfYtBsI/AAAAAAAAAUo/Ka_Q2cwThCg/s000/hinh-anh-doc-nhung-hinh-anh-doc-dao-ve-loai-kien-10.jpg">
            <a:extLst>
              <a:ext uri="{FF2B5EF4-FFF2-40B4-BE49-F238E27FC236}">
                <a16:creationId xmlns:a16="http://schemas.microsoft.com/office/drawing/2014/main" id="{D624D191-0874-18BC-22B9-555C6C32A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2894410"/>
            <a:ext cx="2545556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DAB30F44-829E-8B43-DC65-82178BC8D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7862" y="4246960"/>
            <a:ext cx="29777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vi-VN" altLang="vi-VN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 VÀ CON KIẾN</a:t>
            </a:r>
            <a:endParaRPr lang="en-US" altLang="vi-VN" sz="1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CD0109C7-D5E9-1FC3-9AF6-71B6BF28A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Quan sát và trình bày hiểu biết của em về con vật này? </a:t>
            </a:r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193274FB-BAF3-3041-DD3E-20A6D5806B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3050" y="2228850"/>
            <a:ext cx="5772150" cy="3600450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Một Góc Tròn 1">
            <a:hlinkClick r:id="rId2" action="ppaction://hlinkfile"/>
            <a:extLst>
              <a:ext uri="{FF2B5EF4-FFF2-40B4-BE49-F238E27FC236}">
                <a16:creationId xmlns:a16="http://schemas.microsoft.com/office/drawing/2014/main" id="{07001A4B-52CA-6D03-8DDA-11644B28F45D}"/>
              </a:ext>
            </a:extLst>
          </p:cNvPr>
          <p:cNvSpPr/>
          <p:nvPr/>
        </p:nvSpPr>
        <p:spPr>
          <a:xfrm>
            <a:off x="2603898" y="2761060"/>
            <a:ext cx="3121819" cy="1538288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loud 76">
            <a:extLst>
              <a:ext uri="{FF2B5EF4-FFF2-40B4-BE49-F238E27FC236}">
                <a16:creationId xmlns:a16="http://schemas.microsoft.com/office/drawing/2014/main" id="{A6CDC857-C4AD-A296-396A-DC0A268B5295}"/>
              </a:ext>
            </a:extLst>
          </p:cNvPr>
          <p:cNvSpPr/>
          <p:nvPr/>
        </p:nvSpPr>
        <p:spPr>
          <a:xfrm>
            <a:off x="1113235" y="1700213"/>
            <a:ext cx="6049565" cy="3393281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9B88197-4F32-A4FD-6F6E-03E72AB4DEDB}"/>
              </a:ext>
            </a:extLst>
          </p:cNvPr>
          <p:cNvSpPr/>
          <p:nvPr/>
        </p:nvSpPr>
        <p:spPr>
          <a:xfrm>
            <a:off x="1051296" y="2119001"/>
            <a:ext cx="585095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i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+mn-lt"/>
              </a:rPr>
              <a:t>II</a:t>
            </a:r>
            <a:r>
              <a:rPr lang="en-US" altLang="zh-CN" sz="6000" i="1"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+mn-lt"/>
              </a:rPr>
              <a:t>. Khám phá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i="1"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+mn-lt"/>
              </a:rPr>
              <a:t> văn </a:t>
            </a:r>
            <a:r>
              <a:rPr lang="en-US" altLang="zh-CN" sz="6000" i="1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+mn-lt"/>
              </a:rPr>
              <a:t>bản</a:t>
            </a:r>
            <a:endParaRPr lang="zh-CN" altLang="en-US" sz="6000" i="1" dirty="0">
              <a:solidFill>
                <a:prstClr val="black">
                  <a:lumMod val="85000"/>
                  <a:lumOff val="15000"/>
                </a:prstClr>
              </a:solidFill>
              <a:effectLst>
                <a:glow rad="63500">
                  <a:srgbClr val="5B9BD5">
                    <a:satMod val="175000"/>
                    <a:alpha val="40000"/>
                  </a:srgbClr>
                </a:glow>
              </a:effectLst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pic>
        <p:nvPicPr>
          <p:cNvPr id="6" name="Picture 5" descr="22858PICdbgea5Gz679dY_PIC2018.png">
            <a:extLst>
              <a:ext uri="{FF2B5EF4-FFF2-40B4-BE49-F238E27FC236}">
                <a16:creationId xmlns:a16="http://schemas.microsoft.com/office/drawing/2014/main" id="{2635E592-EA73-FD84-031F-22823D0F0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353" y="1185863"/>
            <a:ext cx="3690938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0" descr="lotus1">
            <a:extLst>
              <a:ext uri="{FF2B5EF4-FFF2-40B4-BE49-F238E27FC236}">
                <a16:creationId xmlns:a16="http://schemas.microsoft.com/office/drawing/2014/main" id="{3D620202-B7CE-4CF1-DE22-096401FA68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2" y="4797029"/>
            <a:ext cx="19431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0" descr="lotus1">
            <a:extLst>
              <a:ext uri="{FF2B5EF4-FFF2-40B4-BE49-F238E27FC236}">
                <a16:creationId xmlns:a16="http://schemas.microsoft.com/office/drawing/2014/main" id="{84E6769A-2D4C-9B47-F3F9-3337DDAAA0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819" y="4888706"/>
            <a:ext cx="1385888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0" descr="lotus1">
            <a:extLst>
              <a:ext uri="{FF2B5EF4-FFF2-40B4-BE49-F238E27FC236}">
                <a16:creationId xmlns:a16="http://schemas.microsoft.com/office/drawing/2014/main" id="{FEA0632C-2B9B-122D-579D-AF7503128F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54" y="3919537"/>
            <a:ext cx="1183481" cy="91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0" descr="lotus1">
            <a:extLst>
              <a:ext uri="{FF2B5EF4-FFF2-40B4-BE49-F238E27FC236}">
                <a16:creationId xmlns:a16="http://schemas.microsoft.com/office/drawing/2014/main" id="{7C7428B4-C871-3962-316A-9D0096C5A4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203" y="5093494"/>
            <a:ext cx="784622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0" descr="lotus1">
            <a:extLst>
              <a:ext uri="{FF2B5EF4-FFF2-40B4-BE49-F238E27FC236}">
                <a16:creationId xmlns:a16="http://schemas.microsoft.com/office/drawing/2014/main" id="{078074B8-7D3A-816F-D15B-CF5A4E7208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54" y="3012281"/>
            <a:ext cx="807244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DB223290-DCC5-9571-F700-A6FBEAA4A0E7}"/>
              </a:ext>
            </a:extLst>
          </p:cNvPr>
          <p:cNvSpPr/>
          <p:nvPr/>
        </p:nvSpPr>
        <p:spPr>
          <a:xfrm>
            <a:off x="2412206" y="3034904"/>
            <a:ext cx="5595938" cy="144541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vi-VN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vi-VN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endParaRPr lang="en-US" sz="2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vi-VN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vi-VN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tên...............</a:t>
            </a:r>
            <a:r>
              <a:rPr lang="vi-VN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vi-VN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......................</a:t>
            </a:r>
            <a:endParaRPr lang="en-US" sz="2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vi-VN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nêu </a:t>
            </a:r>
            <a:r>
              <a:rPr lang="vi-VN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vi-VN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vi-VN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vi-VN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vi-VN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ũ Trinh?</a:t>
            </a:r>
          </a:p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9699" name="Picture 9" descr="b00f0a891b96caa050f493ee863d966a.png">
            <a:extLst>
              <a:ext uri="{FF2B5EF4-FFF2-40B4-BE49-F238E27FC236}">
                <a16:creationId xmlns:a16="http://schemas.microsoft.com/office/drawing/2014/main" id="{5A6A1F59-ACFE-6CFC-A104-E384FFB25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3" t="12427" r="9872" b="3661"/>
          <a:stretch>
            <a:fillRect/>
          </a:stretch>
        </p:blipFill>
        <p:spPr bwMode="auto">
          <a:xfrm>
            <a:off x="83344" y="1407319"/>
            <a:ext cx="2444354" cy="3255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5">
            <a:extLst>
              <a:ext uri="{FF2B5EF4-FFF2-40B4-BE49-F238E27FC236}">
                <a16:creationId xmlns:a16="http://schemas.microsoft.com/office/drawing/2014/main" id="{9BBE1723-BB8B-E01E-135C-E970076BD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206" y="519113"/>
            <a:ext cx="3415904" cy="19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品 10">
            <a:extLst>
              <a:ext uri="{FF2B5EF4-FFF2-40B4-BE49-F238E27FC236}">
                <a16:creationId xmlns:a16="http://schemas.microsoft.com/office/drawing/2014/main" id="{7AC1CB81-450D-4E8D-85ED-3D0ABC475921}"/>
              </a:ext>
            </a:extLst>
          </p:cNvPr>
          <p:cNvSpPr txBox="1">
            <a:spLocks noChangeArrowheads="1"/>
          </p:cNvSpPr>
          <p:nvPr/>
        </p:nvSpPr>
        <p:spPr bwMode="auto">
          <a:xfrm rot="-284555">
            <a:off x="2330054" y="1191190"/>
            <a:ext cx="312539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zh-CN" sz="3000" b="1">
                <a:solidFill>
                  <a:srgbClr val="FF0000"/>
                </a:solidFill>
                <a:latin typeface="Times New Roman" panose="02020603050405020304" pitchFamily="18" charset="0"/>
                <a:ea typeface="汉仪白棋体简"/>
                <a:cs typeface="Times New Roman" panose="02020603050405020304" pitchFamily="18" charset="0"/>
              </a:rPr>
              <a:t>LÀM VIỆC NHÓM</a:t>
            </a:r>
            <a:endParaRPr lang="zh-CN" altLang="en-US" sz="3000" b="1">
              <a:solidFill>
                <a:srgbClr val="FF0000"/>
              </a:solidFill>
              <a:latin typeface="Times New Roman" panose="02020603050405020304" pitchFamily="18" charset="0"/>
              <a:ea typeface="汉仪白棋体简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gioi thieu"/>
  <p:tag name="GENSWF_ADVANCE_TIME" val="0.00"/>
  <p:tag name="ISPRING_SLIDE_INDENT_LEVEL" val="0"/>
  <p:tag name="ISPRING_PRESENTER_ID" val="{ADB59505-F542-4590-ACB1-166601337CA7}"/>
  <p:tag name="ISPRING_CUSTOM_TIMING_US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1144</Words>
  <Application>Microsoft Office PowerPoint</Application>
  <PresentationFormat>On-screen Show (4:3)</PresentationFormat>
  <Paragraphs>151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#9Slide05 Claudia</vt:lpstr>
      <vt:lpstr>Arial</vt:lpstr>
      <vt:lpstr>Calibri</vt:lpstr>
      <vt:lpstr>Calibri Light</vt:lpstr>
      <vt:lpstr>Times New Roman</vt:lpstr>
      <vt:lpstr>Wingdings 3</vt:lpstr>
      <vt:lpstr>1_Office Theme</vt:lpstr>
      <vt:lpstr>2_Office Theme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Quan sát và trình bày hiểu biết của em về con vật này?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Tóm tắt truyện: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47</cp:revision>
  <dcterms:created xsi:type="dcterms:W3CDTF">2022-05-30T14:14:31Z</dcterms:created>
  <dcterms:modified xsi:type="dcterms:W3CDTF">2023-02-06T07:58:36Z</dcterms:modified>
</cp:coreProperties>
</file>