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497" r:id="rId4"/>
    <p:sldId id="531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82" d="100"/>
          <a:sy n="82" d="100"/>
        </p:scale>
        <p:origin x="150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dirty="0">
            <a:latin typeface="Cambria" pitchFamily="18" charset="0"/>
            <a:ea typeface="Cambria" pitchFamily="18" charset="0"/>
          </a:endParaRP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  <dgm:t>
        <a:bodyPr/>
        <a:lstStyle/>
        <a:p>
          <a:endParaRPr lang="en-US"/>
        </a:p>
      </dgm:t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 smtClean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2020.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kern="1200" dirty="0" smtClean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 smtClean="0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 smtClean="0">
              <a:latin typeface="Cambria" pitchFamily="18" charset="0"/>
              <a:ea typeface="Cambria" pitchFamily="18" charset="0"/>
            </a:rPr>
            <a:t>.</a:t>
          </a:r>
          <a:endParaRPr lang="en-US" sz="1700" kern="1200" dirty="0">
            <a:latin typeface="Cambria" pitchFamily="18" charset="0"/>
            <a:ea typeface="Cambria" pitchFamily="18" charset="0"/>
          </a:endParaRP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/>
          </a:r>
          <a:b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 smtClean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 smtClean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jpe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jpe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7.jpe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7.png"/><Relationship Id="rId4" Type="http://schemas.openxmlformats.org/officeDocument/2006/relationships/image" Target="../media/image7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7.png"/><Relationship Id="rId4" Type="http://schemas.openxmlformats.org/officeDocument/2006/relationships/image" Target="../media/image7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diagramData" Target="../diagrams/data1.xml"/><Relationship Id="rId2" Type="http://schemas.openxmlformats.org/officeDocument/2006/relationships/image" Target="../media/image6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jpeg"/><Relationship Id="rId5" Type="http://schemas.openxmlformats.org/officeDocument/2006/relationships/image" Target="../media/image8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image" Target="../media/image7.jpeg"/><Relationship Id="rId9" Type="http://schemas.openxmlformats.org/officeDocument/2006/relationships/image" Target="../media/image13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  <a:endParaRPr lang="en-US" sz="2400" b="1" dirty="0">
              <a:solidFill>
                <a:srgbClr val="0D30DD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0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Nam)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đầm và nước </a:t>
            </a:r>
            <a:r>
              <a:rPr lang="vi-VN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gia tăng của số ngày hạn hán đã làm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của các hồ đầm xuống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ực 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nước ngầm cũng hạ thấp hơn nhiều so với trung bình nhiều </a:t>
            </a:r>
            <a:r>
              <a:rPr lang="vi-VN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Cạn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ở </a:t>
            </a:r>
            <a:r>
              <a:rPr lang="en-US" dirty="0" err="1" smtClean="0"/>
              <a:t>hồ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An (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Nai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Mực</a:t>
            </a:r>
            <a:r>
              <a:rPr lang="en-US" sz="1600" dirty="0" smtClean="0"/>
              <a:t> </a:t>
            </a:r>
            <a:r>
              <a:rPr lang="en-US" sz="1600" dirty="0" err="1" smtClean="0"/>
              <a:t>nước</a:t>
            </a:r>
            <a:r>
              <a:rPr lang="en-US" sz="1600" dirty="0" smtClean="0"/>
              <a:t> </a:t>
            </a:r>
            <a:r>
              <a:rPr lang="en-US" sz="1600" dirty="0" err="1" smtClean="0"/>
              <a:t>ngầm</a:t>
            </a:r>
            <a:r>
              <a:rPr lang="en-US" sz="1600" dirty="0" smtClean="0"/>
              <a:t> </a:t>
            </a:r>
            <a:r>
              <a:rPr lang="en-US" sz="1600" dirty="0" err="1" smtClean="0"/>
              <a:t>xuống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thấp</a:t>
            </a:r>
            <a:r>
              <a:rPr lang="en-US" sz="1600" dirty="0" smtClean="0"/>
              <a:t> </a:t>
            </a:r>
            <a:r>
              <a:rPr lang="en-US" sz="1600" dirty="0" err="1" smtClean="0"/>
              <a:t>báo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ở </a:t>
            </a:r>
            <a:r>
              <a:rPr lang="en-US" sz="1600" dirty="0" err="1" smtClean="0"/>
              <a:t>miền</a:t>
            </a:r>
            <a:r>
              <a:rPr lang="en-US" sz="1600" dirty="0" smtClean="0"/>
              <a:t> </a:t>
            </a:r>
            <a:r>
              <a:rPr lang="en-US" sz="1600" dirty="0" err="1" smtClean="0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78655" y="2536918"/>
            <a:ext cx="65531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8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800" dirty="0">
              <a:latin typeface="Cambria" pitchFamily="18" charset="0"/>
              <a:ea typeface="Cambria" pitchFamily="18" charset="0"/>
            </a:endParaRPr>
          </a:p>
          <a:p>
            <a:r>
              <a:rPr lang="vi-VN" sz="28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800" dirty="0">
                <a:latin typeface="Cambria" pitchFamily="18" charset="0"/>
                <a:ea typeface="Cambria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THỦY VĂN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 giảm nhẹ biến đổi khí hậu ở nước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Nêu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thích ứng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ở nước ta và cho </a:t>
            </a:r>
            <a:r>
              <a:rPr lang="vi-VN" sz="215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iện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La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 smtClean="0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210751"/>
            <a:ext cx="72723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giảm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nhẹ biến đổi khí hậu: 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tiết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kiệm năng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tiết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kiệm và bảo vệ tài nguyên nước.</a:t>
            </a: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Trồng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và bảo vệ rừng, giảm thiểu và xử lí rác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thích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ứng với biến đổi khí </a:t>
            </a:r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nông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nghiệp: thay đổi cơ cấu mùa vụ, cây trồng, vật nuôi, nâng cấp hệ thống thủy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công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nghiệp: ứng dụng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khoa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học – công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400" smtClean="0">
                <a:latin typeface="Cambria" panose="02040503050406030204" pitchFamily="18" charset="0"/>
                <a:ea typeface="Cambria" panose="02040503050406030204" pitchFamily="18" charset="0"/>
              </a:rPr>
              <a:t>dịch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vụ: cải tạo, tu bổ, nâng cấp cơ sở hạ </a:t>
            </a:r>
            <a:r>
              <a:rPr lang="vi-VN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4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mbria" pitchFamily="18" charset="0"/>
              </a:rPr>
              <a:t>EM CÓ BIẾT?</a:t>
            </a:r>
            <a:endParaRPr lang="en-US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 trên diện rộng, làm 249 người chết, mất tích; khoảng 50.000 ha lúa, hoa màu bị thiệt hại</a:t>
            </a:r>
            <a:r>
              <a:rPr lang="vi-VN" sz="190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nhiều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8.1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 smtClean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4" y="1066800"/>
            <a:ext cx="8769293" cy="1008205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HẬU ĐỐI </a:t>
            </a:r>
            <a:r>
              <a:rPr lang="en-US" sz="3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VỚI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TỰ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NHIÊN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VIỆT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990600" y="-1524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  <a:endParaRPr lang="en-US" sz="5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 khí hậu là gì? Nguyên nhân nào gây ra biến đổi khí hậu?</a:t>
            </a:r>
            <a:r>
              <a:rPr lang="en-US" sz="23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Biến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đổi khí hậu là sự thay đổi trạng thái của khí hậu so với trung bình nhiều năm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3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động của con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đốt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nhiên liệu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than,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tạo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64563"/>
              </p:ext>
            </p:extLst>
          </p:nvPr>
        </p:nvGraphicFramePr>
        <p:xfrm>
          <a:off x="304798" y="533400"/>
          <a:ext cx="8305804" cy="6458712"/>
        </p:xfrm>
        <a:graphic>
          <a:graphicData uri="http://schemas.openxmlformats.org/drawingml/2006/table">
            <a:tbl>
              <a:tblPr firstRow="1" firstCol="1" bandRow="1"/>
              <a:tblGrid>
                <a:gridCol w="1660658">
                  <a:extLst>
                    <a:ext uri="{9D8B030D-6E8A-4147-A177-3AD203B41FA5}">
                      <a16:colId xmlns:a16="http://schemas.microsoft.com/office/drawing/2014/main" val="4017217973"/>
                    </a:ext>
                  </a:extLst>
                </a:gridCol>
                <a:gridCol w="1660658">
                  <a:extLst>
                    <a:ext uri="{9D8B030D-6E8A-4147-A177-3AD203B41FA5}">
                      <a16:colId xmlns:a16="http://schemas.microsoft.com/office/drawing/2014/main" val="3411971779"/>
                    </a:ext>
                  </a:extLst>
                </a:gridCol>
                <a:gridCol w="1661496">
                  <a:extLst>
                    <a:ext uri="{9D8B030D-6E8A-4147-A177-3AD203B41FA5}">
                      <a16:colId xmlns:a16="http://schemas.microsoft.com/office/drawing/2014/main" val="1230943399"/>
                    </a:ext>
                  </a:extLst>
                </a:gridCol>
                <a:gridCol w="1661496">
                  <a:extLst>
                    <a:ext uri="{9D8B030D-6E8A-4147-A177-3AD203B41FA5}">
                      <a16:colId xmlns:a16="http://schemas.microsoft.com/office/drawing/2014/main" val="2828940472"/>
                    </a:ext>
                  </a:extLst>
                </a:gridCol>
                <a:gridCol w="1661496">
                  <a:extLst>
                    <a:ext uri="{9D8B030D-6E8A-4147-A177-3AD203B41FA5}">
                      <a16:colId xmlns:a16="http://schemas.microsoft.com/office/drawing/2014/main" val="2933828829"/>
                    </a:ext>
                  </a:extLst>
                </a:gridCol>
              </a:tblGrid>
              <a:tr h="264573">
                <a:tc gridSpan="5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BIỀN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419865"/>
                  </a:ext>
                </a:extLst>
              </a:tr>
              <a:tr h="2645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 văn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đai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 vật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839929"/>
                  </a:ext>
                </a:extLst>
              </a:tr>
              <a:tr h="47935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Nhiệt độ Trái Đất tăng lên, thời tiết ngày càng cực đoan (bão, mưa lớn, hạn hán, rét đậm, nắng nóng).</a:t>
                      </a:r>
                      <a:b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Thay đổi chế độ mưa và gió mùa, ảnh hưởng đến sản xuất và đời sống.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Mực nước biển dâng, xâm nhập mặn, ngập úng vùng thấp.</a:t>
                      </a:r>
                      <a:b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Thay đổi dòng chảy sông ngòi, tăng lũ lụt và hạn hán.</a:t>
                      </a:r>
                      <a:b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Giảm nguồn nước ngọt, chất lượng nước giảm.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tăng xói mòn, sạt lở đất, sụt lún vùng ven biển và đồng bằng.</a:t>
                      </a:r>
                      <a:b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Băng tan làm thay đổi địa hình vùng núi cao, vùng cực.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bị khô hạn, bạc màu, hoang mạc hóa.</a:t>
                      </a:r>
                      <a:b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Xâm nhập mặn làm đất thoái hóa.</a:t>
                      </a:r>
                      <a:b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Gia tăng xói mòn, rửa trôi ở vùng đồi núi.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106170" algn="l"/>
                        </a:tabLs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3568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4798" y="1143000"/>
            <a:ext cx="1600202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72647" y="1158551"/>
            <a:ext cx="1600202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74702" y="1156996"/>
            <a:ext cx="1600202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20002" y="1143000"/>
            <a:ext cx="1600202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65302" y="1143000"/>
            <a:ext cx="1600202" cy="571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độ trung bình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1958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vi-VN" sz="21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2018.</a:t>
            </a:r>
            <a:endParaRPr lang="en-US" sz="21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1,1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 smtClean="0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1,2</a:t>
            </a:r>
            <a:r>
              <a:rPr lang="en-US" sz="2100" baseline="30000" dirty="0" smtClean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TPHCM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TP</a:t>
            </a:r>
            <a:r>
              <a:rPr lang="en-US" sz="2100" dirty="0" smtClean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 smtClean="0">
                <a:latin typeface="Cambria" pitchFamily="18" charset="0"/>
                <a:ea typeface="Cambria" pitchFamily="18" charset="0"/>
              </a:rPr>
              <a:t>): 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 </a:t>
            </a:r>
            <a:r>
              <a:rPr lang="vi-VN" sz="21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2020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  <a:endParaRPr lang="en-US" sz="21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 smtClean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 smtClean="0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 smtClean="0">
                <a:latin typeface="Cambria" pitchFamily="18" charset="0"/>
                <a:ea typeface="Cambria" pitchFamily="18" charset="0"/>
              </a:rPr>
              <a:t>.</a:t>
            </a:r>
            <a:endParaRPr lang="en-US" sz="22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 smtClean="0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 smtClean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 smtClean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 smtClean="0">
                <a:solidFill>
                  <a:srgbClr val="0D30DD"/>
                </a:solidFill>
                <a:latin typeface="Cambria" pitchFamily="18" charset="0"/>
              </a:rPr>
              <a:t>KHÍ HẬU</a:t>
            </a:r>
            <a:endParaRPr lang="en-US" sz="2400" b="1" dirty="0">
              <a:solidFill>
                <a:srgbClr val="0D30DD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5257</TotalTime>
  <Words>1755</Words>
  <Application>Microsoft Office PowerPoint</Application>
  <PresentationFormat>On-screen Show (4:3)</PresentationFormat>
  <Paragraphs>168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TỰ NHIÊN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pc02</cp:lastModifiedBy>
  <cp:revision>397</cp:revision>
  <dcterms:created xsi:type="dcterms:W3CDTF">2016-02-15T14:28:12Z</dcterms:created>
  <dcterms:modified xsi:type="dcterms:W3CDTF">2025-10-27T08:58:37Z</dcterms:modified>
</cp:coreProperties>
</file>