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77" r:id="rId2"/>
  </p:sldMasterIdLst>
  <p:notesMasterIdLst>
    <p:notesMasterId r:id="rId21"/>
  </p:notesMasterIdLst>
  <p:sldIdLst>
    <p:sldId id="474" r:id="rId3"/>
    <p:sldId id="546" r:id="rId4"/>
    <p:sldId id="467" r:id="rId5"/>
    <p:sldId id="512" r:id="rId6"/>
    <p:sldId id="543" r:id="rId7"/>
    <p:sldId id="547" r:id="rId8"/>
    <p:sldId id="548" r:id="rId9"/>
    <p:sldId id="558" r:id="rId10"/>
    <p:sldId id="559" r:id="rId11"/>
    <p:sldId id="560" r:id="rId12"/>
    <p:sldId id="509" r:id="rId13"/>
    <p:sldId id="549" r:id="rId14"/>
    <p:sldId id="561" r:id="rId15"/>
    <p:sldId id="562" r:id="rId16"/>
    <p:sldId id="563" r:id="rId17"/>
    <p:sldId id="564" r:id="rId18"/>
    <p:sldId id="565" r:id="rId19"/>
    <p:sldId id="5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DF617-4C85-44D5-993E-B04C6D9E92B0}"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4C689-0797-4A8F-B2C6-5687E1566F8F}" type="slidenum">
              <a:rPr lang="en-US" smtClean="0"/>
              <a:t>‹#›</a:t>
            </a:fld>
            <a:endParaRPr lang="en-US"/>
          </a:p>
        </p:txBody>
      </p:sp>
    </p:spTree>
    <p:extLst>
      <p:ext uri="{BB962C8B-B14F-4D97-AF65-F5344CB8AC3E}">
        <p14:creationId xmlns:p14="http://schemas.microsoft.com/office/powerpoint/2010/main" val="306232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84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41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46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74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59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3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29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84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35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11/5/2025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424796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11/5/2025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296038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11/5/2025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452942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3723712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15417332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23503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2510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19197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14459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C39D9B-1707-4BC2-A8DF-A9A95A2D1DDF}"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73511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C39D9B-1707-4BC2-A8DF-A9A95A2D1DDF}"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5880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11/5/2025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2276088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7273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153649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2839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28036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41035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11/5/2025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301799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11/5/2025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5882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11/5/2025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94795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11/5/2025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23136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11/5/2025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319726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11/5/2025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481838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11/5/2025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79178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11/5/2025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2928084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11/5/2025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94943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301745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7CF0933-AD9A-483E-B55D-B968C5CAA30A}" type="datetimeFigureOut">
              <a:rPr lang="en-US" smtClean="0"/>
              <a:t>11/5/2025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E8B42BE-97E8-4C84-9448-6C66074E824B}"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58628477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198583" y="-903188"/>
            <a:ext cx="7235349"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803942" y="2312176"/>
            <a:ext cx="4434378" cy="1300310"/>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r>
              <a:rPr lang="vi-VN" sz="4000" b="1" i="1" dirty="0">
                <a:solidFill>
                  <a:srgbClr val="FF0000"/>
                </a:solidFill>
                <a:latin typeface="+mj-lt"/>
                <a:ea typeface="SimSun-ExtB" panose="02010609060101010101" pitchFamily="49" charset="-122"/>
                <a:cs typeface="Arial-Rounded" panose="020B0604020202020204" pitchFamily="34" charset="0"/>
              </a:rPr>
              <a:t>Tiết </a:t>
            </a:r>
            <a:r>
              <a:rPr lang="en-US" sz="4000" b="1" i="1" dirty="0" smtClean="0">
                <a:solidFill>
                  <a:srgbClr val="FF0000"/>
                </a:solidFill>
                <a:latin typeface="+mj-lt"/>
                <a:ea typeface="SimSun-ExtB" panose="02010609060101010101" pitchFamily="49" charset="-122"/>
                <a:cs typeface="Arial-Rounded" panose="020B0604020202020204" pitchFamily="34" charset="0"/>
              </a:rPr>
              <a:t>33,34</a:t>
            </a:r>
            <a:endParaRPr lang="vi-VN" sz="4000" b="1" i="1" dirty="0">
              <a:solidFill>
                <a:srgbClr val="FF0000"/>
              </a:solidFill>
              <a:latin typeface="+mj-lt"/>
              <a:ea typeface="SimSun-ExtB" panose="02010609060101010101" pitchFamily="49" charset="-122"/>
              <a:cs typeface="Arial-Rounded" panose="020B0604020202020204" pitchFamily="34" charset="0"/>
            </a:endParaRPr>
          </a:p>
          <a:p>
            <a:pPr algn="ctr" defTabSz="913130"/>
            <a:r>
              <a:rPr lang="vi-VN" sz="4000" b="1" i="1" dirty="0">
                <a:solidFill>
                  <a:srgbClr val="FF0000"/>
                </a:solidFill>
                <a:latin typeface="+mj-lt"/>
                <a:ea typeface="SimSun-ExtB" panose="02010609060101010101" pitchFamily="49" charset="-122"/>
                <a:cs typeface="Arial-Rounded" panose="020B0604020202020204" pitchFamily="34" charset="0"/>
              </a:rPr>
              <a:t>Ôn tập </a:t>
            </a:r>
            <a:r>
              <a:rPr lang="en-US" sz="4000" b="1" i="1" dirty="0" err="1" smtClean="0">
                <a:solidFill>
                  <a:srgbClr val="FF0000"/>
                </a:solidFill>
                <a:latin typeface="+mj-lt"/>
                <a:ea typeface="SimSun-ExtB" panose="02010609060101010101" pitchFamily="49" charset="-122"/>
                <a:cs typeface="Arial-Rounded" panose="020B0604020202020204" pitchFamily="34" charset="0"/>
              </a:rPr>
              <a:t>giữa</a:t>
            </a:r>
            <a:r>
              <a:rPr lang="en-US" sz="4000" b="1" i="1" dirty="0" smtClean="0">
                <a:solidFill>
                  <a:srgbClr val="FF0000"/>
                </a:solidFill>
                <a:latin typeface="+mj-lt"/>
                <a:ea typeface="SimSun-ExtB" panose="02010609060101010101" pitchFamily="49" charset="-122"/>
                <a:cs typeface="Arial-Rounded" panose="020B0604020202020204" pitchFamily="34" charset="0"/>
              </a:rPr>
              <a:t> </a:t>
            </a:r>
            <a:r>
              <a:rPr lang="vi-VN" sz="4000" b="1" i="1" dirty="0" smtClean="0">
                <a:solidFill>
                  <a:srgbClr val="FF0000"/>
                </a:solidFill>
                <a:latin typeface="+mj-lt"/>
                <a:ea typeface="SimSun-ExtB" panose="02010609060101010101" pitchFamily="49" charset="-122"/>
                <a:cs typeface="Arial-Rounded" panose="020B0604020202020204" pitchFamily="34" charset="0"/>
              </a:rPr>
              <a:t>học </a:t>
            </a:r>
            <a:r>
              <a:rPr lang="vi-VN" sz="4000" b="1" i="1" dirty="0">
                <a:solidFill>
                  <a:srgbClr val="FF0000"/>
                </a:solidFill>
                <a:latin typeface="+mj-lt"/>
                <a:ea typeface="SimSun-ExtB" panose="02010609060101010101" pitchFamily="49" charset="-122"/>
                <a:cs typeface="Arial-Rounded" panose="020B0604020202020204" pitchFamily="34" charset="0"/>
              </a:rPr>
              <a:t>kì I</a:t>
            </a:r>
            <a:endParaRPr lang="en-US" sz="4000" b="1" i="1" dirty="0">
              <a:solidFill>
                <a:srgbClr val="FF0000"/>
              </a:solidFill>
              <a:latin typeface="+mj-lt"/>
              <a:ea typeface="SimSun-ExtB" panose="02010609060101010101" pitchFamily="49" charset="-122"/>
              <a:cs typeface="Arial-Rounded" panose="020B0604020202020204" pitchFamily="34" charset="0"/>
            </a:endParaRPr>
          </a:p>
        </p:txBody>
      </p:sp>
      <p:sp>
        <p:nvSpPr>
          <p:cNvPr id="18" name="16">
            <a:extLst>
              <a:ext uri="{FF2B5EF4-FFF2-40B4-BE49-F238E27FC236}">
                <a16:creationId xmlns:a16="http://schemas.microsoft.com/office/drawing/2014/main" id="{3F9DE229-1895-4C69-97AA-EC06BCAC4819}"/>
              </a:ext>
            </a:extLst>
          </p:cNvPr>
          <p:cNvSpPr/>
          <p:nvPr/>
        </p:nvSpPr>
        <p:spPr>
          <a:xfrm>
            <a:off x="86755" y="51066"/>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2" name="Rectangle 1"/>
          <p:cNvSpPr/>
          <p:nvPr/>
        </p:nvSpPr>
        <p:spPr>
          <a:xfrm>
            <a:off x="426567" y="350882"/>
            <a:ext cx="533659" cy="461665"/>
          </a:xfrm>
          <a:prstGeom prst="rect">
            <a:avLst/>
          </a:prstGeom>
        </p:spPr>
        <p:txBody>
          <a:bodyPr wrap="square">
            <a:spAutoFit/>
          </a:bodyPr>
          <a:lstStyle/>
          <a:p>
            <a:pPr lvl="0" algn="ctr">
              <a:defRPr/>
            </a:pPr>
            <a:r>
              <a:rPr lang="en-US" altLang="zh-CN" sz="2400" b="1" dirty="0">
                <a:solidFill>
                  <a:srgbClr val="ED2F6A"/>
                </a:solidFill>
                <a:ea typeface="等线" panose="02010600030101010101" pitchFamily="2" charset="-122"/>
                <a:cs typeface="+mn-ea"/>
                <a:sym typeface="+mn-lt"/>
              </a:rPr>
              <a:t>1</a:t>
            </a:r>
            <a:endParaRPr lang="zh-CN" altLang="en-US" sz="2400" b="1" dirty="0">
              <a:solidFill>
                <a:srgbClr val="ED2F6A"/>
              </a:solidFill>
              <a:ea typeface="等线" panose="02010600030101010101" pitchFamily="2" charset="-122"/>
              <a:cs typeface="+mn-ea"/>
              <a:sym typeface="+mn-lt"/>
            </a:endParaRPr>
          </a:p>
        </p:txBody>
      </p:sp>
      <p:sp>
        <p:nvSpPr>
          <p:cNvPr id="21" name="16">
            <a:extLst>
              <a:ext uri="{FF2B5EF4-FFF2-40B4-BE49-F238E27FC236}">
                <a16:creationId xmlns:a16="http://schemas.microsoft.com/office/drawing/2014/main" id="{3F9DE229-1895-4C69-97AA-EC06BCAC4819}"/>
              </a:ext>
            </a:extLst>
          </p:cNvPr>
          <p:cNvSpPr/>
          <p:nvPr/>
        </p:nvSpPr>
        <p:spPr>
          <a:xfrm>
            <a:off x="86753" y="51065"/>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5192" y="765111"/>
            <a:ext cx="11187404" cy="1384995"/>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dụng</a:t>
            </a:r>
            <a:r>
              <a:rPr lang="en-US" sz="2800" b="1"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5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7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xúc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ấn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957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6" y="-2681938"/>
            <a:ext cx="6858000" cy="12221875"/>
          </a:xfrm>
          <a:prstGeom prst="rect">
            <a:avLst/>
          </a:prstGeom>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a16="http://schemas.microsoft.com/office/drawing/2014/main"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a16="http://schemas.microsoft.com/office/drawing/2014/main" id="{C427ADA6-213D-424A-8265-DDE2F08EB70B}"/>
              </a:ext>
            </a:extLst>
          </p:cNvPr>
          <p:cNvSpPr txBox="1"/>
          <p:nvPr/>
        </p:nvSpPr>
        <p:spPr>
          <a:xfrm>
            <a:off x="3505318" y="2162758"/>
            <a:ext cx="6010507" cy="1569612"/>
          </a:xfrm>
          <a:prstGeom prst="rect">
            <a:avLst/>
          </a:prstGeom>
          <a:noFill/>
        </p:spPr>
        <p:txBody>
          <a:bodyPr wrap="square" lIns="91391" tIns="45696" rIns="91391" bIns="45696"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II. </a:t>
            </a:r>
            <a:r>
              <a:rPr lang="en-US" sz="4800" b="1" dirty="0" err="1">
                <a:solidFill>
                  <a:srgbClr val="FF0000"/>
                </a:solidFill>
                <a:latin typeface="Times New Roman" panose="02020603050405020304" pitchFamily="18" charset="0"/>
                <a:cs typeface="Times New Roman" panose="02020603050405020304" pitchFamily="18" charset="0"/>
              </a:rPr>
              <a:t>Ôn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tập</a:t>
            </a:r>
            <a:r>
              <a:rPr lang="en-US" sz="4800" b="1" dirty="0">
                <a:solidFill>
                  <a:srgbClr val="FF0000"/>
                </a:solidFill>
                <a:latin typeface="Times New Roman" panose="02020603050405020304" pitchFamily="18" charset="0"/>
                <a:cs typeface="Times New Roman" panose="02020603050405020304" pitchFamily="18" charset="0"/>
              </a:rPr>
              <a:t> </a:t>
            </a:r>
            <a:endParaRPr lang="vi-VN" sz="4800" b="1" dirty="0">
              <a:solidFill>
                <a:srgbClr val="FF0000"/>
              </a:solidFill>
              <a:latin typeface="Times New Roman" panose="02020603050405020304" pitchFamily="18" charset="0"/>
              <a:cs typeface="Times New Roman" panose="02020603050405020304" pitchFamily="18" charset="0"/>
            </a:endParaRPr>
          </a:p>
          <a:p>
            <a:pPr algn="ctr"/>
            <a:r>
              <a:rPr lang="vi-VN" sz="4800" b="1" dirty="0">
                <a:solidFill>
                  <a:srgbClr val="FF0000"/>
                </a:solidFill>
                <a:latin typeface="Times New Roman" panose="02020603050405020304" pitchFamily="18" charset="0"/>
                <a:cs typeface="Times New Roman" panose="02020603050405020304" pitchFamily="18" charset="0"/>
              </a:rPr>
              <a:t>phần </a:t>
            </a:r>
            <a:r>
              <a:rPr lang="en-US" sz="4800" b="1" dirty="0" err="1">
                <a:solidFill>
                  <a:srgbClr val="FF0000"/>
                </a:solidFill>
                <a:latin typeface="Times New Roman" panose="02020603050405020304" pitchFamily="18" charset="0"/>
                <a:cs typeface="Times New Roman" panose="02020603050405020304" pitchFamily="18" charset="0"/>
              </a:rPr>
              <a:t>tiếng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Việt</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6985" y="304715"/>
            <a:ext cx="1092819" cy="553998"/>
          </a:xfrm>
          <a:prstGeom prst="rect">
            <a:avLst/>
          </a:prstGeom>
        </p:spPr>
        <p:txBody>
          <a:bodyPr wrap="square">
            <a:spAutoFit/>
          </a:bodyPr>
          <a:lstStyle/>
          <a:p>
            <a:pPr lvl="0" algn="ctr">
              <a:defRPr/>
            </a:pPr>
            <a:r>
              <a:rPr lang="en-US" altLang="zh-CN" sz="3000" b="1" dirty="0">
                <a:solidFill>
                  <a:srgbClr val="ED2F6A"/>
                </a:solidFill>
                <a:ea typeface="等线" panose="02010600030101010101" pitchFamily="2" charset="-122"/>
                <a:cs typeface="+mn-ea"/>
                <a:sym typeface="+mn-lt"/>
              </a:rPr>
              <a:t>2</a:t>
            </a:r>
            <a:endParaRPr lang="zh-CN" altLang="en-US" sz="3000" b="1" dirty="0">
              <a:solidFill>
                <a:srgbClr val="ED2F6A"/>
              </a:solidFill>
              <a:ea typeface="等线" panose="02010600030101010101" pitchFamily="2" charset="-122"/>
              <a:cs typeface="+mn-ea"/>
              <a:sym typeface="+mn-lt"/>
            </a:endParaRPr>
          </a:p>
        </p:txBody>
      </p:sp>
      <p:sp>
        <p:nvSpPr>
          <p:cNvPr id="17" name="16">
            <a:extLst>
              <a:ext uri="{FF2B5EF4-FFF2-40B4-BE49-F238E27FC236}">
                <a16:creationId xmlns:a16="http://schemas.microsoft.com/office/drawing/2014/main" id="{3F9DE229-1895-4C69-97AA-EC06BCAC4819}"/>
              </a:ext>
            </a:extLst>
          </p:cNvPr>
          <p:cNvSpPr/>
          <p:nvPr/>
        </p:nvSpPr>
        <p:spPr>
          <a:xfrm>
            <a:off x="86753" y="51065"/>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Tree>
    <p:extLst>
      <p:ext uri="{BB962C8B-B14F-4D97-AF65-F5344CB8AC3E}">
        <p14:creationId xmlns:p14="http://schemas.microsoft.com/office/powerpoint/2010/main" val="490490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3D29594-C800-41B2-B56B-DFE171EEA65B}"/>
              </a:ext>
            </a:extLst>
          </p:cNvPr>
          <p:cNvGrpSpPr/>
          <p:nvPr/>
        </p:nvGrpSpPr>
        <p:grpSpPr>
          <a:xfrm>
            <a:off x="0" y="6529844"/>
            <a:ext cx="12194509" cy="328254"/>
            <a:chOff x="0" y="6557554"/>
            <a:chExt cx="12194509" cy="328254"/>
          </a:xfrm>
        </p:grpSpPr>
        <p:sp>
          <p:nvSpPr>
            <p:cNvPr id="36" name="Rectangle 35">
              <a:extLst>
                <a:ext uri="{FF2B5EF4-FFF2-40B4-BE49-F238E27FC236}">
                  <a16:creationId xmlns:a16="http://schemas.microsoft.com/office/drawing/2014/main" id="{D1835D78-6C08-4D94-B187-94125838C057}"/>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6AE22C0-D51E-48AE-8E5E-42656018EAD8}"/>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4D619A7-83FA-4A5E-8336-F928BB9AC04E}"/>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B0AF3B07-778D-404C-9534-FAE84F3F1105}"/>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AC41089-C3C0-46E4-B523-AA0B29F40293}"/>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8" name="18">
            <a:extLst>
              <a:ext uri="{FF2B5EF4-FFF2-40B4-BE49-F238E27FC236}">
                <a16:creationId xmlns:a16="http://schemas.microsoft.com/office/drawing/2014/main" id="{A94688D0-FD46-4D6D-8EC6-1AFC3D718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326"/>
          <a:stretch/>
        </p:blipFill>
        <p:spPr>
          <a:xfrm>
            <a:off x="10961649" y="-78492"/>
            <a:ext cx="1370203" cy="1285693"/>
          </a:xfrm>
          <a:prstGeom prst="rect">
            <a:avLst/>
          </a:prstGeom>
        </p:spPr>
      </p:pic>
      <p:grpSp>
        <p:nvGrpSpPr>
          <p:cNvPr id="2" name="135">
            <a:extLst>
              <a:ext uri="{FF2B5EF4-FFF2-40B4-BE49-F238E27FC236}">
                <a16:creationId xmlns:a16="http://schemas.microsoft.com/office/drawing/2014/main" id="{56036885-5BDA-8330-1381-0315D85F2E99}"/>
              </a:ext>
            </a:extLst>
          </p:cNvPr>
          <p:cNvGrpSpPr/>
          <p:nvPr/>
        </p:nvGrpSpPr>
        <p:grpSpPr>
          <a:xfrm>
            <a:off x="338650" y="0"/>
            <a:ext cx="10623001" cy="808665"/>
            <a:chOff x="2470109" y="2002067"/>
            <a:chExt cx="7723249" cy="966897"/>
          </a:xfrm>
        </p:grpSpPr>
        <p:sp>
          <p:nvSpPr>
            <p:cNvPr id="3" name="23">
              <a:extLst>
                <a:ext uri="{FF2B5EF4-FFF2-40B4-BE49-F238E27FC236}">
                  <a16:creationId xmlns:a16="http://schemas.microsoft.com/office/drawing/2014/main" id="{FC64277C-43F8-1B4F-7DCA-CB0838103E50}"/>
                </a:ext>
              </a:extLst>
            </p:cNvPr>
            <p:cNvSpPr/>
            <p:nvPr/>
          </p:nvSpPr>
          <p:spPr>
            <a:xfrm>
              <a:off x="2470109" y="2002067"/>
              <a:ext cx="7723249" cy="966897"/>
            </a:xfrm>
            <a:prstGeom prst="roundRect">
              <a:avLst>
                <a:gd name="adj" fmla="val 50000"/>
              </a:avLst>
            </a:prstGeom>
            <a:noFill/>
            <a:ln w="38100">
              <a:solidFill>
                <a:srgbClr val="ED2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sp>
          <p:nvSpPr>
            <p:cNvPr id="4" name="137">
              <a:extLst>
                <a:ext uri="{FF2B5EF4-FFF2-40B4-BE49-F238E27FC236}">
                  <a16:creationId xmlns:a16="http://schemas.microsoft.com/office/drawing/2014/main" id="{4A19DD16-F5DC-E882-9905-618CBC9ABAFD}"/>
                </a:ext>
              </a:extLst>
            </p:cNvPr>
            <p:cNvSpPr txBox="1"/>
            <p:nvPr/>
          </p:nvSpPr>
          <p:spPr>
            <a:xfrm>
              <a:off x="2637008" y="2171607"/>
              <a:ext cx="7556349" cy="6623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PHT </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a:t>
              </a:r>
              <a:r>
                <a:rPr lang="vi-VN"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Bảng</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danh</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Việt</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kì</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I, </a:t>
              </a:r>
              <a:r>
                <a:rPr lang="en-US" altLang="zh-CN" sz="30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altLang="zh-CN" sz="30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6</a:t>
              </a:r>
              <a:endParaRPr kumimoji="0" lang="zh-CN"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aphicFrame>
        <p:nvGraphicFramePr>
          <p:cNvPr id="13" name="Table 12"/>
          <p:cNvGraphicFramePr>
            <a:graphicFrameLocks noGrp="1"/>
          </p:cNvGraphicFramePr>
          <p:nvPr>
            <p:extLst>
              <p:ext uri="{D42A27DB-BD31-4B8C-83A1-F6EECF244321}">
                <p14:modId xmlns:p14="http://schemas.microsoft.com/office/powerpoint/2010/main" val="2641422243"/>
              </p:ext>
            </p:extLst>
          </p:nvPr>
        </p:nvGraphicFramePr>
        <p:xfrm>
          <a:off x="454089" y="1026367"/>
          <a:ext cx="11737911" cy="4786604"/>
        </p:xfrm>
        <a:graphic>
          <a:graphicData uri="http://schemas.openxmlformats.org/drawingml/2006/table">
            <a:tbl>
              <a:tblPr firstRow="1" firstCol="1" bandRow="1">
                <a:tableStyleId>{93296810-A885-4BE3-A3E7-6D5BEEA58F35}</a:tableStyleId>
              </a:tblPr>
              <a:tblGrid>
                <a:gridCol w="4457631">
                  <a:extLst>
                    <a:ext uri="{9D8B030D-6E8A-4147-A177-3AD203B41FA5}">
                      <a16:colId xmlns:a16="http://schemas.microsoft.com/office/drawing/2014/main" val="3859614293"/>
                    </a:ext>
                  </a:extLst>
                </a:gridCol>
                <a:gridCol w="7280280">
                  <a:extLst>
                    <a:ext uri="{9D8B030D-6E8A-4147-A177-3AD203B41FA5}">
                      <a16:colId xmlns:a16="http://schemas.microsoft.com/office/drawing/2014/main" val="1231474310"/>
                    </a:ext>
                  </a:extLst>
                </a:gridCol>
              </a:tblGrid>
              <a:tr h="1208180">
                <a:tc>
                  <a:txBody>
                    <a:bodyPr/>
                    <a:lstStyle/>
                    <a:p>
                      <a:pPr algn="ctr">
                        <a:lnSpc>
                          <a:spcPct val="107000"/>
                        </a:lnSpc>
                        <a:spcAft>
                          <a:spcPts val="0"/>
                        </a:spcAft>
                      </a:pPr>
                      <a:r>
                        <a:rPr lang="en-US" sz="2800" dirty="0" err="1">
                          <a:solidFill>
                            <a:srgbClr val="C00000"/>
                          </a:solidFill>
                          <a:effectLst/>
                          <a:latin typeface="Times New Roman" panose="02020603050405020304" pitchFamily="18" charset="0"/>
                          <a:cs typeface="Times New Roman" panose="02020603050405020304" pitchFamily="18" charset="0"/>
                        </a:rPr>
                        <a:t>Tên</a:t>
                      </a:r>
                      <a:r>
                        <a:rPr lang="en-US" sz="2800" dirty="0">
                          <a:solidFill>
                            <a:srgbClr val="C00000"/>
                          </a:solidFill>
                          <a:effectLst/>
                          <a:latin typeface="Times New Roman" panose="02020603050405020304" pitchFamily="18" charset="0"/>
                          <a:cs typeface="Times New Roman" panose="02020603050405020304" pitchFamily="18" charset="0"/>
                        </a:rPr>
                        <a:t> </a:t>
                      </a:r>
                      <a:r>
                        <a:rPr lang="vi-VN" sz="2800" dirty="0">
                          <a:solidFill>
                            <a:srgbClr val="C00000"/>
                          </a:solidFill>
                          <a:effectLst/>
                          <a:latin typeface="Times New Roman" panose="02020603050405020304" pitchFamily="18" charset="0"/>
                          <a:cs typeface="Times New Roman" panose="02020603050405020304" pitchFamily="18" charset="0"/>
                        </a:rPr>
                        <a:t>chủ đề</a:t>
                      </a:r>
                      <a:endPar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800" dirty="0" err="1" smtClean="0">
                          <a:solidFill>
                            <a:srgbClr val="C00000"/>
                          </a:solidFill>
                          <a:effectLst/>
                          <a:latin typeface="Times New Roman" panose="02020603050405020304" pitchFamily="18" charset="0"/>
                          <a:cs typeface="Times New Roman" panose="02020603050405020304" pitchFamily="18" charset="0"/>
                        </a:rPr>
                        <a:t>Nội</a:t>
                      </a:r>
                      <a:r>
                        <a:rPr lang="en-US" sz="2800" baseline="0" dirty="0" smtClean="0">
                          <a:solidFill>
                            <a:srgbClr val="C00000"/>
                          </a:solidFill>
                          <a:effectLst/>
                          <a:latin typeface="Times New Roman" panose="02020603050405020304" pitchFamily="18" charset="0"/>
                          <a:cs typeface="Times New Roman" panose="02020603050405020304" pitchFamily="18" charset="0"/>
                        </a:rPr>
                        <a:t> dung </a:t>
                      </a:r>
                      <a:r>
                        <a:rPr lang="en-US" sz="2800" baseline="0" dirty="0" err="1" smtClean="0">
                          <a:solidFill>
                            <a:srgbClr val="C00000"/>
                          </a:solidFill>
                          <a:effectLst/>
                          <a:latin typeface="Times New Roman" panose="02020603050405020304" pitchFamily="18" charset="0"/>
                          <a:cs typeface="Times New Roman" panose="02020603050405020304" pitchFamily="18" charset="0"/>
                        </a:rPr>
                        <a:t>kiến</a:t>
                      </a:r>
                      <a:r>
                        <a:rPr lang="en-US" sz="2800" baseline="0" dirty="0" smtClean="0">
                          <a:solidFill>
                            <a:srgbClr val="C00000"/>
                          </a:solidFill>
                          <a:effectLst/>
                          <a:latin typeface="Times New Roman" panose="02020603050405020304" pitchFamily="18" charset="0"/>
                          <a:cs typeface="Times New Roman" panose="02020603050405020304" pitchFamily="18" charset="0"/>
                        </a:rPr>
                        <a:t> </a:t>
                      </a:r>
                      <a:r>
                        <a:rPr lang="en-US" sz="2800" baseline="0" dirty="0" err="1" smtClean="0">
                          <a:solidFill>
                            <a:srgbClr val="C00000"/>
                          </a:solidFill>
                          <a:effectLst/>
                          <a:latin typeface="Times New Roman" panose="02020603050405020304" pitchFamily="18" charset="0"/>
                          <a:cs typeface="Times New Roman" panose="02020603050405020304" pitchFamily="18" charset="0"/>
                        </a:rPr>
                        <a:t>thức</a:t>
                      </a:r>
                      <a:r>
                        <a:rPr lang="en-US" sz="2800" baseline="0" dirty="0" smtClean="0">
                          <a:solidFill>
                            <a:srgbClr val="C00000"/>
                          </a:solidFill>
                          <a:effectLst/>
                          <a:latin typeface="Times New Roman" panose="02020603050405020304" pitchFamily="18" charset="0"/>
                          <a:cs typeface="Times New Roman" panose="02020603050405020304" pitchFamily="18" charset="0"/>
                        </a:rPr>
                        <a:t> </a:t>
                      </a:r>
                      <a:r>
                        <a:rPr lang="en-US" sz="2800" baseline="0" dirty="0" err="1" smtClean="0">
                          <a:solidFill>
                            <a:srgbClr val="C00000"/>
                          </a:solidFill>
                          <a:effectLst/>
                          <a:latin typeface="Times New Roman" panose="02020603050405020304" pitchFamily="18" charset="0"/>
                          <a:cs typeface="Times New Roman" panose="02020603050405020304" pitchFamily="18" charset="0"/>
                        </a:rPr>
                        <a:t>tiếng</a:t>
                      </a:r>
                      <a:r>
                        <a:rPr lang="en-US" sz="2800" baseline="0" dirty="0" smtClean="0">
                          <a:solidFill>
                            <a:srgbClr val="C00000"/>
                          </a:solidFill>
                          <a:effectLst/>
                          <a:latin typeface="Times New Roman" panose="02020603050405020304" pitchFamily="18" charset="0"/>
                          <a:cs typeface="Times New Roman" panose="02020603050405020304" pitchFamily="18" charset="0"/>
                        </a:rPr>
                        <a:t> </a:t>
                      </a:r>
                      <a:r>
                        <a:rPr lang="en-US" sz="2800" baseline="0" dirty="0" err="1" smtClean="0">
                          <a:solidFill>
                            <a:srgbClr val="C00000"/>
                          </a:solidFill>
                          <a:effectLst/>
                          <a:latin typeface="Times New Roman" panose="02020603050405020304" pitchFamily="18" charset="0"/>
                          <a:cs typeface="Times New Roman" panose="02020603050405020304" pitchFamily="18" charset="0"/>
                        </a:rPr>
                        <a:t>Việt</a:t>
                      </a:r>
                      <a:endPar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039563"/>
                  </a:ext>
                </a:extLst>
              </a:tr>
              <a:tr h="12258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Chủ đề </a:t>
                      </a:r>
                      <a:r>
                        <a:rPr lang="en-US" sz="2800" dirty="0" smtClean="0">
                          <a:solidFill>
                            <a:schemeClr val="tx1"/>
                          </a:solidFill>
                          <a:latin typeface="Times New Roman" panose="02020603050405020304" pitchFamily="18" charset="0"/>
                          <a:cs typeface="Times New Roman" panose="02020603050405020304" pitchFamily="18" charset="0"/>
                        </a:rPr>
                        <a:t>1</a:t>
                      </a:r>
                      <a:r>
                        <a:rPr lang="vi-VN"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Tôi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và</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các</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bạn</a:t>
                      </a:r>
                      <a:endParaRPr lang="en-US" sz="2800" dirty="0" smtClean="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567724"/>
                  </a:ext>
                </a:extLst>
              </a:tr>
              <a:tr h="1127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Chủ đề </a:t>
                      </a:r>
                      <a:r>
                        <a:rPr lang="en-US" sz="2800" dirty="0" smtClean="0">
                          <a:solidFill>
                            <a:schemeClr val="tx1"/>
                          </a:solidFill>
                          <a:latin typeface="Times New Roman" panose="02020603050405020304" pitchFamily="18" charset="0"/>
                          <a:cs typeface="Times New Roman" panose="02020603050405020304" pitchFamily="18" charset="0"/>
                        </a:rPr>
                        <a:t>2</a:t>
                      </a:r>
                      <a:r>
                        <a:rPr lang="vi-VN"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Gõ</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cửa</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trái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tim</a:t>
                      </a:r>
                      <a:endParaRPr lang="en-US" sz="2800" dirty="0" smtClean="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891984"/>
                  </a:ext>
                </a:extLst>
              </a:tr>
              <a:tr h="1225008">
                <a:tc>
                  <a:txBody>
                    <a:bodyPr/>
                    <a:lstStyle/>
                    <a:p>
                      <a:r>
                        <a:rPr lang="vi-VN" sz="2800" dirty="0">
                          <a:solidFill>
                            <a:schemeClr val="tx1"/>
                          </a:solidFill>
                          <a:latin typeface="Times New Roman" panose="02020603050405020304" pitchFamily="18" charset="0"/>
                          <a:cs typeface="Times New Roman" panose="02020603050405020304" pitchFamily="18" charset="0"/>
                        </a:rPr>
                        <a:t>Chủ đề 3: Yêu thương và chia sẻ</a:t>
                      </a:r>
                      <a:endParaRPr lang="en-US" sz="2800" dirty="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4923321"/>
                  </a:ext>
                </a:extLst>
              </a:tr>
            </a:tbl>
          </a:graphicData>
        </a:graphic>
      </p:graphicFrame>
    </p:spTree>
    <p:extLst>
      <p:ext uri="{BB962C8B-B14F-4D97-AF65-F5344CB8AC3E}">
        <p14:creationId xmlns:p14="http://schemas.microsoft.com/office/powerpoint/2010/main" val="399160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7" y="279356"/>
            <a:ext cx="11868539" cy="4373505"/>
          </a:xfrm>
          <a:prstGeom prst="rect">
            <a:avLst/>
          </a:prstGeom>
        </p:spPr>
        <p:txBody>
          <a:bodyPr wrap="square">
            <a:spAutoFit/>
          </a:bodyPr>
          <a:lstStyle/>
          <a:p>
            <a:pPr indent="457200" algn="just">
              <a:lnSpc>
                <a:spcPct val="107000"/>
              </a:lnSpc>
              <a:spcAft>
                <a:spcPts val="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mưa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dặn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con: </a:t>
            </a:r>
          </a:p>
          <a:p>
            <a:pPr indent="457200" algn="just">
              <a:lnSpc>
                <a:spcPct val="107000"/>
              </a:lnSpc>
              <a:spcAft>
                <a:spcPts val="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mồi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con ở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chớ</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xa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kẻo</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đường,con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nhé</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indent="457200" algn="just">
              <a:lnSpc>
                <a:spcPct val="107000"/>
              </a:lnSpc>
              <a:spcAft>
                <a:spcPts val="0"/>
              </a:spcAft>
            </a:pP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Cá</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Cờ</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lượn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hang.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róc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rách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indent="457200" algn="just">
              <a:lnSpc>
                <a:spcPct val="107000"/>
              </a:lnSpc>
              <a:spcAft>
                <a:spcPts val="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vượt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nhé</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indent="457200" algn="just">
              <a:lnSpc>
                <a:spcPct val="107000"/>
              </a:lnSpc>
              <a:spcAft>
                <a:spcPts val="0"/>
              </a:spcAft>
            </a:pP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Cá</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Cờ</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ngắm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lóng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lánh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lách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búi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cỏ</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xanh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rì</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rào</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rồi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vẫy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đuôi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indent="457200" algn="just">
              <a:lnSpc>
                <a:spcPct val="107000"/>
              </a:lnSpc>
              <a:spcAft>
                <a:spcPts val="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tớ</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dặn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rong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xa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Hay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indent="457200" algn="just">
              <a:lnSpc>
                <a:spcPct val="107000"/>
              </a:lnSpc>
              <a:spcAft>
                <a:spcPts val="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cậu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xem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tớ</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rạch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bờ</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indent="457200" algn="just">
              <a:lnSpc>
                <a:spcPct val="107000"/>
              </a:lnSpc>
              <a:spcAft>
                <a:spcPts val="0"/>
              </a:spcAft>
            </a:pP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giương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vây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nhún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phóng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khỏi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bờ</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bơi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say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mê</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ngắm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mây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lúa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Bướm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tím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biếc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bơi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indent="457200" algn="just">
              <a:lnSpc>
                <a:spcPct val="107000"/>
              </a:lnSpc>
              <a:spcAft>
                <a:spcPts val="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Bướm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ơi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indent="457200" algn="just">
              <a:lnSpc>
                <a:spcPct val="107000"/>
              </a:lnSpc>
              <a:spcAft>
                <a:spcPts val="0"/>
              </a:spcAft>
            </a:pP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2715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588" y="260866"/>
            <a:ext cx="10720873" cy="6132320"/>
          </a:xfrm>
          <a:prstGeom prst="rect">
            <a:avLst/>
          </a:prstGeom>
        </p:spPr>
        <p:txBody>
          <a:bodyPr wrap="square">
            <a:spAutoFit/>
          </a:bodyPr>
          <a:lstStyle/>
          <a:p>
            <a:pPr lvl="0" indent="457200" algn="just">
              <a:lnSpc>
                <a:spcPct val="107000"/>
              </a:lnSpc>
            </a:pP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Cứ</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thế</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mải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bơi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bướm</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Nào</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ngờ</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dòng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cạn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dần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rồi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rút</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kiệt</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mắc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cạn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Chú</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sức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mình</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lóc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vẫn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chẳng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thua</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gì</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Mệt</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đành</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nằm</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phơi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mình</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trên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mặt</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tủi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khóc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indent="457200" algn="just">
              <a:lnSpc>
                <a:spcPct val="107000"/>
              </a:lnSpc>
            </a:pP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May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thay</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chị</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Gió</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Nhẹ</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lướt</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mắc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cạn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chị</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dừng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indent="457200" algn="just">
              <a:lnSpc>
                <a:spcPct val="107000"/>
              </a:lnSpc>
            </a:pP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chị</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giúp</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indent="457200" algn="just">
              <a:lnSpc>
                <a:spcPct val="107000"/>
              </a:lnSpc>
            </a:pP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rồi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chị</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Gió</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Nhẹ</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bay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chị</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Gió</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báo</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tin. Hai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chị</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Gió</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đập</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cánh</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gọi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Mây</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Mây</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bay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lang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bỗng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ùn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ùn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kéo</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Bầu</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đen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kịt</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Chị</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Gió</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vẫn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đập</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cánh</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liên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hồi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Mây</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giọt</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mưa</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mưa</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to,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tràn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bụi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cờ</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tạo</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dòng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chảy</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hồ</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mừng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rỡ</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dòng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bơi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indent="457200" algn="just">
              <a:lnSpc>
                <a:spcPct val="107000"/>
              </a:lnSpc>
            </a:pP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hồ</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gặp</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Cờ</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Lo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đã</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khóc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đỏ</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mắt</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Rô</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Ron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hối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hận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lòng</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indent="457200" algn="just">
              <a:lnSpc>
                <a:spcPct val="107000"/>
              </a:lnSpc>
            </a:pPr>
            <a:r>
              <a:rPr lang="en-US" sz="2000" i="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i="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Rô</a:t>
            </a:r>
            <a:r>
              <a:rPr lang="en-US" sz="2000" i="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Ron </a:t>
            </a:r>
            <a:r>
              <a:rPr lang="en-US" sz="2000" i="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i="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vâng</a:t>
            </a:r>
            <a:r>
              <a:rPr lang="en-US" sz="2000" i="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lời</a:t>
            </a:r>
            <a:r>
              <a:rPr lang="en-US" sz="2000" i="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en-US" sz="2000" i="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i="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000" i="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000" i="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Quảng</a:t>
            </a:r>
            <a:r>
              <a:rPr lang="en-US" sz="2000" i="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107000"/>
              </a:lnSpc>
            </a:pPr>
            <a:r>
              <a:rPr lang="en-US" sz="2000" b="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 (0,5 </a:t>
            </a:r>
            <a:r>
              <a:rPr lang="en-US" sz="2000" b="1"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000" b="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trích</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trên</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0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gì</a:t>
            </a:r>
            <a:r>
              <a:rPr lang="en-US" sz="2000" kern="1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indent="457200" algn="just">
              <a:lnSpc>
                <a:spcPct val="107000"/>
              </a:lnSpc>
              <a:spcAft>
                <a:spcPts val="0"/>
              </a:spcAft>
            </a:pPr>
            <a:r>
              <a:rPr lang="en-US" b="1"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b="1" kern="100" dirty="0">
                <a:latin typeface="Times New Roman" panose="02020603050405020304" pitchFamily="18" charset="0"/>
                <a:ea typeface="Calibri" panose="020F0502020204030204" pitchFamily="34" charset="0"/>
                <a:cs typeface="Times New Roman" panose="02020603050405020304" pitchFamily="18" charset="0"/>
              </a:rPr>
              <a:t> 2 (0,5 </a:t>
            </a:r>
            <a:r>
              <a:rPr lang="en-US" b="1" kern="1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b="1" kern="100" dirty="0">
                <a:latin typeface="Times New Roman" panose="02020603050405020304" pitchFamily="18" charset="0"/>
                <a:ea typeface="Calibri" panose="020F0502020204030204" pitchFamily="34" charset="0"/>
                <a:cs typeface="Times New Roman" panose="02020603050405020304" pitchFamily="18" charset="0"/>
              </a:rPr>
              <a:t>):</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ai</a:t>
            </a:r>
            <a:r>
              <a:rPr lang="en-US"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kern="1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b="1"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b="1" kern="100" dirty="0">
                <a:latin typeface="Times New Roman" panose="02020603050405020304" pitchFamily="18" charset="0"/>
                <a:ea typeface="Calibri" panose="020F0502020204030204" pitchFamily="34" charset="0"/>
                <a:cs typeface="Times New Roman" panose="02020603050405020304" pitchFamily="18" charset="0"/>
              </a:rPr>
              <a:t> 3 (1,0 </a:t>
            </a:r>
            <a:r>
              <a:rPr lang="en-US" b="1" kern="1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b="1" kern="100" dirty="0">
                <a:latin typeface="Times New Roman" panose="02020603050405020304" pitchFamily="18" charset="0"/>
                <a:ea typeface="Calibri" panose="020F0502020204030204" pitchFamily="34" charset="0"/>
                <a:cs typeface="Times New Roman" panose="02020603050405020304" pitchFamily="18" charset="0"/>
              </a:rPr>
              <a:t>):</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Nêu</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nội</a:t>
            </a:r>
            <a:r>
              <a:rPr lang="en-US" kern="100" dirty="0">
                <a:latin typeface="Times New Roman" panose="02020603050405020304" pitchFamily="18" charset="0"/>
                <a:ea typeface="Calibri" panose="020F0502020204030204" pitchFamily="34" charset="0"/>
                <a:cs typeface="Times New Roman" panose="02020603050405020304" pitchFamily="18" charset="0"/>
              </a:rPr>
              <a:t> dung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n-US" b="1"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b="1" kern="100" dirty="0">
                <a:latin typeface="Times New Roman" panose="02020603050405020304" pitchFamily="18" charset="0"/>
                <a:ea typeface="Calibri" panose="020F0502020204030204" pitchFamily="34" charset="0"/>
                <a:cs typeface="Times New Roman" panose="02020603050405020304" pitchFamily="18" charset="0"/>
              </a:rPr>
              <a:t> 4 (1,0 </a:t>
            </a:r>
            <a:r>
              <a:rPr lang="en-US" b="1" kern="1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b="1" kern="100" dirty="0">
                <a:latin typeface="Times New Roman" panose="02020603050405020304" pitchFamily="18" charset="0"/>
                <a:ea typeface="Calibri" panose="020F0502020204030204" pitchFamily="34" charset="0"/>
                <a:cs typeface="Times New Roman" panose="02020603050405020304" pitchFamily="18" charset="0"/>
              </a:rPr>
              <a:t>):</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Hãy</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chỉ</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ra</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nêu</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tác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pháp</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tu</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từ</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nhân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hóa</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sử</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văn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sau</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Nói</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rồi</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chị</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Gió</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Nhẹ</a:t>
            </a:r>
            <a:r>
              <a:rPr lang="en-US" i="1" kern="100" dirty="0">
                <a:latin typeface="Times New Roman" panose="02020603050405020304" pitchFamily="18" charset="0"/>
                <a:ea typeface="Calibri" panose="020F0502020204030204" pitchFamily="34" charset="0"/>
                <a:cs typeface="Times New Roman" panose="02020603050405020304" pitchFamily="18" charset="0"/>
              </a:rPr>
              <a:t> bay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đi</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tìm</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chị</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Gió</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báo</a:t>
            </a:r>
            <a:r>
              <a:rPr lang="en-US" i="1" kern="100" dirty="0">
                <a:latin typeface="Times New Roman" panose="02020603050405020304" pitchFamily="18" charset="0"/>
                <a:ea typeface="Calibri" panose="020F0502020204030204" pitchFamily="34" charset="0"/>
                <a:cs typeface="Times New Roman" panose="02020603050405020304" pitchFamily="18" charset="0"/>
              </a:rPr>
              <a:t> tin. Hai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chị</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Gió</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đập</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cánh</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gọi</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các</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cô</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Mây</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cô</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Mây</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đang</a:t>
            </a:r>
            <a:r>
              <a:rPr lang="en-US" i="1" kern="100" dirty="0">
                <a:latin typeface="Times New Roman" panose="02020603050405020304" pitchFamily="18" charset="0"/>
                <a:ea typeface="Calibri" panose="020F0502020204030204" pitchFamily="34" charset="0"/>
                <a:cs typeface="Times New Roman" panose="02020603050405020304" pitchFamily="18" charset="0"/>
              </a:rPr>
              <a:t> bay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lang</a:t>
            </a:r>
            <a:r>
              <a:rPr lang="en-US" i="1" kern="100" dirty="0">
                <a:latin typeface="Times New Roman" panose="02020603050405020304" pitchFamily="18" charset="0"/>
                <a:ea typeface="Calibri" panose="020F0502020204030204" pitchFamily="34" charset="0"/>
                <a:cs typeface="Times New Roman" panose="02020603050405020304" pitchFamily="18" charset="0"/>
              </a:rPr>
              <a:t> thang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bỗng</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ùn</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ùn</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kéo</a:t>
            </a:r>
            <a:r>
              <a:rPr lang="en-US" i="1" kern="100" dirty="0">
                <a:latin typeface="Times New Roman" panose="02020603050405020304" pitchFamily="18" charset="0"/>
                <a:ea typeface="Calibri" panose="020F0502020204030204" pitchFamily="34" charset="0"/>
                <a:cs typeface="Times New Roman" panose="02020603050405020304" pitchFamily="18" charset="0"/>
              </a:rPr>
              <a:t> </a:t>
            </a:r>
            <a:r>
              <a:rPr lang="en-US" i="1" kern="1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i="1"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b="1" dirty="0" err="1">
                <a:ea typeface="Calibri" panose="020F0502020204030204" pitchFamily="34" charset="0"/>
                <a:cs typeface="Times New Roman" panose="02020603050405020304" pitchFamily="18" charset="0"/>
              </a:rPr>
              <a:t>Câu</a:t>
            </a:r>
            <a:r>
              <a:rPr lang="en-US" b="1" dirty="0">
                <a:ea typeface="Calibri" panose="020F0502020204030204" pitchFamily="34" charset="0"/>
                <a:cs typeface="Times New Roman" panose="02020603050405020304" pitchFamily="18" charset="0"/>
              </a:rPr>
              <a:t> 5 (2,0 </a:t>
            </a:r>
            <a:r>
              <a:rPr lang="en-US" b="1" dirty="0" err="1">
                <a:ea typeface="Calibri" panose="020F0502020204030204" pitchFamily="34" charset="0"/>
                <a:cs typeface="Times New Roman" panose="02020603050405020304" pitchFamily="18" charset="0"/>
              </a:rPr>
              <a:t>điểm</a:t>
            </a:r>
            <a:r>
              <a:rPr lang="en-US" b="1" dirty="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Từ</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câu</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chuyện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trên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em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rút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ra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bài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học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gì</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cho</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bản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thân</a:t>
            </a:r>
            <a:r>
              <a:rPr lang="en-US" dirty="0">
                <a:latin typeface="Times New Roman" panose="02020603050405020304" pitchFamily="18" charset="0"/>
                <a:ea typeface="Calibri" panose="020F0502020204030204" pitchFamily="34" charset="0"/>
              </a:rPr>
              <a:t>?</a:t>
            </a:r>
            <a:endParaRPr lang="en-US" dirty="0"/>
          </a:p>
        </p:txBody>
      </p:sp>
      <p:sp>
        <p:nvSpPr>
          <p:cNvPr id="3" name="Rectangle 2"/>
          <p:cNvSpPr/>
          <p:nvPr/>
        </p:nvSpPr>
        <p:spPr>
          <a:xfrm>
            <a:off x="287694" y="4254757"/>
            <a:ext cx="11305592" cy="30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7694" y="4572001"/>
            <a:ext cx="11305592" cy="30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7694" y="4870579"/>
            <a:ext cx="11305592" cy="30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7694" y="5173827"/>
            <a:ext cx="11305592" cy="827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7694" y="6001301"/>
            <a:ext cx="11305592" cy="30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1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8"/>
                                        </p:tgtEl>
                                        <p:attrNameLst>
                                          <p:attrName>ppt_x</p:attrName>
                                        </p:attrNameLst>
                                      </p:cBhvr>
                                      <p:tavLst>
                                        <p:tav tm="0">
                                          <p:val>
                                            <p:strVal val="ppt_x"/>
                                          </p:val>
                                        </p:tav>
                                        <p:tav tm="100000">
                                          <p:val>
                                            <p:strVal val="ppt_x"/>
                                          </p:val>
                                        </p:tav>
                                      </p:tavLst>
                                    </p:anim>
                                    <p:anim calcmode="lin" valueType="num">
                                      <p:cBhvr additive="base">
                                        <p:cTn id="30" dur="500"/>
                                        <p:tgtEl>
                                          <p:spTgt spid="8"/>
                                        </p:tgtEl>
                                        <p:attrNameLst>
                                          <p:attrName>ppt_y</p:attrName>
                                        </p:attrNameLst>
                                      </p:cBhvr>
                                      <p:tavLst>
                                        <p:tav tm="0">
                                          <p:val>
                                            <p:strVal val="ppt_y"/>
                                          </p:val>
                                        </p:tav>
                                        <p:tav tm="100000">
                                          <p:val>
                                            <p:strVal val="1+ppt_h/2"/>
                                          </p:val>
                                        </p:tav>
                                      </p:tavLst>
                                    </p:anim>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976"/>
            <a:ext cx="11588620" cy="6783652"/>
          </a:xfrm>
          <a:prstGeom prst="rect">
            <a:avLst/>
          </a:prstGeom>
        </p:spPr>
        <p:txBody>
          <a:bodyPr wrap="square">
            <a:spAutoFit/>
          </a:bodyPr>
          <a:lstStyle/>
          <a:p>
            <a:pPr>
              <a:lnSpc>
                <a:spcPct val="107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hé</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gáy</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vang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Vịt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Mèo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ngái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nhảy</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sân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oang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oang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Mèo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lười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biếng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dụi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Cho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tớ</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chút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nghị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ai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lười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sân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Mèo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ngượng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ngùng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bò</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Vịt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sân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nhặt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chốc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sân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sạch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rực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rỡ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vang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nơi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thoại</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minh” –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sưu</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err="1">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0"/>
              </a:spcAft>
            </a:pP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1 (0,5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b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2 (0,5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ai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b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3 (1,0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nêu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b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Gà</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nghị</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ai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lười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sân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kern="0" dirty="0">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4 (1,0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kern="0" dirty="0">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5 (2,0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rút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85192" y="3841102"/>
            <a:ext cx="11706808" cy="4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5192" y="4279641"/>
            <a:ext cx="11706808" cy="4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5192" y="5822598"/>
            <a:ext cx="11706808" cy="4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5192" y="6295349"/>
            <a:ext cx="11706808" cy="4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5192" y="4699519"/>
            <a:ext cx="11706808" cy="1123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1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1" presetClass="exit" presetSubtype="1" fill="hold" grpId="0" nodeType="clickEffect">
                                  <p:stCondLst>
                                    <p:cond delay="0"/>
                                  </p:stCondLst>
                                  <p:childTnLst>
                                    <p:animEffect transition="out" filter="wheel(1)">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xit" presetSubtype="1" fill="hold" grpId="0" nodeType="clickEffect">
                                  <p:stCondLst>
                                    <p:cond delay="0"/>
                                  </p:stCondLst>
                                  <p:childTnLst>
                                    <p:animEffect transition="out" filter="wheel(1)">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911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805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861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0670" y="4713541"/>
            <a:ext cx="10902462" cy="349647"/>
          </a:xfrm>
          <a:prstGeom prst="rect">
            <a:avLst/>
          </a:prstGeom>
          <a:solidFill>
            <a:srgbClr val="94BC7F"/>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Franklin Gothic Book"/>
                <a:ea typeface="华文楷体" panose="02010600040101010101" pitchFamily="2" charset="-122"/>
                <a:cs typeface="+mn-cs"/>
              </a:rPr>
              <a:t> </a:t>
            </a:r>
            <a:endParaRPr kumimoji="0" lang="zh-CN" altLang="en-US" sz="1800" b="0" i="0" u="none" strike="noStrike" kern="1200" cap="none" spc="0" normalizeH="0" baseline="0" noProof="0">
              <a:ln>
                <a:noFill/>
              </a:ln>
              <a:solidFill>
                <a:prstClr val="white"/>
              </a:solidFill>
              <a:effectLst/>
              <a:uLnTx/>
              <a:uFillTx/>
              <a:latin typeface="Franklin Gothic Book"/>
              <a:ea typeface="华文楷体" panose="02010600040101010101" pitchFamily="2" charset="-122"/>
              <a:cs typeface="+mn-cs"/>
            </a:endParaRPr>
          </a:p>
        </p:txBody>
      </p:sp>
      <p:pic>
        <p:nvPicPr>
          <p:cNvPr id="5" name="图片 4"/>
          <p:cNvPicPr>
            <a:picLocks noChangeAspect="1"/>
          </p:cNvPicPr>
          <p:nvPr/>
        </p:nvPicPr>
        <p:blipFill>
          <a:blip r:embed="rId3"/>
          <a:stretch>
            <a:fillRect/>
          </a:stretch>
        </p:blipFill>
        <p:spPr>
          <a:xfrm>
            <a:off x="5541671" y="647115"/>
            <a:ext cx="6748803" cy="5998936"/>
          </a:xfrm>
          <a:prstGeom prst="rect">
            <a:avLst/>
          </a:prstGeom>
        </p:spPr>
      </p:pic>
      <p:sp>
        <p:nvSpPr>
          <p:cNvPr id="3" name="Text Box 2"/>
          <p:cNvSpPr txBox="1"/>
          <p:nvPr>
            <p:custDataLst>
              <p:tags r:id="rId1"/>
            </p:custDataLst>
          </p:nvPr>
        </p:nvSpPr>
        <p:spPr>
          <a:xfrm>
            <a:off x="256210" y="1197620"/>
            <a:ext cx="6885218" cy="3477875"/>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chủ</a:t>
            </a:r>
            <a:r>
              <a:rPr kumimoji="0" 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đề</a:t>
            </a:r>
            <a:r>
              <a:rPr kumimoji="0" 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đã</a:t>
            </a:r>
            <a:r>
              <a:rPr kumimoji="0" 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học</a:t>
            </a:r>
            <a:endParaRPr kumimoji="0" 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Chủ</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đề</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1: </a:t>
            </a:r>
            <a:r>
              <a:rPr kumimoji="0" lang="en-US" sz="3200" b="1" i="1"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Tôi</a:t>
            </a:r>
            <a:r>
              <a:rPr kumimoji="0" lang="en-US" sz="3200" b="1" i="1"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3200" b="1" i="1"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các</a:t>
            </a:r>
            <a:r>
              <a:rPr kumimoji="0" lang="en-US" sz="3200" b="1" i="1"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bạn</a:t>
            </a:r>
            <a:endParaRPr kumimoji="0" lang="en-US" sz="3200" b="1" i="1"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2: </a:t>
            </a:r>
            <a:r>
              <a:rPr lang="en-US" sz="3200" b="1" i="1" dirty="0" err="1">
                <a:latin typeface="Times New Roman" panose="02020603050405020304" pitchFamily="18" charset="0"/>
                <a:cs typeface="Times New Roman" panose="02020603050405020304" pitchFamily="18" charset="0"/>
              </a:rPr>
              <a:t>Gõ</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cửa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tim</a:t>
            </a:r>
            <a:endParaRPr lang="en-US" sz="3200" b="1" i="1" dirty="0">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Chủ</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đề</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3: </a:t>
            </a:r>
            <a:r>
              <a:rPr kumimoji="0" lang="en-US" sz="3200" b="1" i="1"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Yêu</a:t>
            </a:r>
            <a:r>
              <a:rPr kumimoji="0" lang="en-US" sz="3200" b="1" i="1"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thương</a:t>
            </a:r>
            <a:r>
              <a:rPr kumimoji="0" lang="en-US" sz="3200" b="1" i="1"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3200" b="1" i="1"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chia </a:t>
            </a:r>
            <a:r>
              <a:rPr kumimoji="0" lang="en-US" sz="3200" b="1" i="1"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sẻ</a:t>
            </a:r>
            <a:endParaRPr kumimoji="0" lang="en-US" sz="3200" b="1" i="1" u="none" strike="noStrike" kern="1200" cap="none" spc="0" normalizeH="0" noProof="0" dirty="0">
              <a:ln>
                <a:noFill/>
              </a:ln>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effectLst/>
              <a:uLnTx/>
              <a:uFillTx/>
              <a:latin typeface="Franklin Gothic Book"/>
            </a:endParaRPr>
          </a:p>
        </p:txBody>
      </p:sp>
    </p:spTree>
    <p:extLst>
      <p:ext uri="{BB962C8B-B14F-4D97-AF65-F5344CB8AC3E}">
        <p14:creationId xmlns:p14="http://schemas.microsoft.com/office/powerpoint/2010/main" val="18424256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81939" y="-2630872"/>
            <a:ext cx="6858000" cy="12221875"/>
          </a:xfrm>
          <a:prstGeom prst="rect">
            <a:avLst/>
          </a:prstGeom>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a16="http://schemas.microsoft.com/office/drawing/2014/main"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a16="http://schemas.microsoft.com/office/drawing/2014/main" id="{C427ADA6-213D-424A-8265-DDE2F08EB70B}"/>
              </a:ext>
            </a:extLst>
          </p:cNvPr>
          <p:cNvSpPr txBox="1"/>
          <p:nvPr/>
        </p:nvSpPr>
        <p:spPr>
          <a:xfrm>
            <a:off x="4204476" y="2704170"/>
            <a:ext cx="5701524" cy="1200280"/>
          </a:xfrm>
          <a:prstGeom prst="rect">
            <a:avLst/>
          </a:prstGeom>
          <a:noFill/>
        </p:spPr>
        <p:txBody>
          <a:bodyPr wrap="square" lIns="91391" tIns="45696" rIns="91391" bIns="45696" rtlCol="0">
            <a:spAutoFit/>
          </a:bodyPr>
          <a:lstStyle/>
          <a:p>
            <a:r>
              <a:rPr lang="en-US" sz="3600" b="1" dirty="0">
                <a:latin typeface="Times New Roman" panose="02020603050405020304" pitchFamily="18" charset="0"/>
                <a:cs typeface="Times New Roman" panose="02020603050405020304" pitchFamily="18" charset="0"/>
              </a:rPr>
              <a:t>I. </a:t>
            </a:r>
            <a:r>
              <a:rPr lang="en-US" sz="3600" b="1" dirty="0" err="1">
                <a:latin typeface="Times New Roman" panose="02020603050405020304" pitchFamily="18" charset="0"/>
                <a:cs typeface="Times New Roman" panose="02020603050405020304" pitchFamily="18" charset="0"/>
              </a:rPr>
              <a:t>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các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chủ đề </a:t>
            </a:r>
            <a:r>
              <a:rPr lang="en-US" sz="3600" b="1" dirty="0" smtClean="0">
                <a:latin typeface="Times New Roman" panose="02020603050405020304" pitchFamily="18" charset="0"/>
                <a:cs typeface="Times New Roman" panose="02020603050405020304" pitchFamily="18" charset="0"/>
              </a:rPr>
              <a:t>1,2,3</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46985" y="304715"/>
            <a:ext cx="1092819" cy="553998"/>
          </a:xfrm>
          <a:prstGeom prst="rect">
            <a:avLst/>
          </a:prstGeom>
        </p:spPr>
        <p:txBody>
          <a:bodyPr wrap="square">
            <a:spAutoFit/>
          </a:bodyPr>
          <a:lstStyle/>
          <a:p>
            <a:pPr lvl="0" algn="ctr">
              <a:defRPr/>
            </a:pPr>
            <a:r>
              <a:rPr lang="en-US" altLang="zh-CN" sz="3000" b="1" dirty="0">
                <a:solidFill>
                  <a:srgbClr val="ED2F6A"/>
                </a:solidFill>
                <a:ea typeface="等线" panose="02010600030101010101" pitchFamily="2" charset="-122"/>
                <a:cs typeface="+mn-ea"/>
                <a:sym typeface="+mn-lt"/>
              </a:rPr>
              <a:t>2</a:t>
            </a:r>
            <a:endParaRPr lang="zh-CN" altLang="en-US" sz="3000" b="1" dirty="0">
              <a:solidFill>
                <a:srgbClr val="ED2F6A"/>
              </a:solidFill>
              <a:ea typeface="等线" panose="02010600030101010101" pitchFamily="2" charset="-122"/>
              <a:cs typeface="+mn-ea"/>
              <a:sym typeface="+mn-lt"/>
            </a:endParaRPr>
          </a:p>
        </p:txBody>
      </p:sp>
      <p:sp>
        <p:nvSpPr>
          <p:cNvPr id="17" name="16">
            <a:extLst>
              <a:ext uri="{FF2B5EF4-FFF2-40B4-BE49-F238E27FC236}">
                <a16:creationId xmlns:a16="http://schemas.microsoft.com/office/drawing/2014/main" id="{3F9DE229-1895-4C69-97AA-EC06BCAC4819}"/>
              </a:ext>
            </a:extLst>
          </p:cNvPr>
          <p:cNvSpPr/>
          <p:nvPr/>
        </p:nvSpPr>
        <p:spPr>
          <a:xfrm>
            <a:off x="86753" y="51065"/>
            <a:ext cx="1213285" cy="1061298"/>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Tree>
    <p:extLst>
      <p:ext uri="{BB962C8B-B14F-4D97-AF65-F5344CB8AC3E}">
        <p14:creationId xmlns:p14="http://schemas.microsoft.com/office/powerpoint/2010/main" val="2675297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3D29594-C800-41B2-B56B-DFE171EEA65B}"/>
              </a:ext>
            </a:extLst>
          </p:cNvPr>
          <p:cNvGrpSpPr/>
          <p:nvPr/>
        </p:nvGrpSpPr>
        <p:grpSpPr>
          <a:xfrm>
            <a:off x="0" y="6529844"/>
            <a:ext cx="12194509" cy="328254"/>
            <a:chOff x="0" y="6557554"/>
            <a:chExt cx="12194509" cy="328254"/>
          </a:xfrm>
        </p:grpSpPr>
        <p:sp>
          <p:nvSpPr>
            <p:cNvPr id="36" name="Rectangle 35">
              <a:extLst>
                <a:ext uri="{FF2B5EF4-FFF2-40B4-BE49-F238E27FC236}">
                  <a16:creationId xmlns:a16="http://schemas.microsoft.com/office/drawing/2014/main" id="{D1835D78-6C08-4D94-B187-94125838C057}"/>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6AE22C0-D51E-48AE-8E5E-42656018EAD8}"/>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4D619A7-83FA-4A5E-8336-F928BB9AC04E}"/>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B0AF3B07-778D-404C-9534-FAE84F3F1105}"/>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AC41089-C3C0-46E4-B523-AA0B29F40293}"/>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135">
            <a:extLst>
              <a:ext uri="{FF2B5EF4-FFF2-40B4-BE49-F238E27FC236}">
                <a16:creationId xmlns:a16="http://schemas.microsoft.com/office/drawing/2014/main" id="{278C08CB-67BD-483C-A48C-F498561DCEB6}"/>
              </a:ext>
            </a:extLst>
          </p:cNvPr>
          <p:cNvGrpSpPr/>
          <p:nvPr/>
        </p:nvGrpSpPr>
        <p:grpSpPr>
          <a:xfrm>
            <a:off x="472511" y="0"/>
            <a:ext cx="11655729" cy="1924388"/>
            <a:chOff x="510193" y="2111809"/>
            <a:chExt cx="11642184" cy="1125150"/>
          </a:xfrm>
        </p:grpSpPr>
        <p:sp>
          <p:nvSpPr>
            <p:cNvPr id="3" name="23">
              <a:extLst>
                <a:ext uri="{FF2B5EF4-FFF2-40B4-BE49-F238E27FC236}">
                  <a16:creationId xmlns:a16="http://schemas.microsoft.com/office/drawing/2014/main" id="{73235391-F2E9-4996-88E0-654BF9ED4930}"/>
                </a:ext>
              </a:extLst>
            </p:cNvPr>
            <p:cNvSpPr/>
            <p:nvPr/>
          </p:nvSpPr>
          <p:spPr>
            <a:xfrm>
              <a:off x="510193" y="2111809"/>
              <a:ext cx="11174227" cy="662312"/>
            </a:xfrm>
            <a:prstGeom prst="roundRect">
              <a:avLst>
                <a:gd name="adj" fmla="val 50000"/>
              </a:avLst>
            </a:prstGeom>
            <a:noFill/>
            <a:ln w="38100">
              <a:solidFill>
                <a:srgbClr val="ED2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sp>
          <p:nvSpPr>
            <p:cNvPr id="4" name="137">
              <a:extLst>
                <a:ext uri="{FF2B5EF4-FFF2-40B4-BE49-F238E27FC236}">
                  <a16:creationId xmlns:a16="http://schemas.microsoft.com/office/drawing/2014/main" id="{BF909960-8CBD-47FE-BE43-514C00E744FB}"/>
                </a:ext>
              </a:extLst>
            </p:cNvPr>
            <p:cNvSpPr txBox="1"/>
            <p:nvPr/>
          </p:nvSpPr>
          <p:spPr>
            <a:xfrm>
              <a:off x="1229607" y="2175250"/>
              <a:ext cx="10922770" cy="10617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8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Phiếu</a:t>
              </a:r>
              <a:r>
                <a:rPr kumimoji="0" lang="en-US" altLang="zh-CN" sz="28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8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tập</a:t>
              </a:r>
              <a:r>
                <a:rPr kumimoji="0" lang="en-US" altLang="zh-CN" sz="28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a:t>
              </a:r>
              <a:r>
                <a:rPr kumimoji="0" lang="en-US" altLang="zh-CN" sz="28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 : Hoàn </a:t>
              </a:r>
              <a:r>
                <a:rPr kumimoji="0" lang="en-US" altLang="zh-CN" sz="28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thành</a:t>
              </a:r>
              <a:r>
                <a:rPr kumimoji="0" lang="en-US" altLang="zh-CN" sz="28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bảng</a:t>
              </a:r>
              <a:r>
                <a:rPr kumimoji="0" lang="en-US" altLang="zh-CN" sz="28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altLang="zh-CN" sz="28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mẫu</a:t>
              </a:r>
              <a:endPar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a:defRPr/>
              </a:pPr>
              <a:r>
                <a:rPr lang="en-US" altLang="zh-CN"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Bảng</a:t>
              </a:r>
              <a:r>
                <a:rPr lang="en-US" altLang="zh-C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danh</a:t>
              </a:r>
              <a:r>
                <a:rPr lang="en-US" altLang="zh-C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altLang="zh-C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altLang="zh-C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chủ đề và </a:t>
              </a:r>
              <a:r>
                <a:rPr lang="en-US" altLang="zh-CN"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altLang="zh-C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bản</a:t>
              </a:r>
              <a:r>
                <a:rPr lang="en-US" altLang="zh-C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altLang="zh-CN"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học</a:t>
              </a:r>
              <a:endParaRPr lang="en-US" altLang="zh-CN"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a:defRPr/>
              </a:pPr>
              <a:endParaRPr lang="zh-CN" alt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8" name="18">
            <a:extLst>
              <a:ext uri="{FF2B5EF4-FFF2-40B4-BE49-F238E27FC236}">
                <a16:creationId xmlns:a16="http://schemas.microsoft.com/office/drawing/2014/main" id="{A94688D0-FD46-4D6D-8EC6-1AFC3D718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326"/>
          <a:stretch/>
        </p:blipFill>
        <p:spPr>
          <a:xfrm>
            <a:off x="10821797" y="5408278"/>
            <a:ext cx="1370203" cy="128569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458021603"/>
              </p:ext>
            </p:extLst>
          </p:nvPr>
        </p:nvGraphicFramePr>
        <p:xfrm>
          <a:off x="326571" y="1660849"/>
          <a:ext cx="11737911" cy="4786604"/>
        </p:xfrm>
        <a:graphic>
          <a:graphicData uri="http://schemas.openxmlformats.org/drawingml/2006/table">
            <a:tbl>
              <a:tblPr firstRow="1" firstCol="1" bandRow="1">
                <a:tableStyleId>{93296810-A885-4BE3-A3E7-6D5BEEA58F35}</a:tableStyleId>
              </a:tblPr>
              <a:tblGrid>
                <a:gridCol w="4457631">
                  <a:extLst>
                    <a:ext uri="{9D8B030D-6E8A-4147-A177-3AD203B41FA5}">
                      <a16:colId xmlns:a16="http://schemas.microsoft.com/office/drawing/2014/main" val="3859614293"/>
                    </a:ext>
                  </a:extLst>
                </a:gridCol>
                <a:gridCol w="7280280">
                  <a:extLst>
                    <a:ext uri="{9D8B030D-6E8A-4147-A177-3AD203B41FA5}">
                      <a16:colId xmlns:a16="http://schemas.microsoft.com/office/drawing/2014/main" val="1231474310"/>
                    </a:ext>
                  </a:extLst>
                </a:gridCol>
              </a:tblGrid>
              <a:tr h="1208180">
                <a:tc>
                  <a:txBody>
                    <a:bodyPr/>
                    <a:lstStyle/>
                    <a:p>
                      <a:pPr algn="ctr">
                        <a:lnSpc>
                          <a:spcPct val="107000"/>
                        </a:lnSpc>
                        <a:spcAft>
                          <a:spcPts val="0"/>
                        </a:spcAft>
                      </a:pPr>
                      <a:r>
                        <a:rPr lang="en-US" sz="2800" dirty="0" err="1">
                          <a:solidFill>
                            <a:srgbClr val="C00000"/>
                          </a:solidFill>
                          <a:effectLst/>
                          <a:latin typeface="Times New Roman" panose="02020603050405020304" pitchFamily="18" charset="0"/>
                          <a:cs typeface="Times New Roman" panose="02020603050405020304" pitchFamily="18" charset="0"/>
                        </a:rPr>
                        <a:t>Tên</a:t>
                      </a:r>
                      <a:r>
                        <a:rPr lang="en-US" sz="2800" dirty="0">
                          <a:solidFill>
                            <a:srgbClr val="C00000"/>
                          </a:solidFill>
                          <a:effectLst/>
                          <a:latin typeface="Times New Roman" panose="02020603050405020304" pitchFamily="18" charset="0"/>
                          <a:cs typeface="Times New Roman" panose="02020603050405020304" pitchFamily="18" charset="0"/>
                        </a:rPr>
                        <a:t> </a:t>
                      </a:r>
                      <a:r>
                        <a:rPr lang="vi-VN" sz="2800" dirty="0">
                          <a:solidFill>
                            <a:srgbClr val="C00000"/>
                          </a:solidFill>
                          <a:effectLst/>
                          <a:latin typeface="Times New Roman" panose="02020603050405020304" pitchFamily="18" charset="0"/>
                          <a:cs typeface="Times New Roman" panose="02020603050405020304" pitchFamily="18" charset="0"/>
                        </a:rPr>
                        <a:t>chủ đề</a:t>
                      </a:r>
                      <a:endPar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800" dirty="0">
                          <a:solidFill>
                            <a:srgbClr val="C00000"/>
                          </a:solidFill>
                          <a:effectLst/>
                          <a:latin typeface="Times New Roman" panose="02020603050405020304" pitchFamily="18" charset="0"/>
                          <a:cs typeface="Times New Roman" panose="02020603050405020304" pitchFamily="18" charset="0"/>
                        </a:rPr>
                        <a:t>Văn </a:t>
                      </a:r>
                      <a:r>
                        <a:rPr lang="en-US" sz="2800" dirty="0" err="1">
                          <a:solidFill>
                            <a:srgbClr val="C00000"/>
                          </a:solidFill>
                          <a:effectLst/>
                          <a:latin typeface="Times New Roman" panose="02020603050405020304" pitchFamily="18" charset="0"/>
                          <a:cs typeface="Times New Roman" panose="02020603050405020304" pitchFamily="18" charset="0"/>
                        </a:rPr>
                        <a:t>bản</a:t>
                      </a:r>
                      <a:endPar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039563"/>
                  </a:ext>
                </a:extLst>
              </a:tr>
              <a:tr h="12258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Chủ đề </a:t>
                      </a:r>
                      <a:r>
                        <a:rPr lang="en-US" sz="2800" dirty="0" smtClean="0">
                          <a:solidFill>
                            <a:schemeClr val="tx1"/>
                          </a:solidFill>
                          <a:latin typeface="Times New Roman" panose="02020603050405020304" pitchFamily="18" charset="0"/>
                          <a:cs typeface="Times New Roman" panose="02020603050405020304" pitchFamily="18" charset="0"/>
                        </a:rPr>
                        <a:t>1</a:t>
                      </a:r>
                      <a:r>
                        <a:rPr lang="vi-VN"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Tôi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và</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các</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bạn</a:t>
                      </a:r>
                      <a:endParaRPr lang="en-US" sz="2800" dirty="0" smtClean="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Bài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học</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đường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đời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đầu</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tiên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Nếu</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cậu</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muốn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có</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một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người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bạn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Bắt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nạt</a:t>
                      </a:r>
                      <a:endParaRPr lang="en-US" sz="2800" dirty="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567724"/>
                  </a:ext>
                </a:extLst>
              </a:tr>
              <a:tr h="1127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Chủ đề </a:t>
                      </a:r>
                      <a:r>
                        <a:rPr lang="en-US" sz="2800" dirty="0" smtClean="0">
                          <a:solidFill>
                            <a:schemeClr val="tx1"/>
                          </a:solidFill>
                          <a:latin typeface="Times New Roman" panose="02020603050405020304" pitchFamily="18" charset="0"/>
                          <a:cs typeface="Times New Roman" panose="02020603050405020304" pitchFamily="18" charset="0"/>
                        </a:rPr>
                        <a:t>2</a:t>
                      </a:r>
                      <a:r>
                        <a:rPr lang="vi-VN"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Gõ</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cửa</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trái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tim</a:t>
                      </a:r>
                      <a:endParaRPr lang="en-US" sz="2800" dirty="0" smtClean="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Chuyện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cổ</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tích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về</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loài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người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Mây</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và</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sóng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Bức</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tranh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của</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em</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gái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tôi</a:t>
                      </a:r>
                      <a:r>
                        <a:rPr lang="en-US" sz="2800" baseline="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891984"/>
                  </a:ext>
                </a:extLst>
              </a:tr>
              <a:tr h="1225008">
                <a:tc>
                  <a:txBody>
                    <a:bodyPr/>
                    <a:lstStyle/>
                    <a:p>
                      <a:r>
                        <a:rPr lang="vi-VN" sz="2800" dirty="0">
                          <a:solidFill>
                            <a:schemeClr val="tx1"/>
                          </a:solidFill>
                          <a:latin typeface="Times New Roman" panose="02020603050405020304" pitchFamily="18" charset="0"/>
                          <a:cs typeface="Times New Roman" panose="02020603050405020304" pitchFamily="18" charset="0"/>
                        </a:rPr>
                        <a:t>Chủ đề 3: Yêu thương và chia sẻ</a:t>
                      </a:r>
                      <a:endParaRPr lang="en-US" sz="2800" dirty="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dirty="0">
                          <a:solidFill>
                            <a:schemeClr val="tx1"/>
                          </a:solidFill>
                          <a:latin typeface="Times New Roman" panose="02020603050405020304" pitchFamily="18" charset="0"/>
                          <a:cs typeface="Times New Roman" panose="02020603050405020304" pitchFamily="18" charset="0"/>
                        </a:rPr>
                        <a:t>Cô bé bán </a:t>
                      </a:r>
                      <a:r>
                        <a:rPr lang="vi-VN" sz="2800" dirty="0" smtClean="0">
                          <a:solidFill>
                            <a:schemeClr val="tx1"/>
                          </a:solidFill>
                          <a:latin typeface="Times New Roman" panose="02020603050405020304" pitchFamily="18" charset="0"/>
                          <a:cs typeface="Times New Roman" panose="02020603050405020304" pitchFamily="18" charset="0"/>
                        </a:rPr>
                        <a:t>diêm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Gió</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lạnh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đầu</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mùa</a:t>
                      </a:r>
                      <a:endParaRPr lang="en-US" sz="2800" dirty="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4923321"/>
                  </a:ext>
                </a:extLst>
              </a:tr>
            </a:tbl>
          </a:graphicData>
        </a:graphic>
      </p:graphicFrame>
    </p:spTree>
    <p:extLst>
      <p:ext uri="{BB962C8B-B14F-4D97-AF65-F5344CB8AC3E}">
        <p14:creationId xmlns:p14="http://schemas.microsoft.com/office/powerpoint/2010/main" val="1616911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E5AC1C6-BEB8-4DA5-81D6-2484B18A5DDB}"/>
              </a:ext>
            </a:extLst>
          </p:cNvPr>
          <p:cNvPicPr>
            <a:picLocks noChangeAspect="1"/>
          </p:cNvPicPr>
          <p:nvPr/>
        </p:nvPicPr>
        <p:blipFill>
          <a:blip r:embed="rId3"/>
          <a:stretch>
            <a:fillRect/>
          </a:stretch>
        </p:blipFill>
        <p:spPr>
          <a:xfrm>
            <a:off x="10953750" y="-60960"/>
            <a:ext cx="1238250" cy="828675"/>
          </a:xfrm>
          <a:prstGeom prst="rect">
            <a:avLst/>
          </a:prstGeom>
        </p:spPr>
      </p:pic>
      <p:graphicFrame>
        <p:nvGraphicFramePr>
          <p:cNvPr id="2" name="Table 1">
            <a:extLst>
              <a:ext uri="{FF2B5EF4-FFF2-40B4-BE49-F238E27FC236}">
                <a16:creationId xmlns:a16="http://schemas.microsoft.com/office/drawing/2014/main" id="{A5A01691-A2C3-E8D5-D1FD-3856043F2594}"/>
              </a:ext>
            </a:extLst>
          </p:cNvPr>
          <p:cNvGraphicFramePr>
            <a:graphicFrameLocks noGrp="1"/>
          </p:cNvGraphicFramePr>
          <p:nvPr>
            <p:extLst>
              <p:ext uri="{D42A27DB-BD31-4B8C-83A1-F6EECF244321}">
                <p14:modId xmlns:p14="http://schemas.microsoft.com/office/powerpoint/2010/main" val="1794265137"/>
              </p:ext>
            </p:extLst>
          </p:nvPr>
        </p:nvGraphicFramePr>
        <p:xfrm>
          <a:off x="-1" y="0"/>
          <a:ext cx="1632857" cy="6858000"/>
        </p:xfrm>
        <a:graphic>
          <a:graphicData uri="http://schemas.openxmlformats.org/drawingml/2006/table">
            <a:tbl>
              <a:tblPr firstRow="1" bandRow="1">
                <a:tableStyleId>{93296810-A885-4BE3-A3E7-6D5BEEA58F35}</a:tableStyleId>
              </a:tblPr>
              <a:tblGrid>
                <a:gridCol w="1632857">
                  <a:extLst>
                    <a:ext uri="{9D8B030D-6E8A-4147-A177-3AD203B41FA5}">
                      <a16:colId xmlns:a16="http://schemas.microsoft.com/office/drawing/2014/main" val="547193566"/>
                    </a:ext>
                  </a:extLst>
                </a:gridCol>
              </a:tblGrid>
              <a:tr h="1774144">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A. Tên tác phẩm</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5942019"/>
                  </a:ext>
                </a:extLst>
              </a:tr>
              <a:tr h="2326102">
                <a:tc>
                  <a:txBody>
                    <a:bodyPr/>
                    <a:lstStyle/>
                    <a:p>
                      <a:r>
                        <a:rPr lang="vi-VN" sz="2800" b="1" i="1" dirty="0" smtClean="0">
                          <a:solidFill>
                            <a:schemeClr val="tx1"/>
                          </a:solidFill>
                          <a:latin typeface="Times New Roman" panose="02020603050405020304" pitchFamily="18" charset="0"/>
                          <a:cs typeface="Times New Roman" panose="02020603050405020304" pitchFamily="18" charset="0"/>
                        </a:rPr>
                        <a:t>1. Cô </a:t>
                      </a:r>
                      <a:r>
                        <a:rPr lang="vi-VN" sz="2800" b="1" i="1" dirty="0">
                          <a:solidFill>
                            <a:schemeClr val="tx1"/>
                          </a:solidFill>
                          <a:latin typeface="Times New Roman" panose="02020603050405020304" pitchFamily="18" charset="0"/>
                          <a:cs typeface="Times New Roman" panose="02020603050405020304" pitchFamily="18" charset="0"/>
                        </a:rPr>
                        <a:t>bé bán </a:t>
                      </a:r>
                      <a:r>
                        <a:rPr lang="vi-VN" sz="2800" b="1" i="1" dirty="0" smtClean="0">
                          <a:solidFill>
                            <a:schemeClr val="tx1"/>
                          </a:solidFill>
                          <a:latin typeface="Times New Roman" panose="02020603050405020304" pitchFamily="18" charset="0"/>
                          <a:cs typeface="Times New Roman" panose="02020603050405020304" pitchFamily="18" charset="0"/>
                        </a:rPr>
                        <a:t>diêm</a:t>
                      </a:r>
                      <a:endParaRPr lang="en-US" sz="2800" b="1" i="1" dirty="0" smtClean="0">
                        <a:solidFill>
                          <a:schemeClr val="tx1"/>
                        </a:solidFill>
                        <a:latin typeface="Times New Roman" panose="02020603050405020304" pitchFamily="18" charset="0"/>
                        <a:cs typeface="Times New Roman" panose="02020603050405020304" pitchFamily="18" charset="0"/>
                      </a:endParaRPr>
                    </a:p>
                    <a:p>
                      <a:endParaRPr lang="en-US" sz="2800" b="1"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501560"/>
                  </a:ext>
                </a:extLst>
              </a:tr>
              <a:tr h="2757754">
                <a:tc>
                  <a:txBody>
                    <a:bodyPr/>
                    <a:lstStyle/>
                    <a:p>
                      <a:r>
                        <a:rPr lang="vi-VN" sz="2800" b="1" i="1" dirty="0">
                          <a:latin typeface="Times New Roman" panose="02020603050405020304" pitchFamily="18" charset="0"/>
                          <a:cs typeface="Times New Roman" panose="02020603050405020304" pitchFamily="18" charset="0"/>
                        </a:rPr>
                        <a:t>2. Gió lạnh đầu mùa</a:t>
                      </a:r>
                      <a:endParaRPr lang="en-US" sz="28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4318064"/>
                  </a:ext>
                </a:extLst>
              </a:tr>
            </a:tbl>
          </a:graphicData>
        </a:graphic>
      </p:graphicFrame>
      <p:graphicFrame>
        <p:nvGraphicFramePr>
          <p:cNvPr id="4" name="Table 3">
            <a:extLst>
              <a:ext uri="{FF2B5EF4-FFF2-40B4-BE49-F238E27FC236}">
                <a16:creationId xmlns:a16="http://schemas.microsoft.com/office/drawing/2014/main" id="{7761852B-C595-2DEC-9E0F-C84475CCBADB}"/>
              </a:ext>
            </a:extLst>
          </p:cNvPr>
          <p:cNvGraphicFramePr>
            <a:graphicFrameLocks noGrp="1"/>
          </p:cNvGraphicFramePr>
          <p:nvPr>
            <p:extLst>
              <p:ext uri="{D42A27DB-BD31-4B8C-83A1-F6EECF244321}">
                <p14:modId xmlns:p14="http://schemas.microsoft.com/office/powerpoint/2010/main" val="1826393906"/>
              </p:ext>
            </p:extLst>
          </p:nvPr>
        </p:nvGraphicFramePr>
        <p:xfrm>
          <a:off x="2392680" y="0"/>
          <a:ext cx="9799320" cy="7104328"/>
        </p:xfrm>
        <a:graphic>
          <a:graphicData uri="http://schemas.openxmlformats.org/drawingml/2006/table">
            <a:tbl>
              <a:tblPr firstRow="1" bandRow="1">
                <a:tableStyleId>{93296810-A885-4BE3-A3E7-6D5BEEA58F35}</a:tableStyleId>
              </a:tblPr>
              <a:tblGrid>
                <a:gridCol w="9799320">
                  <a:extLst>
                    <a:ext uri="{9D8B030D-6E8A-4147-A177-3AD203B41FA5}">
                      <a16:colId xmlns:a16="http://schemas.microsoft.com/office/drawing/2014/main" val="415038890"/>
                    </a:ext>
                  </a:extLst>
                </a:gridCol>
              </a:tblGrid>
              <a:tr h="604610">
                <a:tc>
                  <a:txBody>
                    <a:bodyPr/>
                    <a:lstStyle/>
                    <a:p>
                      <a:pPr algn="ctr"/>
                      <a:r>
                        <a:rPr lang="vi-VN" sz="2800" dirty="0">
                          <a:solidFill>
                            <a:srgbClr val="C00000"/>
                          </a:solidFill>
                          <a:latin typeface="Times New Roman" panose="02020603050405020304" pitchFamily="18" charset="0"/>
                          <a:cs typeface="Times New Roman" panose="02020603050405020304" pitchFamily="18" charset="0"/>
                        </a:rPr>
                        <a:t>B. Nội dung, nghệ thuật</a:t>
                      </a:r>
                      <a:endParaRPr lang="en-US" sz="28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8933313"/>
                  </a:ext>
                </a:extLst>
              </a:tr>
              <a:tr h="2110598">
                <a:tc>
                  <a:txBody>
                    <a:bodyPr/>
                    <a:lstStyle/>
                    <a:p>
                      <a:pPr marL="0" indent="0">
                        <a:buNone/>
                      </a:pPr>
                      <a:r>
                        <a:rPr lang="en-US" sz="2800" b="1" kern="1200" dirty="0" smtClean="0">
                          <a:solidFill>
                            <a:srgbClr val="0070C0"/>
                          </a:solidFill>
                          <a:effectLst/>
                          <a:latin typeface="Times New Roman" panose="02020603050405020304" pitchFamily="18" charset="0"/>
                          <a:ea typeface="+mn-ea"/>
                          <a:cs typeface="Times New Roman" panose="02020603050405020304" pitchFamily="18" charset="0"/>
                        </a:rPr>
                        <a:t>a.</a:t>
                      </a:r>
                      <a:r>
                        <a:rPr lang="vi-VN" sz="2800" b="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600" b="1" kern="1200" dirty="0" smtClean="0">
                          <a:solidFill>
                            <a:schemeClr val="dk1"/>
                          </a:solidFill>
                          <a:effectLst/>
                          <a:latin typeface="Times New Roman" panose="02020603050405020304" pitchFamily="18" charset="0"/>
                          <a:ea typeface="+mn-ea"/>
                          <a:cs typeface="Times New Roman" panose="02020603050405020304" pitchFamily="18" charset="0"/>
                        </a:rPr>
                        <a:t>Nghệ </a:t>
                      </a:r>
                      <a:r>
                        <a:rPr lang="vi-VN" sz="2600" b="1" kern="1200" dirty="0">
                          <a:solidFill>
                            <a:schemeClr val="dk1"/>
                          </a:solidFill>
                          <a:effectLst/>
                          <a:latin typeface="Times New Roman" panose="02020603050405020304" pitchFamily="18" charset="0"/>
                          <a:ea typeface="+mn-ea"/>
                          <a:cs typeface="Times New Roman" panose="02020603050405020304" pitchFamily="18" charset="0"/>
                        </a:rPr>
                        <a:t>thuật: </a:t>
                      </a:r>
                      <a:r>
                        <a:rPr lang="vi-VN" sz="2600" kern="1200" dirty="0">
                          <a:solidFill>
                            <a:schemeClr val="dk1"/>
                          </a:solidFill>
                          <a:effectLst/>
                          <a:latin typeface="Times New Roman" panose="02020603050405020304" pitchFamily="18" charset="0"/>
                          <a:ea typeface="+mn-ea"/>
                          <a:cs typeface="Times New Roman" panose="02020603050405020304" pitchFamily="18" charset="0"/>
                        </a:rPr>
                        <a:t>Giọng văn nhẹ nhàng, giàu chất thơ;Miêu tả tinh tế</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a:t>
                      </a:r>
                      <a:r>
                        <a:rPr lang="vi-VN"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Xây</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dựng</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vật</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qua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miêu</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tả</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nghĩ</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2600" b="1" kern="1200" dirty="0">
                        <a:solidFill>
                          <a:srgbClr val="0070C0"/>
                        </a:solidFill>
                        <a:effectLst/>
                        <a:latin typeface="Times New Roman" panose="02020603050405020304" pitchFamily="18" charset="0"/>
                        <a:ea typeface="+mn-ea"/>
                        <a:cs typeface="Times New Roman" panose="02020603050405020304" pitchFamily="18" charset="0"/>
                      </a:endParaRPr>
                    </a:p>
                    <a:p>
                      <a:pPr marL="0" indent="0">
                        <a:buNone/>
                      </a:pPr>
                      <a:r>
                        <a:rPr lang="en-US" sz="24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600" b="1" kern="1200" dirty="0" smtClean="0">
                          <a:solidFill>
                            <a:schemeClr val="dk1"/>
                          </a:solidFill>
                          <a:effectLst/>
                          <a:latin typeface="Times New Roman" panose="02020603050405020304" pitchFamily="18" charset="0"/>
                          <a:ea typeface="+mn-ea"/>
                          <a:cs typeface="Times New Roman" panose="02020603050405020304" pitchFamily="18" charset="0"/>
                        </a:rPr>
                        <a:t>Nội </a:t>
                      </a:r>
                      <a:r>
                        <a:rPr lang="vi-VN" sz="2600" b="1" kern="1200" dirty="0">
                          <a:solidFill>
                            <a:schemeClr val="dk1"/>
                          </a:solidFill>
                          <a:effectLst/>
                          <a:latin typeface="Times New Roman" panose="02020603050405020304" pitchFamily="18" charset="0"/>
                          <a:ea typeface="+mn-ea"/>
                          <a:cs typeface="Times New Roman" panose="02020603050405020304" pitchFamily="18" charset="0"/>
                        </a:rPr>
                        <a:t>dung: </a:t>
                      </a:r>
                      <a:r>
                        <a:rPr lang="vi-VN" sz="2600" b="0" kern="1200" dirty="0">
                          <a:solidFill>
                            <a:schemeClr val="dk1"/>
                          </a:solidFill>
                          <a:effectLst/>
                          <a:latin typeface="Times New Roman" panose="02020603050405020304" pitchFamily="18" charset="0"/>
                          <a:ea typeface="+mn-ea"/>
                          <a:cs typeface="Times New Roman" panose="02020603050405020304" pitchFamily="18" charset="0"/>
                        </a:rPr>
                        <a:t>K</a:t>
                      </a:r>
                      <a:r>
                        <a:rPr lang="vi-VN" sz="2600" kern="1200" dirty="0">
                          <a:solidFill>
                            <a:schemeClr val="dk1"/>
                          </a:solidFill>
                          <a:effectLst/>
                          <a:latin typeface="Times New Roman" panose="02020603050405020304" pitchFamily="18" charset="0"/>
                          <a:ea typeface="+mn-ea"/>
                          <a:cs typeface="Times New Roman" panose="02020603050405020304" pitchFamily="18" charset="0"/>
                        </a:rPr>
                        <a:t>hắc họa hình ảnh những người ở làng quê nghèo khó, có lòng tự trọng và những người có điều kiện sống tốt hơn biết chia sẻ, yêu thương người khác. </a:t>
                      </a:r>
                      <a:endParaRPr lang="en-US" sz="26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7509186"/>
                  </a:ext>
                </a:extLst>
              </a:tr>
              <a:tr h="1604865">
                <a:tc>
                  <a:txBody>
                    <a:bodyPr/>
                    <a:lstStyle/>
                    <a:p>
                      <a:r>
                        <a:rPr lang="en-US" sz="2800" b="1" dirty="0" smtClean="0">
                          <a:solidFill>
                            <a:srgbClr val="0070C0"/>
                          </a:solidFill>
                          <a:latin typeface="Times New Roman" panose="02020603050405020304" pitchFamily="18" charset="0"/>
                          <a:cs typeface="Times New Roman" panose="02020603050405020304" pitchFamily="18" charset="0"/>
                        </a:rPr>
                        <a:t>b</a:t>
                      </a:r>
                      <a:r>
                        <a:rPr lang="vi-VN" sz="2800" b="1" dirty="0" smtClean="0">
                          <a:solidFill>
                            <a:srgbClr val="0070C0"/>
                          </a:solidFill>
                          <a:latin typeface="Times New Roman" panose="02020603050405020304" pitchFamily="18" charset="0"/>
                          <a:cs typeface="Times New Roman" panose="02020603050405020304" pitchFamily="18" charset="0"/>
                        </a:rPr>
                        <a:t>. </a:t>
                      </a:r>
                      <a:r>
                        <a:rPr lang="en-US" sz="24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600" b="1" kern="1200" dirty="0" smtClean="0">
                          <a:solidFill>
                            <a:schemeClr val="dk1"/>
                          </a:solidFill>
                          <a:effectLst/>
                          <a:latin typeface="Times New Roman" panose="02020603050405020304" pitchFamily="18" charset="0"/>
                          <a:ea typeface="+mn-ea"/>
                          <a:cs typeface="Times New Roman" panose="02020603050405020304" pitchFamily="18" charset="0"/>
                        </a:rPr>
                        <a:t>Nghệ </a:t>
                      </a:r>
                      <a:r>
                        <a:rPr lang="vi-VN" sz="2600" b="1" kern="1200" dirty="0">
                          <a:solidFill>
                            <a:schemeClr val="dk1"/>
                          </a:solidFill>
                          <a:effectLst/>
                          <a:latin typeface="Times New Roman" panose="02020603050405020304" pitchFamily="18" charset="0"/>
                          <a:ea typeface="+mn-ea"/>
                          <a:cs typeface="Times New Roman" panose="02020603050405020304" pitchFamily="18" charset="0"/>
                        </a:rPr>
                        <a:t>thuật: </a:t>
                      </a:r>
                      <a:r>
                        <a:rPr lang="vi-VN" sz="2600" kern="1200" dirty="0">
                          <a:solidFill>
                            <a:schemeClr val="dk1"/>
                          </a:solidFill>
                          <a:effectLst/>
                          <a:latin typeface="Times New Roman" panose="02020603050405020304" pitchFamily="18" charset="0"/>
                          <a:ea typeface="+mn-ea"/>
                          <a:cs typeface="Times New Roman" panose="02020603050405020304" pitchFamily="18" charset="0"/>
                        </a:rPr>
                        <a:t>Tương phản, đối lập. Cách kể chuyện hấp dẫn, đan xen giữa thực tại và mộng ảo</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26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600" b="1" kern="1200" dirty="0" smtClean="0">
                          <a:solidFill>
                            <a:schemeClr val="dk1"/>
                          </a:solidFill>
                          <a:effectLst/>
                          <a:latin typeface="Times New Roman" panose="02020603050405020304" pitchFamily="18" charset="0"/>
                          <a:ea typeface="+mn-ea"/>
                          <a:cs typeface="Times New Roman" panose="02020603050405020304" pitchFamily="18" charset="0"/>
                        </a:rPr>
                        <a:t>Nội </a:t>
                      </a:r>
                      <a:r>
                        <a:rPr lang="vi-VN" sz="2600" b="1" kern="1200" dirty="0">
                          <a:solidFill>
                            <a:schemeClr val="dk1"/>
                          </a:solidFill>
                          <a:effectLst/>
                          <a:latin typeface="Times New Roman" panose="02020603050405020304" pitchFamily="18" charset="0"/>
                          <a:ea typeface="+mn-ea"/>
                          <a:cs typeface="Times New Roman" panose="02020603050405020304" pitchFamily="18" charset="0"/>
                        </a:rPr>
                        <a:t>dung: </a:t>
                      </a:r>
                      <a:r>
                        <a:rPr lang="vi-VN" sz="2600" kern="1200" dirty="0">
                          <a:solidFill>
                            <a:schemeClr val="dk1"/>
                          </a:solidFill>
                          <a:effectLst/>
                          <a:latin typeface="Times New Roman" panose="02020603050405020304" pitchFamily="18" charset="0"/>
                          <a:ea typeface="+mn-ea"/>
                          <a:cs typeface="Times New Roman" panose="02020603050405020304" pitchFamily="18" charset="0"/>
                        </a:rPr>
                        <a:t>Cô bé bán diêm trong đêm giao thừa với cuộc đời bất hạnh </a:t>
                      </a:r>
                      <a:r>
                        <a:rPr lang="en-US" sz="2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600" kern="1200" dirty="0">
                          <a:solidFill>
                            <a:schemeClr val="dk1"/>
                          </a:solidFill>
                          <a:effectLst/>
                          <a:latin typeface="Times New Roman" panose="02020603050405020304" pitchFamily="18" charset="0"/>
                          <a:ea typeface="+mn-ea"/>
                          <a:cs typeface="Times New Roman" panose="02020603050405020304" pitchFamily="18" charset="0"/>
                        </a:rPr>
                        <a:t> </a:t>
                      </a:r>
                      <a:r>
                        <a:rPr lang="vi-VN" sz="2600" kern="1200" dirty="0">
                          <a:solidFill>
                            <a:schemeClr val="dk1"/>
                          </a:solidFill>
                          <a:effectLst/>
                          <a:latin typeface="Times New Roman" panose="02020603050405020304" pitchFamily="18" charset="0"/>
                          <a:ea typeface="+mn-ea"/>
                          <a:cs typeface="Times New Roman" panose="02020603050405020304" pitchFamily="18" charset="0"/>
                        </a:rPr>
                        <a:t>cái chết đau khổ của để lại cho ta lòng cảm thương sâu sắc.</a:t>
                      </a:r>
                      <a:endParaRPr lang="en-US" sz="2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546559"/>
                  </a:ext>
                </a:extLst>
              </a:tr>
              <a:tr h="1934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c</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24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Nghệ </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thuật</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Kể kết hợp với miêu tả, biểu cảm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Xây dựng hình tượng nhân vật phù hợp với tâm lí, suy nghĩ của trẻ thơ</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Nghệ thuật nhân hoá đặc sắc.</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Nội </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dung</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K</a:t>
                      </a:r>
                      <a:r>
                        <a:rPr kumimoji="0" lang="ru-RU"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ể về cuộc gặp gỡ bắt ngờ giữa hoàng tử bé và một con cáo trên Tr</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á</a:t>
                      </a:r>
                      <a:r>
                        <a:rPr kumimoji="0" lang="ru-RU"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i Đ</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ấ</a:t>
                      </a:r>
                      <a:r>
                        <a:rPr kumimoji="0" lang="ru-RU"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t. Cuộc gặp gỡ này đã mang đến cho cả hai những món quà quý giá.</a:t>
                      </a: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sz="26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154946"/>
                  </a:ext>
                </a:extLst>
              </a:tr>
            </a:tbl>
          </a:graphicData>
        </a:graphic>
      </p:graphicFrame>
      <p:cxnSp>
        <p:nvCxnSpPr>
          <p:cNvPr id="5" name="Straight Arrow Connector 4">
            <a:extLst>
              <a:ext uri="{FF2B5EF4-FFF2-40B4-BE49-F238E27FC236}">
                <a16:creationId xmlns:a16="http://schemas.microsoft.com/office/drawing/2014/main" id="{095D8CC7-7C32-89A0-9E05-6314B1B88EF5}"/>
              </a:ext>
            </a:extLst>
          </p:cNvPr>
          <p:cNvCxnSpPr>
            <a:cxnSpLocks/>
          </p:cNvCxnSpPr>
          <p:nvPr/>
        </p:nvCxnSpPr>
        <p:spPr>
          <a:xfrm>
            <a:off x="1417320" y="2316480"/>
            <a:ext cx="97536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75E3FD0-542B-04D6-FE57-A8C252651AAF}"/>
              </a:ext>
            </a:extLst>
          </p:cNvPr>
          <p:cNvCxnSpPr>
            <a:cxnSpLocks/>
          </p:cNvCxnSpPr>
          <p:nvPr/>
        </p:nvCxnSpPr>
        <p:spPr>
          <a:xfrm flipV="1">
            <a:off x="1417320" y="1021080"/>
            <a:ext cx="975360" cy="34442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356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graphicFrame>
        <p:nvGraphicFramePr>
          <p:cNvPr id="2" name="Table 1">
            <a:extLst>
              <a:ext uri="{FF2B5EF4-FFF2-40B4-BE49-F238E27FC236}">
                <a16:creationId xmlns:a16="http://schemas.microsoft.com/office/drawing/2014/main" id="{A5A01691-A2C3-E8D5-D1FD-3856043F2594}"/>
              </a:ext>
            </a:extLst>
          </p:cNvPr>
          <p:cNvGraphicFramePr>
            <a:graphicFrameLocks noGrp="1"/>
          </p:cNvGraphicFramePr>
          <p:nvPr>
            <p:extLst>
              <p:ext uri="{D42A27DB-BD31-4B8C-83A1-F6EECF244321}">
                <p14:modId xmlns:p14="http://schemas.microsoft.com/office/powerpoint/2010/main" val="2103618874"/>
              </p:ext>
            </p:extLst>
          </p:nvPr>
        </p:nvGraphicFramePr>
        <p:xfrm>
          <a:off x="0" y="60960"/>
          <a:ext cx="1630680" cy="6782922"/>
        </p:xfrm>
        <a:graphic>
          <a:graphicData uri="http://schemas.openxmlformats.org/drawingml/2006/table">
            <a:tbl>
              <a:tblPr firstRow="1" bandRow="1">
                <a:tableStyleId>{93296810-A885-4BE3-A3E7-6D5BEEA58F35}</a:tableStyleId>
              </a:tblPr>
              <a:tblGrid>
                <a:gridCol w="1630680">
                  <a:extLst>
                    <a:ext uri="{9D8B030D-6E8A-4147-A177-3AD203B41FA5}">
                      <a16:colId xmlns:a16="http://schemas.microsoft.com/office/drawing/2014/main" val="547193566"/>
                    </a:ext>
                  </a:extLst>
                </a:gridCol>
              </a:tblGrid>
              <a:tr h="1280808">
                <a:tc>
                  <a:txBody>
                    <a:bodyPr/>
                    <a:lstStyle/>
                    <a:p>
                      <a:pPr algn="ctr"/>
                      <a:r>
                        <a:rPr lang="vi-VN" sz="2800" dirty="0">
                          <a:solidFill>
                            <a:srgbClr val="C00000"/>
                          </a:solidFill>
                          <a:latin typeface="Times New Roman" panose="02020603050405020304" pitchFamily="18" charset="0"/>
                          <a:cs typeface="Times New Roman" panose="02020603050405020304" pitchFamily="18" charset="0"/>
                        </a:rPr>
                        <a:t>A. Tên tác phẩm</a:t>
                      </a:r>
                      <a:endParaRPr lang="en-US" sz="28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5942019"/>
                  </a:ext>
                </a:extLst>
              </a:tr>
              <a:tr h="1996266">
                <a:tc>
                  <a:txBody>
                    <a:bodyPr/>
                    <a:lstStyle/>
                    <a:p>
                      <a:r>
                        <a:rPr lang="vi-VN" sz="2800" dirty="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Nếu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cậu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muốn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có</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một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người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bạn</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501560"/>
                  </a:ext>
                </a:extLst>
              </a:tr>
              <a:tr h="2033884">
                <a:tc>
                  <a:txBody>
                    <a:bodyPr/>
                    <a:lstStyle/>
                    <a:p>
                      <a:r>
                        <a:rPr lang="vi-VN" sz="2800" dirty="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Bài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học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đường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đầu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tiên</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4318064"/>
                  </a:ext>
                </a:extLst>
              </a:tr>
              <a:tr h="1280808">
                <a:tc>
                  <a:txBody>
                    <a:bodyPr/>
                    <a:lstStyle/>
                    <a:p>
                      <a:r>
                        <a:rPr lang="vi-VN" sz="2800" dirty="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Bắt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nạt</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8787411"/>
                  </a:ext>
                </a:extLst>
              </a:tr>
            </a:tbl>
          </a:graphicData>
        </a:graphic>
      </p:graphicFrame>
      <p:graphicFrame>
        <p:nvGraphicFramePr>
          <p:cNvPr id="4" name="Table 3">
            <a:extLst>
              <a:ext uri="{FF2B5EF4-FFF2-40B4-BE49-F238E27FC236}">
                <a16:creationId xmlns:a16="http://schemas.microsoft.com/office/drawing/2014/main" id="{7761852B-C595-2DEC-9E0F-C84475CCBADB}"/>
              </a:ext>
            </a:extLst>
          </p:cNvPr>
          <p:cNvGraphicFramePr>
            <a:graphicFrameLocks noGrp="1"/>
          </p:cNvGraphicFramePr>
          <p:nvPr>
            <p:extLst>
              <p:ext uri="{D42A27DB-BD31-4B8C-83A1-F6EECF244321}">
                <p14:modId xmlns:p14="http://schemas.microsoft.com/office/powerpoint/2010/main" val="512554145"/>
              </p:ext>
            </p:extLst>
          </p:nvPr>
        </p:nvGraphicFramePr>
        <p:xfrm>
          <a:off x="2468880" y="60960"/>
          <a:ext cx="9723120" cy="6372419"/>
        </p:xfrm>
        <a:graphic>
          <a:graphicData uri="http://schemas.openxmlformats.org/drawingml/2006/table">
            <a:tbl>
              <a:tblPr firstRow="1" bandRow="1">
                <a:tableStyleId>{93296810-A885-4BE3-A3E7-6D5BEEA58F35}</a:tableStyleId>
              </a:tblPr>
              <a:tblGrid>
                <a:gridCol w="9723120">
                  <a:extLst>
                    <a:ext uri="{9D8B030D-6E8A-4147-A177-3AD203B41FA5}">
                      <a16:colId xmlns:a16="http://schemas.microsoft.com/office/drawing/2014/main" val="415038890"/>
                    </a:ext>
                  </a:extLst>
                </a:gridCol>
              </a:tblGrid>
              <a:tr h="567772">
                <a:tc>
                  <a:txBody>
                    <a:bodyPr/>
                    <a:lstStyle/>
                    <a:p>
                      <a:pPr algn="ctr"/>
                      <a:r>
                        <a:rPr lang="vi-VN" sz="2600" dirty="0">
                          <a:solidFill>
                            <a:srgbClr val="C00000"/>
                          </a:solidFill>
                          <a:latin typeface="Times New Roman" panose="02020603050405020304" pitchFamily="18" charset="0"/>
                          <a:cs typeface="Times New Roman" panose="02020603050405020304" pitchFamily="18" charset="0"/>
                        </a:rPr>
                        <a:t>B. Nội dung, nghệ thuật</a:t>
                      </a:r>
                      <a:endParaRPr lang="en-US" sz="26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8933313"/>
                  </a:ext>
                </a:extLst>
              </a:tr>
              <a:tr h="1937186">
                <a:tc>
                  <a:txBody>
                    <a:bodyPr/>
                    <a:lstStyle/>
                    <a:p>
                      <a:pPr algn="just">
                        <a:spcAft>
                          <a:spcPts val="0"/>
                        </a:spcAft>
                      </a:pPr>
                      <a:r>
                        <a:rPr lang="nl-NL" sz="2000" b="1" dirty="0" smtClean="0">
                          <a:effectLst/>
                          <a:latin typeface="Times New Roman" panose="02020603050405020304" pitchFamily="18" charset="0"/>
                          <a:ea typeface="Times New Roman" panose="02020603050405020304" pitchFamily="18" charset="0"/>
                        </a:rPr>
                        <a:t>a. </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nl-NL" sz="2000" b="1" dirty="0" smtClean="0">
                          <a:effectLst/>
                          <a:latin typeface="Times New Roman" panose="02020603050405020304" pitchFamily="18" charset="0"/>
                          <a:ea typeface="Times New Roman" panose="02020603050405020304" pitchFamily="18" charset="0"/>
                        </a:rPr>
                        <a:t>Nghệ </a:t>
                      </a:r>
                      <a:r>
                        <a:rPr lang="nl-NL" sz="2000" b="1" dirty="0" smtClean="0">
                          <a:effectLst/>
                          <a:latin typeface="Times New Roman" panose="02020603050405020304" pitchFamily="18" charset="0"/>
                          <a:ea typeface="Times New Roman" panose="02020603050405020304" pitchFamily="18" charset="0"/>
                        </a:rPr>
                        <a:t>thuật</a:t>
                      </a:r>
                      <a:endParaRPr lang="en-US" sz="2000" dirty="0" smtClean="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l-NL" sz="2000" dirty="0" smtClean="0">
                          <a:effectLst/>
                          <a:latin typeface="Times New Roman" panose="02020603050405020304" pitchFamily="18" charset="0"/>
                          <a:ea typeface="Times New Roman" panose="02020603050405020304" pitchFamily="18" charset="0"/>
                        </a:rPr>
                        <a:t>Ẩn dụ, giọng điệu hồn nhiên, dí dỏm, thân thiện.</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Nội </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dung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Bài thơ nói về hiện tượng bắt nạt – một thói xấu cần phê bình và loại bỏ. Qua đó, mỗi người cần có thái độ đúng đắn trước hiện tượng bắt nạt, xây dựng môi trường học đường lành mạnh, an toàn, hạnh phúc</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509186"/>
                  </a:ext>
                </a:extLst>
              </a:tr>
              <a:tr h="1947221">
                <a:tc>
                  <a:txBody>
                    <a:bodyPr/>
                    <a:lstStyle/>
                    <a:p>
                      <a:pPr algn="just">
                        <a:spcAft>
                          <a:spcPts val="0"/>
                        </a:spcAft>
                      </a:pPr>
                      <a:r>
                        <a:rPr lang="en-US" sz="2000" b="1" dirty="0" smtClean="0">
                          <a:effectLst/>
                          <a:latin typeface="Times New Roman" panose="02020603050405020304" pitchFamily="18" charset="0"/>
                          <a:ea typeface="Times New Roman" panose="02020603050405020304" pitchFamily="18" charset="0"/>
                        </a:rPr>
                        <a:t>b</a:t>
                      </a:r>
                      <a:r>
                        <a:rPr lang="vi-VN" sz="2000" b="1" dirty="0" smtClean="0">
                          <a:effectLst/>
                          <a:latin typeface="Times New Roman" panose="02020603050405020304" pitchFamily="18" charset="0"/>
                          <a:ea typeface="Times New Roman" panose="02020603050405020304" pitchFamily="18" charset="0"/>
                        </a:rPr>
                        <a:t>. </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000" b="1" dirty="0" smtClean="0">
                          <a:effectLst/>
                          <a:latin typeface="Times New Roman" panose="02020603050405020304" pitchFamily="18" charset="0"/>
                          <a:ea typeface="Times New Roman" panose="02020603050405020304" pitchFamily="18" charset="0"/>
                        </a:rPr>
                        <a:t>Nghệ </a:t>
                      </a:r>
                      <a:r>
                        <a:rPr lang="vi-VN" sz="2000" b="1" dirty="0" smtClean="0">
                          <a:effectLst/>
                          <a:latin typeface="Times New Roman" panose="02020603050405020304" pitchFamily="18" charset="0"/>
                          <a:ea typeface="Times New Roman" panose="02020603050405020304" pitchFamily="18" charset="0"/>
                        </a:rPr>
                        <a:t>thuật</a:t>
                      </a:r>
                      <a:endParaRPr lang="en-US" sz="2000" dirty="0" smtClean="0">
                        <a:effectLst/>
                        <a:latin typeface="Times New Roman" panose="02020603050405020304" pitchFamily="18" charset="0"/>
                        <a:ea typeface="Times New Roman" panose="02020603050405020304" pitchFamily="18" charset="0"/>
                      </a:endParaRPr>
                    </a:p>
                    <a:p>
                      <a:pPr algn="just">
                        <a:spcAft>
                          <a:spcPts val="0"/>
                        </a:spcAft>
                      </a:pPr>
                      <a:r>
                        <a:rPr lang="vi-VN" sz="2000" dirty="0" smtClean="0">
                          <a:effectLst/>
                          <a:latin typeface="Times New Roman" panose="02020603050405020304" pitchFamily="18" charset="0"/>
                          <a:ea typeface="Times New Roman" panose="02020603050405020304" pitchFamily="18" charset="0"/>
                        </a:rPr>
                        <a:t>- </a:t>
                      </a:r>
                      <a:r>
                        <a:rPr lang="nl-NL" sz="2000" dirty="0" smtClean="0">
                          <a:effectLst/>
                          <a:latin typeface="Times New Roman" panose="02020603050405020304" pitchFamily="18" charset="0"/>
                          <a:ea typeface="Times New Roman" panose="02020603050405020304" pitchFamily="18" charset="0"/>
                        </a:rPr>
                        <a:t>Miêu tả loài vật sinh động; nghệ</a:t>
                      </a:r>
                      <a:r>
                        <a:rPr lang="nl-NL" sz="2000" baseline="0" dirty="0" smtClean="0">
                          <a:effectLst/>
                          <a:latin typeface="Times New Roman" panose="02020603050405020304" pitchFamily="18" charset="0"/>
                          <a:ea typeface="Times New Roman" panose="02020603050405020304" pitchFamily="18" charset="0"/>
                        </a:rPr>
                        <a:t> thuật</a:t>
                      </a:r>
                      <a:r>
                        <a:rPr lang="nl-NL" sz="2000" dirty="0" smtClean="0">
                          <a:effectLst/>
                          <a:latin typeface="Times New Roman" panose="02020603050405020304" pitchFamily="18" charset="0"/>
                          <a:ea typeface="Times New Roman" panose="02020603050405020304" pitchFamily="18" charset="0"/>
                        </a:rPr>
                        <a:t> nhân hoá;</a:t>
                      </a:r>
                      <a:r>
                        <a:rPr lang="nl-NL" sz="2000" baseline="0" dirty="0" smtClean="0">
                          <a:effectLst/>
                          <a:latin typeface="Times New Roman" panose="02020603050405020304" pitchFamily="18" charset="0"/>
                          <a:ea typeface="Times New Roman" panose="02020603050405020304" pitchFamily="18" charset="0"/>
                        </a:rPr>
                        <a:t> </a:t>
                      </a:r>
                      <a:r>
                        <a:rPr lang="nl-NL" sz="2000" dirty="0" smtClean="0">
                          <a:effectLst/>
                          <a:latin typeface="Times New Roman" panose="02020603050405020304" pitchFamily="18" charset="0"/>
                          <a:ea typeface="Times New Roman" panose="02020603050405020304" pitchFamily="18" charset="0"/>
                        </a:rPr>
                        <a:t>Ngôn ngữ miêu tả chính xác</a:t>
                      </a:r>
                      <a:r>
                        <a:rPr lang="en-US" sz="2000" dirty="0" smtClean="0">
                          <a:effectLst/>
                          <a:latin typeface="Times New Roman" panose="02020603050405020304" pitchFamily="18" charset="0"/>
                          <a:ea typeface="Times New Roman" panose="02020603050405020304" pitchFamily="18" charset="0"/>
                        </a:rPr>
                        <a:t>;</a:t>
                      </a:r>
                      <a:r>
                        <a:rPr lang="en-US" sz="2000" baseline="0" dirty="0" smtClean="0">
                          <a:effectLst/>
                          <a:latin typeface="Times New Roman" panose="02020603050405020304" pitchFamily="18" charset="0"/>
                          <a:ea typeface="Times New Roman" panose="02020603050405020304" pitchFamily="18" charset="0"/>
                        </a:rPr>
                        <a:t> </a:t>
                      </a:r>
                      <a:r>
                        <a:rPr lang="vi-VN" sz="2000" dirty="0" smtClean="0">
                          <a:effectLst/>
                          <a:latin typeface="Times New Roman" panose="02020603050405020304" pitchFamily="18" charset="0"/>
                          <a:ea typeface="Times New Roman" panose="02020603050405020304" pitchFamily="18" charset="0"/>
                        </a:rPr>
                        <a:t>Xây dựng hình tượng nhân vật gần gũi với trẻ thơ.</a:t>
                      </a:r>
                      <a:endParaRPr lang="en-US" sz="2000" dirty="0" smtClean="0">
                        <a:effectLst/>
                        <a:latin typeface="Times New Roman" panose="02020603050405020304" pitchFamily="18" charset="0"/>
                        <a:ea typeface="Times New Roman" panose="02020603050405020304" pitchFamily="18" charset="0"/>
                      </a:endParaRPr>
                    </a:p>
                    <a:p>
                      <a:pPr algn="just">
                        <a:spcAft>
                          <a:spcPts val="0"/>
                        </a:spcAft>
                      </a:pP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000" b="1" dirty="0" smtClean="0">
                          <a:effectLst/>
                          <a:latin typeface="Times New Roman" panose="02020603050405020304" pitchFamily="18" charset="0"/>
                          <a:ea typeface="Times New Roman" panose="02020603050405020304" pitchFamily="18" charset="0"/>
                        </a:rPr>
                        <a:t>Nội </a:t>
                      </a:r>
                      <a:r>
                        <a:rPr lang="vi-VN" sz="2000" b="1" dirty="0" smtClean="0">
                          <a:effectLst/>
                          <a:latin typeface="Times New Roman" panose="02020603050405020304" pitchFamily="18" charset="0"/>
                          <a:ea typeface="Times New Roman" panose="02020603050405020304" pitchFamily="18" charset="0"/>
                        </a:rPr>
                        <a:t>dung</a:t>
                      </a:r>
                      <a:endParaRPr lang="en-US" sz="2000" dirty="0" smtClean="0">
                        <a:effectLst/>
                        <a:latin typeface="Times New Roman" panose="02020603050405020304" pitchFamily="18" charset="0"/>
                        <a:ea typeface="Times New Roman" panose="02020603050405020304" pitchFamily="18" charset="0"/>
                      </a:endParaRPr>
                    </a:p>
                    <a:p>
                      <a:pPr>
                        <a:spcAft>
                          <a:spcPts val="0"/>
                        </a:spcAft>
                      </a:pPr>
                      <a:r>
                        <a:rPr lang="vi-VN" sz="2000" dirty="0" smtClean="0">
                          <a:effectLst/>
                          <a:latin typeface="Times New Roman" panose="02020603050405020304" pitchFamily="18" charset="0"/>
                          <a:ea typeface="Times New Roman" panose="02020603050405020304" pitchFamily="18" charset="0"/>
                        </a:rPr>
                        <a:t>- Miêu tả vẻ đẹp của Dế Mèn cường tráng nhưng tính nết còn kiêu căng, xốc nổi</a:t>
                      </a:r>
                      <a:r>
                        <a:rPr lang="en-US" sz="2000" dirty="0" smtClean="0">
                          <a:effectLst/>
                          <a:latin typeface="Times New Roman" panose="02020603050405020304" pitchFamily="18" charset="0"/>
                          <a:ea typeface="Times New Roman" panose="02020603050405020304" pitchFamily="18" charset="0"/>
                        </a:rPr>
                        <a:t>;</a:t>
                      </a:r>
                      <a:r>
                        <a:rPr lang="en-US" sz="2000" baseline="0" dirty="0" smtClean="0">
                          <a:effectLst/>
                          <a:latin typeface="Times New Roman" panose="02020603050405020304" pitchFamily="18" charset="0"/>
                          <a:ea typeface="Times New Roman" panose="02020603050405020304" pitchFamily="18" charset="0"/>
                        </a:rPr>
                        <a:t> </a:t>
                      </a:r>
                      <a:r>
                        <a:rPr lang="vi-VN" sz="2000" dirty="0" smtClean="0">
                          <a:effectLst/>
                          <a:latin typeface="Times New Roman" panose="02020603050405020304" pitchFamily="18" charset="0"/>
                          <a:ea typeface="Times New Roman" panose="02020603050405020304" pitchFamily="18" charset="0"/>
                        </a:rPr>
                        <a:t>Sau khi gây ra cái chết cho Dế Choắt, Dế Mèn hối hận và rút ra bài học đường đời đầu tiên cho mình.</a:t>
                      </a:r>
                      <a:endParaRPr lang="en-US" sz="2000" dirty="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46559"/>
                  </a:ext>
                </a:extLst>
              </a:tr>
              <a:tr h="1784426">
                <a:tc>
                  <a:txBody>
                    <a:bodyPr/>
                    <a:lstStyle/>
                    <a:p>
                      <a:pPr>
                        <a:spcAft>
                          <a:spcPts val="0"/>
                        </a:spcAft>
                      </a:pPr>
                      <a:r>
                        <a:rPr lang="en-US" sz="2000" b="1" dirty="0" smtClean="0">
                          <a:effectLst/>
                          <a:latin typeface="Times New Roman" panose="02020603050405020304" pitchFamily="18" charset="0"/>
                          <a:ea typeface="Times New Roman" panose="02020603050405020304" pitchFamily="18" charset="0"/>
                        </a:rPr>
                        <a:t>c</a:t>
                      </a:r>
                      <a:r>
                        <a:rPr lang="vi-VN" sz="2000" b="1" dirty="0" smtClean="0">
                          <a:effectLst/>
                          <a:latin typeface="Times New Roman" panose="02020603050405020304" pitchFamily="18" charset="0"/>
                          <a:ea typeface="Times New Roman" panose="02020603050405020304" pitchFamily="18" charset="0"/>
                        </a:rPr>
                        <a:t>. </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000" b="1" dirty="0" smtClean="0">
                          <a:effectLst/>
                          <a:latin typeface="Times New Roman" panose="02020603050405020304" pitchFamily="18" charset="0"/>
                          <a:ea typeface="Times New Roman" panose="02020603050405020304" pitchFamily="18" charset="0"/>
                        </a:rPr>
                        <a:t>Nghệ </a:t>
                      </a:r>
                      <a:r>
                        <a:rPr lang="vi-VN" sz="2000" b="1" dirty="0" smtClean="0">
                          <a:effectLst/>
                          <a:latin typeface="Times New Roman" panose="02020603050405020304" pitchFamily="18" charset="0"/>
                          <a:ea typeface="Times New Roman" panose="02020603050405020304" pitchFamily="18" charset="0"/>
                        </a:rPr>
                        <a:t>thuật</a:t>
                      </a:r>
                      <a:endParaRPr lang="en-US" sz="2000" dirty="0" smtClean="0">
                        <a:effectLst/>
                        <a:latin typeface="Times New Roman" panose="02020603050405020304" pitchFamily="18" charset="0"/>
                        <a:ea typeface="Times New Roman" panose="02020603050405020304" pitchFamily="18" charset="0"/>
                      </a:endParaRPr>
                    </a:p>
                    <a:p>
                      <a:pPr algn="just">
                        <a:spcAft>
                          <a:spcPts val="0"/>
                        </a:spcAft>
                      </a:pPr>
                      <a:r>
                        <a:rPr lang="vi-VN" sz="2000" dirty="0" smtClean="0">
                          <a:effectLst/>
                          <a:latin typeface="Times New Roman" panose="02020603050405020304" pitchFamily="18" charset="0"/>
                          <a:ea typeface="Times New Roman" panose="02020603050405020304" pitchFamily="18" charset="0"/>
                        </a:rPr>
                        <a:t>- Kể kết hợp với miêu tả, biểu cảm</a:t>
                      </a:r>
                      <a:r>
                        <a:rPr lang="en-US" sz="2000" dirty="0" smtClean="0">
                          <a:effectLst/>
                          <a:latin typeface="Times New Roman" panose="02020603050405020304" pitchFamily="18" charset="0"/>
                          <a:ea typeface="Times New Roman" panose="02020603050405020304" pitchFamily="18" charset="0"/>
                        </a:rPr>
                        <a:t>;</a:t>
                      </a:r>
                      <a:r>
                        <a:rPr lang="en-US" sz="2000" baseline="0" dirty="0" smtClean="0">
                          <a:effectLst/>
                          <a:latin typeface="Times New Roman" panose="02020603050405020304" pitchFamily="18" charset="0"/>
                          <a:ea typeface="Times New Roman" panose="02020603050405020304" pitchFamily="18" charset="0"/>
                        </a:rPr>
                        <a:t> </a:t>
                      </a:r>
                      <a:r>
                        <a:rPr lang="vi-VN" sz="2000" dirty="0" smtClean="0">
                          <a:effectLst/>
                          <a:latin typeface="Times New Roman" panose="02020603050405020304" pitchFamily="18" charset="0"/>
                          <a:ea typeface="Times New Roman" panose="02020603050405020304" pitchFamily="18" charset="0"/>
                        </a:rPr>
                        <a:t>Xây dựng hình tượng nhân vật phù hợp với tâm lí, suy nghĩ của trẻ thơ</a:t>
                      </a:r>
                      <a:r>
                        <a:rPr lang="en-US" sz="2000" dirty="0" smtClean="0">
                          <a:effectLst/>
                          <a:latin typeface="Times New Roman" panose="02020603050405020304" pitchFamily="18" charset="0"/>
                          <a:ea typeface="Times New Roman" panose="02020603050405020304" pitchFamily="18" charset="0"/>
                        </a:rPr>
                        <a:t>;</a:t>
                      </a:r>
                      <a:r>
                        <a:rPr lang="en-US" sz="2000" baseline="0" dirty="0" smtClean="0">
                          <a:effectLst/>
                          <a:latin typeface="Times New Roman" panose="02020603050405020304" pitchFamily="18" charset="0"/>
                          <a:ea typeface="Times New Roman" panose="02020603050405020304" pitchFamily="18" charset="0"/>
                        </a:rPr>
                        <a:t> </a:t>
                      </a:r>
                      <a:r>
                        <a:rPr lang="vi-VN" sz="2000" dirty="0" smtClean="0">
                          <a:effectLst/>
                          <a:latin typeface="Times New Roman" panose="02020603050405020304" pitchFamily="18" charset="0"/>
                          <a:ea typeface="Times New Roman" panose="02020603050405020304" pitchFamily="18" charset="0"/>
                        </a:rPr>
                        <a:t>Nghệ thuật nhân hoá đặc sắc.</a:t>
                      </a:r>
                      <a:endParaRPr lang="en-US" sz="2000" dirty="0" smtClean="0">
                        <a:effectLst/>
                        <a:latin typeface="Times New Roman" panose="02020603050405020304" pitchFamily="18" charset="0"/>
                        <a:ea typeface="Times New Roman" panose="02020603050405020304" pitchFamily="18" charset="0"/>
                      </a:endParaRPr>
                    </a:p>
                    <a:p>
                      <a:pPr>
                        <a:spcAft>
                          <a:spcPts val="0"/>
                        </a:spcAft>
                      </a:pP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000" b="1" dirty="0" smtClean="0">
                          <a:effectLst/>
                          <a:latin typeface="Times New Roman" panose="02020603050405020304" pitchFamily="18" charset="0"/>
                          <a:ea typeface="Times New Roman" panose="02020603050405020304" pitchFamily="18" charset="0"/>
                        </a:rPr>
                        <a:t>Nội </a:t>
                      </a:r>
                      <a:r>
                        <a:rPr lang="vi-VN" sz="2000" b="1" dirty="0" smtClean="0">
                          <a:effectLst/>
                          <a:latin typeface="Times New Roman" panose="02020603050405020304" pitchFamily="18" charset="0"/>
                          <a:ea typeface="Times New Roman" panose="02020603050405020304" pitchFamily="18" charset="0"/>
                        </a:rPr>
                        <a:t>dung</a:t>
                      </a:r>
                      <a:endParaRPr lang="en-US" sz="2000" dirty="0" smtClean="0">
                        <a:effectLst/>
                        <a:latin typeface="Times New Roman" panose="02020603050405020304" pitchFamily="18" charset="0"/>
                        <a:ea typeface="Times New Roman" panose="02020603050405020304" pitchFamily="18" charset="0"/>
                      </a:endParaRPr>
                    </a:p>
                    <a:p>
                      <a:pPr algn="just">
                        <a:spcAft>
                          <a:spcPts val="0"/>
                        </a:spcAft>
                      </a:pPr>
                      <a:r>
                        <a:rPr lang="vi-VN" sz="2000" dirty="0" smtClean="0">
                          <a:effectLst/>
                          <a:latin typeface="Times New Roman" panose="02020603050405020304" pitchFamily="18" charset="0"/>
                          <a:ea typeface="Calibri" panose="020F0502020204030204" pitchFamily="34" charset="0"/>
                        </a:rPr>
                        <a:t>K</a:t>
                      </a:r>
                      <a:r>
                        <a:rPr lang="ru-RU" sz="2000" dirty="0" smtClean="0">
                          <a:effectLst/>
                          <a:latin typeface="Times New Roman" panose="02020603050405020304" pitchFamily="18" charset="0"/>
                          <a:ea typeface="Calibri" panose="020F0502020204030204" pitchFamily="34" charset="0"/>
                        </a:rPr>
                        <a:t>ể về cuộc gặp gỡ bắt ngờ giữa hoàng tử bé và một con cáo trên Tr</a:t>
                      </a:r>
                      <a:r>
                        <a:rPr lang="vi-VN" sz="2000" dirty="0" smtClean="0">
                          <a:effectLst/>
                          <a:latin typeface="Times New Roman" panose="02020603050405020304" pitchFamily="18" charset="0"/>
                          <a:ea typeface="Calibri" panose="020F0502020204030204" pitchFamily="34" charset="0"/>
                        </a:rPr>
                        <a:t>á</a:t>
                      </a:r>
                      <a:r>
                        <a:rPr lang="ru-RU" sz="2000" dirty="0" smtClean="0">
                          <a:effectLst/>
                          <a:latin typeface="Times New Roman" panose="02020603050405020304" pitchFamily="18" charset="0"/>
                          <a:ea typeface="Calibri" panose="020F0502020204030204" pitchFamily="34" charset="0"/>
                        </a:rPr>
                        <a:t>i Đ</a:t>
                      </a:r>
                      <a:r>
                        <a:rPr lang="vi-VN" sz="2000" dirty="0" smtClean="0">
                          <a:effectLst/>
                          <a:latin typeface="Times New Roman" panose="02020603050405020304" pitchFamily="18" charset="0"/>
                          <a:ea typeface="Calibri" panose="020F0502020204030204" pitchFamily="34" charset="0"/>
                        </a:rPr>
                        <a:t>ấ</a:t>
                      </a:r>
                      <a:r>
                        <a:rPr lang="ru-RU" sz="2000" dirty="0" smtClean="0">
                          <a:effectLst/>
                          <a:latin typeface="Times New Roman" panose="02020603050405020304" pitchFamily="18" charset="0"/>
                          <a:ea typeface="Calibri" panose="020F0502020204030204" pitchFamily="34" charset="0"/>
                        </a:rPr>
                        <a:t>t. Cuộc gặp gỡ này đã mang đến cho cả hai những món quà quý giá.</a:t>
                      </a:r>
                      <a:endParaRPr lang="en-US" sz="2000" dirty="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154946"/>
                  </a:ext>
                </a:extLst>
              </a:tr>
            </a:tbl>
          </a:graphicData>
        </a:graphic>
      </p:graphicFrame>
      <p:cxnSp>
        <p:nvCxnSpPr>
          <p:cNvPr id="3" name="Straight Arrow Connector 2">
            <a:extLst>
              <a:ext uri="{FF2B5EF4-FFF2-40B4-BE49-F238E27FC236}">
                <a16:creationId xmlns:a16="http://schemas.microsoft.com/office/drawing/2014/main" id="{F50F19F7-1E2C-438A-8DEB-EDE501F99773}"/>
              </a:ext>
            </a:extLst>
          </p:cNvPr>
          <p:cNvCxnSpPr>
            <a:cxnSpLocks/>
          </p:cNvCxnSpPr>
          <p:nvPr/>
        </p:nvCxnSpPr>
        <p:spPr>
          <a:xfrm>
            <a:off x="1184988" y="1931437"/>
            <a:ext cx="1283892" cy="36159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CEDF742-A2A4-DAB9-9591-9A2CBF96B4E5}"/>
              </a:ext>
            </a:extLst>
          </p:cNvPr>
          <p:cNvCxnSpPr>
            <a:cxnSpLocks/>
          </p:cNvCxnSpPr>
          <p:nvPr/>
        </p:nvCxnSpPr>
        <p:spPr>
          <a:xfrm flipV="1">
            <a:off x="1250302" y="3870960"/>
            <a:ext cx="1218578" cy="12048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F0293E3-C24C-B6CC-9FC7-2B599D36B318}"/>
              </a:ext>
            </a:extLst>
          </p:cNvPr>
          <p:cNvCxnSpPr>
            <a:cxnSpLocks/>
          </p:cNvCxnSpPr>
          <p:nvPr/>
        </p:nvCxnSpPr>
        <p:spPr>
          <a:xfrm flipV="1">
            <a:off x="1091682" y="1567544"/>
            <a:ext cx="1377198" cy="46186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123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graphicFrame>
        <p:nvGraphicFramePr>
          <p:cNvPr id="2" name="Table 1">
            <a:extLst>
              <a:ext uri="{FF2B5EF4-FFF2-40B4-BE49-F238E27FC236}">
                <a16:creationId xmlns:a16="http://schemas.microsoft.com/office/drawing/2014/main" id="{A5A01691-A2C3-E8D5-D1FD-3856043F2594}"/>
              </a:ext>
            </a:extLst>
          </p:cNvPr>
          <p:cNvGraphicFramePr>
            <a:graphicFrameLocks noGrp="1"/>
          </p:cNvGraphicFramePr>
          <p:nvPr>
            <p:extLst>
              <p:ext uri="{D42A27DB-BD31-4B8C-83A1-F6EECF244321}">
                <p14:modId xmlns:p14="http://schemas.microsoft.com/office/powerpoint/2010/main" val="459768873"/>
              </p:ext>
            </p:extLst>
          </p:nvPr>
        </p:nvGraphicFramePr>
        <p:xfrm>
          <a:off x="0" y="83976"/>
          <a:ext cx="1813560" cy="6216476"/>
        </p:xfrm>
        <a:graphic>
          <a:graphicData uri="http://schemas.openxmlformats.org/drawingml/2006/table">
            <a:tbl>
              <a:tblPr firstRow="1" bandRow="1">
                <a:tableStyleId>{93296810-A885-4BE3-A3E7-6D5BEEA58F35}</a:tableStyleId>
              </a:tblPr>
              <a:tblGrid>
                <a:gridCol w="1813560">
                  <a:extLst>
                    <a:ext uri="{9D8B030D-6E8A-4147-A177-3AD203B41FA5}">
                      <a16:colId xmlns:a16="http://schemas.microsoft.com/office/drawing/2014/main" val="547193566"/>
                    </a:ext>
                  </a:extLst>
                </a:gridCol>
              </a:tblGrid>
              <a:tr h="1107840">
                <a:tc>
                  <a:txBody>
                    <a:bodyPr/>
                    <a:lstStyle/>
                    <a:p>
                      <a:pPr algn="ctr"/>
                      <a:r>
                        <a:rPr lang="vi-VN" sz="2800" dirty="0">
                          <a:solidFill>
                            <a:srgbClr val="C00000"/>
                          </a:solidFill>
                          <a:latin typeface="Times New Roman" panose="02020603050405020304" pitchFamily="18" charset="0"/>
                          <a:cs typeface="Times New Roman" panose="02020603050405020304" pitchFamily="18" charset="0"/>
                        </a:rPr>
                        <a:t>A. Tên tác phẩm</a:t>
                      </a:r>
                      <a:endParaRPr lang="en-US" sz="28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5942019"/>
                  </a:ext>
                </a:extLst>
              </a:tr>
              <a:tr h="1238684">
                <a:tc>
                  <a:txBody>
                    <a:bodyPr/>
                    <a:lstStyle/>
                    <a:p>
                      <a:r>
                        <a:rPr lang="vi-VN" sz="2800" dirty="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Chuyện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cổ</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tích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về</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loài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01560"/>
                  </a:ext>
                </a:extLst>
              </a:tr>
              <a:tr h="1309969">
                <a:tc>
                  <a:txBody>
                    <a:bodyPr/>
                    <a:lstStyle/>
                    <a:p>
                      <a:r>
                        <a:rPr lang="vi-VN" sz="2800" dirty="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Mây</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và</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sóng</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318064"/>
                  </a:ext>
                </a:extLst>
              </a:tr>
              <a:tr h="2427067">
                <a:tc>
                  <a:txBody>
                    <a:bodyPr/>
                    <a:lstStyle/>
                    <a:p>
                      <a:r>
                        <a:rPr lang="vi-VN" sz="2800" dirty="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Bức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tranh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của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em</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8787411"/>
                  </a:ext>
                </a:extLst>
              </a:tr>
            </a:tbl>
          </a:graphicData>
        </a:graphic>
      </p:graphicFrame>
      <p:graphicFrame>
        <p:nvGraphicFramePr>
          <p:cNvPr id="4" name="Table 3">
            <a:extLst>
              <a:ext uri="{FF2B5EF4-FFF2-40B4-BE49-F238E27FC236}">
                <a16:creationId xmlns:a16="http://schemas.microsoft.com/office/drawing/2014/main" id="{7761852B-C595-2DEC-9E0F-C84475CCBADB}"/>
              </a:ext>
            </a:extLst>
          </p:cNvPr>
          <p:cNvGraphicFramePr>
            <a:graphicFrameLocks noGrp="1"/>
          </p:cNvGraphicFramePr>
          <p:nvPr>
            <p:extLst>
              <p:ext uri="{D42A27DB-BD31-4B8C-83A1-F6EECF244321}">
                <p14:modId xmlns:p14="http://schemas.microsoft.com/office/powerpoint/2010/main" val="3502569620"/>
              </p:ext>
            </p:extLst>
          </p:nvPr>
        </p:nvGraphicFramePr>
        <p:xfrm>
          <a:off x="2682240" y="2"/>
          <a:ext cx="9509760" cy="6726635"/>
        </p:xfrm>
        <a:graphic>
          <a:graphicData uri="http://schemas.openxmlformats.org/drawingml/2006/table">
            <a:tbl>
              <a:tblPr firstRow="1" bandRow="1">
                <a:tableStyleId>{93296810-A885-4BE3-A3E7-6D5BEEA58F35}</a:tableStyleId>
              </a:tblPr>
              <a:tblGrid>
                <a:gridCol w="9509760">
                  <a:extLst>
                    <a:ext uri="{9D8B030D-6E8A-4147-A177-3AD203B41FA5}">
                      <a16:colId xmlns:a16="http://schemas.microsoft.com/office/drawing/2014/main" val="415038890"/>
                    </a:ext>
                  </a:extLst>
                </a:gridCol>
              </a:tblGrid>
              <a:tr h="419876">
                <a:tc>
                  <a:txBody>
                    <a:bodyPr/>
                    <a:lstStyle/>
                    <a:p>
                      <a:pPr algn="ctr"/>
                      <a:r>
                        <a:rPr lang="vi-VN" sz="2600" dirty="0">
                          <a:solidFill>
                            <a:srgbClr val="C00000"/>
                          </a:solidFill>
                          <a:latin typeface="Times New Roman" panose="02020603050405020304" pitchFamily="18" charset="0"/>
                          <a:cs typeface="Times New Roman" panose="02020603050405020304" pitchFamily="18" charset="0"/>
                        </a:rPr>
                        <a:t>B. Nội dung, nghệ thuật</a:t>
                      </a:r>
                      <a:endParaRPr lang="en-US" sz="260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8933313"/>
                  </a:ext>
                </a:extLst>
              </a:tr>
              <a:tr h="2082796">
                <a:tc>
                  <a:txBody>
                    <a:bodyPr/>
                    <a:lstStyle/>
                    <a:p>
                      <a:r>
                        <a:rPr lang="en-US" sz="2000" b="1" dirty="0" smtClean="0">
                          <a:latin typeface="+mj-lt"/>
                        </a:rPr>
                        <a:t>a</a:t>
                      </a:r>
                      <a:r>
                        <a:rPr lang="vi-VN" sz="2000" b="1" dirty="0" smtClean="0">
                          <a:latin typeface="+mj-lt"/>
                        </a:rPr>
                        <a:t>. </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000" b="1" dirty="0" smtClean="0">
                          <a:latin typeface="+mj-lt"/>
                        </a:rPr>
                        <a:t>Nghệ </a:t>
                      </a:r>
                      <a:r>
                        <a:rPr lang="vi-VN" sz="2000" b="1" dirty="0" smtClean="0">
                          <a:latin typeface="+mj-lt"/>
                        </a:rPr>
                        <a:t>thuật</a:t>
                      </a:r>
                    </a:p>
                    <a:p>
                      <a:pPr>
                        <a:buFont typeface="Arial" panose="020B0604020202020204" pitchFamily="34" charset="0"/>
                        <a:buNone/>
                      </a:pPr>
                      <a:r>
                        <a:rPr lang="en-US" sz="2000" dirty="0" smtClean="0">
                          <a:latin typeface="+mj-lt"/>
                        </a:rPr>
                        <a:t>- </a:t>
                      </a:r>
                      <a:r>
                        <a:rPr lang="vi-VN" sz="2000" dirty="0" smtClean="0">
                          <a:latin typeface="+mj-lt"/>
                        </a:rPr>
                        <a:t>Bố cục hai phần cân đối, hài hòa.</a:t>
                      </a:r>
                    </a:p>
                    <a:p>
                      <a:pPr>
                        <a:buFont typeface="Arial" panose="020B0604020202020204" pitchFamily="34" charset="0"/>
                        <a:buNone/>
                      </a:pPr>
                      <a:r>
                        <a:rPr lang="en-US" sz="2000" dirty="0" smtClean="0">
                          <a:latin typeface="+mj-lt"/>
                        </a:rPr>
                        <a:t>-</a:t>
                      </a:r>
                      <a:r>
                        <a:rPr lang="vi-VN" sz="2000" dirty="0" smtClean="0">
                          <a:latin typeface="+mj-lt"/>
                        </a:rPr>
                        <a:t>Hình ảnh thiên nhiên bay bổng, kỳ ảo mà gần gũi, chân thực.</a:t>
                      </a:r>
                    </a:p>
                    <a:p>
                      <a:pPr>
                        <a:buFont typeface="Arial" panose="020B0604020202020204" pitchFamily="34" charset="0"/>
                        <a:buNone/>
                      </a:pPr>
                      <a:r>
                        <a:rPr lang="en-US" sz="2000" dirty="0" smtClean="0">
                          <a:latin typeface="+mj-lt"/>
                        </a:rPr>
                        <a:t>-</a:t>
                      </a:r>
                      <a:r>
                        <a:rPr lang="vi-VN" sz="2000" dirty="0" smtClean="0">
                          <a:latin typeface="+mj-lt"/>
                        </a:rPr>
                        <a:t>Giọng thơ ngọt ngào, tha thiết; dùng nhiều biện pháp nhân hóa, điệp từ, so sánh.</a:t>
                      </a:r>
                    </a:p>
                    <a:p>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000" b="1" dirty="0" smtClean="0">
                          <a:latin typeface="+mj-lt"/>
                        </a:rPr>
                        <a:t>Nội </a:t>
                      </a:r>
                      <a:r>
                        <a:rPr lang="vi-VN" sz="2000" b="1" dirty="0" smtClean="0">
                          <a:latin typeface="+mj-lt"/>
                        </a:rPr>
                        <a:t>dung</a:t>
                      </a:r>
                    </a:p>
                    <a:p>
                      <a:pPr>
                        <a:buFont typeface="Arial" panose="020B0604020202020204" pitchFamily="34" charset="0"/>
                        <a:buNone/>
                      </a:pPr>
                      <a:r>
                        <a:rPr lang="en-US" sz="2000" dirty="0" smtClean="0">
                          <a:latin typeface="+mj-lt"/>
                        </a:rPr>
                        <a:t>-</a:t>
                      </a:r>
                      <a:r>
                        <a:rPr lang="vi-VN" sz="2000" dirty="0" smtClean="0">
                          <a:latin typeface="+mj-lt"/>
                        </a:rPr>
                        <a:t>Ca ngợi tình mẫu tử thiêng liêng, bất diệt.</a:t>
                      </a:r>
                    </a:p>
                    <a:p>
                      <a:pPr>
                        <a:buFont typeface="Arial" panose="020B0604020202020204" pitchFamily="34" charset="0"/>
                        <a:buNone/>
                      </a:pPr>
                      <a:r>
                        <a:rPr lang="en-US" sz="2000" dirty="0" smtClean="0">
                          <a:latin typeface="+mj-lt"/>
                        </a:rPr>
                        <a:t>-</a:t>
                      </a:r>
                      <a:r>
                        <a:rPr lang="vi-VN" sz="2000" dirty="0" smtClean="0">
                          <a:latin typeface="+mj-lt"/>
                        </a:rPr>
                        <a:t>Thể hiện tình yêu thương và niềm tin vào những điều tốt đẹp của con người.</a:t>
                      </a:r>
                      <a:endParaRPr lang="vi-VN" sz="20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509186"/>
                  </a:ext>
                </a:extLst>
              </a:tr>
              <a:tr h="1797481">
                <a:tc>
                  <a:txBody>
                    <a:bodyPr/>
                    <a:lstStyle/>
                    <a:p>
                      <a:pPr algn="just">
                        <a:spcAft>
                          <a:spcPts val="0"/>
                        </a:spcAft>
                      </a:pPr>
                      <a:r>
                        <a:rPr lang="en-US" sz="2000" b="1" dirty="0" smtClean="0">
                          <a:effectLst/>
                          <a:latin typeface="Times New Roman" panose="02020603050405020304" pitchFamily="18" charset="0"/>
                          <a:ea typeface="Times New Roman" panose="02020603050405020304" pitchFamily="18" charset="0"/>
                        </a:rPr>
                        <a:t>b</a:t>
                      </a:r>
                      <a:r>
                        <a:rPr lang="vi-VN" sz="2000" b="1" dirty="0" smtClean="0">
                          <a:effectLst/>
                          <a:latin typeface="Times New Roman" panose="02020603050405020304" pitchFamily="18" charset="0"/>
                          <a:ea typeface="Times New Roman" panose="02020603050405020304" pitchFamily="18" charset="0"/>
                        </a:rPr>
                        <a:t>. </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000" b="1" dirty="0" smtClean="0">
                          <a:effectLst/>
                          <a:latin typeface="Times New Roman" panose="02020603050405020304" pitchFamily="18" charset="0"/>
                          <a:ea typeface="Times New Roman" panose="02020603050405020304" pitchFamily="18" charset="0"/>
                        </a:rPr>
                        <a:t>Nội </a:t>
                      </a:r>
                      <a:r>
                        <a:rPr lang="vi-VN" sz="2000" b="1" dirty="0" smtClean="0">
                          <a:effectLst/>
                          <a:latin typeface="Times New Roman" panose="02020603050405020304" pitchFamily="18" charset="0"/>
                          <a:ea typeface="Times New Roman" panose="02020603050405020304" pitchFamily="18" charset="0"/>
                        </a:rPr>
                        <a:t>dung</a:t>
                      </a:r>
                      <a:endParaRPr lang="en-US" sz="2000" dirty="0" smtClean="0">
                        <a:effectLst/>
                        <a:latin typeface="Times New Roman" panose="02020603050405020304" pitchFamily="18" charset="0"/>
                        <a:ea typeface="Times New Roman" panose="02020603050405020304" pitchFamily="18" charset="0"/>
                      </a:endParaRPr>
                    </a:p>
                    <a:p>
                      <a:pPr algn="just">
                        <a:spcAft>
                          <a:spcPts val="0"/>
                        </a:spcAft>
                      </a:pPr>
                      <a:r>
                        <a:rPr lang="en-US" sz="2000" dirty="0" smtClean="0">
                          <a:effectLst/>
                          <a:latin typeface="Times New Roman" panose="02020603050405020304" pitchFamily="18" charset="0"/>
                          <a:ea typeface="Times New Roman" panose="02020603050405020304" pitchFamily="18" charset="0"/>
                        </a:rPr>
                        <a:t>-</a:t>
                      </a:r>
                      <a:r>
                        <a:rPr lang="en-US" sz="2000" dirty="0" err="1" smtClean="0">
                          <a:effectLst/>
                          <a:latin typeface="Times New Roman" panose="02020603050405020304" pitchFamily="18" charset="0"/>
                          <a:ea typeface="Times New Roman" panose="02020603050405020304" pitchFamily="18" charset="0"/>
                        </a:rPr>
                        <a:t>Tình</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cảm</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trong</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sáng</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hồn</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nhiên</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và</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lòng</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nhân</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hậu</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của</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người</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em</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đã</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giúp</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cho</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người</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anh</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nhận</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ra</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phần</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hạn</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chế</a:t>
                      </a:r>
                      <a:r>
                        <a:rPr lang="en-US" sz="2000" dirty="0" smtClean="0">
                          <a:effectLst/>
                          <a:latin typeface="Times New Roman" panose="02020603050405020304" pitchFamily="18" charset="0"/>
                          <a:ea typeface="Times New Roman" panose="02020603050405020304" pitchFamily="18" charset="0"/>
                        </a:rPr>
                        <a:t> ở </a:t>
                      </a:r>
                      <a:r>
                        <a:rPr lang="en-US" sz="2000" dirty="0" err="1" smtClean="0">
                          <a:effectLst/>
                          <a:latin typeface="Times New Roman" panose="02020603050405020304" pitchFamily="18" charset="0"/>
                          <a:ea typeface="Times New Roman" panose="02020603050405020304" pitchFamily="18" charset="0"/>
                        </a:rPr>
                        <a:t>chính</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mình</a:t>
                      </a:r>
                      <a:r>
                        <a:rPr lang="en-US" sz="2000" dirty="0" smtClean="0">
                          <a:effectLst/>
                          <a:latin typeface="Times New Roman" panose="02020603050405020304" pitchFamily="18" charset="0"/>
                          <a:ea typeface="Times New Roman" panose="02020603050405020304" pitchFamily="18" charset="0"/>
                        </a:rPr>
                        <a:t>.</a:t>
                      </a:r>
                    </a:p>
                    <a:p>
                      <a:pPr algn="just">
                        <a:spcAft>
                          <a:spcPts val="0"/>
                        </a:spcAft>
                      </a:pP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en-US" sz="2000" b="1" dirty="0" smtClean="0">
                          <a:effectLst/>
                          <a:latin typeface="Times New Roman" panose="02020603050405020304" pitchFamily="18" charset="0"/>
                          <a:ea typeface="Times New Roman" panose="02020603050405020304" pitchFamily="18" charset="0"/>
                        </a:rPr>
                        <a:t> </a:t>
                      </a:r>
                      <a:r>
                        <a:rPr lang="vi-VN" sz="2000" b="1" dirty="0" smtClean="0">
                          <a:effectLst/>
                          <a:latin typeface="Times New Roman" panose="02020603050405020304" pitchFamily="18" charset="0"/>
                          <a:ea typeface="Times New Roman" panose="02020603050405020304" pitchFamily="18" charset="0"/>
                        </a:rPr>
                        <a:t>Nghệ thuật</a:t>
                      </a:r>
                      <a:endParaRPr lang="en-US" sz="2000" dirty="0" smtClean="0">
                        <a:effectLst/>
                        <a:latin typeface="Times New Roman" panose="02020603050405020304" pitchFamily="18" charset="0"/>
                        <a:ea typeface="Times New Roman" panose="02020603050405020304" pitchFamily="18" charset="0"/>
                      </a:endParaRPr>
                    </a:p>
                    <a:p>
                      <a:pPr algn="just">
                        <a:spcAft>
                          <a:spcPts val="0"/>
                        </a:spcAft>
                      </a:pP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Kể</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chuyện</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theo</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ngôi</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thứ</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nhất</a:t>
                      </a:r>
                      <a:r>
                        <a:rPr lang="en-US" sz="2000" dirty="0" smtClean="0">
                          <a:effectLst/>
                          <a:latin typeface="Times New Roman" panose="02020603050405020304" pitchFamily="18" charset="0"/>
                          <a:ea typeface="Times New Roman" panose="02020603050405020304" pitchFamily="18" charset="0"/>
                        </a:rPr>
                        <a:t>.</a:t>
                      </a:r>
                    </a:p>
                    <a:p>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Nghệ</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thuật</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miêu</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tả</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tâm</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lí</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nhân</a:t>
                      </a: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vật</a:t>
                      </a:r>
                      <a:r>
                        <a:rPr lang="en-US" sz="2000" dirty="0" smtClean="0">
                          <a:effectLst/>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46559"/>
                  </a:ext>
                </a:extLst>
              </a:tr>
              <a:tr h="2093675">
                <a:tc>
                  <a:txBody>
                    <a:bodyPr/>
                    <a:lstStyle/>
                    <a:p>
                      <a:pPr>
                        <a:spcAft>
                          <a:spcPts val="0"/>
                        </a:spcAft>
                      </a:pPr>
                      <a:r>
                        <a:rPr lang="en-US" sz="2000" b="1" dirty="0" smtClean="0">
                          <a:solidFill>
                            <a:srgbClr val="000000"/>
                          </a:solidFill>
                          <a:effectLst/>
                          <a:latin typeface="Times New Roman" panose="02020603050405020304" pitchFamily="18" charset="0"/>
                          <a:ea typeface="Times New Roman" panose="02020603050405020304" pitchFamily="18" charset="0"/>
                        </a:rPr>
                        <a:t>c</a:t>
                      </a:r>
                      <a:r>
                        <a:rPr lang="vi-VN" sz="2000" b="1" dirty="0" smtClean="0">
                          <a:solidFill>
                            <a:srgbClr val="000000"/>
                          </a:solidFill>
                          <a:effectLst/>
                          <a:latin typeface="Times New Roman" panose="02020603050405020304" pitchFamily="18" charset="0"/>
                          <a:ea typeface="Times New Roman" panose="02020603050405020304" pitchFamily="18" charset="0"/>
                        </a:rPr>
                        <a:t>. </a:t>
                      </a: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000" b="1" dirty="0" smtClean="0">
                          <a:solidFill>
                            <a:srgbClr val="000000"/>
                          </a:solidFill>
                          <a:effectLst/>
                          <a:latin typeface="Times New Roman" panose="02020603050405020304" pitchFamily="18" charset="0"/>
                          <a:ea typeface="Times New Roman" panose="02020603050405020304" pitchFamily="18" charset="0"/>
                        </a:rPr>
                        <a:t>Nghệ </a:t>
                      </a:r>
                      <a:r>
                        <a:rPr lang="vi-VN" sz="2000" b="1" dirty="0" smtClean="0">
                          <a:solidFill>
                            <a:srgbClr val="000000"/>
                          </a:solidFill>
                          <a:effectLst/>
                          <a:latin typeface="Times New Roman" panose="02020603050405020304" pitchFamily="18" charset="0"/>
                          <a:ea typeface="Times New Roman" panose="02020603050405020304" pitchFamily="18" charset="0"/>
                        </a:rPr>
                        <a:t>thuật</a:t>
                      </a:r>
                      <a:endParaRPr lang="en-US" sz="2000" dirty="0" smtClean="0">
                        <a:effectLst/>
                        <a:latin typeface="Times New Roman" panose="02020603050405020304" pitchFamily="18" charset="0"/>
                        <a:ea typeface="Times New Roman" panose="02020603050405020304" pitchFamily="18" charset="0"/>
                      </a:endParaRPr>
                    </a:p>
                    <a:p>
                      <a:pPr algn="just">
                        <a:spcAft>
                          <a:spcPts val="0"/>
                        </a:spcAft>
                      </a:pPr>
                      <a:r>
                        <a:rPr lang="vi-VN" sz="2000" dirty="0" smtClean="0">
                          <a:solidFill>
                            <a:srgbClr val="000000"/>
                          </a:solidFill>
                          <a:effectLst/>
                          <a:latin typeface="Times New Roman" panose="02020603050405020304" pitchFamily="18" charset="0"/>
                          <a:ea typeface="Times New Roman" panose="02020603050405020304" pitchFamily="18" charset="0"/>
                        </a:rPr>
                        <a:t>- Bố cục hai phần giống nhau, sự giống nhau nhưng không trùng lặp về ý và lời.</a:t>
                      </a:r>
                      <a:endParaRPr lang="en-US" sz="2000" dirty="0" smtClean="0">
                        <a:effectLst/>
                        <a:latin typeface="Times New Roman" panose="02020603050405020304" pitchFamily="18" charset="0"/>
                        <a:ea typeface="Times New Roman" panose="02020603050405020304" pitchFamily="18" charset="0"/>
                      </a:endParaRPr>
                    </a:p>
                    <a:p>
                      <a:pPr algn="just">
                        <a:spcAft>
                          <a:spcPts val="0"/>
                        </a:spcAft>
                      </a:pPr>
                      <a:r>
                        <a:rPr lang="vi-VN" sz="2000" dirty="0" smtClean="0">
                          <a:solidFill>
                            <a:srgbClr val="000000"/>
                          </a:solidFill>
                          <a:effectLst/>
                          <a:latin typeface="Times New Roman" panose="02020603050405020304" pitchFamily="18" charset="0"/>
                          <a:ea typeface="Times New Roman" panose="02020603050405020304" pitchFamily="18" charset="0"/>
                        </a:rPr>
                        <a:t>- Sáng tạo nên những hình ảnh thiên nhiên bay bổng, lung linh, kỳ ảo song vẫn rất sinh động và chân thực gợi nhiều liên tưởng.</a:t>
                      </a:r>
                      <a:endParaRPr lang="en-US" sz="2000" dirty="0" smtClean="0">
                        <a:effectLst/>
                        <a:latin typeface="Times New Roman" panose="02020603050405020304" pitchFamily="18" charset="0"/>
                        <a:ea typeface="Times New Roman" panose="02020603050405020304" pitchFamily="18" charset="0"/>
                      </a:endParaRPr>
                    </a:p>
                    <a:p>
                      <a:pPr>
                        <a:spcAft>
                          <a:spcPts val="0"/>
                        </a:spcAft>
                      </a:pPr>
                      <a:r>
                        <a:rPr lang="en-US" sz="20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vi-VN" sz="2000" b="1" dirty="0" smtClean="0">
                          <a:solidFill>
                            <a:srgbClr val="000000"/>
                          </a:solidFill>
                          <a:effectLst/>
                          <a:latin typeface="Times New Roman" panose="02020603050405020304" pitchFamily="18" charset="0"/>
                          <a:ea typeface="Times New Roman" panose="02020603050405020304" pitchFamily="18" charset="0"/>
                        </a:rPr>
                        <a:t> </a:t>
                      </a:r>
                      <a:r>
                        <a:rPr lang="vi-VN" sz="2000" b="1" dirty="0" smtClean="0">
                          <a:solidFill>
                            <a:srgbClr val="000000"/>
                          </a:solidFill>
                          <a:effectLst/>
                          <a:latin typeface="Times New Roman" panose="02020603050405020304" pitchFamily="18" charset="0"/>
                          <a:ea typeface="Times New Roman" panose="02020603050405020304" pitchFamily="18" charset="0"/>
                        </a:rPr>
                        <a:t>Nội dung</a:t>
                      </a:r>
                      <a:endParaRPr lang="en-US" sz="2000" dirty="0" smtClean="0">
                        <a:effectLst/>
                        <a:latin typeface="Times New Roman" panose="02020603050405020304" pitchFamily="18" charset="0"/>
                        <a:ea typeface="Times New Roman" panose="02020603050405020304" pitchFamily="18" charset="0"/>
                      </a:endParaRPr>
                    </a:p>
                    <a:p>
                      <a:pPr algn="just">
                        <a:spcAft>
                          <a:spcPts val="0"/>
                        </a:spcAft>
                      </a:pPr>
                      <a:r>
                        <a:rPr lang="vi-VN" sz="2000" dirty="0" smtClean="0">
                          <a:solidFill>
                            <a:srgbClr val="000000"/>
                          </a:solidFill>
                          <a:effectLst/>
                          <a:latin typeface="Times New Roman" panose="02020603050405020304" pitchFamily="18" charset="0"/>
                          <a:ea typeface="Times New Roman" panose="02020603050405020304" pitchFamily="18" charset="0"/>
                        </a:rPr>
                        <a:t> Ca ngợi tình mẫu tử thiêng liêng, bất diệt.</a:t>
                      </a:r>
                      <a:endParaRPr lang="en-US" sz="2000" dirty="0">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154946"/>
                  </a:ext>
                </a:extLst>
              </a:tr>
            </a:tbl>
          </a:graphicData>
        </a:graphic>
      </p:graphicFrame>
      <p:cxnSp>
        <p:nvCxnSpPr>
          <p:cNvPr id="3" name="Straight Arrow Connector 2">
            <a:extLst>
              <a:ext uri="{FF2B5EF4-FFF2-40B4-BE49-F238E27FC236}">
                <a16:creationId xmlns:a16="http://schemas.microsoft.com/office/drawing/2014/main" id="{43EAA71D-69B1-70CF-FF4B-74980FD4B59C}"/>
              </a:ext>
            </a:extLst>
          </p:cNvPr>
          <p:cNvCxnSpPr>
            <a:cxnSpLocks/>
          </p:cNvCxnSpPr>
          <p:nvPr/>
        </p:nvCxnSpPr>
        <p:spPr>
          <a:xfrm flipV="1">
            <a:off x="1436914" y="1310640"/>
            <a:ext cx="1245326" cy="9473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0FEF7FD-1F85-C88D-ABC1-9805729C414F}"/>
              </a:ext>
            </a:extLst>
          </p:cNvPr>
          <p:cNvCxnSpPr>
            <a:cxnSpLocks/>
          </p:cNvCxnSpPr>
          <p:nvPr/>
        </p:nvCxnSpPr>
        <p:spPr>
          <a:xfrm flipV="1">
            <a:off x="1082351" y="2956560"/>
            <a:ext cx="1599889" cy="2415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25D0336-9711-5A88-F715-EFE9598D317B}"/>
              </a:ext>
            </a:extLst>
          </p:cNvPr>
          <p:cNvCxnSpPr>
            <a:cxnSpLocks/>
          </p:cNvCxnSpPr>
          <p:nvPr/>
        </p:nvCxnSpPr>
        <p:spPr>
          <a:xfrm>
            <a:off x="1287624" y="3041780"/>
            <a:ext cx="1539552" cy="23299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399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3D29594-C800-41B2-B56B-DFE171EEA65B}"/>
              </a:ext>
            </a:extLst>
          </p:cNvPr>
          <p:cNvGrpSpPr/>
          <p:nvPr/>
        </p:nvGrpSpPr>
        <p:grpSpPr>
          <a:xfrm>
            <a:off x="0" y="6529844"/>
            <a:ext cx="12194509" cy="328254"/>
            <a:chOff x="0" y="6557554"/>
            <a:chExt cx="12194509" cy="328254"/>
          </a:xfrm>
        </p:grpSpPr>
        <p:sp>
          <p:nvSpPr>
            <p:cNvPr id="36" name="Rectangle 35">
              <a:extLst>
                <a:ext uri="{FF2B5EF4-FFF2-40B4-BE49-F238E27FC236}">
                  <a16:creationId xmlns:a16="http://schemas.microsoft.com/office/drawing/2014/main" id="{D1835D78-6C08-4D94-B187-94125838C057}"/>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6AE22C0-D51E-48AE-8E5E-42656018EAD8}"/>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4D619A7-83FA-4A5E-8336-F928BB9AC04E}"/>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B0AF3B07-778D-404C-9534-FAE84F3F1105}"/>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AC41089-C3C0-46E4-B523-AA0B29F40293}"/>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8" name="18">
            <a:extLst>
              <a:ext uri="{FF2B5EF4-FFF2-40B4-BE49-F238E27FC236}">
                <a16:creationId xmlns:a16="http://schemas.microsoft.com/office/drawing/2014/main" id="{A94688D0-FD46-4D6D-8EC6-1AFC3D718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326"/>
          <a:stretch/>
        </p:blipFill>
        <p:spPr>
          <a:xfrm>
            <a:off x="10954653" y="-31376"/>
            <a:ext cx="1370203" cy="128569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67341712"/>
              </p:ext>
            </p:extLst>
          </p:nvPr>
        </p:nvGraphicFramePr>
        <p:xfrm>
          <a:off x="257334" y="731520"/>
          <a:ext cx="11382420" cy="4336570"/>
        </p:xfrm>
        <a:graphic>
          <a:graphicData uri="http://schemas.openxmlformats.org/drawingml/2006/table">
            <a:tbl>
              <a:tblPr firstRow="1" firstCol="1" bandRow="1">
                <a:tableStyleId>{93296810-A885-4BE3-A3E7-6D5BEEA58F35}</a:tableStyleId>
              </a:tblPr>
              <a:tblGrid>
                <a:gridCol w="3750786">
                  <a:extLst>
                    <a:ext uri="{9D8B030D-6E8A-4147-A177-3AD203B41FA5}">
                      <a16:colId xmlns:a16="http://schemas.microsoft.com/office/drawing/2014/main" val="3859614293"/>
                    </a:ext>
                  </a:extLst>
                </a:gridCol>
                <a:gridCol w="7631634">
                  <a:extLst>
                    <a:ext uri="{9D8B030D-6E8A-4147-A177-3AD203B41FA5}">
                      <a16:colId xmlns:a16="http://schemas.microsoft.com/office/drawing/2014/main" val="1231474310"/>
                    </a:ext>
                  </a:extLst>
                </a:gridCol>
              </a:tblGrid>
              <a:tr h="1327852">
                <a:tc>
                  <a:txBody>
                    <a:bodyPr/>
                    <a:lstStyle/>
                    <a:p>
                      <a:pPr algn="ctr">
                        <a:lnSpc>
                          <a:spcPct val="107000"/>
                        </a:lnSpc>
                        <a:spcAft>
                          <a:spcPts val="0"/>
                        </a:spcAft>
                      </a:pPr>
                      <a:r>
                        <a:rPr lang="vi-VN" sz="3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Một số thể loại tiêu biểu của văn bản</a:t>
                      </a:r>
                      <a:endParaRPr lang="en-US" sz="3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3200" dirty="0">
                          <a:solidFill>
                            <a:schemeClr val="accent2">
                              <a:lumMod val="75000"/>
                            </a:schemeClr>
                          </a:solidFill>
                          <a:effectLst/>
                          <a:latin typeface="Times New Roman" panose="02020603050405020304" pitchFamily="18" charset="0"/>
                          <a:cs typeface="Times New Roman" panose="02020603050405020304" pitchFamily="18" charset="0"/>
                        </a:rPr>
                        <a:t>Tên v</a:t>
                      </a:r>
                      <a:r>
                        <a:rPr lang="en-US" sz="3200" dirty="0" err="1">
                          <a:solidFill>
                            <a:schemeClr val="accent2">
                              <a:lumMod val="75000"/>
                            </a:schemeClr>
                          </a:solidFill>
                          <a:effectLst/>
                          <a:latin typeface="Times New Roman" panose="02020603050405020304" pitchFamily="18" charset="0"/>
                          <a:cs typeface="Times New Roman" panose="02020603050405020304" pitchFamily="18" charset="0"/>
                        </a:rPr>
                        <a:t>ăn</a:t>
                      </a:r>
                      <a:r>
                        <a:rPr lang="en-US" sz="3200" dirty="0">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dirty="0" err="1">
                          <a:solidFill>
                            <a:schemeClr val="accent2">
                              <a:lumMod val="75000"/>
                            </a:schemeClr>
                          </a:solidFill>
                          <a:effectLst/>
                          <a:latin typeface="Times New Roman" panose="02020603050405020304" pitchFamily="18" charset="0"/>
                          <a:cs typeface="Times New Roman" panose="02020603050405020304" pitchFamily="18" charset="0"/>
                        </a:rPr>
                        <a:t>bản</a:t>
                      </a:r>
                      <a:endParaRPr lang="en-US" sz="32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039563"/>
                  </a:ext>
                </a:extLst>
              </a:tr>
              <a:tr h="1305640">
                <a:tc>
                  <a:txBody>
                    <a:bodyPr/>
                    <a:lstStyle/>
                    <a:p>
                      <a:pPr algn="ctr">
                        <a:lnSpc>
                          <a:spcPct val="107000"/>
                        </a:lnSpc>
                        <a:spcAft>
                          <a:spcPts val="0"/>
                        </a:spcAft>
                      </a:pPr>
                      <a:r>
                        <a:rPr lang="vi-VN" sz="2800" b="1" dirty="0">
                          <a:solidFill>
                            <a:schemeClr val="tx1"/>
                          </a:solidFill>
                          <a:effectLst/>
                          <a:latin typeface="Times New Roman" panose="02020603050405020304" pitchFamily="18" charset="0"/>
                          <a:cs typeface="Times New Roman" panose="02020603050405020304" pitchFamily="18" charset="0"/>
                        </a:rPr>
                        <a:t>Thể loại truyện </a:t>
                      </a:r>
                      <a:endParaRPr lang="en-US" sz="2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2800" dirty="0" err="1" smtClean="0">
                          <a:solidFill>
                            <a:schemeClr val="tx1"/>
                          </a:solidFill>
                          <a:effectLst/>
                          <a:latin typeface="Times New Roman" panose="02020603050405020304" pitchFamily="18" charset="0"/>
                          <a:cs typeface="Times New Roman" panose="02020603050405020304" pitchFamily="18" charset="0"/>
                        </a:rPr>
                        <a:t>Bài</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học</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đường</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đời</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đầu</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tiên</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Nếu</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cậu</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muốn</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có</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một</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người</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bạn</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vi-VN" sz="2800" dirty="0" smtClean="0">
                          <a:solidFill>
                            <a:schemeClr val="tx1"/>
                          </a:solidFill>
                          <a:effectLst/>
                          <a:latin typeface="Times New Roman" panose="02020603050405020304" pitchFamily="18" charset="0"/>
                          <a:cs typeface="Times New Roman" panose="02020603050405020304" pitchFamily="18" charset="0"/>
                        </a:rPr>
                        <a:t>Cô </a:t>
                      </a:r>
                      <a:r>
                        <a:rPr lang="vi-VN" sz="2800" dirty="0">
                          <a:solidFill>
                            <a:schemeClr val="tx1"/>
                          </a:solidFill>
                          <a:effectLst/>
                          <a:latin typeface="Times New Roman" panose="02020603050405020304" pitchFamily="18" charset="0"/>
                          <a:cs typeface="Times New Roman" panose="02020603050405020304" pitchFamily="18" charset="0"/>
                        </a:rPr>
                        <a:t>bé bám diêm, Gió lạnh đầu </a:t>
                      </a:r>
                      <a:r>
                        <a:rPr lang="vi-VN" sz="2800" dirty="0" smtClean="0">
                          <a:solidFill>
                            <a:schemeClr val="tx1"/>
                          </a:solidFill>
                          <a:effectLst/>
                          <a:latin typeface="Times New Roman" panose="02020603050405020304" pitchFamily="18" charset="0"/>
                          <a:cs typeface="Times New Roman" panose="02020603050405020304" pitchFamily="18" charset="0"/>
                        </a:rPr>
                        <a:t>mùa</a:t>
                      </a:r>
                      <a:r>
                        <a:rPr lang="en-US" sz="2800" dirty="0" smtClean="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567724"/>
                  </a:ext>
                </a:extLst>
              </a:tr>
              <a:tr h="1703078">
                <a:tc>
                  <a:txBody>
                    <a:bodyPr/>
                    <a:lstStyle/>
                    <a:p>
                      <a:pPr algn="ctr">
                        <a:lnSpc>
                          <a:spcPct val="107000"/>
                        </a:lnSpc>
                        <a:spcAft>
                          <a:spcPts val="0"/>
                        </a:spcAft>
                      </a:pPr>
                      <a:r>
                        <a:rPr lang="vi-VN" sz="3200" b="1" dirty="0">
                          <a:solidFill>
                            <a:schemeClr val="tx1"/>
                          </a:solidFill>
                          <a:effectLst/>
                          <a:latin typeface="Times New Roman" panose="02020603050405020304" pitchFamily="18" charset="0"/>
                          <a:cs typeface="Times New Roman" panose="02020603050405020304" pitchFamily="18" charset="0"/>
                        </a:rPr>
                        <a:t>Thể thơ</a:t>
                      </a:r>
                      <a:endParaRPr lang="en-US" sz="32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2800" dirty="0" err="1" smtClean="0">
                          <a:solidFill>
                            <a:schemeClr val="tx1"/>
                          </a:solidFill>
                          <a:effectLst/>
                          <a:latin typeface="Times New Roman" panose="02020603050405020304" pitchFamily="18" charset="0"/>
                          <a:cs typeface="Times New Roman" panose="02020603050405020304" pitchFamily="18" charset="0"/>
                        </a:rPr>
                        <a:t>Chuyện</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cổ</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tích</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về</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loài</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người</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Bắt</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nạt</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Mây</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và</a:t>
                      </a:r>
                      <a:r>
                        <a:rPr lang="en-US" sz="2800" baseline="0" dirty="0" smtClean="0">
                          <a:solidFill>
                            <a:schemeClr val="tx1"/>
                          </a:solidFill>
                          <a:effectLst/>
                          <a:latin typeface="Times New Roman" panose="02020603050405020304" pitchFamily="18"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cs typeface="Times New Roman" panose="02020603050405020304" pitchFamily="18" charset="0"/>
                        </a:rPr>
                        <a:t>sóng</a:t>
                      </a:r>
                      <a:r>
                        <a:rPr lang="en-US" sz="2800" baseline="0" dirty="0" smtClean="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4923321"/>
                  </a:ext>
                </a:extLst>
              </a:tr>
            </a:tbl>
          </a:graphicData>
        </a:graphic>
      </p:graphicFrame>
    </p:spTree>
    <p:extLst>
      <p:ext uri="{BB962C8B-B14F-4D97-AF65-F5344CB8AC3E}">
        <p14:creationId xmlns:p14="http://schemas.microsoft.com/office/powerpoint/2010/main" val="3930590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3D29594-C800-41B2-B56B-DFE171EEA65B}"/>
              </a:ext>
            </a:extLst>
          </p:cNvPr>
          <p:cNvGrpSpPr/>
          <p:nvPr/>
        </p:nvGrpSpPr>
        <p:grpSpPr>
          <a:xfrm>
            <a:off x="0" y="6529844"/>
            <a:ext cx="12194509" cy="328254"/>
            <a:chOff x="0" y="6557554"/>
            <a:chExt cx="12194509" cy="328254"/>
          </a:xfrm>
        </p:grpSpPr>
        <p:sp>
          <p:nvSpPr>
            <p:cNvPr id="36" name="Rectangle 35">
              <a:extLst>
                <a:ext uri="{FF2B5EF4-FFF2-40B4-BE49-F238E27FC236}">
                  <a16:creationId xmlns:a16="http://schemas.microsoft.com/office/drawing/2014/main" id="{D1835D78-6C08-4D94-B187-94125838C057}"/>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6AE22C0-D51E-48AE-8E5E-42656018EAD8}"/>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4D619A7-83FA-4A5E-8336-F928BB9AC04E}"/>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B0AF3B07-778D-404C-9534-FAE84F3F1105}"/>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AC41089-C3C0-46E4-B523-AA0B29F40293}"/>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135">
            <a:extLst>
              <a:ext uri="{FF2B5EF4-FFF2-40B4-BE49-F238E27FC236}">
                <a16:creationId xmlns:a16="http://schemas.microsoft.com/office/drawing/2014/main" id="{278C08CB-67BD-483C-A48C-F498561DCEB6}"/>
              </a:ext>
            </a:extLst>
          </p:cNvPr>
          <p:cNvGrpSpPr/>
          <p:nvPr/>
        </p:nvGrpSpPr>
        <p:grpSpPr>
          <a:xfrm>
            <a:off x="472511" y="0"/>
            <a:ext cx="11655729" cy="1924388"/>
            <a:chOff x="510193" y="2111809"/>
            <a:chExt cx="11642184" cy="1125150"/>
          </a:xfrm>
        </p:grpSpPr>
        <p:sp>
          <p:nvSpPr>
            <p:cNvPr id="3" name="23">
              <a:extLst>
                <a:ext uri="{FF2B5EF4-FFF2-40B4-BE49-F238E27FC236}">
                  <a16:creationId xmlns:a16="http://schemas.microsoft.com/office/drawing/2014/main" id="{73235391-F2E9-4996-88E0-654BF9ED4930}"/>
                </a:ext>
              </a:extLst>
            </p:cNvPr>
            <p:cNvSpPr/>
            <p:nvPr/>
          </p:nvSpPr>
          <p:spPr>
            <a:xfrm>
              <a:off x="510193" y="2111809"/>
              <a:ext cx="11174227" cy="662312"/>
            </a:xfrm>
            <a:prstGeom prst="roundRect">
              <a:avLst>
                <a:gd name="adj" fmla="val 50000"/>
              </a:avLst>
            </a:prstGeom>
            <a:noFill/>
            <a:ln w="38100">
              <a:solidFill>
                <a:srgbClr val="ED2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sp>
          <p:nvSpPr>
            <p:cNvPr id="4" name="137">
              <a:extLst>
                <a:ext uri="{FF2B5EF4-FFF2-40B4-BE49-F238E27FC236}">
                  <a16:creationId xmlns:a16="http://schemas.microsoft.com/office/drawing/2014/main" id="{BF909960-8CBD-47FE-BE43-514C00E744FB}"/>
                </a:ext>
              </a:extLst>
            </p:cNvPr>
            <p:cNvSpPr txBox="1"/>
            <p:nvPr/>
          </p:nvSpPr>
          <p:spPr>
            <a:xfrm>
              <a:off x="1229607" y="2175250"/>
              <a:ext cx="10922770" cy="10617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Phiếu</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tập</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luận</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cặp</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đôi</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altLang="zh-C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Rút</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ra</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bản</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thân</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sau</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chủ</a:t>
              </a:r>
              <a:r>
                <a:rPr kumimoji="0" lang="en-US" altLang="zh-CN" sz="2800" b="1"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đề</a:t>
              </a:r>
              <a:endParaRPr kumimoji="0" lang="en-US" altLang="zh-C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8" name="18">
            <a:extLst>
              <a:ext uri="{FF2B5EF4-FFF2-40B4-BE49-F238E27FC236}">
                <a16:creationId xmlns:a16="http://schemas.microsoft.com/office/drawing/2014/main" id="{A94688D0-FD46-4D6D-8EC6-1AFC3D718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326"/>
          <a:stretch/>
        </p:blipFill>
        <p:spPr>
          <a:xfrm>
            <a:off x="10821797" y="5408278"/>
            <a:ext cx="1370203" cy="128569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38424598"/>
              </p:ext>
            </p:extLst>
          </p:nvPr>
        </p:nvGraphicFramePr>
        <p:xfrm>
          <a:off x="326571" y="1241284"/>
          <a:ext cx="11737911" cy="4763899"/>
        </p:xfrm>
        <a:graphic>
          <a:graphicData uri="http://schemas.openxmlformats.org/drawingml/2006/table">
            <a:tbl>
              <a:tblPr firstRow="1" firstCol="1" bandRow="1">
                <a:tableStyleId>{93296810-A885-4BE3-A3E7-6D5BEEA58F35}</a:tableStyleId>
              </a:tblPr>
              <a:tblGrid>
                <a:gridCol w="4457631">
                  <a:extLst>
                    <a:ext uri="{9D8B030D-6E8A-4147-A177-3AD203B41FA5}">
                      <a16:colId xmlns:a16="http://schemas.microsoft.com/office/drawing/2014/main" val="3859614293"/>
                    </a:ext>
                  </a:extLst>
                </a:gridCol>
                <a:gridCol w="7280280">
                  <a:extLst>
                    <a:ext uri="{9D8B030D-6E8A-4147-A177-3AD203B41FA5}">
                      <a16:colId xmlns:a16="http://schemas.microsoft.com/office/drawing/2014/main" val="1231474310"/>
                    </a:ext>
                  </a:extLst>
                </a:gridCol>
              </a:tblGrid>
              <a:tr h="552514">
                <a:tc>
                  <a:txBody>
                    <a:bodyPr/>
                    <a:lstStyle/>
                    <a:p>
                      <a:pPr algn="ctr">
                        <a:lnSpc>
                          <a:spcPct val="107000"/>
                        </a:lnSpc>
                        <a:spcAft>
                          <a:spcPts val="0"/>
                        </a:spcAft>
                      </a:pPr>
                      <a:r>
                        <a:rPr lang="en-US" sz="2800" dirty="0" err="1">
                          <a:solidFill>
                            <a:srgbClr val="C00000"/>
                          </a:solidFill>
                          <a:effectLst/>
                          <a:latin typeface="Times New Roman" panose="02020603050405020304" pitchFamily="18" charset="0"/>
                          <a:cs typeface="Times New Roman" panose="02020603050405020304" pitchFamily="18" charset="0"/>
                        </a:rPr>
                        <a:t>Tên</a:t>
                      </a:r>
                      <a:r>
                        <a:rPr lang="en-US" sz="2800" dirty="0">
                          <a:solidFill>
                            <a:srgbClr val="C00000"/>
                          </a:solidFill>
                          <a:effectLst/>
                          <a:latin typeface="Times New Roman" panose="02020603050405020304" pitchFamily="18" charset="0"/>
                          <a:cs typeface="Times New Roman" panose="02020603050405020304" pitchFamily="18" charset="0"/>
                        </a:rPr>
                        <a:t> </a:t>
                      </a:r>
                      <a:r>
                        <a:rPr lang="vi-VN" sz="2800" dirty="0">
                          <a:solidFill>
                            <a:srgbClr val="C00000"/>
                          </a:solidFill>
                          <a:effectLst/>
                          <a:latin typeface="Times New Roman" panose="02020603050405020304" pitchFamily="18" charset="0"/>
                          <a:cs typeface="Times New Roman" panose="02020603050405020304" pitchFamily="18" charset="0"/>
                        </a:rPr>
                        <a:t>chủ đề</a:t>
                      </a:r>
                      <a:endPar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800" dirty="0" err="1" smtClean="0">
                          <a:solidFill>
                            <a:srgbClr val="C00000"/>
                          </a:solidFill>
                          <a:effectLst/>
                          <a:latin typeface="Times New Roman" panose="02020603050405020304" pitchFamily="18" charset="0"/>
                          <a:cs typeface="Times New Roman" panose="02020603050405020304" pitchFamily="18" charset="0"/>
                        </a:rPr>
                        <a:t>Bài</a:t>
                      </a:r>
                      <a:r>
                        <a:rPr lang="en-US" sz="2800" baseline="0" dirty="0" smtClean="0">
                          <a:solidFill>
                            <a:srgbClr val="C00000"/>
                          </a:solidFill>
                          <a:effectLst/>
                          <a:latin typeface="Times New Roman" panose="02020603050405020304" pitchFamily="18" charset="0"/>
                          <a:cs typeface="Times New Roman" panose="02020603050405020304" pitchFamily="18" charset="0"/>
                        </a:rPr>
                        <a:t> </a:t>
                      </a:r>
                      <a:r>
                        <a:rPr lang="en-US" sz="2800" baseline="0" dirty="0" err="1" smtClean="0">
                          <a:solidFill>
                            <a:srgbClr val="C00000"/>
                          </a:solidFill>
                          <a:effectLst/>
                          <a:latin typeface="Times New Roman" panose="02020603050405020304" pitchFamily="18" charset="0"/>
                          <a:cs typeface="Times New Roman" panose="02020603050405020304" pitchFamily="18" charset="0"/>
                        </a:rPr>
                        <a:t>học</a:t>
                      </a:r>
                      <a:endPar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039563"/>
                  </a:ext>
                </a:extLst>
              </a:tr>
              <a:tr h="1403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Chủ đề </a:t>
                      </a:r>
                      <a:r>
                        <a:rPr lang="en-US" sz="2800" dirty="0" smtClean="0">
                          <a:solidFill>
                            <a:schemeClr val="tx1"/>
                          </a:solidFill>
                          <a:latin typeface="Times New Roman" panose="02020603050405020304" pitchFamily="18" charset="0"/>
                          <a:cs typeface="Times New Roman" panose="02020603050405020304" pitchFamily="18" charset="0"/>
                        </a:rPr>
                        <a:t>1</a:t>
                      </a:r>
                      <a:r>
                        <a:rPr lang="vi-VN"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Tôi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và</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các</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bạn</a:t>
                      </a:r>
                      <a:endParaRPr lang="en-US" sz="2800" dirty="0" smtClean="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Tình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bạn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có</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vai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trò</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rất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quan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trọng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mói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chúng</a:t>
                      </a:r>
                      <a:r>
                        <a:rPr lang="en-US" sz="2800" baseline="0" dirty="0" smtClean="0">
                          <a:solidFill>
                            <a:schemeClr val="tx1"/>
                          </a:solidFill>
                          <a:latin typeface="Times New Roman" panose="02020603050405020304" pitchFamily="18" charset="0"/>
                          <a:cs typeface="Times New Roman" panose="02020603050405020304" pitchFamily="18" charset="0"/>
                        </a:rPr>
                        <a:t> ta </a:t>
                      </a:r>
                      <a:r>
                        <a:rPr lang="en-US" sz="2800" baseline="0" dirty="0" err="1" smtClean="0">
                          <a:solidFill>
                            <a:schemeClr val="tx1"/>
                          </a:solidFill>
                          <a:latin typeface="Times New Roman" panose="02020603050405020304" pitchFamily="18" charset="0"/>
                          <a:cs typeface="Times New Roman" panose="02020603050405020304" pitchFamily="18" charset="0"/>
                        </a:rPr>
                        <a:t>cần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biết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trân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trọng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vun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đắp</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gìn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giữ</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để</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có</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được</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tình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bạn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chân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thành</a:t>
                      </a:r>
                      <a:r>
                        <a:rPr lang="en-US" sz="2800" baseline="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567724"/>
                  </a:ext>
                </a:extLst>
              </a:tr>
              <a:tr h="1403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Chủ đề </a:t>
                      </a:r>
                      <a:r>
                        <a:rPr lang="en-US" sz="2800" dirty="0" smtClean="0">
                          <a:solidFill>
                            <a:schemeClr val="tx1"/>
                          </a:solidFill>
                          <a:latin typeface="Times New Roman" panose="02020603050405020304" pitchFamily="18" charset="0"/>
                          <a:cs typeface="Times New Roman" panose="02020603050405020304" pitchFamily="18" charset="0"/>
                        </a:rPr>
                        <a:t>2</a:t>
                      </a:r>
                      <a:r>
                        <a:rPr lang="vi-VN"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Gõ</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cửa</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trái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tim</a:t>
                      </a:r>
                      <a:endParaRPr lang="en-US" sz="2800" dirty="0" smtClean="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đình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có</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vai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trò</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rất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quan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trọng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đối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với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mỗi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người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Là</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cái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nôi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nuôi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dưỡng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tâm</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hồn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mỗi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người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Cần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trân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trọng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yêu</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quý</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biết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ơn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yêu</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thương</a:t>
                      </a:r>
                      <a:r>
                        <a:rPr lang="en-US" sz="2800" baseline="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891984"/>
                  </a:ext>
                </a:extLst>
              </a:tr>
              <a:tr h="1403795">
                <a:tc>
                  <a:txBody>
                    <a:bodyPr/>
                    <a:lstStyle/>
                    <a:p>
                      <a:r>
                        <a:rPr lang="vi-VN" sz="2800" dirty="0">
                          <a:solidFill>
                            <a:schemeClr val="tx1"/>
                          </a:solidFill>
                          <a:latin typeface="Times New Roman" panose="02020603050405020304" pitchFamily="18" charset="0"/>
                          <a:cs typeface="Times New Roman" panose="02020603050405020304" pitchFamily="18" charset="0"/>
                        </a:rPr>
                        <a:t>Chủ đề 3: Yêu thương và chia sẻ</a:t>
                      </a:r>
                      <a:endParaRPr lang="en-US" sz="2800" dirty="0">
                        <a:solidFill>
                          <a:schemeClr val="tx1"/>
                        </a:solidFill>
                        <a:latin typeface="Times New Roman" panose="02020603050405020304" pitchFamily="18" charset="0"/>
                        <a:cs typeface="Times New Roman" panose="02020603050405020304" pitchFamily="18" charset="0"/>
                      </a:endParaRP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buFontTx/>
                        <a:buChar char="-"/>
                      </a:pPr>
                      <a:r>
                        <a:rPr lang="en-US" sz="2800" dirty="0" err="1" smtClean="0">
                          <a:solidFill>
                            <a:schemeClr val="tx1"/>
                          </a:solidFill>
                          <a:latin typeface="Times New Roman" panose="02020603050405020304" pitchFamily="18" charset="0"/>
                          <a:cs typeface="Times New Roman" panose="02020603050405020304" pitchFamily="18" charset="0"/>
                        </a:rPr>
                        <a:t>Cuộc</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sống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rất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cần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sự</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yêu</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thương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và</a:t>
                      </a:r>
                      <a:r>
                        <a:rPr lang="en-US" sz="2800" baseline="0" dirty="0" smtClean="0">
                          <a:solidFill>
                            <a:schemeClr val="tx1"/>
                          </a:solidFill>
                          <a:latin typeface="Times New Roman" panose="02020603050405020304" pitchFamily="18" charset="0"/>
                          <a:cs typeface="Times New Roman" panose="02020603050405020304" pitchFamily="18" charset="0"/>
                        </a:rPr>
                        <a:t> chia </a:t>
                      </a:r>
                      <a:r>
                        <a:rPr lang="en-US" sz="2800" baseline="0" dirty="0" err="1" smtClean="0">
                          <a:solidFill>
                            <a:schemeClr val="tx1"/>
                          </a:solidFill>
                          <a:latin typeface="Times New Roman" panose="02020603050405020304" pitchFamily="18" charset="0"/>
                          <a:cs typeface="Times New Roman" panose="02020603050405020304" pitchFamily="18" charset="0"/>
                        </a:rPr>
                        <a:t>sẻ</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Cần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đoàn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kết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đồng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cảm</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giúp</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đỡ</a:t>
                      </a:r>
                      <a:r>
                        <a:rPr lang="en-US" sz="2800" baseline="0" dirty="0" smtClean="0">
                          <a:solidFill>
                            <a:schemeClr val="tx1"/>
                          </a:solidFill>
                          <a:latin typeface="Times New Roman" panose="02020603050405020304" pitchFamily="18" charset="0"/>
                          <a:cs typeface="Times New Roman" panose="02020603050405020304" pitchFamily="18" charset="0"/>
                        </a:rPr>
                        <a:t>, san </a:t>
                      </a:r>
                      <a:r>
                        <a:rPr lang="en-US" sz="2800" baseline="0" dirty="0" err="1" smtClean="0">
                          <a:solidFill>
                            <a:schemeClr val="tx1"/>
                          </a:solidFill>
                          <a:latin typeface="Times New Roman" panose="02020603050405020304" pitchFamily="18" charset="0"/>
                          <a:cs typeface="Times New Roman" panose="02020603050405020304" pitchFamily="18" charset="0"/>
                        </a:rPr>
                        <a:t>sẻ</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với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mọi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người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giúp</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cuộc</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sống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tốt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đẹp</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hơn</a:t>
                      </a:r>
                      <a:r>
                        <a:rPr lang="en-US" sz="2800" baseline="0" dirty="0" smtClean="0">
                          <a:solidFill>
                            <a:schemeClr val="tx1"/>
                          </a:solidFill>
                          <a:latin typeface="Times New Roman" panose="02020603050405020304" pitchFamily="18" charset="0"/>
                          <a:cs typeface="Times New Roman" panose="02020603050405020304" pitchFamily="18" charset="0"/>
                        </a:rPr>
                        <a:t>.</a:t>
                      </a:r>
                    </a:p>
                  </a:txBody>
                  <a:tcPr marL="55123" marR="55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4923321"/>
                  </a:ext>
                </a:extLst>
              </a:tr>
            </a:tbl>
          </a:graphicData>
        </a:graphic>
      </p:graphicFrame>
      <p:sp>
        <p:nvSpPr>
          <p:cNvPr id="6" name="Rectangle 5"/>
          <p:cNvSpPr/>
          <p:nvPr/>
        </p:nvSpPr>
        <p:spPr>
          <a:xfrm>
            <a:off x="4826268" y="1801574"/>
            <a:ext cx="7238214" cy="137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4" name="Rectangle 13"/>
          <p:cNvSpPr/>
          <p:nvPr/>
        </p:nvSpPr>
        <p:spPr>
          <a:xfrm>
            <a:off x="4826268" y="3242625"/>
            <a:ext cx="7238214" cy="137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26268" y="4558734"/>
            <a:ext cx="7238214" cy="137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053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grpId="0" nodeType="clickEffect">
                                  <p:stCondLst>
                                    <p:cond delay="0"/>
                                  </p:stCondLst>
                                  <p:childTnLst>
                                    <p:anim calcmode="lin" valueType="num">
                                      <p:cBhvr>
                                        <p:cTn id="23" dur="1000"/>
                                        <p:tgtEl>
                                          <p:spTgt spid="15"/>
                                        </p:tgtEl>
                                        <p:attrNameLst>
                                          <p:attrName>ppt_w</p:attrName>
                                        </p:attrNameLst>
                                      </p:cBhvr>
                                      <p:tavLst>
                                        <p:tav tm="0">
                                          <p:val>
                                            <p:strVal val="ppt_w"/>
                                          </p:val>
                                        </p:tav>
                                        <p:tav tm="100000">
                                          <p:val>
                                            <p:fltVal val="0"/>
                                          </p:val>
                                        </p:tav>
                                      </p:tavLst>
                                    </p:anim>
                                    <p:anim calcmode="lin" valueType="num">
                                      <p:cBhvr>
                                        <p:cTn id="24" dur="1000"/>
                                        <p:tgtEl>
                                          <p:spTgt spid="15"/>
                                        </p:tgtEl>
                                        <p:attrNameLst>
                                          <p:attrName>ppt_h</p:attrName>
                                        </p:attrNameLst>
                                      </p:cBhvr>
                                      <p:tavLst>
                                        <p:tav tm="0">
                                          <p:val>
                                            <p:strVal val="ppt_h"/>
                                          </p:val>
                                        </p:tav>
                                        <p:tav tm="100000">
                                          <p:val>
                                            <p:fltVal val="0"/>
                                          </p:val>
                                        </p:tav>
                                      </p:tavLst>
                                    </p:anim>
                                    <p:anim calcmode="lin" valueType="num">
                                      <p:cBhvr>
                                        <p:cTn id="25" dur="1000"/>
                                        <p:tgtEl>
                                          <p:spTgt spid="15"/>
                                        </p:tgtEl>
                                        <p:attrNameLst>
                                          <p:attrName>style.rotation</p:attrName>
                                        </p:attrNameLst>
                                      </p:cBhvr>
                                      <p:tavLst>
                                        <p:tav tm="0">
                                          <p:val>
                                            <p:fltVal val="0"/>
                                          </p:val>
                                        </p:tav>
                                        <p:tav tm="100000">
                                          <p:val>
                                            <p:fltVal val="90"/>
                                          </p:val>
                                        </p:tav>
                                      </p:tavLst>
                                    </p:anim>
                                    <p:animEffect transition="out" filter="fade">
                                      <p:cBhvr>
                                        <p:cTn id="26" dur="1000"/>
                                        <p:tgtEl>
                                          <p:spTgt spid="15"/>
                                        </p:tgtEl>
                                      </p:cBhvr>
                                    </p:animEffect>
                                    <p:set>
                                      <p:cBhvr>
                                        <p:cTn id="2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21313630907_1_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1937</Words>
  <Application>Microsoft Office PowerPoint</Application>
  <PresentationFormat>Widescreen</PresentationFormat>
  <Paragraphs>144</Paragraphs>
  <Slides>18</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宋体</vt:lpstr>
      <vt:lpstr>SimSun-ExtB</vt:lpstr>
      <vt:lpstr>华文楷体</vt:lpstr>
      <vt:lpstr>Arial</vt:lpstr>
      <vt:lpstr>Arial-Rounded</vt:lpstr>
      <vt:lpstr>Calibri</vt:lpstr>
      <vt:lpstr>Calibri Light</vt:lpstr>
      <vt:lpstr>等线</vt:lpstr>
      <vt:lpstr>Franklin Gothic Book</vt:lpstr>
      <vt:lpstr>Times New Roman</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 Thảo.Trần</dc:creator>
  <cp:lastModifiedBy>pc02</cp:lastModifiedBy>
  <cp:revision>155</cp:revision>
  <dcterms:created xsi:type="dcterms:W3CDTF">2021-05-21T10:43:38Z</dcterms:created>
  <dcterms:modified xsi:type="dcterms:W3CDTF">2025-11-04T23:39:50Z</dcterms:modified>
</cp:coreProperties>
</file>