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96" r:id="rId2"/>
    <p:sldId id="281" r:id="rId3"/>
    <p:sldId id="257" r:id="rId4"/>
    <p:sldId id="282" r:id="rId5"/>
    <p:sldId id="266" r:id="rId6"/>
    <p:sldId id="297" r:id="rId7"/>
    <p:sldId id="298" r:id="rId8"/>
    <p:sldId id="299" r:id="rId9"/>
    <p:sldId id="300" r:id="rId10"/>
    <p:sldId id="327" r:id="rId11"/>
    <p:sldId id="328" r:id="rId12"/>
    <p:sldId id="329" r:id="rId13"/>
    <p:sldId id="330" r:id="rId14"/>
    <p:sldId id="331" r:id="rId15"/>
    <p:sldId id="332" r:id="rId16"/>
    <p:sldId id="336" r:id="rId17"/>
    <p:sldId id="333" r:id="rId18"/>
    <p:sldId id="337" r:id="rId19"/>
    <p:sldId id="33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IuFkmAYvHmVU/CgFiNAqwbeGU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58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9066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6" name="Google Shape;33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362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5" name="Google Shape;4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91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516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536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914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5" name="Google Shape;4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176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1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269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5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5501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841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3" name="Google Shape;37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91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029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609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79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1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236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Google Shape;42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24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 altLang="zh-CN" dirty="0"/>
              <a:t>Giáo</a:t>
            </a:r>
            <a:r>
              <a:rPr lang="vi-VN" altLang="zh-CN" baseline="0" dirty="0"/>
              <a:t> án của Thảo Nguyên 0979818956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US" altLang="zh-CN"/>
              <a:pPr algn="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99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850977"/>
            <a:ext cx="12192001" cy="515624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22858PICdbgea5Gz679dY_PIC201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620859" y="2349208"/>
            <a:ext cx="3456384" cy="3658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144" y="993251"/>
            <a:ext cx="6416270" cy="1233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266" y="2155915"/>
            <a:ext cx="3070292" cy="34101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7215" y="2143631"/>
            <a:ext cx="3385718" cy="3422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2934" y="2143630"/>
            <a:ext cx="3361950" cy="3422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14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9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45" y="13498"/>
            <a:ext cx="3484825" cy="3464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138" y="3185752"/>
            <a:ext cx="3493827" cy="3476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491633" y="556031"/>
            <a:ext cx="533475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1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50181" y="157869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(“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96033" y="3876360"/>
            <a:ext cx="5876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Theo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25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014857" y="5842694"/>
            <a:ext cx="2177143" cy="1003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3550" y="1319213"/>
            <a:ext cx="11423650" cy="3248025"/>
            <a:chOff x="1977111" y="1693572"/>
            <a:chExt cx="9386380" cy="3247786"/>
          </a:xfrm>
        </p:grpSpPr>
        <p:sp>
          <p:nvSpPr>
            <p:cNvPr id="7" name="Freeform 6"/>
            <p:cNvSpPr/>
            <p:nvPr/>
          </p:nvSpPr>
          <p:spPr>
            <a:xfrm>
              <a:off x="2237989" y="1861835"/>
              <a:ext cx="3844033" cy="1363562"/>
            </a:xfrm>
            <a:custGeom>
              <a:avLst/>
              <a:gdLst>
                <a:gd name="connsiteX0" fmla="*/ 0 w 4362452"/>
                <a:gd name="connsiteY0" fmla="*/ 0 h 1363266"/>
                <a:gd name="connsiteX1" fmla="*/ 4362452 w 4362452"/>
                <a:gd name="connsiteY1" fmla="*/ 0 h 1363266"/>
                <a:gd name="connsiteX2" fmla="*/ 4362452 w 4362452"/>
                <a:gd name="connsiteY2" fmla="*/ 1363266 h 1363266"/>
                <a:gd name="connsiteX3" fmla="*/ 0 w 4362452"/>
                <a:gd name="connsiteY3" fmla="*/ 1363266 h 1363266"/>
                <a:gd name="connsiteX4" fmla="*/ 0 w 4362452"/>
                <a:gd name="connsiteY4" fmla="*/ 0 h 13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2452" h="1363266">
                  <a:moveTo>
                    <a:pt x="0" y="0"/>
                  </a:moveTo>
                  <a:lnTo>
                    <a:pt x="4362452" y="0"/>
                  </a:lnTo>
                  <a:lnTo>
                    <a:pt x="4362452" y="1363266"/>
                  </a:lnTo>
                  <a:lnTo>
                    <a:pt x="0" y="13632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3386" tIns="91440" bIns="91440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endParaRPr lang="en-US" sz="24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77111" y="1693572"/>
              <a:ext cx="954286" cy="1431429"/>
            </a:xfrm>
            <a:prstGeom prst="rect">
              <a:avLst/>
            </a:prstGeom>
            <a:blipFill>
              <a:blip r:embed="rId5"/>
              <a:srcRect/>
              <a:stretch>
                <a:fillRect l="-60000" r="-6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434207" y="1866596"/>
              <a:ext cx="4929284" cy="1363563"/>
            </a:xfrm>
            <a:custGeom>
              <a:avLst/>
              <a:gdLst>
                <a:gd name="connsiteX0" fmla="*/ 0 w 4362452"/>
                <a:gd name="connsiteY0" fmla="*/ 0 h 1363266"/>
                <a:gd name="connsiteX1" fmla="*/ 4362452 w 4362452"/>
                <a:gd name="connsiteY1" fmla="*/ 0 h 1363266"/>
                <a:gd name="connsiteX2" fmla="*/ 4362452 w 4362452"/>
                <a:gd name="connsiteY2" fmla="*/ 1363266 h 1363266"/>
                <a:gd name="connsiteX3" fmla="*/ 0 w 4362452"/>
                <a:gd name="connsiteY3" fmla="*/ 1363266 h 1363266"/>
                <a:gd name="connsiteX4" fmla="*/ 0 w 4362452"/>
                <a:gd name="connsiteY4" fmla="*/ 0 h 13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2452" h="1363266">
                  <a:moveTo>
                    <a:pt x="0" y="0"/>
                  </a:moveTo>
                  <a:lnTo>
                    <a:pt x="4362452" y="0"/>
                  </a:lnTo>
                  <a:lnTo>
                    <a:pt x="4362452" y="1363266"/>
                  </a:lnTo>
                  <a:lnTo>
                    <a:pt x="0" y="13632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3386" tIns="91440" bIns="91440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xúng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xính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...”, “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kèn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xôn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“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...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toét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US" sz="2400" i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”,...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01613" y="1734949"/>
              <a:ext cx="954286" cy="1431429"/>
            </a:xfrm>
            <a:prstGeom prst="rect">
              <a:avLst/>
            </a:prstGeom>
            <a:blipFill>
              <a:blip r:embed="rId6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2237989" y="3577795"/>
              <a:ext cx="3844033" cy="1363563"/>
            </a:xfrm>
            <a:custGeom>
              <a:avLst/>
              <a:gdLst>
                <a:gd name="connsiteX0" fmla="*/ 0 w 4362452"/>
                <a:gd name="connsiteY0" fmla="*/ 0 h 1363266"/>
                <a:gd name="connsiteX1" fmla="*/ 4362452 w 4362452"/>
                <a:gd name="connsiteY1" fmla="*/ 0 h 1363266"/>
                <a:gd name="connsiteX2" fmla="*/ 4362452 w 4362452"/>
                <a:gd name="connsiteY2" fmla="*/ 1363266 h 1363266"/>
                <a:gd name="connsiteX3" fmla="*/ 0 w 4362452"/>
                <a:gd name="connsiteY3" fmla="*/ 1363266 h 1363266"/>
                <a:gd name="connsiteX4" fmla="*/ 0 w 4362452"/>
                <a:gd name="connsiteY4" fmla="*/ 0 h 13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2452" h="1363266">
                  <a:moveTo>
                    <a:pt x="0" y="0"/>
                  </a:moveTo>
                  <a:lnTo>
                    <a:pt x="4362452" y="0"/>
                  </a:lnTo>
                  <a:lnTo>
                    <a:pt x="4362452" y="1363266"/>
                  </a:lnTo>
                  <a:lnTo>
                    <a:pt x="0" y="13632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3386" tIns="91440" bIns="91440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nhộn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nhip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trâu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77111" y="3400743"/>
              <a:ext cx="954286" cy="1431429"/>
            </a:xfrm>
            <a:prstGeom prst="rect">
              <a:avLst/>
            </a:prstGeom>
            <a:blipFill>
              <a:blip r:embed="rId7"/>
              <a:srcRect/>
              <a:stretch>
                <a:fillRect l="-73000" r="-7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6545080" y="3577795"/>
              <a:ext cx="4818411" cy="1363563"/>
            </a:xfrm>
            <a:custGeom>
              <a:avLst/>
              <a:gdLst>
                <a:gd name="connsiteX0" fmla="*/ 0 w 4362452"/>
                <a:gd name="connsiteY0" fmla="*/ 0 h 1363266"/>
                <a:gd name="connsiteX1" fmla="*/ 4362452 w 4362452"/>
                <a:gd name="connsiteY1" fmla="*/ 0 h 1363266"/>
                <a:gd name="connsiteX2" fmla="*/ 4362452 w 4362452"/>
                <a:gd name="connsiteY2" fmla="*/ 1363266 h 1363266"/>
                <a:gd name="connsiteX3" fmla="*/ 0 w 4362452"/>
                <a:gd name="connsiteY3" fmla="*/ 1363266 h 1363266"/>
                <a:gd name="connsiteX4" fmla="*/ 0 w 4362452"/>
                <a:gd name="connsiteY4" fmla="*/ 0 h 13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2452" h="1363266">
                  <a:moveTo>
                    <a:pt x="0" y="0"/>
                  </a:moveTo>
                  <a:lnTo>
                    <a:pt x="4362452" y="0"/>
                  </a:lnTo>
                  <a:lnTo>
                    <a:pt x="4362452" y="1363266"/>
                  </a:lnTo>
                  <a:lnTo>
                    <a:pt x="0" y="13632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3386" tIns="91440" bIns="91440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láy</a:t>
              </a:r>
              <a:r>
                <a:rPr lang="en-US" sz="24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01613" y="3298701"/>
              <a:ext cx="954286" cy="1431429"/>
            </a:xfrm>
            <a:prstGeom prst="rect">
              <a:avLst/>
            </a:prstGeom>
            <a:blipFill>
              <a:blip r:embed="rId8"/>
              <a:srcRect/>
              <a:stretch>
                <a:fillRect l="-66000" r="-6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5" name="Plaque 14"/>
          <p:cNvSpPr/>
          <p:nvPr/>
        </p:nvSpPr>
        <p:spPr>
          <a:xfrm>
            <a:off x="716041" y="4745683"/>
            <a:ext cx="10939219" cy="1039091"/>
          </a:xfrm>
          <a:prstGeom prst="plaqu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258763" algn="l"/>
                <a:tab pos="1385888" algn="l"/>
              </a:tabLst>
            </a:pP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thái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độ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suy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(“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Chợ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phiên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nơi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lưu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giữ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bản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sắc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văn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hóa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cộng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dân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tộc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phía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bắc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Việt</a:t>
            </a:r>
            <a:r>
              <a:rPr lang="en-US" sz="24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Nam).</a:t>
            </a:r>
            <a:endParaRPr lang="en-US" sz="24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83039" y="450246"/>
            <a:ext cx="67008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6413" y="6002971"/>
            <a:ext cx="9065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kern="1200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014857" y="5842694"/>
            <a:ext cx="2177143" cy="100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53911"/>
            <a:ext cx="4795838" cy="281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215" y="2622320"/>
            <a:ext cx="7800213" cy="18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9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4308824" y="347681"/>
            <a:ext cx="6670280" cy="1051549"/>
            <a:chOff x="388318" y="1659511"/>
            <a:chExt cx="2039726" cy="18686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 chọn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endPara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08825" y="1989816"/>
            <a:ext cx="6670280" cy="1051549"/>
            <a:chOff x="2590937" y="1659511"/>
            <a:chExt cx="2039726" cy="1868604"/>
          </a:xfrm>
          <a:solidFill>
            <a:srgbClr val="F58BA2"/>
          </a:solidFill>
        </p:grpSpPr>
        <p:sp>
          <p:nvSpPr>
            <p:cNvPr id="11" name="Rectangle 10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ý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08823" y="3588251"/>
            <a:ext cx="6670280" cy="1051549"/>
            <a:chOff x="388318" y="1659511"/>
            <a:chExt cx="2039726" cy="18686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dàn ý</a:t>
              </a:r>
              <a:endPara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08824" y="5230386"/>
            <a:ext cx="6670280" cy="1051549"/>
            <a:chOff x="2590937" y="1659511"/>
            <a:chExt cx="2039726" cy="186860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4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bài và chỉnh sửa bài viết</a:t>
              </a:r>
              <a:endParaRPr 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4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9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2"/>
          <p:cNvGrpSpPr/>
          <p:nvPr/>
        </p:nvGrpSpPr>
        <p:grpSpPr>
          <a:xfrm>
            <a:off x="10748962" y="-21749"/>
            <a:ext cx="69773" cy="3476948"/>
            <a:chOff x="10272712" y="-12224"/>
            <a:chExt cx="69773" cy="3034033"/>
          </a:xfrm>
        </p:grpSpPr>
        <p:pic>
          <p:nvPicPr>
            <p:cNvPr id="491" name="Google Shape;49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8790583" y="1469908"/>
              <a:ext cx="3034030" cy="69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 flipH="1">
              <a:off x="8790583" y="1469905"/>
              <a:ext cx="3034030" cy="697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2284592" y="420945"/>
            <a:ext cx="6670280" cy="1051549"/>
            <a:chOff x="388318" y="1659511"/>
            <a:chExt cx="2039726" cy="18686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 chọn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endPara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99430" y="1879941"/>
            <a:ext cx="8440606" cy="1456190"/>
            <a:chOff x="1379110" y="943839"/>
            <a:chExt cx="6154010" cy="943570"/>
          </a:xfrm>
        </p:grpSpPr>
        <p:sp>
          <p:nvSpPr>
            <p:cNvPr id="33" name="Rounded Rectangle 32"/>
            <p:cNvSpPr/>
            <p:nvPr/>
          </p:nvSpPr>
          <p:spPr>
            <a:xfrm>
              <a:off x="1379110" y="943839"/>
              <a:ext cx="6154010" cy="943570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ounded Rectangle 4"/>
            <p:cNvSpPr/>
            <p:nvPr/>
          </p:nvSpPr>
          <p:spPr>
            <a:xfrm>
              <a:off x="1406746" y="971475"/>
              <a:ext cx="6098738" cy="88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endParaRPr lang="en-US" sz="28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99430" y="3553053"/>
            <a:ext cx="8496866" cy="655281"/>
            <a:chOff x="1379110" y="3642176"/>
            <a:chExt cx="6195029" cy="655281"/>
          </a:xfrm>
        </p:grpSpPr>
        <p:sp>
          <p:nvSpPr>
            <p:cNvPr id="29" name="Rounded Rectangle 28"/>
            <p:cNvSpPr/>
            <p:nvPr/>
          </p:nvSpPr>
          <p:spPr>
            <a:xfrm>
              <a:off x="1379110" y="3642176"/>
              <a:ext cx="6195029" cy="655281"/>
            </a:xfrm>
            <a:prstGeom prst="roundRect">
              <a:avLst>
                <a:gd name="adj" fmla="val 10000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8"/>
            <p:cNvSpPr/>
            <p:nvPr/>
          </p:nvSpPr>
          <p:spPr>
            <a:xfrm>
              <a:off x="1398303" y="3661369"/>
              <a:ext cx="6156643" cy="6168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khảo</a:t>
              </a:r>
              <a:r>
                <a:rPr lang="en-US" sz="28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942899" y="4425256"/>
            <a:ext cx="58768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823" y="4425256"/>
            <a:ext cx="2446163" cy="2246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6986" y="4425255"/>
            <a:ext cx="2378195" cy="2246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91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3319735" y="935412"/>
            <a:ext cx="6670280" cy="1051549"/>
            <a:chOff x="2590937" y="1659511"/>
            <a:chExt cx="2039726" cy="1868604"/>
          </a:xfrm>
          <a:solidFill>
            <a:srgbClr val="F58BA2"/>
          </a:solidFill>
        </p:grpSpPr>
        <p:sp>
          <p:nvSpPr>
            <p:cNvPr id="11" name="Rectangle 10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ý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62675"/>
              </p:ext>
            </p:extLst>
          </p:nvPr>
        </p:nvGraphicFramePr>
        <p:xfrm>
          <a:off x="1897039" y="2181818"/>
          <a:ext cx="9142366" cy="42672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189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3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 sinh hoạt diễn ra ở đâu? Vào thời gian nào?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 bao quát, khung cảnh hiện lên như thế nào?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 sinh hoạt có những chi tiết nào đặc sắc?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cảnh sinh hoạt, con người có những hoạt động gì?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có cảm xúc gì khi quan sát cảnh đó?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2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3395249" y="484024"/>
            <a:ext cx="6670280" cy="1051549"/>
            <a:chOff x="2590937" y="1659511"/>
            <a:chExt cx="2039726" cy="1868604"/>
          </a:xfrm>
          <a:solidFill>
            <a:srgbClr val="F58BA2"/>
          </a:solidFill>
        </p:grpSpPr>
        <p:sp>
          <p:nvSpPr>
            <p:cNvPr id="11" name="Rectangle 10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ý</a:t>
              </a:r>
              <a:endPara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788377" y="1916402"/>
            <a:ext cx="6194425" cy="1000125"/>
            <a:chOff x="2269879" y="836603"/>
            <a:chExt cx="6195248" cy="999396"/>
          </a:xfrm>
        </p:grpSpPr>
        <p:sp>
          <p:nvSpPr>
            <p:cNvPr id="14" name="Rectangle 13"/>
            <p:cNvSpPr/>
            <p:nvPr/>
          </p:nvSpPr>
          <p:spPr>
            <a:xfrm>
              <a:off x="2269879" y="1231603"/>
              <a:ext cx="6195248" cy="604396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2522325" y="836603"/>
              <a:ext cx="5690356" cy="885179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72514" y="3016540"/>
            <a:ext cx="6194425" cy="1047750"/>
            <a:chOff x="2269879" y="2149199"/>
            <a:chExt cx="6195248" cy="1047600"/>
          </a:xfrm>
        </p:grpSpPr>
        <p:sp>
          <p:nvSpPr>
            <p:cNvPr id="17" name="Rectangle 16"/>
            <p:cNvSpPr/>
            <p:nvPr/>
          </p:nvSpPr>
          <p:spPr>
            <a:xfrm>
              <a:off x="2269879" y="2592048"/>
              <a:ext cx="6195248" cy="604751"/>
            </a:xfrm>
            <a:prstGeom prst="rect">
              <a:avLst/>
            </a:prstGeom>
          </p:spPr>
          <p:style>
            <a:lnRef idx="2">
              <a:schemeClr val="accent5">
                <a:hueOff val="-2451115"/>
                <a:satOff val="-3409"/>
                <a:lumOff val="-130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2438176" y="2149199"/>
              <a:ext cx="5690356" cy="885698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0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153789" y="4129667"/>
            <a:ext cx="6194425" cy="1047750"/>
            <a:chOff x="2269879" y="3509999"/>
            <a:chExt cx="6195248" cy="1047600"/>
          </a:xfrm>
        </p:grpSpPr>
        <p:sp>
          <p:nvSpPr>
            <p:cNvPr id="20" name="Rectangle 19"/>
            <p:cNvSpPr/>
            <p:nvPr/>
          </p:nvSpPr>
          <p:spPr>
            <a:xfrm>
              <a:off x="2269879" y="3952848"/>
              <a:ext cx="6195248" cy="604751"/>
            </a:xfrm>
            <a:prstGeom prst="rect">
              <a:avLst/>
            </a:prstGeom>
          </p:spPr>
          <p:style>
            <a:lnRef idx="2">
              <a:schemeClr val="accent5">
                <a:hueOff val="-4902230"/>
                <a:satOff val="-6819"/>
                <a:lumOff val="-261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2438176" y="3509999"/>
              <a:ext cx="5690356" cy="885698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153789" y="5252029"/>
            <a:ext cx="6194425" cy="1560513"/>
            <a:chOff x="2269878" y="4631725"/>
            <a:chExt cx="6195249" cy="1562014"/>
          </a:xfrm>
        </p:grpSpPr>
        <p:sp>
          <p:nvSpPr>
            <p:cNvPr id="23" name="Rectangle 22"/>
            <p:cNvSpPr/>
            <p:nvPr/>
          </p:nvSpPr>
          <p:spPr>
            <a:xfrm>
              <a:off x="2269878" y="5313418"/>
              <a:ext cx="6195249" cy="880321"/>
            </a:xfrm>
            <a:prstGeom prst="rect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438175" y="4631725"/>
              <a:ext cx="5690357" cy="1363385"/>
            </a:xfrm>
            <a:custGeom>
              <a:avLst/>
              <a:gdLst>
                <a:gd name="connsiteX0" fmla="*/ 0 w 5689600"/>
                <a:gd name="connsiteY0" fmla="*/ 147603 h 885600"/>
                <a:gd name="connsiteX1" fmla="*/ 147603 w 5689600"/>
                <a:gd name="connsiteY1" fmla="*/ 0 h 885600"/>
                <a:gd name="connsiteX2" fmla="*/ 5541997 w 5689600"/>
                <a:gd name="connsiteY2" fmla="*/ 0 h 885600"/>
                <a:gd name="connsiteX3" fmla="*/ 5689600 w 5689600"/>
                <a:gd name="connsiteY3" fmla="*/ 147603 h 885600"/>
                <a:gd name="connsiteX4" fmla="*/ 5689600 w 5689600"/>
                <a:gd name="connsiteY4" fmla="*/ 737997 h 885600"/>
                <a:gd name="connsiteX5" fmla="*/ 5541997 w 5689600"/>
                <a:gd name="connsiteY5" fmla="*/ 885600 h 885600"/>
                <a:gd name="connsiteX6" fmla="*/ 147603 w 5689600"/>
                <a:gd name="connsiteY6" fmla="*/ 885600 h 885600"/>
                <a:gd name="connsiteX7" fmla="*/ 0 w 5689600"/>
                <a:gd name="connsiteY7" fmla="*/ 737997 h 885600"/>
                <a:gd name="connsiteX8" fmla="*/ 0 w 5689600"/>
                <a:gd name="connsiteY8" fmla="*/ 147603 h 8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9600" h="885600">
                  <a:moveTo>
                    <a:pt x="0" y="147603"/>
                  </a:moveTo>
                  <a:cubicBezTo>
                    <a:pt x="0" y="66084"/>
                    <a:pt x="66084" y="0"/>
                    <a:pt x="147603" y="0"/>
                  </a:cubicBezTo>
                  <a:lnTo>
                    <a:pt x="5541997" y="0"/>
                  </a:lnTo>
                  <a:cubicBezTo>
                    <a:pt x="5623516" y="0"/>
                    <a:pt x="5689600" y="66084"/>
                    <a:pt x="5689600" y="147603"/>
                  </a:cubicBezTo>
                  <a:lnTo>
                    <a:pt x="5689600" y="737997"/>
                  </a:lnTo>
                  <a:cubicBezTo>
                    <a:pt x="5689600" y="819516"/>
                    <a:pt x="5623516" y="885600"/>
                    <a:pt x="5541997" y="885600"/>
                  </a:cubicBezTo>
                  <a:lnTo>
                    <a:pt x="147603" y="885600"/>
                  </a:lnTo>
                  <a:cubicBezTo>
                    <a:pt x="66084" y="885600"/>
                    <a:pt x="0" y="819516"/>
                    <a:pt x="0" y="737997"/>
                  </a:cubicBezTo>
                  <a:lnTo>
                    <a:pt x="0" y="14760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lIns="258284" tIns="43231" rIns="258284" bIns="43231" spcCol="1270" anchor="ctr"/>
            <a:lstStyle/>
            <a:p>
              <a:pPr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  <a:defRPr/>
              </a:pP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phim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44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3647" y="-719138"/>
            <a:ext cx="4618678" cy="400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927" y="-136235"/>
            <a:ext cx="5248275" cy="630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2189972" y="420259"/>
            <a:ext cx="6670280" cy="1051549"/>
            <a:chOff x="388318" y="1659511"/>
            <a:chExt cx="2039726" cy="18686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dàn ý</a:t>
              </a:r>
              <a:endParaRPr lang="en-US" sz="2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Freeform 36"/>
          <p:cNvSpPr/>
          <p:nvPr/>
        </p:nvSpPr>
        <p:spPr bwMode="auto">
          <a:xfrm>
            <a:off x="1173314" y="2121335"/>
            <a:ext cx="5689600" cy="885825"/>
          </a:xfrm>
          <a:custGeom>
            <a:avLst/>
            <a:gdLst>
              <a:gd name="connsiteX0" fmla="*/ 0 w 5689600"/>
              <a:gd name="connsiteY0" fmla="*/ 147603 h 885600"/>
              <a:gd name="connsiteX1" fmla="*/ 147603 w 5689600"/>
              <a:gd name="connsiteY1" fmla="*/ 0 h 885600"/>
              <a:gd name="connsiteX2" fmla="*/ 5541997 w 5689600"/>
              <a:gd name="connsiteY2" fmla="*/ 0 h 885600"/>
              <a:gd name="connsiteX3" fmla="*/ 5689600 w 5689600"/>
              <a:gd name="connsiteY3" fmla="*/ 147603 h 885600"/>
              <a:gd name="connsiteX4" fmla="*/ 5689600 w 5689600"/>
              <a:gd name="connsiteY4" fmla="*/ 737997 h 885600"/>
              <a:gd name="connsiteX5" fmla="*/ 5541997 w 5689600"/>
              <a:gd name="connsiteY5" fmla="*/ 885600 h 885600"/>
              <a:gd name="connsiteX6" fmla="*/ 147603 w 5689600"/>
              <a:gd name="connsiteY6" fmla="*/ 885600 h 885600"/>
              <a:gd name="connsiteX7" fmla="*/ 0 w 5689600"/>
              <a:gd name="connsiteY7" fmla="*/ 737997 h 885600"/>
              <a:gd name="connsiteX8" fmla="*/ 0 w 5689600"/>
              <a:gd name="connsiteY8" fmla="*/ 147603 h 88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885600">
                <a:moveTo>
                  <a:pt x="0" y="147603"/>
                </a:moveTo>
                <a:cubicBezTo>
                  <a:pt x="0" y="66084"/>
                  <a:pt x="66084" y="0"/>
                  <a:pt x="147603" y="0"/>
                </a:cubicBezTo>
                <a:lnTo>
                  <a:pt x="5541997" y="0"/>
                </a:lnTo>
                <a:cubicBezTo>
                  <a:pt x="5623516" y="0"/>
                  <a:pt x="5689600" y="66084"/>
                  <a:pt x="5689600" y="147603"/>
                </a:cubicBezTo>
                <a:lnTo>
                  <a:pt x="5689600" y="737997"/>
                </a:lnTo>
                <a:cubicBezTo>
                  <a:pt x="5689600" y="819516"/>
                  <a:pt x="5623516" y="885600"/>
                  <a:pt x="5541997" y="885600"/>
                </a:cubicBezTo>
                <a:lnTo>
                  <a:pt x="147603" y="885600"/>
                </a:lnTo>
                <a:cubicBezTo>
                  <a:pt x="66084" y="885600"/>
                  <a:pt x="0" y="819516"/>
                  <a:pt x="0" y="737997"/>
                </a:cubicBezTo>
                <a:lnTo>
                  <a:pt x="0" y="14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451115"/>
              <a:satOff val="-3409"/>
              <a:lumOff val="-1307"/>
              <a:alphaOff val="0"/>
            </a:schemeClr>
          </a:fillRef>
          <a:effectRef idx="0">
            <a:schemeClr val="accent5">
              <a:hueOff val="-2451115"/>
              <a:satOff val="-3409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lIns="258284" tIns="43231" rIns="258284" bIns="43231" spcCol="1270" anchor="ctr"/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3340" y="3094373"/>
            <a:ext cx="801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bao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quát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cụ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xa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gần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,...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9423" y="3760242"/>
            <a:ext cx="9587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cái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sau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9423" y="4441558"/>
            <a:ext cx="1007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Theo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biến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ngạc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thích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muốn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tham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gia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khám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/>
              </a:rPr>
              <a:t>phá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3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3647" y="-719138"/>
            <a:ext cx="4618678" cy="400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5927" y="-136235"/>
            <a:ext cx="5248275" cy="6305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2189972" y="420259"/>
            <a:ext cx="6670280" cy="1051549"/>
            <a:chOff x="388318" y="1659511"/>
            <a:chExt cx="2039726" cy="18686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388318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 dàn ý</a:t>
              </a:r>
              <a:endParaRPr lang="en-US" sz="2800" kern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69888" y="1514475"/>
            <a:ext cx="1151731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* </a:t>
            </a:r>
            <a:r>
              <a:rPr lang="en-US" sz="2800" b="1" i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Mở</a:t>
            </a:r>
            <a:r>
              <a:rPr lang="en-US" sz="2800" b="1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bài</a:t>
            </a:r>
            <a:r>
              <a:rPr lang="en-US" sz="2800" b="1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Giới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thiệu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cảnh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sinh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hoạt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* </a:t>
            </a:r>
            <a:r>
              <a:rPr lang="en-US" sz="2800" b="1" i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Thân</a:t>
            </a:r>
            <a:r>
              <a:rPr lang="en-US" sz="2800" b="1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bài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Miêu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tả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cảnh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sinh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hoạt</a:t>
            </a:r>
            <a:endParaRPr lang="en-US" sz="2800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Chi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* </a:t>
            </a:r>
            <a:r>
              <a:rPr lang="en-US" sz="2800" b="1" i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Kết</a:t>
            </a:r>
            <a:r>
              <a:rPr lang="en-US" sz="2800" b="1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i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bài</a:t>
            </a:r>
            <a:r>
              <a:rPr lang="en-US" sz="2800" b="1" i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: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Nêu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suy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nghĩ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đánh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giá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của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người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viết</a:t>
            </a:r>
            <a:endParaRPr lang="en-US" sz="2800" i="1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3319735" y="321248"/>
            <a:ext cx="6670280" cy="1051549"/>
            <a:chOff x="2590937" y="1659511"/>
            <a:chExt cx="2039726" cy="186860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2590937" y="1659511"/>
              <a:ext cx="2039726" cy="18686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4</a:t>
              </a:r>
            </a:p>
            <a:p>
              <a:pPr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FontTx/>
                <a:buNone/>
              </a:pPr>
              <a:r>
                <a:rPr lang="vi-VN" sz="2800" b="1" kern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 bài và chỉnh sửa bài viết</a:t>
              </a:r>
              <a:endParaRPr lang="en-US" sz="2800" kern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650709"/>
              </p:ext>
            </p:extLst>
          </p:nvPr>
        </p:nvGraphicFramePr>
        <p:xfrm>
          <a:off x="491319" y="2194560"/>
          <a:ext cx="11232108" cy="4572000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4535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6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 sửa, bổ sung nếu bài viết chưa Giới thiệu cảnh sinh hoạt và quang cảnh chung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suer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các từ ngữ phù hợp để miêu tả một cách rõ nét, sinh động.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những cảm nghĩ của bản thân về cảnh sinh hoạt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sung.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yêu cầu về chính tả và diễn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257362" y="1560530"/>
            <a:ext cx="67738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Bảng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kiểm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tra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bài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văn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tả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cảnh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sinh</a:t>
            </a: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hoạt</a:t>
            </a:r>
            <a:endParaRPr lang="en-US" sz="28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tabLst>
                <a:tab pos="1385888" algn="l"/>
              </a:tabLst>
            </a:pPr>
            <a:r>
              <a:rPr lang="en-US" b="1" kern="120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Arial" charset="0"/>
              </a:rPr>
              <a:t> </a:t>
            </a:r>
            <a:endParaRPr lang="en-US" sz="12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91047" y="1414105"/>
            <a:ext cx="4664908" cy="466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67368" y="398245"/>
            <a:ext cx="3343275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907" y="2314723"/>
            <a:ext cx="8821365" cy="24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3647" y="-719138"/>
            <a:ext cx="4618678" cy="400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6791" y="188809"/>
            <a:ext cx="5248275" cy="63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AC8EC595-E0DA-0247-974B-802993250B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746" y="2374206"/>
            <a:ext cx="825500" cy="825500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1A1C4696-6200-D848-ACD4-3F8657B0A9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609" y="4583812"/>
            <a:ext cx="825500" cy="825500"/>
          </a:xfrm>
          <a:prstGeom prst="rect">
            <a:avLst/>
          </a:prstGeom>
        </p:spPr>
      </p:pic>
      <p:pic>
        <p:nvPicPr>
          <p:cNvPr id="25" name="图片 11">
            <a:extLst>
              <a:ext uri="{FF2B5EF4-FFF2-40B4-BE49-F238E27FC236}">
                <a16:creationId xmlns:a16="http://schemas.microsoft.com/office/drawing/2014/main" id="{0D7E109E-9708-DB4E-891D-F95D6D6704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082" y="3460526"/>
            <a:ext cx="825500" cy="825500"/>
          </a:xfrm>
          <a:prstGeom prst="rect">
            <a:avLst/>
          </a:prstGeom>
        </p:spPr>
      </p:pic>
      <p:sp>
        <p:nvSpPr>
          <p:cNvPr id="27" name="矩形 23"/>
          <p:cNvSpPr/>
          <p:nvPr/>
        </p:nvSpPr>
        <p:spPr>
          <a:xfrm>
            <a:off x="1446663" y="3079974"/>
            <a:ext cx="4667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Yêu cầu đối với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văn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tả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cảnh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sinh</a:t>
            </a:r>
            <a:r>
              <a:rPr lang="en-US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8" name="矩形 23"/>
          <p:cNvSpPr/>
          <p:nvPr/>
        </p:nvSpPr>
        <p:spPr>
          <a:xfrm>
            <a:off x="6543300" y="4241459"/>
            <a:ext cx="3641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Thực hành viết theo các bước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29" name="矩形 23"/>
          <p:cNvSpPr/>
          <p:nvPr/>
        </p:nvSpPr>
        <p:spPr>
          <a:xfrm>
            <a:off x="1446663" y="5385103"/>
            <a:ext cx="4198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vi-VN" altLang="zh-CN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Phân tích bài tham khảo</a:t>
            </a:r>
            <a:endParaRPr lang="zh-CN" alt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944" y="996726"/>
            <a:ext cx="6234353" cy="1671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014857" y="5842694"/>
            <a:ext cx="2177143" cy="100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53911"/>
            <a:ext cx="4795838" cy="281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2855" y="2332294"/>
            <a:ext cx="7237674" cy="207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156" y="495300"/>
            <a:ext cx="8187638" cy="1457070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359086"/>
              </p:ext>
            </p:extLst>
          </p:nvPr>
        </p:nvGraphicFramePr>
        <p:xfrm>
          <a:off x="2470244" y="1795943"/>
          <a:ext cx="9419266" cy="3772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62040">
                  <a:extLst>
                    <a:ext uri="{9D8B030D-6E8A-4147-A177-3AD203B41FA5}">
                      <a16:colId xmlns:a16="http://schemas.microsoft.com/office/drawing/2014/main" val="1728250320"/>
                    </a:ext>
                  </a:extLst>
                </a:gridCol>
                <a:gridCol w="3357226">
                  <a:extLst>
                    <a:ext uri="{9D8B030D-6E8A-4147-A177-3AD203B41FA5}">
                      <a16:colId xmlns:a16="http://schemas.microsoft.com/office/drawing/2014/main" val="3051538399"/>
                    </a:ext>
                  </a:extLst>
                </a:gridCol>
              </a:tblGrid>
              <a:tr h="81177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6026"/>
                  </a:ext>
                </a:extLst>
              </a:tr>
              <a:tr h="81177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kern="1200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96391"/>
                  </a:ext>
                </a:extLst>
              </a:tr>
              <a:tr h="2148804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giảm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sức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cuốn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hút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lang="en-US" sz="28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37889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82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-1545505" y="1405498"/>
            <a:ext cx="5143228" cy="3715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2953" y="707186"/>
            <a:ext cx="57206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5675" y="1702705"/>
            <a:ext cx="801895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1715" y="3263234"/>
            <a:ext cx="730161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5675" y="4422163"/>
            <a:ext cx="868681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5992" y="5728825"/>
            <a:ext cx="765314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FontTx/>
              <a:buNone/>
              <a:defRPr/>
            </a:pP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1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014857" y="5842694"/>
            <a:ext cx="2177143" cy="100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553911"/>
            <a:ext cx="4795838" cy="281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731" y="2570419"/>
            <a:ext cx="8117432" cy="160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:comb/>
      </p:transition>
    </mc:Choice>
    <mc:Fallback xmlns="">
      <p:transition spd="slow" advClick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82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46181" y="5312251"/>
            <a:ext cx="1345819" cy="1533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19938"/>
              </p:ext>
            </p:extLst>
          </p:nvPr>
        </p:nvGraphicFramePr>
        <p:xfrm>
          <a:off x="2734291" y="1444102"/>
          <a:ext cx="8612116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2116">
                  <a:extLst>
                    <a:ext uri="{9D8B030D-6E8A-4147-A177-3AD203B41FA5}">
                      <a16:colId xmlns:a16="http://schemas.microsoft.com/office/drawing/2014/main" val="3029623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tabLst>
                          <a:tab pos="1385888" algn="l"/>
                        </a:tabLst>
                      </a:pP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phiên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chợ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7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cục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khảo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244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391288"/>
                  </a:ext>
                </a:extLst>
              </a:tr>
            </a:tbl>
          </a:graphicData>
        </a:graphic>
      </p:graphicFrame>
      <p:pic>
        <p:nvPicPr>
          <p:cNvPr id="23" name="Picture 22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706180" y="2521229"/>
            <a:ext cx="3845163" cy="4324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402" y="121038"/>
            <a:ext cx="955326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8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70200" y="-293370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3979585"/>
            <a:ext cx="3319735" cy="287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11" y="495301"/>
            <a:ext cx="4689001" cy="314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5935341" y="1257752"/>
            <a:ext cx="5754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258763" algn="l"/>
              </a:tabLst>
            </a:pP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Giới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thiệu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cảnh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phiên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vùng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“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Bạn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đã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đi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chợ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phiên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vùng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bao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giờ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chưa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?....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hàng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tuần</a:t>
            </a:r>
            <a:r>
              <a:rPr lang="en-US" sz="2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”: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35341" y="2884911"/>
            <a:ext cx="5754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35341" y="3994899"/>
            <a:ext cx="5754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35341" y="4778089"/>
            <a:ext cx="5754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29411" y="3839017"/>
            <a:ext cx="4689001" cy="2738215"/>
          </a:xfrm>
          <a:prstGeom prst="roundRect">
            <a:avLst/>
          </a:prstGeom>
          <a:blipFill>
            <a:blip r:embed="rId7"/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55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1325</Words>
  <Application>Microsoft Office PowerPoint</Application>
  <PresentationFormat>Widescreen</PresentationFormat>
  <Paragraphs>132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张 建春</dc:creator>
  <cp:lastModifiedBy>Chu Văn Thẩn</cp:lastModifiedBy>
  <cp:revision>89</cp:revision>
  <dcterms:created xsi:type="dcterms:W3CDTF">2020-09-22T01:13:43Z</dcterms:created>
  <dcterms:modified xsi:type="dcterms:W3CDTF">2022-10-12T15:40:37Z</dcterms:modified>
</cp:coreProperties>
</file>