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557" r:id="rId2"/>
    <p:sldId id="525" r:id="rId3"/>
    <p:sldId id="497" r:id="rId4"/>
    <p:sldId id="549" r:id="rId5"/>
    <p:sldId id="550" r:id="rId6"/>
    <p:sldId id="552" r:id="rId7"/>
    <p:sldId id="554" r:id="rId8"/>
    <p:sldId id="551" r:id="rId9"/>
    <p:sldId id="541" r:id="rId10"/>
    <p:sldId id="515" r:id="rId11"/>
    <p:sldId id="556" r:id="rId12"/>
    <p:sldId id="521" r:id="rId13"/>
    <p:sldId id="545" r:id="rId14"/>
    <p:sldId id="546" r:id="rId15"/>
    <p:sldId id="547" r:id="rId16"/>
    <p:sldId id="542" r:id="rId17"/>
    <p:sldId id="539" r:id="rId18"/>
    <p:sldId id="524"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009900"/>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82" d="100"/>
          <a:sy n="82" d="100"/>
        </p:scale>
        <p:origin x="1507" y="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2.xml.rels><?xml version="1.0" encoding="UTF-8" standalone="yes"?>
<Relationships xmlns="http://schemas.openxmlformats.org/package/2006/relationships"><Relationship Id="rId1" Type="http://schemas.openxmlformats.org/officeDocument/2006/relationships/image" Target="../media/image19.png"/></Relationships>
</file>

<file path=ppt/diagrams/_rels/data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ata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dirty="0" err="1" smtClean="0">
              <a:latin typeface="Cambria" pitchFamily="18" charset="0"/>
              <a:ea typeface="Cambria" pitchFamily="18" charset="0"/>
            </a:rPr>
            <a:t>Hơn</a:t>
          </a:r>
          <a:r>
            <a:rPr lang="en-US" sz="1800" dirty="0" smtClean="0">
              <a:latin typeface="Cambria" pitchFamily="18" charset="0"/>
              <a:ea typeface="Cambria" pitchFamily="18" charset="0"/>
            </a:rPr>
            <a:t> 50000 </a:t>
          </a:r>
          <a:r>
            <a:rPr lang="en-US" sz="1800" dirty="0" err="1" smtClean="0">
              <a:latin typeface="Cambria" pitchFamily="18" charset="0"/>
              <a:ea typeface="Cambria" pitchFamily="18" charset="0"/>
            </a:rPr>
            <a:t>loài</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sinh</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vật</a:t>
          </a:r>
          <a:endParaRPr lang="en-US" sz="1800"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pPr algn="ctr"/>
          <a:r>
            <a:rPr lang="en-US" sz="1600" dirty="0" err="1" smtClean="0">
              <a:latin typeface="Cambria" pitchFamily="18" charset="0"/>
              <a:ea typeface="Cambria" pitchFamily="18" charset="0"/>
            </a:rPr>
            <a:t>Các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loài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thực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vật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quý</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hiếm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như</a:t>
          </a:r>
          <a:r>
            <a:rPr lang="en-US" sz="1600" dirty="0" smtClean="0">
              <a:latin typeface="Cambria" pitchFamily="18" charset="0"/>
              <a:ea typeface="Cambria" pitchFamily="18" charset="0"/>
            </a:rPr>
            <a:t>: t</a:t>
          </a:r>
          <a:r>
            <a:rPr lang="vi-VN" sz="1600" dirty="0" smtClean="0">
              <a:latin typeface="Cambria" pitchFamily="18" charset="0"/>
              <a:ea typeface="Cambria" pitchFamily="18" charset="0"/>
            </a:rPr>
            <a:t>rầm hương, trắc, sâm Ngọc Linh,  nghiến,</a:t>
          </a:r>
          <a:r>
            <a:rPr lang="en-US" sz="1600" dirty="0" smtClean="0">
              <a:latin typeface="Cambria" pitchFamily="18" charset="0"/>
              <a:ea typeface="Cambria" pitchFamily="18" charset="0"/>
            </a:rPr>
            <a:t>…</a:t>
          </a:r>
          <a:endParaRPr lang="en-US" sz="1600" dirty="0">
            <a:latin typeface="Cambria" pitchFamily="18" charset="0"/>
            <a:ea typeface="Cambria" pitchFamily="18" charset="0"/>
          </a:endParaRP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7E2C9AF-3FE6-48DC-BD48-552A9BD510BA}">
      <dgm:prSet phldrT="[Text]" custT="1"/>
      <dgm:spPr/>
      <dgm:t>
        <a:bodyPr/>
        <a:lstStyle/>
        <a:p>
          <a:pPr algn="ctr"/>
          <a:r>
            <a:rPr lang="en-US" sz="1600" dirty="0" err="1" smtClean="0">
              <a:latin typeface="Cambria" pitchFamily="18" charset="0"/>
              <a:ea typeface="Cambria" pitchFamily="18" charset="0"/>
            </a:rPr>
            <a:t>Các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loài</a:t>
          </a:r>
          <a:r>
            <a:rPr lang="en-US" sz="1600" dirty="0" smtClean="0">
              <a:latin typeface="Cambria" pitchFamily="18" charset="0"/>
              <a:ea typeface="Cambria" pitchFamily="18" charset="0"/>
            </a:rPr>
            <a:t/>
          </a:r>
          <a:br>
            <a:rPr lang="en-US" sz="1600" dirty="0" smtClean="0">
              <a:latin typeface="Cambria" pitchFamily="18" charset="0"/>
              <a:ea typeface="Cambria" pitchFamily="18" charset="0"/>
            </a:rPr>
          </a:b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động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vật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quý</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hiếm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như</a:t>
          </a:r>
          <a:r>
            <a:rPr lang="en-US" sz="1600" dirty="0" smtClean="0">
              <a:latin typeface="Cambria" pitchFamily="18" charset="0"/>
              <a:ea typeface="Cambria" pitchFamily="18" charset="0"/>
            </a:rPr>
            <a:t>: </a:t>
          </a:r>
          <a:r>
            <a:rPr lang="it-IT" sz="1600" dirty="0" smtClean="0">
              <a:latin typeface="Cambria" pitchFamily="18" charset="0"/>
              <a:ea typeface="Cambria" pitchFamily="18" charset="0"/>
            </a:rPr>
            <a:t>sao la, voi, bò tót, trĩ,…</a:t>
          </a:r>
          <a:endParaRPr lang="en-US" sz="1600" dirty="0">
            <a:latin typeface="Cambria" pitchFamily="18" charset="0"/>
            <a:ea typeface="Cambria" pitchFamily="18" charset="0"/>
          </a:endParaRPr>
        </a:p>
      </dgm:t>
    </dgm:pt>
    <dgm:pt modelId="{B1060600-208A-4921-B3BA-142DAA8358FA}" type="parTrans" cxnId="{65C31770-EF74-4475-9375-370ACC79E674}">
      <dgm:prSet/>
      <dgm:spPr/>
      <dgm:t>
        <a:bodyPr/>
        <a:lstStyle/>
        <a:p>
          <a:endParaRPr lang="en-US"/>
        </a:p>
      </dgm:t>
    </dgm:pt>
    <dgm:pt modelId="{A409D788-D893-4F09-986A-E99F27A3772A}" type="sibTrans" cxnId="{65C31770-EF74-4475-9375-370ACC79E674}">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221150" custScaleY="154740">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2"/>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2" custScaleX="244241" custScaleY="338147"/>
      <dgm:spPr/>
      <dgm:t>
        <a:bodyPr/>
        <a:lstStyle/>
        <a:p>
          <a:endParaRPr lang="en-US"/>
        </a:p>
      </dgm:t>
    </dgm:pt>
    <dgm:pt modelId="{1AFBA3D9-207A-44DE-8A1A-6C3CC5CE240C}" type="pres">
      <dgm:prSet presAssocID="{451462FA-6989-408F-BA8F-09E372FDA644}" presName="hierChild3" presStyleCnt="0"/>
      <dgm:spPr/>
    </dgm:pt>
    <dgm:pt modelId="{B5C99304-917D-49E0-9151-E32A0AB859FC}" type="pres">
      <dgm:prSet presAssocID="{B1060600-208A-4921-B3BA-142DAA8358FA}" presName="Name19" presStyleLbl="parChTrans1D2" presStyleIdx="1" presStyleCnt="2"/>
      <dgm:spPr/>
      <dgm:t>
        <a:bodyPr/>
        <a:lstStyle/>
        <a:p>
          <a:endParaRPr lang="en-US"/>
        </a:p>
      </dgm:t>
    </dgm:pt>
    <dgm:pt modelId="{ED0D0407-1794-4096-90D5-81104A9981D3}" type="pres">
      <dgm:prSet presAssocID="{77E2C9AF-3FE6-48DC-BD48-552A9BD510BA}" presName="Name21" presStyleCnt="0"/>
      <dgm:spPr/>
    </dgm:pt>
    <dgm:pt modelId="{27D381F5-9104-4B6C-B2BD-30E0775303D9}" type="pres">
      <dgm:prSet presAssocID="{77E2C9AF-3FE6-48DC-BD48-552A9BD510BA}" presName="level2Shape" presStyleLbl="node2" presStyleIdx="1" presStyleCnt="2" custScaleX="245208" custScaleY="338147" custLinFactNeighborX="7926" custLinFactNeighborY="-25"/>
      <dgm:spPr/>
      <dgm:t>
        <a:bodyPr/>
        <a:lstStyle/>
        <a:p>
          <a:endParaRPr lang="en-US"/>
        </a:p>
      </dgm:t>
    </dgm:pt>
    <dgm:pt modelId="{81A1960F-9FF2-405D-9046-6BA1C37F7B4A}" type="pres">
      <dgm:prSet presAssocID="{77E2C9AF-3FE6-48DC-BD48-552A9BD510B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B33BE415-AC2C-4237-B03E-BB49F2A00EC8}" type="presOf" srcId="{B1060600-208A-4921-B3BA-142DAA8358FA}" destId="{B5C99304-917D-49E0-9151-E32A0AB859FC}" srcOrd="0" destOrd="0" presId="urn:microsoft.com/office/officeart/2005/8/layout/hierarchy6"/>
    <dgm:cxn modelId="{E370E689-474E-43A4-AFE3-2794FFA0B95A}" type="presOf" srcId="{77E2C9AF-3FE6-48DC-BD48-552A9BD510BA}" destId="{27D381F5-9104-4B6C-B2BD-30E0775303D9}" srcOrd="0" destOrd="0" presId="urn:microsoft.com/office/officeart/2005/8/layout/hierarchy6"/>
    <dgm:cxn modelId="{3B793D0A-ADE2-4E2E-8A8F-52721DC40ED4}" type="presOf" srcId="{DABBB91E-DAF9-47E3-9C1B-82DE845568D0}" destId="{BBF6C64C-7BEA-4E35-B8A5-5E6B3A281518}" srcOrd="0" destOrd="0" presId="urn:microsoft.com/office/officeart/2005/8/layout/hierarchy6"/>
    <dgm:cxn modelId="{2B05B06B-5AB0-4EC3-9986-FA2CB701185D}" type="presOf" srcId="{842A6939-AB67-443F-A238-B1594B14F58A}" destId="{647A87F1-B924-42C3-9BFB-B28E010046FA}" srcOrd="0" destOrd="0" presId="urn:microsoft.com/office/officeart/2005/8/layout/hierarchy6"/>
    <dgm:cxn modelId="{78A5B863-1BEA-4D6B-8CFD-77622B9971BD}" type="presOf" srcId="{451462FA-6989-408F-BA8F-09E372FDA644}" destId="{8FEB5CAE-D4E7-4A10-87E2-8525D06FCC9D}" srcOrd="0" destOrd="0" presId="urn:microsoft.com/office/officeart/2005/8/layout/hierarchy6"/>
    <dgm:cxn modelId="{65C31770-EF74-4475-9375-370ACC79E674}" srcId="{842A6939-AB67-443F-A238-B1594B14F58A}" destId="{77E2C9AF-3FE6-48DC-BD48-552A9BD510BA}" srcOrd="1" destOrd="0" parTransId="{B1060600-208A-4921-B3BA-142DAA8358FA}" sibTransId="{A409D788-D893-4F09-986A-E99F27A3772A}"/>
    <dgm:cxn modelId="{CA6D227D-955C-41C5-88CE-BF524022B547}" srcId="{DABBB91E-DAF9-47E3-9C1B-82DE845568D0}" destId="{842A6939-AB67-443F-A238-B1594B14F58A}" srcOrd="0" destOrd="0" parTransId="{1E808713-9AEA-4E4B-9042-F201F65702A2}" sibTransId="{B2F25BC8-7F6E-470E-9D72-45A1234FD505}"/>
    <dgm:cxn modelId="{BC229114-D687-48EB-BB75-8F686370860A}" type="presOf" srcId="{910BE239-0CC0-4039-8F15-F7C02DB53481}" destId="{D51E557A-1553-48DB-9E8F-9F340370401B}" srcOrd="0" destOrd="0" presId="urn:microsoft.com/office/officeart/2005/8/layout/hierarchy6"/>
    <dgm:cxn modelId="{088A1907-CCDA-4326-BE0E-0FDD3EFC1E63}" type="presParOf" srcId="{BBF6C64C-7BEA-4E35-B8A5-5E6B3A281518}" destId="{F5252616-4EF5-4B52-B6BE-6E94E5EDAF7F}" srcOrd="0" destOrd="0" presId="urn:microsoft.com/office/officeart/2005/8/layout/hierarchy6"/>
    <dgm:cxn modelId="{14E9CE3A-9862-47D2-8ED6-1501CA1593E8}" type="presParOf" srcId="{F5252616-4EF5-4B52-B6BE-6E94E5EDAF7F}" destId="{67801FFB-470D-4ED5-9CCF-F2CFCBF26872}" srcOrd="0" destOrd="0" presId="urn:microsoft.com/office/officeart/2005/8/layout/hierarchy6"/>
    <dgm:cxn modelId="{84FA37D2-E3BA-4F99-AD8D-F531C0B2D666}" type="presParOf" srcId="{67801FFB-470D-4ED5-9CCF-F2CFCBF26872}" destId="{230F10DA-5D58-47DA-BA69-54A23D90190D}" srcOrd="0" destOrd="0" presId="urn:microsoft.com/office/officeart/2005/8/layout/hierarchy6"/>
    <dgm:cxn modelId="{81AEDAA4-8517-4D88-A339-43E0BA6D8900}" type="presParOf" srcId="{230F10DA-5D58-47DA-BA69-54A23D90190D}" destId="{647A87F1-B924-42C3-9BFB-B28E010046FA}" srcOrd="0" destOrd="0" presId="urn:microsoft.com/office/officeart/2005/8/layout/hierarchy6"/>
    <dgm:cxn modelId="{0348DC22-745F-4FE8-A27D-5D8BA3DDF98C}" type="presParOf" srcId="{230F10DA-5D58-47DA-BA69-54A23D90190D}" destId="{2618DFD7-C4C4-4C93-84FA-4619F663EA20}" srcOrd="1" destOrd="0" presId="urn:microsoft.com/office/officeart/2005/8/layout/hierarchy6"/>
    <dgm:cxn modelId="{015C8425-7B9E-4C46-AA8C-D0A03D3519A9}" type="presParOf" srcId="{2618DFD7-C4C4-4C93-84FA-4619F663EA20}" destId="{D51E557A-1553-48DB-9E8F-9F340370401B}" srcOrd="0" destOrd="0" presId="urn:microsoft.com/office/officeart/2005/8/layout/hierarchy6"/>
    <dgm:cxn modelId="{154E837F-B81E-4390-889C-61D8FE3E0BBA}" type="presParOf" srcId="{2618DFD7-C4C4-4C93-84FA-4619F663EA20}" destId="{88CD1CA6-17F0-4589-9BF1-D6D33BE6CF03}" srcOrd="1" destOrd="0" presId="urn:microsoft.com/office/officeart/2005/8/layout/hierarchy6"/>
    <dgm:cxn modelId="{E7E94C67-9972-4C08-9E6E-AD3737AE0840}" type="presParOf" srcId="{88CD1CA6-17F0-4589-9BF1-D6D33BE6CF03}" destId="{8FEB5CAE-D4E7-4A10-87E2-8525D06FCC9D}" srcOrd="0" destOrd="0" presId="urn:microsoft.com/office/officeart/2005/8/layout/hierarchy6"/>
    <dgm:cxn modelId="{9BF98F93-048E-4982-AC65-29DEB4726D63}" type="presParOf" srcId="{88CD1CA6-17F0-4589-9BF1-D6D33BE6CF03}" destId="{1AFBA3D9-207A-44DE-8A1A-6C3CC5CE240C}" srcOrd="1" destOrd="0" presId="urn:microsoft.com/office/officeart/2005/8/layout/hierarchy6"/>
    <dgm:cxn modelId="{137E2198-A7C4-402C-80A6-ED04C73CB6BD}" type="presParOf" srcId="{2618DFD7-C4C4-4C93-84FA-4619F663EA20}" destId="{B5C99304-917D-49E0-9151-E32A0AB859FC}" srcOrd="2" destOrd="0" presId="urn:microsoft.com/office/officeart/2005/8/layout/hierarchy6"/>
    <dgm:cxn modelId="{4EB6D9C9-9BF7-4643-9BFD-418F00AB28B5}" type="presParOf" srcId="{2618DFD7-C4C4-4C93-84FA-4619F663EA20}" destId="{ED0D0407-1794-4096-90D5-81104A9981D3}" srcOrd="3" destOrd="0" presId="urn:microsoft.com/office/officeart/2005/8/layout/hierarchy6"/>
    <dgm:cxn modelId="{2475264A-1598-43E7-A239-EBACB7213CD7}" type="presParOf" srcId="{ED0D0407-1794-4096-90D5-81104A9981D3}" destId="{27D381F5-9104-4B6C-B2BD-30E0775303D9}" srcOrd="0" destOrd="0" presId="urn:microsoft.com/office/officeart/2005/8/layout/hierarchy6"/>
    <dgm:cxn modelId="{63D71DD8-037A-4113-8C03-E0D85DC1FC79}" type="presParOf" srcId="{ED0D0407-1794-4096-90D5-81104A9981D3}" destId="{81A1960F-9FF2-405D-9046-6BA1C37F7B4A}" srcOrd="1" destOrd="0" presId="urn:microsoft.com/office/officeart/2005/8/layout/hierarchy6"/>
    <dgm:cxn modelId="{668E729C-B52D-4D01-BC22-D4E07386C391}"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vi-VN" sz="1600" dirty="0" smtClean="0">
              <a:latin typeface="Cambria" pitchFamily="18" charset="0"/>
              <a:ea typeface="Cambria" pitchFamily="18" charset="0"/>
            </a:rPr>
            <a:t>Trong mỗi loài lại có số lượng cá thể rất lớn, tạo nên sự đa dạng của nguồn gen di truyền.</a:t>
          </a:r>
          <a:endParaRPr lang="en-US" sz="16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vi-VN" sz="1600" dirty="0" smtClean="0">
              <a:latin typeface="Cambria" pitchFamily="18" charset="0"/>
              <a:ea typeface="Cambria" pitchFamily="18" charset="0"/>
            </a:rPr>
            <a:t>Hệ sinh thái tự nhiên trên cạn như rừng kín thường xanh, rừng thưa, rừng tre nứa, rừng trên núi đá vôi,...</a:t>
          </a:r>
          <a:endParaRPr lang="en-US" sz="16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3230F891-2154-4A0A-A75E-5F3CF0554F5C}">
      <dgm:prSet phldrT="[Text]" custT="1"/>
      <dgm:spPr/>
      <dgm:t>
        <a:bodyPr/>
        <a:lstStyle/>
        <a:p>
          <a:pPr algn="just"/>
          <a:r>
            <a:rPr lang="vi-VN" sz="1600" dirty="0" smtClean="0">
              <a:latin typeface="Cambria" pitchFamily="18" charset="0"/>
              <a:ea typeface="Cambria" pitchFamily="18" charset="0"/>
            </a:rPr>
            <a:t>Hệ sinh thái tự nhiên dưới nước: nước mặn, nước ngọt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hồ</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đầm</a:t>
          </a:r>
          <a:r>
            <a:rPr lang="en-US" sz="1600" dirty="0" smtClean="0">
              <a:latin typeface="Cambria" pitchFamily="18" charset="0"/>
              <a:ea typeface="Cambria" pitchFamily="18" charset="0"/>
            </a:rPr>
            <a:t>,…</a:t>
          </a:r>
          <a:endParaRPr lang="en-US" sz="1600" dirty="0">
            <a:latin typeface="Cambria" pitchFamily="18" charset="0"/>
            <a:ea typeface="Cambria" pitchFamily="18" charset="0"/>
          </a:endParaRPr>
        </a:p>
      </dgm:t>
    </dgm:pt>
    <dgm:pt modelId="{6D53CFBF-81DF-4FAA-A608-C9EF700E28A6}" type="parTrans" cxnId="{83BCF676-9E0D-4EE5-A69F-286F6263B3C1}">
      <dgm:prSet/>
      <dgm:spPr/>
      <dgm:t>
        <a:bodyPr/>
        <a:lstStyle/>
        <a:p>
          <a:endParaRPr lang="en-US"/>
        </a:p>
      </dgm:t>
    </dgm:pt>
    <dgm:pt modelId="{9507507E-F06B-4C84-92CF-7C1DC80713F5}" type="sibTrans" cxnId="{83BCF676-9E0D-4EE5-A69F-286F6263B3C1}">
      <dgm:prSet/>
      <dgm:spPr/>
      <dgm:t>
        <a:bodyPr/>
        <a:lstStyle/>
        <a:p>
          <a:endParaRPr lang="en-US"/>
        </a:p>
      </dgm:t>
    </dgm:pt>
    <dgm:pt modelId="{90560508-AE49-4178-83FA-93629D0AC6BB}">
      <dgm:prSet phldrT="[Text]" custT="1"/>
      <dgm:spPr/>
      <dgm:t>
        <a:bodyPr/>
        <a:lstStyle/>
        <a:p>
          <a:pPr algn="just"/>
          <a:r>
            <a:rPr lang="vi-VN" sz="1600" dirty="0" smtClean="0">
              <a:latin typeface="Cambria" pitchFamily="18" charset="0"/>
              <a:ea typeface="Cambria" pitchFamily="18" charset="0"/>
            </a:rPr>
            <a:t>Các hệ sinh thái nông nghiệp: sản xuất nông nghiệp, lâm nghiệp và thuỷ sản của con người.</a:t>
          </a:r>
          <a:endParaRPr lang="en-US" sz="1600" dirty="0">
            <a:latin typeface="Cambria" pitchFamily="18" charset="0"/>
            <a:ea typeface="Cambria" pitchFamily="18" charset="0"/>
          </a:endParaRPr>
        </a:p>
      </dgm:t>
    </dgm:pt>
    <dgm:pt modelId="{4354A055-D28C-4EED-92BD-EA055F3551FD}" type="parTrans" cxnId="{EF2AB152-DBBF-418C-A171-B7811B1A4330}">
      <dgm:prSet/>
      <dgm:spPr/>
      <dgm:t>
        <a:bodyPr/>
        <a:lstStyle/>
        <a:p>
          <a:endParaRPr lang="en-US"/>
        </a:p>
      </dgm:t>
    </dgm:pt>
    <dgm:pt modelId="{83133E3B-E27C-4FD5-AA50-8CBF84E777F4}" type="sibTrans" cxnId="{EF2AB152-DBBF-418C-A171-B7811B1A4330}">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14386" custScaleY="175729">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4" custScaleX="115698" custScaleY="210908">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A4201F5A-F832-4105-81DE-95931E12C0A7}" type="pres">
      <dgm:prSet presAssocID="{3230F891-2154-4A0A-A75E-5F3CF0554F5C}" presName="aNode" presStyleLbl="fgAcc1" presStyleIdx="2" presStyleCnt="4" custScaleX="116465" custScaleY="147174">
        <dgm:presLayoutVars>
          <dgm:bulletEnabled val="1"/>
        </dgm:presLayoutVars>
      </dgm:prSet>
      <dgm:spPr/>
      <dgm:t>
        <a:bodyPr/>
        <a:lstStyle/>
        <a:p>
          <a:endParaRPr lang="en-US"/>
        </a:p>
      </dgm:t>
    </dgm:pt>
    <dgm:pt modelId="{B1F92C8E-2B0F-483A-9D8F-06C01F051AD3}" type="pres">
      <dgm:prSet presAssocID="{3230F891-2154-4A0A-A75E-5F3CF0554F5C}" presName="aSpace" presStyleCnt="0"/>
      <dgm:spPr/>
    </dgm:pt>
    <dgm:pt modelId="{46231C38-E278-45F9-B816-F3A414511A6E}" type="pres">
      <dgm:prSet presAssocID="{90560508-AE49-4178-83FA-93629D0AC6BB}" presName="aNode" presStyleLbl="fgAcc1" presStyleIdx="3" presStyleCnt="4" custScaleX="116465" custScaleY="145153">
        <dgm:presLayoutVars>
          <dgm:bulletEnabled val="1"/>
        </dgm:presLayoutVars>
      </dgm:prSet>
      <dgm:spPr/>
      <dgm:t>
        <a:bodyPr/>
        <a:lstStyle/>
        <a:p>
          <a:endParaRPr lang="en-US"/>
        </a:p>
      </dgm:t>
    </dgm:pt>
    <dgm:pt modelId="{500EABE2-537E-4CA9-81BA-BC32AB1C1E31}" type="pres">
      <dgm:prSet presAssocID="{90560508-AE49-4178-83FA-93629D0AC6BB}" presName="aSpace" presStyleCnt="0"/>
      <dgm:spPr/>
    </dgm:pt>
  </dgm:ptLst>
  <dgm:cxnLst>
    <dgm:cxn modelId="{D91017BF-5FFD-4E63-A7CF-D27DC701F7BD}" srcId="{5C85FB22-2C2B-4E80-9E69-08CBF0D98E7F}" destId="{69620A7F-E812-44FF-B7BF-F1005581AF10}" srcOrd="0" destOrd="0" parTransId="{0E67E45F-AEB7-4BC2-A79C-81878229D584}" sibTransId="{05E73CEA-248E-49D6-B90D-476A815CFAEC}"/>
    <dgm:cxn modelId="{83BCF676-9E0D-4EE5-A69F-286F6263B3C1}" srcId="{5C85FB22-2C2B-4E80-9E69-08CBF0D98E7F}" destId="{3230F891-2154-4A0A-A75E-5F3CF0554F5C}" srcOrd="2" destOrd="0" parTransId="{6D53CFBF-81DF-4FAA-A608-C9EF700E28A6}" sibTransId="{9507507E-F06B-4C84-92CF-7C1DC80713F5}"/>
    <dgm:cxn modelId="{7C271D39-DAEC-4524-AE55-CC2131594889}" srcId="{5C85FB22-2C2B-4E80-9E69-08CBF0D98E7F}" destId="{F74D3D63-6518-4891-8F21-F3B09A681D38}" srcOrd="1" destOrd="0" parTransId="{69183BE1-51B2-4B23-B002-9FBB9042A243}" sibTransId="{978DDC9A-C3E8-41EB-B76A-37A016010A0B}"/>
    <dgm:cxn modelId="{4A09EB71-61D4-4F2D-9DD0-CFE81EB2CB13}" type="presOf" srcId="{5C85FB22-2C2B-4E80-9E69-08CBF0D98E7F}" destId="{25785ADA-E40D-4B5F-B1C7-0F900DC7F3E2}" srcOrd="0" destOrd="0" presId="urn:microsoft.com/office/officeart/2005/8/layout/pyramid2"/>
    <dgm:cxn modelId="{D5DF51CD-81E3-4C5A-867C-DC976DFC7A2E}" type="presOf" srcId="{F74D3D63-6518-4891-8F21-F3B09A681D38}" destId="{6B012C9F-A982-4B4A-96FC-1B3F664ED7EE}" srcOrd="0" destOrd="0" presId="urn:microsoft.com/office/officeart/2005/8/layout/pyramid2"/>
    <dgm:cxn modelId="{EF2AB152-DBBF-418C-A171-B7811B1A4330}" srcId="{5C85FB22-2C2B-4E80-9E69-08CBF0D98E7F}" destId="{90560508-AE49-4178-83FA-93629D0AC6BB}" srcOrd="3" destOrd="0" parTransId="{4354A055-D28C-4EED-92BD-EA055F3551FD}" sibTransId="{83133E3B-E27C-4FD5-AA50-8CBF84E777F4}"/>
    <dgm:cxn modelId="{F5848AD8-CDDE-49BC-B1A3-9C393C4572AE}" type="presOf" srcId="{69620A7F-E812-44FF-B7BF-F1005581AF10}" destId="{628FF34A-5DBB-4010-8342-B36A4F241E58}" srcOrd="0" destOrd="0" presId="urn:microsoft.com/office/officeart/2005/8/layout/pyramid2"/>
    <dgm:cxn modelId="{B2FF67AB-37D0-4E4B-B92F-AEA5EE6C6F49}" type="presOf" srcId="{3230F891-2154-4A0A-A75E-5F3CF0554F5C}" destId="{A4201F5A-F832-4105-81DE-95931E12C0A7}" srcOrd="0" destOrd="0" presId="urn:microsoft.com/office/officeart/2005/8/layout/pyramid2"/>
    <dgm:cxn modelId="{C9B816F4-A66C-456B-B036-E7599A07ED88}" type="presOf" srcId="{90560508-AE49-4178-83FA-93629D0AC6BB}" destId="{46231C38-E278-45F9-B816-F3A414511A6E}" srcOrd="0" destOrd="0" presId="urn:microsoft.com/office/officeart/2005/8/layout/pyramid2"/>
    <dgm:cxn modelId="{625C0302-D178-4B03-BD4A-1A8B81DCAEBB}" type="presParOf" srcId="{25785ADA-E40D-4B5F-B1C7-0F900DC7F3E2}" destId="{05AC6029-8E04-4D20-8922-D424E1FDD752}" srcOrd="0" destOrd="0" presId="urn:microsoft.com/office/officeart/2005/8/layout/pyramid2"/>
    <dgm:cxn modelId="{225650EB-3C7C-42FD-A1D8-0D462A4641D9}" type="presParOf" srcId="{25785ADA-E40D-4B5F-B1C7-0F900DC7F3E2}" destId="{23239507-FBED-44B0-A416-B7E5AE82F0FC}" srcOrd="1" destOrd="0" presId="urn:microsoft.com/office/officeart/2005/8/layout/pyramid2"/>
    <dgm:cxn modelId="{FC5A5E8A-C966-4BB8-96FB-5DEA86672B28}" type="presParOf" srcId="{23239507-FBED-44B0-A416-B7E5AE82F0FC}" destId="{628FF34A-5DBB-4010-8342-B36A4F241E58}" srcOrd="0" destOrd="0" presId="urn:microsoft.com/office/officeart/2005/8/layout/pyramid2"/>
    <dgm:cxn modelId="{7337B8FE-D41D-418E-BE45-381ED0D5643B}" type="presParOf" srcId="{23239507-FBED-44B0-A416-B7E5AE82F0FC}" destId="{06D514FA-A590-4F12-A03D-C7F795C1B133}" srcOrd="1" destOrd="0" presId="urn:microsoft.com/office/officeart/2005/8/layout/pyramid2"/>
    <dgm:cxn modelId="{00EC846E-CAFC-4D97-9620-0543CF377172}" type="presParOf" srcId="{23239507-FBED-44B0-A416-B7E5AE82F0FC}" destId="{6B012C9F-A982-4B4A-96FC-1B3F664ED7EE}" srcOrd="2" destOrd="0" presId="urn:microsoft.com/office/officeart/2005/8/layout/pyramid2"/>
    <dgm:cxn modelId="{79850E5F-0CE2-4DE1-8039-B4C099192644}" type="presParOf" srcId="{23239507-FBED-44B0-A416-B7E5AE82F0FC}" destId="{A3E9380F-D6FF-46C7-8DFD-B2E1B8AED0CD}" srcOrd="3" destOrd="0" presId="urn:microsoft.com/office/officeart/2005/8/layout/pyramid2"/>
    <dgm:cxn modelId="{FB781A2B-EDD9-4BDD-AD8E-9D935160F95C}" type="presParOf" srcId="{23239507-FBED-44B0-A416-B7E5AE82F0FC}" destId="{A4201F5A-F832-4105-81DE-95931E12C0A7}" srcOrd="4" destOrd="0" presId="urn:microsoft.com/office/officeart/2005/8/layout/pyramid2"/>
    <dgm:cxn modelId="{95E96510-81F9-4C65-97C8-98139A64A6C8}" type="presParOf" srcId="{23239507-FBED-44B0-A416-B7E5AE82F0FC}" destId="{B1F92C8E-2B0F-483A-9D8F-06C01F051AD3}" srcOrd="5" destOrd="0" presId="urn:microsoft.com/office/officeart/2005/8/layout/pyramid2"/>
    <dgm:cxn modelId="{7CC5773F-EFAC-4425-92FF-2FA755F7FD91}" type="presParOf" srcId="{23239507-FBED-44B0-A416-B7E5AE82F0FC}" destId="{46231C38-E278-45F9-B816-F3A414511A6E}" srcOrd="6" destOrd="0" presId="urn:microsoft.com/office/officeart/2005/8/layout/pyramid2"/>
    <dgm:cxn modelId="{84B9E7CC-4BA1-4F0C-91E4-0A81C82424B3}" type="presParOf" srcId="{23239507-FBED-44B0-A416-B7E5AE82F0FC}" destId="{500EABE2-537E-4CA9-81BA-BC32AB1C1E31}" srcOrd="7"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itchFamily="18" charset="0"/>
              <a:ea typeface="Cambria" pitchFamily="18" charset="0"/>
            </a:rPr>
            <a:t>- Suy giảm về hệ sinh thái: </a:t>
          </a:r>
          <a:r>
            <a:rPr lang="en-US" sz="1800" b="0" dirty="0" err="1" smtClean="0">
              <a:solidFill>
                <a:schemeClr val="tx1"/>
              </a:solidFill>
              <a:latin typeface="Cambria" pitchFamily="18" charset="0"/>
              <a:ea typeface="Cambria" pitchFamily="18" charset="0"/>
            </a:rPr>
            <a:t>các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hệ</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sinh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rừng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nguyên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sinh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bị</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phá</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hoại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gần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hết</a:t>
          </a:r>
          <a:r>
            <a:rPr lang="vi-VN" sz="1800" b="0" dirty="0" smtClean="0">
              <a:solidFill>
                <a:schemeClr val="tx1"/>
              </a:solidFill>
              <a:latin typeface="Cambria" pitchFamily="18" charset="0"/>
              <a:ea typeface="Cambria" pitchFamily="18" charset="0"/>
            </a:rPr>
            <a:t>.</a:t>
          </a:r>
          <a:r>
            <a:rPr lang="en-US" sz="1800" b="0" dirty="0" smtClean="0">
              <a:solidFill>
                <a:schemeClr val="tx1"/>
              </a:solidFill>
              <a:latin typeface="Cambria" pitchFamily="18" charset="0"/>
              <a:ea typeface="Cambria" pitchFamily="18" charset="0"/>
            </a:rPr>
            <a:t> </a:t>
          </a:r>
        </a:p>
        <a:p>
          <a:pPr algn="just"/>
          <a:r>
            <a:rPr lang="vi-VN" sz="1800" b="1" dirty="0" smtClean="0">
              <a:solidFill>
                <a:schemeClr val="tx1"/>
              </a:solidFill>
              <a:latin typeface="Cambria" pitchFamily="18" charset="0"/>
              <a:ea typeface="Cambria" pitchFamily="18" charset="0"/>
            </a:rPr>
            <a:t>- Suy giảm số lượng cá thể, loài sinh vật</a:t>
          </a:r>
          <a:r>
            <a:rPr lang="vi-VN" sz="1800" b="0" dirty="0" smtClean="0">
              <a:solidFill>
                <a:schemeClr val="tx1"/>
              </a:solidFill>
              <a:latin typeface="Cambria" pitchFamily="18" charset="0"/>
              <a:ea typeface="Cambria" pitchFamily="18" charset="0"/>
            </a:rPr>
            <a:t>: nhiều loài động, thực vật có nguy cơ bị tuyệt chủng.</a:t>
          </a:r>
          <a:endParaRPr lang="en-US" sz="1800" b="0" dirty="0" smtClean="0">
            <a:solidFill>
              <a:schemeClr val="tx1"/>
            </a:solidFill>
            <a:latin typeface="Cambria" pitchFamily="18" charset="0"/>
            <a:ea typeface="Cambria" pitchFamily="18" charset="0"/>
          </a:endParaRPr>
        </a:p>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Suy</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giảm</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về</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nguồn</a:t>
          </a:r>
          <a:r>
            <a:rPr lang="en-US" sz="1800" b="1" dirty="0" smtClean="0">
              <a:solidFill>
                <a:schemeClr val="tx1"/>
              </a:solidFill>
              <a:latin typeface="Cambria" pitchFamily="18" charset="0"/>
              <a:ea typeface="Cambria" pitchFamily="18" charset="0"/>
            </a:rPr>
            <a:t> gen.</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0" dirty="0" smtClean="0">
              <a:solidFill>
                <a:schemeClr val="tx1"/>
              </a:solidFill>
              <a:latin typeface="Cambria" pitchFamily="18" charset="0"/>
              <a:ea typeface="Cambria" pitchFamily="18" charset="0"/>
            </a:rPr>
            <a:t>75 loài thú, 57 loài chim, 75 loài bò sát, 53 loài lưỡng cư, 136 loài cá.</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Các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yếu</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tố</a:t>
          </a:r>
          <a:r>
            <a:rPr lang="en-US" sz="1800" b="1" dirty="0" smtClean="0">
              <a:solidFill>
                <a:schemeClr val="tx1"/>
              </a:solidFill>
              <a:latin typeface="Cambria" pitchFamily="18" charset="0"/>
              <a:ea typeface="Cambria" pitchFamily="18" charset="0"/>
            </a:rPr>
            <a:t> tự </a:t>
          </a:r>
          <a:r>
            <a:rPr lang="en-US" sz="1800" b="1" dirty="0" err="1" smtClean="0">
              <a:solidFill>
                <a:schemeClr val="tx1"/>
              </a:solidFill>
              <a:latin typeface="Cambria" pitchFamily="18" charset="0"/>
              <a:ea typeface="Cambria" pitchFamily="18" charset="0"/>
            </a:rPr>
            <a:t>nhiên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bão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cháy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rừng</a:t>
          </a:r>
          <a:r>
            <a:rPr lang="en-US" sz="1800" dirty="0" smtClean="0">
              <a:solidFill>
                <a:schemeClr val="tx1"/>
              </a:solidFill>
              <a:latin typeface="Cambria" pitchFamily="18" charset="0"/>
              <a:ea typeface="Cambria" pitchFamily="18" charset="0"/>
            </a:rPr>
            <a:t>…</a:t>
          </a:r>
        </a:p>
        <a:p>
          <a:pPr algn="just"/>
          <a:r>
            <a:rPr lang="vi-VN" sz="1800" b="1" dirty="0" smtClean="0">
              <a:solidFill>
                <a:schemeClr val="tx1"/>
              </a:solidFill>
              <a:latin typeface="Cambria" pitchFamily="18" charset="0"/>
              <a:ea typeface="Cambria" pitchFamily="18" charset="0"/>
            </a:rPr>
            <a:t>- Con người</a:t>
          </a:r>
          <a:r>
            <a:rPr lang="vi-VN" sz="1800" dirty="0" smtClean="0">
              <a:solidFill>
                <a:schemeClr val="tx1"/>
              </a:solidFill>
              <a:latin typeface="Cambria" pitchFamily="18" charset="0"/>
              <a:ea typeface="Cambria" pitchFamily="18" charset="0"/>
            </a:rPr>
            <a:t>: khai thác rừng, phá rừng, đốt rừng, chiến tranh, săn bắt động vật hoang dã…</a:t>
          </a:r>
          <a:endParaRPr lang="en-US" sz="18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0591">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76355">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 Mất cân bằng sinh thái, ảnh hưởng đến môi trường sống của con người</a:t>
          </a:r>
          <a:r>
            <a:rPr lang="en-US" sz="1800" b="0" dirty="0" smtClean="0">
              <a:solidFill>
                <a:schemeClr val="tx1"/>
              </a:solidFill>
              <a:latin typeface="Cambria" pitchFamily="18" charset="0"/>
              <a:ea typeface="Cambria" pitchFamily="18" charset="0"/>
            </a:rPr>
            <a:t>.</a:t>
          </a:r>
        </a:p>
        <a:p>
          <a:pPr algn="just"/>
          <a:r>
            <a:rPr lang="vi-VN" sz="1800" b="0" dirty="0" smtClean="0">
              <a:solidFill>
                <a:schemeClr val="tx1"/>
              </a:solidFill>
              <a:latin typeface="Cambria" pitchFamily="18" charset="0"/>
              <a:ea typeface="Cambria" pitchFamily="18" charset="0"/>
            </a:rPr>
            <a:t>- Ảnh hưởng đến an ninh lương thực, suy giảm nguồn gen</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biến đổi khí hậ</a:t>
          </a:r>
          <a:r>
            <a:rPr lang="en-US" sz="1800" b="0" dirty="0" smtClean="0">
              <a:solidFill>
                <a:schemeClr val="tx1"/>
              </a:solidFill>
              <a:latin typeface="Cambria" pitchFamily="18" charset="0"/>
              <a:ea typeface="Cambria" pitchFamily="18" charset="0"/>
            </a:rPr>
            <a:t>u,…</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smtClean="0">
              <a:solidFill>
                <a:schemeClr val="tx1"/>
              </a:solidFill>
              <a:latin typeface="Cambria" pitchFamily="18" charset="0"/>
              <a:ea typeface="Cambria" pitchFamily="18" charset="0"/>
            </a:rPr>
            <a:t>- Q</a:t>
          </a:r>
          <a:r>
            <a:rPr lang="vi-VN" sz="1800" b="0" dirty="0" smtClean="0">
              <a:solidFill>
                <a:schemeClr val="tx1"/>
              </a:solidFill>
              <a:latin typeface="Cambria" pitchFamily="18" charset="0"/>
              <a:ea typeface="Cambria" pitchFamily="18" charset="0"/>
            </a:rPr>
            <a:t>uyết định tính ổn định của các hệ sinh thái tự nhiên, là cơ sở sinh tồn của sự sống trong môi trường. </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B</a:t>
          </a:r>
          <a:r>
            <a:rPr lang="vi-VN" sz="1800" b="0" dirty="0" smtClean="0">
              <a:solidFill>
                <a:schemeClr val="tx1"/>
              </a:solidFill>
              <a:latin typeface="Cambria" pitchFamily="18" charset="0"/>
              <a:ea typeface="Cambria" pitchFamily="18" charset="0"/>
            </a:rPr>
            <a:t>ảo vệ đa dạng sinh học chính là bảo vệ môi trường sống của chúng ta.</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b="0" dirty="0" smtClean="0">
              <a:solidFill>
                <a:schemeClr val="tx1"/>
              </a:solidFill>
              <a:latin typeface="Cambria" pitchFamily="18" charset="0"/>
              <a:ea typeface="Cambria" pitchFamily="18" charset="0"/>
            </a:rPr>
            <a:t>- Xây dựng các khu bảo tồn thiên nhiên và vườn quốc gia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trồng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bảo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vệ</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rừng</a:t>
          </a:r>
          <a:r>
            <a:rPr lang="en-US" sz="1800" b="0" dirty="0" smtClean="0">
              <a:solidFill>
                <a:schemeClr val="tx1"/>
              </a:solidFill>
              <a:latin typeface="Cambria" pitchFamily="18" charset="0"/>
              <a:ea typeface="Cambria" pitchFamily="18" charset="0"/>
            </a:rPr>
            <a:t>, n</a:t>
          </a:r>
          <a:r>
            <a:rPr lang="vi-VN" sz="1800" b="0" dirty="0" smtClean="0">
              <a:solidFill>
                <a:schemeClr val="tx1"/>
              </a:solidFill>
              <a:latin typeface="Cambria" pitchFamily="18" charset="0"/>
              <a:ea typeface="Cambria" pitchFamily="18" charset="0"/>
            </a:rPr>
            <a:t>âng cao ý thức người dân.</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Ngăn chặn nạn phá rừng, săn bắt động vật hoang dã.</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Xử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chất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thải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nghiệp</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nghiệp</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sinh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hoạt</a:t>
          </a:r>
          <a:r>
            <a:rPr lang="en-US" sz="1800" b="0" dirty="0" smtClean="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0197">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2512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F9374672-8689-4F34-90D1-ABD220DE990B}"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94FA610F-85E8-4C28-8D0B-D7B89F5E4236}"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5E61F118-3B5C-46F2-A8FB-A32EA42A55DF}" type="presOf" srcId="{9DA92A08-ED37-48A9-A0DD-F521D2142CD2}" destId="{C7497E28-FAE4-42DA-8D9D-5B4659273D7A}" srcOrd="0" destOrd="0" presId="urn:microsoft.com/office/officeart/2008/layout/VerticalCurvedList"/>
    <dgm:cxn modelId="{1F8983DA-82A0-4855-8232-CDDEE3B0FDF5}" type="presOf" srcId="{75A2E02A-7769-4E94-8561-8178449CF35B}" destId="{534504B8-3AD3-4D7F-BA10-772C4BC9F4DA}" srcOrd="0" destOrd="0" presId="urn:microsoft.com/office/officeart/2008/layout/VerticalCurvedList"/>
    <dgm:cxn modelId="{8091CF7E-5442-4103-9CBE-FD7FA5B05E76}" type="presOf" srcId="{A55E36B4-5DBD-4D69-9E07-2ACE1B02C75C}" destId="{287E208B-7CBA-48D9-A845-7C3BA9246006}" srcOrd="0" destOrd="0" presId="urn:microsoft.com/office/officeart/2008/layout/VerticalCurvedList"/>
    <dgm:cxn modelId="{94A6A8B5-93ED-4DBE-B88E-01E594D00A78}" type="presParOf" srcId="{287E208B-7CBA-48D9-A845-7C3BA9246006}" destId="{5A99791D-9E28-4B3D-8ACD-8F48A5C6199A}" srcOrd="0" destOrd="0" presId="urn:microsoft.com/office/officeart/2008/layout/VerticalCurvedList"/>
    <dgm:cxn modelId="{7473C8A3-729A-4488-8D8F-FFEAB8369399}" type="presParOf" srcId="{5A99791D-9E28-4B3D-8ACD-8F48A5C6199A}" destId="{9839DEA4-81CC-40F3-A882-992AC1AF75D3}" srcOrd="0" destOrd="0" presId="urn:microsoft.com/office/officeart/2008/layout/VerticalCurvedList"/>
    <dgm:cxn modelId="{BDA93494-428E-4861-884C-9CEAD5CF91FE}" type="presParOf" srcId="{9839DEA4-81CC-40F3-A882-992AC1AF75D3}" destId="{28F6DBF1-E187-4C38-B1F1-C875CC0EEA2D}" srcOrd="0" destOrd="0" presId="urn:microsoft.com/office/officeart/2008/layout/VerticalCurvedList"/>
    <dgm:cxn modelId="{EC2649AC-988F-4F2B-950E-F9587E605882}" type="presParOf" srcId="{9839DEA4-81CC-40F3-A882-992AC1AF75D3}" destId="{C7497E28-FAE4-42DA-8D9D-5B4659273D7A}" srcOrd="1" destOrd="0" presId="urn:microsoft.com/office/officeart/2008/layout/VerticalCurvedList"/>
    <dgm:cxn modelId="{3D1A586A-9564-4251-9C86-C3DAC5AD5D86}" type="presParOf" srcId="{9839DEA4-81CC-40F3-A882-992AC1AF75D3}" destId="{175AA276-58F2-4DD9-80FC-A508711E986D}" srcOrd="2" destOrd="0" presId="urn:microsoft.com/office/officeart/2008/layout/VerticalCurvedList"/>
    <dgm:cxn modelId="{BB031859-13B6-4BEC-A632-B2BAD28324B5}" type="presParOf" srcId="{9839DEA4-81CC-40F3-A882-992AC1AF75D3}" destId="{99D1BCB1-BBEC-4020-AF46-9B84DFEEEB12}" srcOrd="3" destOrd="0" presId="urn:microsoft.com/office/officeart/2008/layout/VerticalCurvedList"/>
    <dgm:cxn modelId="{11B359C8-53A4-4F9C-8AC4-43DAA22F518E}" type="presParOf" srcId="{5A99791D-9E28-4B3D-8ACD-8F48A5C6199A}" destId="{534504B8-3AD3-4D7F-BA10-772C4BC9F4DA}" srcOrd="1" destOrd="0" presId="urn:microsoft.com/office/officeart/2008/layout/VerticalCurvedList"/>
    <dgm:cxn modelId="{A3313D0B-AF6A-4313-80F3-09C3D89C5C46}" type="presParOf" srcId="{5A99791D-9E28-4B3D-8ACD-8F48A5C6199A}" destId="{449D8CCB-25E3-4F77-9AA7-F013F49094ED}" srcOrd="2" destOrd="0" presId="urn:microsoft.com/office/officeart/2008/layout/VerticalCurvedList"/>
    <dgm:cxn modelId="{6CF80960-D734-4647-9CD9-CA0F34B4A571}" type="presParOf" srcId="{449D8CCB-25E3-4F77-9AA7-F013F49094ED}" destId="{467C472B-F399-46AE-B017-5DC56BBEA7D7}" srcOrd="0" destOrd="0" presId="urn:microsoft.com/office/officeart/2008/layout/VerticalCurvedList"/>
    <dgm:cxn modelId="{FE4D0892-E629-4A85-B04C-610B82135E11}" type="presParOf" srcId="{5A99791D-9E28-4B3D-8ACD-8F48A5C6199A}" destId="{DD97E049-4A6C-47F8-8707-C5FFDBF743ED}" srcOrd="3" destOrd="0" presId="urn:microsoft.com/office/officeart/2008/layout/VerticalCurvedList"/>
    <dgm:cxn modelId="{7762CC7B-C7DE-4588-A304-BC8AD208912E}" type="presParOf" srcId="{5A99791D-9E28-4B3D-8ACD-8F48A5C6199A}" destId="{7DBD23B7-51C8-4591-8906-0B740EFCF017}" srcOrd="4" destOrd="0" presId="urn:microsoft.com/office/officeart/2008/layout/VerticalCurvedList"/>
    <dgm:cxn modelId="{46C7B6BD-E35C-4F0F-9980-2582BE90E7E3}" type="presParOf" srcId="{7DBD23B7-51C8-4591-8906-0B740EFCF017}" destId="{9D6C96D5-59F1-4074-AA4E-276172A59D56}" srcOrd="0" destOrd="0" presId="urn:microsoft.com/office/officeart/2008/layout/VerticalCurvedList"/>
    <dgm:cxn modelId="{FAFF4DE4-0C00-42EA-97EA-C1AA783444C7}" type="presParOf" srcId="{5A99791D-9E28-4B3D-8ACD-8F48A5C6199A}" destId="{A0E9B536-5134-4AC7-990D-17E1F41843BA}" srcOrd="5" destOrd="0" presId="urn:microsoft.com/office/officeart/2008/layout/VerticalCurvedList"/>
    <dgm:cxn modelId="{3FAF7F2A-F214-42DB-8AFD-351912356004}" type="presParOf" srcId="{5A99791D-9E28-4B3D-8ACD-8F48A5C6199A}" destId="{E6CA5371-E765-4FE6-A6BE-7ECD1C15C765}" srcOrd="6" destOrd="0" presId="urn:microsoft.com/office/officeart/2008/layout/VerticalCurvedList"/>
    <dgm:cxn modelId="{4459B39B-CF42-46C3-9286-765DB7124831}"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025224" y="533036"/>
          <a:ext cx="1518369" cy="7082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latin typeface="Cambria" pitchFamily="18" charset="0"/>
              <a:ea typeface="Cambria" pitchFamily="18" charset="0"/>
            </a:rPr>
            <a:t>Hơn</a:t>
          </a:r>
          <a:r>
            <a:rPr lang="en-US" sz="1800" kern="1200" dirty="0" smtClean="0">
              <a:latin typeface="Cambria" pitchFamily="18" charset="0"/>
              <a:ea typeface="Cambria" pitchFamily="18" charset="0"/>
            </a:rPr>
            <a:t> 50000 </a:t>
          </a:r>
          <a:r>
            <a:rPr lang="en-US" sz="1800" kern="1200" dirty="0" err="1" smtClean="0">
              <a:latin typeface="Cambria" pitchFamily="18" charset="0"/>
              <a:ea typeface="Cambria" pitchFamily="18" charset="0"/>
            </a:rPr>
            <a:t>loài</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sinh</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vật</a:t>
          </a:r>
          <a:endParaRPr lang="en-US" sz="1800" kern="1200" dirty="0">
            <a:latin typeface="Cambria" pitchFamily="18" charset="0"/>
            <a:ea typeface="Cambria" pitchFamily="18" charset="0"/>
          </a:endParaRPr>
        </a:p>
      </dsp:txBody>
      <dsp:txXfrm>
        <a:off x="1045969" y="553781"/>
        <a:ext cx="1476879" cy="666785"/>
      </dsp:txXfrm>
    </dsp:sp>
    <dsp:sp modelId="{D51E557A-1553-48DB-9E8F-9F340370401B}">
      <dsp:nvSpPr>
        <dsp:cNvPr id="0" name=""/>
        <dsp:cNvSpPr/>
      </dsp:nvSpPr>
      <dsp:spPr>
        <a:xfrm>
          <a:off x="839648" y="1241311"/>
          <a:ext cx="944760" cy="183087"/>
        </a:xfrm>
        <a:custGeom>
          <a:avLst/>
          <a:gdLst/>
          <a:ahLst/>
          <a:cxnLst/>
          <a:rect l="0" t="0" r="0" b="0"/>
          <a:pathLst>
            <a:path>
              <a:moveTo>
                <a:pt x="944760" y="0"/>
              </a:moveTo>
              <a:lnTo>
                <a:pt x="944760" y="91543"/>
              </a:lnTo>
              <a:lnTo>
                <a:pt x="0" y="91543"/>
              </a:lnTo>
              <a:lnTo>
                <a:pt x="0" y="1830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1194" y="1424399"/>
          <a:ext cx="1676908" cy="15477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err="1" smtClean="0">
              <a:latin typeface="Cambria" pitchFamily="18" charset="0"/>
              <a:ea typeface="Cambria" pitchFamily="18" charset="0"/>
            </a:rPr>
            <a:t>Các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loài</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thực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vật</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quý</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hiếm</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như</a:t>
          </a:r>
          <a:r>
            <a:rPr lang="en-US" sz="1600" kern="1200" dirty="0" smtClean="0">
              <a:latin typeface="Cambria" pitchFamily="18" charset="0"/>
              <a:ea typeface="Cambria" pitchFamily="18" charset="0"/>
            </a:rPr>
            <a:t>: t</a:t>
          </a:r>
          <a:r>
            <a:rPr lang="vi-VN" sz="1600" kern="1200" dirty="0" smtClean="0">
              <a:latin typeface="Cambria" pitchFamily="18" charset="0"/>
              <a:ea typeface="Cambria" pitchFamily="18" charset="0"/>
            </a:rPr>
            <a:t>rầm hương, trắc, sâm Ngọc Linh,  nghiến,</a:t>
          </a:r>
          <a:r>
            <a:rPr lang="en-US" sz="1600" kern="1200" dirty="0" smtClean="0">
              <a:latin typeface="Cambria" pitchFamily="18" charset="0"/>
              <a:ea typeface="Cambria" pitchFamily="18" charset="0"/>
            </a:rPr>
            <a:t>…</a:t>
          </a:r>
          <a:endParaRPr lang="en-US" sz="1600" kern="1200" dirty="0">
            <a:latin typeface="Cambria" pitchFamily="18" charset="0"/>
            <a:ea typeface="Cambria" pitchFamily="18" charset="0"/>
          </a:endParaRPr>
        </a:p>
      </dsp:txBody>
      <dsp:txXfrm>
        <a:off x="46526" y="1469731"/>
        <a:ext cx="1586244" cy="1457100"/>
      </dsp:txXfrm>
    </dsp:sp>
    <dsp:sp modelId="{B5C99304-917D-49E0-9151-E32A0AB859FC}">
      <dsp:nvSpPr>
        <dsp:cNvPr id="0" name=""/>
        <dsp:cNvSpPr/>
      </dsp:nvSpPr>
      <dsp:spPr>
        <a:xfrm>
          <a:off x="1784409" y="1241311"/>
          <a:ext cx="942635" cy="182973"/>
        </a:xfrm>
        <a:custGeom>
          <a:avLst/>
          <a:gdLst/>
          <a:ahLst/>
          <a:cxnLst/>
          <a:rect l="0" t="0" r="0" b="0"/>
          <a:pathLst>
            <a:path>
              <a:moveTo>
                <a:pt x="0" y="0"/>
              </a:moveTo>
              <a:lnTo>
                <a:pt x="0" y="91486"/>
              </a:lnTo>
              <a:lnTo>
                <a:pt x="942635" y="91486"/>
              </a:lnTo>
              <a:lnTo>
                <a:pt x="942635" y="1829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D381F5-9104-4B6C-B2BD-30E0775303D9}">
      <dsp:nvSpPr>
        <dsp:cNvPr id="0" name=""/>
        <dsp:cNvSpPr/>
      </dsp:nvSpPr>
      <dsp:spPr>
        <a:xfrm>
          <a:off x="1885270" y="1424284"/>
          <a:ext cx="1683547" cy="15477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err="1" smtClean="0">
              <a:latin typeface="Cambria" pitchFamily="18" charset="0"/>
              <a:ea typeface="Cambria" pitchFamily="18" charset="0"/>
            </a:rPr>
            <a:t>Các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loài</a:t>
          </a:r>
          <a:r>
            <a:rPr lang="en-US" sz="1600" kern="1200" dirty="0" smtClean="0">
              <a:latin typeface="Cambria" pitchFamily="18" charset="0"/>
              <a:ea typeface="Cambria" pitchFamily="18" charset="0"/>
            </a:rPr>
            <a:t/>
          </a:r>
          <a:br>
            <a:rPr lang="en-US" sz="1600" kern="1200" dirty="0" smtClean="0">
              <a:latin typeface="Cambria" pitchFamily="18" charset="0"/>
              <a:ea typeface="Cambria" pitchFamily="18" charset="0"/>
            </a:rPr>
          </a:b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động</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vật</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quý</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hiếm</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như</a:t>
          </a:r>
          <a:r>
            <a:rPr lang="en-US" sz="1600" kern="1200" dirty="0" smtClean="0">
              <a:latin typeface="Cambria" pitchFamily="18" charset="0"/>
              <a:ea typeface="Cambria" pitchFamily="18" charset="0"/>
            </a:rPr>
            <a:t>: </a:t>
          </a:r>
          <a:r>
            <a:rPr lang="it-IT" sz="1600" kern="1200" dirty="0" smtClean="0">
              <a:latin typeface="Cambria" pitchFamily="18" charset="0"/>
              <a:ea typeface="Cambria" pitchFamily="18" charset="0"/>
            </a:rPr>
            <a:t>sao la, voi, bò tót, trĩ,…</a:t>
          </a:r>
          <a:endParaRPr lang="en-US" sz="1600" kern="1200" dirty="0">
            <a:latin typeface="Cambria" pitchFamily="18" charset="0"/>
            <a:ea typeface="Cambria" pitchFamily="18" charset="0"/>
          </a:endParaRPr>
        </a:p>
      </dsp:txBody>
      <dsp:txXfrm>
        <a:off x="1930602" y="1469616"/>
        <a:ext cx="1592883" cy="1457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185" y="0"/>
          <a:ext cx="4265729" cy="4265729"/>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22237" y="429285"/>
          <a:ext cx="3171607" cy="82135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Trong mỗi loài lại có số lượng cá thể rất lớn, tạo nên sự đa dạng của nguồn gen di truyền.</a:t>
          </a:r>
          <a:endParaRPr lang="en-US" sz="1600" kern="1200" dirty="0">
            <a:latin typeface="Cambria" pitchFamily="18" charset="0"/>
            <a:ea typeface="Cambria" pitchFamily="18" charset="0"/>
          </a:endParaRPr>
        </a:p>
      </dsp:txBody>
      <dsp:txXfrm>
        <a:off x="1962332" y="469380"/>
        <a:ext cx="3091417" cy="741162"/>
      </dsp:txXfrm>
    </dsp:sp>
    <dsp:sp modelId="{6B012C9F-A982-4B4A-96FC-1B3F664ED7EE}">
      <dsp:nvSpPr>
        <dsp:cNvPr id="0" name=""/>
        <dsp:cNvSpPr/>
      </dsp:nvSpPr>
      <dsp:spPr>
        <a:xfrm>
          <a:off x="1904047" y="1309062"/>
          <a:ext cx="3207986" cy="98577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Hệ sinh thái tự nhiên trên cạn như rừng kín thường xanh, rừng thưa, rừng tre nứa, rừng trên núi đá vôi,...</a:t>
          </a:r>
          <a:endParaRPr lang="en-US" sz="1600" kern="1200" dirty="0">
            <a:latin typeface="Cambria" pitchFamily="18" charset="0"/>
            <a:ea typeface="Cambria" pitchFamily="18" charset="0"/>
          </a:endParaRPr>
        </a:p>
      </dsp:txBody>
      <dsp:txXfrm>
        <a:off x="1952169" y="1357184"/>
        <a:ext cx="3111742" cy="889534"/>
      </dsp:txXfrm>
    </dsp:sp>
    <dsp:sp modelId="{A4201F5A-F832-4105-81DE-95931E12C0A7}">
      <dsp:nvSpPr>
        <dsp:cNvPr id="0" name=""/>
        <dsp:cNvSpPr/>
      </dsp:nvSpPr>
      <dsp:spPr>
        <a:xfrm>
          <a:off x="1893414" y="2353265"/>
          <a:ext cx="3229252" cy="68788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Hệ sinh thái tự nhiên dưới nước: nước mặn, nước ngọt</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sông</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hồ</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đầm</a:t>
          </a:r>
          <a:r>
            <a:rPr lang="en-US" sz="1600" kern="1200" dirty="0" smtClean="0">
              <a:latin typeface="Cambria" pitchFamily="18" charset="0"/>
              <a:ea typeface="Cambria" pitchFamily="18" charset="0"/>
            </a:rPr>
            <a:t>,…</a:t>
          </a:r>
          <a:endParaRPr lang="en-US" sz="1600" kern="1200" dirty="0">
            <a:latin typeface="Cambria" pitchFamily="18" charset="0"/>
            <a:ea typeface="Cambria" pitchFamily="18" charset="0"/>
          </a:endParaRPr>
        </a:p>
      </dsp:txBody>
      <dsp:txXfrm>
        <a:off x="1926994" y="2386845"/>
        <a:ext cx="3162092" cy="620727"/>
      </dsp:txXfrm>
    </dsp:sp>
    <dsp:sp modelId="{46231C38-E278-45F9-B816-F3A414511A6E}">
      <dsp:nvSpPr>
        <dsp:cNvPr id="0" name=""/>
        <dsp:cNvSpPr/>
      </dsp:nvSpPr>
      <dsp:spPr>
        <a:xfrm>
          <a:off x="1893414" y="3099577"/>
          <a:ext cx="3229252" cy="67844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Các hệ sinh thái nông nghiệp: sản xuất nông nghiệp, lâm nghiệp và thuỷ sản của con người.</a:t>
          </a:r>
          <a:endParaRPr lang="en-US" sz="1600" kern="1200" dirty="0">
            <a:latin typeface="Cambria" pitchFamily="18" charset="0"/>
            <a:ea typeface="Cambria" pitchFamily="18" charset="0"/>
          </a:endParaRPr>
        </a:p>
      </dsp:txBody>
      <dsp:txXfrm>
        <a:off x="1926533" y="3132696"/>
        <a:ext cx="3163014" cy="6122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03200"/>
          <a:ext cx="6528363" cy="16560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Suy giảm về hệ sinh thái: </a:t>
          </a:r>
          <a:r>
            <a:rPr lang="en-US" sz="1800" b="0" kern="1200" dirty="0" err="1" smtClean="0">
              <a:solidFill>
                <a:schemeClr val="tx1"/>
              </a:solidFill>
              <a:latin typeface="Cambria" pitchFamily="18" charset="0"/>
              <a:ea typeface="Cambria" pitchFamily="18" charset="0"/>
            </a:rPr>
            <a:t>các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hệ</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sinh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rừng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nguyên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sinh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bị</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phá</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hoại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gần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hết</a:t>
          </a:r>
          <a:r>
            <a:rPr lang="vi-VN" sz="1800" b="0" kern="1200" dirty="0" smtClean="0">
              <a:solidFill>
                <a:schemeClr val="tx1"/>
              </a:solidFill>
              <a:latin typeface="Cambria" pitchFamily="18" charset="0"/>
              <a:ea typeface="Cambria" pitchFamily="18" charset="0"/>
            </a:rPr>
            <a:t>.</a:t>
          </a:r>
          <a:r>
            <a:rPr lang="en-US" sz="1800" b="0" kern="1200" dirty="0" smtClean="0">
              <a:solidFill>
                <a:schemeClr val="tx1"/>
              </a:solidFill>
              <a:latin typeface="Cambria" pitchFamily="18" charset="0"/>
              <a:ea typeface="Cambria" pitchFamily="18" charset="0"/>
            </a:rPr>
            <a:t> </a:t>
          </a:r>
        </a:p>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Suy giảm số lượng cá thể, loài sinh vật</a:t>
          </a:r>
          <a:r>
            <a:rPr lang="vi-VN" sz="1800" b="0" kern="1200" dirty="0" smtClean="0">
              <a:solidFill>
                <a:schemeClr val="tx1"/>
              </a:solidFill>
              <a:latin typeface="Cambria" pitchFamily="18" charset="0"/>
              <a:ea typeface="Cambria" pitchFamily="18" charset="0"/>
            </a:rPr>
            <a:t>: nhiều loài động, thực vật có nguy cơ bị tuyệt chủng.</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Suy</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giảm</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về</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nguồn</a:t>
          </a:r>
          <a:r>
            <a:rPr lang="en-US" sz="1800" b="1" kern="1200" dirty="0" smtClean="0">
              <a:solidFill>
                <a:schemeClr val="tx1"/>
              </a:solidFill>
              <a:latin typeface="Cambria" pitchFamily="18" charset="0"/>
              <a:ea typeface="Cambria" pitchFamily="18" charset="0"/>
            </a:rPr>
            <a:t> gen.</a:t>
          </a:r>
          <a:endParaRPr lang="en-US" sz="1800" b="0" kern="1200" dirty="0" smtClean="0">
            <a:solidFill>
              <a:schemeClr val="tx1"/>
            </a:solidFill>
            <a:latin typeface="Cambria" pitchFamily="18" charset="0"/>
            <a:ea typeface="Cambria" pitchFamily="18" charset="0"/>
          </a:endParaRPr>
        </a:p>
      </dsp:txBody>
      <dsp:txXfrm>
        <a:off x="715680" y="203200"/>
        <a:ext cx="6528363" cy="16560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184398"/>
          <a:ext cx="6153508" cy="78740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75 loài thú, 57 loài chim, 75 loài bò sát, 53 loài lưỡng cư, 136 loài cá.</a:t>
          </a:r>
          <a:endParaRPr lang="en-US" sz="1800" b="0" kern="1200" dirty="0" smtClean="0">
            <a:solidFill>
              <a:schemeClr val="tx1"/>
            </a:solidFill>
            <a:latin typeface="Cambria" pitchFamily="18" charset="0"/>
            <a:ea typeface="Cambria" pitchFamily="18" charset="0"/>
          </a:endParaRPr>
        </a:p>
      </dsp:txBody>
      <dsp:txXfrm>
        <a:off x="1090536" y="2184398"/>
        <a:ext cx="6153508" cy="78740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Các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yếu</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tố</a:t>
          </a:r>
          <a:r>
            <a:rPr lang="en-US" sz="1800" b="1" kern="1200" dirty="0" smtClean="0">
              <a:solidFill>
                <a:schemeClr val="tx1"/>
              </a:solidFill>
              <a:latin typeface="Cambria" pitchFamily="18" charset="0"/>
              <a:ea typeface="Cambria" pitchFamily="18" charset="0"/>
            </a:rPr>
            <a:t> tự </a:t>
          </a:r>
          <a:r>
            <a:rPr lang="en-US" sz="1800" b="1" kern="1200" dirty="0" err="1" smtClean="0">
              <a:solidFill>
                <a:schemeClr val="tx1"/>
              </a:solidFill>
              <a:latin typeface="Cambria" pitchFamily="18" charset="0"/>
              <a:ea typeface="Cambria" pitchFamily="18" charset="0"/>
            </a:rPr>
            <a:t>nhiên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bão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lũ</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lụt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cháy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rừng</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Con người</a:t>
          </a:r>
          <a:r>
            <a:rPr lang="vi-VN" sz="1800" kern="1200" dirty="0" smtClean="0">
              <a:solidFill>
                <a:schemeClr val="tx1"/>
              </a:solidFill>
              <a:latin typeface="Cambria" pitchFamily="18" charset="0"/>
              <a:ea typeface="Cambria" pitchFamily="18" charset="0"/>
            </a:rPr>
            <a:t>: khai thác rừng, phá rừng, đốt rừng, chiến tranh, săn bắt động vật hoang dã…</a:t>
          </a:r>
          <a:endParaRPr lang="en-US" sz="1800" kern="1200" dirty="0" smtClean="0">
            <a:solidFill>
              <a:schemeClr val="tx1"/>
            </a:solidFill>
            <a:latin typeface="Cambria" pitchFamily="18" charset="0"/>
            <a:ea typeface="Cambria" pitchFamily="18" charset="0"/>
          </a:endParaRP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11480"/>
          <a:ext cx="6528363" cy="123951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Mất cân bằng sinh thái, ảnh hưởng đến môi trường sống của con người</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Ảnh hưởng đến an ninh lương thực, suy giảm nguồn gen</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biến đổi khí hậ</a:t>
          </a:r>
          <a:r>
            <a:rPr lang="en-US" sz="1800" b="0" kern="1200" dirty="0" smtClean="0">
              <a:solidFill>
                <a:schemeClr val="tx1"/>
              </a:solidFill>
              <a:latin typeface="Cambria" pitchFamily="18" charset="0"/>
              <a:ea typeface="Cambria" pitchFamily="18" charset="0"/>
            </a:rPr>
            <a:t>u,…</a:t>
          </a:r>
        </a:p>
      </dsp:txBody>
      <dsp:txXfrm>
        <a:off x="715680" y="411480"/>
        <a:ext cx="6528363" cy="1239519"/>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Q</a:t>
          </a:r>
          <a:r>
            <a:rPr lang="vi-VN" sz="1800" b="0" kern="1200" dirty="0" smtClean="0">
              <a:solidFill>
                <a:schemeClr val="tx1"/>
              </a:solidFill>
              <a:latin typeface="Cambria" pitchFamily="18" charset="0"/>
              <a:ea typeface="Cambria" pitchFamily="18" charset="0"/>
            </a:rPr>
            <a:t>uyết định tính ổn định của các hệ sinh thái tự nhiên, là cơ sở sinh tồn của sự sống trong môi trường. </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B</a:t>
          </a:r>
          <a:r>
            <a:rPr lang="vi-VN" sz="1800" b="0" kern="1200" dirty="0" smtClean="0">
              <a:solidFill>
                <a:schemeClr val="tx1"/>
              </a:solidFill>
              <a:latin typeface="Cambria" pitchFamily="18" charset="0"/>
              <a:ea typeface="Cambria" pitchFamily="18" charset="0"/>
            </a:rPr>
            <a:t>ảo vệ đa dạng sinh học chính là bảo vệ môi trường sống của chúng ta.</a:t>
          </a:r>
          <a:endParaRPr lang="en-US" sz="1800" b="0" kern="1200" dirty="0" smtClean="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0"/>
          <a:ext cx="6528363" cy="12903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Xây dựng các khu bảo tồn thiên nhiên và vườn quốc gia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trồng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bảo</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vệ</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rừng</a:t>
          </a:r>
          <a:r>
            <a:rPr lang="en-US" sz="1800" b="0" kern="1200" dirty="0" smtClean="0">
              <a:solidFill>
                <a:schemeClr val="tx1"/>
              </a:solidFill>
              <a:latin typeface="Cambria" pitchFamily="18" charset="0"/>
              <a:ea typeface="Cambria" pitchFamily="18" charset="0"/>
            </a:rPr>
            <a:t>, n</a:t>
          </a:r>
          <a:r>
            <a:rPr lang="vi-VN" sz="1800" b="0" kern="1200" dirty="0" smtClean="0">
              <a:solidFill>
                <a:schemeClr val="tx1"/>
              </a:solidFill>
              <a:latin typeface="Cambria" pitchFamily="18" charset="0"/>
              <a:ea typeface="Cambria" pitchFamily="18" charset="0"/>
            </a:rPr>
            <a:t>âng cao ý thức người dân.</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Ngăn chặn nạn phá rừng, săn bắt động vật hoang dã.</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Xử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chất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thải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nghiệp</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nghiệp</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sinh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hoạt</a:t>
          </a:r>
          <a:r>
            <a:rPr lang="en-US" sz="1800" b="0" kern="1200" dirty="0" smtClean="0">
              <a:solidFill>
                <a:schemeClr val="tx1"/>
              </a:solidFill>
              <a:latin typeface="Cambria" pitchFamily="18" charset="0"/>
              <a:ea typeface="Cambria" pitchFamily="18" charset="0"/>
            </a:rPr>
            <a:t>.</a:t>
          </a:r>
        </a:p>
      </dsp:txBody>
      <dsp:txXfrm>
        <a:off x="715680" y="3479800"/>
        <a:ext cx="6528363" cy="12903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2/3/2026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5.wdp"/><Relationship Id="rId3" Type="http://schemas.openxmlformats.org/officeDocument/2006/relationships/image" Target="../media/image1.png"/><Relationship Id="rId7" Type="http://schemas.microsoft.com/office/2007/relationships/hdphoto" Target="../media/hdphoto2.wdp"/><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xml"/><Relationship Id="rId7" Type="http://schemas.openxmlformats.org/officeDocument/2006/relationships/image" Target="../media/image2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jpeg"/><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9.png"/><Relationship Id="rId7" Type="http://schemas.openxmlformats.org/officeDocument/2006/relationships/image" Target="../media/image32.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2.jpeg"/><Relationship Id="rId9" Type="http://schemas.microsoft.com/office/2007/relationships/diagramDrawing" Target="../diagrams/drawing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8.png"/><Relationship Id="rId4" Type="http://schemas.openxmlformats.org/officeDocument/2006/relationships/image" Target="../media/image12.jpeg"/><Relationship Id="rId9" Type="http://schemas.microsoft.com/office/2007/relationships/diagramDrawing" Target="../diagrams/drawing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7.wdp"/><Relationship Id="rId11" Type="http://schemas.microsoft.com/office/2007/relationships/hdphoto" Target="../media/hdphoto9.wdp"/><Relationship Id="rId5" Type="http://schemas.openxmlformats.org/officeDocument/2006/relationships/image" Target="../media/image13.png"/><Relationship Id="rId10" Type="http://schemas.openxmlformats.org/officeDocument/2006/relationships/image" Target="../media/image44.png"/><Relationship Id="rId4" Type="http://schemas.openxmlformats.org/officeDocument/2006/relationships/image" Target="../media/image12.jpeg"/><Relationship Id="rId9"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3.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diagramQuickStyle" Target="../diagrams/quickStyle1.xml"/><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diagramLayout" Target="../diagrams/layout1.xml"/><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diagramData" Target="../diagrams/data1.xml"/><Relationship Id="rId5" Type="http://schemas.openxmlformats.org/officeDocument/2006/relationships/image" Target="../media/image13.png"/><Relationship Id="rId15" Type="http://schemas.microsoft.com/office/2007/relationships/diagramDrawing" Target="../diagrams/drawing1.xml"/><Relationship Id="rId10" Type="http://schemas.openxmlformats.org/officeDocument/2006/relationships/image" Target="../media/image16.jpeg"/><Relationship Id="rId4" Type="http://schemas.openxmlformats.org/officeDocument/2006/relationships/image" Target="../media/image12.jpeg"/><Relationship Id="rId9" Type="http://schemas.openxmlformats.org/officeDocument/2006/relationships/image" Target="../media/image15.jpeg"/><Relationship Id="rId14"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3.png"/><Relationship Id="rId10" Type="http://schemas.openxmlformats.org/officeDocument/2006/relationships/image" Target="../media/image17.jpeg"/><Relationship Id="rId4" Type="http://schemas.openxmlformats.org/officeDocument/2006/relationships/image" Target="../media/image12.jpe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diagramQuickStyle" Target="../diagrams/quickStyle2.xml"/><Relationship Id="rId2" Type="http://schemas.openxmlformats.org/officeDocument/2006/relationships/image" Target="../media/image11.png"/><Relationship Id="rId16" Type="http://schemas.openxmlformats.org/officeDocument/2006/relationships/image" Target="../media/image21.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diagramLayout" Target="../diagrams/layout2.xml"/><Relationship Id="rId5" Type="http://schemas.openxmlformats.org/officeDocument/2006/relationships/image" Target="../media/image13.png"/><Relationship Id="rId15" Type="http://schemas.openxmlformats.org/officeDocument/2006/relationships/image" Target="../media/image20.png"/><Relationship Id="rId10" Type="http://schemas.openxmlformats.org/officeDocument/2006/relationships/diagramData" Target="../diagrams/data2.xml"/><Relationship Id="rId4" Type="http://schemas.openxmlformats.org/officeDocument/2006/relationships/image" Target="../media/image12.jpeg"/><Relationship Id="rId9" Type="http://schemas.openxmlformats.org/officeDocument/2006/relationships/image" Target="../media/image18.jpeg"/><Relationship Id="rId14"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3.png"/><Relationship Id="rId10" Type="http://schemas.openxmlformats.org/officeDocument/2006/relationships/image" Target="../media/image17.jpeg"/><Relationship Id="rId4" Type="http://schemas.openxmlformats.org/officeDocument/2006/relationships/image" Target="../media/image12.jpeg"/><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image" Target="../media/image27.png"/><Relationship Id="rId5" Type="http://schemas.openxmlformats.org/officeDocument/2006/relationships/image" Target="../media/image13.png"/><Relationship Id="rId10" Type="http://schemas.openxmlformats.org/officeDocument/2006/relationships/image" Target="../media/image26.png"/><Relationship Id="rId4" Type="http://schemas.openxmlformats.org/officeDocument/2006/relationships/image" Target="../media/image12.jpeg"/><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86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1. </a:t>
            </a:r>
            <a:r>
              <a:rPr lang="en-US" sz="2400" b="1" dirty="0" err="1" smtClean="0">
                <a:latin typeface="Cambria" pitchFamily="18" charset="0"/>
                <a:ea typeface="Cambria" pitchFamily="18" charset="0"/>
              </a:rPr>
              <a:t>Báo</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Đốm</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4. </a:t>
            </a:r>
            <a:r>
              <a:rPr lang="en-US" sz="2400" b="1" dirty="0" err="1" smtClean="0">
                <a:latin typeface="Cambria" pitchFamily="18" charset="0"/>
                <a:ea typeface="Cambria" pitchFamily="18" charset="0"/>
              </a:rPr>
              <a:t>Tê</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Giác</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2. </a:t>
            </a:r>
            <a:r>
              <a:rPr lang="en-US" sz="2400" b="1" dirty="0" err="1" smtClean="0">
                <a:latin typeface="Cambria" pitchFamily="18" charset="0"/>
                <a:ea typeface="Cambria" pitchFamily="18" charset="0"/>
              </a:rPr>
              <a:t>Sư</a:t>
            </a:r>
            <a:r>
              <a:rPr lang="en-US" sz="2400" b="1" dirty="0" smtClean="0">
                <a:latin typeface="Cambria" pitchFamily="18" charset="0"/>
                <a:ea typeface="Cambria" pitchFamily="18" charset="0"/>
              </a:rPr>
              <a:t> </a:t>
            </a:r>
            <a:r>
              <a:rPr lang="en-US" sz="2400" b="1" dirty="0" err="1">
                <a:latin typeface="Cambria" pitchFamily="18" charset="0"/>
                <a:ea typeface="Cambria" pitchFamily="18" charset="0"/>
              </a:rPr>
              <a:t>T</a:t>
            </a:r>
            <a:r>
              <a:rPr lang="en-US" sz="2400" b="1" dirty="0" err="1" smtClean="0">
                <a:latin typeface="Cambria" pitchFamily="18" charset="0"/>
                <a:ea typeface="Cambria" pitchFamily="18" charset="0"/>
              </a:rPr>
              <a:t>ử</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3. Con </a:t>
            </a:r>
            <a:r>
              <a:rPr lang="en-US" sz="2400" b="1" dirty="0" err="1">
                <a:latin typeface="Cambria" pitchFamily="18" charset="0"/>
                <a:ea typeface="Cambria" pitchFamily="18" charset="0"/>
              </a:rPr>
              <a:t>V</a:t>
            </a:r>
            <a:r>
              <a:rPr lang="en-US" sz="2400" b="1" dirty="0" err="1" smtClean="0">
                <a:latin typeface="Cambria" pitchFamily="18" charset="0"/>
                <a:ea typeface="Cambria" pitchFamily="18" charset="0"/>
              </a:rPr>
              <a:t>oi</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5. </a:t>
            </a:r>
            <a:r>
              <a:rPr lang="en-US" sz="2400" b="1" dirty="0" err="1" smtClean="0">
                <a:latin typeface="Cambria" pitchFamily="18" charset="0"/>
                <a:ea typeface="Cambria" pitchFamily="18" charset="0"/>
              </a:rPr>
              <a:t>Hà</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Mã</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6. Con </a:t>
            </a:r>
            <a:r>
              <a:rPr lang="en-US" sz="2400" b="1" dirty="0" err="1" smtClean="0">
                <a:latin typeface="Cambria" pitchFamily="18" charset="0"/>
                <a:ea typeface="Cambria" pitchFamily="18" charset="0"/>
              </a:rPr>
              <a:t>Cáo</a:t>
            </a:r>
            <a:endParaRPr lang="en-US" sz="2400" b="1" dirty="0">
              <a:latin typeface="Cambria" pitchFamily="18" charset="0"/>
              <a:ea typeface="Cambria" pitchFamily="18" charset="0"/>
            </a:endParaRPr>
          </a:p>
        </p:txBody>
      </p:sp>
      <p:pic>
        <p:nvPicPr>
          <p:cNvPr id="18" name="Picture 17"/>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672" y="1905000"/>
            <a:ext cx="2636584" cy="1828800"/>
          </a:xfrm>
          <a:prstGeom prst="rect">
            <a:avLst/>
          </a:prstGeom>
          <a:noFill/>
          <a:ln>
            <a:solidFill>
              <a:srgbClr val="FF0000"/>
            </a:solidFill>
          </a:ln>
        </p:spPr>
      </p:pic>
      <p:pic>
        <p:nvPicPr>
          <p:cNvPr id="19" name="Picture 18"/>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1889760"/>
            <a:ext cx="2667000" cy="1844040"/>
          </a:xfrm>
          <a:prstGeom prst="rect">
            <a:avLst/>
          </a:prstGeom>
          <a:noFill/>
          <a:ln>
            <a:solidFill>
              <a:srgbClr val="FF0000"/>
            </a:solidFill>
          </a:ln>
        </p:spPr>
      </p:pic>
      <p:pic>
        <p:nvPicPr>
          <p:cNvPr id="20" name="Picture 19"/>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34100" y="1889760"/>
            <a:ext cx="2705100" cy="1844040"/>
          </a:xfrm>
          <a:prstGeom prst="rect">
            <a:avLst/>
          </a:prstGeom>
          <a:noFill/>
          <a:ln>
            <a:solidFill>
              <a:srgbClr val="FF0000"/>
            </a:solidFill>
          </a:ln>
        </p:spPr>
      </p:pic>
      <p:pic>
        <p:nvPicPr>
          <p:cNvPr id="21" name="Picture 20"/>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4352" y="4419600"/>
            <a:ext cx="2641664" cy="1889758"/>
          </a:xfrm>
          <a:prstGeom prst="rect">
            <a:avLst/>
          </a:prstGeom>
          <a:noFill/>
          <a:ln>
            <a:solidFill>
              <a:srgbClr val="FF0000"/>
            </a:solidFill>
          </a:ln>
        </p:spPr>
      </p:pic>
      <p:pic>
        <p:nvPicPr>
          <p:cNvPr id="22" name="Picture 21"/>
          <p:cNvPicPr/>
          <p:nvPr/>
        </p:nvPicPr>
        <p:blipFill>
          <a:blip r:embed="rId12" cstate="print">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4419600"/>
            <a:ext cx="2667000" cy="1889758"/>
          </a:xfrm>
          <a:prstGeom prst="rect">
            <a:avLst/>
          </a:prstGeom>
          <a:noFill/>
          <a:ln>
            <a:solidFill>
              <a:srgbClr val="FF0000"/>
            </a:solidFill>
          </a:ln>
        </p:spPr>
      </p:pic>
      <p:pic>
        <p:nvPicPr>
          <p:cNvPr id="23" name="Picture 22"/>
          <p:cNvPicPr/>
          <p:nvPr/>
        </p:nvPicPr>
        <p:blipFill>
          <a:blip r:embed="rId14" cstate="print">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44260" y="4419600"/>
            <a:ext cx="2694940" cy="1904998"/>
          </a:xfrm>
          <a:prstGeom prst="rect">
            <a:avLst/>
          </a:prstGeom>
          <a:noFill/>
          <a:ln>
            <a:solidFill>
              <a:srgbClr val="FF0000"/>
            </a:solidFill>
          </a:ln>
        </p:spPr>
      </p:pic>
    </p:spTree>
    <p:extLst>
      <p:ext uri="{BB962C8B-B14F-4D97-AF65-F5344CB8AC3E}">
        <p14:creationId xmlns:p14="http://schemas.microsoft.com/office/powerpoint/2010/main" val="315168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5"/>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5"/>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
        <p:nvSpPr>
          <p:cNvPr id="22" name="Rectangle 21"/>
          <p:cNvSpPr/>
          <p:nvPr/>
        </p:nvSpPr>
        <p:spPr>
          <a:xfrm>
            <a:off x="268865" y="1274088"/>
            <a:ext cx="3998335" cy="5355312"/>
          </a:xfrm>
          <a:prstGeom prst="rect">
            <a:avLst/>
          </a:prstGeom>
          <a:solidFill>
            <a:srgbClr val="BCFCD4"/>
          </a:solidFill>
          <a:ln>
            <a:solidFill>
              <a:srgbClr val="00B050"/>
            </a:solidFill>
          </a:ln>
        </p:spPr>
        <p:txBody>
          <a:bodyPr wrap="square">
            <a:spAutoFit/>
          </a:bodyPr>
          <a:lstStyle/>
          <a:p>
            <a:pPr algn="ctr"/>
            <a:r>
              <a:rPr lang="en-US" b="1" dirty="0" smtClean="0">
                <a:solidFill>
                  <a:srgbClr val="00B050"/>
                </a:solidFill>
                <a:latin typeface="Cambria" panose="02040503050406030204" pitchFamily="18" charset="0"/>
                <a:ea typeface="Cambria" panose="02040503050406030204" pitchFamily="18" charset="0"/>
              </a:rPr>
              <a:t>HOẠT ĐỘNG NHÓM</a:t>
            </a:r>
          </a:p>
          <a:p>
            <a:pPr algn="ctr"/>
            <a:r>
              <a:rPr lang="en-US" b="1" dirty="0" err="1" smtClean="0">
                <a:solidFill>
                  <a:srgbClr val="00B050"/>
                </a:solidFill>
                <a:latin typeface="Cambria" panose="02040503050406030204" pitchFamily="18" charset="0"/>
                <a:ea typeface="Cambria" panose="02040503050406030204" pitchFamily="18" charset="0"/>
              </a:rPr>
              <a:t>Thời</a:t>
            </a:r>
            <a:r>
              <a:rPr lang="en-US" b="1" dirty="0" smtClean="0">
                <a:solidFill>
                  <a:srgbClr val="00B050"/>
                </a:solidFill>
                <a:latin typeface="Cambria" panose="02040503050406030204" pitchFamily="18" charset="0"/>
                <a:ea typeface="Cambria" panose="02040503050406030204" pitchFamily="18" charset="0"/>
              </a:rPr>
              <a:t> </a:t>
            </a:r>
            <a:r>
              <a:rPr lang="en-US" b="1" dirty="0" err="1" smtClean="0">
                <a:solidFill>
                  <a:srgbClr val="00B050"/>
                </a:solidFill>
                <a:latin typeface="Cambria" panose="02040503050406030204" pitchFamily="18" charset="0"/>
                <a:ea typeface="Cambria" panose="02040503050406030204" pitchFamily="18" charset="0"/>
              </a:rPr>
              <a:t>gian</a:t>
            </a:r>
            <a:r>
              <a:rPr lang="en-US" b="1" dirty="0" smtClean="0">
                <a:solidFill>
                  <a:srgbClr val="00B050"/>
                </a:solidFill>
                <a:latin typeface="Cambria" panose="02040503050406030204" pitchFamily="18" charset="0"/>
                <a:ea typeface="Cambria" panose="02040503050406030204" pitchFamily="18" charset="0"/>
              </a:rPr>
              <a:t>: 10 </a:t>
            </a:r>
            <a:r>
              <a:rPr lang="en-US" b="1" dirty="0" err="1" smtClean="0">
                <a:solidFill>
                  <a:srgbClr val="00B050"/>
                </a:solidFill>
                <a:latin typeface="Cambria" panose="02040503050406030204" pitchFamily="18" charset="0"/>
                <a:ea typeface="Cambria" panose="02040503050406030204" pitchFamily="18" charset="0"/>
              </a:rPr>
              <a:t>phút</a:t>
            </a:r>
            <a:endParaRPr lang="en-US" b="1" dirty="0">
              <a:solidFill>
                <a:srgbClr val="00B050"/>
              </a:solidFill>
              <a:latin typeface="Cambria" panose="02040503050406030204" pitchFamily="18" charset="0"/>
              <a:ea typeface="Cambria" panose="02040503050406030204" pitchFamily="18" charset="0"/>
            </a:endParaRPr>
          </a:p>
          <a:p>
            <a:pPr algn="ctr"/>
            <a:r>
              <a:rPr lang="en-US" b="1" dirty="0" smtClean="0">
                <a:solidFill>
                  <a:srgbClr val="FF0000"/>
                </a:solidFill>
                <a:latin typeface="Cambria" panose="02040503050406030204" pitchFamily="18" charset="0"/>
                <a:ea typeface="Cambria" panose="02040503050406030204" pitchFamily="18" charset="0"/>
              </a:rPr>
              <a:t>NHIỆM VỤ</a:t>
            </a:r>
          </a:p>
          <a:p>
            <a:pPr algn="just"/>
            <a:r>
              <a:rPr lang="en-US" b="1" dirty="0" smtClean="0">
                <a:solidFill>
                  <a:srgbClr val="00B050"/>
                </a:solidFill>
                <a:latin typeface="Cambria" panose="02040503050406030204" pitchFamily="18" charset="0"/>
                <a:ea typeface="Cambria" panose="02040503050406030204" pitchFamily="18" charset="0"/>
              </a:rPr>
              <a:t>* NHÓM 1, 2, 3 VÀ 4: </a:t>
            </a:r>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sát</a:t>
            </a:r>
            <a:r>
              <a:rPr lang="en-US" i="1" dirty="0" smtClean="0">
                <a:solidFill>
                  <a:srgbClr val="FF0000"/>
                </a:solidFill>
                <a:latin typeface="Cambria" panose="02040503050406030204" pitchFamily="18" charset="0"/>
                <a:ea typeface="Cambria" panose="02040503050406030204" pitchFamily="18" charset="0"/>
              </a:rPr>
              <a:t> video clip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Times New Roman"/>
                <a:ea typeface="Times New Roman"/>
              </a:rPr>
              <a:t>- </a:t>
            </a:r>
            <a:r>
              <a:rPr lang="vi-VN" i="1" dirty="0" smtClean="0">
                <a:solidFill>
                  <a:srgbClr val="FF0000"/>
                </a:solidFill>
                <a:latin typeface="Times New Roman"/>
                <a:ea typeface="Times New Roman"/>
              </a:rPr>
              <a:t>Chứng </a:t>
            </a:r>
            <a:r>
              <a:rPr lang="vi-VN" i="1" dirty="0">
                <a:solidFill>
                  <a:srgbClr val="FF0000"/>
                </a:solidFill>
                <a:latin typeface="Times New Roman"/>
                <a:ea typeface="Times New Roman"/>
              </a:rPr>
              <a:t>minh đa dạng sinh học ở nước ta đang bị suy giảm</a:t>
            </a:r>
            <a:r>
              <a:rPr lang="vi-VN" i="1" dirty="0" smtClean="0">
                <a:solidFill>
                  <a:srgbClr val="FF0000"/>
                </a:solidFill>
                <a:latin typeface="Times New Roman"/>
                <a:ea typeface="Times New Roman"/>
              </a:rPr>
              <a:t>.</a:t>
            </a:r>
            <a:endParaRPr lang="en-US" i="1" dirty="0" smtClean="0">
              <a:solidFill>
                <a:srgbClr val="FF0000"/>
              </a:solidFill>
              <a:latin typeface="Times New Roman"/>
              <a:ea typeface="Times New Roman"/>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Cho </a:t>
            </a:r>
            <a:r>
              <a:rPr lang="vi-VN" i="1" dirty="0">
                <a:solidFill>
                  <a:srgbClr val="FF0000"/>
                </a:solidFill>
                <a:latin typeface="Cambria" panose="02040503050406030204" pitchFamily="18" charset="0"/>
                <a:ea typeface="Cambria" panose="02040503050406030204" pitchFamily="18" charset="0"/>
              </a:rPr>
              <a:t>biết số lượng lòai bị đe dọa ở nước ta theo báo cáo năm 2021</a:t>
            </a:r>
            <a:r>
              <a:rPr lang="vi-VN" i="1" dirty="0" smtClean="0">
                <a:solidFill>
                  <a:srgbClr val="FF0000"/>
                </a:solidFill>
                <a:latin typeface="Cambria" panose="02040503050406030204" pitchFamily="18" charset="0"/>
                <a:ea typeface="Cambria" panose="02040503050406030204" pitchFamily="18" charset="0"/>
              </a:rPr>
              <a:t>?</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Cho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n</a:t>
            </a:r>
            <a:r>
              <a:rPr lang="vi-VN" i="1" dirty="0" smtClean="0">
                <a:solidFill>
                  <a:srgbClr val="FF0000"/>
                </a:solidFill>
                <a:latin typeface="Cambria" panose="02040503050406030204" pitchFamily="18" charset="0"/>
                <a:ea typeface="Cambria" panose="02040503050406030204" pitchFamily="18" charset="0"/>
              </a:rPr>
              <a:t>guyên </a:t>
            </a:r>
            <a:r>
              <a:rPr lang="vi-VN" i="1" dirty="0">
                <a:solidFill>
                  <a:srgbClr val="FF0000"/>
                </a:solidFill>
                <a:latin typeface="Cambria" panose="02040503050406030204" pitchFamily="18" charset="0"/>
                <a:ea typeface="Cambria" panose="02040503050406030204" pitchFamily="18" charset="0"/>
              </a:rPr>
              <a:t>nhân nào gây suy giảm đa dạng sinh học ở nước ta</a:t>
            </a:r>
            <a:r>
              <a:rPr lang="vi-VN" i="1" dirty="0" smtClean="0">
                <a:solidFill>
                  <a:srgbClr val="FF0000"/>
                </a:solidFill>
                <a:latin typeface="Cambria" panose="02040503050406030204" pitchFamily="18" charset="0"/>
                <a:ea typeface="Cambria" panose="02040503050406030204" pitchFamily="18" charset="0"/>
              </a:rPr>
              <a:t>?</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b="1" dirty="0" smtClean="0">
                <a:solidFill>
                  <a:srgbClr val="00B050"/>
                </a:solidFill>
                <a:latin typeface="Cambria" panose="02040503050406030204" pitchFamily="18" charset="0"/>
                <a:ea typeface="Cambria" panose="02040503050406030204" pitchFamily="18" charset="0"/>
              </a:rPr>
              <a:t>* NHÓM 5, 6, 7 VÀ 8: </a:t>
            </a:r>
            <a:r>
              <a:rPr lang="vi-VN" i="1" dirty="0">
                <a:solidFill>
                  <a:srgbClr val="FF0000"/>
                </a:solidFill>
                <a:latin typeface="Cambria" panose="02040503050406030204" pitchFamily="18" charset="0"/>
                <a:ea typeface="Cambria" panose="02040503050406030204" pitchFamily="18" charset="0"/>
              </a:rPr>
              <a:t>Quan sát </a:t>
            </a:r>
            <a:r>
              <a:rPr lang="en-US" i="1" dirty="0" smtClean="0">
                <a:solidFill>
                  <a:srgbClr val="FF0000"/>
                </a:solidFill>
                <a:latin typeface="Cambria" panose="02040503050406030204" pitchFamily="18" charset="0"/>
                <a:ea typeface="Cambria" panose="02040503050406030204" pitchFamily="18" charset="0"/>
              </a:rPr>
              <a:t>video clip </a:t>
            </a:r>
            <a:r>
              <a:rPr lang="vi-VN"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và kênh chữ SGK, cho </a:t>
            </a:r>
            <a:r>
              <a:rPr lang="vi-VN" i="1" dirty="0"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Đa</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dạng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sinh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học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gây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ra</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những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hậu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quả</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gì</a:t>
            </a:r>
            <a:r>
              <a:rPr lang="en-US" i="1" dirty="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Nêu ý nghĩa của việc bảo tồn đa dạng sinh học.</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Nêu </a:t>
            </a:r>
            <a:r>
              <a:rPr lang="vi-VN" i="1" dirty="0">
                <a:solidFill>
                  <a:srgbClr val="FF0000"/>
                </a:solidFill>
                <a:latin typeface="Cambria" panose="02040503050406030204" pitchFamily="18" charset="0"/>
                <a:ea typeface="Cambria" panose="02040503050406030204" pitchFamily="18" charset="0"/>
              </a:rPr>
              <a:t>một số biện pháp bảo vệ đa dạng sinh học ở nước ta</a:t>
            </a:r>
            <a:r>
              <a:rPr lang="vi-VN" i="1" dirty="0" smtClean="0">
                <a:solidFill>
                  <a:srgbClr val="FF0000"/>
                </a:solidFill>
                <a:latin typeface="Cambria" panose="02040503050406030204" pitchFamily="18" charset="0"/>
                <a:ea typeface="Cambria" panose="02040503050406030204" pitchFamily="18" charset="0"/>
              </a:rPr>
              <a:t>.</a:t>
            </a:r>
            <a:endParaRPr lang="en-US"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4639" y="12954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Bai 13">
            <a:hlinkClick r:id="" action="ppaction://media"/>
            <a:extLst>
              <a:ext uri="{FF2B5EF4-FFF2-40B4-BE49-F238E27FC236}">
                <a16:creationId xmlns:a16="http://schemas.microsoft.com/office/drawing/2014/main" id="{CD739F84-B9D5-9079-53C9-62F47EBC7AE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419600" y="1274088"/>
            <a:ext cx="4419600" cy="5279112"/>
          </a:xfrm>
          <a:prstGeom prst="rect">
            <a:avLst/>
          </a:prstGeom>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53" dur="500"/>
                                        <p:tgtEl>
                                          <p:spTgt spid="2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8" dur="500"/>
                                        <p:tgtEl>
                                          <p:spTgt spid="2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63" dur="500"/>
                                        <p:tgtEl>
                                          <p:spTgt spid="22">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8"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9" fill="hold" display="0">
                  <p:stCondLst>
                    <p:cond delay="indefinite"/>
                  </p:stCondLst>
                </p:cTn>
                <p:tgtEl>
                  <p:spTgt spid="18"/>
                </p:tgtEl>
              </p:cMediaNode>
            </p:video>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các</a:t>
            </a:r>
            <a:r>
              <a:rPr lang="en-US" dirty="0" smtClean="0">
                <a:latin typeface="Cambria" pitchFamily="18" charset="0"/>
                <a:ea typeface="Cambria" pitchFamily="18" charset="0"/>
              </a:rPr>
              <a:t> </a:t>
            </a:r>
            <a:r>
              <a:rPr lang="en-US" dirty="0" err="1" smtClean="0">
                <a:latin typeface="Cambria" pitchFamily="18" charset="0"/>
                <a:ea typeface="Cambria" pitchFamily="18" charset="0"/>
              </a:rPr>
              <a:t>loài</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động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endParaRPr lang="en-US" dirty="0">
              <a:latin typeface="Cambria" pitchFamily="18" charset="0"/>
              <a:ea typeface="Cambria" pitchFamily="18" charset="0"/>
            </a:endParaRPr>
          </a:p>
        </p:txBody>
      </p:sp>
      <p:sp>
        <p:nvSpPr>
          <p:cNvPr id="23" name="TextBox 22"/>
          <p:cNvSpPr txBox="1"/>
          <p:nvPr/>
        </p:nvSpPr>
        <p:spPr>
          <a:xfrm>
            <a:off x="381000" y="3595074"/>
            <a:ext cx="432867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Các</a:t>
            </a:r>
            <a:r>
              <a:rPr lang="en-US" dirty="0" smtClean="0">
                <a:latin typeface="Cambria" pitchFamily="18" charset="0"/>
                <a:ea typeface="Cambria" pitchFamily="18" charset="0"/>
              </a:rPr>
              <a:t> </a:t>
            </a:r>
            <a:r>
              <a:rPr lang="en-US" dirty="0" err="1" smtClean="0">
                <a:latin typeface="Cambria" pitchFamily="18" charset="0"/>
                <a:ea typeface="Cambria" pitchFamily="18" charset="0"/>
              </a:rPr>
              <a:t>loài</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động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có</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nguy</a:t>
            </a:r>
            <a:r>
              <a:rPr lang="en-US" dirty="0" smtClean="0">
                <a:latin typeface="Cambria" pitchFamily="18" charset="0"/>
                <a:ea typeface="Cambria" pitchFamily="18" charset="0"/>
              </a:rPr>
              <a:t> </a:t>
            </a:r>
            <a:r>
              <a:rPr lang="en-US" dirty="0" err="1" smtClean="0">
                <a:latin typeface="Cambria" pitchFamily="18" charset="0"/>
                <a:ea typeface="Cambria" pitchFamily="18" charset="0"/>
              </a:rPr>
              <a:t>cơ</a:t>
            </a:r>
            <a:r>
              <a:rPr lang="en-US" dirty="0" smtClean="0">
                <a:latin typeface="Cambria" pitchFamily="18" charset="0"/>
                <a:ea typeface="Cambria" pitchFamily="18" charset="0"/>
              </a:rPr>
              <a:t> </a:t>
            </a:r>
            <a:r>
              <a:rPr lang="en-US" dirty="0" err="1" smtClean="0">
                <a:latin typeface="Cambria" pitchFamily="18" charset="0"/>
                <a:ea typeface="Cambria" pitchFamily="18" charset="0"/>
              </a:rPr>
              <a:t>tuyệt</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chủng</a:t>
            </a:r>
            <a:endParaRPr lang="en-US" dirty="0">
              <a:latin typeface="Cambria" pitchFamily="18" charset="0"/>
              <a:ea typeface="Cambria" pitchFamily="18" charset="0"/>
            </a:endParaRPr>
          </a:p>
        </p:txBody>
      </p:sp>
      <p:sp>
        <p:nvSpPr>
          <p:cNvPr id="24" name="TextBox 23"/>
          <p:cNvSpPr txBox="1"/>
          <p:nvPr/>
        </p:nvSpPr>
        <p:spPr>
          <a:xfrm>
            <a:off x="5181600" y="3581400"/>
            <a:ext cx="2895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Chặt</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phá</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bừa</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bãi</a:t>
            </a:r>
            <a:endParaRPr lang="en-US" dirty="0">
              <a:latin typeface="Cambria" pitchFamily="18" charset="0"/>
              <a:ea typeface="Cambria" pitchFamily="18" charset="0"/>
            </a:endParaRPr>
          </a:p>
        </p:txBody>
      </p:sp>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492" y="4092498"/>
            <a:ext cx="3771107" cy="21559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Động vật hoang dã bên bờ vực tuyệt chủng | baotintuc.v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8492" y="1378554"/>
            <a:ext cx="3771107" cy="22028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0" name="Picture 6" descr="Chế tài đủ mạnh để chấm dứt nạn phá rừng? | Báo Dân tộc và Phát triể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9670" y="1378554"/>
            <a:ext cx="3824731" cy="22028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2" name="Picture 8" descr="TANBAO SAIGON CORP - Chặn đường chung tay bảo vệ động vật quý hiếm tại  Vinpear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9670" y="4115488"/>
            <a:ext cx="3824731" cy="214458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5"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92741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randombar(horizontal)">
                                      <p:cBhvr>
                                        <p:cTn id="7" dur="500"/>
                                        <p:tgtEl>
                                          <p:spTgt spid="1030"/>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randombar(horizontal)">
                                      <p:cBhvr>
                                        <p:cTn id="19" dur="500"/>
                                        <p:tgtEl>
                                          <p:spTgt spid="1032"/>
                                        </p:tgtEl>
                                      </p:cBhvr>
                                    </p:animEffect>
                                  </p:childTnLst>
                                </p:cTn>
                              </p:par>
                              <p:par>
                                <p:cTn id="20" presetID="14" presetClass="entr" presetSubtype="1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83577332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981200"/>
            <a:ext cx="6792509" cy="3352801"/>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85802" y="2181523"/>
            <a:ext cx="6553198" cy="2923877"/>
          </a:xfrm>
          <a:prstGeom prst="rect">
            <a:avLst/>
          </a:prstGeom>
        </p:spPr>
        <p:txBody>
          <a:bodyPr wrap="square">
            <a:spAutoFit/>
          </a:bodyPr>
          <a:lstStyle/>
          <a:p>
            <a:pPr algn="just">
              <a:spcBef>
                <a:spcPts val="600"/>
              </a:spcBef>
              <a:spcAft>
                <a:spcPts val="0"/>
              </a:spcAft>
            </a:pPr>
            <a:r>
              <a:rPr lang="en-US" sz="2200" b="1" dirty="0" smtClean="0">
                <a:solidFill>
                  <a:srgbClr val="FF0000"/>
                </a:solidFill>
                <a:latin typeface="Cambria" pitchFamily="18" charset="0"/>
                <a:ea typeface="Cambria" pitchFamily="18" charset="0"/>
                <a:cs typeface="Times New Roman"/>
              </a:rPr>
              <a:t>* </a:t>
            </a:r>
            <a:r>
              <a:rPr lang="vi-VN" sz="2200" b="1" dirty="0" smtClean="0">
                <a:solidFill>
                  <a:srgbClr val="FF0000"/>
                </a:solidFill>
                <a:latin typeface="Cambria" pitchFamily="18" charset="0"/>
                <a:ea typeface="Cambria" pitchFamily="18" charset="0"/>
                <a:cs typeface="Times New Roman"/>
              </a:rPr>
              <a:t>Đa </a:t>
            </a:r>
            <a:r>
              <a:rPr lang="vi-VN" sz="2200" b="1" dirty="0">
                <a:solidFill>
                  <a:srgbClr val="FF0000"/>
                </a:solidFill>
                <a:latin typeface="Cambria" pitchFamily="18" charset="0"/>
                <a:ea typeface="Cambria" pitchFamily="18" charset="0"/>
                <a:cs typeface="Times New Roman"/>
              </a:rPr>
              <a:t>dạng sinh học ở nước ta đang bị suy giảm</a:t>
            </a: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Suy giảm số lượng cá thể, loài sinh </a:t>
            </a:r>
            <a:r>
              <a:rPr lang="vi-VN" sz="2200" dirty="0" smtClean="0">
                <a:latin typeface="Cambria" pitchFamily="18" charset="0"/>
                <a:ea typeface="Cambria" pitchFamily="18" charset="0"/>
                <a:cs typeface="Times New Roman"/>
              </a:rPr>
              <a:t>vật</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pPr>
            <a:r>
              <a:rPr lang="vi-VN" sz="2200" dirty="0">
                <a:latin typeface="Cambria" pitchFamily="18" charset="0"/>
                <a:ea typeface="Cambria" pitchFamily="18" charset="0"/>
                <a:cs typeface="Times New Roman"/>
              </a:rPr>
              <a:t>- Suy giảm về hệ sinh thái</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spcAft>
                <a:spcPts val="0"/>
              </a:spcAft>
            </a:pP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Suy </a:t>
            </a:r>
            <a:r>
              <a:rPr lang="vi-VN" sz="2200" dirty="0">
                <a:latin typeface="Cambria" pitchFamily="18" charset="0"/>
                <a:ea typeface="Cambria" pitchFamily="18" charset="0"/>
                <a:cs typeface="Times New Roman"/>
              </a:rPr>
              <a:t>giảm về nguồn </a:t>
            </a:r>
            <a:r>
              <a:rPr lang="vi-VN" sz="2200" dirty="0" smtClean="0">
                <a:latin typeface="Cambria" pitchFamily="18" charset="0"/>
                <a:ea typeface="Cambria" pitchFamily="18" charset="0"/>
                <a:cs typeface="Times New Roman"/>
              </a:rPr>
              <a:t>gen</a:t>
            </a:r>
            <a:r>
              <a:rPr lang="en-US" sz="2200" dirty="0" smtClean="0">
                <a:latin typeface="Cambria" pitchFamily="18" charset="0"/>
                <a:ea typeface="Cambria" pitchFamily="18" charset="0"/>
                <a:cs typeface="Times New Roman"/>
              </a:rPr>
              <a:t>.</a:t>
            </a:r>
          </a:p>
          <a:p>
            <a:pPr algn="just">
              <a:spcBef>
                <a:spcPts val="600"/>
              </a:spcBef>
              <a:spcAft>
                <a:spcPts val="0"/>
              </a:spcAft>
            </a:pPr>
            <a:r>
              <a:rPr lang="en-US" sz="2200" b="1" dirty="0" smtClean="0">
                <a:solidFill>
                  <a:srgbClr val="FF0000"/>
                </a:solidFill>
                <a:latin typeface="Cambria" pitchFamily="18" charset="0"/>
                <a:ea typeface="Cambria" pitchFamily="18" charset="0"/>
                <a:cs typeface="Times New Roman"/>
              </a:rPr>
              <a:t>* </a:t>
            </a:r>
            <a:r>
              <a:rPr lang="vi-VN" sz="2200" b="1" dirty="0" smtClean="0">
                <a:solidFill>
                  <a:srgbClr val="FF0000"/>
                </a:solidFill>
                <a:latin typeface="Cambria" pitchFamily="18" charset="0"/>
                <a:ea typeface="Cambria" pitchFamily="18" charset="0"/>
                <a:cs typeface="Times New Roman"/>
              </a:rPr>
              <a:t>Nguyên </a:t>
            </a:r>
            <a:r>
              <a:rPr lang="vi-VN" sz="2200" b="1" dirty="0">
                <a:solidFill>
                  <a:srgbClr val="FF0000"/>
                </a:solidFill>
                <a:latin typeface="Cambria" pitchFamily="18" charset="0"/>
                <a:ea typeface="Cambria" pitchFamily="18" charset="0"/>
                <a:cs typeface="Times New Roman"/>
              </a:rPr>
              <a:t>nhân gây suy giảm đa dạng sinh học</a:t>
            </a:r>
          </a:p>
          <a:p>
            <a:pPr algn="just">
              <a:spcBef>
                <a:spcPts val="600"/>
              </a:spcBef>
              <a:spcAft>
                <a:spcPts val="0"/>
              </a:spcAft>
            </a:pPr>
            <a:r>
              <a:rPr lang="vi-VN" sz="2200" dirty="0">
                <a:latin typeface="Cambria" pitchFamily="18" charset="0"/>
                <a:ea typeface="Cambria" pitchFamily="18" charset="0"/>
                <a:cs typeface="Times New Roman"/>
              </a:rPr>
              <a:t>- Các yếu tố tự nhiên: bão, lũ </a:t>
            </a:r>
            <a:r>
              <a:rPr lang="vi-VN" sz="2200" dirty="0" smtClean="0">
                <a:latin typeface="Cambria" pitchFamily="18" charset="0"/>
                <a:ea typeface="Cambria" pitchFamily="18" charset="0"/>
                <a:cs typeface="Times New Roman"/>
              </a:rPr>
              <a:t>lụt,</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cháy </a:t>
            </a:r>
            <a:r>
              <a:rPr lang="vi-VN" sz="2200" dirty="0">
                <a:latin typeface="Cambria" pitchFamily="18" charset="0"/>
                <a:ea typeface="Cambria" pitchFamily="18" charset="0"/>
                <a:cs typeface="Times New Roman"/>
              </a:rPr>
              <a:t>rừng…</a:t>
            </a:r>
          </a:p>
          <a:p>
            <a:pPr algn="just">
              <a:spcBef>
                <a:spcPts val="600"/>
              </a:spcBef>
              <a:spcAft>
                <a:spcPts val="0"/>
              </a:spcAft>
            </a:pPr>
            <a:r>
              <a:rPr lang="vi-VN" sz="2200" dirty="0">
                <a:latin typeface="Cambria" pitchFamily="18" charset="0"/>
                <a:ea typeface="Cambria" pitchFamily="18" charset="0"/>
                <a:cs typeface="Times New Roman"/>
              </a:rPr>
              <a:t>- Con người: </a:t>
            </a:r>
            <a:r>
              <a:rPr lang="vi-VN" sz="2200" dirty="0" smtClean="0">
                <a:latin typeface="Cambria" pitchFamily="18" charset="0"/>
                <a:ea typeface="Cambria" pitchFamily="18" charset="0"/>
                <a:cs typeface="Times New Roman"/>
              </a:rPr>
              <a:t>phá </a:t>
            </a:r>
            <a:r>
              <a:rPr lang="vi-VN" sz="2200" dirty="0">
                <a:latin typeface="Cambria" pitchFamily="18" charset="0"/>
                <a:ea typeface="Cambria" pitchFamily="18" charset="0"/>
                <a:cs typeface="Times New Roman"/>
              </a:rPr>
              <a:t>rừng, đốt rừng, chiến tranh</a:t>
            </a:r>
            <a:r>
              <a:rPr lang="vi-VN" sz="2200" dirty="0" smtClean="0">
                <a:latin typeface="Cambria" pitchFamily="18" charset="0"/>
                <a:ea typeface="Cambria" pitchFamily="18" charset="0"/>
                <a:cs typeface="Times New Roman"/>
              </a:rPr>
              <a:t>,</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0"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287326528"/>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65760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828801"/>
            <a:ext cx="6792509" cy="3352800"/>
          </a:xfrm>
          <a:prstGeom prst="wedgeRoundRectCallout">
            <a:avLst>
              <a:gd name="adj1" fmla="val 47520"/>
              <a:gd name="adj2" fmla="val 6781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133600"/>
            <a:ext cx="6553198" cy="2693045"/>
          </a:xfrm>
          <a:prstGeom prst="rect">
            <a:avLst/>
          </a:prstGeom>
        </p:spPr>
        <p:txBody>
          <a:bodyPr wrap="square">
            <a:spAutoFit/>
          </a:bodyPr>
          <a:lstStyle/>
          <a:p>
            <a:pPr algn="just">
              <a:spcBef>
                <a:spcPts val="600"/>
              </a:spcBef>
              <a:spcAft>
                <a:spcPts val="0"/>
              </a:spcAft>
            </a:pPr>
            <a:r>
              <a:rPr lang="vi-VN" sz="2200" b="1" dirty="0">
                <a:solidFill>
                  <a:srgbClr val="FF0000"/>
                </a:solidFill>
                <a:latin typeface="Cambria" pitchFamily="18" charset="0"/>
                <a:ea typeface="Cambria" pitchFamily="18" charset="0"/>
                <a:cs typeface="Times New Roman"/>
              </a:rPr>
              <a:t>*  Một số biện pháp bảo vệ đa dạng sinh học ở nước ta</a:t>
            </a:r>
            <a:endParaRPr lang="en-US" sz="2200" b="1" dirty="0" smtClean="0">
              <a:solidFill>
                <a:srgbClr val="FF0000"/>
              </a:solidFill>
              <a:latin typeface="Cambria" pitchFamily="18" charset="0"/>
              <a:ea typeface="Cambria" pitchFamily="18" charset="0"/>
              <a:cs typeface="Times New Roman"/>
            </a:endParaRP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Xây dựng các khu bảo tồn thiên nhiên và vườn quốc gia, trồng và bảo vệ rừng, nâng cao ý thức người dân.</a:t>
            </a:r>
          </a:p>
          <a:p>
            <a:pPr algn="just">
              <a:spcBef>
                <a:spcPts val="600"/>
              </a:spcBef>
              <a:spcAft>
                <a:spcPts val="0"/>
              </a:spcAft>
            </a:pPr>
            <a:r>
              <a:rPr lang="vi-VN" sz="2200" dirty="0">
                <a:latin typeface="Cambria" pitchFamily="18" charset="0"/>
                <a:ea typeface="Cambria" pitchFamily="18" charset="0"/>
                <a:cs typeface="Times New Roman"/>
              </a:rPr>
              <a:t>- Ngăn chặn nạn phá rừng, săn bắt động vật hoang dã.</a:t>
            </a:r>
          </a:p>
          <a:p>
            <a:pPr algn="just">
              <a:spcBef>
                <a:spcPts val="600"/>
              </a:spcBef>
              <a:spcAft>
                <a:spcPts val="0"/>
              </a:spcAft>
            </a:pPr>
            <a:r>
              <a:rPr lang="vi-VN" sz="2200" dirty="0">
                <a:latin typeface="Cambria" pitchFamily="18" charset="0"/>
                <a:ea typeface="Cambria" pitchFamily="18" charset="0"/>
                <a:cs typeface="Times New Roman"/>
              </a:rPr>
              <a:t>- Xử lí các chất thải công nghiệp, nông nghiệp và sinh hoạt.</a:t>
            </a:r>
          </a:p>
        </p:txBody>
      </p:sp>
      <p:sp>
        <p:nvSpPr>
          <p:cNvPr id="20"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88324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533400" y="1174790"/>
            <a:ext cx="8305800" cy="2308324"/>
          </a:xfrm>
          <a:prstGeom prst="rect">
            <a:avLst/>
          </a:prstGeom>
        </p:spPr>
        <p:txBody>
          <a:bodyPr wrap="square">
            <a:spAutoFit/>
          </a:bodyPr>
          <a:lstStyle/>
          <a:p>
            <a:pPr algn="just"/>
            <a:r>
              <a:rPr lang="de-DE" sz="2400" dirty="0">
                <a:solidFill>
                  <a:srgbClr val="0D30DD"/>
                </a:solidFill>
                <a:latin typeface="Cambria" pitchFamily="18" charset="0"/>
                <a:ea typeface="Cambria" pitchFamily="18" charset="0"/>
              </a:rPr>
              <a:t>Sao la là loài thú mới được phát hiện lần đầu tiên trên thế giới tại Việt Nam. Năm 1992, khi đang nghiên cứu Vườn Quốc gia Vũ Quang, Hà Tình, nằm gần biên giới Việt - Lào, các nhà khoa học thuộc Bộ Lâm nghiệp Việt Nam cũ (nay là Bộ Nông nghiệp và Phát triển Nông thôn) và Quỹ Quốc tế Bảo vệ Thiên nhiên (WWF) đã phát hiện loài thú quý hiếm này.</a:t>
            </a:r>
            <a:endParaRPr lang="en-US" sz="2400" dirty="0">
              <a:solidFill>
                <a:srgbClr val="0D30DD"/>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2590" y="3483114"/>
            <a:ext cx="6009875" cy="310208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05000"/>
            <a:ext cx="7491772"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liệu</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nhận </a:t>
            </a:r>
            <a:r>
              <a:rPr lang="vi-VN" sz="2000" i="1" dirty="0">
                <a:solidFill>
                  <a:srgbClr val="FF0000"/>
                </a:solidFill>
                <a:latin typeface="Cambria" panose="02040503050406030204" pitchFamily="18" charset="0"/>
                <a:ea typeface="Cambria" panose="02040503050406030204" pitchFamily="18" charset="0"/>
              </a:rPr>
              <a:t>xét sự thay đổi diện tích rừng của nước ta trong giai đoạn 1943 - </a:t>
            </a:r>
            <a:r>
              <a:rPr lang="vi-VN" sz="2000" i="1" dirty="0" smtClean="0">
                <a:solidFill>
                  <a:srgbClr val="FF0000"/>
                </a:solidFill>
                <a:latin typeface="Cambria" panose="02040503050406030204" pitchFamily="18" charset="0"/>
                <a:ea typeface="Cambria" panose="02040503050406030204" pitchFamily="18" charset="0"/>
              </a:rPr>
              <a:t>202</a:t>
            </a:r>
            <a:r>
              <a:rPr lang="en-US" sz="2000" i="1" dirty="0" smtClean="0">
                <a:solidFill>
                  <a:srgbClr val="FF0000"/>
                </a:solidFill>
                <a:latin typeface="Cambria" panose="02040503050406030204" pitchFamily="18" charset="0"/>
                <a:ea typeface="Cambria" panose="02040503050406030204" pitchFamily="18" charset="0"/>
              </a:rPr>
              <a:t>0</a:t>
            </a:r>
            <a:r>
              <a:rPr lang="vi-VN"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Nguyên nhân nào dẫn đến sự thay đổi đó?</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1.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24" name="Picture 23"/>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33838" y="3429000"/>
            <a:ext cx="7429162" cy="1600200"/>
          </a:xfrm>
          <a:prstGeom prst="rect">
            <a:avLst/>
          </a:prstGeom>
          <a:noFill/>
          <a:ln>
            <a:solidFill>
              <a:srgbClr val="FF0000"/>
            </a:solidFill>
          </a:ln>
        </p:spPr>
      </p:pic>
      <p:sp>
        <p:nvSpPr>
          <p:cNvPr id="27" name="Rectangle 26"/>
          <p:cNvSpPr/>
          <p:nvPr/>
        </p:nvSpPr>
        <p:spPr>
          <a:xfrm>
            <a:off x="1302533" y="3352800"/>
            <a:ext cx="7491772" cy="286232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000" b="1" dirty="0" smtClean="0">
                <a:latin typeface="Cambria" pitchFamily="18" charset="0"/>
                <a:ea typeface="Cambria" pitchFamily="18" charset="0"/>
                <a:cs typeface="Times New Roman"/>
              </a:rPr>
              <a:t>- </a:t>
            </a:r>
            <a:r>
              <a:rPr lang="vi-VN" sz="2000" b="1" dirty="0">
                <a:latin typeface="Cambria" pitchFamily="18" charset="0"/>
                <a:ea typeface="Cambria" pitchFamily="18" charset="0"/>
                <a:cs typeface="Times New Roman"/>
              </a:rPr>
              <a:t>Nhận xét:</a:t>
            </a:r>
          </a:p>
          <a:p>
            <a:pPr algn="just">
              <a:spcBef>
                <a:spcPts val="600"/>
              </a:spcBef>
              <a:spcAft>
                <a:spcPts val="0"/>
              </a:spcAft>
            </a:pPr>
            <a:r>
              <a:rPr lang="vi-VN" sz="2000" dirty="0">
                <a:latin typeface="Cambria" pitchFamily="18" charset="0"/>
                <a:ea typeface="Cambria" pitchFamily="18" charset="0"/>
                <a:cs typeface="Times New Roman"/>
              </a:rPr>
              <a:t>+ Giai đoạn 1943 - 1983, diện tích rừng </a:t>
            </a:r>
            <a:r>
              <a:rPr lang="en-US" sz="2000" dirty="0" smtClean="0">
                <a:latin typeface="Cambria" pitchFamily="18" charset="0"/>
                <a:ea typeface="Cambria" pitchFamily="18" charset="0"/>
                <a:cs typeface="Times New Roman"/>
              </a:rPr>
              <a:t>tự </a:t>
            </a:r>
            <a:r>
              <a:rPr lang="en-US" sz="2000" dirty="0" err="1" smtClean="0">
                <a:latin typeface="Cambria" pitchFamily="18" charset="0"/>
                <a:ea typeface="Cambria" pitchFamily="18" charset="0"/>
                <a:cs typeface="Times New Roman"/>
              </a:rPr>
              <a:t>nhiên</a:t>
            </a:r>
            <a:r>
              <a:rPr lang="en-US" sz="2000" dirty="0" smtClean="0">
                <a:latin typeface="Cambria" pitchFamily="18" charset="0"/>
                <a:ea typeface="Cambria" pitchFamily="18" charset="0"/>
                <a:cs typeface="Times New Roman"/>
              </a:rPr>
              <a:t> </a:t>
            </a:r>
            <a:r>
              <a:rPr lang="vi-VN" sz="2000" dirty="0" smtClean="0">
                <a:latin typeface="Cambria" pitchFamily="18" charset="0"/>
                <a:ea typeface="Cambria" pitchFamily="18" charset="0"/>
                <a:cs typeface="Times New Roman"/>
              </a:rPr>
              <a:t>giảm 7,</a:t>
            </a:r>
            <a:r>
              <a:rPr lang="en-US" sz="2000" dirty="0" smtClean="0">
                <a:latin typeface="Cambria" pitchFamily="18" charset="0"/>
                <a:ea typeface="Cambria" pitchFamily="18" charset="0"/>
                <a:cs typeface="Times New Roman"/>
              </a:rPr>
              <a:t>5</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triệu ha</a:t>
            </a:r>
            <a:r>
              <a:rPr lang="vi-VN" sz="2000" dirty="0" smtClean="0">
                <a:latin typeface="Cambria" pitchFamily="18" charset="0"/>
                <a:ea typeface="Cambria" pitchFamily="18" charset="0"/>
                <a:cs typeface="Times New Roman"/>
              </a:rPr>
              <a:t>.</a:t>
            </a:r>
            <a:r>
              <a:rPr lang="en-US" sz="2000" dirty="0" smtClean="0">
                <a:latin typeface="Cambria" pitchFamily="18" charset="0"/>
                <a:ea typeface="Cambria" pitchFamily="18" charset="0"/>
                <a:cs typeface="Times New Roman"/>
              </a:rPr>
              <a:t> </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Giai đoạn 1983 - </a:t>
            </a:r>
            <a:r>
              <a:rPr lang="vi-VN" sz="2000" dirty="0" smtClean="0">
                <a:latin typeface="Cambria" pitchFamily="18" charset="0"/>
                <a:ea typeface="Cambria" pitchFamily="18" charset="0"/>
                <a:cs typeface="Times New Roman"/>
              </a:rPr>
              <a:t>202</a:t>
            </a:r>
            <a:r>
              <a:rPr lang="en-US" sz="2000" dirty="0" smtClean="0">
                <a:latin typeface="Cambria" pitchFamily="18" charset="0"/>
                <a:ea typeface="Cambria" pitchFamily="18" charset="0"/>
                <a:cs typeface="Times New Roman"/>
              </a:rPr>
              <a:t>0</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diện tích rừng </a:t>
            </a:r>
            <a:r>
              <a:rPr lang="en-US" sz="2000" dirty="0" smtClean="0">
                <a:latin typeface="Cambria" pitchFamily="18" charset="0"/>
                <a:ea typeface="Cambria" pitchFamily="18" charset="0"/>
                <a:cs typeface="Times New Roman"/>
              </a:rPr>
              <a:t>tự </a:t>
            </a:r>
            <a:r>
              <a:rPr lang="en-US" sz="2000" dirty="0" err="1" smtClean="0">
                <a:latin typeface="Cambria" pitchFamily="18" charset="0"/>
                <a:ea typeface="Cambria" pitchFamily="18" charset="0"/>
                <a:cs typeface="Times New Roman"/>
              </a:rPr>
              <a:t>nhiên</a:t>
            </a:r>
            <a:r>
              <a:rPr lang="en-US" sz="2000" dirty="0" smtClean="0">
                <a:latin typeface="Cambria" pitchFamily="18" charset="0"/>
                <a:ea typeface="Cambria" pitchFamily="18" charset="0"/>
                <a:cs typeface="Times New Roman"/>
              </a:rPr>
              <a:t> </a:t>
            </a:r>
            <a:r>
              <a:rPr lang="vi-VN" sz="2000" dirty="0" smtClean="0">
                <a:latin typeface="Cambria" pitchFamily="18" charset="0"/>
                <a:ea typeface="Cambria" pitchFamily="18" charset="0"/>
                <a:cs typeface="Times New Roman"/>
              </a:rPr>
              <a:t>tăng </a:t>
            </a:r>
            <a:r>
              <a:rPr lang="en-US" sz="2000" dirty="0" smtClean="0">
                <a:latin typeface="Cambria" pitchFamily="18" charset="0"/>
                <a:ea typeface="Cambria" pitchFamily="18" charset="0"/>
                <a:cs typeface="Times New Roman"/>
              </a:rPr>
              <a:t>3,5</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triệu ha</a:t>
            </a:r>
            <a:r>
              <a:rPr lang="vi-VN" sz="2000" dirty="0" smtClean="0">
                <a:latin typeface="Cambria" pitchFamily="18" charset="0"/>
                <a:ea typeface="Cambria" pitchFamily="18" charset="0"/>
                <a:cs typeface="Times New Roman"/>
              </a:rPr>
              <a:t>.</a:t>
            </a:r>
            <a:r>
              <a:rPr lang="en-US" sz="2000" dirty="0" smtClean="0">
                <a:latin typeface="Cambria" pitchFamily="18" charset="0"/>
                <a:ea typeface="Cambria" pitchFamily="18" charset="0"/>
                <a:cs typeface="Times New Roman"/>
              </a:rPr>
              <a:t> </a:t>
            </a:r>
          </a:p>
          <a:p>
            <a:pPr algn="just">
              <a:spcBef>
                <a:spcPts val="600"/>
              </a:spcBef>
              <a:spcAft>
                <a:spcPts val="0"/>
              </a:spcAft>
            </a:pPr>
            <a:r>
              <a:rPr lang="en-US" sz="2000" b="1" dirty="0" smtClean="0">
                <a:latin typeface="Cambria" pitchFamily="18" charset="0"/>
                <a:ea typeface="Cambria" pitchFamily="18" charset="0"/>
                <a:cs typeface="Times New Roman"/>
              </a:rPr>
              <a:t>- </a:t>
            </a:r>
            <a:r>
              <a:rPr lang="vi-VN" sz="2000" b="1" dirty="0" smtClean="0">
                <a:latin typeface="Cambria" pitchFamily="18" charset="0"/>
                <a:ea typeface="Cambria" pitchFamily="18" charset="0"/>
                <a:cs typeface="Times New Roman"/>
              </a:rPr>
              <a:t>Nguyên nhân</a:t>
            </a:r>
            <a:r>
              <a:rPr lang="en-US" sz="2000" b="1" dirty="0" smtClean="0">
                <a:latin typeface="Cambria" pitchFamily="18" charset="0"/>
                <a:ea typeface="Cambria" pitchFamily="18" charset="0"/>
                <a:cs typeface="Times New Roman"/>
              </a:rPr>
              <a:t>:</a:t>
            </a: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en-US" sz="2000" dirty="0" smtClean="0">
                <a:latin typeface="Cambria" pitchFamily="18" charset="0"/>
                <a:ea typeface="Cambria" pitchFamily="18" charset="0"/>
                <a:cs typeface="Times New Roman"/>
              </a:rPr>
              <a:t>D</a:t>
            </a:r>
            <a:r>
              <a:rPr lang="vi-VN" sz="2000" dirty="0" smtClean="0">
                <a:latin typeface="Cambria" pitchFamily="18" charset="0"/>
                <a:ea typeface="Cambria" pitchFamily="18" charset="0"/>
                <a:cs typeface="Times New Roman"/>
              </a:rPr>
              <a:t>iện </a:t>
            </a:r>
            <a:r>
              <a:rPr lang="vi-VN" sz="2000" dirty="0">
                <a:latin typeface="Cambria" pitchFamily="18" charset="0"/>
                <a:ea typeface="Cambria" pitchFamily="18" charset="0"/>
                <a:cs typeface="Times New Roman"/>
              </a:rPr>
              <a:t>tích rừng giảm, do: </a:t>
            </a:r>
            <a:r>
              <a:rPr lang="vi-VN" sz="2000" dirty="0" smtClean="0">
                <a:latin typeface="Cambria" pitchFamily="18" charset="0"/>
                <a:ea typeface="Cambria" pitchFamily="18" charset="0"/>
                <a:cs typeface="Times New Roman"/>
              </a:rPr>
              <a:t>chiến tranh</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phá</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đốt</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cháy</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endParaRPr lang="en-US" sz="2000" dirty="0" smtClean="0">
              <a:latin typeface="Cambria" pitchFamily="18" charset="0"/>
              <a:ea typeface="Cambria" pitchFamily="18" charset="0"/>
              <a:cs typeface="Times New Roman"/>
            </a:endParaRP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en-US" sz="2000" dirty="0" smtClean="0">
                <a:latin typeface="Cambria" pitchFamily="18" charset="0"/>
                <a:ea typeface="Cambria" pitchFamily="18" charset="0"/>
                <a:cs typeface="Times New Roman"/>
              </a:rPr>
              <a:t>D</a:t>
            </a:r>
            <a:r>
              <a:rPr lang="vi-VN" sz="2000" dirty="0" smtClean="0">
                <a:latin typeface="Cambria" pitchFamily="18" charset="0"/>
                <a:ea typeface="Cambria" pitchFamily="18" charset="0"/>
                <a:cs typeface="Times New Roman"/>
              </a:rPr>
              <a:t>iện </a:t>
            </a:r>
            <a:r>
              <a:rPr lang="vi-VN" sz="2000" dirty="0">
                <a:latin typeface="Cambria" pitchFamily="18" charset="0"/>
                <a:ea typeface="Cambria" pitchFamily="18" charset="0"/>
                <a:cs typeface="Times New Roman"/>
              </a:rPr>
              <a:t>tích rừng tăng, do: chính sách bảo vệ, trồng và phát triển rừng của nhà </a:t>
            </a:r>
            <a:r>
              <a:rPr lang="vi-VN" sz="2000" dirty="0" smtClean="0">
                <a:latin typeface="Cambria" pitchFamily="18" charset="0"/>
                <a:ea typeface="Cambria" pitchFamily="18" charset="0"/>
                <a:cs typeface="Times New Roman"/>
              </a:rPr>
              <a:t>nước</a:t>
            </a: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ý thức của người dân </a:t>
            </a:r>
            <a:r>
              <a:rPr lang="vi-VN" sz="2000" dirty="0" smtClean="0">
                <a:latin typeface="Cambria" pitchFamily="18" charset="0"/>
                <a:ea typeface="Cambria" pitchFamily="18" charset="0"/>
                <a:cs typeface="Times New Roman"/>
              </a:rPr>
              <a:t>được </a:t>
            </a:r>
            <a:r>
              <a:rPr lang="vi-VN" sz="2000" dirty="0">
                <a:latin typeface="Cambria" pitchFamily="18" charset="0"/>
                <a:ea typeface="Cambria" pitchFamily="18" charset="0"/>
                <a:cs typeface="Times New Roman"/>
              </a:rPr>
              <a:t>nâng cao.</a:t>
            </a:r>
          </a:p>
        </p:txBody>
      </p:sp>
    </p:spTree>
    <p:extLst>
      <p:ext uri="{BB962C8B-B14F-4D97-AF65-F5344CB8AC3E}">
        <p14:creationId xmlns:p14="http://schemas.microsoft.com/office/powerpoint/2010/main" val="150830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9341" y="1163311"/>
            <a:ext cx="8633659"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Tìm hiểu và viết báo cáo ngắn (15 đến 20 dòng) về một vườn quốc gia ở Việt Nam.</a:t>
            </a:r>
          </a:p>
        </p:txBody>
      </p:sp>
      <p:sp>
        <p:nvSpPr>
          <p:cNvPr id="3" name="Rectangle 2"/>
          <p:cNvSpPr/>
          <p:nvPr/>
        </p:nvSpPr>
        <p:spPr>
          <a:xfrm>
            <a:off x="192665" y="1978345"/>
            <a:ext cx="8605603" cy="4247317"/>
          </a:xfrm>
          <a:prstGeom prst="rect">
            <a:avLst/>
          </a:prstGeom>
        </p:spPr>
        <p:txBody>
          <a:bodyPr wrap="square">
            <a:spAutoFit/>
          </a:bodyPr>
          <a:lstStyle/>
          <a:p>
            <a:pPr algn="just"/>
            <a:r>
              <a:rPr lang="vi-VN" dirty="0" smtClean="0"/>
              <a:t>Vườn </a:t>
            </a:r>
            <a:r>
              <a:rPr lang="vi-VN" dirty="0"/>
              <a:t>có diện tích hơn 26.000 ha, bao gồm cả rừng trên cạn và vùng biển ven bờ.</a:t>
            </a:r>
            <a:br>
              <a:rPr lang="vi-VN" dirty="0"/>
            </a:br>
            <a:r>
              <a:rPr lang="vi-VN" dirty="0"/>
              <a:t>Hệ sinh thái ở đây rất đa dạng với rừng nhiệt đới, rừng ngập mặn, hang động và rạn san hô.</a:t>
            </a:r>
            <a:br>
              <a:rPr lang="vi-VN" dirty="0"/>
            </a:br>
            <a:r>
              <a:rPr lang="vi-VN" dirty="0"/>
              <a:t>Cát Bà là nơi sinh sống của nhiều loài động, thực vật quý hiếm.</a:t>
            </a:r>
            <a:br>
              <a:rPr lang="vi-VN" dirty="0"/>
            </a:br>
            <a:r>
              <a:rPr lang="vi-VN" dirty="0"/>
              <a:t>Đặc biệt, voọc Cát Bà là loài linh trưởng đặc hữu, nằm trong danh sách cực kỳ nguy cấp.</a:t>
            </a:r>
            <a:br>
              <a:rPr lang="vi-VN" dirty="0"/>
            </a:br>
            <a:r>
              <a:rPr lang="vi-VN" dirty="0"/>
              <a:t>Thảm thực vật phong phú với hàng nghìn loài cây lớn nhỏ khác nhau.</a:t>
            </a:r>
            <a:br>
              <a:rPr lang="vi-VN" dirty="0"/>
            </a:br>
            <a:r>
              <a:rPr lang="vi-VN" dirty="0"/>
              <a:t>Vườn quốc gia còn có nhiều hang động đẹp như Trung Trang, Hoa Cương.</a:t>
            </a:r>
            <a:br>
              <a:rPr lang="vi-VN" dirty="0"/>
            </a:br>
            <a:r>
              <a:rPr lang="vi-VN" dirty="0"/>
              <a:t>Khí hậu ở Cát Bà mát mẻ, trong lành, rất thuận lợi cho du lịch sinh thái.</a:t>
            </a:r>
            <a:br>
              <a:rPr lang="vi-VN" dirty="0"/>
            </a:br>
            <a:r>
              <a:rPr lang="vi-VN" dirty="0"/>
              <a:t>Nơi đây thu hút đông đảo du khách trong và ngoài nước mỗi năm.</a:t>
            </a:r>
            <a:br>
              <a:rPr lang="vi-VN" dirty="0"/>
            </a:br>
            <a:r>
              <a:rPr lang="vi-VN" dirty="0"/>
              <a:t>Vườn quốc gia Cát Bà có vai trò quan trọng trong việc bảo tồn thiên nhiên.</a:t>
            </a:r>
            <a:br>
              <a:rPr lang="vi-VN" dirty="0"/>
            </a:br>
            <a:r>
              <a:rPr lang="vi-VN" dirty="0"/>
              <a:t>Đồng thời, vườn góp phần bảo vệ môi trường và cân bằng sinh thái khu vực.</a:t>
            </a:r>
            <a:br>
              <a:rPr lang="vi-VN" dirty="0"/>
            </a:br>
            <a:r>
              <a:rPr lang="vi-VN" dirty="0"/>
              <a:t>Cát Bà còn gắn liền với phát triển du lịch bền vững.</a:t>
            </a:r>
            <a:br>
              <a:rPr lang="vi-VN" dirty="0"/>
            </a:br>
            <a:r>
              <a:rPr lang="vi-VN" dirty="0"/>
              <a:t>Việc bảo vệ vườn quốc gia là trách nhiệm chung của toàn xã hội.</a:t>
            </a:r>
            <a:br>
              <a:rPr lang="vi-VN" dirty="0"/>
            </a:br>
            <a:r>
              <a:rPr lang="vi-VN" dirty="0"/>
              <a:t>Vườn quốc gia Cát Bà là niềm tự hào về thiên nhiên của Việt Nam</a:t>
            </a:r>
            <a:endParaRPr lang="en-US" dirty="0"/>
          </a:p>
        </p:txBody>
      </p:sp>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10.  SINH VẬT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SỰ </a:t>
            </a:r>
            <a:r>
              <a:rPr lang="vi-VN" sz="2400" b="1" dirty="0" smtClean="0">
                <a:solidFill>
                  <a:srgbClr val="0D30DD"/>
                </a:solidFill>
                <a:effectLst>
                  <a:outerShdw blurRad="38100" dist="38100" dir="2700000" algn="tl">
                    <a:srgbClr val="000000">
                      <a:alpha val="43137"/>
                    </a:srgbClr>
                  </a:outerShdw>
                </a:effectLst>
                <a:latin typeface="Cambria" pitchFamily="18" charset="0"/>
              </a:rPr>
              <a:t>ĐA DẠNG SINH VẬT </a:t>
            </a:r>
            <a:r>
              <a:rPr lang="en-US" sz="2400" b="1" dirty="0" smtClean="0">
                <a:solidFill>
                  <a:srgbClr val="0D30DD"/>
                </a:solidFill>
                <a:effectLst>
                  <a:outerShdw blurRad="38100" dist="38100" dir="2700000" algn="tl">
                    <a:srgbClr val="000000">
                      <a:alpha val="43137"/>
                    </a:srgbClr>
                  </a:outerShdw>
                </a:effectLst>
                <a:latin typeface="Cambria" pitchFamily="18" charset="0"/>
              </a:rPr>
              <a:t>Ở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smtClean="0">
              <a:solidFill>
                <a:srgbClr val="0D30DD"/>
              </a:solidFill>
              <a:effectLst>
                <a:outerShdw blurRad="38100" dist="38100" dir="2700000" algn="tl">
                  <a:srgbClr val="000000">
                    <a:alpha val="43137"/>
                  </a:srgbClr>
                </a:outerShdw>
              </a:effectLst>
              <a:latin typeface="Cambria" pitchFamily="18" charset="0"/>
            </a:endParaRPr>
          </a:p>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TÍNH CẤP THIẾT CỦA VẤN ĐỀ BẢO TỒN ĐA DẠNG SINH HỌC Ở </a:t>
            </a:r>
            <a:r>
              <a:rPr lang="en-US" sz="2400" b="1" dirty="0" smtClean="0">
                <a:solidFill>
                  <a:srgbClr val="0D30DD"/>
                </a:solidFill>
                <a:effectLst>
                  <a:outerShdw blurRad="38100" dist="38100" dir="2700000" algn="tl">
                    <a:srgbClr val="000000">
                      <a:alpha val="43137"/>
                    </a:srgbClr>
                  </a:outerShdw>
                </a:effectLst>
                <a:latin typeface="Cambria" pitchFamily="18" charset="0"/>
              </a:rPr>
              <a:t>VIỆT </a:t>
            </a:r>
            <a:r>
              <a:rPr lang="en-US" sz="2400" b="1" dirty="0">
                <a:solidFill>
                  <a:srgbClr val="0D30DD"/>
                </a:solidFill>
                <a:effectLst>
                  <a:outerShdw blurRad="38100" dist="38100" dir="2700000" algn="tl">
                    <a:srgbClr val="000000">
                      <a:alpha val="43137"/>
                    </a:srgbClr>
                  </a:outerShdw>
                </a:effectLst>
                <a:latin typeface="Cambria" pitchFamily="18" charset="0"/>
              </a:rPr>
              <a:t>NAM</a:t>
            </a:r>
          </a:p>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solidFill>
                <a:prstClr val="black"/>
              </a:solidFill>
            </a:endParaRPr>
          </a:p>
        </p:txBody>
      </p:sp>
      <p:sp>
        <p:nvSpPr>
          <p:cNvPr id="16" name="Rectangle 15"/>
          <p:cNvSpPr/>
          <p:nvPr/>
        </p:nvSpPr>
        <p:spPr>
          <a:xfrm>
            <a:off x="1523999" y="1325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vi-VN" sz="2400" i="1" dirty="0">
                <a:solidFill>
                  <a:srgbClr val="FF0000"/>
                </a:solidFill>
                <a:latin typeface="Cambria" panose="02040503050406030204" pitchFamily="18" charset="0"/>
                <a:ea typeface="Cambria" panose="02040503050406030204" pitchFamily="18" charset="0"/>
              </a:rPr>
              <a:t>hãy chứng minh sinh vật nước ta đa dạng về thành phần loài.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3074" name="Picture 2" descr="Hệ Thống Động,Thực Vật Ở Vườn Quốc Gia Phong Nha - Kẻ Bà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6315" y="1311233"/>
            <a:ext cx="3512885" cy="467183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26315" y="5983069"/>
            <a:ext cx="3512885" cy="646331"/>
          </a:xfrm>
          <a:prstGeom prst="rect">
            <a:avLst/>
          </a:prstGeom>
          <a:noFill/>
        </p:spPr>
        <p:txBody>
          <a:bodyPr wrap="square" rtlCol="0">
            <a:spAutoFit/>
          </a:bodyPr>
          <a:lstStyle/>
          <a:p>
            <a:pPr algn="ctr"/>
            <a:r>
              <a:rPr lang="en-US" dirty="0" err="1" smtClean="0">
                <a:latin typeface="Cambria" pitchFamily="18" charset="0"/>
                <a:ea typeface="Cambria" pitchFamily="18" charset="0"/>
              </a:rPr>
              <a:t>Hệ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động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thực</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vườn</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gia</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Phong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 </a:t>
            </a:r>
            <a:r>
              <a:rPr lang="en-US" dirty="0" err="1" smtClean="0">
                <a:latin typeface="Cambria" pitchFamily="18" charset="0"/>
                <a:ea typeface="Cambria" pitchFamily="18" charset="0"/>
              </a:rPr>
              <a:t>Kẻ</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Bàng</a:t>
            </a:r>
            <a:endParaRPr lang="en-US" dirty="0">
              <a:latin typeface="Cambria" pitchFamily="18" charset="0"/>
              <a:ea typeface="Cambria" pitchFamily="18" charset="0"/>
            </a:endParaRPr>
          </a:p>
        </p:txBody>
      </p:sp>
      <p:graphicFrame>
        <p:nvGraphicFramePr>
          <p:cNvPr id="14" name="Diagram 13"/>
          <p:cNvGraphicFramePr/>
          <p:nvPr>
            <p:extLst>
              <p:ext uri="{D42A27DB-BD31-4B8C-83A1-F6EECF244321}">
                <p14:modId xmlns:p14="http://schemas.microsoft.com/office/powerpoint/2010/main" val="2235385086"/>
              </p:ext>
            </p:extLst>
          </p:nvPr>
        </p:nvGraphicFramePr>
        <p:xfrm>
          <a:off x="1524000" y="2971800"/>
          <a:ext cx="3568818" cy="35052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Graphic spid="14"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sinh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vật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Việt</a:t>
            </a:r>
            <a:r>
              <a:rPr lang="en-US" sz="2200" i="1" dirty="0" smtClean="0">
                <a:solidFill>
                  <a:srgbClr val="FF0000"/>
                </a:solidFill>
                <a:latin typeface="Cambria" panose="02040503050406030204" pitchFamily="18" charset="0"/>
                <a:ea typeface="Cambria" panose="02040503050406030204" pitchFamily="18" charset="0"/>
              </a:rPr>
              <a:t> Nam,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k</a:t>
            </a:r>
            <a:r>
              <a:rPr lang="vi-VN" sz="2200" i="1" dirty="0" smtClean="0">
                <a:solidFill>
                  <a:srgbClr val="FF0000"/>
                </a:solidFill>
                <a:latin typeface="Cambria" panose="02040503050406030204" pitchFamily="18" charset="0"/>
                <a:ea typeface="Cambria" panose="02040503050406030204" pitchFamily="18" charset="0"/>
              </a:rPr>
              <a:t>ể </a:t>
            </a:r>
            <a:r>
              <a:rPr lang="vi-VN" sz="2200" i="1" dirty="0">
                <a:solidFill>
                  <a:srgbClr val="FF0000"/>
                </a:solidFill>
                <a:latin typeface="Cambria" panose="02040503050406030204" pitchFamily="18" charset="0"/>
                <a:ea typeface="Cambria" panose="02040503050406030204" pitchFamily="18" charset="0"/>
              </a:rPr>
              <a:t>tên và lên xác định trên bản đồ các loài động vật và thảm thực vật nước 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8" y="32766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cs typeface="Times New Roman"/>
              </a:rPr>
              <a:t>- Các loài động vật: khỉ, vượn, voọc, gấu, hươu, sao la, voi, hổ, yến, tôm,...</a:t>
            </a:r>
          </a:p>
          <a:p>
            <a:pPr algn="just">
              <a:spcBef>
                <a:spcPts val="600"/>
              </a:spcBef>
              <a:spcAft>
                <a:spcPts val="0"/>
              </a:spcAft>
            </a:pPr>
            <a:r>
              <a:rPr lang="vi-VN" sz="2200" dirty="0">
                <a:latin typeface="Cambria" pitchFamily="18" charset="0"/>
                <a:ea typeface="Cambria" pitchFamily="18" charset="0"/>
                <a:cs typeface="Times New Roman"/>
              </a:rPr>
              <a:t>- Các thảm thực vật: rừng kín thường xanh, rừng thưa, rừng tre nứa, rừng ngập mặn, rừng trên núi đá vôi, rừng trồng, thảm cỏ, cây bụi....</a:t>
            </a:r>
          </a:p>
        </p:txBody>
      </p:sp>
      <p:pic>
        <p:nvPicPr>
          <p:cNvPr id="27" name="Picture 2" descr="12.jpg">
            <a:extLst>
              <a:ext uri="{FF2B5EF4-FFF2-40B4-BE49-F238E27FC236}">
                <a16:creationId xmlns:a16="http://schemas.microsoft.com/office/drawing/2014/main" id="{663E6A18-C4CF-5319-4608-A7DDE027E06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0851" y="1311233"/>
            <a:ext cx="3588349" cy="51816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2" name="Rectangle 31"/>
          <p:cNvSpPr/>
          <p:nvPr/>
        </p:nvSpPr>
        <p:spPr>
          <a:xfrm>
            <a:off x="5323517" y="3276600"/>
            <a:ext cx="1229684" cy="1447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212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randombar(horizont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780148" cy="87716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hãy</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chứng </a:t>
            </a:r>
            <a:r>
              <a:rPr lang="vi-VN" sz="1700" i="1" dirty="0">
                <a:solidFill>
                  <a:srgbClr val="FF0000"/>
                </a:solidFill>
                <a:latin typeface="Cambria" panose="02040503050406030204" pitchFamily="18" charset="0"/>
                <a:ea typeface="Cambria" panose="02040503050406030204" pitchFamily="18" charset="0"/>
              </a:rPr>
              <a:t>minh sinh vật nước ta đa dạng về gen di </a:t>
            </a:r>
            <a:r>
              <a:rPr lang="vi-VN" sz="1700" i="1" dirty="0" smtClean="0">
                <a:solidFill>
                  <a:srgbClr val="FF0000"/>
                </a:solidFill>
                <a:latin typeface="Cambria" panose="02040503050406030204" pitchFamily="18" charset="0"/>
                <a:ea typeface="Cambria" panose="02040503050406030204" pitchFamily="18" charset="0"/>
              </a:rPr>
              <a:t>truyền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hệ </a:t>
            </a:r>
            <a:r>
              <a:rPr lang="vi-VN" sz="1700" i="1" dirty="0">
                <a:solidFill>
                  <a:srgbClr val="FF0000"/>
                </a:solidFill>
                <a:latin typeface="Cambria" panose="02040503050406030204" pitchFamily="18" charset="0"/>
                <a:ea typeface="Cambria" panose="02040503050406030204" pitchFamily="18" charset="0"/>
              </a:rPr>
              <a:t>sinh thái.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196" y="1299019"/>
            <a:ext cx="940784" cy="9884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551596" y="2590800"/>
            <a:ext cx="1026253" cy="976238"/>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Diagram 1"/>
          <p:cNvGraphicFramePr/>
          <p:nvPr>
            <p:extLst>
              <p:ext uri="{D42A27DB-BD31-4B8C-83A1-F6EECF244321}">
                <p14:modId xmlns:p14="http://schemas.microsoft.com/office/powerpoint/2010/main" val="3991334500"/>
              </p:ext>
            </p:extLst>
          </p:nvPr>
        </p:nvGraphicFramePr>
        <p:xfrm>
          <a:off x="192665" y="2287471"/>
          <a:ext cx="5111482" cy="426572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122"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24147" y="1325940"/>
            <a:ext cx="3338853" cy="224109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10200" y="3962401"/>
            <a:ext cx="3352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347947" y="3532257"/>
            <a:ext cx="3643653" cy="353943"/>
          </a:xfrm>
          <a:prstGeom prst="rect">
            <a:avLst/>
          </a:prstGeom>
          <a:noFill/>
        </p:spPr>
        <p:txBody>
          <a:bodyPr wrap="square" rtlCol="0">
            <a:spAutoFit/>
          </a:bodyPr>
          <a:lstStyle/>
          <a:p>
            <a:r>
              <a:rPr lang="en-US" sz="1700" dirty="0" err="1" smtClean="0">
                <a:latin typeface="Cambria" pitchFamily="18" charset="0"/>
                <a:ea typeface="Cambria" pitchFamily="18" charset="0"/>
              </a:rPr>
              <a:t>Rừng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trên</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núi</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đá</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vôi</a:t>
            </a:r>
            <a:r>
              <a:rPr lang="en-US" sz="1700" dirty="0" smtClean="0">
                <a:latin typeface="Cambria" pitchFamily="18" charset="0"/>
                <a:ea typeface="Cambria" pitchFamily="18" charset="0"/>
              </a:rPr>
              <a:t> ở </a:t>
            </a:r>
            <a:r>
              <a:rPr lang="en-US" sz="1700" dirty="0" err="1" smtClean="0">
                <a:latin typeface="Cambria" pitchFamily="18" charset="0"/>
                <a:ea typeface="Cambria" pitchFamily="18" charset="0"/>
              </a:rPr>
              <a:t>vịnh</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Hạ</a:t>
            </a:r>
            <a:r>
              <a:rPr lang="en-US" sz="1700" dirty="0" smtClean="0">
                <a:latin typeface="Cambria" pitchFamily="18" charset="0"/>
                <a:ea typeface="Cambria" pitchFamily="18" charset="0"/>
              </a:rPr>
              <a:t> Long</a:t>
            </a:r>
            <a:endParaRPr lang="en-US" sz="1700" dirty="0">
              <a:latin typeface="Cambria" pitchFamily="18" charset="0"/>
              <a:ea typeface="Cambria" pitchFamily="18" charset="0"/>
            </a:endParaRPr>
          </a:p>
        </p:txBody>
      </p:sp>
      <p:sp>
        <p:nvSpPr>
          <p:cNvPr id="32" name="TextBox 31"/>
          <p:cNvSpPr txBox="1"/>
          <p:nvPr/>
        </p:nvSpPr>
        <p:spPr>
          <a:xfrm>
            <a:off x="6172200" y="6172201"/>
            <a:ext cx="3643653" cy="353943"/>
          </a:xfrm>
          <a:prstGeom prst="rect">
            <a:avLst/>
          </a:prstGeom>
          <a:noFill/>
        </p:spPr>
        <p:txBody>
          <a:bodyPr wrap="square" rtlCol="0">
            <a:spAutoFit/>
          </a:bodyPr>
          <a:lstStyle/>
          <a:p>
            <a:r>
              <a:rPr lang="en-US" sz="1700" dirty="0" err="1" smtClean="0">
                <a:latin typeface="Cambria" pitchFamily="18" charset="0"/>
                <a:ea typeface="Cambria" pitchFamily="18" charset="0"/>
              </a:rPr>
              <a:t>Sinh</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vật</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Biển</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Đông</a:t>
            </a:r>
            <a:endParaRPr lang="en-US" sz="1700" dirty="0">
              <a:latin typeface="Cambria" pitchFamily="18" charset="0"/>
              <a:ea typeface="Cambria" pitchFamily="18" charset="0"/>
            </a:endParaRPr>
          </a:p>
        </p:txBody>
      </p:sp>
    </p:spTree>
    <p:extLst>
      <p:ext uri="{BB962C8B-B14F-4D97-AF65-F5344CB8AC3E}">
        <p14:creationId xmlns:p14="http://schemas.microsoft.com/office/powerpoint/2010/main" val="3145553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randombar(horizontal)">
                                      <p:cBhvr>
                                        <p:cTn id="15" dur="500"/>
                                        <p:tgtEl>
                                          <p:spTgt spid="51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5123"/>
                                        </p:tgtEl>
                                        <p:attrNameLst>
                                          <p:attrName>style.visibility</p:attrName>
                                        </p:attrNameLst>
                                      </p:cBhvr>
                                      <p:to>
                                        <p:strVal val="visible"/>
                                      </p:to>
                                    </p:set>
                                    <p:animEffect transition="in" filter="randombar(horizontal)">
                                      <p:cBhvr>
                                        <p:cTn id="21" dur="500"/>
                                        <p:tgtEl>
                                          <p:spTgt spid="512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P spid="14"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sinh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vật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lên xác định trên bản đồ các </a:t>
            </a:r>
            <a:r>
              <a:rPr lang="en-US" sz="2400" i="1" dirty="0" err="1" smtClean="0">
                <a:solidFill>
                  <a:srgbClr val="FF0000"/>
                </a:solidFill>
                <a:latin typeface="Cambria" panose="02040503050406030204" pitchFamily="18" charset="0"/>
                <a:ea typeface="Cambria" panose="02040503050406030204" pitchFamily="18" charset="0"/>
              </a:rPr>
              <a:t>vườn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quốc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gia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khu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dự</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trữ</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sinh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quyển</a:t>
            </a:r>
            <a:r>
              <a:rPr lang="en-US" sz="2400" i="1" dirty="0" smtClean="0">
                <a:solidFill>
                  <a:srgbClr val="FF0000"/>
                </a:solidFill>
                <a:latin typeface="Cambria" panose="02040503050406030204" pitchFamily="18" charset="0"/>
                <a:ea typeface="Cambria" panose="02040503050406030204" pitchFamily="18" charset="0"/>
              </a:rPr>
              <a:t> ở </a:t>
            </a:r>
            <a:r>
              <a:rPr lang="vi-VN" sz="2400" i="1" dirty="0" smtClean="0">
                <a:solidFill>
                  <a:srgbClr val="FF0000"/>
                </a:solidFill>
                <a:latin typeface="Cambria" panose="02040503050406030204" pitchFamily="18" charset="0"/>
                <a:ea typeface="Cambria" panose="02040503050406030204" pitchFamily="18" charset="0"/>
              </a:rPr>
              <a:t>nước </a:t>
            </a:r>
            <a:r>
              <a:rPr lang="vi-VN" sz="2400" i="1" dirty="0">
                <a:solidFill>
                  <a:srgbClr val="FF0000"/>
                </a:solidFill>
                <a:latin typeface="Cambria" panose="02040503050406030204" pitchFamily="18" charset="0"/>
                <a:ea typeface="Cambria" panose="02040503050406030204" pitchFamily="18" charset="0"/>
              </a:rPr>
              <a:t>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7" y="3417600"/>
            <a:ext cx="3657601" cy="312393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Các </a:t>
            </a:r>
            <a:r>
              <a:rPr lang="en-US" sz="2400" dirty="0" err="1" smtClean="0">
                <a:latin typeface="Cambria" pitchFamily="18" charset="0"/>
                <a:ea typeface="Cambria" pitchFamily="18" charset="0"/>
                <a:cs typeface="Times New Roman"/>
              </a:rPr>
              <a:t>vườn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quốc</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gia</a:t>
            </a:r>
            <a:r>
              <a:rPr lang="en-US" sz="2400" dirty="0" smtClean="0">
                <a:latin typeface="Cambria" pitchFamily="18" charset="0"/>
                <a:ea typeface="Cambria" pitchFamily="18" charset="0"/>
                <a:cs typeface="Times New Roman"/>
              </a:rPr>
              <a:t>: Ba </a:t>
            </a:r>
            <a:r>
              <a:rPr lang="en-US" sz="2400" dirty="0" err="1" smtClean="0">
                <a:latin typeface="Cambria" pitchFamily="18" charset="0"/>
                <a:ea typeface="Cambria" pitchFamily="18" charset="0"/>
                <a:cs typeface="Times New Roman"/>
              </a:rPr>
              <a:t>Bể</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Hoàn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Liên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Cúc</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Phương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Phong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Nha</a:t>
            </a:r>
            <a:r>
              <a:rPr lang="en-US" sz="2400" dirty="0" smtClean="0">
                <a:latin typeface="Cambria" pitchFamily="18" charset="0"/>
                <a:ea typeface="Cambria" pitchFamily="18" charset="0"/>
                <a:cs typeface="Times New Roman"/>
              </a:rPr>
              <a:t> – </a:t>
            </a:r>
            <a:r>
              <a:rPr lang="en-US" sz="2400" dirty="0" err="1" smtClean="0">
                <a:latin typeface="Cambria" pitchFamily="18" charset="0"/>
                <a:ea typeface="Cambria" pitchFamily="18" charset="0"/>
                <a:cs typeface="Times New Roman"/>
              </a:rPr>
              <a:t>Kẻ</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Bàng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Bạch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Mã</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Yok</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Đôn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Cát</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Tiên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Phú</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Quốc</a:t>
            </a:r>
            <a:r>
              <a:rPr lang="en-US" sz="2400" dirty="0" smtClean="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a:p>
            <a:pPr algn="just">
              <a:spcBef>
                <a:spcPts val="600"/>
              </a:spcBef>
              <a:spcAft>
                <a:spcPts val="0"/>
              </a:spcAft>
            </a:pPr>
            <a:r>
              <a:rPr lang="vi-VN" sz="2400" dirty="0">
                <a:latin typeface="Cambria" pitchFamily="18" charset="0"/>
                <a:ea typeface="Cambria" pitchFamily="18" charset="0"/>
                <a:cs typeface="Times New Roman"/>
              </a:rPr>
              <a:t>- Các </a:t>
            </a:r>
            <a:r>
              <a:rPr lang="en-US" sz="2400" dirty="0" err="1" smtClean="0">
                <a:latin typeface="Cambria" pitchFamily="18" charset="0"/>
                <a:ea typeface="Cambria" pitchFamily="18" charset="0"/>
                <a:cs typeface="Times New Roman"/>
              </a:rPr>
              <a:t>khu</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dự</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trữ</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sinh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quyển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Cát</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Bà</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Tây</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Nghệ</a:t>
            </a:r>
            <a:r>
              <a:rPr lang="en-US" sz="2400" dirty="0" smtClean="0">
                <a:latin typeface="Cambria" pitchFamily="18" charset="0"/>
                <a:ea typeface="Cambria" pitchFamily="18" charset="0"/>
                <a:cs typeface="Times New Roman"/>
              </a:rPr>
              <a:t> An, </a:t>
            </a:r>
            <a:r>
              <a:rPr lang="en-US" sz="2400" dirty="0" err="1" smtClean="0">
                <a:latin typeface="Cambria" pitchFamily="18" charset="0"/>
                <a:ea typeface="Cambria" pitchFamily="18" charset="0"/>
                <a:cs typeface="Times New Roman"/>
              </a:rPr>
              <a:t>Cù</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lao</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Chàm</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Cà</a:t>
            </a:r>
            <a:r>
              <a:rPr lang="en-US" sz="2400" dirty="0" smtClean="0">
                <a:latin typeface="Cambria" pitchFamily="18" charset="0"/>
                <a:ea typeface="Cambria" pitchFamily="18" charset="0"/>
                <a:cs typeface="Times New Roman"/>
              </a:rPr>
              <a:t> Mau,…</a:t>
            </a:r>
            <a:endParaRPr lang="vi-VN" sz="2400" dirty="0">
              <a:latin typeface="Cambria" pitchFamily="18" charset="0"/>
              <a:ea typeface="Cambria" pitchFamily="18" charset="0"/>
              <a:cs typeface="Times New Roman"/>
            </a:endParaRPr>
          </a:p>
        </p:txBody>
      </p:sp>
      <p:pic>
        <p:nvPicPr>
          <p:cNvPr id="26" name="Picture 2" descr="12.jpg">
            <a:extLst>
              <a:ext uri="{FF2B5EF4-FFF2-40B4-BE49-F238E27FC236}">
                <a16:creationId xmlns:a16="http://schemas.microsoft.com/office/drawing/2014/main" id="{663E6A18-C4CF-5319-4608-A7DDE027E06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0851" y="1311233"/>
            <a:ext cx="3588349" cy="51816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Oval 1"/>
          <p:cNvSpPr/>
          <p:nvPr/>
        </p:nvSpPr>
        <p:spPr>
          <a:xfrm>
            <a:off x="6324600" y="1520602"/>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5717244" y="1560672"/>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6248400" y="2183106"/>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6389594" y="306431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6930725" y="3505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6858000" y="4648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6743700" y="503314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5717244" y="5410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6629400" y="212966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5945844" y="251854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7159325" y="368635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6005804" y="59436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72555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horizont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randombar(horizontal)">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randombar(horizont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randombar(horizontal)">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randombar(horizontal)">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randombar(horizontal)">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randombar(horizontal)">
                                      <p:cBhvr>
                                        <p:cTn id="72" dur="5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77" dur="500"/>
                                        <p:tgtEl>
                                          <p:spTgt spid="25">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randombar(horizontal)">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randombar(horizontal)">
                                      <p:cBhvr>
                                        <p:cTn id="87" dur="500"/>
                                        <p:tgtEl>
                                          <p:spTgt spid="40"/>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randombar(horizontal)">
                                      <p:cBhvr>
                                        <p:cTn id="92" dur="500"/>
                                        <p:tgtEl>
                                          <p:spTgt spid="41"/>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randombar(horizontal)">
                                      <p:cBhvr>
                                        <p:cTn id="9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animBg="1"/>
      <p:bldP spid="27" grpId="0" animBg="1"/>
      <p:bldP spid="32"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r>
              <a:rPr lang="en-US" dirty="0" err="1" smtClean="0">
                <a:latin typeface="Cambria" pitchFamily="18" charset="0"/>
                <a:ea typeface="Cambria" pitchFamily="18" charset="0"/>
              </a:rPr>
              <a:t>Khu</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dự</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trữ</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quyển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Cát</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r>
              <a:rPr lang="en-US" dirty="0" err="1" smtClean="0">
                <a:latin typeface="Cambria" pitchFamily="18" charset="0"/>
                <a:ea typeface="Cambria" pitchFamily="18" charset="0"/>
              </a:rPr>
              <a:t>Khu</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dự</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trữ</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quyển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Cà</a:t>
            </a:r>
            <a:r>
              <a:rPr lang="en-US" dirty="0" smtClean="0">
                <a:latin typeface="Cambria" pitchFamily="18" charset="0"/>
                <a:ea typeface="Cambria" pitchFamily="18" charset="0"/>
              </a:rPr>
              <a:t> Mau</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Vườn</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gia</a:t>
            </a:r>
            <a:r>
              <a:rPr lang="en-US" dirty="0" smtClean="0">
                <a:latin typeface="Cambria" pitchFamily="18" charset="0"/>
                <a:ea typeface="Cambria" pitchFamily="18" charset="0"/>
              </a:rPr>
              <a:t> Ba </a:t>
            </a:r>
            <a:r>
              <a:rPr lang="en-US" dirty="0" err="1" smtClean="0">
                <a:latin typeface="Cambria" pitchFamily="18" charset="0"/>
                <a:ea typeface="Cambria" pitchFamily="18" charset="0"/>
              </a:rPr>
              <a:t>Bể</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r>
              <a:rPr lang="en-US" dirty="0" err="1" smtClean="0">
                <a:latin typeface="Cambria" pitchFamily="18" charset="0"/>
                <a:ea typeface="Cambria" pitchFamily="18" charset="0"/>
              </a:rPr>
              <a:t>Vườn</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gia</a:t>
            </a:r>
            <a:r>
              <a:rPr lang="en-US" dirty="0" smtClean="0">
                <a:latin typeface="Cambria" pitchFamily="18" charset="0"/>
                <a:ea typeface="Cambria" pitchFamily="18" charset="0"/>
              </a:rPr>
              <a:t> </a:t>
            </a:r>
            <a:r>
              <a:rPr lang="en-US" dirty="0" err="1" smtClean="0">
                <a:latin typeface="Cambria" pitchFamily="18" charset="0"/>
                <a:ea typeface="Cambria" pitchFamily="18" charset="0"/>
              </a:rPr>
              <a:t>Yok</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Đôn</a:t>
            </a:r>
            <a:endParaRPr lang="en-US" dirty="0">
              <a:latin typeface="Cambria" pitchFamily="18" charset="0"/>
              <a:ea typeface="Cambria" pitchFamily="18" charset="0"/>
            </a:endParaRPr>
          </a:p>
        </p:txBody>
      </p:sp>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576" y="4114800"/>
            <a:ext cx="3769023"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4114800"/>
            <a:ext cx="381000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28045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kiến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thức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đã</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học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giải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thích</a:t>
            </a:r>
            <a:r>
              <a:rPr lang="en-US" sz="2400" i="1" dirty="0" smtClean="0">
                <a:solidFill>
                  <a:srgbClr val="FF0000"/>
                </a:solidFill>
                <a:latin typeface="Cambria" panose="02040503050406030204" pitchFamily="18" charset="0"/>
                <a:ea typeface="Cambria" panose="02040503050406030204" pitchFamily="18" charset="0"/>
              </a:rPr>
              <a:t> v</a:t>
            </a:r>
            <a:r>
              <a:rPr lang="vi-VN" sz="2400" i="1" dirty="0" smtClean="0">
                <a:solidFill>
                  <a:srgbClr val="FF0000"/>
                </a:solidFill>
                <a:latin typeface="Cambria" panose="02040503050406030204" pitchFamily="18" charset="0"/>
                <a:ea typeface="Cambria" panose="02040503050406030204" pitchFamily="18" charset="0"/>
              </a:rPr>
              <a:t>ì </a:t>
            </a:r>
            <a:r>
              <a:rPr lang="vi-VN" sz="2400" i="1" dirty="0">
                <a:solidFill>
                  <a:srgbClr val="FF0000"/>
                </a:solidFill>
                <a:latin typeface="Cambria" panose="02040503050406030204" pitchFamily="18" charset="0"/>
                <a:ea typeface="Cambria" panose="02040503050406030204" pitchFamily="18" charset="0"/>
              </a:rPr>
              <a:t>sao sinh vật nước ta lại đa dạng và phong phú?</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8" y="3417600"/>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Vị trí địa lí nằm trên đường di cư, di lưu của nhiều loài động vật.</a:t>
            </a:r>
          </a:p>
          <a:p>
            <a:pPr algn="just">
              <a:spcBef>
                <a:spcPts val="600"/>
              </a:spcBef>
              <a:spcAft>
                <a:spcPts val="0"/>
              </a:spcAft>
            </a:pPr>
            <a:r>
              <a:rPr lang="vi-VN" sz="2400" dirty="0">
                <a:latin typeface="Cambria" pitchFamily="18" charset="0"/>
                <a:ea typeface="Cambria" pitchFamily="18" charset="0"/>
                <a:cs typeface="Times New Roman"/>
              </a:rPr>
              <a:t>- Môi trường sống thuận lợi: ánh sáng dồi dào, nhiệt độ cao, đủ nước, tầng đất sâu dày, vụn bỡ,…</a:t>
            </a: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4056476"/>
            <a:ext cx="3451925" cy="22035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11075" y="1325940"/>
            <a:ext cx="3451925" cy="217926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943600" y="3505200"/>
            <a:ext cx="22860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Ánh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sáng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dồi</a:t>
            </a:r>
            <a:r>
              <a:rPr lang="en-US" dirty="0" smtClean="0">
                <a:latin typeface="Cambria" pitchFamily="18" charset="0"/>
                <a:ea typeface="Cambria" pitchFamily="18" charset="0"/>
              </a:rPr>
              <a:t> </a:t>
            </a:r>
            <a:r>
              <a:rPr lang="en-US" dirty="0" err="1" smtClean="0">
                <a:latin typeface="Cambria" pitchFamily="18" charset="0"/>
                <a:ea typeface="Cambria" pitchFamily="18" charset="0"/>
              </a:rPr>
              <a:t>dào</a:t>
            </a:r>
            <a:endParaRPr lang="en-US" dirty="0">
              <a:latin typeface="Cambria" pitchFamily="18" charset="0"/>
              <a:ea typeface="Cambria" pitchFamily="18" charset="0"/>
            </a:endParaRPr>
          </a:p>
        </p:txBody>
      </p:sp>
      <p:sp>
        <p:nvSpPr>
          <p:cNvPr id="27" name="TextBox 26"/>
          <p:cNvSpPr txBox="1"/>
          <p:nvPr/>
        </p:nvSpPr>
        <p:spPr>
          <a:xfrm>
            <a:off x="6324600" y="6260068"/>
            <a:ext cx="2286000" cy="369332"/>
          </a:xfrm>
          <a:prstGeom prst="rect">
            <a:avLst/>
          </a:prstGeom>
          <a:noFill/>
        </p:spPr>
        <p:txBody>
          <a:bodyPr wrap="square" rtlCol="0">
            <a:spAutoFit/>
          </a:bodyPr>
          <a:lstStyle/>
          <a:p>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Công</a:t>
            </a:r>
            <a:endParaRPr lang="en-US" dirty="0">
              <a:latin typeface="Cambria" pitchFamily="18" charset="0"/>
              <a:ea typeface="Cambria" pitchFamily="18" charset="0"/>
            </a:endParaRPr>
          </a:p>
        </p:txBody>
      </p:sp>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483658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animEffect transition="in" filter="randombar(horizontal)">
                                      <p:cBhvr>
                                        <p:cTn id="15" dur="500"/>
                                        <p:tgtEl>
                                          <p:spTgt spid="61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randombar(horizontal)">
                                      <p:cBhvr>
                                        <p:cTn id="21" dur="500"/>
                                        <p:tgtEl>
                                          <p:spTgt spid="614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7" name="Rounded Rectangular Callout 26"/>
          <p:cNvSpPr/>
          <p:nvPr/>
        </p:nvSpPr>
        <p:spPr>
          <a:xfrm>
            <a:off x="446490" y="1905000"/>
            <a:ext cx="8521298" cy="4343400"/>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5" name="Rectangle 34"/>
          <p:cNvSpPr/>
          <p:nvPr/>
        </p:nvSpPr>
        <p:spPr>
          <a:xfrm>
            <a:off x="609600" y="2133600"/>
            <a:ext cx="8153400" cy="3262432"/>
          </a:xfrm>
          <a:prstGeom prst="rect">
            <a:avLst/>
          </a:prstGeom>
        </p:spPr>
        <p:txBody>
          <a:bodyPr wrap="square">
            <a:spAutoFit/>
          </a:bodyPr>
          <a:lstStyle/>
          <a:p>
            <a:pPr algn="just">
              <a:spcBef>
                <a:spcPts val="600"/>
              </a:spcBef>
              <a:spcAft>
                <a:spcPts val="0"/>
              </a:spcAft>
            </a:pPr>
            <a:r>
              <a:rPr lang="vi-VN" sz="2800" b="1" dirty="0" smtClean="0">
                <a:latin typeface="Cambria" pitchFamily="18" charset="0"/>
                <a:ea typeface="Cambria" pitchFamily="18" charset="0"/>
                <a:cs typeface="Times New Roman"/>
              </a:rPr>
              <a:t>* Đa </a:t>
            </a:r>
            <a:r>
              <a:rPr lang="vi-VN" sz="2800" b="1" dirty="0">
                <a:latin typeface="Cambria" pitchFamily="18" charset="0"/>
                <a:ea typeface="Cambria" pitchFamily="18" charset="0"/>
                <a:cs typeface="Times New Roman"/>
              </a:rPr>
              <a:t>dạng về thành phần loài: </a:t>
            </a:r>
            <a:r>
              <a:rPr lang="en-US" sz="2800" dirty="0" err="1" smtClean="0">
                <a:latin typeface="Cambria" pitchFamily="18" charset="0"/>
                <a:ea typeface="Cambria" pitchFamily="18" charset="0"/>
                <a:cs typeface="Times New Roman"/>
              </a:rPr>
              <a:t>có</a:t>
            </a:r>
            <a:r>
              <a:rPr lang="en-US" sz="2800" dirty="0" smtClean="0">
                <a:latin typeface="Cambria" pitchFamily="18" charset="0"/>
                <a:ea typeface="Cambria" pitchFamily="18" charset="0"/>
                <a:cs typeface="Times New Roman"/>
              </a:rPr>
              <a:t> h</a:t>
            </a:r>
            <a:r>
              <a:rPr lang="vi-VN" sz="2800" dirty="0" smtClean="0">
                <a:latin typeface="Cambria" pitchFamily="18" charset="0"/>
                <a:ea typeface="Cambria" pitchFamily="18" charset="0"/>
                <a:cs typeface="Times New Roman"/>
              </a:rPr>
              <a:t>ơn </a:t>
            </a:r>
            <a:r>
              <a:rPr lang="vi-VN" sz="2800" dirty="0">
                <a:latin typeface="Cambria" pitchFamily="18" charset="0"/>
                <a:ea typeface="Cambria" pitchFamily="18" charset="0"/>
                <a:cs typeface="Times New Roman"/>
              </a:rPr>
              <a:t>50.000 </a:t>
            </a:r>
            <a:r>
              <a:rPr lang="vi-VN" sz="2800">
                <a:latin typeface="Cambria" pitchFamily="18" charset="0"/>
                <a:ea typeface="Cambria" pitchFamily="18" charset="0"/>
                <a:cs typeface="Times New Roman"/>
              </a:rPr>
              <a:t>loài </a:t>
            </a:r>
            <a:r>
              <a:rPr lang="vi-VN" sz="2800" smtClean="0">
                <a:latin typeface="Cambria" pitchFamily="18" charset="0"/>
                <a:ea typeface="Cambria" pitchFamily="18" charset="0"/>
                <a:cs typeface="Times New Roman"/>
              </a:rPr>
              <a:t>động thực </a:t>
            </a:r>
            <a:r>
              <a:rPr lang="vi-VN" sz="2800" dirty="0">
                <a:latin typeface="Cambria" pitchFamily="18" charset="0"/>
                <a:ea typeface="Cambria" pitchFamily="18" charset="0"/>
                <a:cs typeface="Times New Roman"/>
              </a:rPr>
              <a:t>vật, trong đó </a:t>
            </a:r>
            <a:r>
              <a:rPr lang="en-US" sz="2800" dirty="0" err="1" smtClean="0">
                <a:latin typeface="Cambria" pitchFamily="18" charset="0"/>
                <a:ea typeface="Cambria" pitchFamily="18" charset="0"/>
                <a:cs typeface="Times New Roman"/>
              </a:rPr>
              <a:t>có</a:t>
            </a:r>
            <a:r>
              <a:rPr lang="en-US" sz="2800" dirty="0" smtClean="0">
                <a:latin typeface="Cambria" pitchFamily="18" charset="0"/>
                <a:ea typeface="Cambria" pitchFamily="18" charset="0"/>
                <a:cs typeface="Times New Roman"/>
              </a:rPr>
              <a:t> </a:t>
            </a:r>
            <a:r>
              <a:rPr lang="en-US" sz="2800" dirty="0" err="1" smtClean="0">
                <a:latin typeface="Cambria" pitchFamily="18" charset="0"/>
                <a:ea typeface="Cambria" pitchFamily="18" charset="0"/>
                <a:cs typeface="Times New Roman"/>
              </a:rPr>
              <a:t>nhiều</a:t>
            </a:r>
            <a:r>
              <a:rPr lang="en-US" sz="2800" dirty="0" smtClean="0">
                <a:latin typeface="Cambria" pitchFamily="18" charset="0"/>
                <a:ea typeface="Cambria" pitchFamily="18" charset="0"/>
                <a:cs typeface="Times New Roman"/>
              </a:rPr>
              <a:t> </a:t>
            </a:r>
            <a:r>
              <a:rPr lang="en-US" sz="2800" dirty="0" err="1" smtClean="0">
                <a:latin typeface="Cambria" pitchFamily="18" charset="0"/>
                <a:ea typeface="Cambria" pitchFamily="18" charset="0"/>
                <a:cs typeface="Times New Roman"/>
              </a:rPr>
              <a:t>loài</a:t>
            </a:r>
            <a:r>
              <a:rPr lang="en-US" sz="2800" dirty="0">
                <a:latin typeface="Cambria" pitchFamily="18" charset="0"/>
                <a:ea typeface="Cambria" pitchFamily="18" charset="0"/>
                <a:cs typeface="Times New Roman"/>
              </a:rPr>
              <a:t> </a:t>
            </a:r>
            <a:r>
              <a:rPr lang="vi-VN" sz="2800" dirty="0" smtClean="0">
                <a:latin typeface="Cambria" pitchFamily="18" charset="0"/>
                <a:ea typeface="Cambria" pitchFamily="18" charset="0"/>
                <a:cs typeface="Times New Roman"/>
              </a:rPr>
              <a:t>quý hiếm</a:t>
            </a:r>
            <a:r>
              <a:rPr lang="en-US" sz="2800" dirty="0" smtClean="0">
                <a:latin typeface="Cambria" pitchFamily="18" charset="0"/>
                <a:ea typeface="Cambria" pitchFamily="18" charset="0"/>
                <a:cs typeface="Times New Roman"/>
              </a:rPr>
              <a:t> </a:t>
            </a:r>
            <a:endParaRPr lang="vi-VN" sz="2800" dirty="0" smtClean="0">
              <a:latin typeface="Cambria" pitchFamily="18" charset="0"/>
              <a:ea typeface="Cambria" pitchFamily="18" charset="0"/>
              <a:cs typeface="Times New Roman"/>
            </a:endParaRPr>
          </a:p>
          <a:p>
            <a:pPr algn="just">
              <a:spcBef>
                <a:spcPts val="600"/>
              </a:spcBef>
              <a:spcAft>
                <a:spcPts val="0"/>
              </a:spcAft>
            </a:pPr>
            <a:r>
              <a:rPr lang="vi-VN" sz="2800" b="1" dirty="0" smtClean="0">
                <a:latin typeface="Cambria" pitchFamily="18" charset="0"/>
                <a:ea typeface="Cambria" pitchFamily="18" charset="0"/>
                <a:cs typeface="Times New Roman"/>
              </a:rPr>
              <a:t>* </a:t>
            </a:r>
            <a:r>
              <a:rPr lang="vi-VN" sz="2800" b="1" dirty="0">
                <a:latin typeface="Cambria" pitchFamily="18" charset="0"/>
                <a:ea typeface="Cambria" pitchFamily="18" charset="0"/>
                <a:cs typeface="Times New Roman"/>
              </a:rPr>
              <a:t>Đa dạng về nguồn gen di truyền</a:t>
            </a:r>
            <a:r>
              <a:rPr lang="vi-VN" sz="2800" dirty="0">
                <a:latin typeface="Cambria" pitchFamily="18" charset="0"/>
                <a:ea typeface="Cambria" pitchFamily="18" charset="0"/>
                <a:cs typeface="Times New Roman"/>
              </a:rPr>
              <a:t>: </a:t>
            </a:r>
            <a:r>
              <a:rPr lang="en-US" sz="2800" dirty="0" smtClean="0">
                <a:latin typeface="Cambria" pitchFamily="18" charset="0"/>
                <a:ea typeface="Cambria" pitchFamily="18" charset="0"/>
                <a:cs typeface="Times New Roman"/>
              </a:rPr>
              <a:t>t</a:t>
            </a:r>
            <a:r>
              <a:rPr lang="vi-VN" sz="2800" dirty="0" smtClean="0">
                <a:latin typeface="Cambria" pitchFamily="18" charset="0"/>
                <a:ea typeface="Cambria" pitchFamily="18" charset="0"/>
                <a:cs typeface="Times New Roman"/>
              </a:rPr>
              <a:t>rong </a:t>
            </a:r>
            <a:r>
              <a:rPr lang="vi-VN" sz="2800" dirty="0">
                <a:latin typeface="Cambria" pitchFamily="18" charset="0"/>
                <a:ea typeface="Cambria" pitchFamily="18" charset="0"/>
                <a:cs typeface="Times New Roman"/>
              </a:rPr>
              <a:t>mỗi loài lại có số lượng cá thể rất lớn, tạo nên sự đa dạng của nguồn gen di truyền.</a:t>
            </a:r>
          </a:p>
          <a:p>
            <a:pPr algn="just">
              <a:spcBef>
                <a:spcPts val="600"/>
              </a:spcBef>
              <a:spcAft>
                <a:spcPts val="0"/>
              </a:spcAft>
            </a:pPr>
            <a:r>
              <a:rPr lang="vi-VN" sz="2800" b="1" dirty="0">
                <a:latin typeface="Cambria" pitchFamily="18" charset="0"/>
                <a:ea typeface="Cambria" pitchFamily="18" charset="0"/>
                <a:cs typeface="Times New Roman"/>
              </a:rPr>
              <a:t>* Đa dạng về hệ sinh </a:t>
            </a:r>
            <a:r>
              <a:rPr lang="vi-VN" sz="2800" b="1" dirty="0" smtClean="0">
                <a:latin typeface="Cambria" pitchFamily="18" charset="0"/>
                <a:ea typeface="Cambria" pitchFamily="18" charset="0"/>
                <a:cs typeface="Times New Roman"/>
              </a:rPr>
              <a:t>thái:</a:t>
            </a:r>
            <a:r>
              <a:rPr lang="en-US" sz="2800" b="1" dirty="0" smtClean="0">
                <a:latin typeface="Cambria" pitchFamily="18" charset="0"/>
                <a:ea typeface="Cambria" pitchFamily="18" charset="0"/>
                <a:cs typeface="Times New Roman"/>
              </a:rPr>
              <a:t> h</a:t>
            </a:r>
            <a:r>
              <a:rPr lang="vi-VN" sz="2800" dirty="0" smtClean="0">
                <a:latin typeface="Cambria" pitchFamily="18" charset="0"/>
                <a:ea typeface="Cambria" pitchFamily="18" charset="0"/>
                <a:cs typeface="Times New Roman"/>
              </a:rPr>
              <a:t>ệ </a:t>
            </a:r>
            <a:r>
              <a:rPr lang="vi-VN" sz="2800" dirty="0">
                <a:latin typeface="Cambria" pitchFamily="18" charset="0"/>
                <a:ea typeface="Cambria" pitchFamily="18" charset="0"/>
                <a:cs typeface="Times New Roman"/>
              </a:rPr>
              <a:t>sinh thái tự nhiên trên </a:t>
            </a:r>
            <a:r>
              <a:rPr lang="vi-VN" sz="2800" dirty="0" smtClean="0">
                <a:latin typeface="Cambria" pitchFamily="18" charset="0"/>
                <a:ea typeface="Cambria" pitchFamily="18" charset="0"/>
                <a:cs typeface="Times New Roman"/>
              </a:rPr>
              <a:t>cạn</a:t>
            </a:r>
            <a:r>
              <a:rPr lang="en-US" sz="2800" dirty="0" smtClean="0">
                <a:latin typeface="Cambria" pitchFamily="18" charset="0"/>
                <a:ea typeface="Cambria" pitchFamily="18" charset="0"/>
                <a:cs typeface="Times New Roman"/>
              </a:rPr>
              <a:t>, </a:t>
            </a:r>
            <a:r>
              <a:rPr lang="vi-VN" sz="2800" dirty="0" smtClean="0">
                <a:latin typeface="Cambria" pitchFamily="18" charset="0"/>
                <a:ea typeface="Cambria" pitchFamily="18" charset="0"/>
                <a:cs typeface="Times New Roman"/>
              </a:rPr>
              <a:t>dưới nước</a:t>
            </a:r>
            <a:r>
              <a:rPr lang="en-US" sz="2800" dirty="0" smtClean="0">
                <a:latin typeface="Cambria" pitchFamily="18" charset="0"/>
                <a:ea typeface="Cambria" pitchFamily="18" charset="0"/>
                <a:cs typeface="Times New Roman"/>
              </a:rPr>
              <a:t> </a:t>
            </a:r>
            <a:r>
              <a:rPr lang="en-US" sz="2800" dirty="0" err="1" smtClean="0">
                <a:latin typeface="Cambria" pitchFamily="18" charset="0"/>
                <a:ea typeface="Cambria" pitchFamily="18" charset="0"/>
                <a:cs typeface="Times New Roman"/>
              </a:rPr>
              <a:t>và</a:t>
            </a:r>
            <a:r>
              <a:rPr lang="en-US" sz="2800" dirty="0" smtClean="0">
                <a:latin typeface="Cambria" pitchFamily="18" charset="0"/>
                <a:ea typeface="Cambria" pitchFamily="18" charset="0"/>
                <a:cs typeface="Times New Roman"/>
              </a:rPr>
              <a:t> c</a:t>
            </a:r>
            <a:r>
              <a:rPr lang="vi-VN" sz="2800" dirty="0" smtClean="0">
                <a:latin typeface="Cambria" pitchFamily="18" charset="0"/>
                <a:ea typeface="Cambria" pitchFamily="18" charset="0"/>
                <a:cs typeface="Times New Roman"/>
              </a:rPr>
              <a:t>ác </a:t>
            </a:r>
            <a:r>
              <a:rPr lang="vi-VN" sz="2800" dirty="0">
                <a:latin typeface="Cambria" pitchFamily="18" charset="0"/>
                <a:ea typeface="Cambria" pitchFamily="18" charset="0"/>
                <a:cs typeface="Times New Roman"/>
              </a:rPr>
              <a:t>hệ sinh thái nông </a:t>
            </a:r>
            <a:r>
              <a:rPr lang="vi-VN" sz="2800" dirty="0" smtClean="0">
                <a:latin typeface="Cambria" pitchFamily="18" charset="0"/>
                <a:ea typeface="Cambria" pitchFamily="18" charset="0"/>
                <a:cs typeface="Times New Roman"/>
              </a:rPr>
              <a:t>nghiệp</a:t>
            </a:r>
            <a:r>
              <a:rPr lang="en-US" sz="2800" dirty="0" smtClean="0">
                <a:latin typeface="Cambria" pitchFamily="18" charset="0"/>
                <a:ea typeface="Cambria" pitchFamily="18" charset="0"/>
                <a:cs typeface="Times New Roman"/>
              </a:rPr>
              <a:t>.</a:t>
            </a:r>
            <a:endParaRPr lang="vi-VN" sz="28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051939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5" dur="500"/>
                                        <p:tgtEl>
                                          <p:spTgt spid="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0" dur="500"/>
                                        <p:tgtEl>
                                          <p:spTgt spid="3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5"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5643</TotalTime>
  <Words>1697</Words>
  <Application>Microsoft Office PowerPoint</Application>
  <PresentationFormat>On-screen Show (4:3)</PresentationFormat>
  <Paragraphs>155</Paragraphs>
  <Slides>18</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Cambria</vt:lpstr>
      <vt:lpstr>Times New Roman</vt:lpstr>
      <vt:lpstr>Office Theme</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pc02</cp:lastModifiedBy>
  <cp:revision>433</cp:revision>
  <dcterms:created xsi:type="dcterms:W3CDTF">2016-02-15T14:28:12Z</dcterms:created>
  <dcterms:modified xsi:type="dcterms:W3CDTF">2026-02-03T08:18:20Z</dcterms:modified>
</cp:coreProperties>
</file>