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77" r:id="rId2"/>
    <p:sldId id="578" r:id="rId3"/>
    <p:sldId id="579" r:id="rId4"/>
    <p:sldId id="580" r:id="rId5"/>
    <p:sldId id="497" r:id="rId6"/>
    <p:sldId id="581" r:id="rId7"/>
    <p:sldId id="582" r:id="rId8"/>
    <p:sldId id="583" r:id="rId9"/>
    <p:sldId id="590" r:id="rId10"/>
    <p:sldId id="612" r:id="rId11"/>
    <p:sldId id="591" r:id="rId12"/>
    <p:sldId id="613" r:id="rId13"/>
    <p:sldId id="592" r:id="rId14"/>
    <p:sldId id="614" r:id="rId15"/>
    <p:sldId id="593" r:id="rId16"/>
    <p:sldId id="594" r:id="rId17"/>
    <p:sldId id="625" r:id="rId18"/>
    <p:sldId id="626" r:id="rId19"/>
    <p:sldId id="617" r:id="rId20"/>
    <p:sldId id="624" r:id="rId21"/>
    <p:sldId id="623" r:id="rId22"/>
    <p:sldId id="622" r:id="rId23"/>
    <p:sldId id="621" r:id="rId24"/>
    <p:sldId id="620" r:id="rId25"/>
    <p:sldId id="619" r:id="rId26"/>
    <p:sldId id="618" r:id="rId27"/>
    <p:sldId id="627" r:id="rId28"/>
    <p:sldId id="628" r:id="rId29"/>
    <p:sldId id="630" r:id="rId30"/>
    <p:sldId id="635" r:id="rId31"/>
    <p:sldId id="639" r:id="rId32"/>
    <p:sldId id="636" r:id="rId33"/>
    <p:sldId id="637" r:id="rId34"/>
    <p:sldId id="616" r:id="rId35"/>
    <p:sldId id="640" r:id="rId36"/>
    <p:sldId id="641" r:id="rId37"/>
    <p:sldId id="643" r:id="rId38"/>
    <p:sldId id="644" r:id="rId39"/>
    <p:sldId id="645" r:id="rId40"/>
    <p:sldId id="646" r:id="rId41"/>
    <p:sldId id="647" r:id="rId42"/>
    <p:sldId id="651" r:id="rId43"/>
    <p:sldId id="652" r:id="rId44"/>
    <p:sldId id="653" r:id="rId45"/>
    <p:sldId id="604" r:id="rId46"/>
    <p:sldId id="606" r:id="rId47"/>
    <p:sldId id="607" r:id="rId48"/>
    <p:sldId id="608" r:id="rId49"/>
    <p:sldId id="609" r:id="rId50"/>
    <p:sldId id="610" r:id="rId51"/>
    <p:sldId id="611" r:id="rId52"/>
    <p:sldId id="595" r:id="rId53"/>
    <p:sldId id="537" r:id="rId54"/>
    <p:sldId id="596" r:id="rId55"/>
    <p:sldId id="61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D30DD"/>
    <a:srgbClr val="FFCCFF"/>
    <a:srgbClr val="BCFCD4"/>
    <a:srgbClr val="33CCFF"/>
    <a:srgbClr val="99FF66"/>
    <a:srgbClr val="009900"/>
    <a:srgbClr val="F11BAA"/>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2" d="100"/>
          <a:sy n="82" d="100"/>
        </p:scale>
        <p:origin x="1507"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24</a:t>
            </a:fld>
            <a:endParaRPr lang="en-US"/>
          </a:p>
        </p:txBody>
      </p:sp>
    </p:spTree>
    <p:extLst>
      <p:ext uri="{BB962C8B-B14F-4D97-AF65-F5344CB8AC3E}">
        <p14:creationId xmlns:p14="http://schemas.microsoft.com/office/powerpoint/2010/main" val="388785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image" Target="../media/image6.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image" Target="../media/image6.jpe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6.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azi.vn/edu/exercise/1734103/tam-giac-chau-la-g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vi.wikipedia.org/wiki/%C4%90%C3%B4ng_Nam_%C3%8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7.png"/><Relationship Id="rId10" Type="http://schemas.openxmlformats.org/officeDocument/2006/relationships/image" Target="../media/image59.png"/><Relationship Id="rId4" Type="http://schemas.openxmlformats.org/officeDocument/2006/relationships/image" Target="../media/image6.jpeg"/><Relationship Id="rId9" Type="http://schemas.openxmlformats.org/officeDocument/2006/relationships/image" Target="../media/image9.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7.png"/><Relationship Id="rId10" Type="http://schemas.openxmlformats.org/officeDocument/2006/relationships/image" Target="../media/image59.png"/><Relationship Id="rId4" Type="http://schemas.openxmlformats.org/officeDocument/2006/relationships/image" Target="../media/image6.jpeg"/><Relationship Id="rId9"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0.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3.png"/><Relationship Id="rId5" Type="http://schemas.openxmlformats.org/officeDocument/2006/relationships/image" Target="../media/image7.png"/><Relationship Id="rId10" Type="http://schemas.openxmlformats.org/officeDocument/2006/relationships/image" Target="../media/image62.png"/><Relationship Id="rId4" Type="http://schemas.openxmlformats.org/officeDocument/2006/relationships/image" Target="../media/image6.jpeg"/><Relationship Id="rId9" Type="http://schemas.openxmlformats.org/officeDocument/2006/relationships/image" Target="../media/image9.jpeg"/></Relationships>
</file>

<file path=ppt/slides/_rels/slide4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5.png"/><Relationship Id="rId5" Type="http://schemas.openxmlformats.org/officeDocument/2006/relationships/image" Target="../media/image7.png"/><Relationship Id="rId10" Type="http://schemas.openxmlformats.org/officeDocument/2006/relationships/image" Target="../media/image64.png"/><Relationship Id="rId4" Type="http://schemas.openxmlformats.org/officeDocument/2006/relationships/image" Target="../media/image6.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7.png"/><Relationship Id="rId10" Type="http://schemas.openxmlformats.org/officeDocument/2006/relationships/image" Target="../media/image66.png"/><Relationship Id="rId4" Type="http://schemas.openxmlformats.org/officeDocument/2006/relationships/image" Target="../media/image6.jpeg"/><Relationship Id="rId9" Type="http://schemas.openxmlformats.org/officeDocument/2006/relationships/image" Target="../media/image9.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7.png"/><Relationship Id="rId10" Type="http://schemas.openxmlformats.org/officeDocument/2006/relationships/image" Target="../media/image63.png"/><Relationship Id="rId4" Type="http://schemas.openxmlformats.org/officeDocument/2006/relationships/image" Target="../media/image6.jpeg"/><Relationship Id="rId9" Type="http://schemas.openxmlformats.org/officeDocument/2006/relationships/image" Target="../media/image9.jpe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30238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91482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oàn cảnh Bờ Biển Việt Nam   Nhìn từ trên cao_360P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838200"/>
            <a:ext cx="8045450" cy="4525963"/>
          </a:xfrm>
        </p:spPr>
      </p:pic>
      <p:sp>
        <p:nvSpPr>
          <p:cNvPr id="2" name="TextBox 1"/>
          <p:cNvSpPr txBox="1"/>
          <p:nvPr/>
        </p:nvSpPr>
        <p:spPr>
          <a:xfrm>
            <a:off x="0" y="152400"/>
            <a:ext cx="8915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video, </a:t>
            </a:r>
            <a:r>
              <a:rPr lang="en-US" sz="2400" dirty="0" err="1" smtClean="0">
                <a:latin typeface="Times New Roman" panose="02020603050405020304" pitchFamily="18" charset="0"/>
                <a:cs typeface="Times New Roman" panose="02020603050405020304" pitchFamily="18" charset="0"/>
              </a:rPr>
              <a:t>ghi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t>
            </a:r>
            <a:r>
              <a:rPr lang="en-US" sz="2400" dirty="0" err="1" smtClean="0">
                <a:latin typeface="Times New Roman" panose="02020603050405020304" pitchFamily="18" charset="0"/>
                <a:cs typeface="Times New Roman" panose="02020603050405020304" pitchFamily="18" charset="0"/>
              </a:rPr>
              <a:t>iệt</a:t>
            </a:r>
            <a:r>
              <a:rPr lang="en-US" sz="2400" dirty="0" smtClean="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9211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Đoán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Qua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745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23103"/>
            <a:ext cx="4572000" cy="2992042"/>
          </a:xfrm>
          <a:prstGeom prst="rect">
            <a:avLst/>
          </a:prstGeom>
        </p:spPr>
      </p:pic>
      <p:pic>
        <p:nvPicPr>
          <p:cNvPr id="5" name="Picture 4"/>
          <p:cNvPicPr>
            <a:picLocks noChangeAspect="1"/>
          </p:cNvPicPr>
          <p:nvPr/>
        </p:nvPicPr>
        <p:blipFill>
          <a:blip r:embed="rId3"/>
          <a:stretch>
            <a:fillRect/>
          </a:stretch>
        </p:blipFill>
        <p:spPr>
          <a:xfrm>
            <a:off x="4572000" y="3429000"/>
            <a:ext cx="4419600" cy="2892308"/>
          </a:xfrm>
          <a:prstGeom prst="rect">
            <a:avLst/>
          </a:prstGeom>
        </p:spPr>
      </p:pic>
      <p:sp>
        <p:nvSpPr>
          <p:cNvPr id="6" name="TextBox 5"/>
          <p:cNvSpPr txBox="1"/>
          <p:nvPr/>
        </p:nvSpPr>
        <p:spPr>
          <a:xfrm>
            <a:off x="4572000" y="423104"/>
            <a:ext cx="4495800"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5334000"/>
            <a:ext cx="4495800" cy="1015663"/>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bùn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8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91166" cy="2895600"/>
          </a:xfrm>
          <a:prstGeom prst="rect">
            <a:avLst/>
          </a:prstGeom>
        </p:spPr>
      </p:pic>
      <p:pic>
        <p:nvPicPr>
          <p:cNvPr id="5" name="Picture 4"/>
          <p:cNvPicPr>
            <a:picLocks noChangeAspect="1"/>
          </p:cNvPicPr>
          <p:nvPr/>
        </p:nvPicPr>
        <p:blipFill>
          <a:blip r:embed="rId3"/>
          <a:stretch>
            <a:fillRect/>
          </a:stretch>
        </p:blipFill>
        <p:spPr>
          <a:xfrm>
            <a:off x="3308140" y="2895600"/>
            <a:ext cx="5732470" cy="3416952"/>
          </a:xfrm>
          <a:prstGeom prst="rect">
            <a:avLst/>
          </a:prstGeom>
        </p:spPr>
      </p:pic>
      <p:sp>
        <p:nvSpPr>
          <p:cNvPr id="6" name="TextBox 5"/>
          <p:cNvSpPr txBox="1"/>
          <p:nvPr/>
        </p:nvSpPr>
        <p:spPr>
          <a:xfrm>
            <a:off x="914400" y="2895600"/>
            <a:ext cx="974947"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Cồn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69260" y="6294264"/>
            <a:ext cx="1593706"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Bãi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phẳng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7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457200"/>
          </a:xfrm>
        </p:spPr>
        <p:txBody>
          <a:bodyPr>
            <a:normAutofit/>
          </a:bodyPr>
          <a:lstStyle/>
          <a:p>
            <a:r>
              <a:rPr lang="en-US" sz="2000" dirty="0" err="1">
                <a:solidFill>
                  <a:srgbClr val="101518"/>
                </a:solidFill>
                <a:latin typeface="Times New Roman" panose="02020603050405020304" pitchFamily="18" charset="0"/>
                <a:cs typeface="Times New Roman" panose="02020603050405020304" pitchFamily="18" charset="0"/>
              </a:rPr>
              <a:t>Vịnh</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là</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vùng</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smtClean="0">
                <a:solidFill>
                  <a:srgbClr val="101518"/>
                </a:solidFill>
                <a:latin typeface="Times New Roman" panose="02020603050405020304" pitchFamily="18" charset="0"/>
                <a:cs typeface="Times New Roman" panose="02020603050405020304" pitchFamily="18" charset="0"/>
              </a:rPr>
              <a:t>nước</a:t>
            </a:r>
            <a:r>
              <a:rPr lang="en-US" sz="2000" dirty="0" smtClean="0">
                <a:solidFill>
                  <a:srgbClr val="101518"/>
                </a:solidFill>
                <a:latin typeface="Times New Roman" panose="02020603050405020304" pitchFamily="18" charset="0"/>
                <a:cs typeface="Times New Roman" panose="02020603050405020304" pitchFamily="18" charset="0"/>
              </a:rPr>
              <a:t> </a:t>
            </a:r>
            <a:r>
              <a:rPr lang="en-US" sz="2000" dirty="0" err="1" smtClean="0">
                <a:solidFill>
                  <a:srgbClr val="101518"/>
                </a:solidFill>
                <a:latin typeface="Times New Roman" panose="02020603050405020304" pitchFamily="18" charset="0"/>
                <a:cs typeface="Times New Roman" panose="02020603050405020304" pitchFamily="18" charset="0"/>
              </a:rPr>
              <a:t>lõm</a:t>
            </a:r>
            <a:r>
              <a:rPr lang="en-US" sz="2000" dirty="0" smtClean="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sâu</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rõ</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rệt</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vào</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đất</a:t>
            </a:r>
            <a:r>
              <a:rPr lang="en-US" sz="2000" dirty="0">
                <a:solidFill>
                  <a:srgbClr val="101518"/>
                </a:solidFill>
                <a:latin typeface="Times New Roman" panose="02020603050405020304" pitchFamily="18" charset="0"/>
                <a:cs typeface="Times New Roman" panose="02020603050405020304" pitchFamily="18" charset="0"/>
              </a:rPr>
              <a:t> </a:t>
            </a:r>
            <a:r>
              <a:rPr lang="en-US" sz="2000" dirty="0" err="1">
                <a:solidFill>
                  <a:srgbClr val="101518"/>
                </a:solidFill>
                <a:latin typeface="Times New Roman" panose="02020603050405020304" pitchFamily="18" charset="0"/>
                <a:cs typeface="Times New Roman" panose="02020603050405020304" pitchFamily="18" charset="0"/>
              </a:rPr>
              <a:t>liền</a:t>
            </a: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9396" y="762000"/>
            <a:ext cx="4515196" cy="3210806"/>
          </a:xfrm>
          <a:prstGeom prst="rect">
            <a:avLst/>
          </a:prstGeom>
        </p:spPr>
      </p:pic>
      <p:pic>
        <p:nvPicPr>
          <p:cNvPr id="8" name="Picture 7"/>
          <p:cNvPicPr>
            <a:picLocks noChangeAspect="1"/>
          </p:cNvPicPr>
          <p:nvPr/>
        </p:nvPicPr>
        <p:blipFill>
          <a:blip r:embed="rId3"/>
          <a:stretch>
            <a:fillRect/>
          </a:stretch>
        </p:blipFill>
        <p:spPr>
          <a:xfrm>
            <a:off x="4495800" y="2667000"/>
            <a:ext cx="4648200" cy="3634751"/>
          </a:xfrm>
          <a:prstGeom prst="rect">
            <a:avLst/>
          </a:prstGeom>
        </p:spPr>
      </p:pic>
    </p:spTree>
    <p:extLst>
      <p:ext uri="{BB962C8B-B14F-4D97-AF65-F5344CB8AC3E}">
        <p14:creationId xmlns:p14="http://schemas.microsoft.com/office/powerpoint/2010/main" val="3801298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64782" cy="1143000"/>
          </a:xfrm>
        </p:spPr>
        <p:txBody>
          <a:bodyPr>
            <a:normAutofit fontScale="90000"/>
          </a:bodyPr>
          <a:lstStyle/>
          <a:p>
            <a:pPr algn="l"/>
            <a:r>
              <a:rPr lang="en-US" sz="2200" dirty="0" smtClean="0">
                <a:solidFill>
                  <a:srgbClr val="4D5156"/>
                </a:solidFill>
                <a:latin typeface="Times New Roman" panose="02020603050405020304" pitchFamily="18" charset="0"/>
                <a:cs typeface="Times New Roman" panose="02020603050405020304" pitchFamily="18" charset="0"/>
              </a:rPr>
              <a:t/>
            </a:r>
            <a:br>
              <a:rPr lang="en-US" sz="2200" dirty="0" smtClean="0">
                <a:solidFill>
                  <a:srgbClr val="4D5156"/>
                </a:solidFill>
                <a:latin typeface="Times New Roman" panose="02020603050405020304" pitchFamily="18" charset="0"/>
                <a:cs typeface="Times New Roman" panose="02020603050405020304" pitchFamily="18" charset="0"/>
              </a:rPr>
            </a:br>
            <a:r>
              <a:rPr lang="en-US" sz="2200" dirty="0">
                <a:solidFill>
                  <a:srgbClr val="4D5156"/>
                </a:solidFill>
                <a:latin typeface="Times New Roman" panose="02020603050405020304" pitchFamily="18" charset="0"/>
                <a:cs typeface="Times New Roman" panose="02020603050405020304" pitchFamily="18" charset="0"/>
              </a:rPr>
              <a:t/>
            </a:r>
            <a:br>
              <a:rPr lang="en-US" sz="2200" dirty="0">
                <a:solidFill>
                  <a:srgbClr val="4D5156"/>
                </a:solidFill>
                <a:latin typeface="Times New Roman" panose="02020603050405020304" pitchFamily="18" charset="0"/>
                <a:cs typeface="Times New Roman" panose="02020603050405020304" pitchFamily="18" charset="0"/>
              </a:rPr>
            </a:br>
            <a:r>
              <a:rPr lang="en-US" sz="2200" dirty="0" smtClean="0">
                <a:solidFill>
                  <a:srgbClr val="4D5156"/>
                </a:solidFill>
                <a:latin typeface="Times New Roman" panose="02020603050405020304" pitchFamily="18" charset="0"/>
                <a:cs typeface="Times New Roman" panose="02020603050405020304" pitchFamily="18" charset="0"/>
              </a:rPr>
              <a:t/>
            </a:r>
            <a:br>
              <a:rPr lang="en-US" sz="2200" dirty="0" smtClean="0">
                <a:solidFill>
                  <a:srgbClr val="4D5156"/>
                </a:solidFill>
                <a:latin typeface="Times New Roman" panose="02020603050405020304" pitchFamily="18" charset="0"/>
                <a:cs typeface="Times New Roman" panose="02020603050405020304" pitchFamily="18" charset="0"/>
              </a:rPr>
            </a:br>
            <a:r>
              <a:rPr lang="vi-VN" sz="2200" dirty="0" smtClean="0">
                <a:latin typeface="Times New Roman" panose="02020603050405020304" pitchFamily="18" charset="0"/>
                <a:cs typeface="Times New Roman" panose="02020603050405020304" pitchFamily="18" charset="0"/>
              </a:rPr>
              <a:t>Tam </a:t>
            </a:r>
            <a:r>
              <a:rPr lang="vi-VN" sz="2200" dirty="0">
                <a:latin typeface="Times New Roman" panose="02020603050405020304" pitchFamily="18" charset="0"/>
                <a:cs typeface="Times New Roman" panose="02020603050405020304" pitchFamily="18" charset="0"/>
              </a:rPr>
              <a:t>giác châu, hay còn gọi là đồng bằng châu thổ, là một dạng địa hình thấp và bằng phẳng được hình thành tại cửa sông, nơi dòng sông đổ ra biển hoặc hồ.</a:t>
            </a:r>
            <a:r>
              <a:rPr lang="vi-VN" sz="2200" dirty="0">
                <a:latin typeface="Roboto"/>
              </a:rPr>
              <a:t/>
            </a:r>
            <a:br>
              <a:rPr lang="vi-VN" sz="2200" dirty="0">
                <a:latin typeface="Roboto"/>
              </a:rPr>
            </a:br>
            <a:r>
              <a:rPr lang="vi-VN" dirty="0">
                <a:solidFill>
                  <a:srgbClr val="1A0DAB"/>
                </a:solidFill>
                <a:latin typeface="Roboto"/>
                <a:hlinkClick r:id="rId3"/>
              </a:rPr>
              <a:t/>
            </a:r>
            <a:br>
              <a:rPr lang="vi-VN" dirty="0">
                <a:solidFill>
                  <a:srgbClr val="1A0DAB"/>
                </a:solidFill>
                <a:latin typeface="Roboto"/>
                <a:hlinkClick r:id="rId3"/>
              </a:rPr>
            </a:br>
            <a:endParaRPr lang="en-US" dirty="0"/>
          </a:p>
        </p:txBody>
      </p:sp>
      <p:pic>
        <p:nvPicPr>
          <p:cNvPr id="4" name="Picture 3"/>
          <p:cNvPicPr>
            <a:picLocks noChangeAspect="1"/>
          </p:cNvPicPr>
          <p:nvPr/>
        </p:nvPicPr>
        <p:blipFill>
          <a:blip r:embed="rId4"/>
          <a:stretch>
            <a:fillRect/>
          </a:stretch>
        </p:blipFill>
        <p:spPr>
          <a:xfrm>
            <a:off x="-13162" y="838200"/>
            <a:ext cx="4762500" cy="3105150"/>
          </a:xfrm>
          <a:prstGeom prst="rect">
            <a:avLst/>
          </a:prstGeom>
        </p:spPr>
      </p:pic>
      <p:pic>
        <p:nvPicPr>
          <p:cNvPr id="5" name="Picture 4"/>
          <p:cNvPicPr>
            <a:picLocks noChangeAspect="1"/>
          </p:cNvPicPr>
          <p:nvPr/>
        </p:nvPicPr>
        <p:blipFill>
          <a:blip r:embed="rId5"/>
          <a:stretch>
            <a:fillRect/>
          </a:stretch>
        </p:blipFill>
        <p:spPr>
          <a:xfrm>
            <a:off x="4395182" y="836815"/>
            <a:ext cx="4791075" cy="5429250"/>
          </a:xfrm>
          <a:prstGeom prst="rect">
            <a:avLst/>
          </a:prstGeom>
        </p:spPr>
      </p:pic>
      <p:pic>
        <p:nvPicPr>
          <p:cNvPr id="6" name="Picture 5"/>
          <p:cNvPicPr>
            <a:picLocks noChangeAspect="1"/>
          </p:cNvPicPr>
          <p:nvPr/>
        </p:nvPicPr>
        <p:blipFill>
          <a:blip r:embed="rId6"/>
          <a:stretch>
            <a:fillRect/>
          </a:stretch>
        </p:blipFill>
        <p:spPr>
          <a:xfrm>
            <a:off x="1066800" y="3943350"/>
            <a:ext cx="2790825" cy="2095500"/>
          </a:xfrm>
          <a:prstGeom prst="rect">
            <a:avLst/>
          </a:prstGeom>
        </p:spPr>
      </p:pic>
      <p:pic>
        <p:nvPicPr>
          <p:cNvPr id="7" name="Picture 6"/>
          <p:cNvPicPr>
            <a:picLocks noChangeAspect="1"/>
          </p:cNvPicPr>
          <p:nvPr/>
        </p:nvPicPr>
        <p:blipFill>
          <a:blip r:embed="rId4"/>
          <a:stretch>
            <a:fillRect/>
          </a:stretch>
        </p:blipFill>
        <p:spPr>
          <a:xfrm>
            <a:off x="0" y="838200"/>
            <a:ext cx="4762500" cy="3105150"/>
          </a:xfrm>
          <a:prstGeom prst="rect">
            <a:avLst/>
          </a:prstGeom>
        </p:spPr>
      </p:pic>
      <p:pic>
        <p:nvPicPr>
          <p:cNvPr id="8" name="Picture 7"/>
          <p:cNvPicPr>
            <a:picLocks noChangeAspect="1"/>
          </p:cNvPicPr>
          <p:nvPr/>
        </p:nvPicPr>
        <p:blipFill>
          <a:blip r:embed="rId6"/>
          <a:stretch>
            <a:fillRect/>
          </a:stretch>
        </p:blipFill>
        <p:spPr>
          <a:xfrm>
            <a:off x="1079962" y="3943350"/>
            <a:ext cx="2790825" cy="2095500"/>
          </a:xfrm>
          <a:prstGeom prst="rect">
            <a:avLst/>
          </a:prstGeom>
        </p:spPr>
      </p:pic>
      <p:pic>
        <p:nvPicPr>
          <p:cNvPr id="9" name="Picture 8"/>
          <p:cNvPicPr>
            <a:picLocks noChangeAspect="1"/>
          </p:cNvPicPr>
          <p:nvPr/>
        </p:nvPicPr>
        <p:blipFill>
          <a:blip r:embed="rId5"/>
          <a:stretch>
            <a:fillRect/>
          </a:stretch>
        </p:blipFill>
        <p:spPr>
          <a:xfrm>
            <a:off x="4341841" y="836815"/>
            <a:ext cx="4791075" cy="5429250"/>
          </a:xfrm>
          <a:prstGeom prst="rect">
            <a:avLst/>
          </a:prstGeom>
        </p:spPr>
      </p:pic>
      <p:pic>
        <p:nvPicPr>
          <p:cNvPr id="10" name="Picture 9"/>
          <p:cNvPicPr>
            <a:picLocks noChangeAspect="1"/>
          </p:cNvPicPr>
          <p:nvPr/>
        </p:nvPicPr>
        <p:blipFill>
          <a:blip r:embed="rId4"/>
          <a:stretch>
            <a:fillRect/>
          </a:stretch>
        </p:blipFill>
        <p:spPr>
          <a:xfrm>
            <a:off x="-53341" y="838200"/>
            <a:ext cx="4762500" cy="3105150"/>
          </a:xfrm>
          <a:prstGeom prst="rect">
            <a:avLst/>
          </a:prstGeom>
        </p:spPr>
      </p:pic>
      <p:pic>
        <p:nvPicPr>
          <p:cNvPr id="11" name="Picture 10"/>
          <p:cNvPicPr>
            <a:picLocks noChangeAspect="1"/>
          </p:cNvPicPr>
          <p:nvPr/>
        </p:nvPicPr>
        <p:blipFill>
          <a:blip r:embed="rId6"/>
          <a:stretch>
            <a:fillRect/>
          </a:stretch>
        </p:blipFill>
        <p:spPr>
          <a:xfrm>
            <a:off x="1026621" y="3943350"/>
            <a:ext cx="2790825" cy="2095500"/>
          </a:xfrm>
          <a:prstGeom prst="rect">
            <a:avLst/>
          </a:prstGeom>
        </p:spPr>
      </p:pic>
    </p:spTree>
    <p:extLst>
      <p:ext uri="{BB962C8B-B14F-4D97-AF65-F5344CB8AC3E}">
        <p14:creationId xmlns:p14="http://schemas.microsoft.com/office/powerpoint/2010/main" val="10061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1341438"/>
          </a:xfrm>
        </p:spPr>
        <p:txBody>
          <a:bodyPr>
            <a:noAutofit/>
          </a:bodyPr>
          <a:lstStyle/>
          <a:p>
            <a:pPr algn="l"/>
            <a:r>
              <a:rPr lang="vi-VN" sz="2000" b="1" dirty="0">
                <a:solidFill>
                  <a:srgbClr val="4D5156"/>
                </a:solidFill>
              </a:rPr>
              <a:t>Đầm phá là một vùng đất thấp, thường bị bao quanh bởi đất cao và nước. Nó có thể hình thành từ các vùng sông ngập, đồng cỏ hoặc từ sự xâm nhập mặn từ biển.</a:t>
            </a:r>
            <a:endParaRPr lang="en-US" sz="2000" b="1" dirty="0"/>
          </a:p>
        </p:txBody>
      </p:sp>
      <p:pic>
        <p:nvPicPr>
          <p:cNvPr id="4" name="Content Placeholder 3"/>
          <p:cNvPicPr>
            <a:picLocks noGrp="1" noChangeAspect="1"/>
          </p:cNvPicPr>
          <p:nvPr>
            <p:ph idx="1"/>
          </p:nvPr>
        </p:nvPicPr>
        <p:blipFill>
          <a:blip r:embed="rId2"/>
          <a:stretch>
            <a:fillRect/>
          </a:stretch>
        </p:blipFill>
        <p:spPr>
          <a:xfrm>
            <a:off x="383493" y="1219199"/>
            <a:ext cx="4042095" cy="3581399"/>
          </a:xfrm>
          <a:prstGeom prst="rect">
            <a:avLst/>
          </a:prstGeom>
        </p:spPr>
      </p:pic>
      <p:pic>
        <p:nvPicPr>
          <p:cNvPr id="5" name="Picture 4"/>
          <p:cNvPicPr>
            <a:picLocks noChangeAspect="1"/>
          </p:cNvPicPr>
          <p:nvPr/>
        </p:nvPicPr>
        <p:blipFill>
          <a:blip r:embed="rId3"/>
          <a:stretch>
            <a:fillRect/>
          </a:stretch>
        </p:blipFill>
        <p:spPr>
          <a:xfrm>
            <a:off x="4610100" y="1219200"/>
            <a:ext cx="4132395" cy="3581399"/>
          </a:xfrm>
          <a:prstGeom prst="rect">
            <a:avLst/>
          </a:prstGeom>
        </p:spPr>
      </p:pic>
      <p:sp>
        <p:nvSpPr>
          <p:cNvPr id="6" name="Rectangle 5"/>
          <p:cNvSpPr/>
          <p:nvPr/>
        </p:nvSpPr>
        <p:spPr>
          <a:xfrm>
            <a:off x="1791021" y="4953000"/>
            <a:ext cx="5476114" cy="400110"/>
          </a:xfrm>
          <a:prstGeom prst="rect">
            <a:avLst/>
          </a:prstGeom>
        </p:spPr>
        <p:txBody>
          <a:bodyPr wrap="none">
            <a:spAutoFit/>
          </a:bodyPr>
          <a:lstStyle/>
          <a:p>
            <a:r>
              <a:rPr lang="en-US" sz="2000" dirty="0" err="1" smtClean="0">
                <a:solidFill>
                  <a:srgbClr val="202122"/>
                </a:solidFill>
                <a:latin typeface="Times New Roman" panose="02020603050405020304" pitchFamily="18" charset="0"/>
                <a:cs typeface="Times New Roman" panose="02020603050405020304" pitchFamily="18" charset="0"/>
              </a:rPr>
              <a:t>Đầm</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phá</a:t>
            </a:r>
            <a:r>
              <a:rPr lang="en-US" sz="2000" dirty="0" smtClean="0">
                <a:solidFill>
                  <a:srgbClr val="202122"/>
                </a:solidFill>
                <a:latin typeface="Times New Roman" panose="02020603050405020304" pitchFamily="18" charset="0"/>
                <a:cs typeface="Times New Roman" panose="02020603050405020304" pitchFamily="18" charset="0"/>
              </a:rPr>
              <a:t> Tam </a:t>
            </a:r>
            <a:r>
              <a:rPr lang="en-US" sz="2000" dirty="0" err="1" smtClean="0">
                <a:solidFill>
                  <a:srgbClr val="202122"/>
                </a:solidFill>
                <a:latin typeface="Times New Roman" panose="02020603050405020304" pitchFamily="18" charset="0"/>
                <a:cs typeface="Times New Roman" panose="02020603050405020304" pitchFamily="18" charset="0"/>
              </a:rPr>
              <a:t>Giang</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lớn</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và</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đẹp</a:t>
            </a:r>
            <a:r>
              <a:rPr lang="en-US" sz="2000" dirty="0" smtClean="0">
                <a:solidFill>
                  <a:srgbClr val="202122"/>
                </a:solidFill>
                <a:latin typeface="Times New Roman" panose="02020603050405020304" pitchFamily="18" charset="0"/>
                <a:cs typeface="Times New Roman" panose="02020603050405020304" pitchFamily="18" charset="0"/>
              </a:rPr>
              <a:t> </a:t>
            </a:r>
            <a:r>
              <a:rPr lang="en-US" sz="2000" dirty="0" err="1" smtClean="0">
                <a:solidFill>
                  <a:srgbClr val="202122"/>
                </a:solidFill>
                <a:latin typeface="Times New Roman" panose="02020603050405020304" pitchFamily="18" charset="0"/>
                <a:cs typeface="Times New Roman" panose="02020603050405020304" pitchFamily="18" charset="0"/>
              </a:rPr>
              <a:t>nhất</a:t>
            </a:r>
            <a:r>
              <a:rPr lang="en-US" sz="2000" dirty="0">
                <a:solidFill>
                  <a:srgbClr val="202122"/>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hlinkClick r:id="rId4" tooltip="Đông Nam Á"/>
              </a:rPr>
              <a:t>Đông</a:t>
            </a:r>
            <a:r>
              <a:rPr lang="en-US" sz="2000" dirty="0">
                <a:latin typeface="Times New Roman" panose="02020603050405020304" pitchFamily="18" charset="0"/>
                <a:cs typeface="Times New Roman" panose="02020603050405020304" pitchFamily="18" charset="0"/>
                <a:hlinkClick r:id="rId4" tooltip="Đông Nam Á"/>
              </a:rPr>
              <a:t> Nam Á</a:t>
            </a:r>
            <a:r>
              <a:rPr lang="en-US" sz="2000" dirty="0">
                <a:solidFill>
                  <a:srgbClr val="202122"/>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9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2819400" cy="1878155"/>
          </a:xfrm>
          <a:prstGeom prst="rect">
            <a:avLst/>
          </a:prstGeom>
        </p:spPr>
      </p:pic>
      <p:pic>
        <p:nvPicPr>
          <p:cNvPr id="5" name="Picture 4"/>
          <p:cNvPicPr>
            <a:picLocks noChangeAspect="1"/>
          </p:cNvPicPr>
          <p:nvPr/>
        </p:nvPicPr>
        <p:blipFill>
          <a:blip r:embed="rId3"/>
          <a:stretch>
            <a:fillRect/>
          </a:stretch>
        </p:blipFill>
        <p:spPr>
          <a:xfrm>
            <a:off x="2895600" y="21611"/>
            <a:ext cx="2819400" cy="1852204"/>
          </a:xfrm>
          <a:prstGeom prst="rect">
            <a:avLst/>
          </a:prstGeom>
        </p:spPr>
      </p:pic>
      <p:pic>
        <p:nvPicPr>
          <p:cNvPr id="6" name="Picture 5"/>
          <p:cNvPicPr>
            <a:picLocks noChangeAspect="1"/>
          </p:cNvPicPr>
          <p:nvPr/>
        </p:nvPicPr>
        <p:blipFill>
          <a:blip r:embed="rId4"/>
          <a:stretch>
            <a:fillRect/>
          </a:stretch>
        </p:blipFill>
        <p:spPr>
          <a:xfrm>
            <a:off x="5799492" y="21611"/>
            <a:ext cx="2819400" cy="1852204"/>
          </a:xfrm>
          <a:prstGeom prst="rect">
            <a:avLst/>
          </a:prstGeom>
        </p:spPr>
      </p:pic>
      <p:pic>
        <p:nvPicPr>
          <p:cNvPr id="2" name="Picture 1"/>
          <p:cNvPicPr>
            <a:picLocks noChangeAspect="1"/>
          </p:cNvPicPr>
          <p:nvPr/>
        </p:nvPicPr>
        <p:blipFill>
          <a:blip r:embed="rId5"/>
          <a:stretch>
            <a:fillRect/>
          </a:stretch>
        </p:blipFill>
        <p:spPr>
          <a:xfrm>
            <a:off x="2885902" y="2132792"/>
            <a:ext cx="2829098" cy="1951630"/>
          </a:xfrm>
          <a:prstGeom prst="rect">
            <a:avLst/>
          </a:prstGeom>
        </p:spPr>
      </p:pic>
      <p:pic>
        <p:nvPicPr>
          <p:cNvPr id="3" name="Picture 2"/>
          <p:cNvPicPr>
            <a:picLocks noChangeAspect="1"/>
          </p:cNvPicPr>
          <p:nvPr/>
        </p:nvPicPr>
        <p:blipFill>
          <a:blip r:embed="rId6"/>
          <a:stretch>
            <a:fillRect/>
          </a:stretch>
        </p:blipFill>
        <p:spPr>
          <a:xfrm>
            <a:off x="2895601" y="4343400"/>
            <a:ext cx="2927444" cy="1666875"/>
          </a:xfrm>
          <a:prstGeom prst="rect">
            <a:avLst/>
          </a:prstGeom>
        </p:spPr>
      </p:pic>
      <p:pic>
        <p:nvPicPr>
          <p:cNvPr id="7" name="Picture 6"/>
          <p:cNvPicPr>
            <a:picLocks noChangeAspect="1"/>
          </p:cNvPicPr>
          <p:nvPr/>
        </p:nvPicPr>
        <p:blipFill>
          <a:blip r:embed="rId7"/>
          <a:stretch>
            <a:fillRect/>
          </a:stretch>
        </p:blipFill>
        <p:spPr>
          <a:xfrm>
            <a:off x="-78950" y="2134963"/>
            <a:ext cx="2927445" cy="1951630"/>
          </a:xfrm>
          <a:prstGeom prst="rect">
            <a:avLst/>
          </a:prstGeom>
        </p:spPr>
      </p:pic>
      <p:pic>
        <p:nvPicPr>
          <p:cNvPr id="8" name="Picture 7"/>
          <p:cNvPicPr>
            <a:picLocks noChangeAspect="1"/>
          </p:cNvPicPr>
          <p:nvPr/>
        </p:nvPicPr>
        <p:blipFill>
          <a:blip r:embed="rId8"/>
          <a:stretch>
            <a:fillRect/>
          </a:stretch>
        </p:blipFill>
        <p:spPr>
          <a:xfrm>
            <a:off x="-78949" y="4343400"/>
            <a:ext cx="2898350" cy="1666875"/>
          </a:xfrm>
          <a:prstGeom prst="rect">
            <a:avLst/>
          </a:prstGeom>
        </p:spPr>
      </p:pic>
      <p:pic>
        <p:nvPicPr>
          <p:cNvPr id="9" name="Picture 8"/>
          <p:cNvPicPr>
            <a:picLocks noChangeAspect="1"/>
          </p:cNvPicPr>
          <p:nvPr/>
        </p:nvPicPr>
        <p:blipFill>
          <a:blip r:embed="rId9"/>
          <a:stretch>
            <a:fillRect/>
          </a:stretch>
        </p:blipFill>
        <p:spPr>
          <a:xfrm flipH="1">
            <a:off x="5799492" y="2057400"/>
            <a:ext cx="2819400" cy="2027022"/>
          </a:xfrm>
          <a:prstGeom prst="rect">
            <a:avLst/>
          </a:prstGeom>
        </p:spPr>
      </p:pic>
      <p:pic>
        <p:nvPicPr>
          <p:cNvPr id="10" name="Picture 9"/>
          <p:cNvPicPr>
            <a:picLocks noChangeAspect="1"/>
          </p:cNvPicPr>
          <p:nvPr/>
        </p:nvPicPr>
        <p:blipFill>
          <a:blip r:embed="rId10"/>
          <a:stretch>
            <a:fillRect/>
          </a:stretch>
        </p:blipFill>
        <p:spPr>
          <a:xfrm>
            <a:off x="6019800" y="4228637"/>
            <a:ext cx="2540000" cy="1905000"/>
          </a:xfrm>
          <a:prstGeom prst="rect">
            <a:avLst/>
          </a:prstGeom>
        </p:spPr>
      </p:pic>
    </p:spTree>
    <p:extLst>
      <p:ext uri="{BB962C8B-B14F-4D97-AF65-F5344CB8AC3E}">
        <p14:creationId xmlns:p14="http://schemas.microsoft.com/office/powerpoint/2010/main" val="141691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lvl="0" indent="-457200" algn="just">
              <a:spcBef>
                <a:spcPts val="0"/>
              </a:spcBef>
              <a:buAutoNum type="alphaLcPeriod"/>
            </a:pPr>
            <a:r>
              <a:rPr lang="en-US" sz="2400" dirty="0" err="1" smtClean="0">
                <a:solidFill>
                  <a:prstClr val="black"/>
                </a:solidFill>
                <a:latin typeface="Cambria" panose="02040503050406030204" pitchFamily="18" charset="0"/>
                <a:ea typeface="Cambria" panose="02040503050406030204" pitchFamily="18" charset="0"/>
              </a:rPr>
              <a:t>Địa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hình</a:t>
            </a:r>
            <a:endParaRPr lang="en-US" sz="2400" dirty="0">
              <a:solidFill>
                <a:prstClr val="black"/>
              </a:solidFill>
              <a:latin typeface="Cambria" panose="02040503050406030204" pitchFamily="18" charset="0"/>
              <a:ea typeface="Cambria" panose="02040503050406030204" pitchFamily="18" charset="0"/>
            </a:endParaRPr>
          </a:p>
          <a:p>
            <a:pPr marL="0" lvl="0" indent="0" algn="just">
              <a:spcBef>
                <a:spcPts val="0"/>
              </a:spcBef>
              <a:buNone/>
            </a:pPr>
            <a:r>
              <a:rPr lang="en-US" sz="2400" dirty="0" smtClean="0">
                <a:solidFill>
                  <a:prstClr val="black"/>
                </a:solidFill>
                <a:latin typeface="Cambria" panose="02040503050406030204" pitchFamily="18" charset="0"/>
                <a:ea typeface="Cambria" panose="02040503050406030204" pitchFamily="18" charset="0"/>
              </a:rPr>
              <a:t>- </a:t>
            </a:r>
            <a:r>
              <a:rPr lang="vi-VN" sz="2400" dirty="0" smtClean="0">
                <a:solidFill>
                  <a:prstClr val="black"/>
                </a:solidFill>
                <a:latin typeface="Cambria" panose="02040503050406030204" pitchFamily="18" charset="0"/>
                <a:ea typeface="Cambria" panose="02040503050406030204" pitchFamily="18" charset="0"/>
              </a:rPr>
              <a:t>Địa </a:t>
            </a:r>
            <a:r>
              <a:rPr lang="vi-VN" sz="2400" dirty="0">
                <a:solidFill>
                  <a:prstClr val="black"/>
                </a:solidFill>
                <a:latin typeface="Cambria" panose="02040503050406030204" pitchFamily="18" charset="0"/>
                <a:ea typeface="Cambria" panose="02040503050406030204" pitchFamily="18" charset="0"/>
              </a:rPr>
              <a:t>hình ven biển rất đa dạng, bao gồm: vịnh cửa sông, bờ biển mài mòn, tam giác châu, các bãi cát phẳng, cồn cát, đầm phá, vũng vịnh nước sâu,...</a:t>
            </a:r>
          </a:p>
          <a:p>
            <a:pPr marL="0" indent="0">
              <a:buNone/>
            </a:pPr>
            <a:endParaRPr lang="en-US" dirty="0"/>
          </a:p>
        </p:txBody>
      </p:sp>
    </p:spTree>
    <p:extLst>
      <p:ext uri="{BB962C8B-B14F-4D97-AF65-F5344CB8AC3E}">
        <p14:creationId xmlns:p14="http://schemas.microsoft.com/office/powerpoint/2010/main" val="696450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52400"/>
            <a:ext cx="4343400" cy="6447934"/>
          </a:xfrm>
          <a:prstGeom prst="rect">
            <a:avLst/>
          </a:prstGeom>
        </p:spPr>
      </p:pic>
      <p:sp>
        <p:nvSpPr>
          <p:cNvPr id="6" name="TextBox 5"/>
          <p:cNvSpPr txBox="1"/>
          <p:nvPr/>
        </p:nvSpPr>
        <p:spPr>
          <a:xfrm>
            <a:off x="4800600" y="3007035"/>
            <a:ext cx="4267200"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xét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572000" y="609600"/>
            <a:ext cx="5181600" cy="2228850"/>
          </a:xfrm>
          <a:prstGeom prst="rect">
            <a:avLst/>
          </a:prstGeom>
        </p:spPr>
      </p:pic>
    </p:spTree>
    <p:extLst>
      <p:ext uri="{BB962C8B-B14F-4D97-AF65-F5344CB8AC3E}">
        <p14:creationId xmlns:p14="http://schemas.microsoft.com/office/powerpoint/2010/main" val="3876336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0" indent="-457200" algn="just">
              <a:spcBef>
                <a:spcPts val="0"/>
              </a:spcBef>
              <a:buAutoNum type="alphaLcPeriod"/>
            </a:pP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lvl="0" indent="0" algn="just">
              <a:spcBef>
                <a:spcPts val="0"/>
              </a:spcBef>
              <a:buNone/>
            </a:pP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 ven biển rất đa dạng, bao gồm: vịnh cửa sông, bờ biển mài mòn, tam giác châu, các bãi cát phẳng, cồn cát, đầm phá, vũng vịnh nước sâu,...</a:t>
            </a:r>
          </a:p>
          <a:p>
            <a:pPr marL="0" indent="0">
              <a:buNone/>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213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386681" y="1806248"/>
            <a:ext cx="3902992"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Thảo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luận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nhóm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bàn</a:t>
            </a:r>
            <a:r>
              <a:rPr lang="en-US" sz="1900" i="1" dirty="0" smtClean="0">
                <a:solidFill>
                  <a:srgbClr val="FF0000"/>
                </a:solidFill>
                <a:latin typeface="Cambria" panose="02040503050406030204" pitchFamily="18" charset="0"/>
                <a:ea typeface="Cambria" panose="02040503050406030204" pitchFamily="18" charset="0"/>
              </a:rPr>
              <a:t> 4 </a:t>
            </a:r>
            <a:r>
              <a:rPr lang="en-US" sz="1900" i="1" dirty="0" err="1" smtClean="0">
                <a:solidFill>
                  <a:srgbClr val="FF0000"/>
                </a:solidFill>
                <a:latin typeface="Cambria" panose="02040503050406030204" pitchFamily="18" charset="0"/>
                <a:ea typeface="Cambria" panose="02040503050406030204" pitchFamily="18" charset="0"/>
              </a:rPr>
              <a:t>phút</a:t>
            </a:r>
            <a:r>
              <a:rPr lang="en-US" sz="1900" i="1" dirty="0" smtClean="0">
                <a:solidFill>
                  <a:srgbClr val="FF0000"/>
                </a:solidFill>
                <a:latin typeface="Cambria" panose="02040503050406030204" pitchFamily="18" charset="0"/>
                <a:ea typeface="Cambria" panose="02040503050406030204" pitchFamily="18" charset="0"/>
              </a:rPr>
              <a:t>: </a:t>
            </a:r>
          </a:p>
          <a:p>
            <a:pPr marL="342900" indent="-342900" algn="just">
              <a:buFontTx/>
              <a:buChar char="-"/>
            </a:pP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a:t>
            </a:r>
            <a:r>
              <a:rPr lang="en-US" sz="1900" i="1" dirty="0" err="1" smtClean="0">
                <a:solidFill>
                  <a:srgbClr val="FF0000"/>
                </a:solidFill>
                <a:latin typeface="Cambria" panose="02040503050406030204" pitchFamily="18" charset="0"/>
                <a:ea typeface="Cambria" panose="02040503050406030204" pitchFamily="18" charset="0"/>
              </a:rPr>
              <a:t>Việt</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endParaRPr lang="en-US" sz="1900" i="1" dirty="0" smtClean="0">
              <a:solidFill>
                <a:srgbClr val="FF0000"/>
              </a:solidFill>
              <a:latin typeface="Cambria" panose="02040503050406030204" pitchFamily="18" charset="0"/>
              <a:ea typeface="Cambria" panose="02040503050406030204" pitchFamily="18" charset="0"/>
            </a:endParaRPr>
          </a:p>
          <a:p>
            <a:pPr marL="342900" indent="-342900" algn="just">
              <a:buFontTx/>
              <a:buChar char="-"/>
            </a:pPr>
            <a:r>
              <a:rPr lang="en-US" sz="1900" i="1" dirty="0" smtClean="0">
                <a:solidFill>
                  <a:srgbClr val="FF0000"/>
                </a:solidFill>
                <a:latin typeface="Cambria" panose="02040503050406030204" pitchFamily="18" charset="0"/>
                <a:ea typeface="Cambria" panose="02040503050406030204" pitchFamily="18" charset="0"/>
              </a:rPr>
              <a:t>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ý </a:t>
            </a:r>
            <a:r>
              <a:rPr lang="en-US" sz="1900" i="1" dirty="0" err="1" smtClean="0">
                <a:solidFill>
                  <a:srgbClr val="FF0000"/>
                </a:solidFill>
                <a:latin typeface="Cambria" panose="02040503050406030204" pitchFamily="18" charset="0"/>
                <a:ea typeface="Cambria" panose="02040503050406030204" pitchFamily="18" charset="0"/>
              </a:rPr>
              <a:t>nghĩa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của</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đảo và quần đảo </a:t>
            </a:r>
            <a:r>
              <a:rPr lang="en-US" sz="1900" i="1" dirty="0" err="1" smtClean="0">
                <a:solidFill>
                  <a:srgbClr val="FF0000"/>
                </a:solidFill>
                <a:latin typeface="Cambria" panose="02040503050406030204" pitchFamily="18" charset="0"/>
                <a:ea typeface="Cambria" panose="02040503050406030204" pitchFamily="18" charset="0"/>
              </a:rPr>
              <a:t>với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đất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386680" y="3363348"/>
            <a:ext cx="3902993" cy="3308598"/>
          </a:xfrm>
          <a:prstGeom prst="rect">
            <a:avLst/>
          </a:prstGeom>
          <a:solidFill>
            <a:srgbClr val="FFCCFF"/>
          </a:solidFill>
          <a:ln w="12700">
            <a:solidFill>
              <a:srgbClr val="0070C0"/>
            </a:solidFill>
          </a:ln>
        </p:spPr>
        <p:txBody>
          <a:bodyPr wrap="square">
            <a:spAutoFit/>
          </a:bodyPr>
          <a:lstStyle/>
          <a:p>
            <a:pPr algn="just"/>
            <a:r>
              <a:rPr lang="vi-VN" sz="1900" dirty="0">
                <a:solidFill>
                  <a:prstClr val="black"/>
                </a:solidFill>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solidFill>
                  <a:prstClr val="black"/>
                </a:solidFill>
                <a:latin typeface="Cambria" panose="02040503050406030204" pitchFamily="18" charset="0"/>
                <a:ea typeface="Cambria" panose="02040503050406030204" pitchFamily="18" charset="0"/>
              </a:rPr>
              <a:t>đảo </a:t>
            </a:r>
            <a:r>
              <a:rPr lang="vi-VN" sz="1900" dirty="0">
                <a:solidFill>
                  <a:prstClr val="black"/>
                </a:solidFill>
                <a:latin typeface="Cambria" panose="02040503050406030204" pitchFamily="18" charset="0"/>
                <a:ea typeface="Cambria" panose="02040503050406030204" pitchFamily="18" charset="0"/>
              </a:rPr>
              <a:t>Lý Sơn (Quảng Ngãi), đảo Phú Quốc (Kiên </a:t>
            </a:r>
            <a:r>
              <a:rPr lang="vi-VN" sz="1900" dirty="0" smtClean="0">
                <a:solidFill>
                  <a:prstClr val="black"/>
                </a:solidFill>
                <a:latin typeface="Cambria" panose="02040503050406030204" pitchFamily="18" charset="0"/>
                <a:ea typeface="Cambria" panose="02040503050406030204" pitchFamily="18" charset="0"/>
              </a:rPr>
              <a:t>Giang), </a:t>
            </a:r>
            <a:r>
              <a:rPr lang="vi-VN" sz="1900" dirty="0">
                <a:solidFill>
                  <a:prstClr val="black"/>
                </a:solidFill>
                <a:latin typeface="Cambria" panose="02040503050406030204" pitchFamily="18" charset="0"/>
                <a:ea typeface="Cambria" panose="02040503050406030204" pitchFamily="18" charset="0"/>
              </a:rPr>
              <a:t>đảo Phú Quý (Bình </a:t>
            </a:r>
            <a:r>
              <a:rPr lang="vi-VN" sz="1900" dirty="0" smtClean="0">
                <a:solidFill>
                  <a:prstClr val="black"/>
                </a:solidFill>
                <a:latin typeface="Cambria" panose="02040503050406030204" pitchFamily="18" charset="0"/>
                <a:ea typeface="Cambria" panose="02040503050406030204" pitchFamily="18" charset="0"/>
              </a:rPr>
              <a:t>Thuận),…</a:t>
            </a:r>
            <a:endParaRPr lang="vi-VN" sz="1900" dirty="0">
              <a:solidFill>
                <a:prstClr val="black"/>
              </a:solidFill>
              <a:latin typeface="Cambria" panose="02040503050406030204" pitchFamily="18" charset="0"/>
              <a:ea typeface="Cambria" panose="02040503050406030204" pitchFamily="18" charset="0"/>
            </a:endParaRPr>
          </a:p>
          <a:p>
            <a:pPr algn="just"/>
            <a:r>
              <a:rPr lang="vi-VN" sz="1900" dirty="0">
                <a:solidFill>
                  <a:prstClr val="black"/>
                </a:solidFill>
                <a:latin typeface="Cambria" panose="02040503050406030204" pitchFamily="18" charset="0"/>
                <a:ea typeface="Cambria" panose="02040503050406030204" pitchFamily="18" charset="0"/>
              </a:rPr>
              <a:t>- Tên một số quần đảo: </a:t>
            </a:r>
            <a:r>
              <a:rPr lang="vi-VN" sz="1900" dirty="0" smtClean="0">
                <a:solidFill>
                  <a:prstClr val="black"/>
                </a:solidFill>
                <a:latin typeface="Cambria" panose="02040503050406030204" pitchFamily="18" charset="0"/>
                <a:ea typeface="Cambria" panose="02040503050406030204" pitchFamily="18" charset="0"/>
              </a:rPr>
              <a:t>Hoàng </a:t>
            </a:r>
            <a:r>
              <a:rPr lang="vi-VN" sz="1900" dirty="0">
                <a:solidFill>
                  <a:prstClr val="black"/>
                </a:solidFill>
                <a:latin typeface="Cambria" panose="02040503050406030204" pitchFamily="18" charset="0"/>
                <a:ea typeface="Cambria" panose="02040503050406030204" pitchFamily="18" charset="0"/>
              </a:rPr>
              <a:t>Sa (Đà Nẵng), </a:t>
            </a:r>
            <a:r>
              <a:rPr lang="vi-VN" sz="1900" dirty="0" smtClean="0">
                <a:solidFill>
                  <a:prstClr val="black"/>
                </a:solidFill>
                <a:latin typeface="Cambria" panose="02040503050406030204" pitchFamily="18" charset="0"/>
                <a:ea typeface="Cambria" panose="02040503050406030204" pitchFamily="18" charset="0"/>
              </a:rPr>
              <a:t>Trường </a:t>
            </a:r>
            <a:r>
              <a:rPr lang="vi-VN" sz="1900" dirty="0">
                <a:solidFill>
                  <a:prstClr val="black"/>
                </a:solidFill>
                <a:latin typeface="Cambria" panose="02040503050406030204" pitchFamily="18" charset="0"/>
                <a:ea typeface="Cambria" panose="02040503050406030204" pitchFamily="18" charset="0"/>
              </a:rPr>
              <a:t>Sa (Khánh Hòa</a:t>
            </a:r>
            <a:r>
              <a:rPr lang="vi-VN" sz="1900" dirty="0" smtClean="0">
                <a:solidFill>
                  <a:prstClr val="black"/>
                </a:solidFill>
                <a:latin typeface="Cambria" panose="02040503050406030204" pitchFamily="18" charset="0"/>
                <a:ea typeface="Cambria" panose="02040503050406030204" pitchFamily="18" charset="0"/>
              </a:rPr>
              <a:t>)</a:t>
            </a:r>
            <a:r>
              <a:rPr lang="en-US" sz="1900" dirty="0" smtClean="0">
                <a:solidFill>
                  <a:prstClr val="black"/>
                </a:solidFill>
                <a:latin typeface="Cambria" panose="02040503050406030204" pitchFamily="18" charset="0"/>
                <a:ea typeface="Cambria" panose="02040503050406030204" pitchFamily="18" charset="0"/>
              </a:rPr>
              <a:t>,…</a:t>
            </a:r>
            <a:endParaRPr lang="vi-VN" sz="1900" dirty="0">
              <a:solidFill>
                <a:prstClr val="black"/>
              </a:solidFill>
              <a:latin typeface="Cambria" panose="02040503050406030204" pitchFamily="18" charset="0"/>
              <a:ea typeface="Cambria" panose="02040503050406030204" pitchFamily="18" charset="0"/>
            </a:endParaRPr>
          </a:p>
          <a:p>
            <a:pPr algn="just"/>
            <a:r>
              <a:rPr lang="vi-VN" sz="1900" dirty="0">
                <a:solidFill>
                  <a:prstClr val="black"/>
                </a:solidFill>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7" y="1295399"/>
            <a:ext cx="3837086"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a:stretch>
            <a:fillRect/>
          </a:stretch>
        </p:blipFill>
        <p:spPr>
          <a:xfrm>
            <a:off x="4355580" y="1252973"/>
            <a:ext cx="3560373" cy="5328366"/>
          </a:xfrm>
          <a:prstGeom prst="rect">
            <a:avLst/>
          </a:prstGeom>
        </p:spPr>
      </p:pic>
    </p:spTree>
    <p:extLst>
      <p:ext uri="{BB962C8B-B14F-4D97-AF65-F5344CB8AC3E}">
        <p14:creationId xmlns:p14="http://schemas.microsoft.com/office/powerpoint/2010/main" val="1194263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5" dur="500"/>
                                        <p:tgtEl>
                                          <p:spTgt spid="3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0" indent="-457200" algn="just">
              <a:spcBef>
                <a:spcPts val="0"/>
              </a:spcBef>
              <a:buAutoNum type="alphaLcPeriod"/>
            </a:pP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lvl="0" indent="0" algn="just">
              <a:spcBef>
                <a:spcPts val="0"/>
              </a:spcBef>
              <a:buNone/>
            </a:pP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Địa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 ven biển rất đa dạng, bao gồm: vịnh cửa sông, bờ biển mài mòn, tam giác châu, các bãi cát phẳng, cồn cát, đầm phá, vũng vịnh nước sâu,...</a:t>
            </a:r>
          </a:p>
          <a:p>
            <a:pPr>
              <a:buFontTx/>
              <a:buChar char="-"/>
            </a:pP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a:t>
            </a:r>
          </a:p>
          <a:p>
            <a:pPr>
              <a:buFontTx/>
              <a:buChar char="-"/>
            </a:pP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bờ</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785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Quần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Hoàng</a:t>
            </a:r>
            <a:r>
              <a:rPr lang="en-US" dirty="0" smtClean="0">
                <a:solidFill>
                  <a:prstClr val="black"/>
                </a:solidFill>
                <a:latin typeface="Cambria" pitchFamily="18" charset="0"/>
                <a:ea typeface="Cambria" pitchFamily="18" charset="0"/>
              </a:rPr>
              <a:t> Sa</a:t>
            </a:r>
            <a:endParaRPr lang="en-US" dirty="0">
              <a:solidFill>
                <a:prstClr val="black"/>
              </a:solidFill>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Quần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Trường</a:t>
            </a:r>
            <a:r>
              <a:rPr lang="en-US" dirty="0" smtClean="0">
                <a:solidFill>
                  <a:prstClr val="black"/>
                </a:solidFill>
                <a:latin typeface="Cambria" pitchFamily="18" charset="0"/>
                <a:ea typeface="Cambria" pitchFamily="18" charset="0"/>
              </a:rPr>
              <a:t> Sa</a:t>
            </a:r>
            <a:endParaRPr lang="en-US" dirty="0">
              <a:solidFill>
                <a:prstClr val="black"/>
              </a:solidFill>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Phú</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Qúy</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Bạch</a:t>
            </a:r>
            <a:r>
              <a:rPr lang="en-US" dirty="0" smtClean="0">
                <a:solidFill>
                  <a:prstClr val="black"/>
                </a:solidFill>
                <a:latin typeface="Cambria" pitchFamily="18" charset="0"/>
                <a:ea typeface="Cambria" pitchFamily="18" charset="0"/>
              </a:rPr>
              <a:t> Long </a:t>
            </a:r>
            <a:r>
              <a:rPr lang="en-US" dirty="0" err="1" smtClean="0">
                <a:solidFill>
                  <a:prstClr val="black"/>
                </a:solidFill>
                <a:latin typeface="Cambria" pitchFamily="18" charset="0"/>
                <a:ea typeface="Cambria" pitchFamily="18" charset="0"/>
              </a:rPr>
              <a:t>Vĩ</a:t>
            </a:r>
            <a:endParaRPr lang="en-US" dirty="0">
              <a:solidFill>
                <a:prstClr val="black"/>
              </a:solidFill>
              <a:latin typeface="Cambria" pitchFamily="18" charset="0"/>
              <a:ea typeface="Cambria" pitchFamily="18"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588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800600" y="3234538"/>
            <a:ext cx="4113546" cy="2882286"/>
          </a:xfrm>
          <a:prstGeom prst="rect">
            <a:avLst/>
          </a:prstGeom>
        </p:spPr>
      </p:pic>
      <p:pic>
        <p:nvPicPr>
          <p:cNvPr id="4" name="Picture 3"/>
          <p:cNvPicPr>
            <a:picLocks noChangeAspect="1"/>
          </p:cNvPicPr>
          <p:nvPr/>
        </p:nvPicPr>
        <p:blipFill>
          <a:blip r:embed="rId3"/>
          <a:stretch>
            <a:fillRect/>
          </a:stretch>
        </p:blipFill>
        <p:spPr>
          <a:xfrm>
            <a:off x="152400" y="381000"/>
            <a:ext cx="4495800" cy="2834980"/>
          </a:xfrm>
          <a:prstGeom prst="rect">
            <a:avLst/>
          </a:prstGeom>
        </p:spPr>
      </p:pic>
      <p:pic>
        <p:nvPicPr>
          <p:cNvPr id="6" name="Picture 5"/>
          <p:cNvPicPr>
            <a:picLocks noChangeAspect="1"/>
          </p:cNvPicPr>
          <p:nvPr/>
        </p:nvPicPr>
        <p:blipFill>
          <a:blip r:embed="rId4"/>
          <a:stretch>
            <a:fillRect/>
          </a:stretch>
        </p:blipFill>
        <p:spPr>
          <a:xfrm>
            <a:off x="533400" y="3234538"/>
            <a:ext cx="3316511" cy="493819"/>
          </a:xfrm>
          <a:prstGeom prst="rect">
            <a:avLst/>
          </a:prstGeom>
        </p:spPr>
      </p:pic>
      <p:pic>
        <p:nvPicPr>
          <p:cNvPr id="7" name="Picture 6"/>
          <p:cNvPicPr>
            <a:picLocks noChangeAspect="1"/>
          </p:cNvPicPr>
          <p:nvPr/>
        </p:nvPicPr>
        <p:blipFill>
          <a:blip r:embed="rId5"/>
          <a:stretch>
            <a:fillRect/>
          </a:stretch>
        </p:blipFill>
        <p:spPr>
          <a:xfrm>
            <a:off x="5105400" y="6095418"/>
            <a:ext cx="3279932" cy="499915"/>
          </a:xfrm>
          <a:prstGeom prst="rect">
            <a:avLst/>
          </a:prstGeom>
        </p:spPr>
      </p:pic>
      <p:pic>
        <p:nvPicPr>
          <p:cNvPr id="8" name="Picture 7"/>
          <p:cNvPicPr>
            <a:picLocks noChangeAspect="1"/>
          </p:cNvPicPr>
          <p:nvPr/>
        </p:nvPicPr>
        <p:blipFill>
          <a:blip r:embed="rId6"/>
          <a:stretch>
            <a:fillRect/>
          </a:stretch>
        </p:blipFill>
        <p:spPr>
          <a:xfrm>
            <a:off x="0" y="-76200"/>
            <a:ext cx="1749704" cy="640135"/>
          </a:xfrm>
          <a:prstGeom prst="rect">
            <a:avLst/>
          </a:prstGeom>
        </p:spPr>
      </p:pic>
    </p:spTree>
    <p:extLst>
      <p:ext uri="{BB962C8B-B14F-4D97-AF65-F5344CB8AC3E}">
        <p14:creationId xmlns:p14="http://schemas.microsoft.com/office/powerpoint/2010/main" val="179842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18063447"/>
              </p:ext>
            </p:extLst>
          </p:nvPr>
        </p:nvGraphicFramePr>
        <p:xfrm>
          <a:off x="284342" y="1295400"/>
          <a:ext cx="8514581" cy="2144511"/>
        </p:xfrm>
        <a:graphic>
          <a:graphicData uri="http://schemas.openxmlformats.org/drawingml/2006/table">
            <a:tbl>
              <a:tblPr firstRow="1" bandRow="1">
                <a:tableStyleId>{5C22544A-7EE6-4342-B048-85BDC9FD1C3A}</a:tableStyleId>
              </a:tblPr>
              <a:tblGrid>
                <a:gridCol w="2684778">
                  <a:extLst>
                    <a:ext uri="{9D8B030D-6E8A-4147-A177-3AD203B41FA5}">
                      <a16:colId xmlns:a16="http://schemas.microsoft.com/office/drawing/2014/main" val="20000"/>
                    </a:ext>
                  </a:extLst>
                </a:gridCol>
                <a:gridCol w="2377946">
                  <a:extLst>
                    <a:ext uri="{9D8B030D-6E8A-4147-A177-3AD203B41FA5}">
                      <a16:colId xmlns:a16="http://schemas.microsoft.com/office/drawing/2014/main" val="20001"/>
                    </a:ext>
                  </a:extLst>
                </a:gridCol>
                <a:gridCol w="3451857">
                  <a:extLst>
                    <a:ext uri="{9D8B030D-6E8A-4147-A177-3AD203B41FA5}">
                      <a16:colId xmlns:a16="http://schemas.microsoft.com/office/drawing/2014/main" val="20002"/>
                    </a:ext>
                  </a:extLst>
                </a:gridCol>
              </a:tblGrid>
              <a:tr h="430657">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Nhiệt</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độ</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Lượng</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mưa</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Gió</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err="1" smtClean="0">
                          <a:solidFill>
                            <a:schemeClr val="tx1"/>
                          </a:solidFill>
                          <a:latin typeface="Times New Roman" panose="02020603050405020304" pitchFamily="18" charset="0"/>
                          <a:cs typeface="Times New Roman" panose="02020603050405020304" pitchFamily="18" charset="0"/>
                        </a:rPr>
                        <a:t>mùa</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1713854">
                <a:tc>
                  <a:txBody>
                    <a:bodyPr/>
                    <a:lstStyle/>
                    <a:p>
                      <a:pPr algn="ct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endParaRPr lang="en-US" sz="2000" dirty="0">
                        <a:solidFill>
                          <a:srgbClr val="FFFFFF"/>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28600" y="2093838"/>
            <a:ext cx="2930482" cy="646331"/>
          </a:xfrm>
          <a:prstGeom prst="rect">
            <a:avLst/>
          </a:prstGeom>
          <a:noFill/>
        </p:spPr>
        <p:txBody>
          <a:bodyPr wrap="none" rtlCol="0">
            <a:spAutoFit/>
          </a:bodyPr>
          <a:lstStyle/>
          <a:p>
            <a:pPr marL="285750" indent="-285750">
              <a:buFontTx/>
              <a:buChar char="-"/>
            </a:pP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23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28</a:t>
            </a:r>
            <a:r>
              <a:rPr lang="en-US" sz="1200" strike="dblStrike" cap="all"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c</a:t>
            </a:r>
          </a:p>
          <a:p>
            <a:pPr marL="285750" indent="-285750">
              <a:buFontTx/>
              <a:buChar char="-"/>
            </a:pPr>
            <a:r>
              <a:rPr lang="en-US" dirty="0" err="1" smtClean="0">
                <a:latin typeface="Times New Roman" panose="02020603050405020304" pitchFamily="18" charset="0"/>
                <a:cs typeface="Times New Roman" panose="02020603050405020304" pitchFamily="18" charset="0"/>
              </a:rPr>
              <a:t>Biên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44368" y="1810742"/>
            <a:ext cx="2465832" cy="1212521"/>
          </a:xfrm>
          <a:prstGeom prst="rect">
            <a:avLst/>
          </a:prstGeom>
          <a:noFill/>
        </p:spPr>
        <p:txBody>
          <a:bodyPr wrap="square" rtlCol="0">
            <a:spAutoFit/>
          </a:bodyPr>
          <a:lstStyle/>
          <a:p>
            <a:pPr marL="285750" indent="-285750">
              <a:buFontTx/>
              <a:buChar char="-"/>
            </a:pPr>
            <a:r>
              <a:rPr lang="en-US" dirty="0" err="1" smtClean="0">
                <a:latin typeface="Times New Roman" panose="02020603050405020304" pitchFamily="18" charset="0"/>
                <a:cs typeface="Times New Roman" panose="02020603050405020304" pitchFamily="18" charset="0"/>
              </a:rPr>
              <a:t>Mưa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1100 mm/</a:t>
            </a:r>
            <a:r>
              <a:rPr lang="en-US" dirty="0" err="1" smtClean="0">
                <a:latin typeface="Times New Roman" panose="02020603050405020304" pitchFamily="18" charset="0"/>
                <a:cs typeface="Times New Roman" panose="02020603050405020304" pitchFamily="18" charset="0"/>
              </a:rPr>
              <a:t>năm</a:t>
            </a:r>
            <a:endParaRPr lang="en-US" dirty="0" smtClean="0">
              <a:latin typeface="Times New Roman" panose="02020603050405020304" pitchFamily="18" charset="0"/>
              <a:cs typeface="Times New Roman" panose="02020603050405020304" pitchFamily="18" charset="0"/>
            </a:endParaRPr>
          </a:p>
          <a:p>
            <a:pPr marL="285750" indent="-285750">
              <a:buFontTx/>
              <a:buChar char="-"/>
            </a:pPr>
            <a:r>
              <a:rPr lang="en-US" dirty="0" err="1" smtClean="0">
                <a:latin typeface="Times New Roman" panose="02020603050405020304" pitchFamily="18" charset="0"/>
                <a:cs typeface="Times New Roman" panose="02020603050405020304" pitchFamily="18" charset="0"/>
              </a:rPr>
              <a:t>Lượng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liền</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57800" y="1810742"/>
            <a:ext cx="3381796"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Hướng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mùa</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tháng</a:t>
            </a:r>
            <a:r>
              <a:rPr lang="en-US" dirty="0" smtClean="0">
                <a:latin typeface="Times New Roman" panose="02020603050405020304" pitchFamily="18" charset="0"/>
                <a:cs typeface="Times New Roman" panose="02020603050405020304" pitchFamily="18" charset="0"/>
              </a:rPr>
              <a:t> 4 – 10: </a:t>
            </a:r>
            <a:r>
              <a:rPr lang="en-US" dirty="0" err="1" smtClean="0">
                <a:latin typeface="Times New Roman" panose="02020603050405020304" pitchFamily="18" charset="0"/>
                <a:cs typeface="Times New Roman" panose="02020603050405020304" pitchFamily="18" charset="0"/>
              </a:rPr>
              <a:t>hướng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t>
            </a:r>
            <a:r>
              <a:rPr lang="en-US" dirty="0" err="1" smtClean="0">
                <a:latin typeface="Times New Roman" panose="02020603050405020304" pitchFamily="18" charset="0"/>
                <a:cs typeface="Times New Roman" panose="02020603050405020304" pitchFamily="18" charset="0"/>
              </a:rPr>
              <a:t>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bắc</a:t>
            </a:r>
            <a:r>
              <a:rPr lang="en-US" dirty="0" smtClean="0">
                <a:latin typeface="Times New Roman" panose="02020603050405020304" pitchFamily="18" charset="0"/>
                <a:cs typeface="Times New Roman" panose="02020603050405020304" pitchFamily="18" charset="0"/>
              </a:rPr>
              <a:t>,</a:t>
            </a:r>
          </a:p>
          <a:p>
            <a:pPr lvl="0"/>
            <a:r>
              <a:rPr lang="en-US" dirty="0" smtClean="0">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Từ</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tháng</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5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9: </a:t>
            </a:r>
            <a:r>
              <a:rPr lang="en-US" dirty="0" err="1">
                <a:solidFill>
                  <a:prstClr val="black"/>
                </a:solidFill>
                <a:latin typeface="Times New Roman" panose="02020603050405020304" pitchFamily="18" charset="0"/>
                <a:cs typeface="Times New Roman" panose="02020603050405020304" pitchFamily="18" charset="0"/>
              </a:rPr>
              <a:t>hướng</a:t>
            </a:r>
            <a:r>
              <a:rPr lang="en-US" dirty="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tây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nam</a:t>
            </a:r>
            <a:endParaRPr lang="en-US" dirty="0">
              <a:solidFill>
                <a:prstClr val="black"/>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liền</a:t>
            </a:r>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90688" y="0"/>
            <a:ext cx="6639959" cy="1138773"/>
          </a:xfrm>
          <a:prstGeom prst="rect">
            <a:avLst/>
          </a:prstGeom>
          <a:noFill/>
        </p:spPr>
        <p:txBody>
          <a:bodyPr wrap="none" rtlCol="0">
            <a:spAutoFit/>
          </a:bodyPr>
          <a:lstStyle/>
          <a:p>
            <a:pPr algn="ctr"/>
            <a:r>
              <a:rPr lang="en-US" sz="2400" b="1" u="sng" dirty="0" err="1" smtClean="0">
                <a:latin typeface="Times New Roman" panose="02020603050405020304" pitchFamily="18" charset="0"/>
                <a:cs typeface="Times New Roman" panose="02020603050405020304" pitchFamily="18" charset="0"/>
              </a:rPr>
              <a:t>Thảo</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luận</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nhóm</a:t>
            </a:r>
            <a:r>
              <a:rPr lang="en-US" sz="2400" b="1" u="sng" dirty="0" smtClean="0">
                <a:latin typeface="Times New Roman" panose="02020603050405020304" pitchFamily="18" charset="0"/>
                <a:cs typeface="Times New Roman" panose="02020603050405020304" pitchFamily="18" charset="0"/>
              </a:rPr>
              <a:t> 1 </a:t>
            </a:r>
            <a:r>
              <a:rPr lang="en-US" sz="2400" b="1" u="sng" dirty="0" err="1" smtClean="0">
                <a:latin typeface="Times New Roman" panose="02020603050405020304" pitchFamily="18" charset="0"/>
                <a:cs typeface="Times New Roman" panose="02020603050405020304" pitchFamily="18" charset="0"/>
              </a:rPr>
              <a:t>bàn</a:t>
            </a:r>
            <a:r>
              <a:rPr lang="en-US" sz="2400" b="1" u="sng" dirty="0" smtClean="0">
                <a:latin typeface="Times New Roman" panose="02020603050405020304" pitchFamily="18" charset="0"/>
                <a:cs typeface="Times New Roman" panose="02020603050405020304" pitchFamily="18" charset="0"/>
              </a:rPr>
              <a:t>, 4 </a:t>
            </a:r>
            <a:r>
              <a:rPr lang="en-US" sz="2400" b="1" u="sng" dirty="0" err="1" smtClean="0">
                <a:latin typeface="Times New Roman" panose="02020603050405020304" pitchFamily="18" charset="0"/>
                <a:cs typeface="Times New Roman" panose="02020603050405020304" pitchFamily="18" charset="0"/>
              </a:rPr>
              <a:t>phút</a:t>
            </a:r>
            <a:r>
              <a:rPr lang="en-US" sz="2400" b="1" u="sng" dirty="0" smtClean="0">
                <a:latin typeface="Times New Roman" panose="02020603050405020304" pitchFamily="18" charset="0"/>
                <a:cs typeface="Times New Roman" panose="02020603050405020304" pitchFamily="18" charset="0"/>
              </a:rPr>
              <a:t>: </a:t>
            </a:r>
          </a:p>
          <a:p>
            <a:r>
              <a:rPr lang="en-US" sz="2200" dirty="0" err="1" smtClean="0">
                <a:latin typeface="Times New Roman" panose="02020603050405020304" pitchFamily="18" charset="0"/>
                <a:cs typeface="Times New Roman" panose="02020603050405020304" pitchFamily="18" charset="0"/>
              </a:rPr>
              <a:t>Nêu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đặc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nhiệt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lượng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mưa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mùa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p>
          <a:p>
            <a:r>
              <a:rPr lang="en-US" sz="2200" dirty="0" smtClean="0">
                <a:latin typeface="Times New Roman" panose="02020603050405020304" pitchFamily="18" charset="0"/>
                <a:cs typeface="Times New Roman" panose="02020603050405020304" pitchFamily="18" charset="0"/>
              </a:rPr>
              <a:t>so </a:t>
            </a:r>
            <a:r>
              <a:rPr lang="en-US" sz="2200" dirty="0" err="1" smtClean="0">
                <a:latin typeface="Times New Roman" panose="02020603050405020304" pitchFamily="18" charset="0"/>
                <a:cs typeface="Times New Roman" panose="02020603050405020304" pitchFamily="18" charset="0"/>
              </a:rPr>
              <a:t>sánh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đặc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liền</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2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62200" y="228600"/>
            <a:ext cx="4038600" cy="5964702"/>
          </a:xfrm>
          <a:prstGeom prst="rect">
            <a:avLst/>
          </a:prstGeom>
        </p:spPr>
      </p:pic>
    </p:spTree>
    <p:extLst>
      <p:ext uri="{BB962C8B-B14F-4D97-AF65-F5344CB8AC3E}">
        <p14:creationId xmlns:p14="http://schemas.microsoft.com/office/powerpoint/2010/main" val="23198314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9352" y="3886200"/>
            <a:ext cx="8229600"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biển nước ta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thiên tai nào? </a:t>
            </a:r>
          </a:p>
        </p:txBody>
      </p:sp>
      <p:pic>
        <p:nvPicPr>
          <p:cNvPr id="7" name="Picture 6"/>
          <p:cNvPicPr>
            <a:picLocks noChangeAspect="1"/>
          </p:cNvPicPr>
          <p:nvPr/>
        </p:nvPicPr>
        <p:blipFill>
          <a:blip r:embed="rId2"/>
          <a:stretch>
            <a:fillRect/>
          </a:stretch>
        </p:blipFill>
        <p:spPr>
          <a:xfrm>
            <a:off x="-8313" y="1"/>
            <a:ext cx="4332465" cy="2971800"/>
          </a:xfrm>
          <a:prstGeom prst="rect">
            <a:avLst/>
          </a:prstGeom>
        </p:spPr>
      </p:pic>
      <p:pic>
        <p:nvPicPr>
          <p:cNvPr id="8" name="Picture 7"/>
          <p:cNvPicPr>
            <a:picLocks noChangeAspect="1"/>
          </p:cNvPicPr>
          <p:nvPr/>
        </p:nvPicPr>
        <p:blipFill>
          <a:blip r:embed="rId3"/>
          <a:stretch>
            <a:fillRect/>
          </a:stretch>
        </p:blipFill>
        <p:spPr>
          <a:xfrm>
            <a:off x="4381500" y="1"/>
            <a:ext cx="4152900" cy="2990088"/>
          </a:xfrm>
          <a:prstGeom prst="rect">
            <a:avLst/>
          </a:prstGeom>
        </p:spPr>
      </p:pic>
      <p:sp>
        <p:nvSpPr>
          <p:cNvPr id="9" name="Rectangle 8"/>
          <p:cNvSpPr/>
          <p:nvPr/>
        </p:nvSpPr>
        <p:spPr>
          <a:xfrm>
            <a:off x="304800" y="2967335"/>
            <a:ext cx="8001000" cy="646331"/>
          </a:xfrm>
          <a:prstGeom prst="rect">
            <a:avLst/>
          </a:prstGeom>
        </p:spPr>
        <p:txBody>
          <a:bodyPr wrap="square">
            <a:spAutoFit/>
          </a:bodyPr>
          <a:lstStyle/>
          <a:p>
            <a:r>
              <a:rPr lang="en-US" dirty="0" smtClean="0">
                <a:solidFill>
                  <a:srgbClr val="222222"/>
                </a:solidFill>
                <a:latin typeface="IBM Plex Serif"/>
              </a:rPr>
              <a:t>B</a:t>
            </a:r>
            <a:r>
              <a:rPr lang="vi-VN" dirty="0" smtClean="0">
                <a:solidFill>
                  <a:srgbClr val="222222"/>
                </a:solidFill>
                <a:latin typeface="IBM Plex Serif"/>
              </a:rPr>
              <a:t>ão </a:t>
            </a:r>
            <a:r>
              <a:rPr lang="vi-VN" dirty="0">
                <a:solidFill>
                  <a:srgbClr val="222222"/>
                </a:solidFill>
                <a:latin typeface="IBM Plex Serif"/>
              </a:rPr>
              <a:t>số </a:t>
            </a:r>
            <a:r>
              <a:rPr lang="vi-VN" dirty="0" smtClean="0">
                <a:solidFill>
                  <a:srgbClr val="222222"/>
                </a:solidFill>
                <a:latin typeface="IBM Plex Serif"/>
              </a:rPr>
              <a:t>3</a:t>
            </a:r>
            <a:r>
              <a:rPr lang="en-US" dirty="0" smtClean="0">
                <a:solidFill>
                  <a:srgbClr val="222222"/>
                </a:solidFill>
                <a:latin typeface="IBM Plex Serif"/>
              </a:rPr>
              <a:t> (YAGI) </a:t>
            </a:r>
            <a:r>
              <a:rPr lang="vi-VN" dirty="0" smtClean="0">
                <a:solidFill>
                  <a:srgbClr val="222222"/>
                </a:solidFill>
                <a:latin typeface="IBM Plex Serif"/>
              </a:rPr>
              <a:t>năm </a:t>
            </a:r>
            <a:r>
              <a:rPr lang="vi-VN" dirty="0">
                <a:solidFill>
                  <a:srgbClr val="222222"/>
                </a:solidFill>
                <a:latin typeface="IBM Plex Serif"/>
              </a:rPr>
              <a:t>2024 là cơn bão mạnh nhất trong vòng 30 năm qua trên khu vực Biển Đông</a:t>
            </a:r>
            <a:endParaRPr lang="en-US" dirty="0"/>
          </a:p>
        </p:txBody>
      </p:sp>
    </p:spTree>
    <p:extLst>
      <p:ext uri="{BB962C8B-B14F-4D97-AF65-F5344CB8AC3E}">
        <p14:creationId xmlns:p14="http://schemas.microsoft.com/office/powerpoint/2010/main" val="42438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vi-VN" sz="2400" b="1" dirty="0">
                <a:solidFill>
                  <a:srgbClr val="000000"/>
                </a:solidFill>
                <a:latin typeface="+mj-lt"/>
              </a:rPr>
              <a:t>Câu </a:t>
            </a:r>
            <a:r>
              <a:rPr lang="vi-VN" sz="2400" b="1" dirty="0" smtClean="0">
                <a:solidFill>
                  <a:srgbClr val="000000"/>
                </a:solidFill>
                <a:latin typeface="+mj-lt"/>
              </a:rPr>
              <a:t>1.</a:t>
            </a:r>
            <a:r>
              <a:rPr lang="vi-VN" sz="2400" dirty="0">
                <a:solidFill>
                  <a:srgbClr val="000000"/>
                </a:solidFill>
                <a:latin typeface="+mj-lt"/>
              </a:rPr>
              <a:t> Vùng biển của Việt Nam nằm trong khí hậu nào dưới đây?</a:t>
            </a:r>
          </a:p>
          <a:p>
            <a:pPr marL="0" indent="0" algn="just">
              <a:buNone/>
            </a:pPr>
            <a:r>
              <a:rPr lang="vi-VN" sz="2400" dirty="0">
                <a:solidFill>
                  <a:srgbClr val="000000"/>
                </a:solidFill>
                <a:latin typeface="+mj-lt"/>
              </a:rPr>
              <a:t>A. Cận nhiệt gió mùa.</a:t>
            </a:r>
          </a:p>
          <a:p>
            <a:pPr marL="0" indent="0" algn="just">
              <a:buNone/>
            </a:pPr>
            <a:r>
              <a:rPr lang="vi-VN" sz="2400" dirty="0">
                <a:solidFill>
                  <a:srgbClr val="000000"/>
                </a:solidFill>
                <a:latin typeface="+mj-lt"/>
              </a:rPr>
              <a:t>B. Ôn đới gió mùa.</a:t>
            </a:r>
          </a:p>
          <a:p>
            <a:pPr marL="0" indent="0" algn="just">
              <a:buNone/>
            </a:pPr>
            <a:r>
              <a:rPr lang="vi-VN" sz="2400" dirty="0">
                <a:solidFill>
                  <a:srgbClr val="000000"/>
                </a:solidFill>
                <a:latin typeface="+mj-lt"/>
              </a:rPr>
              <a:t>C. Nhiệt đới gió mùa.</a:t>
            </a:r>
          </a:p>
          <a:p>
            <a:pPr marL="0" indent="0" algn="just">
              <a:buNone/>
            </a:pPr>
            <a:r>
              <a:rPr lang="vi-VN" sz="2400" dirty="0">
                <a:solidFill>
                  <a:srgbClr val="000000"/>
                </a:solidFill>
                <a:latin typeface="+mj-lt"/>
              </a:rPr>
              <a:t>D. Xích đạo ẩm.</a:t>
            </a:r>
          </a:p>
          <a:p>
            <a:pPr marL="0" indent="0">
              <a:buNone/>
            </a:pPr>
            <a:endParaRPr lang="en-US" sz="2400" dirty="0">
              <a:latin typeface="+mj-lt"/>
            </a:endParaRPr>
          </a:p>
        </p:txBody>
      </p:sp>
      <p:cxnSp>
        <p:nvCxnSpPr>
          <p:cNvPr id="5" name="Straight Connector 4"/>
          <p:cNvCxnSpPr/>
          <p:nvPr/>
        </p:nvCxnSpPr>
        <p:spPr>
          <a:xfrm>
            <a:off x="609600" y="36576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cs typeface="Times New Roman" panose="02020603050405020304" pitchFamily="18" charset="0"/>
              </a:rPr>
              <a:t>2</a:t>
            </a:r>
            <a:r>
              <a:rPr lang="en-US" sz="2400" b="1"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Bắc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khoảng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endParaRPr lang="en-US" sz="240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11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4.</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10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4.</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smtClean="0">
                <a:solidFill>
                  <a:srgbClr val="000000"/>
                </a:solidFill>
                <a:latin typeface="Times New Roman" panose="02020603050405020304" pitchFamily="18" charset="0"/>
                <a:cs typeface="Times New Roman" panose="02020603050405020304" pitchFamily="18" charset="0"/>
              </a:rPr>
              <a:t>tháng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4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10.</a:t>
            </a:r>
          </a:p>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11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5.</a:t>
            </a:r>
          </a:p>
          <a:p>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914400" y="36576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4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305800" cy="4754563"/>
          </a:xfrm>
        </p:spPr>
        <p:txBody>
          <a:bodyPr>
            <a:normAutofit/>
          </a:bodyPr>
          <a:lstStyle/>
          <a:p>
            <a:pPr marL="0" lvl="0" indent="0" algn="just">
              <a:spcBef>
                <a:spcPts val="0"/>
              </a:spcBef>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3</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Chế độ nhiệt trên Biển </a:t>
            </a:r>
            <a:r>
              <a:rPr lang="vi-VN" sz="2400" dirty="0" smtClean="0">
                <a:solidFill>
                  <a:srgbClr val="000000"/>
                </a:solidFill>
                <a:latin typeface="Times New Roman" panose="02020603050405020304" pitchFamily="18" charset="0"/>
                <a:cs typeface="Times New Roman" panose="02020603050405020304" pitchFamily="18" charset="0"/>
              </a:rPr>
              <a:t>Đông</a:t>
            </a:r>
            <a:r>
              <a:rPr lang="en-US" sz="2400" smtClean="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A. mùa hạ mát, mùa đông ấm hơn đất liền, biên độ nhiệt nhỏ.</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B. mùa hạ nóng, mùa đông lạnh hơn đất liền, biên độ nhiệt nhỏ.</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C. mùa hạ nóng, mùa đông lạnh hơn đất liền, biên độ nhiệt lớn.</a:t>
            </a:r>
          </a:p>
          <a:p>
            <a:pPr marL="0" lvl="0" indent="0" algn="just">
              <a:spcBef>
                <a:spcPts val="0"/>
              </a:spcBef>
              <a:buNone/>
            </a:pPr>
            <a:r>
              <a:rPr lang="vi-VN" sz="2400" dirty="0">
                <a:solidFill>
                  <a:srgbClr val="000000"/>
                </a:solidFill>
                <a:latin typeface="Times New Roman" panose="02020603050405020304" pitchFamily="18" charset="0"/>
                <a:cs typeface="Times New Roman" panose="02020603050405020304" pitchFamily="18" charset="0"/>
              </a:rPr>
              <a:t>D. mùa hạ mát, mùa đông ấm hơn đất liền, biên độ nhiệt lớn.</a:t>
            </a:r>
          </a:p>
          <a:p>
            <a:pPr marL="0" indent="0">
              <a:buNone/>
            </a:pPr>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533400" y="2133600"/>
            <a:ext cx="731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8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4</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Địa hình ven biển nước ta</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A. khá đơn điệu.</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B. chỉ có các đảo.</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C. rất đa dạng.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D. chủ yếu là vịnh.</a:t>
            </a:r>
          </a:p>
          <a:p>
            <a:pPr marL="0" indent="0">
              <a:buNone/>
            </a:pPr>
            <a:endParaRPr lang="en-US" sz="2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81000" y="33528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2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normAutofit/>
          </a:bodyPr>
          <a:lstStyle/>
          <a:p>
            <a:pPr marL="0" indent="0" algn="just">
              <a:buNone/>
            </a:pPr>
            <a:r>
              <a:rPr lang="vi-VN" sz="2400" b="1" dirty="0">
                <a:solidFill>
                  <a:srgbClr val="000000"/>
                </a:solidFill>
                <a:latin typeface="Times New Roman" panose="02020603050405020304" pitchFamily="18" charset="0"/>
                <a:cs typeface="Times New Roman" panose="02020603050405020304" pitchFamily="18" charset="0"/>
              </a:rPr>
              <a:t>Câu </a:t>
            </a:r>
            <a:r>
              <a:rPr lang="vi-VN" sz="2400" b="1" dirty="0" smtClean="0">
                <a:solidFill>
                  <a:srgbClr val="000000"/>
                </a:solidFill>
                <a:latin typeface="Times New Roman" panose="02020603050405020304" pitchFamily="18" charset="0"/>
                <a:cs typeface="Times New Roman" panose="02020603050405020304" pitchFamily="18" charset="0"/>
              </a:rPr>
              <a:t>5</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Địa hình thềm lục địa ở miền Nam nước ta có đặc điểm nào sau đây?</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A. Hẹp và sâu.</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B. Bằng phẳng.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C. Rộng, nông.</a:t>
            </a:r>
          </a:p>
          <a:p>
            <a:pPr marL="0" indent="0" algn="just">
              <a:buNone/>
            </a:pPr>
            <a:r>
              <a:rPr lang="vi-VN" sz="2400" dirty="0">
                <a:solidFill>
                  <a:srgbClr val="000000"/>
                </a:solidFill>
                <a:latin typeface="Times New Roman" panose="02020603050405020304" pitchFamily="18" charset="0"/>
                <a:cs typeface="Times New Roman" panose="02020603050405020304" pitchFamily="18" charset="0"/>
              </a:rPr>
              <a:t>D. Nông và hẹp.</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05200" y="685800"/>
            <a:ext cx="4340728" cy="6450127"/>
          </a:xfrm>
          <a:prstGeom prst="rect">
            <a:avLst/>
          </a:prstGeom>
        </p:spPr>
      </p:pic>
      <p:cxnSp>
        <p:nvCxnSpPr>
          <p:cNvPr id="7" name="Straight Connector 6"/>
          <p:cNvCxnSpPr/>
          <p:nvPr/>
        </p:nvCxnSpPr>
        <p:spPr>
          <a:xfrm>
            <a:off x="457200" y="22860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7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274638"/>
          </a:xfrm>
        </p:spPr>
        <p:txBody>
          <a:bodyPr>
            <a:noAutofit/>
          </a:bodyPr>
          <a:lstStyle/>
          <a:p>
            <a:pPr algn="l"/>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B</a:t>
            </a:r>
            <a:r>
              <a:rPr lang="vi-VN" sz="2400" dirty="0" smtClean="0">
                <a:solidFill>
                  <a:srgbClr val="000000"/>
                </a:solidFill>
                <a:latin typeface="Times New Roman" panose="02020603050405020304" pitchFamily="18" charset="0"/>
                <a:cs typeface="Times New Roman" panose="02020603050405020304" pitchFamily="18" charset="0"/>
              </a:rPr>
              <a:t>ão </a:t>
            </a:r>
            <a:r>
              <a:rPr lang="vi-VN" sz="2400" dirty="0">
                <a:solidFill>
                  <a:srgbClr val="000000"/>
                </a:solidFill>
                <a:latin typeface="Times New Roman" panose="02020603050405020304" pitchFamily="18" charset="0"/>
                <a:cs typeface="Times New Roman" panose="02020603050405020304" pitchFamily="18" charset="0"/>
              </a:rPr>
              <a:t>hình thành như thế nào? </a:t>
            </a:r>
            <a:r>
              <a:rPr lang="en-US" sz="2400" dirty="0" smtClean="0">
                <a:solidFill>
                  <a:srgbClr val="000000"/>
                </a:solidFill>
                <a:latin typeface="Times New Roman" panose="02020603050405020304" pitchFamily="18" charset="0"/>
                <a:cs typeface="Times New Roman" panose="02020603050405020304" pitchFamily="18" charset="0"/>
              </a:rPr>
              <a:t/>
            </a:r>
            <a:br>
              <a:rPr lang="en-US" sz="2400" dirty="0" smtClean="0">
                <a:solidFill>
                  <a:srgbClr val="000000"/>
                </a:solidFill>
                <a:latin typeface="Times New Roman" panose="02020603050405020304" pitchFamily="18" charset="0"/>
                <a:cs typeface="Times New Roman" panose="02020603050405020304" pitchFamily="18" charset="0"/>
              </a:rPr>
            </a:br>
            <a:r>
              <a:rPr lang="vi-VN" sz="2400" dirty="0" smtClean="0">
                <a:solidFill>
                  <a:srgbClr val="000000"/>
                </a:solidFill>
                <a:latin typeface="Times New Roman" panose="02020603050405020304" pitchFamily="18" charset="0"/>
                <a:cs typeface="Times New Roman" panose="02020603050405020304" pitchFamily="18" charset="0"/>
              </a:rPr>
              <a:t>Vì </a:t>
            </a:r>
            <a:r>
              <a:rPr lang="vi-VN" sz="2400" dirty="0">
                <a:solidFill>
                  <a:srgbClr val="000000"/>
                </a:solidFill>
                <a:latin typeface="Times New Roman" panose="02020603050405020304" pitchFamily="18" charset="0"/>
                <a:cs typeface="Times New Roman" panose="02020603050405020304" pitchFamily="18" charset="0"/>
              </a:rPr>
              <a:t>sao lại có bão? </a:t>
            </a:r>
            <a:r>
              <a:rPr lang="en-US" sz="2400" dirty="0" smtClean="0">
                <a:solidFill>
                  <a:srgbClr val="000000"/>
                </a:solidFill>
                <a:latin typeface="Times New Roman" panose="02020603050405020304" pitchFamily="18" charset="0"/>
                <a:cs typeface="Times New Roman" panose="02020603050405020304" pitchFamily="18" charset="0"/>
              </a:rPr>
              <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err="1" smtClean="0">
                <a:solidFill>
                  <a:srgbClr val="000000"/>
                </a:solidFill>
                <a:latin typeface="Times New Roman" panose="02020603050405020304" pitchFamily="18" charset="0"/>
                <a:cs typeface="Times New Roman" panose="02020603050405020304" pitchFamily="18" charset="0"/>
              </a:rPr>
              <a:t>Cách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a:t>
            </a:r>
            <a:r>
              <a:rPr lang="en-US" sz="2400" dirty="0" err="1" smtClean="0">
                <a:solidFill>
                  <a:srgbClr val="000000"/>
                </a:solidFill>
                <a:latin typeface="Times New Roman" panose="02020603050405020304" pitchFamily="18" charset="0"/>
                <a:cs typeface="Times New Roman" panose="02020603050405020304" pitchFamily="18" charset="0"/>
              </a:rPr>
              <a:t>hòng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chống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thiên</a:t>
            </a:r>
            <a:r>
              <a:rPr lang="en-US" sz="2400" dirty="0" smtClean="0">
                <a:solidFill>
                  <a:srgbClr val="000000"/>
                </a:solidFill>
                <a:latin typeface="Times New Roman" panose="02020603050405020304" pitchFamily="18" charset="0"/>
                <a:cs typeface="Times New Roman" panose="02020603050405020304" pitchFamily="18" charset="0"/>
              </a:rPr>
              <a:t> tai, </a:t>
            </a:r>
            <a:r>
              <a:rPr lang="en-US" sz="2400" dirty="0" err="1" smtClean="0">
                <a:solidFill>
                  <a:srgbClr val="000000"/>
                </a:solidFill>
                <a:latin typeface="Times New Roman" panose="02020603050405020304" pitchFamily="18" charset="0"/>
                <a:cs typeface="Times New Roman" panose="02020603050405020304" pitchFamily="18" charset="0"/>
              </a:rPr>
              <a:t>bão</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lũ</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225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8179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0692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3600" b="1" dirty="0" smtClean="0">
                <a:solidFill>
                  <a:srgbClr val="CC0000"/>
                </a:solidFill>
                <a:latin typeface="Times New Roman" pitchFamily="18" charset="0"/>
                <a:cs typeface="Times New Roman" pitchFamily="18" charset="0"/>
              </a:rPr>
              <a:t>b</a:t>
            </a:r>
            <a:r>
              <a:rPr lang="vi-VN"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Khí</a:t>
            </a:r>
            <a:r>
              <a:rPr lang="en-US" sz="3600" b="1" dirty="0" smtClean="0">
                <a:solidFill>
                  <a:srgbClr val="CC0000"/>
                </a:solidFill>
                <a:latin typeface="Times New Roman" pitchFamily="18" charset="0"/>
                <a:cs typeface="Times New Roman" pitchFamily="18" charset="0"/>
              </a:rPr>
              <a:t> </a:t>
            </a:r>
            <a:r>
              <a:rPr lang="en-US" sz="3600" b="1" dirty="0" err="1" smtClean="0">
                <a:solidFill>
                  <a:srgbClr val="CC0000"/>
                </a:solidFill>
                <a:latin typeface="Times New Roman" pitchFamily="18" charset="0"/>
                <a:cs typeface="Times New Roman" pitchFamily="18" charset="0"/>
              </a:rPr>
              <a:t>hậu</a:t>
            </a:r>
            <a:endParaRPr lang="vi-VN" sz="36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1200329"/>
          </a:xfrm>
          <a:prstGeom prst="rect">
            <a:avLst/>
          </a:prstGeom>
        </p:spPr>
        <p:txBody>
          <a:bodyPr wrap="square">
            <a:spAutoFit/>
          </a:bodyPr>
          <a:lstStyle/>
          <a:p>
            <a:pPr algn="just">
              <a:spcBef>
                <a:spcPts val="600"/>
              </a:spcBef>
              <a:spcAft>
                <a:spcPts val="0"/>
              </a:spcAft>
            </a:pPr>
            <a:r>
              <a:rPr lang="vi-VN" sz="3600" dirty="0" smtClean="0">
                <a:latin typeface="Cambria" pitchFamily="18" charset="0"/>
                <a:ea typeface="Cambria" pitchFamily="18" charset="0"/>
              </a:rPr>
              <a:t>- Có khí hậu nhiệt đới ẩm gió mùa</a:t>
            </a:r>
            <a:endParaRPr lang="vi-VN" sz="3600" dirty="0">
              <a:latin typeface="Cambria" pitchFamily="18" charset="0"/>
              <a:ea typeface="Cambria" pitchFamily="18" charset="0"/>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52322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800" b="1" dirty="0" smtClean="0">
                <a:solidFill>
                  <a:srgbClr val="CC0000"/>
                </a:solidFill>
                <a:latin typeface="Times New Roman" pitchFamily="18" charset="0"/>
                <a:cs typeface="Times New Roman" pitchFamily="18" charset="0"/>
              </a:rPr>
              <a:t>c</a:t>
            </a:r>
            <a:r>
              <a:rPr lang="vi-VN" sz="2800" b="1" dirty="0" smtClean="0">
                <a:solidFill>
                  <a:srgbClr val="CC0000"/>
                </a:solidFill>
                <a:latin typeface="Times New Roman" pitchFamily="18" charset="0"/>
                <a:cs typeface="Times New Roman" pitchFamily="18" charset="0"/>
              </a:rPr>
              <a:t>. </a:t>
            </a:r>
            <a:r>
              <a:rPr lang="en-US" sz="2800" b="1" dirty="0" err="1" smtClean="0">
                <a:solidFill>
                  <a:srgbClr val="CC0000"/>
                </a:solidFill>
                <a:latin typeface="Times New Roman" pitchFamily="18" charset="0"/>
                <a:cs typeface="Times New Roman" pitchFamily="18" charset="0"/>
              </a:rPr>
              <a:t>Hải</a:t>
            </a:r>
            <a:r>
              <a:rPr lang="en-US" sz="2800" b="1" dirty="0" smtClean="0">
                <a:solidFill>
                  <a:srgbClr val="CC0000"/>
                </a:solidFill>
                <a:latin typeface="Times New Roman" pitchFamily="18" charset="0"/>
                <a:cs typeface="Times New Roman" pitchFamily="18" charset="0"/>
              </a:rPr>
              <a:t> </a:t>
            </a:r>
            <a:r>
              <a:rPr lang="en-US" sz="2800" b="1" dirty="0" err="1" smtClean="0">
                <a:solidFill>
                  <a:srgbClr val="CC0000"/>
                </a:solidFill>
                <a:latin typeface="Times New Roman" pitchFamily="18" charset="0"/>
                <a:cs typeface="Times New Roman" pitchFamily="18" charset="0"/>
              </a:rPr>
              <a:t>văn</a:t>
            </a:r>
            <a:endParaRPr lang="vi-VN" sz="28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1538883"/>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a:t>
            </a:r>
            <a:r>
              <a:rPr lang="vi-VN" sz="2800" b="1" dirty="0" smtClean="0">
                <a:latin typeface="Cambria" pitchFamily="18" charset="0"/>
                <a:ea typeface="Cambria" pitchFamily="18" charset="0"/>
              </a:rPr>
              <a:t> Độ </a:t>
            </a:r>
            <a:r>
              <a:rPr lang="vi-VN" sz="2800" b="1" dirty="0">
                <a:latin typeface="Cambria" pitchFamily="18" charset="0"/>
                <a:ea typeface="Cambria" pitchFamily="18" charset="0"/>
              </a:rPr>
              <a:t>muối trung bình </a:t>
            </a:r>
            <a:r>
              <a:rPr lang="vi-VN" sz="2800" dirty="0">
                <a:latin typeface="Cambria" pitchFamily="18" charset="0"/>
                <a:ea typeface="Cambria" pitchFamily="18" charset="0"/>
              </a:rPr>
              <a:t>là 32 - 33%</a:t>
            </a:r>
            <a:r>
              <a:rPr lang="vi-VN" sz="2800" baseline="-25000" dirty="0">
                <a:latin typeface="Cambria" pitchFamily="18" charset="0"/>
                <a:ea typeface="Cambria" pitchFamily="18" charset="0"/>
              </a:rPr>
              <a:t>0</a:t>
            </a:r>
            <a:r>
              <a:rPr lang="vi-VN" sz="2800" dirty="0">
                <a:latin typeface="Cambria" pitchFamily="18" charset="0"/>
                <a:ea typeface="Cambria" pitchFamily="18" charset="0"/>
              </a:rPr>
              <a:t>.</a:t>
            </a:r>
          </a:p>
          <a:p>
            <a:pPr marL="342900" indent="-342900" algn="just">
              <a:spcBef>
                <a:spcPts val="600"/>
              </a:spcBef>
              <a:spcAft>
                <a:spcPts val="0"/>
              </a:spcAft>
              <a:buFontTx/>
              <a:buChar char="-"/>
            </a:pPr>
            <a:r>
              <a:rPr lang="vi-VN" sz="2800" b="1" dirty="0" smtClean="0">
                <a:latin typeface="Cambria" pitchFamily="18" charset="0"/>
                <a:ea typeface="Cambria" pitchFamily="18" charset="0"/>
              </a:rPr>
              <a:t>Dòng </a:t>
            </a:r>
            <a:r>
              <a:rPr lang="vi-VN" sz="2800" b="1" dirty="0">
                <a:latin typeface="Cambria" pitchFamily="18" charset="0"/>
                <a:ea typeface="Cambria" pitchFamily="18" charset="0"/>
              </a:rPr>
              <a:t>biển</a:t>
            </a:r>
            <a:r>
              <a:rPr lang="vi-VN" sz="2800" dirty="0">
                <a:latin typeface="Cambria" pitchFamily="18" charset="0"/>
                <a:ea typeface="Cambria" pitchFamily="18" charset="0"/>
              </a:rPr>
              <a:t>: </a:t>
            </a:r>
            <a:endParaRPr lang="vi-VN" sz="2800" dirty="0" smtClean="0">
              <a:latin typeface="Cambria" pitchFamily="18" charset="0"/>
              <a:ea typeface="Cambria" pitchFamily="18" charset="0"/>
            </a:endParaRPr>
          </a:p>
          <a:p>
            <a:pPr marL="342900" indent="-342900" algn="just">
              <a:spcBef>
                <a:spcPts val="600"/>
              </a:spcBef>
              <a:spcAft>
                <a:spcPts val="0"/>
              </a:spcAft>
              <a:buFontTx/>
              <a:buChar char="-"/>
            </a:pPr>
            <a:r>
              <a:rPr lang="vi-VN" sz="2800" b="1" dirty="0" smtClean="0">
                <a:latin typeface="Cambria" pitchFamily="18" charset="0"/>
                <a:ea typeface="Cambria" pitchFamily="18" charset="0"/>
              </a:rPr>
              <a:t>Chế </a:t>
            </a:r>
            <a:r>
              <a:rPr lang="vi-VN" sz="2800" b="1" dirty="0">
                <a:latin typeface="Cambria" pitchFamily="18" charset="0"/>
                <a:ea typeface="Cambria" pitchFamily="18" charset="0"/>
              </a:rPr>
              <a:t>độ thủy triều</a:t>
            </a:r>
            <a:r>
              <a:rPr lang="vi-VN" sz="2800" b="1" dirty="0" smtClean="0">
                <a:latin typeface="Cambria" pitchFamily="18" charset="0"/>
                <a:ea typeface="Cambria" pitchFamily="18" charset="0"/>
              </a:rPr>
              <a:t>:</a:t>
            </a:r>
            <a:endParaRPr lang="vi-VN" sz="2800" dirty="0">
              <a:latin typeface="Cambria" pitchFamily="18" charset="0"/>
              <a:ea typeface="Cambria" pitchFamily="18" charset="0"/>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6367</TotalTime>
  <Words>3373</Words>
  <Application>Microsoft Office PowerPoint</Application>
  <PresentationFormat>On-screen Show (4:3)</PresentationFormat>
  <Paragraphs>288</Paragraphs>
  <Slides>55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Cambria</vt:lpstr>
      <vt:lpstr>IBM Plex Serif</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Đoán</vt:lpstr>
      <vt:lpstr>PowerPoint Presentation</vt:lpstr>
      <vt:lpstr>PowerPoint Presentation</vt:lpstr>
      <vt:lpstr>Vịnh là vùng nước lõm sâu rõ rệt vào đất liền</vt:lpstr>
      <vt:lpstr>   Tam giác châu, hay còn gọi là đồng bằng châu thổ, là một dạng địa hình thấp và bằng phẳng được hình thành tại cửa sông, nơi dòng sông đổ ra biển hoặc hồ.  </vt:lpstr>
      <vt:lpstr>Đầm phá là một vùng đất thấp, thường bị bao quanh bởi đất cao và nước. Nó có thể hình thành từ các vùng sông ngập, đồng cỏ hoặc từ sự xâm nhập mặn từ biển.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 Bão hình thành như thế nào?  Vì sao lại có bão?  Cách phòng chống thiên tai, bão lũ?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530</cp:revision>
  <dcterms:created xsi:type="dcterms:W3CDTF">2016-02-15T14:28:12Z</dcterms:created>
  <dcterms:modified xsi:type="dcterms:W3CDTF">2026-02-03T08:19:18Z</dcterms:modified>
</cp:coreProperties>
</file>