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Lst>
  <p:notesMasterIdLst>
    <p:notesMasterId r:id="rId24"/>
  </p:notesMasterIdLst>
  <p:sldIdLst>
    <p:sldId id="397" r:id="rId3"/>
    <p:sldId id="400" r:id="rId4"/>
    <p:sldId id="401" r:id="rId5"/>
    <p:sldId id="295" r:id="rId6"/>
    <p:sldId id="321" r:id="rId7"/>
    <p:sldId id="406" r:id="rId8"/>
    <p:sldId id="433" r:id="rId9"/>
    <p:sldId id="405" r:id="rId10"/>
    <p:sldId id="434" r:id="rId11"/>
    <p:sldId id="404" r:id="rId12"/>
    <p:sldId id="435" r:id="rId13"/>
    <p:sldId id="402" r:id="rId14"/>
    <p:sldId id="423" r:id="rId15"/>
    <p:sldId id="424" r:id="rId16"/>
    <p:sldId id="426" r:id="rId17"/>
    <p:sldId id="427" r:id="rId18"/>
    <p:sldId id="430" r:id="rId19"/>
    <p:sldId id="436" r:id="rId20"/>
    <p:sldId id="431" r:id="rId21"/>
    <p:sldId id="437" r:id="rId22"/>
    <p:sldId id="43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17CC1"/>
    <a:srgbClr val="28659C"/>
    <a:srgbClr val="CBE3BB"/>
    <a:srgbClr val="DEE3EA"/>
    <a:srgbClr val="FFCCFF"/>
    <a:srgbClr val="35566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09" autoAdjust="0"/>
  </p:normalViewPr>
  <p:slideViewPr>
    <p:cSldViewPr snapToGrid="0">
      <p:cViewPr varScale="1">
        <p:scale>
          <a:sx n="78" d="100"/>
          <a:sy n="78" d="100"/>
        </p:scale>
        <p:origin x="8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2B0D3-B0E4-4BF9-B216-73BFAE959C1A}" type="datetimeFigureOut">
              <a:rPr lang="en-SG" smtClean="0"/>
              <a:t>12/3/2025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66EDC-0C0A-423B-B4DA-46D300047F6C}" type="slidenum">
              <a:rPr lang="en-SG" smtClean="0"/>
              <a:t>‹#›</a:t>
            </a:fld>
            <a:endParaRPr lang="en-SG"/>
          </a:p>
        </p:txBody>
      </p:sp>
    </p:spTree>
    <p:extLst>
      <p:ext uri="{BB962C8B-B14F-4D97-AF65-F5344CB8AC3E}">
        <p14:creationId xmlns:p14="http://schemas.microsoft.com/office/powerpoint/2010/main" val="3266009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721176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952602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000907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13161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566568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515273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99534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747760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232588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756548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05649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831441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49872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44916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t>4</a:t>
            </a:fld>
            <a:endParaRPr lang="zh-CN" altLang="en-US"/>
          </a:p>
        </p:txBody>
      </p:sp>
    </p:spTree>
    <p:extLst>
      <p:ext uri="{BB962C8B-B14F-4D97-AF65-F5344CB8AC3E}">
        <p14:creationId xmlns:p14="http://schemas.microsoft.com/office/powerpoint/2010/main" val="25919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t>5</a:t>
            </a:fld>
            <a:endParaRPr lang="zh-CN" altLang="en-US"/>
          </a:p>
        </p:txBody>
      </p:sp>
    </p:spTree>
    <p:extLst>
      <p:ext uri="{BB962C8B-B14F-4D97-AF65-F5344CB8AC3E}">
        <p14:creationId xmlns:p14="http://schemas.microsoft.com/office/powerpoint/2010/main" val="3808623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604105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575016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140779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46584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12/03/2025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4255289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12/03/2025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268317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12/03/2025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704128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4655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3/12/2025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23604774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773893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1727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532917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53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3650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5647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12/03/2025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2950495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386296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738C0B-8B9D-473C-A89E-107039C1129D}" type="datetimeFigureOut">
              <a:rPr lang="vi-VN" smtClean="0"/>
              <a:t>12/03/2025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159515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738C0B-8B9D-473C-A89E-107039C1129D}" type="datetimeFigureOut">
              <a:rPr lang="vi-VN" smtClean="0"/>
              <a:t>12/03/2025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413695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738C0B-8B9D-473C-A89E-107039C1129D}" type="datetimeFigureOut">
              <a:rPr lang="vi-VN" smtClean="0"/>
              <a:t>12/03/2025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40015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738C0B-8B9D-473C-A89E-107039C1129D}" type="datetimeFigureOut">
              <a:rPr lang="vi-VN" smtClean="0"/>
              <a:t>12/03/2025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3423219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738C0B-8B9D-473C-A89E-107039C1129D}" type="datetimeFigureOut">
              <a:rPr lang="vi-VN" smtClean="0"/>
              <a:t>12/03/2025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1210801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38C0B-8B9D-473C-A89E-107039C1129D}" type="datetimeFigureOut">
              <a:rPr lang="vi-VN" smtClean="0"/>
              <a:t>12/03/2025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64883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38C0B-8B9D-473C-A89E-107039C1129D}" type="datetimeFigureOut">
              <a:rPr lang="vi-VN" smtClean="0"/>
              <a:t>12/03/2025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1674893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38C0B-8B9D-473C-A89E-107039C1129D}" type="datetimeFigureOut">
              <a:rPr lang="vi-VN" smtClean="0"/>
              <a:t>12/03/2025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F6CB4-6EF4-421B-B409-5A74441AE945}" type="slidenum">
              <a:rPr lang="vi-VN" smtClean="0"/>
              <a:t>‹#›</a:t>
            </a:fld>
            <a:endParaRPr lang="vi-VN"/>
          </a:p>
        </p:txBody>
      </p:sp>
    </p:spTree>
    <p:extLst>
      <p:ext uri="{BB962C8B-B14F-4D97-AF65-F5344CB8AC3E}">
        <p14:creationId xmlns:p14="http://schemas.microsoft.com/office/powerpoint/2010/main" val="237804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886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grpSp>
        <p:nvGrpSpPr>
          <p:cNvPr id="13" name="Group 12">
            <a:extLst>
              <a:ext uri="{FF2B5EF4-FFF2-40B4-BE49-F238E27FC236}">
                <a16:creationId xmlns="" xmlns:a16="http://schemas.microsoft.com/office/drawing/2014/main" id="{2189B1DA-5837-478A-874D-8F26D1789616}"/>
              </a:ext>
            </a:extLst>
          </p:cNvPr>
          <p:cNvGrpSpPr/>
          <p:nvPr/>
        </p:nvGrpSpPr>
        <p:grpSpPr>
          <a:xfrm>
            <a:off x="1255594" y="1134732"/>
            <a:ext cx="7551175" cy="1325418"/>
            <a:chOff x="4129548" y="616956"/>
            <a:chExt cx="7551175" cy="1325418"/>
          </a:xfrm>
        </p:grpSpPr>
        <p:sp>
          <p:nvSpPr>
            <p:cNvPr id="14" name="Rectangle 13">
              <a:extLst>
                <a:ext uri="{FF2B5EF4-FFF2-40B4-BE49-F238E27FC236}">
                  <a16:creationId xmlns="" xmlns:a16="http://schemas.microsoft.com/office/drawing/2014/main" id="{165CE8C8-5DE8-424F-B06C-F107EA870A8E}"/>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931DB162-7B03-4F7C-95C2-AC48397EE7ED}"/>
                </a:ext>
              </a:extLst>
            </p:cNvPr>
            <p:cNvSpPr/>
            <p:nvPr/>
          </p:nvSpPr>
          <p:spPr>
            <a:xfrm>
              <a:off x="4129548" y="723172"/>
              <a:ext cx="7551175"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rgbClr val="6276A5"/>
                  </a:solidFill>
                  <a:ea typeface="#9Slide05 SVNBeauty Atok Script" pitchFamily="2" charset="-127"/>
                </a:rPr>
                <a:t>HÃY KỂ TÊN NHỮNG CÂU CHUYỆN CỔ TÍCH MÀ EM YÊU THÍCH.</a:t>
              </a:r>
            </a:p>
          </p:txBody>
        </p:sp>
      </p:grpSp>
      <p:grpSp>
        <p:nvGrpSpPr>
          <p:cNvPr id="16" name="Group 15">
            <a:extLst>
              <a:ext uri="{FF2B5EF4-FFF2-40B4-BE49-F238E27FC236}">
                <a16:creationId xmlns="" xmlns:a16="http://schemas.microsoft.com/office/drawing/2014/main" id="{2189B1DA-5837-478A-874D-8F26D1789616}"/>
              </a:ext>
            </a:extLst>
          </p:cNvPr>
          <p:cNvGrpSpPr/>
          <p:nvPr/>
        </p:nvGrpSpPr>
        <p:grpSpPr>
          <a:xfrm>
            <a:off x="2333767" y="2784730"/>
            <a:ext cx="7551175" cy="1325418"/>
            <a:chOff x="4129548" y="616956"/>
            <a:chExt cx="7551175" cy="1325418"/>
          </a:xfrm>
        </p:grpSpPr>
        <p:sp>
          <p:nvSpPr>
            <p:cNvPr id="17" name="Rectangle 16">
              <a:extLst>
                <a:ext uri="{FF2B5EF4-FFF2-40B4-BE49-F238E27FC236}">
                  <a16:creationId xmlns="" xmlns:a16="http://schemas.microsoft.com/office/drawing/2014/main" id="{165CE8C8-5DE8-424F-B06C-F107EA870A8E}"/>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931DB162-7B03-4F7C-95C2-AC48397EE7ED}"/>
                </a:ext>
              </a:extLst>
            </p:cNvPr>
            <p:cNvSpPr/>
            <p:nvPr/>
          </p:nvSpPr>
          <p:spPr>
            <a:xfrm>
              <a:off x="4129548" y="723172"/>
              <a:ext cx="7551175"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rgbClr val="6276A5"/>
                  </a:solidFill>
                  <a:ea typeface="#9Slide05 SVNBeauty Atok Script" pitchFamily="2" charset="-127"/>
                </a:rPr>
                <a:t>TRONG CÂU CHUYỆN ĐÓ, EM THÍCH NHÂN VẬT NÀO NHẤT? VÌ SAO?</a:t>
              </a:r>
            </a:p>
          </p:txBody>
        </p:sp>
      </p:grpSp>
      <p:grpSp>
        <p:nvGrpSpPr>
          <p:cNvPr id="19" name="Group 18">
            <a:extLst>
              <a:ext uri="{FF2B5EF4-FFF2-40B4-BE49-F238E27FC236}">
                <a16:creationId xmlns="" xmlns:a16="http://schemas.microsoft.com/office/drawing/2014/main" id="{2189B1DA-5837-478A-874D-8F26D1789616}"/>
              </a:ext>
            </a:extLst>
          </p:cNvPr>
          <p:cNvGrpSpPr/>
          <p:nvPr/>
        </p:nvGrpSpPr>
        <p:grpSpPr>
          <a:xfrm>
            <a:off x="3289111" y="4434728"/>
            <a:ext cx="7551175" cy="1325418"/>
            <a:chOff x="4129548" y="616956"/>
            <a:chExt cx="7551175" cy="1325418"/>
          </a:xfrm>
        </p:grpSpPr>
        <p:sp>
          <p:nvSpPr>
            <p:cNvPr id="20" name="Rectangle 19">
              <a:extLst>
                <a:ext uri="{FF2B5EF4-FFF2-40B4-BE49-F238E27FC236}">
                  <a16:creationId xmlns="" xmlns:a16="http://schemas.microsoft.com/office/drawing/2014/main" id="{165CE8C8-5DE8-424F-B06C-F107EA870A8E}"/>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931DB162-7B03-4F7C-95C2-AC48397EE7ED}"/>
                </a:ext>
              </a:extLst>
            </p:cNvPr>
            <p:cNvSpPr/>
            <p:nvPr/>
          </p:nvSpPr>
          <p:spPr>
            <a:xfrm>
              <a:off x="4129548" y="723172"/>
              <a:ext cx="7551175"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rgbClr val="6276A5"/>
                  </a:solidFill>
                  <a:ea typeface="#9Slide05 SVNBeauty Atok Script" pitchFamily="2" charset="-127"/>
                </a:rPr>
                <a:t>EM CÓ ƯỚC MƠ ĐƯỢC TRỞ THÀNH NHÂN VẬT ĐÓ KHÔNG? VÌ SAO?</a:t>
              </a:r>
            </a:p>
          </p:txBody>
        </p:sp>
      </p:grpSp>
    </p:spTree>
    <p:extLst>
      <p:ext uri="{BB962C8B-B14F-4D97-AF65-F5344CB8AC3E}">
        <p14:creationId xmlns:p14="http://schemas.microsoft.com/office/powerpoint/2010/main" val="38295154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1387867348"/>
              </p:ext>
            </p:extLst>
          </p:nvPr>
        </p:nvGraphicFramePr>
        <p:xfrm>
          <a:off x="191069" y="150124"/>
          <a:ext cx="11750722" cy="7052018"/>
        </p:xfrm>
        <a:graphic>
          <a:graphicData uri="http://schemas.openxmlformats.org/drawingml/2006/table">
            <a:tbl>
              <a:tblPr firstRow="1" bandRow="1">
                <a:tableStyleId>{5940675A-B579-460E-94D1-54222C63F5DA}</a:tableStyleId>
              </a:tblPr>
              <a:tblGrid>
                <a:gridCol w="5049671"/>
                <a:gridCol w="6701051"/>
              </a:tblGrid>
              <a:tr h="9689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smtClean="0">
                          <a:latin typeface="Times New Roman" panose="02020603050405020304" pitchFamily="18" charset="0"/>
                          <a:cs typeface="Times New Roman" panose="02020603050405020304" pitchFamily="18" charset="0"/>
                          <a:sym typeface="Times New Roman"/>
                        </a:rPr>
                        <a:t>1. </a:t>
                      </a:r>
                      <a:r>
                        <a:rPr lang="vi-VN" sz="2600" kern="0" dirty="0" smtClean="0">
                          <a:latin typeface="Times New Roman" panose="02020603050405020304" pitchFamily="18" charset="0"/>
                          <a:cs typeface="Times New Roman" panose="02020603050405020304" pitchFamily="18" charset="0"/>
                          <a:sym typeface="Times New Roman"/>
                        </a:rPr>
                        <a:t>Vì sao Thạch Sanh lại xưng “ta” mà không xưng “tôi” hay “mình”?</a:t>
                      </a:r>
                      <a:endParaRPr lang="vi-VN" sz="2600" kern="0" dirty="0" smtClean="0">
                        <a:latin typeface="Times New Roman" panose="02020603050405020304" pitchFamily="18" charset="0"/>
                        <a:ea typeface="Calibri"/>
                        <a:cs typeface="Times New Roman" panose="02020603050405020304" pitchFamily="18" charset="0"/>
                        <a:sym typeface="Calibri"/>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Vì</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lúc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này</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Thạch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Sanh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đang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trong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vai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Vua</a:t>
                      </a:r>
                      <a:r>
                        <a:rPr lang="en-US" sz="2400" dirty="0" smtClean="0">
                          <a:solidFill>
                            <a:schemeClr val="tx1"/>
                          </a:solidFill>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Vì</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lúc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này</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Thạch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Sanh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đang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trong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vai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Vua</a:t>
                      </a:r>
                      <a:r>
                        <a:rPr lang="en-US" sz="2400" dirty="0" smtClean="0">
                          <a:solidFill>
                            <a:schemeClr val="tx1"/>
                          </a:solidFill>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solidFill>
                        <a:latin typeface="Times New Roman" panose="02020603050405020304" pitchFamily="18" charset="0"/>
                        <a:cs typeface="Times New Roman" panose="02020603050405020304" pitchFamily="18" charset="0"/>
                      </a:endParaRPr>
                    </a:p>
                    <a:p>
                      <a:endParaRPr lang="en-US" sz="26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r>
              <a:tr h="19427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smtClean="0">
                          <a:latin typeface="Times New Roman" panose="02020603050405020304" pitchFamily="18" charset="0"/>
                          <a:cs typeface="Times New Roman" panose="02020603050405020304" pitchFamily="18" charset="0"/>
                          <a:sym typeface="Times New Roman"/>
                        </a:rPr>
                        <a:t>2. </a:t>
                      </a:r>
                      <a:r>
                        <a:rPr lang="vi-VN" sz="2600" kern="0" dirty="0" smtClean="0">
                          <a:latin typeface="Times New Roman" panose="02020603050405020304" pitchFamily="18" charset="0"/>
                          <a:cs typeface="Times New Roman" panose="02020603050405020304" pitchFamily="18" charset="0"/>
                          <a:sym typeface="Times New Roman"/>
                        </a:rPr>
                        <a:t>Đoạn nào của bài viết có tác dụng như mở bài? Cách vào bằng lời chào, cách đặt câu hỏi, hứa hẹn, ... có thu hút người đọc không?</a:t>
                      </a:r>
                      <a:endParaRPr lang="vi-VN" sz="2600" kern="0" dirty="0" smtClean="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kern="0" dirty="0" smtClean="0">
                          <a:solidFill>
                            <a:schemeClr val="tx1"/>
                          </a:solidFill>
                          <a:latin typeface="Times New Roman"/>
                          <a:ea typeface="Times New Roman"/>
                          <a:cs typeface="Times New Roman"/>
                          <a:sym typeface="Times New Roman"/>
                        </a:rPr>
                        <a:t>Đoạn đầu mở bài bằng lời chào, cách đặt câu hỏi, hứa hẹn,… thu hút người đọc.</a:t>
                      </a:r>
                    </a:p>
                    <a:p>
                      <a:endParaRPr lang="en-US" sz="26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r>
              <a:tr h="13414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smtClean="0">
                          <a:latin typeface="Times New Roman" panose="02020603050405020304" pitchFamily="18" charset="0"/>
                          <a:cs typeface="Times New Roman" panose="02020603050405020304" pitchFamily="18" charset="0"/>
                          <a:sym typeface="Times New Roman"/>
                        </a:rPr>
                        <a:t>3. </a:t>
                      </a:r>
                      <a:r>
                        <a:rPr lang="en-US" sz="2600" kern="0" dirty="0" err="1" smtClean="0">
                          <a:latin typeface="Times New Roman" panose="02020603050405020304" pitchFamily="18" charset="0"/>
                          <a:cs typeface="Times New Roman" panose="02020603050405020304" pitchFamily="18" charset="0"/>
                          <a:sym typeface="Times New Roman"/>
                        </a:rPr>
                        <a:t>Bài</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viết</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kể</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theo</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trình</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tự</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nào</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Diễn</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biến</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chính</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có</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phù</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hợp</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với</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truyện</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gốc</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không</a:t>
                      </a:r>
                      <a:r>
                        <a:rPr lang="en-US" sz="2600" kern="0" dirty="0" smtClean="0">
                          <a:latin typeface="Times New Roman" panose="02020603050405020304" pitchFamily="18" charset="0"/>
                          <a:cs typeface="Times New Roman" panose="02020603050405020304" pitchFamily="18" charset="0"/>
                          <a:sym typeface="Times New Roman"/>
                        </a:rPr>
                        <a:t>?</a:t>
                      </a:r>
                      <a:endParaRPr lang="en-US" sz="2600" kern="0" dirty="0" smtClean="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kern="0" dirty="0" smtClean="0">
                          <a:solidFill>
                            <a:schemeClr val="tx1"/>
                          </a:solidFill>
                          <a:latin typeface="Times New Roman"/>
                          <a:ea typeface="Times New Roman"/>
                          <a:cs typeface="Times New Roman"/>
                          <a:sym typeface="Times New Roman"/>
                        </a:rPr>
                        <a:t>Các chi tiết được sắp xếp theo trình tự thời gian, tập trung vào các chi tiết kì ảo</a:t>
                      </a:r>
                      <a:r>
                        <a:rPr lang="en-US" sz="2400" kern="0" dirty="0" smtClean="0">
                          <a:solidFill>
                            <a:schemeClr val="tx1"/>
                          </a:solidFill>
                          <a:latin typeface="Times New Roman"/>
                          <a:ea typeface="Times New Roman"/>
                          <a:cs typeface="Times New Roman"/>
                          <a:sym typeface="Times New Roman"/>
                        </a:rPr>
                        <a:t>, </a:t>
                      </a:r>
                      <a:r>
                        <a:rPr lang="en-US" sz="2400" kern="0" dirty="0" err="1" smtClean="0">
                          <a:solidFill>
                            <a:schemeClr val="tx1"/>
                          </a:solidFill>
                          <a:latin typeface="Times New Roman"/>
                          <a:ea typeface="Times New Roman"/>
                          <a:cs typeface="Times New Roman"/>
                          <a:sym typeface="Times New Roman"/>
                        </a:rPr>
                        <a:t>phù</a:t>
                      </a:r>
                      <a:r>
                        <a:rPr lang="en-US" sz="2400" kern="0" dirty="0" smtClean="0">
                          <a:solidFill>
                            <a:schemeClr val="tx1"/>
                          </a:solidFill>
                          <a:latin typeface="Times New Roman"/>
                          <a:ea typeface="Times New Roman"/>
                          <a:cs typeface="Times New Roman"/>
                          <a:sym typeface="Times New Roman"/>
                        </a:rPr>
                        <a:t> </a:t>
                      </a:r>
                      <a:r>
                        <a:rPr lang="en-US" sz="2400" kern="0" dirty="0" err="1" smtClean="0">
                          <a:solidFill>
                            <a:schemeClr val="tx1"/>
                          </a:solidFill>
                          <a:latin typeface="Times New Roman"/>
                          <a:ea typeface="Times New Roman"/>
                          <a:cs typeface="Times New Roman"/>
                          <a:sym typeface="Times New Roman"/>
                        </a:rPr>
                        <a:t>hợp</a:t>
                      </a:r>
                      <a:r>
                        <a:rPr lang="en-US" sz="2400" kern="0" dirty="0" smtClean="0">
                          <a:solidFill>
                            <a:schemeClr val="tx1"/>
                          </a:solidFill>
                          <a:latin typeface="Times New Roman"/>
                          <a:ea typeface="Times New Roman"/>
                          <a:cs typeface="Times New Roman"/>
                          <a:sym typeface="Times New Roman"/>
                        </a:rPr>
                        <a:t> </a:t>
                      </a:r>
                      <a:r>
                        <a:rPr lang="en-US" sz="2400" kern="0" dirty="0" err="1" smtClean="0">
                          <a:solidFill>
                            <a:schemeClr val="tx1"/>
                          </a:solidFill>
                          <a:latin typeface="Times New Roman"/>
                          <a:ea typeface="Times New Roman"/>
                          <a:cs typeface="Times New Roman"/>
                          <a:sym typeface="Times New Roman"/>
                        </a:rPr>
                        <a:t>với</a:t>
                      </a:r>
                      <a:r>
                        <a:rPr lang="en-US" sz="2400" kern="0" dirty="0" smtClean="0">
                          <a:solidFill>
                            <a:schemeClr val="tx1"/>
                          </a:solidFill>
                          <a:latin typeface="Times New Roman"/>
                          <a:ea typeface="Times New Roman"/>
                          <a:cs typeface="Times New Roman"/>
                          <a:sym typeface="Times New Roman"/>
                        </a:rPr>
                        <a:t> </a:t>
                      </a:r>
                      <a:r>
                        <a:rPr lang="en-US" sz="2400" kern="0" dirty="0" err="1" smtClean="0">
                          <a:solidFill>
                            <a:schemeClr val="tx1"/>
                          </a:solidFill>
                          <a:latin typeface="Times New Roman"/>
                          <a:ea typeface="Times New Roman"/>
                          <a:cs typeface="Times New Roman"/>
                          <a:sym typeface="Times New Roman"/>
                        </a:rPr>
                        <a:t>cốt</a:t>
                      </a:r>
                      <a:r>
                        <a:rPr lang="en-US" sz="2400" kern="0" dirty="0" smtClean="0">
                          <a:solidFill>
                            <a:schemeClr val="tx1"/>
                          </a:solidFill>
                          <a:latin typeface="Times New Roman"/>
                          <a:ea typeface="Times New Roman"/>
                          <a:cs typeface="Times New Roman"/>
                          <a:sym typeface="Times New Roman"/>
                        </a:rPr>
                        <a:t> </a:t>
                      </a:r>
                      <a:r>
                        <a:rPr lang="en-US" sz="2400" kern="0" dirty="0" err="1" smtClean="0">
                          <a:solidFill>
                            <a:schemeClr val="tx1"/>
                          </a:solidFill>
                          <a:latin typeface="Times New Roman"/>
                          <a:ea typeface="Times New Roman"/>
                          <a:cs typeface="Times New Roman"/>
                          <a:sym typeface="Times New Roman"/>
                        </a:rPr>
                        <a:t>truyện</a:t>
                      </a:r>
                      <a:r>
                        <a:rPr lang="en-US" sz="2400" kern="0" dirty="0" smtClean="0">
                          <a:solidFill>
                            <a:schemeClr val="tx1"/>
                          </a:solidFill>
                          <a:latin typeface="Times New Roman"/>
                          <a:ea typeface="Times New Roman"/>
                          <a:cs typeface="Times New Roman"/>
                          <a:sym typeface="Times New Roman"/>
                        </a:rPr>
                        <a:t> </a:t>
                      </a:r>
                      <a:r>
                        <a:rPr lang="en-US" sz="2400" kern="0" dirty="0" err="1" smtClean="0">
                          <a:solidFill>
                            <a:schemeClr val="tx1"/>
                          </a:solidFill>
                          <a:latin typeface="Times New Roman"/>
                          <a:ea typeface="Times New Roman"/>
                          <a:cs typeface="Times New Roman"/>
                          <a:sym typeface="Times New Roman"/>
                        </a:rPr>
                        <a:t>gốc</a:t>
                      </a:r>
                      <a:r>
                        <a:rPr lang="en-US" sz="2400" kern="0" dirty="0" smtClean="0">
                          <a:solidFill>
                            <a:schemeClr val="tx1"/>
                          </a:solidFill>
                          <a:latin typeface="Times New Roman"/>
                          <a:ea typeface="Times New Roman"/>
                          <a:cs typeface="Times New Roman"/>
                          <a:sym typeface="Times New Roman"/>
                        </a:rPr>
                        <a:t> </a:t>
                      </a:r>
                      <a:r>
                        <a:rPr lang="en-US" sz="2400" kern="0" dirty="0" err="1" smtClean="0">
                          <a:solidFill>
                            <a:schemeClr val="tx1"/>
                          </a:solidFill>
                          <a:latin typeface="Times New Roman"/>
                          <a:ea typeface="Times New Roman"/>
                          <a:cs typeface="Times New Roman"/>
                          <a:sym typeface="Times New Roman"/>
                        </a:rPr>
                        <a:t>và</a:t>
                      </a:r>
                      <a:r>
                        <a:rPr lang="en-US" sz="2400" kern="0" dirty="0" smtClean="0">
                          <a:solidFill>
                            <a:schemeClr val="tx1"/>
                          </a:solidFill>
                          <a:latin typeface="Times New Roman"/>
                          <a:ea typeface="Times New Roman"/>
                          <a:cs typeface="Times New Roman"/>
                          <a:sym typeface="Times New Roman"/>
                        </a:rPr>
                        <a:t> </a:t>
                      </a:r>
                      <a:r>
                        <a:rPr lang="en-US" sz="2400" kern="0" dirty="0" err="1" smtClean="0">
                          <a:solidFill>
                            <a:schemeClr val="tx1"/>
                          </a:solidFill>
                          <a:latin typeface="Times New Roman"/>
                          <a:ea typeface="Times New Roman"/>
                          <a:cs typeface="Times New Roman"/>
                          <a:sym typeface="Times New Roman"/>
                        </a:rPr>
                        <a:t>có</a:t>
                      </a:r>
                      <a:r>
                        <a:rPr lang="en-US" sz="2400" kern="0" dirty="0" smtClean="0">
                          <a:solidFill>
                            <a:schemeClr val="tx1"/>
                          </a:solidFill>
                          <a:latin typeface="Times New Roman"/>
                          <a:ea typeface="Times New Roman"/>
                          <a:cs typeface="Times New Roman"/>
                          <a:sym typeface="Times New Roman"/>
                        </a:rPr>
                        <a:t> </a:t>
                      </a:r>
                      <a:r>
                        <a:rPr lang="en-US" sz="2400" kern="0" dirty="0" err="1" smtClean="0">
                          <a:solidFill>
                            <a:schemeClr val="tx1"/>
                          </a:solidFill>
                          <a:latin typeface="Times New Roman"/>
                          <a:ea typeface="Times New Roman"/>
                          <a:cs typeface="Times New Roman"/>
                          <a:sym typeface="Times New Roman"/>
                        </a:rPr>
                        <a:t>thêm</a:t>
                      </a:r>
                      <a:r>
                        <a:rPr lang="en-US" sz="2400" kern="0" dirty="0" smtClean="0">
                          <a:solidFill>
                            <a:schemeClr val="tx1"/>
                          </a:solidFill>
                          <a:latin typeface="Times New Roman"/>
                          <a:ea typeface="Times New Roman"/>
                          <a:cs typeface="Times New Roman"/>
                          <a:sym typeface="Times New Roman"/>
                        </a:rPr>
                        <a:t> </a:t>
                      </a:r>
                      <a:r>
                        <a:rPr lang="en-US" sz="2400" kern="0" dirty="0" err="1" smtClean="0">
                          <a:solidFill>
                            <a:schemeClr val="tx1"/>
                          </a:solidFill>
                          <a:latin typeface="Times New Roman"/>
                          <a:ea typeface="Times New Roman"/>
                          <a:cs typeface="Times New Roman"/>
                          <a:sym typeface="Times New Roman"/>
                        </a:rPr>
                        <a:t>những</a:t>
                      </a:r>
                      <a:r>
                        <a:rPr lang="en-US" sz="2400" kern="0" dirty="0" smtClean="0">
                          <a:solidFill>
                            <a:schemeClr val="tx1"/>
                          </a:solidFill>
                          <a:latin typeface="Times New Roman"/>
                          <a:ea typeface="Times New Roman"/>
                          <a:cs typeface="Times New Roman"/>
                          <a:sym typeface="Times New Roman"/>
                        </a:rPr>
                        <a:t> chi </a:t>
                      </a:r>
                      <a:r>
                        <a:rPr lang="en-US" sz="2400" kern="0" dirty="0" err="1" smtClean="0">
                          <a:solidFill>
                            <a:schemeClr val="tx1"/>
                          </a:solidFill>
                          <a:latin typeface="Times New Roman"/>
                          <a:ea typeface="Times New Roman"/>
                          <a:cs typeface="Times New Roman"/>
                          <a:sym typeface="Times New Roman"/>
                        </a:rPr>
                        <a:t>tiết</a:t>
                      </a:r>
                      <a:r>
                        <a:rPr lang="en-US" sz="2400" kern="0" dirty="0" smtClean="0">
                          <a:solidFill>
                            <a:schemeClr val="tx1"/>
                          </a:solidFill>
                          <a:latin typeface="Times New Roman"/>
                          <a:ea typeface="Times New Roman"/>
                          <a:cs typeface="Times New Roman"/>
                          <a:sym typeface="Times New Roman"/>
                        </a:rPr>
                        <a:t> </a:t>
                      </a:r>
                      <a:r>
                        <a:rPr lang="en-US" sz="2400" kern="0" dirty="0" err="1" smtClean="0">
                          <a:solidFill>
                            <a:schemeClr val="tx1"/>
                          </a:solidFill>
                          <a:latin typeface="Times New Roman"/>
                          <a:ea typeface="Times New Roman"/>
                          <a:cs typeface="Times New Roman"/>
                          <a:sym typeface="Times New Roman"/>
                        </a:rPr>
                        <a:t>khác</a:t>
                      </a:r>
                      <a:r>
                        <a:rPr lang="en-US" sz="2400" kern="0" dirty="0" smtClean="0">
                          <a:solidFill>
                            <a:schemeClr val="tx1"/>
                          </a:solidFill>
                          <a:latin typeface="Times New Roman"/>
                          <a:ea typeface="Times New Roman"/>
                          <a:cs typeface="Times New Roman"/>
                          <a:sym typeface="Times New Roman"/>
                        </a:rPr>
                        <a:t>.</a:t>
                      </a:r>
                      <a:endParaRPr lang="vi-VN" sz="2400" kern="0" dirty="0" smtClean="0">
                        <a:solidFill>
                          <a:schemeClr val="tx1"/>
                        </a:solidFill>
                        <a:latin typeface="Times New Roman"/>
                        <a:ea typeface="Times New Roman"/>
                        <a:cs typeface="Times New Roman"/>
                        <a:sym typeface="Times New Roman"/>
                      </a:endParaRPr>
                    </a:p>
                  </a:txBody>
                  <a:tcPr>
                    <a:solidFill>
                      <a:schemeClr val="bg1"/>
                    </a:solidFill>
                  </a:tcPr>
                </a:tc>
              </a:tr>
              <a:tr h="972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smtClean="0">
                          <a:latin typeface="Times New Roman" panose="02020603050405020304" pitchFamily="18" charset="0"/>
                          <a:cs typeface="Times New Roman" panose="02020603050405020304" pitchFamily="18" charset="0"/>
                          <a:sym typeface="Times New Roman"/>
                        </a:rPr>
                        <a:t>4. </a:t>
                      </a:r>
                      <a:r>
                        <a:rPr lang="vi-VN" sz="2600" kern="0" dirty="0" smtClean="0">
                          <a:latin typeface="Times New Roman" panose="02020603050405020304" pitchFamily="18" charset="0"/>
                          <a:cs typeface="Times New Roman" panose="02020603050405020304" pitchFamily="18" charset="0"/>
                          <a:sym typeface="Times New Roman"/>
                        </a:rPr>
                        <a:t>Những chi tiết, sự kiện nào được người viết thêm vào?</a:t>
                      </a:r>
                      <a:endParaRPr lang="vi-VN" sz="2600" kern="0" dirty="0" smtClean="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algn="just"/>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Đoạn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phát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hiện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đánh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nhau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với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đại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bàng</a:t>
                      </a:r>
                      <a:endParaRPr lang="en-US" sz="2400" dirty="0" smtClean="0">
                        <a:solidFill>
                          <a:schemeClr val="tx1"/>
                        </a:solidFill>
                        <a:latin typeface="Times New Roman" panose="02020603050405020304" pitchFamily="18" charset="0"/>
                        <a:cs typeface="Times New Roman" panose="02020603050405020304" pitchFamily="18" charset="0"/>
                      </a:endParaRPr>
                    </a:p>
                    <a:p>
                      <a:pPr algn="just"/>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bình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luận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đánh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giá</a:t>
                      </a:r>
                      <a:endParaRPr lang="en-US" sz="2400" dirty="0" smtClean="0">
                        <a:solidFill>
                          <a:schemeClr val="tx1"/>
                        </a:solidFill>
                        <a:latin typeface="Times New Roman" panose="02020603050405020304" pitchFamily="18" charset="0"/>
                        <a:cs typeface="Times New Roman" panose="02020603050405020304" pitchFamily="18" charset="0"/>
                      </a:endParaRPr>
                    </a:p>
                    <a:p>
                      <a:pPr algn="just"/>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Lời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kết</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r>
              <a:tr h="994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smtClean="0">
                          <a:latin typeface="Times New Roman" panose="02020603050405020304" pitchFamily="18" charset="0"/>
                          <a:cs typeface="Times New Roman" panose="02020603050405020304" pitchFamily="18" charset="0"/>
                          <a:sym typeface="Times New Roman"/>
                        </a:rPr>
                        <a:t>5. Nhận</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xét</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về</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cách</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kết</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thúc</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của</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bài</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viết</a:t>
                      </a:r>
                      <a:r>
                        <a:rPr lang="en-US" sz="2600" kern="0" dirty="0" smtClean="0">
                          <a:latin typeface="Times New Roman" panose="02020603050405020304" pitchFamily="18" charset="0"/>
                          <a:cs typeface="Times New Roman" panose="02020603050405020304" pitchFamily="18" charset="0"/>
                          <a:sym typeface="Times New Roman"/>
                        </a:rPr>
                        <a:t>?</a:t>
                      </a:r>
                      <a:endParaRPr lang="en-US" sz="2600" kern="0" dirty="0" smtClean="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kern="0" dirty="0" smtClean="0">
                          <a:solidFill>
                            <a:schemeClr val="tx1"/>
                          </a:solidFill>
                          <a:latin typeface="Times New Roman"/>
                          <a:ea typeface="Times New Roman"/>
                          <a:cs typeface="Times New Roman"/>
                          <a:sym typeface="Times New Roman"/>
                        </a:rPr>
                        <a:t>Phần kết thúc bài: Nêu lí do kết thúc, tóm lược các sự kiện tiếp theo, nêu bài học tâm đắc.</a:t>
                      </a:r>
                    </a:p>
                  </a:txBody>
                  <a:tcPr>
                    <a:solidFill>
                      <a:schemeClr val="bg1"/>
                    </a:solidFill>
                  </a:tcPr>
                </a:tc>
              </a:tr>
            </a:tbl>
          </a:graphicData>
        </a:graphic>
      </p:graphicFrame>
    </p:spTree>
    <p:extLst>
      <p:ext uri="{BB962C8B-B14F-4D97-AF65-F5344CB8AC3E}">
        <p14:creationId xmlns:p14="http://schemas.microsoft.com/office/powerpoint/2010/main" val="32350998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935641"/>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568287" y="2055719"/>
            <a:ext cx="1054407" cy="1015663"/>
          </a:xfrm>
          <a:prstGeom prst="rect">
            <a:avLst/>
          </a:prstGeom>
          <a:noFill/>
        </p:spPr>
        <p:txBody>
          <a:bodyPr wrap="square" rtlCol="0">
            <a:spAutoFit/>
          </a:bodyPr>
          <a:lstStyle/>
          <a:p>
            <a:pPr algn="ctr"/>
            <a:r>
              <a:rPr lang="vi-VN" altLang="zh-CN" sz="6000" dirty="0" smtClean="0">
                <a:solidFill>
                  <a:srgbClr val="002060"/>
                </a:solidFill>
                <a:latin typeface="Times New Roman" panose="02020603050405020304" pitchFamily="18" charset="0"/>
                <a:cs typeface="+mn-ea"/>
                <a:sym typeface="+mn-lt"/>
              </a:rPr>
              <a:t>III</a:t>
            </a:r>
            <a:endParaRPr lang="zh-CN" altLang="en-US" sz="6000" dirty="0">
              <a:solidFill>
                <a:srgbClr val="002060"/>
              </a:solidFill>
              <a:latin typeface="Calibri Light" panose="020F0302020204030204"/>
              <a:cs typeface="+mn-ea"/>
              <a:sym typeface="+mn-lt"/>
            </a:endParaRPr>
          </a:p>
        </p:txBody>
      </p:sp>
      <p:pic>
        <p:nvPicPr>
          <p:cNvPr id="2" name="Picture 1"/>
          <p:cNvPicPr>
            <a:picLocks noChangeAspect="1"/>
          </p:cNvPicPr>
          <p:nvPr/>
        </p:nvPicPr>
        <p:blipFill>
          <a:blip r:embed="rId4"/>
          <a:stretch>
            <a:fillRect/>
          </a:stretch>
        </p:blipFill>
        <p:spPr>
          <a:xfrm>
            <a:off x="1962412" y="3202519"/>
            <a:ext cx="9320563" cy="1762353"/>
          </a:xfrm>
          <a:prstGeom prst="rect">
            <a:avLst/>
          </a:prstGeom>
        </p:spPr>
      </p:pic>
    </p:spTree>
    <p:extLst>
      <p:ext uri="{BB962C8B-B14F-4D97-AF65-F5344CB8AC3E}">
        <p14:creationId xmlns:p14="http://schemas.microsoft.com/office/powerpoint/2010/main" val="13330823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smtClean="0">
                <a:solidFill>
                  <a:prstClr val="white"/>
                </a:solidFill>
                <a:latin typeface="Times New Roman"/>
                <a:ea typeface="Times New Roman"/>
                <a:cs typeface="Times New Roman"/>
                <a:sym typeface="Times New Roman"/>
              </a:rPr>
              <a:t>1. Trước khi viết</a:t>
            </a:r>
            <a:endParaRPr sz="3200" kern="0" dirty="0">
              <a:solidFill>
                <a:prstClr val="white"/>
              </a:solidFill>
              <a:latin typeface="Times New Roman"/>
              <a:ea typeface="Times New Roman"/>
              <a:cs typeface="Times New Roman"/>
              <a:sym typeface="Times New Roman"/>
            </a:endParaRPr>
          </a:p>
        </p:txBody>
      </p:sp>
      <p:sp>
        <p:nvSpPr>
          <p:cNvPr id="5" name="Google Shape;2587;p117"/>
          <p:cNvSpPr/>
          <p:nvPr/>
        </p:nvSpPr>
        <p:spPr>
          <a:xfrm>
            <a:off x="565001" y="718453"/>
            <a:ext cx="10858500" cy="6063158"/>
          </a:xfrm>
          <a:prstGeom prst="rect">
            <a:avLst/>
          </a:prstGeom>
          <a:noFill/>
          <a:ln>
            <a:noFill/>
          </a:ln>
        </p:spPr>
        <p:txBody>
          <a:bodyPr spcFirstLastPara="1" wrap="square" lIns="91425" tIns="45700" rIns="91425" bIns="45700" anchor="t" anchorCtr="0">
            <a:spAutoFit/>
          </a:bodyPr>
          <a:lstStyle/>
          <a:p>
            <a:pPr algn="just" defTabSz="914400">
              <a:lnSpc>
                <a:spcPct val="150000"/>
              </a:lnSpc>
              <a:spcBef>
                <a:spcPts val="1200"/>
              </a:spcBef>
              <a:buClr>
                <a:srgbClr val="000000"/>
              </a:buClr>
              <a:buFont typeface="Arial"/>
              <a:buNone/>
            </a:pPr>
            <a:r>
              <a:rPr lang="en-US" sz="2700" i="1" kern="0" dirty="0" smtClean="0">
                <a:solidFill>
                  <a:srgbClr val="FF0000"/>
                </a:solidFill>
                <a:latin typeface="Times New Roman"/>
                <a:ea typeface="Times New Roman"/>
                <a:cs typeface="Times New Roman"/>
                <a:sym typeface="Times New Roman"/>
              </a:rPr>
              <a:t>a</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Chọn</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ngôi</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kể</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và</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đại</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từ</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tương</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ứng</a:t>
            </a:r>
            <a:r>
              <a:rPr lang="en-US" sz="2700" i="1" kern="0" dirty="0">
                <a:solidFill>
                  <a:srgbClr val="FF0000"/>
                </a:solidFill>
                <a:latin typeface="Times New Roman"/>
                <a:ea typeface="Times New Roman"/>
                <a:cs typeface="Times New Roman"/>
                <a:sym typeface="Times New Roman"/>
              </a:rPr>
              <a:t>: </a:t>
            </a:r>
            <a:endParaRPr sz="2700" i="1"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Ngôi</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Ngôi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thứ</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nhất</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Đại</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từ</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xưng</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hô</a:t>
            </a:r>
            <a:r>
              <a:rPr lang="en-US" sz="2700" kern="0" dirty="0">
                <a:solidFill>
                  <a:srgbClr val="000000"/>
                </a:solidFill>
                <a:latin typeface="Times New Roman"/>
                <a:ea typeface="Times New Roman"/>
                <a:cs typeface="Times New Roman"/>
                <a:sym typeface="Times New Roman"/>
              </a:rPr>
              <a:t>: ta, </a:t>
            </a:r>
            <a:r>
              <a:rPr lang="en-US" sz="2700" kern="0" dirty="0" err="1">
                <a:solidFill>
                  <a:srgbClr val="000000"/>
                </a:solidFill>
                <a:latin typeface="Times New Roman"/>
                <a:ea typeface="Times New Roman"/>
                <a:cs typeface="Times New Roman"/>
                <a:sym typeface="Times New Roman"/>
              </a:rPr>
              <a:t>tôi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mình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tớ</a:t>
            </a:r>
            <a:r>
              <a:rPr lang="en-US" sz="2700" kern="0" dirty="0">
                <a:solidFill>
                  <a:srgbClr val="000000"/>
                </a:solidFill>
                <a:latin typeface="Times New Roman"/>
                <a:ea typeface="Times New Roman"/>
                <a:cs typeface="Times New Roman"/>
                <a:sym typeface="Times New Roman"/>
              </a:rPr>
              <a:t>, ... </a:t>
            </a:r>
            <a:r>
              <a:rPr lang="en-US" sz="2700" kern="0" dirty="0" err="1">
                <a:solidFill>
                  <a:srgbClr val="000000"/>
                </a:solidFill>
                <a:latin typeface="Times New Roman"/>
                <a:ea typeface="Times New Roman"/>
                <a:cs typeface="Times New Roman"/>
                <a:sym typeface="Times New Roman"/>
              </a:rPr>
              <a:t>phù</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hợp</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địa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vị</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giới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tính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của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em</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đóng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vai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cũng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như</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bối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cảnh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i="1" kern="0" dirty="0">
                <a:solidFill>
                  <a:srgbClr val="FF0000"/>
                </a:solidFill>
                <a:latin typeface="Times New Roman"/>
                <a:ea typeface="Times New Roman"/>
                <a:cs typeface="Times New Roman"/>
                <a:sym typeface="Times New Roman"/>
              </a:rPr>
              <a:t>b. </a:t>
            </a:r>
            <a:r>
              <a:rPr lang="en-US" sz="2700" i="1" kern="0" dirty="0" err="1">
                <a:solidFill>
                  <a:srgbClr val="FF0000"/>
                </a:solidFill>
                <a:latin typeface="Times New Roman"/>
                <a:ea typeface="Times New Roman"/>
                <a:cs typeface="Times New Roman"/>
                <a:sym typeface="Times New Roman"/>
              </a:rPr>
              <a:t>Chọn</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lời</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kể</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phù</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hợp</a:t>
            </a:r>
            <a:r>
              <a:rPr lang="en-US" sz="2700" i="1" kern="0" dirty="0">
                <a:solidFill>
                  <a:srgbClr val="FF0000"/>
                </a:solidFill>
                <a:latin typeface="Times New Roman"/>
                <a:ea typeface="Times New Roman"/>
                <a:cs typeface="Times New Roman"/>
                <a:sym typeface="Times New Roman"/>
              </a:rPr>
              <a:t>:</a:t>
            </a:r>
            <a:endParaRPr sz="2700" i="1" kern="0" dirty="0">
              <a:solidFill>
                <a:srgbClr val="FF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Đóng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vai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một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cụ</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thể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giới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tính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tuổi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tác</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địa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chỉ</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của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lựa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chọn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lời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phù</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hợp</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Tính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chất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lời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vui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buồn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mật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nghiêm</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trang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phải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phù</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hợp</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nội</a:t>
            </a:r>
            <a:r>
              <a:rPr lang="en-US" sz="2700" kern="0" dirty="0">
                <a:solidFill>
                  <a:srgbClr val="000000"/>
                </a:solidFill>
                <a:latin typeface="Times New Roman"/>
                <a:ea typeface="Times New Roman"/>
                <a:cs typeface="Times New Roman"/>
                <a:sym typeface="Times New Roman"/>
              </a:rPr>
              <a:t> dung </a:t>
            </a:r>
            <a:r>
              <a:rPr lang="en-US" sz="2700" kern="0" dirty="0" err="1">
                <a:solidFill>
                  <a:srgbClr val="000000"/>
                </a:solidFill>
                <a:latin typeface="Times New Roman"/>
                <a:ea typeface="Times New Roman"/>
                <a:cs typeface="Times New Roman"/>
                <a:sym typeface="Times New Roman"/>
              </a:rPr>
              <a:t>và</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bối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cảnh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582229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down)">
                                      <p:cBhvr>
                                        <p:cTn id="34" dur="500"/>
                                        <p:tgtEl>
                                          <p:spTgt spid="5">
                                            <p:txEl>
                                              <p:pRg st="4" end="4"/>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oogle Shape;2600;p118"/>
          <p:cNvSpPr/>
          <p:nvPr/>
        </p:nvSpPr>
        <p:spPr>
          <a:xfrm>
            <a:off x="666750" y="1164377"/>
            <a:ext cx="10858500" cy="3970277"/>
          </a:xfrm>
          <a:prstGeom prst="rect">
            <a:avLst/>
          </a:prstGeom>
          <a:noFill/>
          <a:ln>
            <a:noFill/>
          </a:ln>
        </p:spPr>
        <p:txBody>
          <a:bodyPr spcFirstLastPara="1" wrap="square" lIns="91425" tIns="45700" rIns="91425" bIns="45700" anchor="t" anchorCtr="0">
            <a:spAutoFit/>
          </a:bodyPr>
          <a:lstStyle/>
          <a:p>
            <a:pPr algn="just" defTabSz="914400">
              <a:lnSpc>
                <a:spcPct val="150000"/>
              </a:lnSpc>
              <a:buClr>
                <a:srgbClr val="000000"/>
              </a:buClr>
              <a:buFont typeface="Arial"/>
              <a:buNone/>
            </a:pPr>
            <a:r>
              <a:rPr lang="en-US" sz="2800" i="1" kern="0" dirty="0">
                <a:solidFill>
                  <a:srgbClr val="FF0000"/>
                </a:solidFill>
                <a:latin typeface="Times New Roman"/>
                <a:ea typeface="Times New Roman"/>
                <a:cs typeface="Times New Roman"/>
                <a:sym typeface="Times New Roman"/>
              </a:rPr>
              <a:t>c. </a:t>
            </a:r>
            <a:r>
              <a:rPr lang="en-US" sz="2800" i="1" kern="0" dirty="0" err="1">
                <a:solidFill>
                  <a:srgbClr val="FF0000"/>
                </a:solidFill>
                <a:latin typeface="Times New Roman"/>
                <a:ea typeface="Times New Roman"/>
                <a:cs typeface="Times New Roman"/>
                <a:sym typeface="Times New Roman"/>
              </a:rPr>
              <a:t>Ghi</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những</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nội</a:t>
            </a:r>
            <a:r>
              <a:rPr lang="en-US" sz="2800" i="1" kern="0" dirty="0">
                <a:solidFill>
                  <a:srgbClr val="FF0000"/>
                </a:solidFill>
                <a:latin typeface="Times New Roman"/>
                <a:ea typeface="Times New Roman"/>
                <a:cs typeface="Times New Roman"/>
                <a:sym typeface="Times New Roman"/>
              </a:rPr>
              <a:t> dung </a:t>
            </a:r>
            <a:r>
              <a:rPr lang="en-US" sz="2800" i="1" kern="0" dirty="0" err="1">
                <a:solidFill>
                  <a:srgbClr val="FF0000"/>
                </a:solidFill>
                <a:latin typeface="Times New Roman"/>
                <a:ea typeface="Times New Roman"/>
                <a:cs typeface="Times New Roman"/>
                <a:sym typeface="Times New Roman"/>
              </a:rPr>
              <a:t>chính</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của</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câu</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chuyện</a:t>
            </a:r>
            <a:endParaRPr sz="2800" kern="0" dirty="0">
              <a:solidFill>
                <a:srgbClr val="FF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Cần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ghi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nhớ</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tôn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trọng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những</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đã</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cũng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như</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cốt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gốc</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kiến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những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yếu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tố</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sẽ</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được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sáng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thêm</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lập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bản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tóm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tắt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kiện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theo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thứ</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trước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sau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dễ</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dàng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ghi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nhớ</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lại</a:t>
            </a:r>
            <a:r>
              <a:rPr lang="en-US" sz="2800" kern="0" dirty="0" smtClean="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
        <p:nvSpPr>
          <p:cNvPr id="7"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1. Trước khi viết</a:t>
            </a:r>
            <a:endParaRPr lang="vi-VN" sz="3200" kern="0" dirty="0">
              <a:solidFill>
                <a:prstClr val="white"/>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973163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oogle Shape;2600;p118"/>
          <p:cNvSpPr/>
          <p:nvPr/>
        </p:nvSpPr>
        <p:spPr>
          <a:xfrm>
            <a:off x="666750" y="1252118"/>
            <a:ext cx="10858500" cy="4832052"/>
          </a:xfrm>
          <a:prstGeom prst="rect">
            <a:avLst/>
          </a:prstGeom>
          <a:noFill/>
          <a:ln>
            <a:noFill/>
          </a:ln>
        </p:spPr>
        <p:txBody>
          <a:bodyPr spcFirstLastPara="1" wrap="square" lIns="91425" tIns="45700" rIns="91425" bIns="45700" anchor="t" anchorCtr="0">
            <a:spAutoFit/>
          </a:bodyPr>
          <a:lstStyle/>
          <a:p>
            <a:pPr defTabSz="914400">
              <a:buClr>
                <a:srgbClr val="000000"/>
              </a:buClr>
              <a:buFont typeface="Arial"/>
              <a:buNone/>
            </a:pPr>
            <a:r>
              <a:rPr lang="en-US" sz="2800" i="1" kern="0" dirty="0" smtClean="0">
                <a:solidFill>
                  <a:srgbClr val="FF0000"/>
                </a:solidFill>
                <a:latin typeface="Times New Roman"/>
                <a:ea typeface="Times New Roman"/>
                <a:cs typeface="Times New Roman"/>
                <a:sym typeface="Times New Roman"/>
              </a:rPr>
              <a:t>d</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Lập</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dàn</a:t>
            </a:r>
            <a:r>
              <a:rPr lang="en-US" sz="2800" i="1" kern="0" dirty="0">
                <a:solidFill>
                  <a:srgbClr val="FF0000"/>
                </a:solidFill>
                <a:latin typeface="Times New Roman"/>
                <a:ea typeface="Times New Roman"/>
                <a:cs typeface="Times New Roman"/>
                <a:sym typeface="Times New Roman"/>
              </a:rPr>
              <a:t> ý</a:t>
            </a:r>
            <a:endParaRPr sz="2800" kern="0" dirty="0">
              <a:solidFill>
                <a:srgbClr val="FF0000"/>
              </a:solidFill>
              <a:latin typeface="Times New Roman"/>
              <a:ea typeface="Times New Roman"/>
              <a:cs typeface="Times New Roman"/>
              <a:sym typeface="Times New Roman"/>
            </a:endParaRPr>
          </a:p>
          <a:p>
            <a:pPr defTabSz="914400">
              <a:buClr>
                <a:srgbClr val="000000"/>
              </a:buClr>
              <a:buFont typeface="Arial"/>
              <a:buNone/>
            </a:pP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Mở</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Đóng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vai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giới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thiệu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sơ</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lược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định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Thân</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diễn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biến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Xuất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Hoàn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diễn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Diễn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biến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chính</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SV1</a:t>
            </a:r>
            <a:r>
              <a:rPr lang="en-US" sz="2800" kern="0" dirty="0" smtClean="0">
                <a:solidFill>
                  <a:srgbClr val="000000"/>
                </a:solidFill>
                <a:latin typeface="Times New Roman"/>
                <a:ea typeface="Times New Roman"/>
                <a:cs typeface="Times New Roman"/>
                <a:sym typeface="Times New Roman"/>
              </a:rPr>
              <a:t>:………………………………………</a:t>
            </a:r>
            <a:r>
              <a:rPr lang="vi-VN" sz="2800" kern="0" dirty="0" smtClean="0">
                <a:solidFill>
                  <a:srgbClr val="000000"/>
                </a:solidFill>
                <a:latin typeface="Times New Roman"/>
                <a:ea typeface="Times New Roman"/>
                <a:cs typeface="Times New Roman"/>
                <a:sym typeface="Times New Roman"/>
              </a:rPr>
              <a:t>...............................................</a:t>
            </a:r>
            <a:endParaRPr lang="en-US" sz="2800" kern="0" dirty="0" smtClean="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smtClean="0">
                <a:solidFill>
                  <a:srgbClr val="000000"/>
                </a:solidFill>
                <a:latin typeface="Times New Roman"/>
                <a:ea typeface="Times New Roman"/>
                <a:cs typeface="Times New Roman"/>
                <a:sym typeface="Times New Roman"/>
              </a:rPr>
              <a:t>+ </a:t>
            </a:r>
            <a:r>
              <a:rPr lang="en-US" sz="2800" kern="0" dirty="0">
                <a:solidFill>
                  <a:srgbClr val="000000"/>
                </a:solidFill>
                <a:latin typeface="Times New Roman"/>
                <a:ea typeface="Times New Roman"/>
                <a:cs typeface="Times New Roman"/>
                <a:sym typeface="Times New Roman"/>
              </a:rPr>
              <a:t>SV2</a:t>
            </a:r>
            <a:r>
              <a:rPr lang="en-US" sz="2800" kern="0" dirty="0" smtClean="0">
                <a:solidFill>
                  <a:srgbClr val="000000"/>
                </a:solidFill>
                <a:latin typeface="Times New Roman"/>
                <a:ea typeface="Times New Roman"/>
                <a:cs typeface="Times New Roman"/>
                <a:sym typeface="Times New Roman"/>
              </a:rPr>
              <a:t>:………………………………………</a:t>
            </a:r>
            <a:r>
              <a:rPr lang="vi-VN" sz="2800" kern="0" dirty="0" smtClean="0">
                <a:solidFill>
                  <a:srgbClr val="000000"/>
                </a:solidFill>
                <a:latin typeface="Times New Roman"/>
                <a:ea typeface="Times New Roman"/>
                <a:cs typeface="Times New Roman"/>
                <a:sym typeface="Times New Roman"/>
              </a:rPr>
              <a:t>...............................................</a:t>
            </a:r>
            <a:endParaRPr lang="en-US" sz="2800" kern="0" dirty="0" smtClean="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smtClean="0">
                <a:solidFill>
                  <a:srgbClr val="000000"/>
                </a:solidFill>
                <a:latin typeface="Times New Roman"/>
                <a:ea typeface="Times New Roman"/>
                <a:cs typeface="Times New Roman"/>
                <a:sym typeface="Times New Roman"/>
              </a:rPr>
              <a:t>+ </a:t>
            </a:r>
            <a:r>
              <a:rPr lang="en-US" sz="2800" kern="0" dirty="0">
                <a:solidFill>
                  <a:srgbClr val="000000"/>
                </a:solidFill>
                <a:latin typeface="Times New Roman"/>
                <a:ea typeface="Times New Roman"/>
                <a:cs typeface="Times New Roman"/>
                <a:sym typeface="Times New Roman"/>
              </a:rPr>
              <a:t>SV3</a:t>
            </a:r>
            <a:r>
              <a:rPr lang="en-US" sz="2800" kern="0" dirty="0" smtClean="0">
                <a:solidFill>
                  <a:srgbClr val="000000"/>
                </a:solidFill>
                <a:latin typeface="Times New Roman"/>
                <a:ea typeface="Times New Roman"/>
                <a:cs typeface="Times New Roman"/>
                <a:sym typeface="Times New Roman"/>
              </a:rPr>
              <a:t>:………………………………….......</a:t>
            </a:r>
            <a:r>
              <a:rPr lang="vi-VN" sz="2800" kern="0" dirty="0" smtClean="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Kết</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thúc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nêu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học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được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rút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endParaRPr sz="2800" kern="0" dirty="0">
              <a:solidFill>
                <a:srgbClr val="000000"/>
              </a:solidFill>
              <a:latin typeface="Times New Roman"/>
              <a:ea typeface="Times New Roman"/>
              <a:cs typeface="Times New Roman"/>
              <a:sym typeface="Times New Roman"/>
            </a:endParaRPr>
          </a:p>
        </p:txBody>
      </p:sp>
      <p:sp>
        <p:nvSpPr>
          <p:cNvPr id="7"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1. Trước khi viết</a:t>
            </a:r>
            <a:endParaRPr lang="vi-VN" sz="3200" kern="0" dirty="0">
              <a:solidFill>
                <a:prstClr val="white"/>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7623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10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10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Google Shape;2627;p120"/>
          <p:cNvSpPr/>
          <p:nvPr/>
        </p:nvSpPr>
        <p:spPr>
          <a:xfrm>
            <a:off x="666750" y="1192453"/>
            <a:ext cx="10858500" cy="4616608"/>
          </a:xfrm>
          <a:prstGeom prst="rect">
            <a:avLst/>
          </a:prstGeom>
          <a:noFill/>
          <a:ln>
            <a:noFill/>
          </a:ln>
        </p:spPr>
        <p:txBody>
          <a:bodyPr spcFirstLastPara="1" wrap="square" lIns="91425" tIns="45700" rIns="91425" bIns="45700" anchor="t" anchorCtr="0">
            <a:spAutoFit/>
          </a:bodyPr>
          <a:lstStyle/>
          <a:p>
            <a:pPr defTabSz="914400">
              <a:lnSpc>
                <a:spcPct val="150000"/>
              </a:lnSpc>
              <a:buClr>
                <a:srgbClr val="000000"/>
              </a:buClr>
              <a:buFont typeface="Arial"/>
              <a:buNone/>
            </a:pPr>
            <a:r>
              <a:rPr lang="en-US" sz="2800" b="1" i="1" kern="0" dirty="0" smtClean="0">
                <a:solidFill>
                  <a:srgbClr val="FF0000"/>
                </a:solidFill>
                <a:latin typeface="Times New Roman"/>
                <a:cs typeface="Times New Roman"/>
                <a:sym typeface="Times New Roman"/>
              </a:rPr>
              <a:t>* </a:t>
            </a:r>
            <a:r>
              <a:rPr lang="en-US" sz="2800" b="1" i="1" kern="0" dirty="0" err="1" smtClean="0">
                <a:solidFill>
                  <a:srgbClr val="FF0000"/>
                </a:solidFill>
                <a:latin typeface="Times New Roman"/>
                <a:cs typeface="Times New Roman"/>
                <a:sym typeface="Times New Roman"/>
              </a:rPr>
              <a:t>Chú</a:t>
            </a:r>
            <a:r>
              <a:rPr lang="en-US" sz="2800" b="1" i="1" kern="0" dirty="0" smtClean="0">
                <a:solidFill>
                  <a:srgbClr val="FF0000"/>
                </a:solidFill>
                <a:latin typeface="Times New Roman"/>
                <a:cs typeface="Times New Roman"/>
                <a:sym typeface="Times New Roman"/>
              </a:rPr>
              <a:t> ý</a:t>
            </a:r>
            <a:endParaRPr sz="1400" i="1" kern="0" dirty="0">
              <a:solidFill>
                <a:srgbClr val="FF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Nhất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quán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ngôi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a:t>
            </a:r>
            <a:endParaRPr sz="1400" kern="0" dirty="0">
              <a:solidFill>
                <a:srgbClr val="00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lại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endParaRPr sz="1400" kern="0" dirty="0">
              <a:solidFill>
                <a:srgbClr val="00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Dựa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gốc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kiện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ngôn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ngữ</a:t>
            </a:r>
            <a:r>
              <a:rPr lang="en-US" sz="2800" kern="0" dirty="0">
                <a:solidFill>
                  <a:srgbClr val="000000"/>
                </a:solidFill>
                <a:latin typeface="Times New Roman"/>
                <a:ea typeface="Times New Roman"/>
                <a:cs typeface="Times New Roman"/>
                <a:sym typeface="Times New Roman"/>
              </a:rPr>
              <a:t>...</a:t>
            </a:r>
            <a:endParaRPr sz="1400" kern="0" dirty="0">
              <a:solidFill>
                <a:srgbClr val="00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sáng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hoá</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những</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còn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tăng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yếu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tố</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kì</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ảo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tưởng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tượng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tăng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cường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bộc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lộ</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suy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nghĩ</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xúc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đánh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giá</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người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tăng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thêm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miêu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tả</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luận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liên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tưởng</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
        <p:nvSpPr>
          <p:cNvPr id="10"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smtClean="0">
                <a:solidFill>
                  <a:prstClr val="white"/>
                </a:solidFill>
                <a:latin typeface="Times New Roman"/>
                <a:ea typeface="Times New Roman"/>
                <a:cs typeface="Times New Roman"/>
                <a:sym typeface="Times New Roman"/>
              </a:rPr>
              <a:t>2. Viết bài</a:t>
            </a:r>
            <a:endParaRPr sz="3200" kern="0" dirty="0">
              <a:solidFill>
                <a:prstClr val="white"/>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434014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6"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smtClean="0">
                <a:solidFill>
                  <a:prstClr val="white"/>
                </a:solidFill>
                <a:latin typeface="Times New Roman"/>
                <a:ea typeface="Times New Roman"/>
                <a:cs typeface="Times New Roman"/>
                <a:sym typeface="Times New Roman"/>
              </a:rPr>
              <a:t>3. Chỉnh sửa bài viết</a:t>
            </a:r>
            <a:endParaRPr sz="3200" kern="0" dirty="0">
              <a:solidFill>
                <a:prstClr val="white"/>
              </a:solidFill>
              <a:latin typeface="Times New Roman"/>
              <a:ea typeface="Times New Roman"/>
              <a:cs typeface="Times New Roman"/>
              <a:sym typeface="Times New Roman"/>
            </a:endParaRPr>
          </a:p>
        </p:txBody>
      </p:sp>
      <p:graphicFrame>
        <p:nvGraphicFramePr>
          <p:cNvPr id="4" name="Table 3"/>
          <p:cNvGraphicFramePr>
            <a:graphicFrameLocks noGrp="1"/>
          </p:cNvGraphicFramePr>
          <p:nvPr>
            <p:extLst>
              <p:ext uri="{D42A27DB-BD31-4B8C-83A1-F6EECF244321}">
                <p14:modId xmlns:p14="http://schemas.microsoft.com/office/powerpoint/2010/main" val="1162320272"/>
              </p:ext>
            </p:extLst>
          </p:nvPr>
        </p:nvGraphicFramePr>
        <p:xfrm>
          <a:off x="565001" y="1768309"/>
          <a:ext cx="11047540" cy="4877224"/>
        </p:xfrm>
        <a:graphic>
          <a:graphicData uri="http://schemas.openxmlformats.org/drawingml/2006/table">
            <a:tbl>
              <a:tblPr>
                <a:tableStyleId>{5940675A-B579-460E-94D1-54222C63F5DA}</a:tableStyleId>
              </a:tblPr>
              <a:tblGrid>
                <a:gridCol w="8087680"/>
                <a:gridCol w="1255594"/>
                <a:gridCol w="1704266"/>
              </a:tblGrid>
              <a:tr h="332621">
                <a:tc>
                  <a:txBody>
                    <a:bodyPr/>
                    <a:lstStyle/>
                    <a:p>
                      <a:pPr algn="ct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accent4">
                        <a:lumMod val="20000"/>
                        <a:lumOff val="80000"/>
                      </a:schemeClr>
                    </a:solidFill>
                  </a:tcPr>
                </a:tc>
                <a:tc>
                  <a:txBody>
                    <a:bodyPr/>
                    <a:lstStyle/>
                    <a:p>
                      <a:pPr algn="ctr"/>
                      <a:r>
                        <a:rPr lang="vi-VN" sz="2400" dirty="0" smtClean="0">
                          <a:effectLst/>
                          <a:latin typeface="Times New Roman" panose="02020603050405020304" pitchFamily="18" charset="0"/>
                          <a:cs typeface="Times New Roman" panose="02020603050405020304" pitchFamily="18" charset="0"/>
                        </a:rPr>
                        <a:t>Đạt</a:t>
                      </a:r>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accent4">
                        <a:lumMod val="20000"/>
                        <a:lumOff val="80000"/>
                      </a:schemeClr>
                    </a:solidFill>
                  </a:tcPr>
                </a:tc>
                <a:tc>
                  <a:txBody>
                    <a:bodyPr/>
                    <a:lstStyle/>
                    <a:p>
                      <a:pPr algn="ctr"/>
                      <a:r>
                        <a:rPr lang="vi-VN" sz="2400" dirty="0" smtClean="0">
                          <a:effectLst/>
                          <a:latin typeface="Times New Roman" panose="02020603050405020304" pitchFamily="18" charset="0"/>
                          <a:cs typeface="Times New Roman" panose="02020603050405020304" pitchFamily="18" charset="0"/>
                        </a:rPr>
                        <a:t>Không</a:t>
                      </a:r>
                      <a:r>
                        <a:rPr lang="vi-VN" sz="2400" baseline="0" dirty="0" smtClean="0">
                          <a:effectLst/>
                          <a:latin typeface="Times New Roman" panose="02020603050405020304" pitchFamily="18" charset="0"/>
                          <a:cs typeface="Times New Roman" panose="02020603050405020304" pitchFamily="18" charset="0"/>
                        </a:rPr>
                        <a:t> đạt</a:t>
                      </a:r>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accent4">
                        <a:lumMod val="20000"/>
                        <a:lumOff val="80000"/>
                      </a:schemeClr>
                    </a:solidFill>
                  </a:tcPr>
                </a:tc>
              </a:tr>
              <a:tr h="725223">
                <a:tc>
                  <a:txBody>
                    <a:bodyPr/>
                    <a:lstStyle/>
                    <a:p>
                      <a:r>
                        <a:rPr lang="vi-VN" sz="2400" dirty="0">
                          <a:effectLst/>
                          <a:latin typeface="Times New Roman" panose="02020603050405020304" pitchFamily="18" charset="0"/>
                          <a:cs typeface="Times New Roman" panose="02020603050405020304" pitchFamily="18" charset="0"/>
                        </a:rPr>
                        <a:t>Được kể từ người kể chuyện ngôi thứ nhất. Người kể chuyện đóng vai một nhân vật trong truyện.</a:t>
                      </a: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r>
              <a:tr h="1242702">
                <a:tc>
                  <a:txBody>
                    <a:bodyPr/>
                    <a:lstStyle/>
                    <a:p>
                      <a:r>
                        <a:rPr lang="vi-VN" sz="2400" dirty="0">
                          <a:effectLst/>
                          <a:latin typeface="Times New Roman" panose="02020603050405020304" pitchFamily="18" charset="0"/>
                          <a:cs typeface="Times New Roman" panose="02020603050405020304" pitchFamily="18" charset="0"/>
                        </a:rPr>
                        <a:t>Có sự tưởng tượng, sáng tạo thêm nhưng không thoát li truyện gốc; tránh làm thay đổi, biến dạng các yếu tố cơ bản của cốt truyện ở truyện gốc.</a:t>
                      </a:r>
                    </a:p>
                  </a:txBody>
                  <a:tcPr marL="68160" marR="68160" marT="68160" marB="68160">
                    <a:solidFill>
                      <a:schemeClr val="bg1"/>
                    </a:solidFill>
                  </a:tcPr>
                </a:tc>
                <a:tc>
                  <a:txBody>
                    <a:bodyPr/>
                    <a:lstStyle/>
                    <a:p>
                      <a:pPr>
                        <a:spcAft>
                          <a:spcPts val="0"/>
                        </a:spcAft>
                      </a:pPr>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pPr>
                        <a:spcAft>
                          <a:spcPts val="0"/>
                        </a:spcAft>
                      </a:pPr>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r>
              <a:tr h="528922">
                <a:tc>
                  <a:txBody>
                    <a:bodyPr/>
                    <a:lstStyle/>
                    <a:p>
                      <a:r>
                        <a:rPr lang="en-US" sz="2400">
                          <a:effectLst/>
                          <a:latin typeface="Times New Roman" panose="02020603050405020304" pitchFamily="18" charset="0"/>
                          <a:cs typeface="Times New Roman" panose="02020603050405020304" pitchFamily="18" charset="0"/>
                        </a:rPr>
                        <a:t>Cần có sự sắp xếp hợp lí các chi tiết và bảo đảm có sự kết nối giữa các phần.</a:t>
                      </a: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r>
              <a:tr h="528922">
                <a:tc>
                  <a:txBody>
                    <a:bodyPr/>
                    <a:lstStyle/>
                    <a:p>
                      <a:r>
                        <a:rPr lang="vi-VN" sz="2400">
                          <a:effectLst/>
                          <a:latin typeface="Times New Roman" panose="02020603050405020304" pitchFamily="18" charset="0"/>
                          <a:cs typeface="Times New Roman" panose="02020603050405020304" pitchFamily="18" charset="0"/>
                        </a:rPr>
                        <a:t>Cần bổ sung các yếu tố miêu tả, biểu cảm để tả người, tả vật hay thể hiện cảm xúc của nhân vật.</a:t>
                      </a: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r>
              <a:tr h="528922">
                <a:tc>
                  <a:txBody>
                    <a:bodyPr/>
                    <a:lstStyle/>
                    <a:p>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cs typeface="Times New Roman" panose="02020603050405020304" pitchFamily="18" charset="0"/>
                        </a:rPr>
                        <a:t>.</a:t>
                      </a:r>
                    </a:p>
                  </a:txBody>
                  <a:tcPr marL="68160" marR="68160" marT="68160" marB="68160">
                    <a:solidFill>
                      <a:schemeClr val="bg1"/>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r>
            </a:tbl>
          </a:graphicData>
        </a:graphic>
      </p:graphicFrame>
      <p:pic>
        <p:nvPicPr>
          <p:cNvPr id="5" name="Picture 4"/>
          <p:cNvPicPr>
            <a:picLocks noChangeAspect="1"/>
          </p:cNvPicPr>
          <p:nvPr/>
        </p:nvPicPr>
        <p:blipFill>
          <a:blip r:embed="rId4"/>
          <a:stretch>
            <a:fillRect/>
          </a:stretch>
        </p:blipFill>
        <p:spPr>
          <a:xfrm>
            <a:off x="264842" y="743154"/>
            <a:ext cx="5602710" cy="1304657"/>
          </a:xfrm>
          <a:prstGeom prst="rect">
            <a:avLst/>
          </a:prstGeom>
        </p:spPr>
      </p:pic>
    </p:spTree>
    <p:extLst>
      <p:ext uri="{BB962C8B-B14F-4D97-AF65-F5344CB8AC3E}">
        <p14:creationId xmlns:p14="http://schemas.microsoft.com/office/powerpoint/2010/main" val="19681833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07" y="313899"/>
            <a:ext cx="11056234" cy="6073253"/>
          </a:xfrm>
          <a:prstGeom prst="rect">
            <a:avLst/>
          </a:prstGeom>
        </p:spPr>
      </p:pic>
      <p:sp>
        <p:nvSpPr>
          <p:cNvPr id="7" name="TextBox 6"/>
          <p:cNvSpPr txBox="1"/>
          <p:nvPr/>
        </p:nvSpPr>
        <p:spPr>
          <a:xfrm>
            <a:off x="771028" y="1981837"/>
            <a:ext cx="6022110" cy="26407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400">
              <a:lnSpc>
                <a:spcPct val="115000"/>
              </a:lnSpc>
              <a:buClr>
                <a:srgbClr val="000000"/>
              </a:buClr>
              <a:buFont typeface="Arial"/>
              <a:buNone/>
            </a:pPr>
            <a:r>
              <a:rPr lang="vi-VN" sz="4800" kern="0" dirty="0">
                <a:solidFill>
                  <a:srgbClr val="FF0000"/>
                </a:solidFill>
                <a:latin typeface="Times New Roman"/>
                <a:ea typeface="Times New Roman"/>
                <a:cs typeface="Times New Roman"/>
                <a:sym typeface="Times New Roman"/>
              </a:rPr>
              <a:t>Hãy đóng vai </a:t>
            </a:r>
            <a:r>
              <a:rPr lang="vi-VN" sz="4800" kern="0" dirty="0" smtClean="0">
                <a:solidFill>
                  <a:srgbClr val="FF0000"/>
                </a:solidFill>
                <a:latin typeface="Times New Roman"/>
                <a:ea typeface="Times New Roman"/>
                <a:cs typeface="Times New Roman"/>
                <a:sym typeface="Times New Roman"/>
              </a:rPr>
              <a:t>nhân </a:t>
            </a:r>
            <a:r>
              <a:rPr lang="vi-VN" sz="4800" kern="0" dirty="0">
                <a:solidFill>
                  <a:srgbClr val="FF0000"/>
                </a:solidFill>
                <a:latin typeface="Times New Roman"/>
                <a:ea typeface="Times New Roman"/>
                <a:cs typeface="Times New Roman"/>
                <a:sym typeface="Times New Roman"/>
              </a:rPr>
              <a:t>vật người em để kể lại một truyện cổ tích Cây </a:t>
            </a:r>
            <a:r>
              <a:rPr lang="vi-VN" sz="4800" kern="0" dirty="0" smtClean="0">
                <a:solidFill>
                  <a:srgbClr val="FF0000"/>
                </a:solidFill>
                <a:latin typeface="Times New Roman"/>
                <a:ea typeface="Times New Roman"/>
                <a:cs typeface="Times New Roman"/>
                <a:sym typeface="Times New Roman"/>
              </a:rPr>
              <a:t>khế</a:t>
            </a:r>
            <a:endParaRPr lang="vi-VN" sz="4800"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56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5" name="Rectangle 4"/>
          <p:cNvSpPr/>
          <p:nvPr/>
        </p:nvSpPr>
        <p:spPr>
          <a:xfrm>
            <a:off x="286603" y="991449"/>
            <a:ext cx="11586949" cy="5632311"/>
          </a:xfrm>
          <a:prstGeom prst="rect">
            <a:avLst/>
          </a:prstGeom>
          <a:solidFill>
            <a:schemeClr val="bg1"/>
          </a:solidFill>
        </p:spPr>
        <p:txBody>
          <a:bodyPr wrap="square">
            <a:spAutoFit/>
          </a:bodyPr>
          <a:lstStyle/>
          <a:p>
            <a:pPr algn="just" defTabSz="914400" eaLnBrk="0" fontAlgn="base" hangingPunct="0">
              <a:spcBef>
                <a:spcPct val="0"/>
              </a:spcBef>
              <a:spcAft>
                <a:spcPct val="0"/>
              </a:spcAft>
            </a:pPr>
            <a:r>
              <a:rPr lang="en-US" sz="2400" dirty="0">
                <a:solidFill>
                  <a:srgbClr val="333333"/>
                </a:solidFill>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Tôi</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sinh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dân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chăm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lụng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tội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hi </a:t>
            </a:r>
            <a:r>
              <a:rPr lang="en-US" sz="2400" dirty="0" err="1">
                <a:solidFill>
                  <a:srgbClr val="333333"/>
                </a:solidFill>
                <a:latin typeface="Times New Roman" panose="02020603050405020304" pitchFamily="18" charset="0"/>
                <a:cs typeface="Times New Roman" panose="02020603050405020304" pitchFamily="18" charset="0"/>
              </a:rPr>
              <a:t>vọng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vốn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sinh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cha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lời</a:t>
            </a:r>
            <a:r>
              <a:rPr lang="en-US" sz="2400" dirty="0">
                <a:solidFill>
                  <a:srgbClr val="333333"/>
                </a:solidFill>
                <a:latin typeface="Times New Roman" panose="02020603050405020304" pitchFamily="18" charset="0"/>
                <a:cs typeface="Times New Roman" panose="02020603050405020304" pitchFamily="18" charset="0"/>
              </a:rPr>
              <a:t> cha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dặn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trước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lâm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cs typeface="Times New Roman" panose="02020603050405020304" pitchFamily="18" charset="0"/>
              </a:rPr>
              <a:t> chia </a:t>
            </a:r>
            <a:r>
              <a:rPr lang="en-US" sz="2400" dirty="0" err="1">
                <a:solidFill>
                  <a:srgbClr val="333333"/>
                </a:solidFill>
                <a:latin typeface="Times New Roman" panose="02020603050405020304" pitchFamily="18" charset="0"/>
                <a:cs typeface="Times New Roman" panose="02020603050405020304" pitchFamily="18" charset="0"/>
              </a:rPr>
              <a:t>đều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tài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sản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chiếm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tài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nhỏ</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cọc</a:t>
            </a:r>
            <a:r>
              <a:rPr lang="en-US" sz="2400" dirty="0">
                <a:solidFill>
                  <a:srgbClr val="333333"/>
                </a:solidFill>
                <a:latin typeface="Times New Roman" panose="02020603050405020304" pitchFamily="18" charset="0"/>
                <a:cs typeface="Times New Roman" panose="02020603050405020304" pitchFamily="18" charset="0"/>
              </a:rPr>
              <a:t> ở </a:t>
            </a:r>
            <a:r>
              <a:rPr lang="en-US" sz="2400" dirty="0" err="1">
                <a:solidFill>
                  <a:srgbClr val="333333"/>
                </a:solidFill>
                <a:latin typeface="Times New Roman" panose="02020603050405020304" pitchFamily="18" charset="0"/>
                <a:cs typeface="Times New Roman" panose="02020603050405020304" pitchFamily="18" charset="0"/>
              </a:rPr>
              <a:t>góc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vườn</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chấp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kêu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ca</a:t>
            </a:r>
            <a:r>
              <a:rPr lang="en-US" sz="2400" dirty="0">
                <a:solidFill>
                  <a:srgbClr val="333333"/>
                </a:solidFill>
                <a:latin typeface="Times New Roman" panose="02020603050405020304" pitchFamily="18" charset="0"/>
                <a:cs typeface="Times New Roman" panose="02020603050405020304" pitchFamily="18" charset="0"/>
              </a:rPr>
              <a:t>, than </a:t>
            </a:r>
            <a:r>
              <a:rPr lang="en-US" sz="2400" dirty="0" err="1">
                <a:solidFill>
                  <a:srgbClr val="333333"/>
                </a:solidFill>
                <a:latin typeface="Times New Roman" panose="02020603050405020304" pitchFamily="18" charset="0"/>
                <a:cs typeface="Times New Roman" panose="02020603050405020304" pitchFamily="18" charset="0"/>
              </a:rPr>
              <a:t>phiền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Hằng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mò</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cua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thuê</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cuốc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mướn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thành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tài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sản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quý</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thân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chăm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vậy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lớn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chùm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thơm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lừng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hiệu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bội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nói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được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niềm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mọi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đan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chiếc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sọt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đổi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vừa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thức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dậy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nhìn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con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to </a:t>
            </a:r>
            <a:r>
              <a:rPr lang="en-US" sz="2400" dirty="0" err="1">
                <a:solidFill>
                  <a:srgbClr val="333333"/>
                </a:solidFill>
                <a:latin typeface="Times New Roman" panose="02020603050405020304" pitchFamily="18" charset="0"/>
                <a:cs typeface="Times New Roman" panose="02020603050405020304" pitchFamily="18" charset="0"/>
              </a:rPr>
              <a:t>với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bộ</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chạy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dưới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nói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ta </a:t>
            </a:r>
            <a:r>
              <a:rPr lang="en-US" sz="2400" dirty="0" err="1">
                <a:solidFill>
                  <a:srgbClr val="333333"/>
                </a:solidFill>
                <a:latin typeface="Times New Roman" panose="02020603050405020304" pitchFamily="18" charset="0"/>
                <a:cs typeface="Times New Roman" panose="02020603050405020304" pitchFamily="18" charset="0"/>
              </a:rPr>
              <a:t>thì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ta </a:t>
            </a:r>
            <a:r>
              <a:rPr lang="en-US" sz="2400" dirty="0" err="1">
                <a:solidFill>
                  <a:srgbClr val="333333"/>
                </a:solidFill>
                <a:latin typeface="Times New Roman" panose="02020603050405020304" pitchFamily="18" charset="0"/>
                <a:cs typeface="Times New Roman" panose="02020603050405020304" pitchFamily="18" charset="0"/>
              </a:rPr>
              <a:t>biết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bỗng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ngừng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tiếng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cục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mang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đựng</a:t>
            </a:r>
            <a:r>
              <a:rPr lang="en-US" sz="2400" dirty="0">
                <a:solidFill>
                  <a:srgbClr val="333333"/>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13618" y="-109182"/>
            <a:ext cx="5163760" cy="1420491"/>
          </a:xfrm>
          <a:prstGeom prst="rect">
            <a:avLst/>
          </a:prstGeom>
        </p:spPr>
      </p:pic>
    </p:spTree>
    <p:extLst>
      <p:ext uri="{BB962C8B-B14F-4D97-AF65-F5344CB8AC3E}">
        <p14:creationId xmlns:p14="http://schemas.microsoft.com/office/powerpoint/2010/main" val="35632882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5" name="Rectangle 4"/>
          <p:cNvSpPr/>
          <p:nvPr/>
        </p:nvSpPr>
        <p:spPr>
          <a:xfrm>
            <a:off x="286603" y="486482"/>
            <a:ext cx="11586949" cy="5632311"/>
          </a:xfrm>
          <a:prstGeom prst="rect">
            <a:avLst/>
          </a:prstGeom>
          <a:solidFill>
            <a:schemeClr val="bg1"/>
          </a:solidFill>
        </p:spPr>
        <p:txBody>
          <a:bodyPr wrap="square">
            <a:spAutoFit/>
          </a:bodyPr>
          <a:lstStyle/>
          <a:p>
            <a:pPr lvl="0" algn="just" defTabSz="914400" eaLnBrk="0" fontAlgn="base" hangingPunct="0">
              <a:spcBef>
                <a:spcPct val="0"/>
              </a:spcBef>
              <a:spcAft>
                <a:spcPct val="0"/>
              </a:spcAft>
            </a:pPr>
            <a:r>
              <a:rPr lang="en-US" sz="2400" dirty="0" err="1" smtClean="0">
                <a:solidFill>
                  <a:srgbClr val="333333"/>
                </a:solidFill>
                <a:latin typeface="Times New Roman" panose="02020603050405020304" pitchFamily="18" charset="0"/>
                <a:cs typeface="Times New Roman" panose="02020603050405020304" pitchFamily="18" charset="0"/>
              </a:rPr>
              <a:t>Nói</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bay </a:t>
            </a:r>
            <a:r>
              <a:rPr lang="en-US" sz="2400" dirty="0" err="1">
                <a:solidFill>
                  <a:srgbClr val="333333"/>
                </a:solidFill>
                <a:latin typeface="Times New Roman" panose="02020603050405020304" pitchFamily="18" charset="0"/>
                <a:cs typeface="Times New Roman" panose="02020603050405020304" pitchFamily="18" charset="0"/>
              </a:rPr>
              <a:t>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tin </a:t>
            </a:r>
            <a:r>
              <a:rPr lang="en-US" sz="2400" dirty="0" err="1">
                <a:solidFill>
                  <a:srgbClr val="333333"/>
                </a:solidFill>
                <a:latin typeface="Times New Roman" panose="02020603050405020304" pitchFamily="18" charset="0"/>
                <a:cs typeface="Times New Roman" panose="02020603050405020304" pitchFamily="18" charset="0"/>
              </a:rPr>
              <a:t>lắm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chuyện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vẫn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vợ</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chiếc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sớm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nhỏ</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thể</a:t>
            </a:r>
            <a:r>
              <a:rPr lang="en-US" sz="2400" dirty="0">
                <a:solidFill>
                  <a:srgbClr val="333333"/>
                </a:solidFill>
                <a:latin typeface="Times New Roman" panose="02020603050405020304" pitchFamily="18" charset="0"/>
                <a:cs typeface="Times New Roman" panose="02020603050405020304" pitchFamily="18" charset="0"/>
              </a:rPr>
              <a:t> tin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hiện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trước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toàn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bị</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lóa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thấy</a:t>
            </a:r>
            <a:r>
              <a:rPr lang="en-US" sz="2400" dirty="0">
                <a:solidFill>
                  <a:srgbClr val="333333"/>
                </a:solidFill>
                <a:latin typeface="Times New Roman" panose="02020603050405020304" pitchFamily="18" charset="0"/>
                <a:cs typeface="Times New Roman" panose="02020603050405020304" pitchFamily="18" charset="0"/>
              </a:rPr>
              <a:t> lo </a:t>
            </a:r>
            <a:r>
              <a:rPr lang="en-US" sz="2400" dirty="0" err="1">
                <a:solidFill>
                  <a:srgbClr val="333333"/>
                </a:solidFill>
                <a:latin typeface="Times New Roman" panose="02020603050405020304" pitchFamily="18" charset="0"/>
                <a:cs typeface="Times New Roman" panose="02020603050405020304" pitchFamily="18" charset="0"/>
              </a:rPr>
              <a:t>sợ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cứ</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yên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chỗ</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vỗ</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giục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hãy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dám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nhặt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đầy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liền</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Từ</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rách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dựng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ngay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vườn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vẫn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giữ</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Tôi</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chia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dân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nghèo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khổ</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hiểu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to </a:t>
            </a:r>
            <a:r>
              <a:rPr lang="en-US" sz="2400" dirty="0" err="1">
                <a:solidFill>
                  <a:srgbClr val="333333"/>
                </a:solidFill>
                <a:latin typeface="Times New Roman" panose="02020603050405020304" pitchFamily="18" charset="0"/>
                <a:cs typeface="Times New Roman" panose="02020603050405020304" pitchFamily="18" charset="0"/>
              </a:rPr>
              <a:t>lớn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toả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mát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vườn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tỏ</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ơn</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en-US" sz="2400" dirty="0" err="1">
                <a:solidFill>
                  <a:srgbClr val="333333"/>
                </a:solidFill>
                <a:latin typeface="Times New Roman" panose="02020603050405020304" pitchFamily="18" charset="0"/>
                <a:cs typeface="Times New Roman" panose="02020603050405020304" pitchFamily="18" charset="0"/>
              </a:rPr>
              <a:t>Tiếng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đồn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chuyện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lan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tai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sớm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đầu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tiên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thăm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đòi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đổi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toàn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bộ</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sản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buồn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chia </a:t>
            </a:r>
            <a:r>
              <a:rPr lang="en-US" sz="2400" dirty="0" err="1">
                <a:solidFill>
                  <a:srgbClr val="333333"/>
                </a:solidFill>
                <a:latin typeface="Times New Roman" panose="02020603050405020304" pitchFamily="18" charset="0"/>
                <a:cs typeface="Times New Roman" panose="02020603050405020304" pitchFamily="18" charset="0"/>
              </a:rPr>
              <a:t>tay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7043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2556" y="728556"/>
            <a:ext cx="6129444" cy="6129444"/>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53" y="688800"/>
            <a:ext cx="6264678" cy="6264678"/>
          </a:xfrm>
          <a:prstGeom prst="rect">
            <a:avLst/>
          </a:prstGeom>
        </p:spPr>
      </p:pic>
      <p:grpSp>
        <p:nvGrpSpPr>
          <p:cNvPr id="24" name="Group 23"/>
          <p:cNvGrpSpPr/>
          <p:nvPr/>
        </p:nvGrpSpPr>
        <p:grpSpPr>
          <a:xfrm>
            <a:off x="3700068" y="145127"/>
            <a:ext cx="4956313" cy="728230"/>
            <a:chOff x="383166" y="1481172"/>
            <a:chExt cx="5364330" cy="944640"/>
          </a:xfrm>
          <a:solidFill>
            <a:srgbClr val="008080"/>
          </a:solidFill>
        </p:grpSpPr>
        <p:sp>
          <p:nvSpPr>
            <p:cNvPr id="25" name="Rounded Rectangle 2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defTabSz="1422400">
                <a:lnSpc>
                  <a:spcPct val="90000"/>
                </a:lnSpc>
                <a:spcBef>
                  <a:spcPct val="0"/>
                </a:spcBef>
                <a:spcAft>
                  <a:spcPct val="35000"/>
                </a:spcAft>
              </a:pPr>
              <a:r>
                <a:rPr lang="vi-VN" sz="2800" b="1" dirty="0" smtClean="0">
                  <a:solidFill>
                    <a:prstClr val="white"/>
                  </a:solidFill>
                  <a:latin typeface="Times New Roman" panose="02020603050405020304" pitchFamily="18" charset="0"/>
                  <a:cs typeface="Times New Roman" panose="02020603050405020304" pitchFamily="18" charset="0"/>
                </a:rPr>
                <a:t>THẾ GIỚI CỔ  TÍCH</a:t>
              </a:r>
              <a:endParaRPr lang="en-US" sz="2800" b="1"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822238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5" name="Rectangle 4"/>
          <p:cNvSpPr/>
          <p:nvPr/>
        </p:nvSpPr>
        <p:spPr>
          <a:xfrm>
            <a:off x="286603" y="568370"/>
            <a:ext cx="11586949" cy="5262979"/>
          </a:xfrm>
          <a:prstGeom prst="rect">
            <a:avLst/>
          </a:prstGeom>
          <a:solidFill>
            <a:schemeClr val="bg1"/>
          </a:solidFill>
        </p:spPr>
        <p:txBody>
          <a:bodyPr wrap="square">
            <a:spAutoFit/>
          </a:bodyPr>
          <a:lstStyle/>
          <a:p>
            <a:pPr algn="just" defTabSz="914400" eaLnBrk="0" fontAlgn="base" hangingPunct="0">
              <a:spcBef>
                <a:spcPct val="0"/>
              </a:spcBef>
              <a:spcAft>
                <a:spcPct val="0"/>
              </a:spcAft>
            </a:pPr>
            <a:r>
              <a:rPr lang="en-US" sz="2400" dirty="0" err="1" smtClean="0">
                <a:solidFill>
                  <a:srgbClr val="333333"/>
                </a:solidFill>
                <a:latin typeface="Times New Roman" panose="02020603050405020304" pitchFamily="18" charset="0"/>
                <a:cs typeface="Times New Roman" panose="02020603050405020304" pitchFamily="18" charset="0"/>
              </a:rPr>
              <a:t>Nhưng</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trước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cầu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khẩn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đành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bằng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chuyển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dưới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Vừa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kêu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thảm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đòi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hứa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sẽ</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dặn</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Tối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thức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đêm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mười</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vừa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bởi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vội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nhét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đầy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mười</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mồm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ngậm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đường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nặng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kêu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vứt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bớt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nặng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Vốn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tính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tham</a:t>
            </a:r>
            <a:r>
              <a:rPr lang="en-US" sz="2400" dirty="0">
                <a:solidFill>
                  <a:srgbClr val="333333"/>
                </a:solidFill>
                <a:latin typeface="Times New Roman" panose="02020603050405020304" pitchFamily="18" charset="0"/>
                <a:cs typeface="Times New Roman" panose="02020603050405020304" pitchFamily="18" charset="0"/>
              </a:rPr>
              <a:t> lam,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vứt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bớt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bay </a:t>
            </a:r>
            <a:r>
              <a:rPr lang="en-US" sz="2400" dirty="0" err="1">
                <a:solidFill>
                  <a:srgbClr val="333333"/>
                </a:solidFill>
                <a:latin typeface="Times New Roman" panose="02020603050405020304" pitchFamily="18" charset="0"/>
                <a:cs typeface="Times New Roman" panose="02020603050405020304" pitchFamily="18" charset="0"/>
              </a:rPr>
              <a:t>nhanh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Nặng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mệt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sức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yếu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Cuối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được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luôn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r>
              <a:rPr lang="en-US" sz="2400" dirty="0">
                <a:solidFill>
                  <a:srgbClr val="333333"/>
                </a:solidFill>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      </a:t>
            </a:r>
            <a:r>
              <a:rPr lang="en-US" sz="2400" dirty="0" err="1" smtClean="0">
                <a:solidFill>
                  <a:srgbClr val="333333"/>
                </a:solidFill>
                <a:latin typeface="Times New Roman" panose="02020603050405020304" pitchFamily="18" charset="0"/>
                <a:cs typeface="Times New Roman" panose="02020603050405020304" pitchFamily="18" charset="0"/>
              </a:rPr>
              <a:t>Tôi</a:t>
            </a:r>
            <a:r>
              <a:rPr lang="en-US" sz="2400" dirty="0" smtClean="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sống</a:t>
            </a:r>
            <a:r>
              <a:rPr lang="en-US" sz="2400" dirty="0">
                <a:solidFill>
                  <a:srgbClr val="333333"/>
                </a:solidFill>
                <a:latin typeface="Times New Roman" panose="02020603050405020304" pitchFamily="18" charset="0"/>
                <a:cs typeface="Times New Roman" panose="02020603050405020304" pitchFamily="18" charset="0"/>
              </a:rPr>
              <a:t> ở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quay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thể</a:t>
            </a:r>
            <a:r>
              <a:rPr lang="en-US" sz="2400" dirty="0">
                <a:solidFill>
                  <a:srgbClr val="333333"/>
                </a:solidFill>
                <a:latin typeface="Times New Roman" panose="02020603050405020304" pitchFamily="18" charset="0"/>
                <a:cs typeface="Times New Roman" panose="02020603050405020304" pitchFamily="18" charset="0"/>
              </a:rPr>
              <a:t> quay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tham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vô</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đáy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nỗi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buồn</a:t>
            </a:r>
            <a:r>
              <a:rPr lang="en-US" sz="2400" dirty="0">
                <a:solidFill>
                  <a:srgbClr val="333333"/>
                </a:solidFill>
                <a:latin typeface="Times New Roman" panose="02020603050405020304" pitchFamily="18" charset="0"/>
                <a:cs typeface="Times New Roman" panose="02020603050405020304" pitchFamily="18" charset="0"/>
              </a:rPr>
              <a:t> man </a:t>
            </a:r>
            <a:r>
              <a:rPr lang="en-US" sz="2400" dirty="0" err="1">
                <a:solidFill>
                  <a:srgbClr val="333333"/>
                </a:solidFill>
                <a:latin typeface="Times New Roman" panose="02020603050405020304" pitchFamily="18" charset="0"/>
                <a:cs typeface="Times New Roman" panose="02020603050405020304" pitchFamily="18" charset="0"/>
              </a:rPr>
              <a:t>mác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dâng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821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algn="just">
              <a:lnSpc>
                <a:spcPct val="115000"/>
              </a:lnSpc>
              <a:spcAft>
                <a:spcPts val="0"/>
              </a:spcAft>
              <a:tabLst>
                <a:tab pos="270510" algn="l"/>
              </a:tabLst>
            </a:pPr>
            <a:r>
              <a:rPr lang="en-US" b="1" dirty="0" err="1">
                <a:latin typeface="Times New Roman" panose="02020603050405020304" pitchFamily="18" charset="0"/>
                <a:ea typeface="Times New Roman" panose="02020603050405020304" pitchFamily="18" charset="0"/>
              </a:rPr>
              <a:t>Câu</a:t>
            </a:r>
            <a:r>
              <a:rPr lang="en-US" b="1" dirty="0">
                <a:latin typeface="Times New Roman" panose="02020603050405020304" pitchFamily="18" charset="0"/>
                <a:ea typeface="Times New Roman" panose="02020603050405020304" pitchFamily="18" charset="0"/>
              </a:rPr>
              <a:t> 1 </a:t>
            </a:r>
            <a:r>
              <a:rPr lang="en-US" b="1" i="1" dirty="0">
                <a:latin typeface="Times New Roman" panose="02020603050405020304" pitchFamily="18" charset="0"/>
                <a:ea typeface="Times New Roman" panose="02020603050405020304" pitchFamily="18" charset="0"/>
              </a:rPr>
              <a:t>(2</a:t>
            </a:r>
            <a:r>
              <a:rPr lang="vi-VN" b="1" i="1" dirty="0">
                <a:latin typeface="Times New Roman" panose="02020603050405020304" pitchFamily="18" charset="0"/>
                <a:ea typeface="Times New Roman" panose="02020603050405020304" pitchFamily="18" charset="0"/>
              </a:rPr>
              <a:t>,0 </a:t>
            </a:r>
            <a:r>
              <a:rPr lang="en-US" b="1" i="1" dirty="0" err="1">
                <a:latin typeface="Times New Roman" panose="02020603050405020304" pitchFamily="18" charset="0"/>
                <a:ea typeface="Times New Roman" panose="02020603050405020304" pitchFamily="18" charset="0"/>
              </a:rPr>
              <a:t>điểm</a:t>
            </a:r>
            <a:r>
              <a:rPr lang="en-US" b="1" i="1"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vi-VN" dirty="0">
                <a:latin typeface="Times New Roman" panose="02020603050405020304" pitchFamily="18" charset="0"/>
                <a:ea typeface="Times New Roman" panose="02020603050405020304" pitchFamily="18" charset="0"/>
              </a:rPr>
              <a:t> bản trên thuộc thể loại gì? Xác định ngôi kể của văn bản?</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tabLst>
                <a:tab pos="270510" algn="l"/>
              </a:tabLst>
            </a:pPr>
            <a:r>
              <a:rPr lang="en-US" b="1" dirty="0" err="1">
                <a:latin typeface="Times New Roman" panose="02020603050405020304" pitchFamily="18" charset="0"/>
                <a:ea typeface="Times New Roman" panose="02020603050405020304" pitchFamily="18" charset="0"/>
              </a:rPr>
              <a:t>Câu</a:t>
            </a:r>
            <a:r>
              <a:rPr lang="en-US" b="1" dirty="0">
                <a:latin typeface="Times New Roman" panose="02020603050405020304" pitchFamily="18" charset="0"/>
                <a:ea typeface="Times New Roman" panose="02020603050405020304" pitchFamily="18" charset="0"/>
              </a:rPr>
              <a:t> 2 </a:t>
            </a:r>
            <a:r>
              <a:rPr lang="en-US" b="1" i="1" dirty="0">
                <a:latin typeface="Times New Roman" panose="02020603050405020304" pitchFamily="18" charset="0"/>
                <a:ea typeface="Times New Roman" panose="02020603050405020304" pitchFamily="18" charset="0"/>
              </a:rPr>
              <a:t>(1</a:t>
            </a:r>
            <a:r>
              <a:rPr lang="vi-VN" b="1" i="1" dirty="0">
                <a:latin typeface="Times New Roman" panose="02020603050405020304" pitchFamily="18" charset="0"/>
                <a:ea typeface="Times New Roman" panose="02020603050405020304" pitchFamily="18" charset="0"/>
              </a:rPr>
              <a:t>,0 </a:t>
            </a:r>
            <a:r>
              <a:rPr lang="en-US" b="1" i="1" dirty="0" err="1">
                <a:latin typeface="Times New Roman" panose="02020603050405020304" pitchFamily="18" charset="0"/>
                <a:ea typeface="Times New Roman" panose="02020603050405020304" pitchFamily="18" charset="0"/>
              </a:rPr>
              <a:t>điểm</a:t>
            </a:r>
            <a:r>
              <a:rPr lang="en-US" b="1" i="1"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vi-VN" dirty="0">
                <a:latin typeface="Times New Roman" panose="02020603050405020304" pitchFamily="18" charset="0"/>
                <a:ea typeface="Times New Roman" panose="02020603050405020304" pitchFamily="18" charset="0"/>
              </a:rPr>
              <a:t> văn bản có sự xuất hiện trực tiếp của những nhân vật nào?  </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tabLst>
                <a:tab pos="270510" algn="l"/>
              </a:tabLst>
            </a:pPr>
            <a:r>
              <a:rPr lang="en-US" b="1" dirty="0" err="1">
                <a:latin typeface="Times New Roman" panose="02020603050405020304" pitchFamily="18" charset="0"/>
                <a:ea typeface="Times New Roman" panose="02020603050405020304" pitchFamily="18" charset="0"/>
              </a:rPr>
              <a:t>Câu</a:t>
            </a:r>
            <a:r>
              <a:rPr lang="en-US" b="1" dirty="0">
                <a:latin typeface="Times New Roman" panose="02020603050405020304" pitchFamily="18" charset="0"/>
                <a:ea typeface="Times New Roman" panose="02020603050405020304" pitchFamily="18" charset="0"/>
              </a:rPr>
              <a:t> 3 </a:t>
            </a:r>
            <a:r>
              <a:rPr lang="en-US" b="1" i="1" dirty="0">
                <a:latin typeface="Times New Roman" panose="02020603050405020304" pitchFamily="18" charset="0"/>
                <a:ea typeface="Times New Roman" panose="02020603050405020304" pitchFamily="18" charset="0"/>
              </a:rPr>
              <a:t>(3</a:t>
            </a:r>
            <a:r>
              <a:rPr lang="vi-VN" b="1" i="1" dirty="0">
                <a:latin typeface="Times New Roman" panose="02020603050405020304" pitchFamily="18" charset="0"/>
                <a:ea typeface="Times New Roman" panose="02020603050405020304" pitchFamily="18" charset="0"/>
              </a:rPr>
              <a:t>,0 </a:t>
            </a:r>
            <a:r>
              <a:rPr lang="en-US" b="1" i="1" dirty="0" err="1">
                <a:latin typeface="Times New Roman" panose="02020603050405020304" pitchFamily="18" charset="0"/>
                <a:ea typeface="Times New Roman" panose="02020603050405020304" pitchFamily="18" charset="0"/>
              </a:rPr>
              <a:t>điểm</a:t>
            </a:r>
            <a:r>
              <a:rPr lang="en-US" b="1" i="1"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Mục</a:t>
            </a:r>
            <a:r>
              <a:rPr lang="vi-VN" dirty="0">
                <a:latin typeface="Times New Roman" panose="02020603050405020304" pitchFamily="18" charset="0"/>
                <a:ea typeface="Times New Roman" panose="02020603050405020304" pitchFamily="18" charset="0"/>
              </a:rPr>
              <a:t> đích ban đầu của người dân khi bày cây đào trong nhà vào ngày Tết là gì? </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tabLst>
                <a:tab pos="270510" algn="l"/>
              </a:tabLst>
            </a:pPr>
            <a:r>
              <a:rPr lang="en-US" b="1" dirty="0" err="1">
                <a:latin typeface="Times New Roman" panose="02020603050405020304" pitchFamily="18" charset="0"/>
                <a:ea typeface="Times New Roman" panose="02020603050405020304" pitchFamily="18" charset="0"/>
              </a:rPr>
              <a:t>Câu</a:t>
            </a:r>
            <a:r>
              <a:rPr lang="en-US" b="1" dirty="0">
                <a:latin typeface="Times New Roman" panose="02020603050405020304" pitchFamily="18" charset="0"/>
                <a:ea typeface="Times New Roman" panose="02020603050405020304" pitchFamily="18" charset="0"/>
              </a:rPr>
              <a:t> 4 </a:t>
            </a:r>
            <a:r>
              <a:rPr lang="en-US" b="1" i="1" dirty="0">
                <a:latin typeface="Times New Roman" panose="02020603050405020304" pitchFamily="18" charset="0"/>
                <a:ea typeface="Times New Roman" panose="02020603050405020304" pitchFamily="18" charset="0"/>
              </a:rPr>
              <a:t>(3,0 </a:t>
            </a:r>
            <a:r>
              <a:rPr lang="en-US" b="1" i="1" dirty="0" err="1">
                <a:latin typeface="Times New Roman" panose="02020603050405020304" pitchFamily="18" charset="0"/>
                <a:ea typeface="Times New Roman" panose="02020603050405020304" pitchFamily="18" charset="0"/>
              </a:rPr>
              <a:t>điểm</a:t>
            </a:r>
            <a:r>
              <a:rPr lang="en-US" b="1" i="1" dirty="0">
                <a:latin typeface="Times New Roman" panose="02020603050405020304" pitchFamily="18" charset="0"/>
                <a:ea typeface="Times New Roman" panose="02020603050405020304" pitchFamily="18" charset="0"/>
              </a:rPr>
              <a:t>).</a:t>
            </a:r>
            <a:r>
              <a:rPr lang="en-US" b="1"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Xác</a:t>
            </a:r>
            <a:r>
              <a:rPr lang="vi-VN" dirty="0">
                <a:latin typeface="Times New Roman" panose="02020603050405020304" pitchFamily="18" charset="0"/>
                <a:ea typeface="Times New Roman" panose="02020603050405020304" pitchFamily="18" charset="0"/>
              </a:rPr>
              <a:t> định và nêu tác dụng phép liệt kê trong câu văn sau: </a:t>
            </a:r>
            <a:r>
              <a:rPr lang="en-US" i="1" dirty="0" err="1">
                <a:latin typeface="Times New Roman" panose="02020603050405020304" pitchFamily="18" charset="0"/>
                <a:ea typeface="Times New Roman" panose="02020603050405020304" pitchFamily="18" charset="0"/>
              </a:rPr>
              <a:t>Vẻ</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đẹp</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nó</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đã</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mang</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lại</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sự</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ấm</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cúng</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cho</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mỗi</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nhà</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gieo</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vào</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lòng</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mỗi</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người</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niềm</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vui</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niềm</a:t>
            </a:r>
            <a:r>
              <a:rPr lang="en-US" i="1" dirty="0">
                <a:latin typeface="Times New Roman" panose="02020603050405020304" pitchFamily="18" charset="0"/>
                <a:ea typeface="Times New Roman" panose="02020603050405020304" pitchFamily="18" charset="0"/>
              </a:rPr>
              <a:t> tin </a:t>
            </a:r>
            <a:r>
              <a:rPr lang="en-US" i="1" dirty="0" err="1">
                <a:latin typeface="Times New Roman" panose="02020603050405020304" pitchFamily="18" charset="0"/>
                <a:ea typeface="Times New Roman" panose="02020603050405020304" pitchFamily="18" charset="0"/>
              </a:rPr>
              <a:t>yêu</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hy</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vọng</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vào</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năm</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mới</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tốt</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đẹp</a:t>
            </a:r>
            <a:r>
              <a:rPr lang="en-US"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tabLst>
                <a:tab pos="270510" algn="l"/>
              </a:tabLst>
            </a:pPr>
            <a:r>
              <a:rPr lang="en-US" b="1" dirty="0" err="1">
                <a:latin typeface="Times New Roman" panose="02020603050405020304" pitchFamily="18" charset="0"/>
                <a:ea typeface="Times New Roman" panose="02020603050405020304" pitchFamily="18" charset="0"/>
              </a:rPr>
              <a:t>Câu</a:t>
            </a:r>
            <a:r>
              <a:rPr lang="en-US" b="1" dirty="0">
                <a:latin typeface="Times New Roman" panose="02020603050405020304" pitchFamily="18" charset="0"/>
                <a:ea typeface="Times New Roman" panose="02020603050405020304" pitchFamily="18" charset="0"/>
              </a:rPr>
              <a:t> 5 </a:t>
            </a:r>
            <a:r>
              <a:rPr lang="en-US" b="1" i="1" dirty="0">
                <a:latin typeface="Times New Roman" panose="02020603050405020304" pitchFamily="18" charset="0"/>
                <a:ea typeface="Times New Roman" panose="02020603050405020304" pitchFamily="18" charset="0"/>
              </a:rPr>
              <a:t>(1,0 </a:t>
            </a:r>
            <a:r>
              <a:rPr lang="en-US" b="1" i="1" dirty="0" err="1">
                <a:latin typeface="Times New Roman" panose="02020603050405020304" pitchFamily="18" charset="0"/>
                <a:ea typeface="Times New Roman" panose="02020603050405020304" pitchFamily="18" charset="0"/>
              </a:rPr>
              <a:t>điểm</a:t>
            </a:r>
            <a:r>
              <a:rPr lang="en-US" b="1" i="1" dirty="0">
                <a:latin typeface="Times New Roman" panose="02020603050405020304" pitchFamily="18" charset="0"/>
                <a:ea typeface="Times New Roman" panose="02020603050405020304" pitchFamily="18" charset="0"/>
              </a:rPr>
              <a:t>).</a:t>
            </a:r>
            <a:r>
              <a:rPr lang="en-US" b="1"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Ghi</a:t>
            </a:r>
            <a:r>
              <a:rPr lang="vi-VN" dirty="0">
                <a:latin typeface="Times New Roman" panose="02020603050405020304" pitchFamily="18" charset="0"/>
                <a:ea typeface="Times New Roman" panose="02020603050405020304" pitchFamily="18" charset="0"/>
              </a:rPr>
              <a:t> lại một chi tiết kì ảo xuất hiện trong văn bản?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6148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pic>
        <p:nvPicPr>
          <p:cNvPr id="3" name="Google Shape;442;p4"/>
          <p:cNvPicPr preferRelativeResize="0"/>
          <p:nvPr/>
        </p:nvPicPr>
        <p:blipFill rotWithShape="1">
          <a:blip r:embed="rId4">
            <a:alphaModFix/>
          </a:blip>
          <a:srcRect/>
          <a:stretch/>
        </p:blipFill>
        <p:spPr>
          <a:xfrm>
            <a:off x="211296" y="1242087"/>
            <a:ext cx="5844947" cy="5423755"/>
          </a:xfrm>
          <a:prstGeom prst="rect">
            <a:avLst/>
          </a:prstGeom>
          <a:noFill/>
          <a:ln>
            <a:noFill/>
          </a:ln>
          <a:effectLst>
            <a:outerShdw blurRad="107950" dist="12700" dir="5400000" algn="ctr">
              <a:srgbClr val="000000"/>
            </a:outerShdw>
          </a:effectLst>
        </p:spPr>
      </p:pic>
      <p:sp>
        <p:nvSpPr>
          <p:cNvPr id="4" name="Google Shape;445;p4"/>
          <p:cNvSpPr/>
          <p:nvPr/>
        </p:nvSpPr>
        <p:spPr>
          <a:xfrm>
            <a:off x="755375" y="5922081"/>
            <a:ext cx="3867416" cy="584735"/>
          </a:xfrm>
          <a:prstGeom prst="rect">
            <a:avLst/>
          </a:prstGeom>
          <a:solidFill>
            <a:schemeClr val="bg1"/>
          </a:solidFill>
          <a:ln>
            <a:noFill/>
          </a:ln>
        </p:spPr>
        <p:txBody>
          <a:bodyPr spcFirstLastPara="1" wrap="square" lIns="91425" tIns="45700" rIns="91425" bIns="45700" anchor="t" anchorCtr="0">
            <a:spAutoFit/>
          </a:bodyPr>
          <a:lstStyle/>
          <a:p>
            <a:pPr algn="ctr" defTabSz="914400">
              <a:buClr>
                <a:srgbClr val="000000"/>
              </a:buClr>
              <a:buFont typeface="Arial"/>
              <a:buNone/>
            </a:pPr>
            <a:r>
              <a:rPr lang="en-US" sz="3200" b="1" i="1" kern="0" dirty="0" err="1">
                <a:solidFill>
                  <a:srgbClr val="000000"/>
                </a:solidFill>
                <a:latin typeface="Times New Roman"/>
                <a:ea typeface="Times New Roman"/>
                <a:cs typeface="Times New Roman"/>
                <a:sym typeface="Times New Roman"/>
              </a:rPr>
              <a:t>Cô</a:t>
            </a:r>
            <a:r>
              <a:rPr lang="en-US" sz="3200" b="1" i="1" kern="0" dirty="0">
                <a:solidFill>
                  <a:srgbClr val="000000"/>
                </a:solidFill>
                <a:latin typeface="Times New Roman"/>
                <a:ea typeface="Times New Roman"/>
                <a:cs typeface="Times New Roman"/>
                <a:sym typeface="Times New Roman"/>
              </a:rPr>
              <a:t> </a:t>
            </a:r>
            <a:r>
              <a:rPr lang="en-US" sz="3200" b="1" i="1" kern="0" dirty="0" err="1">
                <a:solidFill>
                  <a:srgbClr val="000000"/>
                </a:solidFill>
                <a:latin typeface="Times New Roman"/>
                <a:ea typeface="Times New Roman"/>
                <a:cs typeface="Times New Roman"/>
                <a:sym typeface="Times New Roman"/>
              </a:rPr>
              <a:t>bé</a:t>
            </a:r>
            <a:r>
              <a:rPr lang="en-US" sz="3200" b="1" i="1" kern="0" dirty="0">
                <a:solidFill>
                  <a:srgbClr val="000000"/>
                </a:solidFill>
                <a:latin typeface="Times New Roman"/>
                <a:ea typeface="Times New Roman"/>
                <a:cs typeface="Times New Roman"/>
                <a:sym typeface="Times New Roman"/>
              </a:rPr>
              <a:t> </a:t>
            </a:r>
            <a:r>
              <a:rPr lang="vi-VN" sz="3200" b="1" i="1" kern="0" dirty="0" smtClean="0">
                <a:solidFill>
                  <a:srgbClr val="000000"/>
                </a:solidFill>
                <a:latin typeface="Times New Roman"/>
                <a:ea typeface="Times New Roman"/>
                <a:cs typeface="Times New Roman"/>
                <a:sym typeface="Times New Roman"/>
              </a:rPr>
              <a:t>quàng khăn đỏ</a:t>
            </a:r>
            <a:endParaRPr sz="3200" kern="0" dirty="0">
              <a:solidFill>
                <a:srgbClr val="000000"/>
              </a:solidFill>
              <a:ea typeface="Calibri"/>
              <a:cs typeface="Calibri"/>
              <a:sym typeface="Calibri"/>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443" y="1242087"/>
            <a:ext cx="5560183" cy="5423755"/>
          </a:xfrm>
          <a:prstGeom prst="rect">
            <a:avLst/>
          </a:prstGeom>
        </p:spPr>
      </p:pic>
      <p:sp>
        <p:nvSpPr>
          <p:cNvPr id="6" name="Google Shape;445;p4"/>
          <p:cNvSpPr/>
          <p:nvPr/>
        </p:nvSpPr>
        <p:spPr>
          <a:xfrm>
            <a:off x="7128826" y="5922081"/>
            <a:ext cx="3867416" cy="584735"/>
          </a:xfrm>
          <a:prstGeom prst="rect">
            <a:avLst/>
          </a:prstGeom>
          <a:solidFill>
            <a:schemeClr val="bg1"/>
          </a:solidFill>
          <a:ln>
            <a:noFill/>
          </a:ln>
        </p:spPr>
        <p:txBody>
          <a:bodyPr spcFirstLastPara="1" wrap="square" lIns="91425" tIns="45700" rIns="91425" bIns="45700" anchor="t" anchorCtr="0">
            <a:spAutoFit/>
          </a:bodyPr>
          <a:lstStyle/>
          <a:p>
            <a:pPr algn="ctr" defTabSz="914400">
              <a:buClr>
                <a:srgbClr val="000000"/>
              </a:buClr>
              <a:buFont typeface="Arial"/>
              <a:buNone/>
            </a:pPr>
            <a:r>
              <a:rPr lang="vi-VN" sz="3200" b="1" i="1" kern="0" dirty="0" smtClean="0">
                <a:solidFill>
                  <a:srgbClr val="000000"/>
                </a:solidFill>
                <a:latin typeface="Times New Roman"/>
                <a:ea typeface="Calibri"/>
                <a:cs typeface="Times New Roman"/>
                <a:sym typeface="Times New Roman"/>
              </a:rPr>
              <a:t>Câu chuyện bó đũa</a:t>
            </a:r>
            <a:endParaRPr sz="3200" kern="0" dirty="0">
              <a:solidFill>
                <a:srgbClr val="000000"/>
              </a:solidFill>
              <a:ea typeface="Calibri"/>
              <a:cs typeface="Calibri"/>
              <a:sym typeface="Calibri"/>
            </a:endParaRPr>
          </a:p>
        </p:txBody>
      </p:sp>
      <p:grpSp>
        <p:nvGrpSpPr>
          <p:cNvPr id="7" name="Group 6"/>
          <p:cNvGrpSpPr/>
          <p:nvPr/>
        </p:nvGrpSpPr>
        <p:grpSpPr>
          <a:xfrm>
            <a:off x="3700068" y="145127"/>
            <a:ext cx="4956313" cy="728230"/>
            <a:chOff x="383166" y="1481172"/>
            <a:chExt cx="5364330" cy="944640"/>
          </a:xfrm>
          <a:solidFill>
            <a:srgbClr val="008080"/>
          </a:solidFill>
        </p:grpSpPr>
        <p:sp>
          <p:nvSpPr>
            <p:cNvPr id="8" name="Rounded Rectangle 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9"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defTabSz="1422400">
                <a:lnSpc>
                  <a:spcPct val="90000"/>
                </a:lnSpc>
                <a:spcBef>
                  <a:spcPct val="0"/>
                </a:spcBef>
                <a:spcAft>
                  <a:spcPct val="35000"/>
                </a:spcAft>
              </a:pPr>
              <a:r>
                <a:rPr lang="vi-VN" sz="2800" b="1" dirty="0" smtClean="0">
                  <a:solidFill>
                    <a:prstClr val="white"/>
                  </a:solidFill>
                  <a:latin typeface="Times New Roman" panose="02020603050405020304" pitchFamily="18" charset="0"/>
                  <a:cs typeface="Times New Roman" panose="02020603050405020304" pitchFamily="18" charset="0"/>
                </a:rPr>
                <a:t>THẾ GIỚI CỔ  TÍCH</a:t>
              </a:r>
              <a:endParaRPr lang="en-US" sz="2800" b="1"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660853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22222" r="22222"/>
          <a:stretch>
            <a:fillRect/>
          </a:stretch>
        </p:blipFill>
        <p:spPr>
          <a:xfrm>
            <a:off x="0" y="-8880"/>
            <a:ext cx="12192000" cy="6858000"/>
          </a:xfrm>
          <a:prstGeom prst="rect">
            <a:avLst/>
          </a:prstGeom>
        </p:spPr>
      </p:pic>
      <p:pic>
        <p:nvPicPr>
          <p:cNvPr id="102" name="图片 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675" y="1781175"/>
            <a:ext cx="4800600" cy="3600450"/>
          </a:xfrm>
          <a:prstGeom prst="rect">
            <a:avLst/>
          </a:prstGeom>
        </p:spPr>
      </p:pic>
      <p:pic>
        <p:nvPicPr>
          <p:cNvPr id="2" name="Picture 1"/>
          <p:cNvPicPr>
            <a:picLocks noChangeAspect="1"/>
          </p:cNvPicPr>
          <p:nvPr/>
        </p:nvPicPr>
        <p:blipFill>
          <a:blip r:embed="rId5"/>
          <a:stretch>
            <a:fillRect/>
          </a:stretch>
        </p:blipFill>
        <p:spPr>
          <a:xfrm>
            <a:off x="1883299" y="1143357"/>
            <a:ext cx="8425402" cy="43529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3400"/>
                                  </p:stCondLst>
                                  <p:childTnLst>
                                    <p:set>
                                      <p:cBhvr>
                                        <p:cTn id="6" dur="100">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935641"/>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723874" y="2055719"/>
            <a:ext cx="898820" cy="1015663"/>
          </a:xfrm>
          <a:prstGeom prst="rect">
            <a:avLst/>
          </a:prstGeom>
          <a:noFill/>
        </p:spPr>
        <p:txBody>
          <a:bodyPr wrap="square" rtlCol="0">
            <a:spAutoFit/>
          </a:bodyPr>
          <a:lstStyle/>
          <a:p>
            <a:pPr algn="dist"/>
            <a:r>
              <a:rPr lang="vi-VN" altLang="zh-CN" sz="6000" dirty="0">
                <a:solidFill>
                  <a:srgbClr val="002060"/>
                </a:solidFill>
                <a:latin typeface="+mj-lt"/>
                <a:cs typeface="+mn-ea"/>
                <a:sym typeface="+mn-lt"/>
              </a:rPr>
              <a:t>I</a:t>
            </a:r>
            <a:endParaRPr lang="zh-CN" altLang="en-US" sz="6000" dirty="0">
              <a:solidFill>
                <a:srgbClr val="002060"/>
              </a:solidFill>
              <a:latin typeface="+mj-lt"/>
              <a:cs typeface="+mn-ea"/>
              <a:sym typeface="+mn-lt"/>
            </a:endParaRPr>
          </a:p>
        </p:txBody>
      </p:sp>
      <p:pic>
        <p:nvPicPr>
          <p:cNvPr id="2" name="Picture 1"/>
          <p:cNvPicPr>
            <a:picLocks noChangeAspect="1"/>
          </p:cNvPicPr>
          <p:nvPr/>
        </p:nvPicPr>
        <p:blipFill>
          <a:blip r:embed="rId4"/>
          <a:stretch>
            <a:fillRect/>
          </a:stretch>
        </p:blipFill>
        <p:spPr>
          <a:xfrm>
            <a:off x="1461495" y="3191460"/>
            <a:ext cx="9422350" cy="2091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21" name="Rectangle 20"/>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452109" y="765474"/>
            <a:ext cx="9138559" cy="1040349"/>
            <a:chOff x="383166" y="1481172"/>
            <a:chExt cx="5364330" cy="944640"/>
          </a:xfrm>
          <a:solidFill>
            <a:schemeClr val="accent2">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b="1" i="1" kern="0" dirty="0" smtClean="0">
                  <a:solidFill>
                    <a:schemeClr val="tx1"/>
                  </a:solidFill>
                  <a:latin typeface="Times New Roman"/>
                  <a:ea typeface="Times New Roman"/>
                  <a:cs typeface="Times New Roman"/>
                  <a:sym typeface="Times New Roman"/>
                </a:rPr>
                <a:t>Ngôi kể</a:t>
              </a:r>
              <a:r>
                <a:rPr lang="vi-VN" sz="2800" kern="0" dirty="0" smtClean="0">
                  <a:solidFill>
                    <a:schemeClr val="tx1"/>
                  </a:solidFill>
                  <a:latin typeface="Times New Roman"/>
                  <a:ea typeface="Times New Roman"/>
                  <a:cs typeface="Times New Roman"/>
                  <a:sym typeface="Times New Roman"/>
                </a:rPr>
                <a:t>: ngôi thứ nhất «tôi», đóng vai nhân vật trong truyện</a:t>
              </a:r>
              <a:endParaRPr lang="vi-VN" sz="2800" kern="0" dirty="0">
                <a:solidFill>
                  <a:schemeClr val="tx1"/>
                </a:solidFill>
                <a:latin typeface="Times New Roman"/>
                <a:ea typeface="Times New Roman"/>
                <a:cs typeface="Times New Roman"/>
                <a:sym typeface="Times New Roman"/>
              </a:endParaRPr>
            </a:p>
          </p:txBody>
        </p:sp>
      </p:grpSp>
      <p:grpSp>
        <p:nvGrpSpPr>
          <p:cNvPr id="11" name="Group 10"/>
          <p:cNvGrpSpPr/>
          <p:nvPr/>
        </p:nvGrpSpPr>
        <p:grpSpPr>
          <a:xfrm>
            <a:off x="1452108" y="1967657"/>
            <a:ext cx="9138559" cy="1089460"/>
            <a:chOff x="383166" y="1481172"/>
            <a:chExt cx="5364330" cy="944640"/>
          </a:xfrm>
          <a:solidFill>
            <a:schemeClr val="accent5">
              <a:lumMod val="20000"/>
              <a:lumOff val="80000"/>
            </a:schemeClr>
          </a:solidFill>
        </p:grpSpPr>
        <p:sp>
          <p:nvSpPr>
            <p:cNvPr id="13" name="Rounded Rectangle 1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4"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kern="0" dirty="0" smtClean="0">
                  <a:solidFill>
                    <a:schemeClr val="tx1"/>
                  </a:solidFill>
                  <a:latin typeface="Times New Roman"/>
                  <a:ea typeface="Times New Roman"/>
                  <a:cs typeface="Times New Roman"/>
                  <a:sym typeface="Times New Roman"/>
                </a:rPr>
                <a:t>Kể sáng tạo, tưởng tượng, nhưng không thoát li văn bản gốc</a:t>
              </a:r>
              <a:endParaRPr lang="vi-VN" sz="2800" kern="0" dirty="0">
                <a:solidFill>
                  <a:schemeClr val="tx1"/>
                </a:solidFill>
                <a:latin typeface="Times New Roman"/>
                <a:ea typeface="Times New Roman"/>
                <a:cs typeface="Times New Roman"/>
                <a:sym typeface="Times New Roman"/>
              </a:endParaRPr>
            </a:p>
          </p:txBody>
        </p:sp>
      </p:grpSp>
      <p:grpSp>
        <p:nvGrpSpPr>
          <p:cNvPr id="15" name="Group 14"/>
          <p:cNvGrpSpPr/>
          <p:nvPr/>
        </p:nvGrpSpPr>
        <p:grpSpPr>
          <a:xfrm>
            <a:off x="1452108" y="3223708"/>
            <a:ext cx="9138559" cy="1337830"/>
            <a:chOff x="383166" y="1481172"/>
            <a:chExt cx="5364330" cy="944640"/>
          </a:xfrm>
          <a:solidFill>
            <a:schemeClr val="accent6">
              <a:lumMod val="20000"/>
              <a:lumOff val="80000"/>
            </a:schemeClr>
          </a:solidFill>
        </p:grpSpPr>
        <p:sp>
          <p:nvSpPr>
            <p:cNvPr id="16" name="Rounded Rectangle 15"/>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kern="0" dirty="0">
                  <a:solidFill>
                    <a:schemeClr val="tx1"/>
                  </a:solidFill>
                  <a:latin typeface="Times New Roman"/>
                  <a:ea typeface="Times New Roman"/>
                  <a:cs typeface="Times New Roman"/>
                  <a:sym typeface="Times New Roman"/>
                </a:rPr>
                <a:t>Cần có sự sắp xếp hợp lý các chi tiết và bảo đảm có sự kết nối giữa các phần. Nên nhấn mạnh khai thác nhiều hơn các chi tiết tưởng tượng, hư cấu, kì ảo.</a:t>
              </a:r>
            </a:p>
          </p:txBody>
        </p:sp>
      </p:grpSp>
      <p:grpSp>
        <p:nvGrpSpPr>
          <p:cNvPr id="18" name="Group 17"/>
          <p:cNvGrpSpPr/>
          <p:nvPr/>
        </p:nvGrpSpPr>
        <p:grpSpPr>
          <a:xfrm>
            <a:off x="1452107" y="4725055"/>
            <a:ext cx="9138559" cy="1104194"/>
            <a:chOff x="383166" y="1481172"/>
            <a:chExt cx="5364330" cy="944640"/>
          </a:xfrm>
          <a:solidFill>
            <a:schemeClr val="accent4">
              <a:lumMod val="20000"/>
              <a:lumOff val="80000"/>
            </a:schemeClr>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kern="0" dirty="0">
                  <a:solidFill>
                    <a:schemeClr val="tx1"/>
                  </a:solidFill>
                  <a:latin typeface="Times New Roman"/>
                  <a:ea typeface="Times New Roman"/>
                  <a:cs typeface="Times New Roman"/>
                  <a:sym typeface="Times New Roman"/>
                </a:rPr>
                <a:t>Có thể </a:t>
              </a:r>
              <a:r>
                <a:rPr lang="vi-VN" sz="2800" kern="0" dirty="0" smtClean="0">
                  <a:solidFill>
                    <a:schemeClr val="tx1"/>
                  </a:solidFill>
                  <a:latin typeface="Times New Roman"/>
                  <a:ea typeface="Times New Roman"/>
                  <a:cs typeface="Times New Roman"/>
                  <a:sym typeface="Times New Roman"/>
                </a:rPr>
                <a:t>lồng ghép </a:t>
              </a:r>
              <a:r>
                <a:rPr lang="vi-VN" sz="2800" kern="0" dirty="0">
                  <a:solidFill>
                    <a:schemeClr val="tx1"/>
                  </a:solidFill>
                  <a:latin typeface="Times New Roman"/>
                  <a:ea typeface="Times New Roman"/>
                  <a:cs typeface="Times New Roman"/>
                  <a:sym typeface="Times New Roman"/>
                </a:rPr>
                <a:t>các yếu tố miêu tả, biểu cảm để tả người, tả vật hay thể hiện cảm xúc của nhân vật.</a:t>
              </a:r>
            </a:p>
          </p:txBody>
        </p:sp>
      </p:grpSp>
    </p:spTree>
    <p:extLst>
      <p:ext uri="{BB962C8B-B14F-4D97-AF65-F5344CB8AC3E}">
        <p14:creationId xmlns:p14="http://schemas.microsoft.com/office/powerpoint/2010/main" val="13447746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935641"/>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723874" y="2055719"/>
            <a:ext cx="898820" cy="1015663"/>
          </a:xfrm>
          <a:prstGeom prst="rect">
            <a:avLst/>
          </a:prstGeom>
          <a:noFill/>
        </p:spPr>
        <p:txBody>
          <a:bodyPr wrap="square" rtlCol="0">
            <a:spAutoFit/>
          </a:bodyPr>
          <a:lstStyle/>
          <a:p>
            <a:pPr algn="ctr"/>
            <a:r>
              <a:rPr lang="vi-VN" altLang="zh-CN" sz="6000" dirty="0" smtClean="0">
                <a:solidFill>
                  <a:srgbClr val="002060"/>
                </a:solidFill>
                <a:latin typeface="Times New Roman" panose="02020603050405020304" pitchFamily="18" charset="0"/>
                <a:cs typeface="+mn-ea"/>
                <a:sym typeface="+mn-lt"/>
              </a:rPr>
              <a:t>II</a:t>
            </a:r>
            <a:endParaRPr lang="zh-CN" altLang="en-US" sz="6000" dirty="0">
              <a:solidFill>
                <a:srgbClr val="002060"/>
              </a:solidFill>
              <a:latin typeface="Calibri Light" panose="020F0302020204030204"/>
              <a:cs typeface="+mn-ea"/>
              <a:sym typeface="+mn-lt"/>
            </a:endParaRPr>
          </a:p>
        </p:txBody>
      </p:sp>
      <p:pic>
        <p:nvPicPr>
          <p:cNvPr id="4" name="Picture 3"/>
          <p:cNvPicPr>
            <a:picLocks noChangeAspect="1"/>
          </p:cNvPicPr>
          <p:nvPr/>
        </p:nvPicPr>
        <p:blipFill>
          <a:blip r:embed="rId4"/>
          <a:stretch>
            <a:fillRect/>
          </a:stretch>
        </p:blipFill>
        <p:spPr>
          <a:xfrm>
            <a:off x="1630886" y="3029232"/>
            <a:ext cx="9023293" cy="1779359"/>
          </a:xfrm>
          <a:prstGeom prst="rect">
            <a:avLst/>
          </a:prstGeom>
        </p:spPr>
      </p:pic>
      <p:pic>
        <p:nvPicPr>
          <p:cNvPr id="9" name="Picture 8"/>
          <p:cNvPicPr>
            <a:picLocks noChangeAspect="1"/>
          </p:cNvPicPr>
          <p:nvPr/>
        </p:nvPicPr>
        <p:blipFill>
          <a:blip r:embed="rId5"/>
          <a:stretch>
            <a:fillRect/>
          </a:stretch>
        </p:blipFill>
        <p:spPr>
          <a:xfrm>
            <a:off x="1475909" y="4289768"/>
            <a:ext cx="9394750" cy="2017951"/>
          </a:xfrm>
          <a:prstGeom prst="rect">
            <a:avLst/>
          </a:prstGeom>
        </p:spPr>
      </p:pic>
    </p:spTree>
    <p:extLst>
      <p:ext uri="{BB962C8B-B14F-4D97-AF65-F5344CB8AC3E}">
        <p14:creationId xmlns:p14="http://schemas.microsoft.com/office/powerpoint/2010/main" val="42602453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4" name="Rectangle 3"/>
          <p:cNvSpPr/>
          <p:nvPr/>
        </p:nvSpPr>
        <p:spPr>
          <a:xfrm>
            <a:off x="556306" y="358776"/>
            <a:ext cx="11047540" cy="1294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24" y="1952214"/>
            <a:ext cx="5095361" cy="4608687"/>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6924" y="1950271"/>
            <a:ext cx="5185174" cy="4610630"/>
          </a:xfrm>
          <a:prstGeom prst="rect">
            <a:avLst/>
          </a:prstGeom>
        </p:spPr>
      </p:pic>
      <p:sp>
        <p:nvSpPr>
          <p:cNvPr id="2" name="Rectangle 1"/>
          <p:cNvSpPr/>
          <p:nvPr/>
        </p:nvSpPr>
        <p:spPr>
          <a:xfrm>
            <a:off x="882358" y="467365"/>
            <a:ext cx="9986003" cy="1077218"/>
          </a:xfrm>
          <a:prstGeom prst="rect">
            <a:avLst/>
          </a:prstGeom>
        </p:spPr>
        <p:txBody>
          <a:bodyPr wrap="square">
            <a:spAutoFit/>
          </a:bodyPr>
          <a:lstStyle/>
          <a:p>
            <a:pPr lvl="0" algn="just"/>
            <a:r>
              <a:rPr lang="en-US" sz="3200" b="1" i="1" dirty="0" err="1">
                <a:solidFill>
                  <a:schemeClr val="dk1"/>
                </a:solidFill>
                <a:latin typeface="Times New Roman"/>
                <a:ea typeface="Times New Roman"/>
                <a:cs typeface="Times New Roman"/>
                <a:sym typeface="Times New Roman"/>
              </a:rPr>
              <a:t>Nội</a:t>
            </a:r>
            <a:r>
              <a:rPr lang="en-US" sz="3200" b="1" i="1" dirty="0">
                <a:solidFill>
                  <a:schemeClr val="dk1"/>
                </a:solidFill>
                <a:latin typeface="Times New Roman"/>
                <a:ea typeface="Times New Roman"/>
                <a:cs typeface="Times New Roman"/>
                <a:sym typeface="Times New Roman"/>
              </a:rPr>
              <a:t> dung: </a:t>
            </a:r>
            <a:r>
              <a:rPr lang="en-US" sz="3200" dirty="0" err="1">
                <a:solidFill>
                  <a:schemeClr val="dk1"/>
                </a:solidFill>
                <a:latin typeface="Times New Roman"/>
                <a:ea typeface="Times New Roman"/>
                <a:cs typeface="Times New Roman"/>
                <a:sym typeface="Times New Roman"/>
              </a:rPr>
              <a:t>Kể</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lại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đoạn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từ</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xuất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thân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của</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Thạch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Sanh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đến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đoạn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đánh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thắng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đại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bàn</a:t>
            </a:r>
            <a:r>
              <a:rPr lang="en-US" sz="3200" dirty="0">
                <a:solidFill>
                  <a:schemeClr val="dk1"/>
                </a:solidFill>
                <a:latin typeface="Times New Roman"/>
                <a:ea typeface="Times New Roman"/>
                <a:cs typeface="Times New Roman"/>
                <a:sym typeface="Times New Roman"/>
              </a:rPr>
              <a:t>.</a:t>
            </a:r>
          </a:p>
        </p:txBody>
      </p:sp>
    </p:spTree>
    <p:extLst>
      <p:ext uri="{BB962C8B-B14F-4D97-AF65-F5344CB8AC3E}">
        <p14:creationId xmlns:p14="http://schemas.microsoft.com/office/powerpoint/2010/main" val="23646832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pic>
        <p:nvPicPr>
          <p:cNvPr id="3" name="Picture 2"/>
          <p:cNvPicPr>
            <a:picLocks noChangeAspect="1"/>
          </p:cNvPicPr>
          <p:nvPr/>
        </p:nvPicPr>
        <p:blipFill>
          <a:blip r:embed="rId4"/>
          <a:stretch>
            <a:fillRect/>
          </a:stretch>
        </p:blipFill>
        <p:spPr>
          <a:xfrm>
            <a:off x="1814438" y="437151"/>
            <a:ext cx="8071804" cy="178018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810228001"/>
              </p:ext>
            </p:extLst>
          </p:nvPr>
        </p:nvGraphicFramePr>
        <p:xfrm>
          <a:off x="310896" y="82297"/>
          <a:ext cx="10893916" cy="6493624"/>
        </p:xfrm>
        <a:graphic>
          <a:graphicData uri="http://schemas.openxmlformats.org/drawingml/2006/table">
            <a:tbl>
              <a:tblPr firstRow="1" bandRow="1">
                <a:tableStyleId>{5940675A-B579-460E-94D1-54222C63F5DA}</a:tableStyleId>
              </a:tblPr>
              <a:tblGrid>
                <a:gridCol w="6291072"/>
                <a:gridCol w="4602844"/>
              </a:tblGrid>
              <a:tr h="12513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smtClean="0">
                          <a:latin typeface="Times New Roman" panose="02020603050405020304" pitchFamily="18" charset="0"/>
                          <a:cs typeface="Times New Roman" panose="02020603050405020304" pitchFamily="18" charset="0"/>
                          <a:sym typeface="Times New Roman"/>
                        </a:rPr>
                        <a:t>1. </a:t>
                      </a:r>
                      <a:r>
                        <a:rPr lang="vi-VN" sz="2600" kern="0" dirty="0" smtClean="0">
                          <a:latin typeface="Times New Roman" panose="02020603050405020304" pitchFamily="18" charset="0"/>
                          <a:cs typeface="Times New Roman" panose="02020603050405020304" pitchFamily="18" charset="0"/>
                          <a:sym typeface="Times New Roman"/>
                        </a:rPr>
                        <a:t>Vì sao Thạch Sanh lại xưng “ta” mà không xưng “tôi” hay “mình”?</a:t>
                      </a:r>
                      <a:endParaRPr lang="vi-VN" sz="2600" kern="0" dirty="0" smtClean="0">
                        <a:latin typeface="Times New Roman" panose="02020603050405020304" pitchFamily="18" charset="0"/>
                        <a:ea typeface="Calibri"/>
                        <a:cs typeface="Times New Roman" panose="02020603050405020304" pitchFamily="18" charset="0"/>
                        <a:sym typeface="Calibri"/>
                      </a:endParaRPr>
                    </a:p>
                  </a:txBody>
                  <a:tcPr>
                    <a:solidFill>
                      <a:schemeClr val="accent4">
                        <a:lumMod val="20000"/>
                        <a:lumOff val="80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bg1"/>
                    </a:solidFill>
                  </a:tcPr>
                </a:tc>
              </a:tr>
              <a:tr h="18122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smtClean="0">
                          <a:latin typeface="Times New Roman" panose="02020603050405020304" pitchFamily="18" charset="0"/>
                          <a:cs typeface="Times New Roman" panose="02020603050405020304" pitchFamily="18" charset="0"/>
                          <a:sym typeface="Times New Roman"/>
                        </a:rPr>
                        <a:t>2. </a:t>
                      </a:r>
                      <a:r>
                        <a:rPr lang="vi-VN" sz="2600" kern="0" dirty="0" smtClean="0">
                          <a:latin typeface="Times New Roman" panose="02020603050405020304" pitchFamily="18" charset="0"/>
                          <a:cs typeface="Times New Roman" panose="02020603050405020304" pitchFamily="18" charset="0"/>
                          <a:sym typeface="Times New Roman"/>
                        </a:rPr>
                        <a:t>Đoạn nào của bài viết có tác dụng như mở bài? Cách vào bằng lời chào, cách đặt câu hỏi, hứa hẹn, ... có thu hút người đọc không?</a:t>
                      </a:r>
                      <a:endParaRPr lang="vi-VN" sz="2600" kern="0" dirty="0" smtClean="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bg1"/>
                    </a:solidFill>
                  </a:tcPr>
                </a:tc>
              </a:tr>
              <a:tr h="12513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smtClean="0">
                          <a:latin typeface="Times New Roman" panose="02020603050405020304" pitchFamily="18" charset="0"/>
                          <a:cs typeface="Times New Roman" panose="02020603050405020304" pitchFamily="18" charset="0"/>
                          <a:sym typeface="Times New Roman"/>
                        </a:rPr>
                        <a:t>3. </a:t>
                      </a:r>
                      <a:r>
                        <a:rPr lang="en-US" sz="2600" kern="0" dirty="0" err="1" smtClean="0">
                          <a:latin typeface="Times New Roman" panose="02020603050405020304" pitchFamily="18" charset="0"/>
                          <a:cs typeface="Times New Roman" panose="02020603050405020304" pitchFamily="18" charset="0"/>
                          <a:sym typeface="Times New Roman"/>
                        </a:rPr>
                        <a:t>Bài</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viết</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kể</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theo</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trình</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tự</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nào</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Diễn</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biến</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chính</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có</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phù</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hợp</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với</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truyện</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gốc</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không</a:t>
                      </a:r>
                      <a:r>
                        <a:rPr lang="en-US" sz="2600" kern="0" dirty="0" smtClean="0">
                          <a:latin typeface="Times New Roman" panose="02020603050405020304" pitchFamily="18" charset="0"/>
                          <a:cs typeface="Times New Roman" panose="02020603050405020304" pitchFamily="18" charset="0"/>
                          <a:sym typeface="Times New Roman"/>
                        </a:rPr>
                        <a:t>?</a:t>
                      </a:r>
                      <a:endParaRPr lang="en-US" sz="2600" kern="0" dirty="0" smtClean="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bg1"/>
                    </a:solidFill>
                  </a:tcPr>
                </a:tc>
              </a:tr>
              <a:tr h="12513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smtClean="0">
                          <a:latin typeface="Times New Roman" panose="02020603050405020304" pitchFamily="18" charset="0"/>
                          <a:cs typeface="Times New Roman" panose="02020603050405020304" pitchFamily="18" charset="0"/>
                          <a:sym typeface="Times New Roman"/>
                        </a:rPr>
                        <a:t>4. </a:t>
                      </a:r>
                      <a:r>
                        <a:rPr lang="vi-VN" sz="2600" kern="0" dirty="0" smtClean="0">
                          <a:latin typeface="Times New Roman" panose="02020603050405020304" pitchFamily="18" charset="0"/>
                          <a:cs typeface="Times New Roman" panose="02020603050405020304" pitchFamily="18" charset="0"/>
                          <a:sym typeface="Times New Roman"/>
                        </a:rPr>
                        <a:t>Những chi tiết, sự kiện nào được người viết thêm vào?</a:t>
                      </a:r>
                      <a:endParaRPr lang="vi-VN" sz="2600" kern="0" dirty="0" smtClean="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bg1"/>
                    </a:solidFill>
                  </a:tcPr>
                </a:tc>
              </a:tr>
              <a:tr h="9273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smtClean="0">
                          <a:latin typeface="Times New Roman" panose="02020603050405020304" pitchFamily="18" charset="0"/>
                          <a:cs typeface="Times New Roman" panose="02020603050405020304" pitchFamily="18" charset="0"/>
                          <a:sym typeface="Times New Roman"/>
                        </a:rPr>
                        <a:t>5. </a:t>
                      </a:r>
                      <a:r>
                        <a:rPr lang="en-US" sz="2600" kern="0" dirty="0" err="1" smtClean="0">
                          <a:latin typeface="Times New Roman" panose="02020603050405020304" pitchFamily="18" charset="0"/>
                          <a:cs typeface="Times New Roman" panose="02020603050405020304" pitchFamily="18" charset="0"/>
                          <a:sym typeface="Times New Roman"/>
                        </a:rPr>
                        <a:t>Nhận</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xét</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về</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cách</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kết</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thúc</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của</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bài</a:t>
                      </a:r>
                      <a:r>
                        <a:rPr lang="en-US" sz="2600" kern="0" dirty="0" smtClean="0">
                          <a:latin typeface="Times New Roman" panose="02020603050405020304" pitchFamily="18" charset="0"/>
                          <a:cs typeface="Times New Roman" panose="02020603050405020304" pitchFamily="18" charset="0"/>
                          <a:sym typeface="Times New Roman"/>
                        </a:rPr>
                        <a:t> </a:t>
                      </a:r>
                      <a:r>
                        <a:rPr lang="en-US" sz="2600" kern="0" dirty="0" err="1" smtClean="0">
                          <a:latin typeface="Times New Roman" panose="02020603050405020304" pitchFamily="18" charset="0"/>
                          <a:cs typeface="Times New Roman" panose="02020603050405020304" pitchFamily="18" charset="0"/>
                          <a:sym typeface="Times New Roman"/>
                        </a:rPr>
                        <a:t>viết</a:t>
                      </a:r>
                      <a:r>
                        <a:rPr lang="en-US" sz="2600" kern="0" dirty="0" smtClean="0">
                          <a:latin typeface="Times New Roman" panose="02020603050405020304" pitchFamily="18" charset="0"/>
                          <a:cs typeface="Times New Roman" panose="02020603050405020304" pitchFamily="18" charset="0"/>
                          <a:sym typeface="Times New Roman"/>
                        </a:rPr>
                        <a:t>?</a:t>
                      </a:r>
                      <a:endParaRPr lang="en-US" sz="2600" kern="0" dirty="0" smtClean="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endParaRPr lang="en-US" sz="26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
        <p:nvSpPr>
          <p:cNvPr id="2" name="TextBox 1"/>
          <p:cNvSpPr txBox="1"/>
          <p:nvPr/>
        </p:nvSpPr>
        <p:spPr>
          <a:xfrm>
            <a:off x="6620257" y="206318"/>
            <a:ext cx="4315968" cy="830997"/>
          </a:xfrm>
          <a:prstGeom prst="rect">
            <a:avLst/>
          </a:prstGeom>
          <a:noFill/>
        </p:spPr>
        <p:txBody>
          <a:bodyPr wrap="square" rtlCol="0">
            <a:spAutoFit/>
          </a:bodyPr>
          <a:lstStyle/>
          <a:p>
            <a:pPr lvl="0" defTabSz="914400">
              <a:defRPr/>
            </a:pP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đang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6619171" y="1442660"/>
            <a:ext cx="4390206" cy="1200329"/>
          </a:xfrm>
          <a:prstGeom prst="rect">
            <a:avLst/>
          </a:prstGeom>
          <a:noFill/>
        </p:spPr>
        <p:txBody>
          <a:bodyPr wrap="square" rtlCol="0">
            <a:spAutoFit/>
          </a:bodyPr>
          <a:lstStyle/>
          <a:p>
            <a:pPr defTabSz="914400">
              <a:defRPr/>
            </a:pPr>
            <a:r>
              <a:rPr lang="vi-VN" sz="2400" kern="0" dirty="0">
                <a:latin typeface="Times New Roman"/>
                <a:ea typeface="Times New Roman"/>
                <a:cs typeface="Times New Roman"/>
                <a:sym typeface="Times New Roman"/>
              </a:rPr>
              <a:t>Đoạn đầu mở bài bằng lời chào, cách đặt câu hỏi, hứa hẹn,… thu hút người đọc.</a:t>
            </a:r>
          </a:p>
        </p:txBody>
      </p:sp>
      <p:sp>
        <p:nvSpPr>
          <p:cNvPr id="6" name="TextBox 5"/>
          <p:cNvSpPr txBox="1"/>
          <p:nvPr/>
        </p:nvSpPr>
        <p:spPr>
          <a:xfrm>
            <a:off x="6619172" y="3094500"/>
            <a:ext cx="13228868" cy="1200329"/>
          </a:xfrm>
          <a:prstGeom prst="rect">
            <a:avLst/>
          </a:prstGeom>
          <a:noFill/>
        </p:spPr>
        <p:txBody>
          <a:bodyPr wrap="square" rtlCol="0">
            <a:spAutoFit/>
          </a:bodyPr>
          <a:lstStyle/>
          <a:p>
            <a:r>
              <a:rPr lang="vi-VN" kern="0" dirty="0">
                <a:latin typeface="Times New Roman"/>
                <a:ea typeface="Times New Roman"/>
                <a:cs typeface="Times New Roman"/>
                <a:sym typeface="Times New Roman"/>
              </a:rPr>
              <a:t>Các chi tiết được sắp xếp theo trình tự thời gian, </a:t>
            </a:r>
            <a:endParaRPr lang="en-US" kern="0" dirty="0" smtClean="0">
              <a:latin typeface="Times New Roman"/>
              <a:ea typeface="Times New Roman"/>
              <a:cs typeface="Times New Roman"/>
              <a:sym typeface="Times New Roman"/>
            </a:endParaRPr>
          </a:p>
          <a:p>
            <a:r>
              <a:rPr lang="vi-VN" kern="0" dirty="0" smtClean="0">
                <a:latin typeface="Times New Roman"/>
                <a:ea typeface="Times New Roman"/>
                <a:cs typeface="Times New Roman"/>
                <a:sym typeface="Times New Roman"/>
              </a:rPr>
              <a:t>tập </a:t>
            </a:r>
            <a:r>
              <a:rPr lang="vi-VN" kern="0" dirty="0">
                <a:latin typeface="Times New Roman"/>
                <a:ea typeface="Times New Roman"/>
                <a:cs typeface="Times New Roman"/>
                <a:sym typeface="Times New Roman"/>
              </a:rPr>
              <a:t>trung </a:t>
            </a:r>
            <a:r>
              <a:rPr lang="vi-VN" kern="0" dirty="0" smtClean="0">
                <a:latin typeface="Times New Roman"/>
                <a:ea typeface="Times New Roman"/>
                <a:cs typeface="Times New Roman"/>
                <a:sym typeface="Times New Roman"/>
              </a:rPr>
              <a:t>vào </a:t>
            </a:r>
            <a:r>
              <a:rPr lang="vi-VN" kern="0" dirty="0">
                <a:latin typeface="Times New Roman"/>
                <a:ea typeface="Times New Roman"/>
                <a:cs typeface="Times New Roman"/>
                <a:sym typeface="Times New Roman"/>
              </a:rPr>
              <a:t>các chi tiết kì ảo</a:t>
            </a:r>
            <a:r>
              <a:rPr lang="en-US" kern="0" dirty="0">
                <a:latin typeface="Times New Roman"/>
                <a:ea typeface="Times New Roman"/>
                <a:cs typeface="Times New Roman"/>
                <a:sym typeface="Times New Roman"/>
              </a:rPr>
              <a:t>, </a:t>
            </a:r>
            <a:r>
              <a:rPr lang="en-US" kern="0" dirty="0" err="1">
                <a:latin typeface="Times New Roman"/>
                <a:ea typeface="Times New Roman"/>
                <a:cs typeface="Times New Roman"/>
                <a:sym typeface="Times New Roman"/>
              </a:rPr>
              <a:t>phù</a:t>
            </a:r>
            <a:r>
              <a:rPr lang="en-US" kern="0" dirty="0">
                <a:latin typeface="Times New Roman"/>
                <a:ea typeface="Times New Roman"/>
                <a:cs typeface="Times New Roman"/>
                <a:sym typeface="Times New Roman"/>
              </a:rPr>
              <a:t> </a:t>
            </a:r>
            <a:r>
              <a:rPr lang="en-US" kern="0" dirty="0" err="1">
                <a:latin typeface="Times New Roman"/>
                <a:ea typeface="Times New Roman"/>
                <a:cs typeface="Times New Roman"/>
                <a:sym typeface="Times New Roman"/>
              </a:rPr>
              <a:t>hợp</a:t>
            </a:r>
            <a:r>
              <a:rPr lang="en-US" kern="0" dirty="0">
                <a:latin typeface="Times New Roman"/>
                <a:ea typeface="Times New Roman"/>
                <a:cs typeface="Times New Roman"/>
                <a:sym typeface="Times New Roman"/>
              </a:rPr>
              <a:t> </a:t>
            </a:r>
            <a:r>
              <a:rPr lang="en-US" kern="0" dirty="0" err="1">
                <a:latin typeface="Times New Roman"/>
                <a:ea typeface="Times New Roman"/>
                <a:cs typeface="Times New Roman"/>
                <a:sym typeface="Times New Roman"/>
              </a:rPr>
              <a:t>với</a:t>
            </a:r>
            <a:r>
              <a:rPr lang="en-US" kern="0" dirty="0">
                <a:latin typeface="Times New Roman"/>
                <a:ea typeface="Times New Roman"/>
                <a:cs typeface="Times New Roman"/>
                <a:sym typeface="Times New Roman"/>
              </a:rPr>
              <a:t> </a:t>
            </a:r>
            <a:r>
              <a:rPr lang="en-US" kern="0" dirty="0" err="1" smtClean="0">
                <a:latin typeface="Times New Roman"/>
                <a:ea typeface="Times New Roman"/>
                <a:cs typeface="Times New Roman"/>
                <a:sym typeface="Times New Roman"/>
              </a:rPr>
              <a:t>cốt</a:t>
            </a:r>
            <a:endParaRPr lang="en-US" kern="0" dirty="0" smtClean="0">
              <a:latin typeface="Times New Roman"/>
              <a:ea typeface="Times New Roman"/>
              <a:cs typeface="Times New Roman"/>
              <a:sym typeface="Times New Roman"/>
            </a:endParaRPr>
          </a:p>
          <a:p>
            <a:r>
              <a:rPr lang="en-US" kern="0" dirty="0" smtClean="0">
                <a:latin typeface="Times New Roman"/>
                <a:ea typeface="Times New Roman"/>
                <a:cs typeface="Times New Roman"/>
                <a:sym typeface="Times New Roman"/>
              </a:rPr>
              <a:t> </a:t>
            </a:r>
            <a:r>
              <a:rPr lang="en-US" kern="0" dirty="0" err="1">
                <a:latin typeface="Times New Roman"/>
                <a:ea typeface="Times New Roman"/>
                <a:cs typeface="Times New Roman"/>
                <a:sym typeface="Times New Roman"/>
              </a:rPr>
              <a:t>truyện</a:t>
            </a:r>
            <a:r>
              <a:rPr lang="en-US" kern="0" dirty="0">
                <a:latin typeface="Times New Roman"/>
                <a:ea typeface="Times New Roman"/>
                <a:cs typeface="Times New Roman"/>
                <a:sym typeface="Times New Roman"/>
              </a:rPr>
              <a:t> </a:t>
            </a:r>
            <a:r>
              <a:rPr lang="en-US" kern="0" dirty="0" err="1">
                <a:latin typeface="Times New Roman"/>
                <a:ea typeface="Times New Roman"/>
                <a:cs typeface="Times New Roman"/>
                <a:sym typeface="Times New Roman"/>
              </a:rPr>
              <a:t>gốc</a:t>
            </a:r>
            <a:r>
              <a:rPr lang="en-US" kern="0" dirty="0">
                <a:latin typeface="Times New Roman"/>
                <a:ea typeface="Times New Roman"/>
                <a:cs typeface="Times New Roman"/>
                <a:sym typeface="Times New Roman"/>
              </a:rPr>
              <a:t> </a:t>
            </a:r>
            <a:r>
              <a:rPr lang="en-US" kern="0" dirty="0" err="1">
                <a:latin typeface="Times New Roman"/>
                <a:ea typeface="Times New Roman"/>
                <a:cs typeface="Times New Roman"/>
                <a:sym typeface="Times New Roman"/>
              </a:rPr>
              <a:t>và</a:t>
            </a:r>
            <a:r>
              <a:rPr lang="en-US" kern="0" dirty="0">
                <a:latin typeface="Times New Roman"/>
                <a:ea typeface="Times New Roman"/>
                <a:cs typeface="Times New Roman"/>
                <a:sym typeface="Times New Roman"/>
              </a:rPr>
              <a:t> </a:t>
            </a:r>
            <a:r>
              <a:rPr lang="en-US" kern="0" dirty="0" err="1">
                <a:latin typeface="Times New Roman"/>
                <a:ea typeface="Times New Roman"/>
                <a:cs typeface="Times New Roman"/>
                <a:sym typeface="Times New Roman"/>
              </a:rPr>
              <a:t>có</a:t>
            </a:r>
            <a:r>
              <a:rPr lang="en-US" kern="0" dirty="0">
                <a:latin typeface="Times New Roman"/>
                <a:ea typeface="Times New Roman"/>
                <a:cs typeface="Times New Roman"/>
                <a:sym typeface="Times New Roman"/>
              </a:rPr>
              <a:t> </a:t>
            </a:r>
            <a:r>
              <a:rPr lang="en-US" kern="0" dirty="0" err="1">
                <a:latin typeface="Times New Roman"/>
                <a:ea typeface="Times New Roman"/>
                <a:cs typeface="Times New Roman"/>
                <a:sym typeface="Times New Roman"/>
              </a:rPr>
              <a:t>thêm</a:t>
            </a:r>
            <a:r>
              <a:rPr lang="en-US" kern="0" dirty="0">
                <a:latin typeface="Times New Roman"/>
                <a:ea typeface="Times New Roman"/>
                <a:cs typeface="Times New Roman"/>
                <a:sym typeface="Times New Roman"/>
              </a:rPr>
              <a:t> </a:t>
            </a:r>
            <a:r>
              <a:rPr lang="en-US" kern="0" dirty="0" err="1">
                <a:latin typeface="Times New Roman"/>
                <a:ea typeface="Times New Roman"/>
                <a:cs typeface="Times New Roman"/>
                <a:sym typeface="Times New Roman"/>
              </a:rPr>
              <a:t>những</a:t>
            </a:r>
            <a:r>
              <a:rPr lang="en-US" kern="0" dirty="0">
                <a:latin typeface="Times New Roman"/>
                <a:ea typeface="Times New Roman"/>
                <a:cs typeface="Times New Roman"/>
                <a:sym typeface="Times New Roman"/>
              </a:rPr>
              <a:t> chi </a:t>
            </a:r>
            <a:r>
              <a:rPr lang="en-US" kern="0" dirty="0" err="1">
                <a:latin typeface="Times New Roman"/>
                <a:ea typeface="Times New Roman"/>
                <a:cs typeface="Times New Roman"/>
                <a:sym typeface="Times New Roman"/>
              </a:rPr>
              <a:t>tiết</a:t>
            </a:r>
            <a:r>
              <a:rPr lang="en-US" kern="0" dirty="0">
                <a:latin typeface="Times New Roman"/>
                <a:ea typeface="Times New Roman"/>
                <a:cs typeface="Times New Roman"/>
                <a:sym typeface="Times New Roman"/>
              </a:rPr>
              <a:t> </a:t>
            </a:r>
            <a:r>
              <a:rPr lang="en-US" kern="0" dirty="0" err="1">
                <a:latin typeface="Times New Roman"/>
                <a:ea typeface="Times New Roman"/>
                <a:cs typeface="Times New Roman"/>
                <a:sym typeface="Times New Roman"/>
              </a:rPr>
              <a:t>khác</a:t>
            </a:r>
            <a:r>
              <a:rPr lang="en-US" kern="0" dirty="0">
                <a:latin typeface="Times New Roman"/>
                <a:ea typeface="Times New Roman"/>
                <a:cs typeface="Times New Roman"/>
                <a:sym typeface="Times New Roman"/>
              </a:rPr>
              <a:t>.</a:t>
            </a:r>
            <a:endParaRPr lang="vi-VN" kern="0" dirty="0">
              <a:latin typeface="Times New Roman"/>
              <a:ea typeface="Times New Roman"/>
              <a:cs typeface="Times New Roman"/>
              <a:sym typeface="Times New Roman"/>
            </a:endParaRPr>
          </a:p>
          <a:p>
            <a:endParaRPr lang="en-US" dirty="0"/>
          </a:p>
        </p:txBody>
      </p:sp>
      <p:sp>
        <p:nvSpPr>
          <p:cNvPr id="7" name="TextBox 6"/>
          <p:cNvSpPr txBox="1"/>
          <p:nvPr/>
        </p:nvSpPr>
        <p:spPr>
          <a:xfrm>
            <a:off x="6711992" y="4388506"/>
            <a:ext cx="4224233" cy="923330"/>
          </a:xfrm>
          <a:prstGeom prst="rect">
            <a:avLst/>
          </a:prstGeom>
          <a:noFill/>
        </p:spPr>
        <p:txBody>
          <a:bodyPr wrap="none" rtlCol="0">
            <a:spAutoFit/>
          </a:bodyPr>
          <a:lstStyle/>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bàng</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619171" y="5761753"/>
            <a:ext cx="4570482" cy="646331"/>
          </a:xfrm>
          <a:prstGeom prst="rect">
            <a:avLst/>
          </a:prstGeom>
          <a:noFill/>
        </p:spPr>
        <p:txBody>
          <a:bodyPr wrap="none" rtlCol="0">
            <a:spAutoFit/>
          </a:bodyPr>
          <a:lstStyle/>
          <a:p>
            <a:r>
              <a:rPr lang="vi-VN" kern="0" dirty="0">
                <a:latin typeface="Times New Roman"/>
                <a:ea typeface="Times New Roman"/>
                <a:cs typeface="Times New Roman"/>
                <a:sym typeface="Times New Roman"/>
              </a:rPr>
              <a:t>Phần kết thúc bài: Nêu lí do kết thúc, tóm </a:t>
            </a:r>
            <a:endParaRPr lang="en-US" kern="0" dirty="0" smtClean="0">
              <a:latin typeface="Times New Roman"/>
              <a:ea typeface="Times New Roman"/>
              <a:cs typeface="Times New Roman"/>
              <a:sym typeface="Times New Roman"/>
            </a:endParaRPr>
          </a:p>
          <a:p>
            <a:r>
              <a:rPr lang="vi-VN" kern="0" dirty="0" smtClean="0">
                <a:latin typeface="Times New Roman"/>
                <a:ea typeface="Times New Roman"/>
                <a:cs typeface="Times New Roman"/>
                <a:sym typeface="Times New Roman"/>
              </a:rPr>
              <a:t>lược </a:t>
            </a:r>
            <a:r>
              <a:rPr lang="vi-VN" kern="0" dirty="0">
                <a:latin typeface="Times New Roman"/>
                <a:ea typeface="Times New Roman"/>
                <a:cs typeface="Times New Roman"/>
                <a:sym typeface="Times New Roman"/>
              </a:rPr>
              <a:t>các sự kiện tiếp theo, nêu bài học tâm đắc.</a:t>
            </a:r>
            <a:endParaRPr lang="en-US" dirty="0"/>
          </a:p>
        </p:txBody>
      </p:sp>
    </p:spTree>
    <p:extLst>
      <p:ext uri="{BB962C8B-B14F-4D97-AF65-F5344CB8AC3E}">
        <p14:creationId xmlns:p14="http://schemas.microsoft.com/office/powerpoint/2010/main" val="35738973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1549</TotalTime>
  <Words>1986</Words>
  <Application>Microsoft Office PowerPoint</Application>
  <PresentationFormat>Widescreen</PresentationFormat>
  <Paragraphs>136</Paragraphs>
  <Slides>21</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#9Slide05 SVNBeauty Atok Script</vt:lpstr>
      <vt:lpstr>Arial</vt:lpstr>
      <vt:lpstr>Calibri</vt:lpstr>
      <vt:lpstr>Calibri Light</vt:lpstr>
      <vt:lpstr>Times New Roman</vt:lpstr>
      <vt:lpstr>等线</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pc02</cp:lastModifiedBy>
  <cp:revision>198</cp:revision>
  <dcterms:created xsi:type="dcterms:W3CDTF">2019-09-18T08:24:03Z</dcterms:created>
  <dcterms:modified xsi:type="dcterms:W3CDTF">2025-03-12T01:05:49Z</dcterms:modified>
</cp:coreProperties>
</file>