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8"/>
  </p:notesMasterIdLst>
  <p:sldIdLst>
    <p:sldId id="333" r:id="rId3"/>
    <p:sldId id="258" r:id="rId4"/>
    <p:sldId id="257" r:id="rId5"/>
    <p:sldId id="297" r:id="rId6"/>
    <p:sldId id="319" r:id="rId7"/>
    <p:sldId id="320" r:id="rId8"/>
    <p:sldId id="321" r:id="rId9"/>
    <p:sldId id="315" r:id="rId10"/>
    <p:sldId id="322" r:id="rId11"/>
    <p:sldId id="323" r:id="rId12"/>
    <p:sldId id="324" r:id="rId13"/>
    <p:sldId id="304" r:id="rId14"/>
    <p:sldId id="326" r:id="rId15"/>
    <p:sldId id="327" r:id="rId16"/>
    <p:sldId id="328" r:id="rId17"/>
    <p:sldId id="330" r:id="rId18"/>
    <p:sldId id="331" r:id="rId19"/>
    <p:sldId id="306" r:id="rId20"/>
    <p:sldId id="305" r:id="rId21"/>
    <p:sldId id="307" r:id="rId22"/>
    <p:sldId id="308" r:id="rId23"/>
    <p:sldId id="309" r:id="rId24"/>
    <p:sldId id="310" r:id="rId25"/>
    <p:sldId id="311" r:id="rId26"/>
    <p:sldId id="33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ACE8"/>
    <a:srgbClr val="ACC0E4"/>
    <a:srgbClr val="BFC3E7"/>
    <a:srgbClr val="B1B5E1"/>
    <a:srgbClr val="9D6BAB"/>
    <a:srgbClr val="432664"/>
    <a:srgbClr val="74B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4660"/>
  </p:normalViewPr>
  <p:slideViewPr>
    <p:cSldViewPr snapToGrid="0">
      <p:cViewPr varScale="1">
        <p:scale>
          <a:sx n="83" d="100"/>
          <a:sy n="83" d="100"/>
        </p:scale>
        <p:origin x="398" y="53"/>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9E72D-6945-4DB3-9D2D-615B210CE14A}" type="datetimeFigureOut">
              <a:rPr lang="zh-CN" altLang="en-US" smtClean="0"/>
              <a:t>2025/3/11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6DDC-734F-451D-995A-C4AD6D19741A}" type="slidenum">
              <a:rPr lang="zh-CN" altLang="en-US" smtClean="0"/>
              <a:t>‹#›</a:t>
            </a:fld>
            <a:endParaRPr lang="zh-CN" altLang="en-US"/>
          </a:p>
        </p:txBody>
      </p:sp>
    </p:spTree>
    <p:extLst>
      <p:ext uri="{BB962C8B-B14F-4D97-AF65-F5344CB8AC3E}">
        <p14:creationId xmlns:p14="http://schemas.microsoft.com/office/powerpoint/2010/main" val="29114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80758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7637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94582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54333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21686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815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96443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96707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54667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63088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68984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t>2</a:t>
            </a:fld>
            <a:endParaRPr lang="zh-CN" altLang="en-US"/>
          </a:p>
        </p:txBody>
      </p:sp>
    </p:spTree>
    <p:extLst>
      <p:ext uri="{BB962C8B-B14F-4D97-AF65-F5344CB8AC3E}">
        <p14:creationId xmlns:p14="http://schemas.microsoft.com/office/powerpoint/2010/main" val="53174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70934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651070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76629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BE1B6DDC-734F-451D-995A-C4AD6D19741A}" type="slidenum">
              <a:rPr lang="zh-CN" altLang="en-US" smtClean="0"/>
              <a:t>24</a:t>
            </a:fld>
            <a:endParaRPr lang="zh-CN" altLang="en-US"/>
          </a:p>
        </p:txBody>
      </p:sp>
    </p:spTree>
    <p:extLst>
      <p:ext uri="{BB962C8B-B14F-4D97-AF65-F5344CB8AC3E}">
        <p14:creationId xmlns:p14="http://schemas.microsoft.com/office/powerpoint/2010/main" val="291666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t>3</a:t>
            </a:fld>
            <a:endParaRPr lang="zh-CN" altLang="en-US"/>
          </a:p>
        </p:txBody>
      </p:sp>
    </p:spTree>
    <p:extLst>
      <p:ext uri="{BB962C8B-B14F-4D97-AF65-F5344CB8AC3E}">
        <p14:creationId xmlns:p14="http://schemas.microsoft.com/office/powerpoint/2010/main" val="8867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18807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60655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5042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84877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1415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16127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2385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757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4761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97734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3978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688302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16"/>
        <p:cNvGrpSpPr/>
        <p:nvPr/>
      </p:nvGrpSpPr>
      <p:grpSpPr>
        <a:xfrm>
          <a:off x="0" y="0"/>
          <a:ext cx="0" cy="0"/>
          <a:chOff x="0" y="0"/>
          <a:chExt cx="0" cy="0"/>
        </a:xfrm>
      </p:grpSpPr>
      <p:grpSp>
        <p:nvGrpSpPr>
          <p:cNvPr id="117" name="Google Shape;117;p16"/>
          <p:cNvGrpSpPr/>
          <p:nvPr/>
        </p:nvGrpSpPr>
        <p:grpSpPr>
          <a:xfrm>
            <a:off x="5211803" y="-8667"/>
            <a:ext cx="6984165" cy="68752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16"/>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16"/>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6"/>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16471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17"/>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17"/>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17"/>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7"/>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28" name="Google Shape;128;p17"/>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29" name="Google Shape;129;p17"/>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0" name="Google Shape;130;p17"/>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1" name="Google Shape;131;p17"/>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2" name="Google Shape;132;p17"/>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3" name="Google Shape;133;p17"/>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4" name="Google Shape;134;p17"/>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13245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409573" y="2106161"/>
            <a:ext cx="3581690" cy="3701150"/>
          </a:xfrm>
          <a:custGeom>
            <a:avLst/>
            <a:gdLst>
              <a:gd name="connsiteX0" fmla="*/ 1458674 w 3581690"/>
              <a:gd name="connsiteY0" fmla="*/ 2345368 h 3701150"/>
              <a:gd name="connsiteX1" fmla="*/ 1585769 w 3581690"/>
              <a:gd name="connsiteY1" fmla="*/ 2367365 h 3701150"/>
              <a:gd name="connsiteX2" fmla="*/ 1770899 w 3581690"/>
              <a:gd name="connsiteY2" fmla="*/ 2787772 h 3701150"/>
              <a:gd name="connsiteX3" fmla="*/ 1496542 w 3581690"/>
              <a:gd name="connsiteY3" fmla="*/ 3493883 h 3701150"/>
              <a:gd name="connsiteX4" fmla="*/ 1076135 w 3581690"/>
              <a:gd name="connsiteY4" fmla="*/ 3679012 h 3701150"/>
              <a:gd name="connsiteX5" fmla="*/ 1076137 w 3581690"/>
              <a:gd name="connsiteY5" fmla="*/ 3679011 h 3701150"/>
              <a:gd name="connsiteX6" fmla="*/ 891008 w 3581690"/>
              <a:gd name="connsiteY6" fmla="*/ 3258604 h 3701150"/>
              <a:gd name="connsiteX7" fmla="*/ 1165363 w 3581690"/>
              <a:gd name="connsiteY7" fmla="*/ 2552494 h 3701150"/>
              <a:gd name="connsiteX8" fmla="*/ 1458674 w 3581690"/>
              <a:gd name="connsiteY8" fmla="*/ 2345368 h 3701150"/>
              <a:gd name="connsiteX9" fmla="*/ 2371782 w 3581690"/>
              <a:gd name="connsiteY9" fmla="*/ 146 h 3701150"/>
              <a:gd name="connsiteX10" fmla="*/ 2500851 w 3581690"/>
              <a:gd name="connsiteY10" fmla="*/ 22484 h 3701150"/>
              <a:gd name="connsiteX11" fmla="*/ 2688855 w 3581690"/>
              <a:gd name="connsiteY11" fmla="*/ 449420 h 3701150"/>
              <a:gd name="connsiteX12" fmla="*/ 2063486 w 3581690"/>
              <a:gd name="connsiteY12" fmla="*/ 2058937 h 3701150"/>
              <a:gd name="connsiteX13" fmla="*/ 1636550 w 3581690"/>
              <a:gd name="connsiteY13" fmla="*/ 2246942 h 3701150"/>
              <a:gd name="connsiteX14" fmla="*/ 1636551 w 3581690"/>
              <a:gd name="connsiteY14" fmla="*/ 2246941 h 3701150"/>
              <a:gd name="connsiteX15" fmla="*/ 1448547 w 3581690"/>
              <a:gd name="connsiteY15" fmla="*/ 1820006 h 3701150"/>
              <a:gd name="connsiteX16" fmla="*/ 2073916 w 3581690"/>
              <a:gd name="connsiteY16" fmla="*/ 210488 h 3701150"/>
              <a:gd name="connsiteX17" fmla="*/ 2371782 w 3581690"/>
              <a:gd name="connsiteY17" fmla="*/ 146 h 3701150"/>
              <a:gd name="connsiteX18" fmla="*/ 3242136 w 3581690"/>
              <a:gd name="connsiteY18" fmla="*/ 144 h 3701150"/>
              <a:gd name="connsiteX19" fmla="*/ 3371204 w 3581690"/>
              <a:gd name="connsiteY19" fmla="*/ 22483 h 3701150"/>
              <a:gd name="connsiteX20" fmla="*/ 3559210 w 3581690"/>
              <a:gd name="connsiteY20" fmla="*/ 449418 h 3701150"/>
              <a:gd name="connsiteX21" fmla="*/ 2378125 w 3581690"/>
              <a:gd name="connsiteY21" fmla="*/ 3489180 h 3701150"/>
              <a:gd name="connsiteX22" fmla="*/ 1951190 w 3581690"/>
              <a:gd name="connsiteY22" fmla="*/ 3677185 h 3701150"/>
              <a:gd name="connsiteX23" fmla="*/ 1951192 w 3581690"/>
              <a:gd name="connsiteY23" fmla="*/ 3677183 h 3701150"/>
              <a:gd name="connsiteX24" fmla="*/ 1763187 w 3581690"/>
              <a:gd name="connsiteY24" fmla="*/ 3250248 h 3701150"/>
              <a:gd name="connsiteX25" fmla="*/ 2944269 w 3581690"/>
              <a:gd name="connsiteY25" fmla="*/ 210486 h 3701150"/>
              <a:gd name="connsiteX26" fmla="*/ 3242136 w 3581690"/>
              <a:gd name="connsiteY26" fmla="*/ 144 h 3701150"/>
              <a:gd name="connsiteX27" fmla="*/ 1501430 w 3581690"/>
              <a:gd name="connsiteY27" fmla="*/ 144 h 3701150"/>
              <a:gd name="connsiteX28" fmla="*/ 1630499 w 3581690"/>
              <a:gd name="connsiteY28" fmla="*/ 22483 h 3701150"/>
              <a:gd name="connsiteX29" fmla="*/ 1818505 w 3581690"/>
              <a:gd name="connsiteY29" fmla="*/ 449417 h 3701150"/>
              <a:gd name="connsiteX30" fmla="*/ 637421 w 3581690"/>
              <a:gd name="connsiteY30" fmla="*/ 3489180 h 3701150"/>
              <a:gd name="connsiteX31" fmla="*/ 210485 w 3581690"/>
              <a:gd name="connsiteY31" fmla="*/ 3677185 h 3701150"/>
              <a:gd name="connsiteX32" fmla="*/ 210487 w 3581690"/>
              <a:gd name="connsiteY32" fmla="*/ 3677183 h 3701150"/>
              <a:gd name="connsiteX33" fmla="*/ 22483 w 3581690"/>
              <a:gd name="connsiteY33" fmla="*/ 3250248 h 3701150"/>
              <a:gd name="connsiteX34" fmla="*/ 1203564 w 3581690"/>
              <a:gd name="connsiteY34" fmla="*/ 210487 h 3701150"/>
              <a:gd name="connsiteX35" fmla="*/ 1501430 w 3581690"/>
              <a:gd name="connsiteY35" fmla="*/ 144 h 37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81690" h="3701150">
                <a:moveTo>
                  <a:pt x="1458674" y="2345368"/>
                </a:moveTo>
                <a:cubicBezTo>
                  <a:pt x="1500849" y="2344120"/>
                  <a:pt x="1543966" y="2351122"/>
                  <a:pt x="1585769" y="2367365"/>
                </a:cubicBezTo>
                <a:cubicBezTo>
                  <a:pt x="1752984" y="2432335"/>
                  <a:pt x="1835869" y="2620557"/>
                  <a:pt x="1770899" y="2787772"/>
                </a:cubicBezTo>
                <a:cubicBezTo>
                  <a:pt x="1679447" y="3023142"/>
                  <a:pt x="1587994" y="3258512"/>
                  <a:pt x="1496542" y="3493883"/>
                </a:cubicBezTo>
                <a:cubicBezTo>
                  <a:pt x="1431572" y="3661097"/>
                  <a:pt x="1243350" y="3743982"/>
                  <a:pt x="1076135" y="3679012"/>
                </a:cubicBezTo>
                <a:lnTo>
                  <a:pt x="1076137" y="3679011"/>
                </a:lnTo>
                <a:cubicBezTo>
                  <a:pt x="908922" y="3614041"/>
                  <a:pt x="826038" y="3425819"/>
                  <a:pt x="891008" y="3258604"/>
                </a:cubicBezTo>
                <a:lnTo>
                  <a:pt x="1165363" y="2552494"/>
                </a:lnTo>
                <a:cubicBezTo>
                  <a:pt x="1214090" y="2427083"/>
                  <a:pt x="1332147" y="2349108"/>
                  <a:pt x="1458674" y="2345368"/>
                </a:cubicBezTo>
                <a:close/>
                <a:moveTo>
                  <a:pt x="2371782" y="146"/>
                </a:moveTo>
                <a:cubicBezTo>
                  <a:pt x="2414612" y="-1121"/>
                  <a:pt x="2458398" y="5990"/>
                  <a:pt x="2500851" y="22484"/>
                </a:cubicBezTo>
                <a:cubicBezTo>
                  <a:pt x="2670661" y="88464"/>
                  <a:pt x="2754834" y="279610"/>
                  <a:pt x="2688855" y="449420"/>
                </a:cubicBezTo>
                <a:cubicBezTo>
                  <a:pt x="2480399" y="985926"/>
                  <a:pt x="2271941" y="1522432"/>
                  <a:pt x="2063486" y="2058937"/>
                </a:cubicBezTo>
                <a:cubicBezTo>
                  <a:pt x="1997506" y="2228748"/>
                  <a:pt x="1806361" y="2312921"/>
                  <a:pt x="1636550" y="2246942"/>
                </a:cubicBezTo>
                <a:lnTo>
                  <a:pt x="1636551" y="2246941"/>
                </a:lnTo>
                <a:cubicBezTo>
                  <a:pt x="1466741" y="2180961"/>
                  <a:pt x="1382568" y="1989816"/>
                  <a:pt x="1448547" y="1820006"/>
                </a:cubicBezTo>
                <a:lnTo>
                  <a:pt x="2073916" y="210488"/>
                </a:lnTo>
                <a:cubicBezTo>
                  <a:pt x="2123400" y="83131"/>
                  <a:pt x="2243290" y="3944"/>
                  <a:pt x="2371782" y="146"/>
                </a:cubicBezTo>
                <a:close/>
                <a:moveTo>
                  <a:pt x="3242136" y="144"/>
                </a:moveTo>
                <a:cubicBezTo>
                  <a:pt x="3284966" y="-1122"/>
                  <a:pt x="3328751" y="5988"/>
                  <a:pt x="3371204" y="22483"/>
                </a:cubicBezTo>
                <a:cubicBezTo>
                  <a:pt x="3541015" y="88461"/>
                  <a:pt x="3625187" y="279607"/>
                  <a:pt x="3559210" y="449418"/>
                </a:cubicBezTo>
                <a:cubicBezTo>
                  <a:pt x="3165514" y="1462673"/>
                  <a:pt x="2771821" y="2475926"/>
                  <a:pt x="2378125" y="3489180"/>
                </a:cubicBezTo>
                <a:cubicBezTo>
                  <a:pt x="2312147" y="3658990"/>
                  <a:pt x="2121001" y="3743163"/>
                  <a:pt x="1951190" y="3677185"/>
                </a:cubicBezTo>
                <a:lnTo>
                  <a:pt x="1951192" y="3677183"/>
                </a:lnTo>
                <a:cubicBezTo>
                  <a:pt x="1781381" y="3611204"/>
                  <a:pt x="1697209" y="3420059"/>
                  <a:pt x="1763187" y="3250248"/>
                </a:cubicBezTo>
                <a:lnTo>
                  <a:pt x="2944269" y="210486"/>
                </a:lnTo>
                <a:cubicBezTo>
                  <a:pt x="2993753" y="83129"/>
                  <a:pt x="3113644" y="3943"/>
                  <a:pt x="3242136" y="144"/>
                </a:cubicBezTo>
                <a:close/>
                <a:moveTo>
                  <a:pt x="1501430" y="144"/>
                </a:moveTo>
                <a:cubicBezTo>
                  <a:pt x="1544261" y="-1122"/>
                  <a:pt x="1588047" y="5988"/>
                  <a:pt x="1630499" y="22483"/>
                </a:cubicBezTo>
                <a:cubicBezTo>
                  <a:pt x="1800310" y="88461"/>
                  <a:pt x="1884482" y="279608"/>
                  <a:pt x="1818505" y="449417"/>
                </a:cubicBezTo>
                <a:cubicBezTo>
                  <a:pt x="1424809" y="1462673"/>
                  <a:pt x="1031116" y="2475925"/>
                  <a:pt x="637421" y="3489180"/>
                </a:cubicBezTo>
                <a:cubicBezTo>
                  <a:pt x="571442" y="3658990"/>
                  <a:pt x="380296" y="3743163"/>
                  <a:pt x="210485" y="3677185"/>
                </a:cubicBezTo>
                <a:lnTo>
                  <a:pt x="210487" y="3677183"/>
                </a:lnTo>
                <a:cubicBezTo>
                  <a:pt x="40676" y="3611205"/>
                  <a:pt x="-43496" y="3420059"/>
                  <a:pt x="22483" y="3250248"/>
                </a:cubicBezTo>
                <a:lnTo>
                  <a:pt x="1203564" y="210487"/>
                </a:lnTo>
                <a:cubicBezTo>
                  <a:pt x="1253048" y="83129"/>
                  <a:pt x="1372939" y="3942"/>
                  <a:pt x="1501430" y="144"/>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56384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947031" y="1816363"/>
            <a:ext cx="3990526" cy="3761160"/>
          </a:xfrm>
          <a:custGeom>
            <a:avLst/>
            <a:gdLst>
              <a:gd name="connsiteX0" fmla="*/ 2036793 w 3990526"/>
              <a:gd name="connsiteY0" fmla="*/ 226 h 3761160"/>
              <a:gd name="connsiteX1" fmla="*/ 2388170 w 3990526"/>
              <a:gd name="connsiteY1" fmla="*/ 266867 h 3761160"/>
              <a:gd name="connsiteX2" fmla="*/ 3130674 w 3990526"/>
              <a:gd name="connsiteY2" fmla="*/ 3329849 h 3761160"/>
              <a:gd name="connsiteX3" fmla="*/ 2873712 w 3990526"/>
              <a:gd name="connsiteY3" fmla="*/ 3751255 h 3761160"/>
              <a:gd name="connsiteX4" fmla="*/ 2452306 w 3990526"/>
              <a:gd name="connsiteY4" fmla="*/ 3494294 h 3761160"/>
              <a:gd name="connsiteX5" fmla="*/ 1709802 w 3990526"/>
              <a:gd name="connsiteY5" fmla="*/ 431311 h 3761160"/>
              <a:gd name="connsiteX6" fmla="*/ 1966764 w 3990526"/>
              <a:gd name="connsiteY6" fmla="*/ 9905 h 3761160"/>
              <a:gd name="connsiteX7" fmla="*/ 2036793 w 3990526"/>
              <a:gd name="connsiteY7" fmla="*/ 226 h 3761160"/>
              <a:gd name="connsiteX8" fmla="*/ 1186844 w 3990526"/>
              <a:gd name="connsiteY8" fmla="*/ 226 h 3761160"/>
              <a:gd name="connsiteX9" fmla="*/ 1538222 w 3990526"/>
              <a:gd name="connsiteY9" fmla="*/ 266867 h 3761160"/>
              <a:gd name="connsiteX10" fmla="*/ 2280726 w 3990526"/>
              <a:gd name="connsiteY10" fmla="*/ 3329849 h 3761160"/>
              <a:gd name="connsiteX11" fmla="*/ 2023764 w 3990526"/>
              <a:gd name="connsiteY11" fmla="*/ 3751256 h 3761160"/>
              <a:gd name="connsiteX12" fmla="*/ 1602358 w 3990526"/>
              <a:gd name="connsiteY12" fmla="*/ 3494293 h 3761160"/>
              <a:gd name="connsiteX13" fmla="*/ 859854 w 3990526"/>
              <a:gd name="connsiteY13" fmla="*/ 431311 h 3761160"/>
              <a:gd name="connsiteX14" fmla="*/ 1116816 w 3990526"/>
              <a:gd name="connsiteY14" fmla="*/ 9905 h 3761160"/>
              <a:gd name="connsiteX15" fmla="*/ 1186844 w 3990526"/>
              <a:gd name="connsiteY15" fmla="*/ 226 h 3761160"/>
              <a:gd name="connsiteX16" fmla="*/ 336895 w 3990526"/>
              <a:gd name="connsiteY16" fmla="*/ 226 h 3761160"/>
              <a:gd name="connsiteX17" fmla="*/ 688273 w 3990526"/>
              <a:gd name="connsiteY17" fmla="*/ 266868 h 3761160"/>
              <a:gd name="connsiteX18" fmla="*/ 1430777 w 3990526"/>
              <a:gd name="connsiteY18" fmla="*/ 3329849 h 3761160"/>
              <a:gd name="connsiteX19" fmla="*/ 1173816 w 3990526"/>
              <a:gd name="connsiteY19" fmla="*/ 3751256 h 3761160"/>
              <a:gd name="connsiteX20" fmla="*/ 752409 w 3990526"/>
              <a:gd name="connsiteY20" fmla="*/ 3494294 h 3761160"/>
              <a:gd name="connsiteX21" fmla="*/ 9905 w 3990526"/>
              <a:gd name="connsiteY21" fmla="*/ 431312 h 3761160"/>
              <a:gd name="connsiteX22" fmla="*/ 266867 w 3990526"/>
              <a:gd name="connsiteY22" fmla="*/ 9906 h 3761160"/>
              <a:gd name="connsiteX23" fmla="*/ 336895 w 3990526"/>
              <a:gd name="connsiteY23" fmla="*/ 226 h 3761160"/>
              <a:gd name="connsiteX24" fmla="*/ 2886741 w 3990526"/>
              <a:gd name="connsiteY24" fmla="*/ 225 h 3761160"/>
              <a:gd name="connsiteX25" fmla="*/ 3238118 w 3990526"/>
              <a:gd name="connsiteY25" fmla="*/ 266867 h 3761160"/>
              <a:gd name="connsiteX26" fmla="*/ 3980622 w 3990526"/>
              <a:gd name="connsiteY26" fmla="*/ 3329849 h 3761160"/>
              <a:gd name="connsiteX27" fmla="*/ 3723660 w 3990526"/>
              <a:gd name="connsiteY27" fmla="*/ 3751256 h 3761160"/>
              <a:gd name="connsiteX28" fmla="*/ 3302254 w 3990526"/>
              <a:gd name="connsiteY28" fmla="*/ 3494294 h 3761160"/>
              <a:gd name="connsiteX29" fmla="*/ 2559750 w 3990526"/>
              <a:gd name="connsiteY29" fmla="*/ 431312 h 3761160"/>
              <a:gd name="connsiteX30" fmla="*/ 2816712 w 3990526"/>
              <a:gd name="connsiteY30" fmla="*/ 9905 h 3761160"/>
              <a:gd name="connsiteX31" fmla="*/ 2886741 w 3990526"/>
              <a:gd name="connsiteY31" fmla="*/ 225 h 376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0526" h="3761160">
                <a:moveTo>
                  <a:pt x="2036793" y="226"/>
                </a:moveTo>
                <a:cubicBezTo>
                  <a:pt x="2199019" y="-5614"/>
                  <a:pt x="2348436" y="102956"/>
                  <a:pt x="2388170" y="266867"/>
                </a:cubicBezTo>
                <a:lnTo>
                  <a:pt x="3130674" y="3329849"/>
                </a:lnTo>
                <a:cubicBezTo>
                  <a:pt x="3176084" y="3517176"/>
                  <a:pt x="3061039" y="3705845"/>
                  <a:pt x="2873712" y="3751255"/>
                </a:cubicBezTo>
                <a:cubicBezTo>
                  <a:pt x="2686386" y="3796666"/>
                  <a:pt x="2497716" y="3681620"/>
                  <a:pt x="2452306" y="3494294"/>
                </a:cubicBezTo>
                <a:lnTo>
                  <a:pt x="1709802" y="431311"/>
                </a:lnTo>
                <a:cubicBezTo>
                  <a:pt x="1664392" y="243985"/>
                  <a:pt x="1779437" y="55315"/>
                  <a:pt x="1966764" y="9905"/>
                </a:cubicBezTo>
                <a:cubicBezTo>
                  <a:pt x="1990180" y="4229"/>
                  <a:pt x="2013617" y="1060"/>
                  <a:pt x="2036793" y="226"/>
                </a:cubicBezTo>
                <a:close/>
                <a:moveTo>
                  <a:pt x="1186844" y="226"/>
                </a:moveTo>
                <a:cubicBezTo>
                  <a:pt x="1349071" y="-5614"/>
                  <a:pt x="1498488" y="102957"/>
                  <a:pt x="1538222" y="266867"/>
                </a:cubicBezTo>
                <a:lnTo>
                  <a:pt x="2280726" y="3329849"/>
                </a:lnTo>
                <a:cubicBezTo>
                  <a:pt x="2326136" y="3517175"/>
                  <a:pt x="2211090" y="3705845"/>
                  <a:pt x="2023764" y="3751256"/>
                </a:cubicBezTo>
                <a:cubicBezTo>
                  <a:pt x="1836438" y="3796666"/>
                  <a:pt x="1647768" y="3681620"/>
                  <a:pt x="1602358" y="3494293"/>
                </a:cubicBezTo>
                <a:lnTo>
                  <a:pt x="859854" y="431311"/>
                </a:lnTo>
                <a:cubicBezTo>
                  <a:pt x="814444" y="243986"/>
                  <a:pt x="929489" y="55315"/>
                  <a:pt x="1116816" y="9905"/>
                </a:cubicBezTo>
                <a:cubicBezTo>
                  <a:pt x="1140232" y="4229"/>
                  <a:pt x="1163668" y="1060"/>
                  <a:pt x="1186844" y="226"/>
                </a:cubicBezTo>
                <a:close/>
                <a:moveTo>
                  <a:pt x="336895" y="226"/>
                </a:moveTo>
                <a:cubicBezTo>
                  <a:pt x="499123" y="-5614"/>
                  <a:pt x="648539" y="102957"/>
                  <a:pt x="688273" y="266868"/>
                </a:cubicBezTo>
                <a:lnTo>
                  <a:pt x="1430777" y="3329849"/>
                </a:lnTo>
                <a:cubicBezTo>
                  <a:pt x="1476187" y="3517175"/>
                  <a:pt x="1361142" y="3705846"/>
                  <a:pt x="1173816" y="3751256"/>
                </a:cubicBezTo>
                <a:cubicBezTo>
                  <a:pt x="986489" y="3796666"/>
                  <a:pt x="797819" y="3681621"/>
                  <a:pt x="752409" y="3494294"/>
                </a:cubicBezTo>
                <a:lnTo>
                  <a:pt x="9905" y="431312"/>
                </a:lnTo>
                <a:cubicBezTo>
                  <a:pt x="-35505" y="243986"/>
                  <a:pt x="79541" y="55316"/>
                  <a:pt x="266867" y="9906"/>
                </a:cubicBezTo>
                <a:cubicBezTo>
                  <a:pt x="290283" y="4230"/>
                  <a:pt x="313720" y="1060"/>
                  <a:pt x="336895" y="226"/>
                </a:cubicBezTo>
                <a:close/>
                <a:moveTo>
                  <a:pt x="2886741" y="225"/>
                </a:moveTo>
                <a:cubicBezTo>
                  <a:pt x="3048967" y="-5614"/>
                  <a:pt x="3198384" y="102956"/>
                  <a:pt x="3238118" y="266867"/>
                </a:cubicBezTo>
                <a:lnTo>
                  <a:pt x="3980622" y="3329849"/>
                </a:lnTo>
                <a:cubicBezTo>
                  <a:pt x="4026032" y="3517176"/>
                  <a:pt x="3910987" y="3705845"/>
                  <a:pt x="3723660" y="3751256"/>
                </a:cubicBezTo>
                <a:cubicBezTo>
                  <a:pt x="3536334" y="3796666"/>
                  <a:pt x="3347664" y="3681620"/>
                  <a:pt x="3302254" y="3494294"/>
                </a:cubicBezTo>
                <a:lnTo>
                  <a:pt x="2559750" y="431312"/>
                </a:lnTo>
                <a:cubicBezTo>
                  <a:pt x="2514340" y="243985"/>
                  <a:pt x="2629386" y="55315"/>
                  <a:pt x="2816712" y="9905"/>
                </a:cubicBezTo>
                <a:cubicBezTo>
                  <a:pt x="2840128" y="4229"/>
                  <a:pt x="2863564" y="1061"/>
                  <a:pt x="2886741" y="225"/>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882533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876976" y="1524140"/>
            <a:ext cx="4438048" cy="4530446"/>
          </a:xfrm>
          <a:custGeom>
            <a:avLst/>
            <a:gdLst>
              <a:gd name="connsiteX0" fmla="*/ 2219024 w 4438048"/>
              <a:gd name="connsiteY0" fmla="*/ 2384446 h 4530446"/>
              <a:gd name="connsiteX1" fmla="*/ 3292024 w 4438048"/>
              <a:gd name="connsiteY1" fmla="*/ 3457446 h 4530446"/>
              <a:gd name="connsiteX2" fmla="*/ 2219024 w 4438048"/>
              <a:gd name="connsiteY2" fmla="*/ 4530446 h 4530446"/>
              <a:gd name="connsiteX3" fmla="*/ 1146024 w 4438048"/>
              <a:gd name="connsiteY3" fmla="*/ 3457446 h 4530446"/>
              <a:gd name="connsiteX4" fmla="*/ 3365048 w 4438048"/>
              <a:gd name="connsiteY4" fmla="*/ 1192223 h 4530446"/>
              <a:gd name="connsiteX5" fmla="*/ 4438048 w 4438048"/>
              <a:gd name="connsiteY5" fmla="*/ 2265223 h 4530446"/>
              <a:gd name="connsiteX6" fmla="*/ 3365048 w 4438048"/>
              <a:gd name="connsiteY6" fmla="*/ 3338223 h 4530446"/>
              <a:gd name="connsiteX7" fmla="*/ 2292048 w 4438048"/>
              <a:gd name="connsiteY7" fmla="*/ 2265223 h 4530446"/>
              <a:gd name="connsiteX8" fmla="*/ 1073000 w 4438048"/>
              <a:gd name="connsiteY8" fmla="*/ 1192223 h 4530446"/>
              <a:gd name="connsiteX9" fmla="*/ 2146000 w 4438048"/>
              <a:gd name="connsiteY9" fmla="*/ 2265223 h 4530446"/>
              <a:gd name="connsiteX10" fmla="*/ 1073000 w 4438048"/>
              <a:gd name="connsiteY10" fmla="*/ 3338223 h 4530446"/>
              <a:gd name="connsiteX11" fmla="*/ 0 w 4438048"/>
              <a:gd name="connsiteY11" fmla="*/ 2265223 h 4530446"/>
              <a:gd name="connsiteX12" fmla="*/ 2219024 w 4438048"/>
              <a:gd name="connsiteY12" fmla="*/ 0 h 4530446"/>
              <a:gd name="connsiteX13" fmla="*/ 3292024 w 4438048"/>
              <a:gd name="connsiteY13" fmla="*/ 1073000 h 4530446"/>
              <a:gd name="connsiteX14" fmla="*/ 2219024 w 4438048"/>
              <a:gd name="connsiteY14" fmla="*/ 2146000 h 4530446"/>
              <a:gd name="connsiteX15" fmla="*/ 1146024 w 4438048"/>
              <a:gd name="connsiteY15" fmla="*/ 1073000 h 45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8048" h="4530446">
                <a:moveTo>
                  <a:pt x="2219024" y="2384446"/>
                </a:moveTo>
                <a:lnTo>
                  <a:pt x="3292024" y="3457446"/>
                </a:lnTo>
                <a:lnTo>
                  <a:pt x="2219024" y="4530446"/>
                </a:lnTo>
                <a:lnTo>
                  <a:pt x="1146024" y="3457446"/>
                </a:lnTo>
                <a:close/>
                <a:moveTo>
                  <a:pt x="3365048" y="1192223"/>
                </a:moveTo>
                <a:lnTo>
                  <a:pt x="4438048" y="2265223"/>
                </a:lnTo>
                <a:lnTo>
                  <a:pt x="3365048" y="3338223"/>
                </a:lnTo>
                <a:lnTo>
                  <a:pt x="2292048" y="2265223"/>
                </a:lnTo>
                <a:close/>
                <a:moveTo>
                  <a:pt x="1073000" y="1192223"/>
                </a:moveTo>
                <a:lnTo>
                  <a:pt x="2146000" y="2265223"/>
                </a:lnTo>
                <a:lnTo>
                  <a:pt x="1073000" y="3338223"/>
                </a:lnTo>
                <a:lnTo>
                  <a:pt x="0" y="2265223"/>
                </a:lnTo>
                <a:close/>
                <a:moveTo>
                  <a:pt x="2219024" y="0"/>
                </a:moveTo>
                <a:lnTo>
                  <a:pt x="3292024" y="1073000"/>
                </a:lnTo>
                <a:lnTo>
                  <a:pt x="2219024" y="2146000"/>
                </a:lnTo>
                <a:lnTo>
                  <a:pt x="1146024" y="1073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3020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445830" y="1418864"/>
            <a:ext cx="3164114" cy="4740998"/>
          </a:xfrm>
          <a:custGeom>
            <a:avLst/>
            <a:gdLst>
              <a:gd name="connsiteX0" fmla="*/ 0 w 3164114"/>
              <a:gd name="connsiteY0" fmla="*/ 0 h 4740998"/>
              <a:gd name="connsiteX1" fmla="*/ 3164114 w 3164114"/>
              <a:gd name="connsiteY1" fmla="*/ 0 h 4740998"/>
              <a:gd name="connsiteX2" fmla="*/ 3164114 w 3164114"/>
              <a:gd name="connsiteY2" fmla="*/ 4740998 h 4740998"/>
              <a:gd name="connsiteX3" fmla="*/ 0 w 3164114"/>
              <a:gd name="connsiteY3" fmla="*/ 4740998 h 4740998"/>
            </a:gdLst>
            <a:ahLst/>
            <a:cxnLst>
              <a:cxn ang="0">
                <a:pos x="connsiteX0" y="connsiteY0"/>
              </a:cxn>
              <a:cxn ang="0">
                <a:pos x="connsiteX1" y="connsiteY1"/>
              </a:cxn>
              <a:cxn ang="0">
                <a:pos x="connsiteX2" y="connsiteY2"/>
              </a:cxn>
              <a:cxn ang="0">
                <a:pos x="connsiteX3" y="connsiteY3"/>
              </a:cxn>
            </a:cxnLst>
            <a:rect l="l" t="t" r="r" b="b"/>
            <a:pathLst>
              <a:path w="3164114" h="4740998">
                <a:moveTo>
                  <a:pt x="0" y="0"/>
                </a:moveTo>
                <a:lnTo>
                  <a:pt x="3164114" y="0"/>
                </a:lnTo>
                <a:lnTo>
                  <a:pt x="3164114" y="4740998"/>
                </a:lnTo>
                <a:lnTo>
                  <a:pt x="0" y="474099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668062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6328229" y="1467078"/>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8752115" y="1467078"/>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8752115" y="3876449"/>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6328229" y="3876449"/>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4020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349149" y="1973142"/>
            <a:ext cx="4898481" cy="2627157"/>
          </a:xfrm>
          <a:custGeom>
            <a:avLst/>
            <a:gdLst>
              <a:gd name="connsiteX0" fmla="*/ 0 w 4898481"/>
              <a:gd name="connsiteY0" fmla="*/ 0 h 2627157"/>
              <a:gd name="connsiteX1" fmla="*/ 4898481 w 4898481"/>
              <a:gd name="connsiteY1" fmla="*/ 0 h 2627157"/>
              <a:gd name="connsiteX2" fmla="*/ 4898481 w 4898481"/>
              <a:gd name="connsiteY2" fmla="*/ 2627157 h 2627157"/>
              <a:gd name="connsiteX3" fmla="*/ 0 w 4898481"/>
              <a:gd name="connsiteY3" fmla="*/ 2627157 h 2627157"/>
            </a:gdLst>
            <a:ahLst/>
            <a:cxnLst>
              <a:cxn ang="0">
                <a:pos x="connsiteX0" y="connsiteY0"/>
              </a:cxn>
              <a:cxn ang="0">
                <a:pos x="connsiteX1" y="connsiteY1"/>
              </a:cxn>
              <a:cxn ang="0">
                <a:pos x="connsiteX2" y="connsiteY2"/>
              </a:cxn>
              <a:cxn ang="0">
                <a:pos x="connsiteX3" y="connsiteY3"/>
              </a:cxn>
            </a:cxnLst>
            <a:rect l="l" t="t" r="r" b="b"/>
            <a:pathLst>
              <a:path w="4898481" h="2627157">
                <a:moveTo>
                  <a:pt x="0" y="0"/>
                </a:moveTo>
                <a:lnTo>
                  <a:pt x="4898481" y="0"/>
                </a:lnTo>
                <a:lnTo>
                  <a:pt x="4898481" y="2627157"/>
                </a:lnTo>
                <a:lnTo>
                  <a:pt x="0" y="26271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04109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376454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91512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9"/>
          <a:srcRect t="7719" r="1666" b="9387"/>
          <a:stretch/>
        </p:blipFill>
        <p:spPr>
          <a:xfrm>
            <a:off x="-1" y="0"/>
            <a:ext cx="12192001" cy="6858000"/>
          </a:xfrm>
          <a:prstGeom prst="rect">
            <a:avLst/>
          </a:prstGeom>
        </p:spPr>
      </p:pic>
      <p:sp>
        <p:nvSpPr>
          <p:cNvPr id="7" name="矩形 6"/>
          <p:cNvSpPr/>
          <p:nvPr userDrawn="1"/>
        </p:nvSpPr>
        <p:spPr>
          <a:xfrm>
            <a:off x="0" y="0"/>
            <a:ext cx="12192000" cy="6858000"/>
          </a:xfrm>
          <a:prstGeom prst="rect">
            <a:avLst/>
          </a:prstGeom>
          <a:gradFill flip="none" rotWithShape="1">
            <a:gsLst>
              <a:gs pos="0">
                <a:schemeClr val="bg1"/>
              </a:gs>
              <a:gs pos="100000">
                <a:schemeClr val="bg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5217350"/>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0" r:id="rId3"/>
    <p:sldLayoutId id="2147483659" r:id="rId4"/>
    <p:sldLayoutId id="2147483658" r:id="rId5"/>
    <p:sldLayoutId id="2147483656" r:id="rId6"/>
    <p:sldLayoutId id="2147483657" r:id="rId7"/>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618457459"/>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7" r:id="rId3"/>
    <p:sldLayoutId id="2147483668" r:id="rId4"/>
    <p:sldLayoutId id="2147483669" r:id="rId5"/>
    <p:sldLayoutId id="2147483670" r:id="rId6"/>
    <p:sldLayoutId id="2147483671"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354" y="449926"/>
            <a:ext cx="11872064" cy="728230"/>
            <a:chOff x="383166" y="1481172"/>
            <a:chExt cx="5364330" cy="944640"/>
          </a:xfrm>
          <a:solidFill>
            <a:schemeClr val="accent6">
              <a:lumMod val="20000"/>
              <a:lumOff val="80000"/>
            </a:schemeClr>
          </a:solidFill>
        </p:grpSpPr>
        <p:sp>
          <p:nvSpPr>
            <p:cNvPr id="11" name="Rounded Rectangle 10"/>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2"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err="1">
                  <a:solidFill>
                    <a:srgbClr val="FF0000"/>
                  </a:solidFill>
                  <a:latin typeface="Times New Roman"/>
                  <a:ea typeface="Times New Roman"/>
                  <a:cs typeface="Times New Roman"/>
                  <a:sym typeface="Times New Roman"/>
                </a:rPr>
                <a:t>Sắp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xếp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các</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sự</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việc</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chính</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trong</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truyện</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theo</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thứ</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tự</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hợp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lí</a:t>
              </a:r>
              <a:r>
                <a:rPr lang="en-US" sz="3600" kern="0" dirty="0">
                  <a:solidFill>
                    <a:srgbClr val="FF0000"/>
                  </a:solidFill>
                  <a:latin typeface="Times New Roman"/>
                  <a:ea typeface="Times New Roman"/>
                  <a:cs typeface="Times New Roman"/>
                  <a:sym typeface="Times New Roman"/>
                </a:rPr>
                <a:t>? </a:t>
              </a:r>
              <a:endParaRPr lang="en-US" sz="3600" kern="0" dirty="0">
                <a:solidFill>
                  <a:srgbClr val="FF0000"/>
                </a:solidFill>
                <a:ea typeface="Calibri"/>
                <a:cs typeface="Calibri"/>
                <a:sym typeface="Calibri"/>
              </a:endParaRPr>
            </a:p>
          </p:txBody>
        </p:sp>
      </p:grpSp>
      <p:grpSp>
        <p:nvGrpSpPr>
          <p:cNvPr id="13" name="Group 12"/>
          <p:cNvGrpSpPr/>
          <p:nvPr/>
        </p:nvGrpSpPr>
        <p:grpSpPr>
          <a:xfrm>
            <a:off x="2398643" y="1564041"/>
            <a:ext cx="9610718" cy="847855"/>
            <a:chOff x="383166" y="1481172"/>
            <a:chExt cx="5364330" cy="944640"/>
          </a:xfrm>
        </p:grpSpPr>
        <p:sp>
          <p:nvSpPr>
            <p:cNvPr id="14" name="Rounded Rectangle 13"/>
            <p:cNvSpPr/>
            <p:nvPr/>
          </p:nvSpPr>
          <p:spPr>
            <a:xfrm>
              <a:off x="383166" y="1481172"/>
              <a:ext cx="5364330" cy="944640"/>
            </a:xfrm>
            <a:prstGeom prst="roundRect">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5" name="Rounded Rectangle 8"/>
            <p:cNvSpPr txBox="1"/>
            <p:nvPr/>
          </p:nvSpPr>
          <p:spPr>
            <a:xfrm>
              <a:off x="429280" y="1527286"/>
              <a:ext cx="5272102" cy="852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dirty="0">
                  <a:solidFill>
                    <a:prstClr val="white"/>
                  </a:solidFill>
                  <a:latin typeface="Times New Roman"/>
                  <a:ea typeface="Times New Roman"/>
                  <a:cs typeface="Times New Roman"/>
                  <a:sym typeface="Times New Roman"/>
                </a:rPr>
                <a:t>a. </a:t>
              </a:r>
              <a:r>
                <a:rPr lang="vi-VN" sz="2800" i="1" dirty="0">
                  <a:solidFill>
                    <a:prstClr val="white"/>
                  </a:solidFill>
                  <a:latin typeface="Times New Roman"/>
                  <a:ea typeface="Times New Roman"/>
                  <a:cs typeface="Times New Roman"/>
                  <a:sym typeface="Times New Roman"/>
                </a:rPr>
                <a:t>Chim chở người em bay ra đảo lấy vàng, nhờ thế người em trở nên giàu có</a:t>
              </a:r>
              <a:endParaRPr lang="vi-VN" sz="2800" dirty="0">
                <a:solidFill>
                  <a:prstClr val="white"/>
                </a:solidFill>
                <a:latin typeface="Times New Roman"/>
                <a:ea typeface="Times New Roman"/>
                <a:cs typeface="Times New Roman"/>
                <a:sym typeface="Times New Roman"/>
              </a:endParaRPr>
            </a:p>
          </p:txBody>
        </p:sp>
      </p:grpSp>
      <p:grpSp>
        <p:nvGrpSpPr>
          <p:cNvPr id="16" name="Group 15"/>
          <p:cNvGrpSpPr/>
          <p:nvPr/>
        </p:nvGrpSpPr>
        <p:grpSpPr>
          <a:xfrm>
            <a:off x="2398642" y="2481301"/>
            <a:ext cx="9793357" cy="579951"/>
            <a:chOff x="383166" y="1481172"/>
            <a:chExt cx="5466272" cy="944640"/>
          </a:xfrm>
        </p:grpSpPr>
        <p:sp>
          <p:nvSpPr>
            <p:cNvPr id="17" name="Rounded Rectangle 16"/>
            <p:cNvSpPr/>
            <p:nvPr/>
          </p:nvSpPr>
          <p:spPr>
            <a:xfrm>
              <a:off x="383166" y="1481172"/>
              <a:ext cx="5364330" cy="944640"/>
            </a:xfrm>
            <a:prstGeom prst="roundRect">
              <a:avLst/>
            </a:prstGeom>
            <a:solidFill>
              <a:schemeClr val="accent2">
                <a:lumMod val="40000"/>
                <a:lumOff val="60000"/>
              </a:schemeClr>
            </a:solid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8" name="Rounded Rectangle 8"/>
            <p:cNvSpPr txBox="1"/>
            <p:nvPr/>
          </p:nvSpPr>
          <p:spPr>
            <a:xfrm>
              <a:off x="429280" y="1527286"/>
              <a:ext cx="5420158" cy="852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700" i="1" dirty="0">
                  <a:solidFill>
                    <a:prstClr val="black"/>
                  </a:solidFill>
                  <a:latin typeface="Times New Roman"/>
                  <a:ea typeface="Times New Roman"/>
                  <a:cs typeface="Times New Roman"/>
                  <a:sym typeface="Times New Roman"/>
                </a:rPr>
                <a:t>b. Cha mẹ chết, người anh chia gia tài, người em chỉ được cây khế.</a:t>
              </a:r>
              <a:endParaRPr lang="vi-VN" sz="2700" dirty="0">
                <a:solidFill>
                  <a:prstClr val="black"/>
                </a:solidFill>
                <a:latin typeface="Times New Roman"/>
                <a:ea typeface="Times New Roman"/>
                <a:cs typeface="Times New Roman"/>
                <a:sym typeface="Times New Roman"/>
              </a:endParaRPr>
            </a:p>
          </p:txBody>
        </p:sp>
      </p:grpSp>
      <p:grpSp>
        <p:nvGrpSpPr>
          <p:cNvPr id="19" name="Group 18"/>
          <p:cNvGrpSpPr/>
          <p:nvPr/>
        </p:nvGrpSpPr>
        <p:grpSpPr>
          <a:xfrm>
            <a:off x="2398642" y="3130657"/>
            <a:ext cx="9610718" cy="847855"/>
            <a:chOff x="383166" y="1481172"/>
            <a:chExt cx="5364330" cy="944640"/>
          </a:xfrm>
          <a:solidFill>
            <a:schemeClr val="accent3">
              <a:lumMod val="40000"/>
              <a:lumOff val="60000"/>
            </a:schemeClr>
          </a:solidFill>
        </p:grpSpPr>
        <p:sp>
          <p:nvSpPr>
            <p:cNvPr id="20" name="Rounded Rectangle 19"/>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1"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c. Người anh biết chuyện, đổi gia tài của mình lấy cây khế, người em bằng lòng.</a:t>
              </a:r>
              <a:endParaRPr lang="vi-VN" sz="2800" dirty="0">
                <a:solidFill>
                  <a:prstClr val="black"/>
                </a:solidFill>
                <a:latin typeface="Times New Roman"/>
                <a:ea typeface="Times New Roman"/>
                <a:cs typeface="Times New Roman"/>
                <a:sym typeface="Times New Roman"/>
              </a:endParaRPr>
            </a:p>
          </p:txBody>
        </p:sp>
      </p:grpSp>
      <p:grpSp>
        <p:nvGrpSpPr>
          <p:cNvPr id="22" name="Group 21"/>
          <p:cNvGrpSpPr/>
          <p:nvPr/>
        </p:nvGrpSpPr>
        <p:grpSpPr>
          <a:xfrm>
            <a:off x="2398642" y="4048212"/>
            <a:ext cx="9610718" cy="847855"/>
            <a:chOff x="383166" y="1481172"/>
            <a:chExt cx="5364330" cy="944640"/>
          </a:xfrm>
          <a:solidFill>
            <a:srgbClr val="FFFF00">
              <a:alpha val="43137"/>
            </a:srgbClr>
          </a:solidFill>
        </p:grpSpPr>
        <p:sp>
          <p:nvSpPr>
            <p:cNvPr id="23" name="Rounded Rectangle 22"/>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4"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d. Cây khế có quả, chim đến ăn, người em phàn nàn và chim hẹn trả ơn bằng vàng.</a:t>
              </a:r>
              <a:endParaRPr lang="vi-VN" sz="2800" dirty="0">
                <a:solidFill>
                  <a:prstClr val="black"/>
                </a:solidFill>
                <a:latin typeface="Times New Roman"/>
                <a:ea typeface="Times New Roman"/>
                <a:cs typeface="Times New Roman"/>
                <a:sym typeface="Times New Roman"/>
              </a:endParaRPr>
            </a:p>
          </p:txBody>
        </p:sp>
      </p:grpSp>
      <p:grpSp>
        <p:nvGrpSpPr>
          <p:cNvPr id="25" name="Group 24"/>
          <p:cNvGrpSpPr/>
          <p:nvPr/>
        </p:nvGrpSpPr>
        <p:grpSpPr>
          <a:xfrm>
            <a:off x="2398644" y="4965767"/>
            <a:ext cx="9610718" cy="847855"/>
            <a:chOff x="383166" y="1481172"/>
            <a:chExt cx="5364330" cy="944640"/>
          </a:xfrm>
          <a:solidFill>
            <a:schemeClr val="accent4">
              <a:lumMod val="40000"/>
              <a:lumOff val="60000"/>
            </a:schemeClr>
          </a:solidFill>
        </p:grpSpPr>
        <p:sp>
          <p:nvSpPr>
            <p:cNvPr id="26" name="Rounded Rectangle 2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e. Chim lại đến ăn, mọi chuyện diễn ra như cũ, nhưng người anh may túi quá to và lấy quá nhiều vàng.</a:t>
              </a:r>
              <a:endParaRPr lang="vi-VN" sz="2800" dirty="0">
                <a:solidFill>
                  <a:prstClr val="black"/>
                </a:solidFill>
                <a:latin typeface="Times New Roman"/>
                <a:ea typeface="Times New Roman"/>
                <a:cs typeface="Times New Roman"/>
                <a:sym typeface="Times New Roman"/>
              </a:endParaRPr>
            </a:p>
          </p:txBody>
        </p:sp>
      </p:grpSp>
      <p:grpSp>
        <p:nvGrpSpPr>
          <p:cNvPr id="28" name="Group 27"/>
          <p:cNvGrpSpPr/>
          <p:nvPr/>
        </p:nvGrpSpPr>
        <p:grpSpPr>
          <a:xfrm>
            <a:off x="2398643" y="5883027"/>
            <a:ext cx="9793357" cy="579951"/>
            <a:chOff x="383166" y="1481172"/>
            <a:chExt cx="5466272" cy="944640"/>
          </a:xfrm>
          <a:solidFill>
            <a:schemeClr val="tx2">
              <a:lumMod val="40000"/>
              <a:lumOff val="60000"/>
            </a:schemeClr>
          </a:solidFill>
        </p:grpSpPr>
        <p:sp>
          <p:nvSpPr>
            <p:cNvPr id="30" name="Rounded Rectangle 29"/>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1" name="Rounded Rectangle 8"/>
            <p:cNvSpPr txBox="1"/>
            <p:nvPr/>
          </p:nvSpPr>
          <p:spPr>
            <a:xfrm>
              <a:off x="429280" y="1527286"/>
              <a:ext cx="5420158" cy="8524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g. Người anh bị rơi xuống biển và chết</a:t>
              </a:r>
              <a:r>
                <a:rPr lang="vi-VN" sz="2800" dirty="0">
                  <a:solidFill>
                    <a:prstClr val="black"/>
                  </a:solidFill>
                  <a:latin typeface="Times New Roman"/>
                  <a:ea typeface="Times New Roman"/>
                  <a:cs typeface="Times New Roman"/>
                  <a:sym typeface="Times New Roman"/>
                </a:rPr>
                <a:t>.</a:t>
              </a:r>
              <a:endParaRPr lang="vi-VN" sz="2800" dirty="0">
                <a:solidFill>
                  <a:prstClr val="black"/>
                </a:solidFill>
              </a:endParaRPr>
            </a:p>
          </p:txBody>
        </p:sp>
      </p:grpSp>
      <p:grpSp>
        <p:nvGrpSpPr>
          <p:cNvPr id="32" name="Group 31"/>
          <p:cNvGrpSpPr/>
          <p:nvPr/>
        </p:nvGrpSpPr>
        <p:grpSpPr>
          <a:xfrm>
            <a:off x="239355" y="1643553"/>
            <a:ext cx="1006350" cy="728230"/>
            <a:chOff x="383166" y="1481172"/>
            <a:chExt cx="5364330" cy="944640"/>
          </a:xfrm>
          <a:solidFill>
            <a:schemeClr val="accent3">
              <a:lumMod val="75000"/>
            </a:schemeClr>
          </a:solidFill>
        </p:grpSpPr>
        <p:sp>
          <p:nvSpPr>
            <p:cNvPr id="33" name="Rounded Rectangle 32"/>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4"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smtClean="0">
                  <a:solidFill>
                    <a:prstClr val="white"/>
                  </a:solidFill>
                  <a:latin typeface="Times New Roman"/>
                  <a:ea typeface="Times New Roman"/>
                  <a:cs typeface="Times New Roman"/>
                  <a:sym typeface="Times New Roman"/>
                </a:rPr>
                <a:t>1</a:t>
              </a:r>
              <a:endParaRPr lang="en-US" sz="3600" kern="0" dirty="0">
                <a:solidFill>
                  <a:prstClr val="white"/>
                </a:solidFill>
                <a:ea typeface="Calibri"/>
                <a:cs typeface="Calibri"/>
                <a:sym typeface="Calibri"/>
              </a:endParaRPr>
            </a:p>
          </p:txBody>
        </p:sp>
      </p:grpSp>
      <p:grpSp>
        <p:nvGrpSpPr>
          <p:cNvPr id="35" name="Group 34"/>
          <p:cNvGrpSpPr/>
          <p:nvPr/>
        </p:nvGrpSpPr>
        <p:grpSpPr>
          <a:xfrm>
            <a:off x="230704" y="2456448"/>
            <a:ext cx="1006350" cy="728230"/>
            <a:chOff x="383166" y="1481172"/>
            <a:chExt cx="5364330" cy="944640"/>
          </a:xfrm>
          <a:solidFill>
            <a:schemeClr val="accent3">
              <a:lumMod val="75000"/>
            </a:schemeClr>
          </a:solidFill>
        </p:grpSpPr>
        <p:sp>
          <p:nvSpPr>
            <p:cNvPr id="36" name="Rounded Rectangle 3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2</a:t>
              </a:r>
              <a:endParaRPr lang="en-US" sz="3600" kern="0" dirty="0">
                <a:solidFill>
                  <a:prstClr val="white"/>
                </a:solidFill>
                <a:ea typeface="Calibri"/>
                <a:cs typeface="Calibri"/>
                <a:sym typeface="Calibri"/>
              </a:endParaRPr>
            </a:p>
          </p:txBody>
        </p:sp>
      </p:grpSp>
      <p:grpSp>
        <p:nvGrpSpPr>
          <p:cNvPr id="38" name="Group 37"/>
          <p:cNvGrpSpPr/>
          <p:nvPr/>
        </p:nvGrpSpPr>
        <p:grpSpPr>
          <a:xfrm>
            <a:off x="257760" y="3269343"/>
            <a:ext cx="1006350" cy="728230"/>
            <a:chOff x="383166" y="1481172"/>
            <a:chExt cx="5364330" cy="944640"/>
          </a:xfrm>
          <a:solidFill>
            <a:schemeClr val="accent3">
              <a:lumMod val="75000"/>
            </a:schemeClr>
          </a:solidFill>
        </p:grpSpPr>
        <p:sp>
          <p:nvSpPr>
            <p:cNvPr id="39" name="Rounded Rectangle 38"/>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0"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3</a:t>
              </a:r>
              <a:endParaRPr lang="en-US" sz="3600" kern="0" dirty="0">
                <a:solidFill>
                  <a:prstClr val="white"/>
                </a:solidFill>
                <a:ea typeface="Calibri"/>
                <a:cs typeface="Calibri"/>
                <a:sym typeface="Calibri"/>
              </a:endParaRPr>
            </a:p>
          </p:txBody>
        </p:sp>
      </p:grpSp>
      <p:grpSp>
        <p:nvGrpSpPr>
          <p:cNvPr id="41" name="Group 40"/>
          <p:cNvGrpSpPr/>
          <p:nvPr/>
        </p:nvGrpSpPr>
        <p:grpSpPr>
          <a:xfrm>
            <a:off x="249109" y="4082238"/>
            <a:ext cx="1006350" cy="728230"/>
            <a:chOff x="383166" y="1481172"/>
            <a:chExt cx="5364330" cy="944640"/>
          </a:xfrm>
          <a:solidFill>
            <a:schemeClr val="accent3">
              <a:lumMod val="75000"/>
            </a:schemeClr>
          </a:solidFill>
        </p:grpSpPr>
        <p:sp>
          <p:nvSpPr>
            <p:cNvPr id="42" name="Rounded Rectangle 41"/>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3"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4</a:t>
              </a:r>
              <a:endParaRPr lang="en-US" sz="3600" kern="0" dirty="0">
                <a:solidFill>
                  <a:prstClr val="white"/>
                </a:solidFill>
                <a:ea typeface="Calibri"/>
                <a:cs typeface="Calibri"/>
                <a:sym typeface="Calibri"/>
              </a:endParaRPr>
            </a:p>
          </p:txBody>
        </p:sp>
      </p:grpSp>
      <p:grpSp>
        <p:nvGrpSpPr>
          <p:cNvPr id="44" name="Group 43"/>
          <p:cNvGrpSpPr/>
          <p:nvPr/>
        </p:nvGrpSpPr>
        <p:grpSpPr>
          <a:xfrm>
            <a:off x="249109" y="4895133"/>
            <a:ext cx="1006350" cy="728230"/>
            <a:chOff x="383166" y="1481172"/>
            <a:chExt cx="5364330" cy="944640"/>
          </a:xfrm>
          <a:solidFill>
            <a:schemeClr val="accent3">
              <a:lumMod val="75000"/>
            </a:schemeClr>
          </a:solidFill>
        </p:grpSpPr>
        <p:sp>
          <p:nvSpPr>
            <p:cNvPr id="46" name="Rounded Rectangle 4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5</a:t>
              </a:r>
              <a:endParaRPr lang="en-US" sz="3600" kern="0" dirty="0">
                <a:solidFill>
                  <a:prstClr val="white"/>
                </a:solidFill>
                <a:ea typeface="Calibri"/>
                <a:cs typeface="Calibri"/>
                <a:sym typeface="Calibri"/>
              </a:endParaRPr>
            </a:p>
          </p:txBody>
        </p:sp>
      </p:grpSp>
      <p:grpSp>
        <p:nvGrpSpPr>
          <p:cNvPr id="48" name="Group 47"/>
          <p:cNvGrpSpPr/>
          <p:nvPr/>
        </p:nvGrpSpPr>
        <p:grpSpPr>
          <a:xfrm>
            <a:off x="240458" y="5708028"/>
            <a:ext cx="1006350" cy="728230"/>
            <a:chOff x="383166" y="1481172"/>
            <a:chExt cx="5364330" cy="944640"/>
          </a:xfrm>
          <a:solidFill>
            <a:schemeClr val="accent3">
              <a:lumMod val="75000"/>
            </a:schemeClr>
          </a:solidFill>
        </p:grpSpPr>
        <p:sp>
          <p:nvSpPr>
            <p:cNvPr id="49" name="Rounded Rectangle 48"/>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50"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6</a:t>
              </a:r>
              <a:endParaRPr lang="en-US" sz="3600" kern="0" dirty="0">
                <a:solidFill>
                  <a:prstClr val="white"/>
                </a:solidFill>
                <a:ea typeface="Calibri"/>
                <a:cs typeface="Calibri"/>
                <a:sym typeface="Calibri"/>
              </a:endParaRPr>
            </a:p>
          </p:txBody>
        </p:sp>
      </p:grpSp>
      <p:cxnSp>
        <p:nvCxnSpPr>
          <p:cNvPr id="51" name="Straight Arrow Connector 50"/>
          <p:cNvCxnSpPr>
            <a:stCxn id="33" idx="3"/>
            <a:endCxn id="17" idx="1"/>
          </p:cNvCxnSpPr>
          <p:nvPr/>
        </p:nvCxnSpPr>
        <p:spPr>
          <a:xfrm>
            <a:off x="1245705" y="2007668"/>
            <a:ext cx="1152937" cy="76360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a:stCxn id="37" idx="3"/>
            <a:endCxn id="23" idx="1"/>
          </p:cNvCxnSpPr>
          <p:nvPr/>
        </p:nvCxnSpPr>
        <p:spPr>
          <a:xfrm>
            <a:off x="1228403" y="2820563"/>
            <a:ext cx="1170239" cy="165157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stCxn id="40" idx="3"/>
            <a:endCxn id="14" idx="1"/>
          </p:cNvCxnSpPr>
          <p:nvPr/>
        </p:nvCxnSpPr>
        <p:spPr>
          <a:xfrm flipV="1">
            <a:off x="1255459" y="1987969"/>
            <a:ext cx="1143184" cy="16454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p:cNvCxnSpPr>
            <a:stCxn id="43" idx="3"/>
            <a:endCxn id="20" idx="1"/>
          </p:cNvCxnSpPr>
          <p:nvPr/>
        </p:nvCxnSpPr>
        <p:spPr>
          <a:xfrm flipV="1">
            <a:off x="1246808" y="3554585"/>
            <a:ext cx="1151834" cy="89176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stCxn id="47" idx="3"/>
          </p:cNvCxnSpPr>
          <p:nvPr/>
        </p:nvCxnSpPr>
        <p:spPr>
          <a:xfrm>
            <a:off x="1246808" y="5259248"/>
            <a:ext cx="1151834" cy="186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50" idx="3"/>
          </p:cNvCxnSpPr>
          <p:nvPr/>
        </p:nvCxnSpPr>
        <p:spPr>
          <a:xfrm flipV="1">
            <a:off x="1238157" y="6056243"/>
            <a:ext cx="1243103" cy="159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1146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anim calcmode="lin" valueType="num">
                                      <p:cBhvr>
                                        <p:cTn id="71" dur="1000" fill="hold"/>
                                        <p:tgtEl>
                                          <p:spTgt spid="38"/>
                                        </p:tgtEl>
                                        <p:attrNameLst>
                                          <p:attrName>ppt_x</p:attrName>
                                        </p:attrNameLst>
                                      </p:cBhvr>
                                      <p:tavLst>
                                        <p:tav tm="0">
                                          <p:val>
                                            <p:strVal val="#ppt_x"/>
                                          </p:val>
                                        </p:tav>
                                        <p:tav tm="100000">
                                          <p:val>
                                            <p:strVal val="#ppt_x"/>
                                          </p:val>
                                        </p:tav>
                                      </p:tavLst>
                                    </p:anim>
                                    <p:anim calcmode="lin" valueType="num">
                                      <p:cBhvr>
                                        <p:cTn id="7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000"/>
                                        <p:tgtEl>
                                          <p:spTgt spid="48"/>
                                        </p:tgtEl>
                                      </p:cBhvr>
                                    </p:animEffect>
                                    <p:anim calcmode="lin" valueType="num">
                                      <p:cBhvr>
                                        <p:cTn id="92" dur="1000" fill="hold"/>
                                        <p:tgtEl>
                                          <p:spTgt spid="48"/>
                                        </p:tgtEl>
                                        <p:attrNameLst>
                                          <p:attrName>ppt_x</p:attrName>
                                        </p:attrNameLst>
                                      </p:cBhvr>
                                      <p:tavLst>
                                        <p:tav tm="0">
                                          <p:val>
                                            <p:strVal val="#ppt_x"/>
                                          </p:val>
                                        </p:tav>
                                        <p:tav tm="100000">
                                          <p:val>
                                            <p:strVal val="#ppt_x"/>
                                          </p:val>
                                        </p:tav>
                                      </p:tavLst>
                                    </p:anim>
                                    <p:anim calcmode="lin" valueType="num">
                                      <p:cBhvr>
                                        <p:cTn id="9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500" fill="hold"/>
                                        <p:tgtEl>
                                          <p:spTgt spid="52"/>
                                        </p:tgtEl>
                                        <p:attrNameLst>
                                          <p:attrName>ppt_x</p:attrName>
                                        </p:attrNameLst>
                                      </p:cBhvr>
                                      <p:tavLst>
                                        <p:tav tm="0">
                                          <p:val>
                                            <p:strVal val="#ppt_x"/>
                                          </p:val>
                                        </p:tav>
                                        <p:tav tm="100000">
                                          <p:val>
                                            <p:strVal val="#ppt_x"/>
                                          </p:val>
                                        </p:tav>
                                      </p:tavLst>
                                    </p:anim>
                                    <p:anim calcmode="lin" valueType="num">
                                      <p:cBhvr additive="base">
                                        <p:cTn id="10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additive="base">
                                        <p:cTn id="110" dur="500" fill="hold"/>
                                        <p:tgtEl>
                                          <p:spTgt spid="53"/>
                                        </p:tgtEl>
                                        <p:attrNameLst>
                                          <p:attrName>ppt_x</p:attrName>
                                        </p:attrNameLst>
                                      </p:cBhvr>
                                      <p:tavLst>
                                        <p:tav tm="0">
                                          <p:val>
                                            <p:strVal val="#ppt_x"/>
                                          </p:val>
                                        </p:tav>
                                        <p:tav tm="100000">
                                          <p:val>
                                            <p:strVal val="#ppt_x"/>
                                          </p:val>
                                        </p:tav>
                                      </p:tavLst>
                                    </p:anim>
                                    <p:anim calcmode="lin" valueType="num">
                                      <p:cBhvr additive="base">
                                        <p:cTn id="11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500" fill="hold"/>
                                        <p:tgtEl>
                                          <p:spTgt spid="54"/>
                                        </p:tgtEl>
                                        <p:attrNameLst>
                                          <p:attrName>ppt_x</p:attrName>
                                        </p:attrNameLst>
                                      </p:cBhvr>
                                      <p:tavLst>
                                        <p:tav tm="0">
                                          <p:val>
                                            <p:strVal val="#ppt_x"/>
                                          </p:val>
                                        </p:tav>
                                        <p:tav tm="100000">
                                          <p:val>
                                            <p:strVal val="#ppt_x"/>
                                          </p:val>
                                        </p:tav>
                                      </p:tavLst>
                                    </p:anim>
                                    <p:anim calcmode="lin" valueType="num">
                                      <p:cBhvr additive="base">
                                        <p:cTn id="11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additive="base">
                                        <p:cTn id="122" dur="500" fill="hold"/>
                                        <p:tgtEl>
                                          <p:spTgt spid="55"/>
                                        </p:tgtEl>
                                        <p:attrNameLst>
                                          <p:attrName>ppt_x</p:attrName>
                                        </p:attrNameLst>
                                      </p:cBhvr>
                                      <p:tavLst>
                                        <p:tav tm="0">
                                          <p:val>
                                            <p:strVal val="#ppt_x"/>
                                          </p:val>
                                        </p:tav>
                                        <p:tav tm="100000">
                                          <p:val>
                                            <p:strVal val="#ppt_x"/>
                                          </p:val>
                                        </p:tav>
                                      </p:tavLst>
                                    </p:anim>
                                    <p:anim calcmode="lin" valueType="num">
                                      <p:cBhvr additive="base">
                                        <p:cTn id="12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56"/>
                                        </p:tgtEl>
                                        <p:attrNameLst>
                                          <p:attrName>style.visibility</p:attrName>
                                        </p:attrNameLst>
                                      </p:cBhvr>
                                      <p:to>
                                        <p:strVal val="visible"/>
                                      </p:to>
                                    </p:set>
                                    <p:anim calcmode="lin" valueType="num">
                                      <p:cBhvr additive="base">
                                        <p:cTn id="128" dur="500" fill="hold"/>
                                        <p:tgtEl>
                                          <p:spTgt spid="56"/>
                                        </p:tgtEl>
                                        <p:attrNameLst>
                                          <p:attrName>ppt_x</p:attrName>
                                        </p:attrNameLst>
                                      </p:cBhvr>
                                      <p:tavLst>
                                        <p:tav tm="0">
                                          <p:val>
                                            <p:strVal val="#ppt_x"/>
                                          </p:val>
                                        </p:tav>
                                        <p:tav tm="100000">
                                          <p:val>
                                            <p:strVal val="#ppt_x"/>
                                          </p:val>
                                        </p:tav>
                                      </p:tavLst>
                                    </p:anim>
                                    <p:anim calcmode="lin" valueType="num">
                                      <p:cBhvr additive="base">
                                        <p:cTn id="12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83;p8"/>
          <p:cNvSpPr txBox="1"/>
          <p:nvPr/>
        </p:nvSpPr>
        <p:spPr>
          <a:xfrm>
            <a:off x="454005" y="474161"/>
            <a:ext cx="11373234" cy="6140487"/>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667" b="1" kern="0" dirty="0">
                <a:solidFill>
                  <a:srgbClr val="1A0900"/>
                </a:solidFill>
                <a:latin typeface="Times New Roman" panose="02020603050405020304" pitchFamily="18" charset="0"/>
                <a:ea typeface="Cambria"/>
                <a:cs typeface="Times New Roman" panose="02020603050405020304" pitchFamily="18" charset="0"/>
                <a:sym typeface="Cambria"/>
              </a:rPr>
              <a:t>3. </a:t>
            </a:r>
            <a:r>
              <a:rPr lang="en-US" sz="2667" b="1" kern="0" dirty="0" err="1">
                <a:solidFill>
                  <a:srgbClr val="1A0900"/>
                </a:solidFill>
                <a:latin typeface="Times New Roman" panose="02020603050405020304" pitchFamily="18" charset="0"/>
                <a:ea typeface="Cambria"/>
                <a:cs typeface="Times New Roman" panose="02020603050405020304" pitchFamily="18" charset="0"/>
                <a:sym typeface="Cambria"/>
              </a:rPr>
              <a:t>Kết</a:t>
            </a:r>
            <a:r>
              <a:rPr lang="en-US" sz="2667"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667" b="1" kern="0" dirty="0" err="1">
                <a:solidFill>
                  <a:srgbClr val="1A0900"/>
                </a:solidFill>
                <a:latin typeface="Times New Roman" panose="02020603050405020304" pitchFamily="18" charset="0"/>
                <a:ea typeface="Cambria"/>
                <a:cs typeface="Times New Roman" panose="02020603050405020304" pitchFamily="18" charset="0"/>
                <a:sym typeface="Cambria"/>
              </a:rPr>
              <a:t>luận</a:t>
            </a:r>
            <a:endParaRPr sz="2667" b="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80981" indent="-380981" algn="just">
              <a:lnSpc>
                <a:spcPct val="150000"/>
              </a:lnSpc>
              <a:buClr>
                <a:srgbClr val="1A0900"/>
              </a:buClr>
              <a:buSzPts val="2133"/>
              <a:buFont typeface="Cambria"/>
              <a:buChar char="-"/>
            </a:pPr>
            <a:r>
              <a:rPr lang="en-US" sz="2667" kern="0" dirty="0" err="1">
                <a:solidFill>
                  <a:srgbClr val="1A0900"/>
                </a:solidFill>
                <a:latin typeface="Times New Roman" panose="02020603050405020304" pitchFamily="18" charset="0"/>
                <a:cs typeface="Times New Roman" panose="02020603050405020304" pitchFamily="18" charset="0"/>
                <a:sym typeface="Cambria"/>
              </a:rPr>
              <a:t>Chốt</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lại</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vấn</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đề</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vừa</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trao</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đổi</a:t>
            </a:r>
            <a:endParaRPr lang="en-US" sz="2667" kern="0" dirty="0">
              <a:solidFill>
                <a:srgbClr val="1A0900"/>
              </a:solidFill>
              <a:latin typeface="Times New Roman" panose="02020603050405020304" pitchFamily="18" charset="0"/>
              <a:cs typeface="Times New Roman" panose="02020603050405020304" pitchFamily="18" charset="0"/>
              <a:sym typeface="Cambria"/>
            </a:endParaRPr>
          </a:p>
          <a:p>
            <a:pPr marL="380981" indent="-380981" algn="just">
              <a:lnSpc>
                <a:spcPct val="150000"/>
              </a:lnSpc>
              <a:buClr>
                <a:srgbClr val="1A0900"/>
              </a:buClr>
              <a:buSzPts val="2133"/>
              <a:buFont typeface="Cambria"/>
              <a:buChar char="-"/>
            </a:pPr>
            <a:r>
              <a:rPr lang="en-US" sz="2667" kern="0" dirty="0" err="1">
                <a:solidFill>
                  <a:srgbClr val="1A0900"/>
                </a:solidFill>
                <a:latin typeface="Times New Roman" panose="02020603050405020304" pitchFamily="18" charset="0"/>
                <a:cs typeface="Times New Roman" panose="02020603050405020304" pitchFamily="18" charset="0"/>
                <a:sym typeface="Cambria"/>
              </a:rPr>
              <a:t>Lời</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cảm</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smtClean="0">
                <a:solidFill>
                  <a:srgbClr val="1A0900"/>
                </a:solidFill>
                <a:latin typeface="Times New Roman" panose="02020603050405020304" pitchFamily="18" charset="0"/>
                <a:cs typeface="Times New Roman" panose="02020603050405020304" pitchFamily="18" charset="0"/>
                <a:sym typeface="Cambria"/>
              </a:rPr>
              <a:t>ơn</a:t>
            </a:r>
            <a:endParaRPr lang="en-US" sz="2667" kern="0" dirty="0" smtClean="0">
              <a:solidFill>
                <a:srgbClr val="1A0900"/>
              </a:solidFill>
              <a:latin typeface="Times New Roman" panose="02020603050405020304" pitchFamily="18" charset="0"/>
              <a:cs typeface="Times New Roman" panose="02020603050405020304" pitchFamily="18" charset="0"/>
              <a:sym typeface="Cambria"/>
            </a:endParaRPr>
          </a:p>
          <a:p>
            <a:pPr algn="just">
              <a:lnSpc>
                <a:spcPct val="150000"/>
              </a:lnSpc>
              <a:buClr>
                <a:srgbClr val="1A0900"/>
              </a:buClr>
              <a:buSzPts val="2133"/>
            </a:pPr>
            <a:r>
              <a:rPr lang="en-US" sz="2600" dirty="0" err="1" smtClean="0">
                <a:latin typeface="Times New Roman" panose="02020603050405020304" pitchFamily="18" charset="0"/>
                <a:cs typeface="Times New Roman" panose="02020603050405020304" pitchFamily="18" charset="0"/>
              </a:rPr>
              <a:t>Ví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Tôi </a:t>
            </a:r>
            <a:r>
              <a:rPr lang="vi-VN" sz="2600" dirty="0">
                <a:latin typeface="Times New Roman" panose="02020603050405020304" pitchFamily="18" charset="0"/>
                <a:cs typeface="Times New Roman" panose="02020603050405020304" pitchFamily="18" charset="0"/>
              </a:rPr>
              <a:t>trở lại sống ở nhà cũ, cùng túp lều và cây khế. Nhưng chim thần không bao giờ còn quay trở lại nữa… Anh trai tôi đã không thể quay trở về chỉ vì lòng tham vô đáy. Một nỗi buồn man mác dâng lên trong lòng tôi. </a:t>
            </a:r>
            <a:r>
              <a:rPr lang="en-US" sz="2600" dirty="0" smtClean="0">
                <a:latin typeface="Times New Roman" panose="02020603050405020304" pitchFamily="18" charset="0"/>
                <a:cs typeface="Times New Roman" panose="02020603050405020304" pitchFamily="18" charset="0"/>
              </a:rPr>
              <a:t>Qua </a:t>
            </a:r>
            <a:r>
              <a:rPr lang="en-US" sz="2600" dirty="0" err="1" smtClean="0">
                <a:latin typeface="Times New Roman" panose="02020603050405020304" pitchFamily="18" charset="0"/>
                <a:cs typeface="Times New Roman" panose="02020603050405020304" pitchFamily="18" charset="0"/>
              </a:rPr>
              <a:t>đó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tôi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cũng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rút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nhiều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chính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bản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Rằng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tham</a:t>
            </a:r>
            <a:r>
              <a:rPr lang="en-US" sz="2600" dirty="0" smtClean="0">
                <a:latin typeface="Times New Roman" panose="02020603050405020304" pitchFamily="18" charset="0"/>
                <a:cs typeface="Times New Roman" panose="02020603050405020304" pitchFamily="18" charset="0"/>
              </a:rPr>
              <a:t> lam, </a:t>
            </a: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lợi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lòng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tốt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mọi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người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Rằng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phải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sống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yêu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mọi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người</a:t>
            </a:r>
            <a:r>
              <a:rPr lang="en-US" sz="2600" dirty="0" smtClean="0">
                <a:latin typeface="Times New Roman" panose="02020603050405020304" pitchFamily="18" charset="0"/>
                <a:cs typeface="Times New Roman" panose="02020603050405020304" pitchFamily="18" charset="0"/>
              </a:rPr>
              <a:t>….</a:t>
            </a:r>
            <a:r>
              <a:rPr lang="vi-VN" sz="2600" dirty="0" smtClean="0">
                <a:latin typeface="Times New Roman" panose="02020603050405020304" pitchFamily="18" charset="0"/>
                <a:cs typeface="Times New Roman" panose="02020603050405020304" pitchFamily="18" charset="0"/>
              </a:rPr>
              <a:t>Trên </a:t>
            </a:r>
            <a:r>
              <a:rPr lang="vi-VN" sz="2600" dirty="0">
                <a:latin typeface="Times New Roman" panose="02020603050405020304" pitchFamily="18" charset="0"/>
                <a:cs typeface="Times New Roman" panose="02020603050405020304" pitchFamily="18" charset="0"/>
              </a:rPr>
              <a:t>đây là phần trình bày của tôi, rất mong lắng nghe những ý kiến nhận xét và góp ý của mọi người. Xin trân trọng cảm ơn.</a:t>
            </a:r>
            <a:endParaRPr sz="26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6" name="Picture 5"/>
          <p:cNvPicPr>
            <a:picLocks noChangeAspect="1"/>
          </p:cNvPicPr>
          <p:nvPr/>
        </p:nvPicPr>
        <p:blipFill>
          <a:blip r:embed="rId3"/>
          <a:stretch>
            <a:fillRect/>
          </a:stretch>
        </p:blipFill>
        <p:spPr>
          <a:xfrm>
            <a:off x="7996421" y="0"/>
            <a:ext cx="3681342" cy="2070755"/>
          </a:xfrm>
          <a:prstGeom prst="rect">
            <a:avLst/>
          </a:prstGeom>
        </p:spPr>
      </p:pic>
    </p:spTree>
    <p:extLst>
      <p:ext uri="{BB962C8B-B14F-4D97-AF65-F5344CB8AC3E}">
        <p14:creationId xmlns:p14="http://schemas.microsoft.com/office/powerpoint/2010/main" val="28057364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650207" y="1967296"/>
            <a:ext cx="891591" cy="1107996"/>
          </a:xfrm>
          <a:prstGeom prst="rect">
            <a:avLst/>
          </a:prstGeom>
          <a:noFill/>
        </p:spPr>
        <p:txBody>
          <a:bodyPr wrap="none" rtlCol="0">
            <a:spAutoFit/>
          </a:bodyPr>
          <a:lstStyle/>
          <a:p>
            <a:pPr algn="ctr"/>
            <a:r>
              <a:rPr lang="en-US" altLang="zh-CN" sz="6600" b="1" dirty="0" smtClean="0">
                <a:solidFill>
                  <a:srgbClr val="9D6BAB"/>
                </a:solidFill>
              </a:rPr>
              <a:t>III</a:t>
            </a:r>
            <a:endParaRPr lang="zh-CN" altLang="en-US" sz="6600" b="1" dirty="0">
              <a:solidFill>
                <a:srgbClr val="9D6BAB"/>
              </a:solidFill>
            </a:endParaRPr>
          </a:p>
        </p:txBody>
      </p:sp>
      <p:pic>
        <p:nvPicPr>
          <p:cNvPr id="2" name="Picture 1"/>
          <p:cNvPicPr>
            <a:picLocks noChangeAspect="1"/>
          </p:cNvPicPr>
          <p:nvPr/>
        </p:nvPicPr>
        <p:blipFill>
          <a:blip r:embed="rId5"/>
          <a:stretch>
            <a:fillRect/>
          </a:stretch>
        </p:blipFill>
        <p:spPr>
          <a:xfrm>
            <a:off x="3219537" y="3654560"/>
            <a:ext cx="5752923" cy="2569833"/>
          </a:xfrm>
          <a:prstGeom prst="rect">
            <a:avLst/>
          </a:prstGeom>
        </p:spPr>
      </p:pic>
    </p:spTree>
    <p:extLst>
      <p:ext uri="{BB962C8B-B14F-4D97-AF65-F5344CB8AC3E}">
        <p14:creationId xmlns:p14="http://schemas.microsoft.com/office/powerpoint/2010/main" val="14188662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9874194"/>
              </p:ext>
            </p:extLst>
          </p:nvPr>
        </p:nvGraphicFramePr>
        <p:xfrm>
          <a:off x="668738" y="1555845"/>
          <a:ext cx="10904562" cy="4767311"/>
        </p:xfrm>
        <a:graphic>
          <a:graphicData uri="http://schemas.openxmlformats.org/drawingml/2006/table">
            <a:tbl>
              <a:tblPr>
                <a:tableStyleId>{5940675A-B579-460E-94D1-54222C63F5DA}</a:tableStyleId>
              </a:tblPr>
              <a:tblGrid>
                <a:gridCol w="5452281"/>
                <a:gridCol w="5452281"/>
              </a:tblGrid>
              <a:tr h="495209">
                <a:tc>
                  <a:txBody>
                    <a:bodyPr/>
                    <a:lstStyle/>
                    <a:p>
                      <a:pPr algn="ctr" fontAlgn="ctr"/>
                      <a:r>
                        <a:rPr lang="vi-VN" sz="3600" dirty="0">
                          <a:solidFill>
                            <a:schemeClr val="bg1"/>
                          </a:solidFill>
                          <a:effectLst/>
                          <a:latin typeface="Times New Roman" panose="02020603050405020304" pitchFamily="18" charset="0"/>
                          <a:cs typeface="Times New Roman" panose="02020603050405020304" pitchFamily="18" charset="0"/>
                        </a:rPr>
                        <a:t>Người nghe</a:t>
                      </a:r>
                    </a:p>
                  </a:txBody>
                  <a:tcPr marL="9525" marR="9525" marT="9525" marB="9525" anchor="ctr">
                    <a:solidFill>
                      <a:srgbClr val="C8ACE8"/>
                    </a:solidFill>
                  </a:tcPr>
                </a:tc>
                <a:tc>
                  <a:txBody>
                    <a:bodyPr/>
                    <a:lstStyle/>
                    <a:p>
                      <a:pPr algn="ctr" fontAlgn="ctr"/>
                      <a:r>
                        <a:rPr lang="vi-VN" sz="3600" dirty="0">
                          <a:solidFill>
                            <a:schemeClr val="bg1"/>
                          </a:solidFill>
                          <a:effectLst/>
                          <a:latin typeface="Times New Roman" panose="02020603050405020304" pitchFamily="18" charset="0"/>
                          <a:cs typeface="Times New Roman" panose="02020603050405020304" pitchFamily="18" charset="0"/>
                        </a:rPr>
                        <a:t>Người viết</a:t>
                      </a:r>
                    </a:p>
                  </a:txBody>
                  <a:tcPr marL="9525" marR="9525" marT="9525" marB="9525" anchor="ctr">
                    <a:solidFill>
                      <a:srgbClr val="C8ACE8"/>
                    </a:solidFill>
                  </a:tcPr>
                </a:tc>
              </a:tr>
              <a:tr h="4199621">
                <a:tc>
                  <a:txBody>
                    <a:bodyPr/>
                    <a:lstStyle/>
                    <a:p>
                      <a:pPr algn="l" fontAlgn="ctr"/>
                      <a:r>
                        <a:rPr lang="vi-VN" sz="2800" dirty="0">
                          <a:effectLst/>
                          <a:latin typeface="Times New Roman" panose="02020603050405020304" pitchFamily="18" charset="0"/>
                          <a:cs typeface="Times New Roman" panose="02020603050405020304" pitchFamily="18" charset="0"/>
                        </a:rPr>
                        <a:t>- Trao đổi lại với người nói về nội dung và cách trình bày câu chuyện.</a:t>
                      </a:r>
                    </a:p>
                    <a:p>
                      <a:pPr algn="l" fontAlgn="ctr"/>
                      <a:r>
                        <a:rPr lang="vi-VN" sz="2800" dirty="0">
                          <a:effectLst/>
                          <a:latin typeface="Times New Roman" panose="02020603050405020304" pitchFamily="18" charset="0"/>
                          <a:cs typeface="Times New Roman" panose="02020603050405020304" pitchFamily="18" charset="0"/>
                        </a:rPr>
                        <a:t>- Nhận xét về bài kể (về nội dung hay cách thức kể chuyện) và đề xuất cách giải quyết theo hướng: Nếu là người nói, em sẽ kể những gì và kể như thế nào?</a:t>
                      </a:r>
                    </a:p>
                  </a:txBody>
                  <a:tcPr marL="9525" marR="9525" marT="9525" marB="9525" anchor="ctr">
                    <a:solidFill>
                      <a:schemeClr val="bg1"/>
                    </a:solidFill>
                  </a:tcPr>
                </a:tc>
                <a:tc>
                  <a:txBody>
                    <a:bodyPr/>
                    <a:lstStyle/>
                    <a:p>
                      <a:pPr algn="l" fontAlgn="ctr"/>
                      <a:r>
                        <a:rPr lang="vi-VN" sz="2800" dirty="0">
                          <a:effectLst/>
                          <a:latin typeface="Times New Roman" panose="02020603050405020304" pitchFamily="18" charset="0"/>
                          <a:cs typeface="Times New Roman" panose="02020603050405020304" pitchFamily="18" charset="0"/>
                        </a:rPr>
                        <a:t>- Giải thích thêm về ý tưởng, cách tổ chức cốt truyện, cách đóng vai hoặc cách kể lại câu chuyện của mình; tiếp thu ý kiến góp ý về bài kể; nêu những ý tưởng, cách thức mới sau khi được nghe góp ý.</a:t>
                      </a:r>
                    </a:p>
                    <a:p>
                      <a:pPr algn="l" fontAlgn="ctr"/>
                      <a:r>
                        <a:rPr lang="vi-VN" sz="2800" dirty="0">
                          <a:effectLst/>
                          <a:latin typeface="Times New Roman" panose="02020603050405020304" pitchFamily="18" charset="0"/>
                          <a:cs typeface="Times New Roman" panose="02020603050405020304" pitchFamily="18" charset="0"/>
                        </a:rPr>
                        <a:t>- Trao đổi lại với các ý kiến nhận xét của người nghe.</a:t>
                      </a:r>
                    </a:p>
                  </a:txBody>
                  <a:tcPr marL="9525" marR="9525" marT="9525" marB="9525" anchor="ctr">
                    <a:solidFill>
                      <a:schemeClr val="bg1"/>
                    </a:solidFill>
                  </a:tcPr>
                </a:tc>
              </a:tr>
            </a:tbl>
          </a:graphicData>
        </a:graphic>
      </p:graphicFrame>
      <p:sp>
        <p:nvSpPr>
          <p:cNvPr id="3" name="Rectangle 2"/>
          <p:cNvSpPr/>
          <p:nvPr/>
        </p:nvSpPr>
        <p:spPr>
          <a:xfrm>
            <a:off x="614150" y="692203"/>
            <a:ext cx="8725022" cy="584775"/>
          </a:xfrm>
          <a:prstGeom prst="rect">
            <a:avLst/>
          </a:prstGeom>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Trao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nói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79018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808" y="5016042"/>
            <a:ext cx="11558773" cy="1651671"/>
          </a:xfrm>
          <a:prstGeom prst="rect">
            <a:avLst/>
          </a:prstGeom>
          <a:solidFill>
            <a:schemeClr val="bg1"/>
          </a:solidFill>
        </p:spPr>
        <p:txBody>
          <a:bodyPr wrap="square">
            <a:spAutoFit/>
          </a:bodyPr>
          <a:lstStyle/>
          <a:p>
            <a:pPr algn="ctr">
              <a:buClr>
                <a:srgbClr val="000000"/>
              </a:buClr>
              <a:buFont typeface="Arial"/>
              <a:buNone/>
            </a:pPr>
            <a:r>
              <a:rPr lang="en-US" sz="3733" b="1" kern="0" dirty="0" err="1">
                <a:solidFill>
                  <a:srgbClr val="FF0000"/>
                </a:solidFill>
                <a:latin typeface="Times New Roman" panose="02020603050405020304" pitchFamily="18" charset="0"/>
                <a:cs typeface="Arial"/>
                <a:sym typeface="Arial"/>
              </a:rPr>
              <a:t>Kỹ</a:t>
            </a:r>
            <a:r>
              <a:rPr lang="en-US" sz="3733" b="1" kern="0" dirty="0">
                <a:solidFill>
                  <a:srgbClr val="FF0000"/>
                </a:solidFill>
                <a:latin typeface="Times New Roman" panose="02020603050405020304" pitchFamily="18" charset="0"/>
                <a:cs typeface="Arial"/>
                <a:sym typeface="Arial"/>
              </a:rPr>
              <a:t> </a:t>
            </a:r>
            <a:r>
              <a:rPr lang="en-US" sz="3733" b="1" kern="0" dirty="0" err="1">
                <a:solidFill>
                  <a:srgbClr val="FF0000"/>
                </a:solidFill>
                <a:latin typeface="Times New Roman" panose="02020603050405020304" pitchFamily="18" charset="0"/>
                <a:cs typeface="Arial"/>
                <a:sym typeface="Arial"/>
              </a:rPr>
              <a:t>thuật</a:t>
            </a:r>
            <a:r>
              <a:rPr lang="en-US" sz="3733" b="1" kern="0" dirty="0">
                <a:solidFill>
                  <a:srgbClr val="FF0000"/>
                </a:solidFill>
                <a:latin typeface="Times New Roman" panose="02020603050405020304" pitchFamily="18" charset="0"/>
                <a:cs typeface="Arial"/>
                <a:sym typeface="Arial"/>
              </a:rPr>
              <a:t>:  3 </a:t>
            </a:r>
            <a:r>
              <a:rPr lang="en-US" sz="3733" b="1" kern="0" dirty="0" err="1">
                <a:solidFill>
                  <a:srgbClr val="FF0000"/>
                </a:solidFill>
                <a:latin typeface="Times New Roman" panose="02020603050405020304" pitchFamily="18" charset="0"/>
                <a:cs typeface="Arial"/>
                <a:sym typeface="Arial"/>
              </a:rPr>
              <a:t>lần</a:t>
            </a:r>
            <a:r>
              <a:rPr lang="en-US" sz="3733" b="1" kern="0" dirty="0">
                <a:solidFill>
                  <a:srgbClr val="FF0000"/>
                </a:solidFill>
                <a:latin typeface="Times New Roman" panose="02020603050405020304" pitchFamily="18" charset="0"/>
                <a:cs typeface="Arial"/>
                <a:sym typeface="Arial"/>
              </a:rPr>
              <a:t> 3</a:t>
            </a:r>
            <a:endParaRPr lang="vi-VN" sz="3733" b="1" kern="0" dirty="0">
              <a:solidFill>
                <a:srgbClr val="FF0000"/>
              </a:solidFill>
              <a:latin typeface="Times New Roman" panose="02020603050405020304" pitchFamily="18" charset="0"/>
              <a:cs typeface="Arial"/>
              <a:sym typeface="Arial"/>
            </a:endParaRPr>
          </a:p>
          <a:p>
            <a:pPr algn="ctr">
              <a:buClr>
                <a:srgbClr val="000000"/>
              </a:buClr>
              <a:buFont typeface="Arial"/>
              <a:buNone/>
            </a:pPr>
            <a:r>
              <a:rPr lang="en-US" sz="3200" kern="0" dirty="0" err="1">
                <a:solidFill>
                  <a:srgbClr val="000000"/>
                </a:solidFill>
                <a:latin typeface="Times New Roman" panose="02020603050405020304" pitchFamily="18" charset="0"/>
                <a:ea typeface="Cambria"/>
                <a:cs typeface="Cambria"/>
                <a:sym typeface="Cambria"/>
              </a:rPr>
              <a:t>Nhận</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xét</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về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bài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nói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của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nhóm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bạn</a:t>
            </a:r>
            <a:r>
              <a:rPr lang="en-US" sz="3200" kern="0" dirty="0">
                <a:solidFill>
                  <a:srgbClr val="000000"/>
                </a:solidFill>
                <a:latin typeface="Times New Roman" panose="02020603050405020304" pitchFamily="18" charset="0"/>
                <a:ea typeface="Cambria"/>
                <a:cs typeface="Cambria"/>
                <a:sym typeface="Cambria"/>
              </a:rPr>
              <a:t> </a:t>
            </a:r>
          </a:p>
          <a:p>
            <a:pPr algn="ctr">
              <a:buClr>
                <a:srgbClr val="000000"/>
              </a:buClr>
              <a:buFont typeface="Arial"/>
              <a:buNone/>
            </a:pPr>
            <a:r>
              <a:rPr lang="en-US" sz="3200" kern="0" dirty="0">
                <a:solidFill>
                  <a:srgbClr val="000000"/>
                </a:solidFill>
                <a:latin typeface="Times New Roman" panose="02020603050405020304" pitchFamily="18" charset="0"/>
                <a:ea typeface="Cambria"/>
                <a:cs typeface="Cambria"/>
                <a:sym typeface="Cambria"/>
              </a:rPr>
              <a:t>(3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chưa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nghị</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cải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tiến</a:t>
            </a:r>
            <a:r>
              <a:rPr lang="en-US" sz="3200" kern="0" dirty="0">
                <a:solidFill>
                  <a:srgbClr val="000000"/>
                </a:solidFill>
                <a:latin typeface="Times New Roman" panose="02020603050405020304" pitchFamily="18" charset="0"/>
                <a:ea typeface="Cambria"/>
                <a:cs typeface="Cambria"/>
                <a:sym typeface="Cambria"/>
              </a:rPr>
              <a:t>)</a:t>
            </a:r>
            <a:endParaRPr lang="vi-VN" sz="3200" kern="0" dirty="0">
              <a:solidFill>
                <a:srgbClr val="000000"/>
              </a:solidFill>
              <a:latin typeface="Times New Roman" panose="02020603050405020304" pitchFamily="18" charset="0"/>
              <a:ea typeface="Cambria"/>
              <a:cs typeface="Cambria"/>
              <a:sym typeface="Cambria"/>
            </a:endParaRPr>
          </a:p>
        </p:txBody>
      </p:sp>
      <p:pic>
        <p:nvPicPr>
          <p:cNvPr id="4" name="Picture 3"/>
          <p:cNvPicPr>
            <a:picLocks noChangeAspect="1"/>
          </p:cNvPicPr>
          <p:nvPr/>
        </p:nvPicPr>
        <p:blipFill>
          <a:blip r:embed="rId2"/>
          <a:stretch>
            <a:fillRect/>
          </a:stretch>
        </p:blipFill>
        <p:spPr>
          <a:xfrm>
            <a:off x="7669622" y="-96722"/>
            <a:ext cx="4674005" cy="5384651"/>
          </a:xfrm>
          <a:prstGeom prst="rect">
            <a:avLst/>
          </a:prstGeom>
        </p:spPr>
      </p:pic>
      <p:pic>
        <p:nvPicPr>
          <p:cNvPr id="5" name="Picture 4"/>
          <p:cNvPicPr>
            <a:picLocks noChangeAspect="1"/>
          </p:cNvPicPr>
          <p:nvPr/>
        </p:nvPicPr>
        <p:blipFill>
          <a:blip r:embed="rId3"/>
          <a:stretch>
            <a:fillRect/>
          </a:stretch>
        </p:blipFill>
        <p:spPr>
          <a:xfrm>
            <a:off x="395785" y="136478"/>
            <a:ext cx="7369372" cy="4653886"/>
          </a:xfrm>
          <a:prstGeom prst="rect">
            <a:avLst/>
          </a:prstGeom>
        </p:spPr>
      </p:pic>
    </p:spTree>
    <p:extLst>
      <p:ext uri="{BB962C8B-B14F-4D97-AF65-F5344CB8AC3E}">
        <p14:creationId xmlns:p14="http://schemas.microsoft.com/office/powerpoint/2010/main" val="1017475366"/>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011" y="1506017"/>
            <a:ext cx="6591870" cy="5262979"/>
          </a:xfrm>
          <a:prstGeom prst="rect">
            <a:avLst/>
          </a:prstGeom>
          <a:noFill/>
        </p:spPr>
        <p:txBody>
          <a:bodyPr wrap="square">
            <a:spAutoFit/>
          </a:bodyPr>
          <a:lstStyle/>
          <a:p>
            <a:pPr lvl="0" algn="just" eaLnBrk="0" fontAlgn="base" hangingPunct="0">
              <a:spcBef>
                <a:spcPct val="0"/>
              </a:spcBef>
              <a:spcAft>
                <a:spcPct val="0"/>
              </a:spcAft>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thầy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Tuy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CCCD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nữa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lụng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hi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vốn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dặn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chiếm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túp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còi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cọc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vườn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879675" y="136929"/>
            <a:ext cx="5583676" cy="1719166"/>
          </a:xfrm>
          <a:prstGeom prst="rect">
            <a:avLst/>
          </a:prstGeom>
        </p:spPr>
      </p:pic>
      <p:pic>
        <p:nvPicPr>
          <p:cNvPr id="8" name="Picture 7"/>
          <p:cNvPicPr>
            <a:picLocks noChangeAspect="1"/>
          </p:cNvPicPr>
          <p:nvPr/>
        </p:nvPicPr>
        <p:blipFill>
          <a:blip r:embed="rId4"/>
          <a:stretch>
            <a:fillRect/>
          </a:stretch>
        </p:blipFill>
        <p:spPr>
          <a:xfrm>
            <a:off x="7125553" y="1506017"/>
            <a:ext cx="4597792" cy="4849576"/>
          </a:xfrm>
          <a:prstGeom prst="rect">
            <a:avLst/>
          </a:prstGeom>
        </p:spPr>
      </p:pic>
    </p:spTree>
    <p:extLst>
      <p:ext uri="{BB962C8B-B14F-4D97-AF65-F5344CB8AC3E}">
        <p14:creationId xmlns:p14="http://schemas.microsoft.com/office/powerpoint/2010/main" val="3912296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6" y="195832"/>
            <a:ext cx="11559654" cy="6370975"/>
          </a:xfrm>
          <a:prstGeom prst="rect">
            <a:avLst/>
          </a:prstGeom>
          <a:solidFill>
            <a:schemeClr val="bg1"/>
          </a:solidFill>
        </p:spPr>
        <p:txBody>
          <a:bodyPr wrap="square">
            <a:spAutoFit/>
          </a:bodyPr>
          <a:lstStyle/>
          <a:p>
            <a:pPr algn="just" eaLnBrk="0" fontAlgn="base" hangingPunct="0">
              <a:spcBef>
                <a:spcPct val="0"/>
              </a:spcBef>
              <a:spcAft>
                <a:spcPct val="0"/>
              </a:spcAft>
            </a:pP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chấp</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than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phiền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mò</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cua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thuê</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cuốc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mướn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sản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quý</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thân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thiết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chăm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sóc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nhanh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hoa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chùm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thơm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lừng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hiệu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bội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chiếc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sọt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đem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thức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dậy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bộ</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sặc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dưới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ơi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Ngươi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biết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bỗng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ngừng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mang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lùng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vẫn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chiếc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sớm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nhỏ</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toàn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lóa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lo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cứ</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yên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chỗ</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vỗ</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hãy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dám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nhặt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liền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379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6" y="40749"/>
            <a:ext cx="11559654" cy="6817251"/>
          </a:xfrm>
          <a:prstGeom prst="rect">
            <a:avLst/>
          </a:prstGeom>
          <a:solidFill>
            <a:schemeClr val="bg1"/>
          </a:solidFill>
        </p:spPr>
        <p:txBody>
          <a:bodyPr wrap="square">
            <a:spAutoFit/>
          </a:bodyPr>
          <a:lstStyle/>
          <a:p>
            <a:pPr algn="just" eaLnBrk="0" fontAlgn="base" hangingPunct="0">
              <a:spcBef>
                <a:spcPct val="0"/>
              </a:spcBef>
              <a:spcAft>
                <a:spcPct val="0"/>
              </a:spcAft>
            </a:pP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mặc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rách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khang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trang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ngay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vườn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vẫn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giữ</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lại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smtClean="0">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dân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nghèo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khổ</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toả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bóng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mát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vườn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tỏ</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biết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ơn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smtClean="0">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đồn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lan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tai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sớm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thăm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đòi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toàn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bộ</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sản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buồn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tay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khẩn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đành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chuyển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dưới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gốc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thảm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thiết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đòi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hứa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sẽ</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dặn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thức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đêm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hoa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bởi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vội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áo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mồm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ngậm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đường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bớt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Vốn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tham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lam,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bớt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bắt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lúc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mệt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cánh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Cuối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chao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luôn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9257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342425">
            <a:off x="345753" y="1041994"/>
            <a:ext cx="4672083" cy="4672083"/>
          </a:xfrm>
          <a:prstGeom prst="rect">
            <a:avLst/>
          </a:prstGeom>
        </p:spPr>
      </p:pic>
      <p:sp>
        <p:nvSpPr>
          <p:cNvPr id="4" name="Rectangle 3"/>
          <p:cNvSpPr/>
          <p:nvPr/>
        </p:nvSpPr>
        <p:spPr>
          <a:xfrm>
            <a:off x="5186148" y="195832"/>
            <a:ext cx="6701051" cy="6740307"/>
          </a:xfrm>
          <a:prstGeom prst="rect">
            <a:avLst/>
          </a:prstGeom>
          <a:solidFill>
            <a:schemeClr val="bg1"/>
          </a:solidFill>
        </p:spPr>
        <p:txBody>
          <a:bodyPr wrap="square">
            <a:spAutoFit/>
          </a:bodyPr>
          <a:lstStyle/>
          <a:p>
            <a:pPr algn="just" eaLnBrk="0" fontAlgn="base" hangingPunct="0">
              <a:lnSpc>
                <a:spcPct val="150000"/>
              </a:lnSpc>
              <a:spcBef>
                <a:spcPct val="0"/>
              </a:spcBef>
              <a:spcAft>
                <a:spcPct val="0"/>
              </a:spcAft>
            </a:pP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vi-VN" sz="2400" dirty="0" smtClean="0">
                <a:solidFill>
                  <a:prstClr val="black">
                    <a:lumMod val="95000"/>
                    <a:lumOff val="5000"/>
                  </a:prstClr>
                </a:solidFill>
                <a:latin typeface="Times New Roman" panose="02020603050405020304" pitchFamily="18" charset="0"/>
                <a:cs typeface="Times New Roman" panose="02020603050405020304" pitchFamily="18" charset="0"/>
              </a:rPr>
              <a:t>Tôi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trở lại sống ở nhà cũ, cùng túp lều và cây khế. Nhưng chim thần không bao giờ còn quay trở lại nữa… Anh trai tôi đã không thể quay trở về chỉ vì lòng tham vô đáy. Một nỗi buồn man mác dâng lên trong lòng tôi. Qua đó, tôi cũng rút ra nhiều bài học cho chính bản thân mình. Rằng không nên tham lam, không nên lợi dụng lòng tốt của mọi người. Rằng phải sống nhân hậu, lương thiện, yêu thương mọi người….Trên đây là phần trình bày của tôi, rất mong lắng nghe những ý kiến nhận xét và góp ý của mọi người. Xin trân trọng cảm ơn.</a:t>
            </a:r>
            <a:endParaRPr lang="vi-VN" sz="2400" kern="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a:p>
            <a:pPr algn="just" eaLnBrk="0" fontAlgn="base" hangingPunct="0">
              <a:lnSpc>
                <a:spcPct val="150000"/>
              </a:lnSpc>
              <a:spcBef>
                <a:spcPct val="0"/>
              </a:spcBef>
              <a:spcAft>
                <a:spcPct val="0"/>
              </a:spcAft>
            </a:pPr>
            <a:endParaRPr lang="en-US" sz="2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693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oogle Shape;2765;p134"/>
          <p:cNvGraphicFramePr/>
          <p:nvPr>
            <p:extLst>
              <p:ext uri="{D42A27DB-BD31-4B8C-83A1-F6EECF244321}">
                <p14:modId xmlns:p14="http://schemas.microsoft.com/office/powerpoint/2010/main" val="845559934"/>
              </p:ext>
            </p:extLst>
          </p:nvPr>
        </p:nvGraphicFramePr>
        <p:xfrm>
          <a:off x="296837" y="419779"/>
          <a:ext cx="11503750" cy="5791200"/>
        </p:xfrm>
        <a:graphic>
          <a:graphicData uri="http://schemas.openxmlformats.org/drawingml/2006/table">
            <a:tbl>
              <a:tblPr>
                <a:noFill/>
              </a:tblPr>
              <a:tblGrid>
                <a:gridCol w="2284700">
                  <a:extLst>
                    <a:ext uri="{9D8B030D-6E8A-4147-A177-3AD203B41FA5}">
                      <a16:colId xmlns="" xmlns:a16="http://schemas.microsoft.com/office/drawing/2014/main" val="20000"/>
                    </a:ext>
                  </a:extLst>
                </a:gridCol>
                <a:gridCol w="3459375">
                  <a:extLst>
                    <a:ext uri="{9D8B030D-6E8A-4147-A177-3AD203B41FA5}">
                      <a16:colId xmlns="" xmlns:a16="http://schemas.microsoft.com/office/drawing/2014/main" val="20001"/>
                    </a:ext>
                  </a:extLst>
                </a:gridCol>
                <a:gridCol w="2706750">
                  <a:extLst>
                    <a:ext uri="{9D8B030D-6E8A-4147-A177-3AD203B41FA5}">
                      <a16:colId xmlns="" xmlns:a16="http://schemas.microsoft.com/office/drawing/2014/main" val="20002"/>
                    </a:ext>
                  </a:extLst>
                </a:gridCol>
                <a:gridCol w="3052925">
                  <a:extLst>
                    <a:ext uri="{9D8B030D-6E8A-4147-A177-3AD203B41FA5}">
                      <a16:colId xmlns="" xmlns:a16="http://schemas.microsoft.com/office/drawing/2014/main" val="20003"/>
                    </a:ext>
                  </a:extLst>
                </a:gridCol>
              </a:tblGrid>
              <a:tr h="120925">
                <a:tc gridSpan="4">
                  <a:txBody>
                    <a:bodyPr/>
                    <a:lstStyle/>
                    <a:p>
                      <a:pPr marL="0" marR="0" lvl="0" indent="0" algn="ctr" rtl="0">
                        <a:spcBef>
                          <a:spcPts val="0"/>
                        </a:spcBef>
                        <a:spcAft>
                          <a:spcPts val="0"/>
                        </a:spcAft>
                        <a:buNone/>
                      </a:pPr>
                      <a:r>
                        <a:rPr lang="en-US" sz="3200" b="1" dirty="0">
                          <a:solidFill>
                            <a:schemeClr val="bg1"/>
                          </a:solidFill>
                          <a:latin typeface="Times New Roman"/>
                          <a:ea typeface="Times New Roman"/>
                          <a:cs typeface="Times New Roman"/>
                          <a:sym typeface="Times New Roman"/>
                        </a:rPr>
                        <a:t>PHIẾU ĐÁNH GIÁ TIÊU CHÍ</a:t>
                      </a:r>
                      <a:endParaRPr sz="3200" dirty="0">
                        <a:solidFill>
                          <a:schemeClr val="bg1"/>
                        </a:solidFill>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20925">
                <a:tc gridSpan="4">
                  <a:txBody>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                                         NHÓM............................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TIÊU CHÍ</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Chưa đạt</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Đạt </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Tốt</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2"/>
                  </a:ext>
                </a:extLst>
              </a:tr>
              <a:tr h="362800">
                <a:tc>
                  <a:txBody>
                    <a:bodyPr/>
                    <a:lstStyle/>
                    <a:p>
                      <a:pPr marL="0" marR="0" lvl="0" indent="0" algn="l" rtl="0">
                        <a:spcBef>
                          <a:spcPts val="0"/>
                        </a:spcBef>
                        <a:spcAft>
                          <a:spcPts val="0"/>
                        </a:spcAft>
                        <a:buNone/>
                      </a:pPr>
                      <a:r>
                        <a:rPr lang="en-US" sz="2000" i="1" dirty="0">
                          <a:latin typeface="Times New Roman"/>
                          <a:ea typeface="Times New Roman"/>
                          <a:cs typeface="Times New Roman"/>
                          <a:sym typeface="Times New Roman"/>
                        </a:rPr>
                        <a:t>1.Nội dung </a:t>
                      </a:r>
                      <a:r>
                        <a:rPr lang="en-US" sz="2000" i="1" dirty="0" err="1">
                          <a:latin typeface="Times New Roman"/>
                          <a:ea typeface="Times New Roman"/>
                          <a:cs typeface="Times New Roman"/>
                          <a:sym typeface="Times New Roman"/>
                        </a:rPr>
                        <a:t>truyện</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kể</a:t>
                      </a:r>
                      <a:endParaRPr sz="2000" dirty="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Trong</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vai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nhân</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vật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kể</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đầy</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đủ</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các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sự</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việc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chính</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người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hiểu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được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câu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chuyện</a:t>
                      </a:r>
                      <a:r>
                        <a:rPr lang="en-US" sz="2000" i="1" dirty="0">
                          <a:latin typeface="Times New Roman"/>
                          <a:ea typeface="Times New Roman"/>
                          <a:cs typeface="Times New Roman"/>
                          <a:sym typeface="Times New Roman"/>
                        </a:rPr>
                        <a:t> (1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Trong vai nhân vật, kể đầy đủ, chính xác câu chuyện cổ tích lựa chọn, người nghe hiểu được câu chuyện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Kể thu hút người nghe, có sáng tạo, làm cho câu chuyện hấp dẫn</a:t>
                      </a:r>
                      <a:endParaRPr sz="2000">
                        <a:latin typeface="Times New Roman"/>
                        <a:ea typeface="Times New Roman"/>
                        <a:cs typeface="Times New Roman"/>
                        <a:sym typeface="Times New Roman"/>
                      </a:endParaRPr>
                    </a:p>
                    <a:p>
                      <a:pPr marL="0" marR="0" lvl="0" indent="0" algn="l" rtl="0">
                        <a:spcBef>
                          <a:spcPts val="0"/>
                        </a:spcBef>
                        <a:spcAft>
                          <a:spcPts val="0"/>
                        </a:spcAft>
                        <a:buNone/>
                      </a:pPr>
                      <a:r>
                        <a:rPr lang="en-US" sz="2000" i="1">
                          <a:latin typeface="Times New Roman"/>
                          <a:ea typeface="Times New Roman"/>
                          <a:cs typeface="Times New Roman"/>
                          <a:sym typeface="Times New Roman"/>
                        </a:rPr>
                        <a:t>(3- 4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3"/>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2. Nói to, rõ ràng, truyền cảm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nhỏ, khó nghe, nói lặp lại ngập ngừng nhiều lần.(0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to, nhưng đôi chỗ lặp lại hoặc ngập ngừng một vài câu. (1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to, truyền cảm hầu như không lặp lại hay ngập ngừng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4"/>
                  </a:ext>
                </a:extLst>
              </a:tr>
              <a:tr h="362800">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3. Sử dụng yếu tố phi ngôn ngữ (điệu bộ, cử chỉ, nét mặt, ánh mắt,..) phù hợp</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thiếu tự tin, mắt chưa nhìn vào người nghe, nét mặt chưa biểu cảm hoặc biểu cảm không phù hợp.(0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tự tin, mắt chưa nhìn vào người nghe, biểu cảm phù hợp với nội dung vấn đề (1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tự tin, mắt nhìn vào người nghe, nét mặt sinh động.(2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5"/>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4. Mở đầu và kết thúc hợp lí</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Không chào hỏi và/ hoặc không có lời kết thúc bài nói.(0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Chào hỏi và/ có lời kết thúc bài nói.(1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Chào hỏi và/ có lời kết thúc bài nói ấn tượng.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6"/>
                  </a:ext>
                </a:extLst>
              </a:tr>
              <a:tr h="120925">
                <a:tc gridSpan="4">
                  <a:txBody>
                    <a:bodyPr/>
                    <a:lstStyle/>
                    <a:p>
                      <a:pPr marL="0" marR="0" lvl="0" indent="0" algn="r" rtl="0">
                        <a:spcBef>
                          <a:spcPts val="0"/>
                        </a:spcBef>
                        <a:spcAft>
                          <a:spcPts val="0"/>
                        </a:spcAft>
                        <a:buNone/>
                      </a:pPr>
                      <a:r>
                        <a:rPr lang="en-US" sz="2800" b="1" i="1" dirty="0" err="1">
                          <a:solidFill>
                            <a:srgbClr val="FF0000"/>
                          </a:solidFill>
                          <a:latin typeface="Times New Roman"/>
                          <a:ea typeface="Times New Roman"/>
                          <a:cs typeface="Times New Roman"/>
                          <a:sym typeface="Times New Roman"/>
                        </a:rPr>
                        <a:t>Tổng</a:t>
                      </a:r>
                      <a:r>
                        <a:rPr lang="en-US" sz="2800" b="1" i="1" dirty="0">
                          <a:solidFill>
                            <a:srgbClr val="FF0000"/>
                          </a:solidFill>
                          <a:latin typeface="Times New Roman"/>
                          <a:ea typeface="Times New Roman"/>
                          <a:cs typeface="Times New Roman"/>
                          <a:sym typeface="Times New Roman"/>
                        </a:rPr>
                        <a:t>:     ................/10 </a:t>
                      </a:r>
                      <a:r>
                        <a:rPr lang="en-US" sz="2800" b="1" i="1" dirty="0" err="1">
                          <a:solidFill>
                            <a:srgbClr val="FF0000"/>
                          </a:solidFill>
                          <a:latin typeface="Times New Roman"/>
                          <a:ea typeface="Times New Roman"/>
                          <a:cs typeface="Times New Roman"/>
                          <a:sym typeface="Times New Roman"/>
                        </a:rPr>
                        <a:t>điểm</a:t>
                      </a:r>
                      <a:endParaRPr sz="2800" i="1" dirty="0">
                        <a:solidFill>
                          <a:srgbClr val="FF0000"/>
                        </a:solidFill>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414703230"/>
      </p:ext>
    </p:extLst>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128"/>
          <p:cNvSpPr>
            <a:spLocks/>
          </p:cNvSpPr>
          <p:nvPr/>
        </p:nvSpPr>
        <p:spPr bwMode="auto">
          <a:xfrm>
            <a:off x="3084637" y="4637090"/>
            <a:ext cx="1426591" cy="1102811"/>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4" name="Freeform: Shape 129"/>
          <p:cNvSpPr>
            <a:spLocks/>
          </p:cNvSpPr>
          <p:nvPr/>
        </p:nvSpPr>
        <p:spPr bwMode="auto">
          <a:xfrm>
            <a:off x="1179372" y="1809369"/>
            <a:ext cx="5235942" cy="3436860"/>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6" name="Freeform: Shape 131"/>
          <p:cNvSpPr>
            <a:spLocks/>
          </p:cNvSpPr>
          <p:nvPr/>
        </p:nvSpPr>
        <p:spPr bwMode="auto">
          <a:xfrm>
            <a:off x="1349148" y="4578179"/>
            <a:ext cx="4898748" cy="154346"/>
          </a:xfrm>
          <a:custGeom>
            <a:avLst/>
            <a:gdLst>
              <a:gd name="T0" fmla="*/ 18324 w 18325"/>
              <a:gd name="T1" fmla="*/ 579 h 580"/>
              <a:gd name="T2" fmla="*/ 0 w 18325"/>
              <a:gd name="T3" fmla="*/ 579 h 580"/>
              <a:gd name="T4" fmla="*/ 0 w 18325"/>
              <a:gd name="T5" fmla="*/ 0 h 580"/>
              <a:gd name="T6" fmla="*/ 18324 w 18325"/>
              <a:gd name="T7" fmla="*/ 0 h 580"/>
              <a:gd name="T8" fmla="*/ 18324 w 18325"/>
              <a:gd name="T9" fmla="*/ 579 h 580"/>
            </a:gdLst>
            <a:ahLst/>
            <a:cxnLst>
              <a:cxn ang="0">
                <a:pos x="T0" y="T1"/>
              </a:cxn>
              <a:cxn ang="0">
                <a:pos x="T2" y="T3"/>
              </a:cxn>
              <a:cxn ang="0">
                <a:pos x="T4" y="T5"/>
              </a:cxn>
              <a:cxn ang="0">
                <a:pos x="T6" y="T7"/>
              </a:cxn>
              <a:cxn ang="0">
                <a:pos x="T8" y="T9"/>
              </a:cxn>
            </a:cxnLst>
            <a:rect l="0" t="0" r="r" b="b"/>
            <a:pathLst>
              <a:path w="18325" h="580">
                <a:moveTo>
                  <a:pt x="18324" y="579"/>
                </a:moveTo>
                <a:lnTo>
                  <a:pt x="0" y="579"/>
                </a:lnTo>
                <a:lnTo>
                  <a:pt x="0" y="0"/>
                </a:lnTo>
                <a:lnTo>
                  <a:pt x="18324" y="0"/>
                </a:lnTo>
                <a:lnTo>
                  <a:pt x="18324" y="579"/>
                </a:ln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7" name="Freeform: Shape 132"/>
          <p:cNvSpPr>
            <a:spLocks/>
          </p:cNvSpPr>
          <p:nvPr/>
        </p:nvSpPr>
        <p:spPr bwMode="auto">
          <a:xfrm>
            <a:off x="3670600" y="4853882"/>
            <a:ext cx="255843" cy="255673"/>
          </a:xfrm>
          <a:custGeom>
            <a:avLst/>
            <a:gdLst>
              <a:gd name="T0" fmla="*/ 961 w 962"/>
              <a:gd name="T1" fmla="*/ 481 h 963"/>
              <a:gd name="T2" fmla="*/ 961 w 962"/>
              <a:gd name="T3" fmla="*/ 481 h 963"/>
              <a:gd name="T4" fmla="*/ 481 w 962"/>
              <a:gd name="T5" fmla="*/ 962 h 963"/>
              <a:gd name="T6" fmla="*/ 0 w 962"/>
              <a:gd name="T7" fmla="*/ 481 h 963"/>
              <a:gd name="T8" fmla="*/ 481 w 962"/>
              <a:gd name="T9" fmla="*/ 0 h 963"/>
              <a:gd name="T10" fmla="*/ 961 w 962"/>
              <a:gd name="T11" fmla="*/ 481 h 963"/>
            </a:gdLst>
            <a:ahLst/>
            <a:cxnLst>
              <a:cxn ang="0">
                <a:pos x="T0" y="T1"/>
              </a:cxn>
              <a:cxn ang="0">
                <a:pos x="T2" y="T3"/>
              </a:cxn>
              <a:cxn ang="0">
                <a:pos x="T4" y="T5"/>
              </a:cxn>
              <a:cxn ang="0">
                <a:pos x="T6" y="T7"/>
              </a:cxn>
              <a:cxn ang="0">
                <a:pos x="T8" y="T9"/>
              </a:cxn>
              <a:cxn ang="0">
                <a:pos x="T10" y="T11"/>
              </a:cxn>
            </a:cxnLst>
            <a:rect l="0" t="0" r="r" b="b"/>
            <a:pathLst>
              <a:path w="962" h="963">
                <a:moveTo>
                  <a:pt x="961" y="481"/>
                </a:moveTo>
                <a:lnTo>
                  <a:pt x="961" y="481"/>
                </a:lnTo>
                <a:cubicBezTo>
                  <a:pt x="961" y="748"/>
                  <a:pt x="747" y="962"/>
                  <a:pt x="481" y="962"/>
                </a:cubicBezTo>
                <a:cubicBezTo>
                  <a:pt x="214" y="962"/>
                  <a:pt x="0" y="748"/>
                  <a:pt x="0" y="481"/>
                </a:cubicBezTo>
                <a:cubicBezTo>
                  <a:pt x="0" y="214"/>
                  <a:pt x="214" y="0"/>
                  <a:pt x="481" y="0"/>
                </a:cubicBezTo>
                <a:cubicBezTo>
                  <a:pt x="747" y="0"/>
                  <a:pt x="961" y="214"/>
                  <a:pt x="961" y="481"/>
                </a:cubicBez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8" name="Freeform: Shape 133"/>
          <p:cNvSpPr>
            <a:spLocks/>
          </p:cNvSpPr>
          <p:nvPr/>
        </p:nvSpPr>
        <p:spPr bwMode="auto">
          <a:xfrm>
            <a:off x="3070489" y="5719872"/>
            <a:ext cx="1456066" cy="49485"/>
          </a:xfrm>
          <a:custGeom>
            <a:avLst/>
            <a:gdLst>
              <a:gd name="T0" fmla="*/ 5448 w 5449"/>
              <a:gd name="T1" fmla="*/ 187 h 188"/>
              <a:gd name="T2" fmla="*/ 0 w 5449"/>
              <a:gd name="T3" fmla="*/ 187 h 188"/>
              <a:gd name="T4" fmla="*/ 0 w 5449"/>
              <a:gd name="T5" fmla="*/ 0 h 188"/>
              <a:gd name="T6" fmla="*/ 5448 w 5449"/>
              <a:gd name="T7" fmla="*/ 0 h 188"/>
              <a:gd name="T8" fmla="*/ 5448 w 5449"/>
              <a:gd name="T9" fmla="*/ 187 h 188"/>
            </a:gdLst>
            <a:ahLst/>
            <a:cxnLst>
              <a:cxn ang="0">
                <a:pos x="T0" y="T1"/>
              </a:cxn>
              <a:cxn ang="0">
                <a:pos x="T2" y="T3"/>
              </a:cxn>
              <a:cxn ang="0">
                <a:pos x="T4" y="T5"/>
              </a:cxn>
              <a:cxn ang="0">
                <a:pos x="T6" y="T7"/>
              </a:cxn>
              <a:cxn ang="0">
                <a:pos x="T8" y="T9"/>
              </a:cxn>
            </a:cxnLst>
            <a:rect l="0" t="0" r="r" b="b"/>
            <a:pathLst>
              <a:path w="5449" h="188">
                <a:moveTo>
                  <a:pt x="5448" y="187"/>
                </a:moveTo>
                <a:lnTo>
                  <a:pt x="0" y="187"/>
                </a:lnTo>
                <a:lnTo>
                  <a:pt x="0" y="0"/>
                </a:lnTo>
                <a:lnTo>
                  <a:pt x="5448" y="0"/>
                </a:lnTo>
                <a:lnTo>
                  <a:pt x="5448" y="187"/>
                </a:lnTo>
              </a:path>
            </a:pathLst>
          </a:custGeom>
          <a:solidFill>
            <a:schemeClr val="tx2">
              <a:lumMod val="60000"/>
              <a:lumOff val="4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grpSp>
        <p:nvGrpSpPr>
          <p:cNvPr id="139" name="组合 138"/>
          <p:cNvGrpSpPr/>
          <p:nvPr/>
        </p:nvGrpSpPr>
        <p:grpSpPr>
          <a:xfrm>
            <a:off x="336915" y="195825"/>
            <a:ext cx="11855085" cy="867700"/>
            <a:chOff x="336915" y="195825"/>
            <a:chExt cx="11855085" cy="867700"/>
          </a:xfrm>
        </p:grpSpPr>
        <p:pic>
          <p:nvPicPr>
            <p:cNvPr id="140"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141"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143"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31" name="文本框 10"/>
          <p:cNvSpPr txBox="1"/>
          <p:nvPr/>
        </p:nvSpPr>
        <p:spPr>
          <a:xfrm>
            <a:off x="1133924" y="166369"/>
            <a:ext cx="2933815" cy="707886"/>
          </a:xfrm>
          <a:prstGeom prst="rect">
            <a:avLst/>
          </a:prstGeom>
          <a:noFill/>
        </p:spPr>
        <p:txBody>
          <a:bodyPr wrap="none" rtlCol="0">
            <a:spAutoFit/>
            <a:scene3d>
              <a:camera prst="orthographicFront"/>
              <a:lightRig rig="threePt" dir="t">
                <a:rot lat="0" lon="0" rev="0"/>
              </a:lightRig>
            </a:scene3d>
            <a:sp3d contourW="12700"/>
          </a:bodyPr>
          <a:lstStyle/>
          <a:p>
            <a:pPr algn="ct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VẬN DỤNG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 name="Rectangle 2"/>
          <p:cNvSpPr/>
          <p:nvPr/>
        </p:nvSpPr>
        <p:spPr>
          <a:xfrm>
            <a:off x="6505602" y="2204316"/>
            <a:ext cx="5349056" cy="2485745"/>
          </a:xfrm>
          <a:prstGeom prst="rect">
            <a:avLst/>
          </a:prstGeom>
        </p:spPr>
        <p:txBody>
          <a:bodyPr wrap="square">
            <a:spAutoFit/>
          </a:bodyPr>
          <a:lstStyle/>
          <a:p>
            <a:pPr algn="ctr">
              <a:lnSpc>
                <a:spcPct val="150000"/>
              </a:lnSpc>
              <a:buClr>
                <a:srgbClr val="000000"/>
              </a:buClr>
              <a:buFont typeface="Arial"/>
              <a:buNone/>
            </a:pPr>
            <a:r>
              <a:rPr lang="en-US" sz="3600" kern="0" dirty="0" err="1">
                <a:solidFill>
                  <a:srgbClr val="000000"/>
                </a:solidFill>
                <a:latin typeface="Times New Roman"/>
                <a:ea typeface="Times New Roman"/>
                <a:cs typeface="Times New Roman"/>
                <a:sym typeface="Times New Roman"/>
              </a:rPr>
              <a:t>Kể</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lại</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truyện</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Vua</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chích</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chòe</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bằng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lời</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kể</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của</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nhân</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vật</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nàng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công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chúa</a:t>
            </a:r>
            <a:r>
              <a:rPr lang="en-US" sz="3600" kern="0" dirty="0">
                <a:solidFill>
                  <a:srgbClr val="000000"/>
                </a:solidFill>
                <a:latin typeface="Times New Roman"/>
                <a:ea typeface="Times New Roman"/>
                <a:cs typeface="Times New Roman"/>
                <a:sym typeface="Times New Roman"/>
              </a:rPr>
              <a:t>.</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860" y="1893062"/>
            <a:ext cx="2538483" cy="3216494"/>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491" y="1893062"/>
            <a:ext cx="2525514" cy="3207832"/>
          </a:xfrm>
          <a:prstGeom prst="rect">
            <a:avLst/>
          </a:prstGeom>
        </p:spPr>
      </p:pic>
    </p:spTree>
    <p:extLst>
      <p:ext uri="{BB962C8B-B14F-4D97-AF65-F5344CB8AC3E}">
        <p14:creationId xmlns:p14="http://schemas.microsoft.com/office/powerpoint/2010/main" val="2505428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anim calcmode="lin" valueType="num">
                                      <p:cBhvr>
                                        <p:cTn id="13" dur="1000" fill="hold"/>
                                        <p:tgtEl>
                                          <p:spTgt spid="134"/>
                                        </p:tgtEl>
                                        <p:attrNameLst>
                                          <p:attrName>ppt_x</p:attrName>
                                        </p:attrNameLst>
                                      </p:cBhvr>
                                      <p:tavLst>
                                        <p:tav tm="0">
                                          <p:val>
                                            <p:strVal val="#ppt_x"/>
                                          </p:val>
                                        </p:tav>
                                        <p:tav tm="100000">
                                          <p:val>
                                            <p:strVal val="#ppt_x"/>
                                          </p:val>
                                        </p:tav>
                                      </p:tavLst>
                                    </p:anim>
                                    <p:anim calcmode="lin" valueType="num">
                                      <p:cBhvr>
                                        <p:cTn id="1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625600" y="-914400"/>
            <a:ext cx="15382546" cy="8652681"/>
          </a:xfrm>
          <a:prstGeom prst="rect">
            <a:avLst/>
          </a:prstGeom>
        </p:spPr>
      </p:pic>
      <p:pic>
        <p:nvPicPr>
          <p:cNvPr id="4" name="Picture 3"/>
          <p:cNvPicPr>
            <a:picLocks noChangeAspect="1"/>
          </p:cNvPicPr>
          <p:nvPr/>
        </p:nvPicPr>
        <p:blipFill>
          <a:blip r:embed="rId4"/>
          <a:stretch>
            <a:fillRect/>
          </a:stretch>
        </p:blipFill>
        <p:spPr>
          <a:xfrm>
            <a:off x="3514625" y="1449258"/>
            <a:ext cx="4346825" cy="4212701"/>
          </a:xfrm>
          <a:prstGeom prst="rect">
            <a:avLst/>
          </a:prstGeom>
        </p:spPr>
      </p:pic>
    </p:spTree>
    <p:extLst>
      <p:ext uri="{BB962C8B-B14F-4D97-AF65-F5344CB8AC3E}">
        <p14:creationId xmlns:p14="http://schemas.microsoft.com/office/powerpoint/2010/main" val="33441349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603720" y="1967296"/>
            <a:ext cx="984565" cy="1107996"/>
          </a:xfrm>
          <a:prstGeom prst="rect">
            <a:avLst/>
          </a:prstGeom>
          <a:noFill/>
        </p:spPr>
        <p:txBody>
          <a:bodyPr wrap="none" rtlCol="0">
            <a:spAutoFit/>
          </a:bodyPr>
          <a:lstStyle/>
          <a:p>
            <a:pPr algn="ctr"/>
            <a:r>
              <a:rPr lang="en-US" altLang="zh-CN" sz="6600" b="1" dirty="0" smtClean="0">
                <a:solidFill>
                  <a:srgbClr val="9D6BAB"/>
                </a:solidFill>
              </a:rPr>
              <a:t>IV</a:t>
            </a:r>
            <a:endParaRPr lang="zh-CN" altLang="en-US" sz="6600" b="1" dirty="0">
              <a:solidFill>
                <a:srgbClr val="9D6BAB"/>
              </a:solidFill>
            </a:endParaRPr>
          </a:p>
        </p:txBody>
      </p:sp>
      <p:pic>
        <p:nvPicPr>
          <p:cNvPr id="2" name="Picture 1"/>
          <p:cNvPicPr>
            <a:picLocks noChangeAspect="1"/>
          </p:cNvPicPr>
          <p:nvPr/>
        </p:nvPicPr>
        <p:blipFill>
          <a:blip r:embed="rId5"/>
          <a:stretch>
            <a:fillRect/>
          </a:stretch>
        </p:blipFill>
        <p:spPr>
          <a:xfrm>
            <a:off x="2404213" y="3711106"/>
            <a:ext cx="7598677" cy="2422366"/>
          </a:xfrm>
          <a:prstGeom prst="rect">
            <a:avLst/>
          </a:prstGeom>
        </p:spPr>
      </p:pic>
    </p:spTree>
    <p:extLst>
      <p:ext uri="{BB962C8B-B14F-4D97-AF65-F5344CB8AC3E}">
        <p14:creationId xmlns:p14="http://schemas.microsoft.com/office/powerpoint/2010/main" val="19819570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72;p135"/>
          <p:cNvSpPr/>
          <p:nvPr/>
        </p:nvSpPr>
        <p:spPr>
          <a:xfrm>
            <a:off x="660399" y="799925"/>
            <a:ext cx="10858500" cy="1569620"/>
          </a:xfrm>
          <a:prstGeom prst="rect">
            <a:avLst/>
          </a:prstGeom>
          <a:noFill/>
          <a:ln>
            <a:noFill/>
          </a:ln>
        </p:spPr>
        <p:txBody>
          <a:bodyPr spcFirstLastPara="1" wrap="square" lIns="91425" tIns="45700" rIns="91425" bIns="45700" anchor="t" anchorCtr="0">
            <a:spAutoFit/>
          </a:bodyPr>
          <a:lstStyle/>
          <a:p>
            <a:pPr algn="ctr">
              <a:buClr>
                <a:srgbClr val="000000"/>
              </a:buClr>
            </a:pPr>
            <a:r>
              <a:rPr lang="en-US" sz="4000" b="1" kern="0" dirty="0" err="1" smtClean="0">
                <a:solidFill>
                  <a:srgbClr val="FF0000"/>
                </a:solidFill>
                <a:latin typeface="Times New Roman"/>
                <a:ea typeface="Times New Roman"/>
                <a:cs typeface="Times New Roman"/>
                <a:sym typeface="Times New Roman"/>
              </a:rPr>
              <a:t>Phiếu</a:t>
            </a:r>
            <a:r>
              <a:rPr lang="en-US" sz="4000" b="1" kern="0" dirty="0" smtClean="0">
                <a:solidFill>
                  <a:srgbClr val="FF0000"/>
                </a:solidFill>
                <a:latin typeface="Times New Roman"/>
                <a:ea typeface="Times New Roman"/>
                <a:cs typeface="Times New Roman"/>
                <a:sym typeface="Times New Roman"/>
              </a:rPr>
              <a:t> </a:t>
            </a:r>
            <a:r>
              <a:rPr lang="en-US" sz="4000" b="1" kern="0" dirty="0" err="1">
                <a:solidFill>
                  <a:srgbClr val="FF0000"/>
                </a:solidFill>
                <a:latin typeface="Times New Roman"/>
                <a:ea typeface="Times New Roman"/>
                <a:cs typeface="Times New Roman"/>
                <a:sym typeface="Times New Roman"/>
              </a:rPr>
              <a:t>học</a:t>
            </a:r>
            <a:r>
              <a:rPr lang="en-US" sz="4000" b="1" kern="0" dirty="0">
                <a:solidFill>
                  <a:srgbClr val="FF0000"/>
                </a:solidFill>
                <a:latin typeface="Times New Roman"/>
                <a:ea typeface="Times New Roman"/>
                <a:cs typeface="Times New Roman"/>
                <a:sym typeface="Times New Roman"/>
              </a:rPr>
              <a:t> </a:t>
            </a:r>
            <a:r>
              <a:rPr lang="en-US" sz="4000" b="1" kern="0" dirty="0" err="1" smtClean="0">
                <a:solidFill>
                  <a:srgbClr val="FF0000"/>
                </a:solidFill>
                <a:latin typeface="Times New Roman"/>
                <a:ea typeface="Times New Roman"/>
                <a:cs typeface="Times New Roman"/>
                <a:sym typeface="Times New Roman"/>
              </a:rPr>
              <a:t>tập</a:t>
            </a:r>
            <a:endParaRPr lang="en-US" sz="4000" b="1" kern="0" dirty="0" smtClean="0">
              <a:solidFill>
                <a:srgbClr val="FF0000"/>
              </a:solidFill>
              <a:latin typeface="Times New Roman"/>
              <a:ea typeface="Times New Roman"/>
              <a:cs typeface="Times New Roman"/>
              <a:sym typeface="Times New Roman"/>
            </a:endParaRPr>
          </a:p>
          <a:p>
            <a:pPr>
              <a:buClr>
                <a:srgbClr val="000000"/>
              </a:buClr>
            </a:pPr>
            <a:r>
              <a:rPr lang="en-US" sz="2800" b="1" kern="0" dirty="0" err="1" smtClean="0">
                <a:solidFill>
                  <a:srgbClr val="000000"/>
                </a:solidFill>
                <a:latin typeface="Times New Roman"/>
                <a:ea typeface="Times New Roman"/>
                <a:cs typeface="Times New Roman"/>
                <a:sym typeface="Times New Roman"/>
              </a:rPr>
              <a:t>Bài</a:t>
            </a:r>
            <a:r>
              <a:rPr lang="en-US" sz="2800" b="1" kern="0" dirty="0" smtClean="0">
                <a:solidFill>
                  <a:srgbClr val="000000"/>
                </a:solidFill>
                <a:latin typeface="Times New Roman"/>
                <a:ea typeface="Times New Roman"/>
                <a:cs typeface="Times New Roman"/>
                <a:sym typeface="Times New Roman"/>
              </a:rPr>
              <a:t> </a:t>
            </a:r>
            <a:r>
              <a:rPr lang="en-US" sz="2800" b="1" kern="0" dirty="0" err="1">
                <a:solidFill>
                  <a:srgbClr val="000000"/>
                </a:solidFill>
                <a:latin typeface="Times New Roman"/>
                <a:ea typeface="Times New Roman"/>
                <a:cs typeface="Times New Roman"/>
                <a:sym typeface="Times New Roman"/>
              </a:rPr>
              <a:t>tập</a:t>
            </a:r>
            <a:r>
              <a:rPr lang="en-US" sz="2800" b="1" kern="0" dirty="0">
                <a:solidFill>
                  <a:srgbClr val="000000"/>
                </a:solidFill>
                <a:latin typeface="Times New Roman"/>
                <a:ea typeface="Times New Roman"/>
                <a:cs typeface="Times New Roman"/>
                <a:sym typeface="Times New Roman"/>
              </a:rPr>
              <a:t> 1:</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Thảo</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luận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về</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các</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đặc</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điểm</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của</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truyện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cổ</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tích</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và</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hoàn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thiện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bảng</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theo</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mẫu</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sau</a:t>
            </a:r>
            <a:r>
              <a:rPr lang="en-US" sz="2800" kern="0" dirty="0">
                <a:solidFill>
                  <a:srgbClr val="000000"/>
                </a:solidFill>
                <a:latin typeface="Times New Roman"/>
                <a:ea typeface="Times New Roman"/>
                <a:cs typeface="Times New Roman"/>
                <a:sym typeface="Times New Roman"/>
              </a:rPr>
              <a:t>:</a:t>
            </a:r>
            <a:endParaRPr sz="2800" kern="0" dirty="0">
              <a:solidFill>
                <a:srgbClr val="000000"/>
              </a:solidFill>
              <a:latin typeface="Times New Roman"/>
              <a:ea typeface="Times New Roman"/>
              <a:cs typeface="Times New Roman"/>
              <a:sym typeface="Times New Roman"/>
            </a:endParaRPr>
          </a:p>
        </p:txBody>
      </p:sp>
      <p:graphicFrame>
        <p:nvGraphicFramePr>
          <p:cNvPr id="4" name="Google Shape;2773;p135"/>
          <p:cNvGraphicFramePr/>
          <p:nvPr>
            <p:extLst>
              <p:ext uri="{D42A27DB-BD31-4B8C-83A1-F6EECF244321}">
                <p14:modId xmlns:p14="http://schemas.microsoft.com/office/powerpoint/2010/main" val="1677992129"/>
              </p:ext>
            </p:extLst>
          </p:nvPr>
        </p:nvGraphicFramePr>
        <p:xfrm>
          <a:off x="660399" y="2608579"/>
          <a:ext cx="10858500" cy="3169920"/>
        </p:xfrm>
        <a:graphic>
          <a:graphicData uri="http://schemas.openxmlformats.org/drawingml/2006/table">
            <a:tbl>
              <a:tblPr>
                <a:noFill/>
              </a:tblPr>
              <a:tblGrid>
                <a:gridCol w="1264800">
                  <a:extLst>
                    <a:ext uri="{9D8B030D-6E8A-4147-A177-3AD203B41FA5}">
                      <a16:colId xmlns="" xmlns:a16="http://schemas.microsoft.com/office/drawing/2014/main" val="20000"/>
                    </a:ext>
                  </a:extLst>
                </a:gridCol>
                <a:gridCol w="4112850">
                  <a:extLst>
                    <a:ext uri="{9D8B030D-6E8A-4147-A177-3AD203B41FA5}">
                      <a16:colId xmlns="" xmlns:a16="http://schemas.microsoft.com/office/drawing/2014/main" val="20001"/>
                    </a:ext>
                  </a:extLst>
                </a:gridCol>
                <a:gridCol w="5480850">
                  <a:extLst>
                    <a:ext uri="{9D8B030D-6E8A-4147-A177-3AD203B41FA5}">
                      <a16:colId xmlns="" xmlns:a16="http://schemas.microsoft.com/office/drawing/2014/main" val="20002"/>
                    </a:ext>
                  </a:extLst>
                </a:gridCol>
              </a:tblGrid>
              <a:tr h="406400">
                <a:tc>
                  <a:txBody>
                    <a:bodyPr/>
                    <a:lstStyle/>
                    <a:p>
                      <a:pPr marL="0" marR="0" lvl="0" indent="0" algn="ctr" rtl="0">
                        <a:lnSpc>
                          <a:spcPct val="150000"/>
                        </a:lnSpc>
                        <a:spcBef>
                          <a:spcPts val="0"/>
                        </a:spcBef>
                        <a:spcAft>
                          <a:spcPts val="0"/>
                        </a:spcAft>
                        <a:buNone/>
                      </a:pPr>
                      <a:r>
                        <a:rPr lang="en-US" sz="3200" b="1" dirty="0">
                          <a:solidFill>
                            <a:schemeClr val="bg1"/>
                          </a:solidFill>
                          <a:latin typeface="Times New Roman"/>
                          <a:ea typeface="Times New Roman"/>
                          <a:cs typeface="Times New Roman"/>
                          <a:sym typeface="Times New Roman"/>
                        </a:rPr>
                        <a:t>STT</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a:txBody>
                    <a:bodyPr/>
                    <a:lstStyle/>
                    <a:p>
                      <a:pPr marL="0" marR="0" lvl="0" indent="0" algn="ctr" rtl="0">
                        <a:lnSpc>
                          <a:spcPct val="150000"/>
                        </a:lnSpc>
                        <a:spcBef>
                          <a:spcPts val="0"/>
                        </a:spcBef>
                        <a:spcAft>
                          <a:spcPts val="0"/>
                        </a:spcAft>
                        <a:buNone/>
                      </a:pPr>
                      <a:r>
                        <a:rPr lang="en-US" sz="3200" b="1" dirty="0" err="1">
                          <a:solidFill>
                            <a:schemeClr val="bg1"/>
                          </a:solidFill>
                          <a:latin typeface="Times New Roman"/>
                          <a:ea typeface="Times New Roman"/>
                          <a:cs typeface="Times New Roman"/>
                          <a:sym typeface="Times New Roman"/>
                        </a:rPr>
                        <a:t>Các</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yếu</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tố</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a:txBody>
                    <a:bodyPr/>
                    <a:lstStyle/>
                    <a:p>
                      <a:pPr marL="0" marR="0" lvl="0" indent="0" algn="ctr" rtl="0">
                        <a:lnSpc>
                          <a:spcPct val="150000"/>
                        </a:lnSpc>
                        <a:spcBef>
                          <a:spcPts val="0"/>
                        </a:spcBef>
                        <a:spcAft>
                          <a:spcPts val="0"/>
                        </a:spcAft>
                        <a:buNone/>
                      </a:pPr>
                      <a:r>
                        <a:rPr lang="en-US" sz="3200" b="1" dirty="0" err="1">
                          <a:solidFill>
                            <a:schemeClr val="bg1"/>
                          </a:solidFill>
                          <a:latin typeface="Times New Roman"/>
                          <a:ea typeface="Times New Roman"/>
                          <a:cs typeface="Times New Roman"/>
                          <a:sym typeface="Times New Roman"/>
                        </a:rPr>
                        <a:t>Đặc</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điểm</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extLst>
                  <a:ext uri="{0D108BD9-81ED-4DB2-BD59-A6C34878D82A}">
                    <a16:rowId xmlns="" xmlns:a16="http://schemas.microsoft.com/office/drawing/2014/main" val="10000"/>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1</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dirty="0" err="1">
                          <a:latin typeface="Times New Roman"/>
                          <a:ea typeface="Times New Roman"/>
                          <a:cs typeface="Times New Roman"/>
                          <a:sym typeface="Times New Roman"/>
                        </a:rPr>
                        <a:t>Chủ</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đề</a:t>
                      </a:r>
                      <a:endParaRPr sz="3200" dirty="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1"/>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2</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Nhân vật</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2"/>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3</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Cốt truyện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3"/>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4</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Lời kể</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4"/>
                  </a:ext>
                </a:extLst>
              </a:tr>
              <a:tr h="367675">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5</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Yếu tố kì ảo</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dirty="0">
                          <a:solidFill>
                            <a:srgbClr val="F2DBDB"/>
                          </a:solidFill>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 xmlns:a16="http://schemas.microsoft.com/office/drawing/2014/main" val="10005"/>
                  </a:ext>
                </a:extLst>
              </a:tr>
            </a:tbl>
          </a:graphicData>
        </a:graphic>
      </p:graphicFrame>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Tree>
    <p:extLst>
      <p:ext uri="{BB962C8B-B14F-4D97-AF65-F5344CB8AC3E}">
        <p14:creationId xmlns:p14="http://schemas.microsoft.com/office/powerpoint/2010/main" val="10495865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aphicFrame>
        <p:nvGraphicFramePr>
          <p:cNvPr id="10" name="Google Shape;2780;p136"/>
          <p:cNvGraphicFramePr/>
          <p:nvPr>
            <p:extLst>
              <p:ext uri="{D42A27DB-BD31-4B8C-83A1-F6EECF244321}">
                <p14:modId xmlns:p14="http://schemas.microsoft.com/office/powerpoint/2010/main" val="3999327189"/>
              </p:ext>
            </p:extLst>
          </p:nvPr>
        </p:nvGraphicFramePr>
        <p:xfrm>
          <a:off x="337778" y="910712"/>
          <a:ext cx="11344705" cy="5659560"/>
        </p:xfrm>
        <a:graphic>
          <a:graphicData uri="http://schemas.openxmlformats.org/drawingml/2006/table">
            <a:tbl>
              <a:tblPr>
                <a:noFill/>
              </a:tblPr>
              <a:tblGrid>
                <a:gridCol w="1899082">
                  <a:extLst>
                    <a:ext uri="{9D8B030D-6E8A-4147-A177-3AD203B41FA5}">
                      <a16:colId xmlns="" xmlns:a16="http://schemas.microsoft.com/office/drawing/2014/main" val="20000"/>
                    </a:ext>
                  </a:extLst>
                </a:gridCol>
                <a:gridCol w="9445623">
                  <a:extLst>
                    <a:ext uri="{9D8B030D-6E8A-4147-A177-3AD203B41FA5}">
                      <a16:colId xmlns="" xmlns:a16="http://schemas.microsoft.com/office/drawing/2014/main" val="20001"/>
                    </a:ext>
                  </a:extLst>
                </a:gridCol>
              </a:tblGrid>
              <a:tr h="203500">
                <a:tc>
                  <a:txBody>
                    <a:bodyPr/>
                    <a:lstStyle/>
                    <a:p>
                      <a:pPr marL="0" marR="0" lvl="0" indent="0" algn="ctr" rtl="0">
                        <a:spcBef>
                          <a:spcPts val="0"/>
                        </a:spcBef>
                        <a:spcAft>
                          <a:spcPts val="0"/>
                        </a:spcAft>
                        <a:buNone/>
                      </a:pPr>
                      <a:r>
                        <a:rPr lang="en-US" sz="2400" b="1" i="1" dirty="0" err="1">
                          <a:solidFill>
                            <a:schemeClr val="bg1"/>
                          </a:solidFill>
                          <a:latin typeface="Times New Roman"/>
                          <a:ea typeface="Times New Roman"/>
                          <a:cs typeface="Times New Roman"/>
                          <a:sym typeface="Times New Roman"/>
                        </a:rPr>
                        <a:t>Các</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yếu</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tố</a:t>
                      </a:r>
                      <a:endParaRPr sz="24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8ACE8"/>
                    </a:solidFill>
                  </a:tcPr>
                </a:tc>
                <a:tc>
                  <a:txBody>
                    <a:bodyPr/>
                    <a:lstStyle/>
                    <a:p>
                      <a:pPr marL="0" marR="0" lvl="0" indent="0" algn="ctr" rtl="0">
                        <a:spcBef>
                          <a:spcPts val="0"/>
                        </a:spcBef>
                        <a:spcAft>
                          <a:spcPts val="0"/>
                        </a:spcAft>
                        <a:buNone/>
                      </a:pPr>
                      <a:r>
                        <a:rPr lang="en-US" sz="2400" b="1" i="1" dirty="0" err="1">
                          <a:solidFill>
                            <a:schemeClr val="bg1"/>
                          </a:solidFill>
                          <a:latin typeface="Times New Roman"/>
                          <a:ea typeface="Times New Roman"/>
                          <a:cs typeface="Times New Roman"/>
                          <a:sym typeface="Times New Roman"/>
                        </a:rPr>
                        <a:t>Đặc</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điểm</a:t>
                      </a:r>
                      <a:endParaRPr sz="24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ACE8"/>
                    </a:solidFill>
                  </a:tcPr>
                </a:tc>
                <a:extLst>
                  <a:ext uri="{0D108BD9-81ED-4DB2-BD59-A6C34878D82A}">
                    <a16:rowId xmlns="" xmlns:a16="http://schemas.microsoft.com/office/drawing/2014/main" val="10000"/>
                  </a:ext>
                </a:extLst>
              </a:tr>
              <a:tr h="349425">
                <a:tc>
                  <a:txBody>
                    <a:bodyPr/>
                    <a:lstStyle/>
                    <a:p>
                      <a:pPr marL="0" marR="0" lvl="0" indent="0" algn="ctr" rtl="0">
                        <a:spcBef>
                          <a:spcPts val="0"/>
                        </a:spcBef>
                        <a:spcAft>
                          <a:spcPts val="0"/>
                        </a:spcAft>
                        <a:buNone/>
                      </a:pPr>
                      <a:r>
                        <a:rPr lang="en-US" sz="2400" dirty="0" err="1">
                          <a:latin typeface="Times New Roman"/>
                          <a:ea typeface="Times New Roman"/>
                          <a:cs typeface="Times New Roman"/>
                          <a:sym typeface="Times New Roman"/>
                        </a:rPr>
                        <a:t>Chủ</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đề</a:t>
                      </a: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495375">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Nhân vật</a:t>
                      </a:r>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641650">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Cốt truyện</a:t>
                      </a:r>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sz="24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2215486" y="1372197"/>
            <a:ext cx="9426053" cy="1200329"/>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Truyện cổ tích thường kể về những xung đột trong gia đình, xã hội, phản ánh số phận của các cá nhân và thể hiện ước mơ thay đổi số phận của chính họ.</a:t>
            </a:r>
            <a:endParaRPr lang="vi-VN" sz="2400" dirty="0"/>
          </a:p>
        </p:txBody>
      </p:sp>
      <p:sp>
        <p:nvSpPr>
          <p:cNvPr id="11" name="Rectangle 10"/>
          <p:cNvSpPr/>
          <p:nvPr/>
        </p:nvSpPr>
        <p:spPr>
          <a:xfrm>
            <a:off x="2215485" y="2468285"/>
            <a:ext cx="9426053" cy="1569660"/>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Nhân vật trong truyện cổ tích thường đại diện cho các kiểu người khác nhau trong xã hội, thường được chia làm hai tuyến:</a:t>
            </a:r>
            <a:endParaRPr lang="vi-VN" sz="2400" dirty="0"/>
          </a:p>
          <a:p>
            <a:pPr lvl="0" algn="just"/>
            <a:r>
              <a:rPr lang="vi-VN" sz="2400" dirty="0">
                <a:latin typeface="Times New Roman"/>
                <a:ea typeface="Times New Roman"/>
                <a:cs typeface="Times New Roman"/>
                <a:sym typeface="Times New Roman"/>
              </a:rPr>
              <a:t>Nhân vật chính diện (tốt, thiện)</a:t>
            </a:r>
            <a:endParaRPr lang="vi-VN" sz="2400" dirty="0"/>
          </a:p>
          <a:p>
            <a:pPr lvl="0" algn="just"/>
            <a:r>
              <a:rPr lang="vi-VN" sz="2400" dirty="0">
                <a:latin typeface="Times New Roman"/>
                <a:ea typeface="Times New Roman"/>
                <a:cs typeface="Times New Roman"/>
                <a:sym typeface="Times New Roman"/>
              </a:rPr>
              <a:t>Nhân vật phản diện (xấu, ác)</a:t>
            </a:r>
            <a:endParaRPr lang="vi-VN" sz="2400" dirty="0"/>
          </a:p>
        </p:txBody>
      </p:sp>
      <p:sp>
        <p:nvSpPr>
          <p:cNvPr id="12" name="Rectangle 11"/>
          <p:cNvSpPr/>
          <p:nvPr/>
        </p:nvSpPr>
        <p:spPr>
          <a:xfrm>
            <a:off x="2215484" y="3979871"/>
            <a:ext cx="9426054" cy="2677656"/>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Thường là các câu chuyện tưởng tượng xoay quanh một số nhân vật quen thuộc như nhân vật tài giỏi , nhân vật dũng sĩ, người mồ côi, người em út, người con riêng, người nghèo khổ, người có hình dạng xấu xí, người thông minh, người ngốc nghếch và cả những câu chuyện kể về các con vật nói năng và hoạt động như con người</a:t>
            </a:r>
          </a:p>
          <a:p>
            <a:pPr lvl="0" algn="just"/>
            <a:r>
              <a:rPr lang="vi-VN" sz="2400" dirty="0">
                <a:latin typeface="Times New Roman"/>
                <a:ea typeface="Times New Roman"/>
                <a:cs typeface="Times New Roman"/>
                <a:sym typeface="Times New Roman"/>
              </a:rPr>
              <a:t>- Truyện được kể theo trật tự thời gian tuyến tính, thể hiện rõ quan hệ nhân quả giữa các sự kiện</a:t>
            </a:r>
          </a:p>
        </p:txBody>
      </p:sp>
    </p:spTree>
    <p:extLst>
      <p:ext uri="{BB962C8B-B14F-4D97-AF65-F5344CB8AC3E}">
        <p14:creationId xmlns:p14="http://schemas.microsoft.com/office/powerpoint/2010/main" val="9737254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aphicFrame>
        <p:nvGraphicFramePr>
          <p:cNvPr id="10" name="Google Shape;2787;p137"/>
          <p:cNvGraphicFramePr/>
          <p:nvPr>
            <p:extLst>
              <p:ext uri="{D42A27DB-BD31-4B8C-83A1-F6EECF244321}">
                <p14:modId xmlns:p14="http://schemas.microsoft.com/office/powerpoint/2010/main" val="3370906754"/>
              </p:ext>
            </p:extLst>
          </p:nvPr>
        </p:nvGraphicFramePr>
        <p:xfrm>
          <a:off x="711716" y="1361088"/>
          <a:ext cx="10957119" cy="4892370"/>
        </p:xfrm>
        <a:graphic>
          <a:graphicData uri="http://schemas.openxmlformats.org/drawingml/2006/table">
            <a:tbl>
              <a:tblPr>
                <a:noFill/>
              </a:tblPr>
              <a:tblGrid>
                <a:gridCol w="1834201">
                  <a:extLst>
                    <a:ext uri="{9D8B030D-6E8A-4147-A177-3AD203B41FA5}">
                      <a16:colId xmlns="" xmlns:a16="http://schemas.microsoft.com/office/drawing/2014/main" val="20000"/>
                    </a:ext>
                  </a:extLst>
                </a:gridCol>
                <a:gridCol w="9122918">
                  <a:extLst>
                    <a:ext uri="{9D8B030D-6E8A-4147-A177-3AD203B41FA5}">
                      <a16:colId xmlns="" xmlns:a16="http://schemas.microsoft.com/office/drawing/2014/main" val="20001"/>
                    </a:ext>
                  </a:extLst>
                </a:gridCol>
              </a:tblGrid>
              <a:tr h="203500">
                <a:tc>
                  <a:txBody>
                    <a:bodyPr/>
                    <a:lstStyle/>
                    <a:p>
                      <a:pPr marL="0" marR="0" lvl="0" indent="0" algn="ctr" rtl="0">
                        <a:spcBef>
                          <a:spcPts val="0"/>
                        </a:spcBef>
                        <a:spcAft>
                          <a:spcPts val="0"/>
                        </a:spcAft>
                        <a:buNone/>
                      </a:pPr>
                      <a:r>
                        <a:rPr lang="en-US" sz="2800" b="1" i="1" dirty="0" err="1">
                          <a:solidFill>
                            <a:schemeClr val="bg1"/>
                          </a:solidFill>
                          <a:latin typeface="Times New Roman"/>
                          <a:ea typeface="Times New Roman"/>
                          <a:cs typeface="Times New Roman"/>
                          <a:sym typeface="Times New Roman"/>
                        </a:rPr>
                        <a:t>Các</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yếu</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tố</a:t>
                      </a:r>
                      <a:endParaRPr sz="28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8ACE8"/>
                    </a:solidFill>
                  </a:tcPr>
                </a:tc>
                <a:tc>
                  <a:txBody>
                    <a:bodyPr/>
                    <a:lstStyle/>
                    <a:p>
                      <a:pPr marL="0" marR="0" lvl="0" indent="0" algn="ctr" rtl="0">
                        <a:spcBef>
                          <a:spcPts val="0"/>
                        </a:spcBef>
                        <a:spcAft>
                          <a:spcPts val="0"/>
                        </a:spcAft>
                        <a:buNone/>
                      </a:pPr>
                      <a:r>
                        <a:rPr lang="en-US" sz="2800" b="1" i="1" dirty="0" err="1">
                          <a:solidFill>
                            <a:schemeClr val="bg1"/>
                          </a:solidFill>
                          <a:latin typeface="Times New Roman"/>
                          <a:ea typeface="Times New Roman"/>
                          <a:cs typeface="Times New Roman"/>
                          <a:sym typeface="Times New Roman"/>
                        </a:rPr>
                        <a:t>Đặc</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điểm</a:t>
                      </a:r>
                      <a:endParaRPr sz="28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ACE8"/>
                    </a:solidFill>
                  </a:tcPr>
                </a:tc>
                <a:extLst>
                  <a:ext uri="{0D108BD9-81ED-4DB2-BD59-A6C34878D82A}">
                    <a16:rowId xmlns="" xmlns:a16="http://schemas.microsoft.com/office/drawing/2014/main" val="10000"/>
                  </a:ext>
                </a:extLst>
              </a:tr>
              <a:tr h="380975">
                <a:tc>
                  <a:txBody>
                    <a:bodyPr/>
                    <a:lstStyle/>
                    <a:p>
                      <a:pPr marL="0" marR="0" lvl="0" indent="0" algn="ctr" rtl="0">
                        <a:spcBef>
                          <a:spcPts val="0"/>
                        </a:spcBef>
                        <a:spcAft>
                          <a:spcPts val="0"/>
                        </a:spcAft>
                        <a:buNone/>
                      </a:pPr>
                      <a:r>
                        <a:rPr lang="en-US" sz="2800" dirty="0" err="1">
                          <a:latin typeface="Times New Roman"/>
                          <a:ea typeface="Times New Roman"/>
                          <a:cs typeface="Times New Roman"/>
                          <a:sym typeface="Times New Roman"/>
                        </a:rPr>
                        <a:t>Lời</a:t>
                      </a:r>
                      <a:r>
                        <a:rPr lang="en-US" sz="2800" dirty="0">
                          <a:latin typeface="Times New Roman"/>
                          <a:ea typeface="Times New Roman"/>
                          <a:cs typeface="Times New Roman"/>
                          <a:sym typeface="Times New Roman"/>
                        </a:rPr>
                        <a:t> </a:t>
                      </a:r>
                      <a:r>
                        <a:rPr lang="en-US" sz="2800" dirty="0" err="1" smtClean="0">
                          <a:latin typeface="Times New Roman"/>
                          <a:ea typeface="Times New Roman"/>
                          <a:cs typeface="Times New Roman"/>
                          <a:sym typeface="Times New Roman"/>
                        </a:rPr>
                        <a:t>kể</a:t>
                      </a:r>
                      <a:endParaRPr lang="en-US" sz="2800" dirty="0" smtClean="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380975">
                <a:tc>
                  <a:txBody>
                    <a:bodyPr/>
                    <a:lstStyle/>
                    <a:p>
                      <a:pPr marL="0" marR="0" lvl="0" indent="0" algn="ctr" rtl="0">
                        <a:spcBef>
                          <a:spcPts val="0"/>
                        </a:spcBef>
                        <a:spcAft>
                          <a:spcPts val="0"/>
                        </a:spcAft>
                        <a:buNone/>
                      </a:pPr>
                      <a:r>
                        <a:rPr lang="en-US" sz="2800" dirty="0" err="1">
                          <a:latin typeface="Times New Roman"/>
                          <a:ea typeface="Times New Roman"/>
                          <a:cs typeface="Times New Roman"/>
                          <a:sym typeface="Times New Roman"/>
                        </a:rPr>
                        <a:t>Yếu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tố</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kì</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ảo</a:t>
                      </a: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bl>
          </a:graphicData>
        </a:graphic>
      </p:graphicFrame>
      <p:sp>
        <p:nvSpPr>
          <p:cNvPr id="2" name="Rectangle 1"/>
          <p:cNvSpPr/>
          <p:nvPr/>
        </p:nvSpPr>
        <p:spPr>
          <a:xfrm>
            <a:off x="2552132" y="1859843"/>
            <a:ext cx="9048466" cy="2246769"/>
          </a:xfrm>
          <a:prstGeom prst="rect">
            <a:avLst/>
          </a:prstGeom>
        </p:spPr>
        <p:txBody>
          <a:bodyPr wrap="square">
            <a:spAutoFit/>
          </a:bodyPr>
          <a:lstStyle/>
          <a:p>
            <a:pPr lvl="0" algn="just"/>
            <a:r>
              <a:rPr lang="vi-VN" sz="2800" dirty="0">
                <a:latin typeface="Times New Roman"/>
                <a:ea typeface="Times New Roman"/>
                <a:cs typeface="Times New Roman"/>
                <a:sym typeface="Times New Roman"/>
              </a:rPr>
              <a:t>- Lời kể trong truyện cổ tích thường mở đầu bằng những từ ngữ chỉ không gian, thời gian không xác định. Tùy thuộc vào bối cảnh, người kể chuyện có thể thay đổi một số chi tiết trong lời kể, tạo ra nhiều bản kể khác nhau trên cùng 1 cốt truyện</a:t>
            </a:r>
          </a:p>
        </p:txBody>
      </p:sp>
      <p:sp>
        <p:nvSpPr>
          <p:cNvPr id="3" name="Rectangle 2"/>
          <p:cNvSpPr/>
          <p:nvPr/>
        </p:nvSpPr>
        <p:spPr>
          <a:xfrm>
            <a:off x="2552132" y="4016192"/>
            <a:ext cx="9048466" cy="2246769"/>
          </a:xfrm>
          <a:prstGeom prst="rect">
            <a:avLst/>
          </a:prstGeom>
        </p:spPr>
        <p:txBody>
          <a:bodyPr wrap="square">
            <a:spAutoFit/>
          </a:bodyPr>
          <a:lstStyle/>
          <a:p>
            <a:pPr lvl="0" algn="just"/>
            <a:r>
              <a:rPr lang="vi-VN" sz="2800" dirty="0">
                <a:latin typeface="Times New Roman"/>
                <a:ea typeface="Times New Roman"/>
                <a:cs typeface="Times New Roman"/>
                <a:sym typeface="Times New Roman"/>
              </a:rPr>
              <a:t>- Các yếu tố kì ảo không được sử dụng quá nhiều, mà xuất hiện khá ít và xâm nhập vào cuộc sống trần tụt, qua hình ảnh những ông bụt, bà tiên, những con vật kì lạ có phép thuật, nhằm tạo ra tình huống hoặc giúp con người vượt qua tình huống khó khăn</a:t>
            </a:r>
          </a:p>
        </p:txBody>
      </p:sp>
    </p:spTree>
    <p:extLst>
      <p:ext uri="{BB962C8B-B14F-4D97-AF65-F5344CB8AC3E}">
        <p14:creationId xmlns:p14="http://schemas.microsoft.com/office/powerpoint/2010/main" val="29094127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28"/>
          <p:cNvSpPr>
            <a:spLocks/>
          </p:cNvSpPr>
          <p:nvPr/>
        </p:nvSpPr>
        <p:spPr bwMode="auto">
          <a:xfrm>
            <a:off x="3084637" y="4637090"/>
            <a:ext cx="1426591" cy="1102811"/>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4" name="Freeform: Shape 129"/>
          <p:cNvSpPr>
            <a:spLocks/>
          </p:cNvSpPr>
          <p:nvPr/>
        </p:nvSpPr>
        <p:spPr bwMode="auto">
          <a:xfrm>
            <a:off x="1179372" y="1809369"/>
            <a:ext cx="5235942" cy="3436860"/>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1179372" y="41566"/>
            <a:ext cx="4116833" cy="707886"/>
          </a:xfrm>
          <a:prstGeom prst="rect">
            <a:avLst/>
          </a:prstGeom>
          <a:noFill/>
        </p:spPr>
        <p:txBody>
          <a:bodyPr wrap="none" rtlCol="0">
            <a:spAutoFit/>
            <a:scene3d>
              <a:camera prst="orthographicFront"/>
              <a:lightRig rig="threePt" dir="t">
                <a:rot lat="0" lon="0" rev="0"/>
              </a:lightRig>
            </a:scene3d>
            <a:sp3d contourW="12700"/>
          </a:bodyPr>
          <a:lstStyle/>
          <a:p>
            <a:pPr algn="ct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12" name="Rectangle 11"/>
          <p:cNvSpPr/>
          <p:nvPr/>
        </p:nvSpPr>
        <p:spPr>
          <a:xfrm>
            <a:off x="6494802" y="1829909"/>
            <a:ext cx="5349056" cy="3416320"/>
          </a:xfrm>
          <a:prstGeom prst="rect">
            <a:avLst/>
          </a:prstGeom>
        </p:spPr>
        <p:txBody>
          <a:bodyPr wrap="square">
            <a:spAutoFit/>
          </a:bodyPr>
          <a:lstStyle/>
          <a:p>
            <a:pPr algn="ctr">
              <a:lnSpc>
                <a:spcPct val="150000"/>
              </a:lnSpc>
              <a:buClr>
                <a:srgbClr val="000000"/>
              </a:buClr>
              <a:buFont typeface="Arial"/>
              <a:buNone/>
            </a:pPr>
            <a:r>
              <a:rPr lang="en-US" sz="3600" kern="0" dirty="0" err="1" smtClean="0">
                <a:solidFill>
                  <a:srgbClr val="000000"/>
                </a:solidFill>
                <a:latin typeface="Times New Roman"/>
                <a:ea typeface="Times New Roman"/>
                <a:cs typeface="Times New Roman"/>
                <a:sym typeface="Times New Roman"/>
              </a:rPr>
              <a:t>Viết</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đoạn</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văn</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khoảng</a:t>
            </a:r>
            <a:r>
              <a:rPr lang="en-US" sz="3600" kern="0" dirty="0" smtClean="0">
                <a:solidFill>
                  <a:srgbClr val="000000"/>
                </a:solidFill>
                <a:latin typeface="Times New Roman"/>
                <a:ea typeface="Times New Roman"/>
                <a:cs typeface="Times New Roman"/>
                <a:sym typeface="Times New Roman"/>
              </a:rPr>
              <a:t> 5-7 </a:t>
            </a:r>
            <a:r>
              <a:rPr lang="en-US" sz="3600" kern="0" dirty="0" err="1" smtClean="0">
                <a:solidFill>
                  <a:srgbClr val="000000"/>
                </a:solidFill>
                <a:latin typeface="Times New Roman"/>
                <a:ea typeface="Times New Roman"/>
                <a:cs typeface="Times New Roman"/>
                <a:sym typeface="Times New Roman"/>
              </a:rPr>
              <a:t>câu</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về</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Thế</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giới</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cổ</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tích</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theo</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sự</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hình</a:t>
            </a:r>
            <a:r>
              <a:rPr lang="en-US" sz="3600" kern="0" dirty="0" smtClean="0">
                <a:solidFill>
                  <a:srgbClr val="000000"/>
                </a:solidFill>
                <a:latin typeface="Times New Roman"/>
                <a:ea typeface="Times New Roman"/>
                <a:cs typeface="Times New Roman"/>
                <a:sym typeface="Times New Roman"/>
              </a:rPr>
              <a:t> dung, </a:t>
            </a:r>
            <a:r>
              <a:rPr lang="en-US" sz="3600" kern="0" dirty="0" err="1" smtClean="0">
                <a:solidFill>
                  <a:srgbClr val="000000"/>
                </a:solidFill>
                <a:latin typeface="Times New Roman"/>
                <a:ea typeface="Times New Roman"/>
                <a:cs typeface="Times New Roman"/>
                <a:sym typeface="Times New Roman"/>
              </a:rPr>
              <a:t>tưởng</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tượng</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của</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em</a:t>
            </a:r>
            <a:r>
              <a:rPr lang="en-US" sz="3600" kern="0" dirty="0" smtClean="0">
                <a:solidFill>
                  <a:srgbClr val="000000"/>
                </a:solidFill>
                <a:latin typeface="Times New Roman"/>
                <a:ea typeface="Times New Roman"/>
                <a:cs typeface="Times New Roman"/>
                <a:sym typeface="Times New Roman"/>
              </a:rPr>
              <a:t>.</a:t>
            </a:r>
            <a:endParaRPr lang="en-US" sz="3600" kern="0" dirty="0">
              <a:solidFill>
                <a:srgbClr val="000000"/>
              </a:solidFill>
              <a:latin typeface="Times New Roman"/>
              <a:ea typeface="Times New Roman"/>
              <a:cs typeface="Times New Roman"/>
              <a:sym typeface="Times New Roman"/>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367" y="1984875"/>
            <a:ext cx="4710862" cy="2982910"/>
          </a:xfrm>
          <a:prstGeom prst="rect">
            <a:avLst/>
          </a:prstGeom>
        </p:spPr>
      </p:pic>
    </p:spTree>
    <p:extLst>
      <p:ext uri="{BB962C8B-B14F-4D97-AF65-F5344CB8AC3E}">
        <p14:creationId xmlns:p14="http://schemas.microsoft.com/office/powerpoint/2010/main" val="13012386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840" y="667512"/>
            <a:ext cx="4477508" cy="461665"/>
          </a:xfrm>
          <a:prstGeom prst="rect">
            <a:avLst/>
          </a:prstGeom>
          <a:noFill/>
        </p:spPr>
        <p:txBody>
          <a:bodyPr wrap="none" rtlCol="0">
            <a:spAutoFit/>
          </a:bodyPr>
          <a:lstStyle/>
          <a:p>
            <a:r>
              <a:rPr lang="en-US" sz="2400" u="sng" dirty="0" err="1" smtClean="0"/>
              <a:t>Bài</a:t>
            </a:r>
            <a:r>
              <a:rPr lang="en-US" sz="2400" u="sng" dirty="0" smtClean="0"/>
              <a:t> </a:t>
            </a:r>
            <a:r>
              <a:rPr lang="en-US" sz="2400" u="sng" dirty="0" err="1" smtClean="0"/>
              <a:t>kiểm</a:t>
            </a:r>
            <a:r>
              <a:rPr lang="en-US" sz="2400" u="sng" dirty="0" smtClean="0"/>
              <a:t> </a:t>
            </a:r>
            <a:r>
              <a:rPr lang="en-US" sz="2400" u="sng" dirty="0" err="1" smtClean="0"/>
              <a:t>tra</a:t>
            </a:r>
            <a:r>
              <a:rPr lang="en-US" sz="2400" u="sng" dirty="0" smtClean="0"/>
              <a:t> </a:t>
            </a:r>
            <a:r>
              <a:rPr lang="en-US" sz="2400" u="sng" dirty="0" err="1" smtClean="0"/>
              <a:t>thường</a:t>
            </a:r>
            <a:r>
              <a:rPr lang="en-US" sz="2400" u="sng" dirty="0" smtClean="0"/>
              <a:t> </a:t>
            </a:r>
            <a:r>
              <a:rPr lang="en-US" sz="2400" u="sng" dirty="0" err="1" smtClean="0"/>
              <a:t>xuyên</a:t>
            </a:r>
            <a:r>
              <a:rPr lang="en-US" sz="2400" u="sng" dirty="0" smtClean="0"/>
              <a:t> </a:t>
            </a:r>
            <a:r>
              <a:rPr lang="en-US" sz="2400" u="sng" dirty="0" err="1" smtClean="0"/>
              <a:t>số</a:t>
            </a:r>
            <a:r>
              <a:rPr lang="en-US" sz="2400" u="sng" dirty="0" smtClean="0"/>
              <a:t> 3</a:t>
            </a:r>
            <a:endParaRPr lang="en-US" sz="2400" u="sng" dirty="0"/>
          </a:p>
        </p:txBody>
      </p:sp>
      <p:sp>
        <p:nvSpPr>
          <p:cNvPr id="4" name="Rectangle 3"/>
          <p:cNvSpPr/>
          <p:nvPr/>
        </p:nvSpPr>
        <p:spPr>
          <a:xfrm>
            <a:off x="566928" y="1261872"/>
            <a:ext cx="11276930" cy="3323987"/>
          </a:xfrm>
          <a:prstGeom prst="rect">
            <a:avLst/>
          </a:prstGeom>
        </p:spPr>
        <p:txBody>
          <a:bodyPr wrap="square">
            <a:spAutoFit/>
          </a:bodyPr>
          <a:lstStyle/>
          <a:p>
            <a:pPr>
              <a:lnSpc>
                <a:spcPct val="150000"/>
              </a:lnSpc>
              <a:buClr>
                <a:srgbClr val="000000"/>
              </a:buClr>
              <a:buFont typeface="Arial"/>
              <a:buNone/>
            </a:pP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1</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(6 </a:t>
            </a:r>
            <a:r>
              <a:rPr lang="en-US" sz="28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điểm</a:t>
            </a:r>
            <a:r>
              <a:rPr lang="en-US" sz="28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Viết</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đoạn</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văn</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khoảng</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5-7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về</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Thế</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giới</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cổ</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tích</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theo</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sự</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hình</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dung,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tưởng</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tượng</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của</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em</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a:t>
            </a:r>
            <a:endParaRPr lang="en-US" sz="28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nSpc>
                <a:spcPct val="150000"/>
              </a:lnSpc>
              <a:buClr>
                <a:srgbClr val="000000"/>
              </a:buClr>
              <a:buFont typeface="Arial"/>
              <a:buNone/>
            </a:pP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2 </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(2 </a:t>
            </a:r>
            <a:r>
              <a:rPr lang="en-US" sz="2800" kern="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điểm</a:t>
            </a:r>
            <a:r>
              <a:rPr lang="en-US" sz="2800" kern="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Giải</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thích</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nghĩa</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của</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từ</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ròng</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rã</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tru</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tréo</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nSpc>
                <a:spcPct val="150000"/>
              </a:lnSpc>
              <a:buClr>
                <a:srgbClr val="000000"/>
              </a:buClr>
              <a:buFont typeface="Arial"/>
              <a:buNone/>
            </a:pP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3 (2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điểm</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Chỉ</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ra</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biện</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pháp</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tu</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từ</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sử</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dụng</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trong</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kern="0" dirty="0" err="1" smtClean="0">
                <a:solidFill>
                  <a:srgbClr val="000000"/>
                </a:solidFill>
                <a:latin typeface="Times New Roman" panose="02020603050405020304" pitchFamily="18" charset="0"/>
                <a:ea typeface="Times New Roman"/>
                <a:cs typeface="Times New Roman" panose="02020603050405020304" pitchFamily="18" charset="0"/>
                <a:sym typeface="Times New Roman"/>
              </a:rPr>
              <a:t>sau</a:t>
            </a:r>
            <a:r>
              <a:rPr lang="en-US" sz="2800"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vi-VN"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Mưa rơi mãi, mưa rơi không ngừng, như nỗi buồn không thể xóa nhòa."</a:t>
            </a:r>
            <a:endParaRPr lang="en-US" sz="2800" i="1" kern="0" dirty="0" smtClean="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90666124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885848" y="1967296"/>
            <a:ext cx="420308" cy="1107996"/>
          </a:xfrm>
          <a:prstGeom prst="rect">
            <a:avLst/>
          </a:prstGeom>
          <a:noFill/>
        </p:spPr>
        <p:txBody>
          <a:bodyPr wrap="none" rtlCol="0">
            <a:spAutoFit/>
          </a:bodyPr>
          <a:lstStyle/>
          <a:p>
            <a:pPr algn="ctr"/>
            <a:r>
              <a:rPr lang="en-US" altLang="zh-CN" sz="6600" b="1" dirty="0">
                <a:solidFill>
                  <a:srgbClr val="9D6BAB"/>
                </a:solidFill>
              </a:rPr>
              <a:t>I</a:t>
            </a:r>
            <a:endParaRPr lang="zh-CN" altLang="en-US" sz="6600" b="1" dirty="0">
              <a:solidFill>
                <a:srgbClr val="9D6BAB"/>
              </a:solidFill>
            </a:endParaRPr>
          </a:p>
        </p:txBody>
      </p:sp>
      <p:pic>
        <p:nvPicPr>
          <p:cNvPr id="14" name="Picture 13"/>
          <p:cNvPicPr>
            <a:picLocks noChangeAspect="1"/>
          </p:cNvPicPr>
          <p:nvPr/>
        </p:nvPicPr>
        <p:blipFill>
          <a:blip r:embed="rId5"/>
          <a:stretch>
            <a:fillRect/>
          </a:stretch>
        </p:blipFill>
        <p:spPr>
          <a:xfrm>
            <a:off x="3501926" y="3637903"/>
            <a:ext cx="5188146" cy="2139881"/>
          </a:xfrm>
          <a:prstGeom prst="rect">
            <a:avLst/>
          </a:prstGeom>
        </p:spPr>
      </p:pic>
    </p:spTree>
    <p:extLst>
      <p:ext uri="{BB962C8B-B14F-4D97-AF65-F5344CB8AC3E}">
        <p14:creationId xmlns:p14="http://schemas.microsoft.com/office/powerpoint/2010/main" val="120151019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36915" y="195825"/>
            <a:ext cx="11855085" cy="867700"/>
            <a:chOff x="336915" y="195825"/>
            <a:chExt cx="11855085" cy="867700"/>
          </a:xfrm>
        </p:grpSpPr>
        <p:pic>
          <p:nvPicPr>
            <p:cNvPr id="4" name="图片 3"/>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6"/>
            <p:cNvSpPr txBox="1"/>
            <p:nvPr/>
          </p:nvSpPr>
          <p:spPr>
            <a:xfrm>
              <a:off x="711718" y="430741"/>
              <a:ext cx="184730"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10" name="直接连接符 9"/>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29" name="Google Shape;2711;p127"/>
          <p:cNvSpPr/>
          <p:nvPr/>
        </p:nvSpPr>
        <p:spPr>
          <a:xfrm>
            <a:off x="711718" y="948730"/>
            <a:ext cx="10858500" cy="590927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i="1" kern="0" dirty="0" smtClean="0">
                <a:latin typeface="Times New Roman" panose="02020603050405020304" pitchFamily="18" charset="0"/>
                <a:ea typeface="Times New Roman"/>
                <a:cs typeface="Times New Roman" panose="02020603050405020304" pitchFamily="18" charset="0"/>
                <a:sym typeface="Times New Roman"/>
              </a:rPr>
              <a:t>1</a:t>
            </a:r>
            <a:r>
              <a:rPr lang="en-US" sz="2800" b="1" i="1" kern="0" dirty="0">
                <a:latin typeface="Times New Roman" panose="02020603050405020304" pitchFamily="18" charset="0"/>
                <a:ea typeface="Times New Roman"/>
                <a:cs typeface="Times New Roman" panose="02020603050405020304" pitchFamily="18" charset="0"/>
                <a:sym typeface="Times New Roman"/>
              </a:rPr>
              <a:t>.</a:t>
            </a:r>
            <a:r>
              <a:rPr lang="en-US" sz="2800" b="1" i="1" kern="0" dirty="0" smtClean="0">
                <a:latin typeface="Times New Roman" panose="02020603050405020304" pitchFamily="18" charset="0"/>
                <a:ea typeface="Times New Roman"/>
                <a:cs typeface="Times New Roman" panose="02020603050405020304" pitchFamily="18" charset="0"/>
                <a:sym typeface="Times New Roman"/>
              </a:rPr>
              <a:t> </a:t>
            </a:r>
            <a:r>
              <a:rPr lang="en-US" sz="2800" b="1" i="1" kern="0" dirty="0" err="1" smtClean="0">
                <a:latin typeface="Times New Roman" panose="02020603050405020304" pitchFamily="18" charset="0"/>
                <a:ea typeface="Times New Roman"/>
                <a:cs typeface="Times New Roman" panose="02020603050405020304" pitchFamily="18" charset="0"/>
                <a:sym typeface="Times New Roman"/>
              </a:rPr>
              <a:t>Chuẩn</a:t>
            </a:r>
            <a:r>
              <a:rPr lang="en-US" sz="2800" b="1" i="1" kern="0" dirty="0" smtClean="0">
                <a:latin typeface="Times New Roman" panose="02020603050405020304" pitchFamily="18" charset="0"/>
                <a:ea typeface="Times New Roman"/>
                <a:cs typeface="Times New Roman" panose="02020603050405020304" pitchFamily="18" charset="0"/>
                <a:sym typeface="Times New Roman"/>
              </a:rPr>
              <a:t> </a:t>
            </a:r>
            <a:r>
              <a:rPr lang="en-US" sz="2800" b="1" i="1" kern="0" dirty="0" err="1">
                <a:latin typeface="Times New Roman" panose="02020603050405020304" pitchFamily="18" charset="0"/>
                <a:ea typeface="Times New Roman"/>
                <a:cs typeface="Times New Roman" panose="02020603050405020304" pitchFamily="18" charset="0"/>
                <a:sym typeface="Times New Roman"/>
              </a:rPr>
              <a:t>bị</a:t>
            </a:r>
            <a:r>
              <a:rPr lang="en-US" sz="2800" b="1" i="1" kern="0" dirty="0">
                <a:latin typeface="Times New Roman" panose="02020603050405020304" pitchFamily="18" charset="0"/>
                <a:ea typeface="Times New Roman"/>
                <a:cs typeface="Times New Roman" panose="02020603050405020304" pitchFamily="18" charset="0"/>
                <a:sym typeface="Times New Roman"/>
              </a:rPr>
              <a:t> </a:t>
            </a:r>
            <a:r>
              <a:rPr lang="en-US" sz="2800" b="1" i="1" kern="0" dirty="0" err="1">
                <a:latin typeface="Times New Roman" panose="02020603050405020304" pitchFamily="18" charset="0"/>
                <a:ea typeface="Times New Roman"/>
                <a:cs typeface="Times New Roman" panose="02020603050405020304" pitchFamily="18" charset="0"/>
                <a:sym typeface="Times New Roman"/>
              </a:rPr>
              <a:t>nội</a:t>
            </a:r>
            <a:r>
              <a:rPr lang="en-US" sz="2800" b="1" i="1" kern="0" dirty="0">
                <a:latin typeface="Times New Roman" panose="02020603050405020304" pitchFamily="18" charset="0"/>
                <a:ea typeface="Times New Roman"/>
                <a:cs typeface="Times New Roman" panose="02020603050405020304" pitchFamily="18" charset="0"/>
                <a:sym typeface="Times New Roman"/>
              </a:rPr>
              <a:t> dung </a:t>
            </a:r>
            <a:r>
              <a:rPr lang="en-US" sz="2800" b="1" i="1" kern="0" dirty="0" err="1" smtClean="0">
                <a:latin typeface="Times New Roman" panose="02020603050405020304" pitchFamily="18" charset="0"/>
                <a:ea typeface="Times New Roman"/>
                <a:cs typeface="Times New Roman" panose="02020603050405020304" pitchFamily="18" charset="0"/>
                <a:sym typeface="Times New Roman"/>
              </a:rPr>
              <a:t>nói</a:t>
            </a:r>
            <a:endParaRPr sz="2800" b="1" i="1" kern="0" dirty="0">
              <a:latin typeface="Times New Roman" panose="02020603050405020304" pitchFamily="18" charset="0"/>
              <a:ea typeface="Times New Roman"/>
              <a:cs typeface="Times New Roman" panose="02020603050405020304" pitchFamily="18" charset="0"/>
              <a:sym typeface="Times New Roman"/>
            </a:endParaRPr>
          </a:p>
          <a:p>
            <a:pPr>
              <a:lnSpc>
                <a:spcPct val="150000"/>
              </a:lnSpc>
            </a:pPr>
            <a:r>
              <a:rPr lang="vi-VN" sz="2800" dirty="0">
                <a:latin typeface="Times New Roman" panose="02020603050405020304" pitchFamily="18" charset="0"/>
                <a:cs typeface="Times New Roman" panose="02020603050405020304" pitchFamily="18" charset="0"/>
              </a:rPr>
              <a:t>Em cần đọc lại nhiều lần bài viết đã có của mình; tóm tắt thành đề cương, đánh dấu những chi tiết, sự kiện quan trọng không thể bỏ qua</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b="1" dirty="0" err="1" smtClean="0">
                <a:latin typeface="Times New Roman" panose="02020603050405020304" pitchFamily="18" charset="0"/>
                <a:cs typeface="Times New Roman" panose="02020603050405020304" pitchFamily="18" charset="0"/>
              </a:rPr>
              <a:t>Ví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khế</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t>
            </a:r>
            <a:r>
              <a:rPr lang="en-US" sz="2800" dirty="0" err="1" smtClean="0">
                <a:latin typeface="Times New Roman" panose="02020603050405020304" pitchFamily="18" charset="0"/>
                <a:cs typeface="Times New Roman" panose="02020603050405020304" pitchFamily="18" charset="0"/>
              </a:rPr>
              <a:t>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endParaRPr lang="vi-VN" sz="2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84009" y="3944203"/>
            <a:ext cx="3953650" cy="3336878"/>
          </a:xfrm>
          <a:prstGeom prst="rect">
            <a:avLst/>
          </a:prstGeom>
        </p:spPr>
      </p:pic>
    </p:spTree>
    <p:extLst>
      <p:ext uri="{BB962C8B-B14F-4D97-AF65-F5344CB8AC3E}">
        <p14:creationId xmlns:p14="http://schemas.microsoft.com/office/powerpoint/2010/main" val="291646848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down)">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down)">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down)">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down)">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wipe(down)">
                                      <p:cBhvr>
                                        <p:cTn id="37" dur="500"/>
                                        <p:tgtEl>
                                          <p:spTgt spid="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9">
                                            <p:txEl>
                                              <p:pRg st="7" end="7"/>
                                            </p:txEl>
                                          </p:spTgt>
                                        </p:tgtEl>
                                        <p:attrNameLst>
                                          <p:attrName>style.visibility</p:attrName>
                                        </p:attrNameLst>
                                      </p:cBhvr>
                                      <p:to>
                                        <p:strVal val="visible"/>
                                      </p:to>
                                    </p:set>
                                    <p:animEffect transition="in" filter="wipe(down)">
                                      <p:cBhvr>
                                        <p:cTn id="42" dur="5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2711;p127"/>
          <p:cNvSpPr/>
          <p:nvPr/>
        </p:nvSpPr>
        <p:spPr>
          <a:xfrm>
            <a:off x="282325" y="514529"/>
            <a:ext cx="11591228" cy="655560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luyện</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Tập luyện một mình trước khi kể trên lớp.</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Tập </a:t>
            </a:r>
            <a:r>
              <a:rPr lang="vi-VN" sz="2800" dirty="0">
                <a:latin typeface="Times New Roman" panose="02020603050405020304" pitchFamily="18" charset="0"/>
                <a:cs typeface="Times New Roman" panose="02020603050405020304" pitchFamily="18" charset="0"/>
              </a:rPr>
              <a:t>luyện trước nhóm bạn hoặc người thân và nhờ họ nhận xét, góp ý để hoàn thiện bài nói.</a:t>
            </a:r>
          </a:p>
          <a:p>
            <a:pPr algn="just">
              <a:lnSpc>
                <a:spcPct val="150000"/>
              </a:lnSpc>
            </a:pPr>
            <a:r>
              <a:rPr lang="en-US" sz="2800" b="1" dirty="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Một số lưu ý </a:t>
            </a:r>
            <a:r>
              <a:rPr lang="vi-VN" sz="2800" dirty="0">
                <a:latin typeface="Times New Roman" panose="02020603050405020304" pitchFamily="18" charset="0"/>
                <a:cs typeface="Times New Roman" panose="02020603050405020304" pitchFamily="18" charset="0"/>
              </a:rPr>
              <a:t>khi tập luyện: xác định giọng kể khi đóng vai nhân vật (thân mật, hồi tưởng, nghiêm nghị, sôi nổi,...); lựa chọn thêm các phương tiện hỗ trợ nếu cần thiết (bản nhạc, tranh ảnh, bản trình chiếu, đạo cụ,...); nắm chắc cốt truyện, sự kiện, chi tiết hay đối thoại; nhập vai (lên giọng, xuống giọng khi kể, phối hợp sử dụng cử chỉ, điệu bộ).</a:t>
            </a:r>
          </a:p>
          <a:p>
            <a:pPr algn="just">
              <a:lnSpc>
                <a:spcPct val="150000"/>
              </a:lnSpc>
              <a:buClr>
                <a:srgbClr val="000000"/>
              </a:buClr>
              <a:buFont typeface="Arial"/>
              <a:buNone/>
            </a:pPr>
            <a:endParaRPr sz="28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402574867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down)">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down)">
                                      <p:cBhvr>
                                        <p:cTn id="2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768028" y="1967296"/>
            <a:ext cx="655949" cy="1107996"/>
          </a:xfrm>
          <a:prstGeom prst="rect">
            <a:avLst/>
          </a:prstGeom>
          <a:noFill/>
        </p:spPr>
        <p:txBody>
          <a:bodyPr wrap="none" rtlCol="0">
            <a:spAutoFit/>
          </a:bodyPr>
          <a:lstStyle/>
          <a:p>
            <a:pPr algn="ctr"/>
            <a:r>
              <a:rPr lang="en-US" altLang="zh-CN" sz="6600" b="1" dirty="0" smtClean="0">
                <a:solidFill>
                  <a:srgbClr val="9D6BAB"/>
                </a:solidFill>
              </a:rPr>
              <a:t>II</a:t>
            </a:r>
            <a:endParaRPr lang="zh-CN" altLang="en-US" sz="6600" b="1" dirty="0">
              <a:solidFill>
                <a:srgbClr val="9D6BAB"/>
              </a:solidFill>
            </a:endParaRPr>
          </a:p>
        </p:txBody>
      </p:sp>
      <p:pic>
        <p:nvPicPr>
          <p:cNvPr id="11" name="Picture 10"/>
          <p:cNvPicPr>
            <a:picLocks noChangeAspect="1"/>
          </p:cNvPicPr>
          <p:nvPr/>
        </p:nvPicPr>
        <p:blipFill>
          <a:blip r:embed="rId5"/>
          <a:stretch>
            <a:fillRect/>
          </a:stretch>
        </p:blipFill>
        <p:spPr>
          <a:xfrm>
            <a:off x="2837404" y="3425588"/>
            <a:ext cx="7254482" cy="2381967"/>
          </a:xfrm>
          <a:prstGeom prst="rect">
            <a:avLst/>
          </a:prstGeom>
        </p:spPr>
      </p:pic>
    </p:spTree>
    <p:extLst>
      <p:ext uri="{BB962C8B-B14F-4D97-AF65-F5344CB8AC3E}">
        <p14:creationId xmlns:p14="http://schemas.microsoft.com/office/powerpoint/2010/main" val="23228224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82;p8"/>
          <p:cNvSpPr txBox="1"/>
          <p:nvPr/>
        </p:nvSpPr>
        <p:spPr>
          <a:xfrm>
            <a:off x="640547" y="429077"/>
            <a:ext cx="7821065" cy="4831603"/>
          </a:xfrm>
          <a:prstGeom prst="rect">
            <a:avLst/>
          </a:prstGeom>
          <a:noFill/>
          <a:ln>
            <a:noFill/>
          </a:ln>
        </p:spPr>
        <p:txBody>
          <a:bodyPr spcFirstLastPara="1" wrap="square" lIns="91425" tIns="45700" rIns="91425" bIns="45700" anchor="t" anchorCtr="0">
            <a:spAutoFit/>
          </a:bodyPr>
          <a:lstStyle/>
          <a:p>
            <a:pPr>
              <a:lnSpc>
                <a:spcPct val="150000"/>
              </a:lnSpc>
              <a:buClr>
                <a:srgbClr val="1A0900"/>
              </a:buClr>
              <a:buSzPts val="2133"/>
              <a:buFont typeface="Arial"/>
              <a:buNone/>
            </a:pPr>
            <a:r>
              <a:rPr lang="en-US" sz="2933" b="1" kern="0" dirty="0">
                <a:solidFill>
                  <a:srgbClr val="1A0900"/>
                </a:solidFill>
                <a:latin typeface="Times New Roman" panose="02020603050405020304" pitchFamily="18" charset="0"/>
                <a:ea typeface="Cambria"/>
                <a:cs typeface="Times New Roman" panose="02020603050405020304" pitchFamily="18" charset="0"/>
                <a:sym typeface="Cambria"/>
              </a:rPr>
              <a:t>1. </a:t>
            </a:r>
            <a:r>
              <a:rPr lang="en-US" sz="2933" b="1" kern="0" dirty="0" err="1">
                <a:solidFill>
                  <a:srgbClr val="1A0900"/>
                </a:solidFill>
                <a:latin typeface="Times New Roman" panose="02020603050405020304" pitchFamily="18" charset="0"/>
                <a:ea typeface="Cambria"/>
                <a:cs typeface="Times New Roman" panose="02020603050405020304" pitchFamily="18" charset="0"/>
                <a:sym typeface="Cambria"/>
              </a:rPr>
              <a:t>Mở</a:t>
            </a:r>
            <a:r>
              <a:rPr lang="en-US" sz="2933"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kern="0" dirty="0" err="1">
                <a:solidFill>
                  <a:srgbClr val="1A0900"/>
                </a:solidFill>
                <a:latin typeface="Times New Roman" panose="02020603050405020304" pitchFamily="18" charset="0"/>
                <a:ea typeface="Cambria"/>
                <a:cs typeface="Times New Roman" panose="02020603050405020304" pitchFamily="18" charset="0"/>
                <a:sym typeface="Cambria"/>
              </a:rPr>
              <a:t>đầu</a:t>
            </a:r>
            <a:endParaRPr sz="2933" b="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Lời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chào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nụ</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cười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thiện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cảm</a:t>
            </a:r>
            <a:endParaRPr sz="2933"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Tạo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không</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khí</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thoải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mái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thu</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hút</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sự</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chú</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ý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của</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người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nghe</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trước</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kể</a:t>
            </a:r>
            <a:endParaRPr lang="en-US" sz="2933"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Dẫn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dắt</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vào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vấn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đề</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smtClean="0">
                <a:solidFill>
                  <a:srgbClr val="1A0900"/>
                </a:solidFill>
                <a:latin typeface="Times New Roman" panose="02020603050405020304" pitchFamily="18" charset="0"/>
                <a:ea typeface="Cambria"/>
                <a:cs typeface="Times New Roman" panose="02020603050405020304" pitchFamily="18" charset="0"/>
                <a:sym typeface="Cambria"/>
              </a:rPr>
              <a:t>:</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Ví</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dụ</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Kể</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lại</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truyện</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cổ</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tích</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Cây</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khế</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a:t>
            </a:r>
            <a:endParaRPr sz="2933" b="1" i="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207449">
              <a:lnSpc>
                <a:spcPct val="150000"/>
              </a:lnSpc>
              <a:buClr>
                <a:srgbClr val="000000"/>
              </a:buClr>
              <a:buSzPts val="2133"/>
            </a:pPr>
            <a:endParaRPr sz="2933" kern="0" dirty="0">
              <a:solidFill>
                <a:srgbClr val="1A0900"/>
              </a:solidFill>
              <a:latin typeface="Times New Roman" panose="02020603050405020304" pitchFamily="18" charset="0"/>
              <a:ea typeface="Cambria"/>
              <a:cs typeface="Times New Roman" panose="02020603050405020304" pitchFamily="18" charset="0"/>
              <a:sym typeface="Cambria"/>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6286" b="91857" l="5429" r="90000"/>
                    </a14:imgEffect>
                  </a14:imgLayer>
                </a14:imgProps>
              </a:ext>
            </a:extLst>
          </a:blip>
          <a:stretch>
            <a:fillRect/>
          </a:stretch>
        </p:blipFill>
        <p:spPr>
          <a:xfrm flipH="1">
            <a:off x="7751928" y="2579425"/>
            <a:ext cx="4332027" cy="4428983"/>
          </a:xfrm>
          <a:prstGeom prst="rect">
            <a:avLst/>
          </a:prstGeom>
        </p:spPr>
      </p:pic>
    </p:spTree>
    <p:extLst>
      <p:ext uri="{BB962C8B-B14F-4D97-AF65-F5344CB8AC3E}">
        <p14:creationId xmlns:p14="http://schemas.microsoft.com/office/powerpoint/2010/main" val="166130456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ACE8"/>
        </a:solidFill>
        <a:effectLst/>
      </p:bgPr>
    </p:bg>
    <p:spTree>
      <p:nvGrpSpPr>
        <p:cNvPr id="1" name="Shape 456"/>
        <p:cNvGrpSpPr/>
        <p:nvPr/>
      </p:nvGrpSpPr>
      <p:grpSpPr>
        <a:xfrm>
          <a:off x="0" y="0"/>
          <a:ext cx="0" cy="0"/>
          <a:chOff x="0" y="0"/>
          <a:chExt cx="0" cy="0"/>
        </a:xfrm>
      </p:grpSpPr>
      <p:pic>
        <p:nvPicPr>
          <p:cNvPr id="46" name="Picture 45">
            <a:extLst>
              <a:ext uri="{FF2B5EF4-FFF2-40B4-BE49-F238E27FC236}">
                <a16:creationId xmlns:a16="http://schemas.microsoft.com/office/drawing/2014/main" xmlns="" id="{5D9F11EB-8990-4C45-80C2-06B9DD2F35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 y="1161773"/>
            <a:ext cx="5363196" cy="4468465"/>
          </a:xfrm>
          <a:prstGeom prst="rect">
            <a:avLst/>
          </a:prstGeom>
        </p:spPr>
      </p:pic>
      <p:sp>
        <p:nvSpPr>
          <p:cNvPr id="13" name="Rectangle 12"/>
          <p:cNvSpPr/>
          <p:nvPr/>
        </p:nvSpPr>
        <p:spPr>
          <a:xfrm>
            <a:off x="5726045" y="234959"/>
            <a:ext cx="6397460" cy="6986528"/>
          </a:xfrm>
          <a:prstGeom prst="rect">
            <a:avLst/>
          </a:prstGeom>
        </p:spPr>
        <p:txBody>
          <a:bodyPr wrap="square">
            <a:spAutoFit/>
          </a:bodyPr>
          <a:lstStyle/>
          <a:p>
            <a:pPr algn="just">
              <a:buClr>
                <a:srgbClr val="1A0900"/>
              </a:buClr>
              <a:buSzPts val="2133"/>
              <a:buFont typeface="Arial"/>
              <a:buNone/>
            </a:pPr>
            <a:r>
              <a:rPr lang="en-US" sz="2667" kern="0" dirty="0" err="1">
                <a:solidFill>
                  <a:srgbClr val="FF0000"/>
                </a:solidFill>
                <a:latin typeface="Times New Roman" panose="02020603050405020304" pitchFamily="18" charset="0"/>
                <a:cs typeface="Times New Roman" panose="02020603050405020304" pitchFamily="18" charset="0"/>
                <a:sym typeface="Arial"/>
              </a:rPr>
              <a:t>Ví</a:t>
            </a:r>
            <a:r>
              <a:rPr lang="en-US" sz="2667" kern="0" dirty="0">
                <a:solidFill>
                  <a:srgbClr val="FF0000"/>
                </a:solidFill>
                <a:latin typeface="Times New Roman" panose="02020603050405020304" pitchFamily="18" charset="0"/>
                <a:cs typeface="Times New Roman" panose="02020603050405020304" pitchFamily="18" charset="0"/>
                <a:sym typeface="Arial"/>
              </a:rPr>
              <a:t> </a:t>
            </a:r>
            <a:r>
              <a:rPr lang="en-US" sz="2667" kern="0" dirty="0" err="1">
                <a:solidFill>
                  <a:srgbClr val="FF0000"/>
                </a:solidFill>
                <a:latin typeface="Times New Roman" panose="02020603050405020304" pitchFamily="18" charset="0"/>
                <a:cs typeface="Times New Roman" panose="02020603050405020304" pitchFamily="18" charset="0"/>
                <a:sym typeface="Arial"/>
              </a:rPr>
              <a:t>dụ</a:t>
            </a:r>
            <a:r>
              <a:rPr lang="en-US" sz="2667" kern="0" dirty="0">
                <a:solidFill>
                  <a:srgbClr val="FF0000"/>
                </a:solidFill>
                <a:latin typeface="Times New Roman" panose="02020603050405020304" pitchFamily="18" charset="0"/>
                <a:cs typeface="Times New Roman" panose="02020603050405020304" pitchFamily="18" charset="0"/>
                <a:sym typeface="Arial"/>
              </a:rPr>
              <a:t>: </a:t>
            </a:r>
            <a:r>
              <a:rPr lang="vi-VN" sz="2700" dirty="0">
                <a:solidFill>
                  <a:schemeClr val="tx2">
                    <a:lumMod val="10000"/>
                  </a:schemeClr>
                </a:solidFill>
                <a:latin typeface="Times New Roman" panose="02020603050405020304" pitchFamily="18" charset="0"/>
                <a:cs typeface="Times New Roman" panose="02020603050405020304" pitchFamily="18" charset="0"/>
              </a:rPr>
              <a:t>Kính chào thầy cô và các bạn. Tên khai sinh của tôi là...... Tuy nhiên, để phù hợp với chủ đề bài nói hôm nay của mình, tôi sẽ không còn là tôi trong CCCD nữa. Tôi là nhân vật em trong câu chuyện </a:t>
            </a:r>
            <a:r>
              <a:rPr lang="vi-VN" sz="2700" i="1" dirty="0">
                <a:solidFill>
                  <a:schemeClr val="tx2">
                    <a:lumMod val="10000"/>
                  </a:schemeClr>
                </a:solidFill>
                <a:latin typeface="Times New Roman" panose="02020603050405020304" pitchFamily="18" charset="0"/>
                <a:cs typeface="Times New Roman" panose="02020603050405020304" pitchFamily="18" charset="0"/>
              </a:rPr>
              <a:t>Cây khế</a:t>
            </a:r>
            <a:r>
              <a:rPr lang="vi-VN" sz="2700" dirty="0">
                <a:solidFill>
                  <a:schemeClr val="tx2">
                    <a:lumMod val="10000"/>
                  </a:schemeClr>
                </a:solidFill>
                <a:latin typeface="Times New Roman" panose="02020603050405020304" pitchFamily="18" charset="0"/>
                <a:cs typeface="Times New Roman" panose="02020603050405020304" pitchFamily="18" charset="0"/>
              </a:rPr>
              <a:t>. Đầu tiên, xin giới thiệu đôi nét về gia cảnh và thân thế tôi như thế này: Tôi sinh ra trong một gia đình nông dân. Vì chăm chỉ làm lụng nên bố mẹ tội cũng có bát ăn bát để, hi vọng sau này cho anh em tôi làm vốn sinh nhai. Nhưng rồi cha mẹ tôi mất đột ngột. Anh trai tôi đã không làm như lời cha mẹ dặn trước lúc lâm chung là chia đều tài sản cho hai anh em mà chiếm hết gia tài, chỉ để lại cho tôi một túp lều nhỏ và cây khế còi cọc ở góc vườn.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6314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83;p8"/>
          <p:cNvSpPr txBox="1"/>
          <p:nvPr/>
        </p:nvSpPr>
        <p:spPr>
          <a:xfrm>
            <a:off x="409033" y="302400"/>
            <a:ext cx="11583097" cy="655560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kern="0" dirty="0">
                <a:solidFill>
                  <a:srgbClr val="1A0900"/>
                </a:solidFill>
                <a:latin typeface="Times New Roman" panose="02020603050405020304" pitchFamily="18" charset="0"/>
                <a:ea typeface="Cambria"/>
                <a:cs typeface="Times New Roman" panose="02020603050405020304" pitchFamily="18" charset="0"/>
                <a:sym typeface="Cambria"/>
              </a:rPr>
              <a:t>2. </a:t>
            </a:r>
            <a:r>
              <a:rPr lang="en-US" sz="2800" b="1" kern="0" dirty="0" err="1">
                <a:solidFill>
                  <a:srgbClr val="1A0900"/>
                </a:solidFill>
                <a:latin typeface="Times New Roman" panose="02020603050405020304" pitchFamily="18" charset="0"/>
                <a:ea typeface="Cambria"/>
                <a:cs typeface="Times New Roman" panose="02020603050405020304" pitchFamily="18" charset="0"/>
                <a:sym typeface="Cambria"/>
              </a:rPr>
              <a:t>Triển</a:t>
            </a:r>
            <a:r>
              <a:rPr lang="en-US" sz="2800"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kern="0" dirty="0" err="1" smtClean="0">
                <a:solidFill>
                  <a:srgbClr val="1A0900"/>
                </a:solidFill>
                <a:latin typeface="Times New Roman" panose="02020603050405020304" pitchFamily="18" charset="0"/>
                <a:ea typeface="Cambria"/>
                <a:cs typeface="Times New Roman" panose="02020603050405020304" pitchFamily="18" charset="0"/>
                <a:sym typeface="Cambria"/>
              </a:rPr>
              <a:t>khai</a:t>
            </a:r>
            <a:endParaRPr lang="en-US" sz="2800" b="1" kern="0" dirty="0" smtClean="0">
              <a:solidFill>
                <a:srgbClr val="1A0900"/>
              </a:solidFill>
              <a:latin typeface="Times New Roman" panose="02020603050405020304" pitchFamily="18" charset="0"/>
              <a:ea typeface="Cambria"/>
              <a:cs typeface="Times New Roman" panose="02020603050405020304" pitchFamily="18" charset="0"/>
              <a:sym typeface="Cambria"/>
            </a:endParaRPr>
          </a:p>
          <a:p>
            <a:pPr algn="just"/>
            <a:r>
              <a:rPr lang="vi-VN" sz="2800" b="1" dirty="0">
                <a:latin typeface="Times New Roman" panose="02020603050405020304" pitchFamily="18" charset="0"/>
                <a:cs typeface="Times New Roman" panose="02020603050405020304" pitchFamily="18" charset="0"/>
              </a:rPr>
              <a:t>Khi trình bày bài nói, ngoài một số kĩ năng đã được học ở các bài trước, em nên chú ý một số điều sau:</a:t>
            </a:r>
          </a:p>
          <a:p>
            <a:pPr algn="just"/>
            <a:r>
              <a:rPr lang="vi-VN" sz="2800" dirty="0">
                <a:latin typeface="Times New Roman" panose="02020603050405020304" pitchFamily="18" charset="0"/>
                <a:cs typeface="Times New Roman" panose="02020603050405020304" pitchFamily="18" charset="0"/>
              </a:rPr>
              <a:t>- Tùy theo nhân vật mà em đóng vai, nội dung câu chuyện được kể mà có cách trình bày (giọng kể, cử chỉ,...) phù hợp.</a:t>
            </a:r>
          </a:p>
          <a:p>
            <a:pPr algn="just"/>
            <a:endParaRPr lang="en-US" sz="2800" dirty="0" smtClean="0">
              <a:latin typeface="Times New Roman" panose="02020603050405020304" pitchFamily="18" charset="0"/>
              <a:cs typeface="Times New Roman" panose="02020603050405020304" pitchFamily="18" charset="0"/>
            </a:endParaRPr>
          </a:p>
          <a:p>
            <a:pPr algn="just"/>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Cố gắng đóng vai nhân vật mà em lựa chọn, sử dụng hiệu quả ngôn ngữ cơ thể (động tác, điệu bộ, khẩu hình, nét mặt,...) để câu chuyện được kể sinh động, hấp dẫn. Tăng cường tương tác để lôi cuốn người nghe. </a:t>
            </a:r>
          </a:p>
          <a:p>
            <a:pPr algn="just"/>
            <a:endParaRPr lang="en-US" sz="2800" dirty="0" smtClean="0">
              <a:latin typeface="Times New Roman" panose="02020603050405020304" pitchFamily="18" charset="0"/>
              <a:cs typeface="Times New Roman" panose="02020603050405020304" pitchFamily="18" charset="0"/>
            </a:endParaRPr>
          </a:p>
          <a:p>
            <a:pPr algn="just"/>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Giọng kể cần thay đổi linh hoạt cho phù hợp với lời người kể chuyện và lời nói của mỗi nhân vật; nội dung kể cần tập trung vào những sự việc, chi tiết độc đáo, thú vị, tránh cách kể chuyện đều đều, gây cảm giác buồn tẻ.</a:t>
            </a:r>
          </a:p>
          <a:p>
            <a:pPr algn="just">
              <a:lnSpc>
                <a:spcPct val="150000"/>
              </a:lnSpc>
              <a:buClr>
                <a:srgbClr val="000000"/>
              </a:buClr>
              <a:buFont typeface="Arial"/>
              <a:buNone/>
            </a:pPr>
            <a:endParaRPr sz="2800" b="1" kern="0" dirty="0">
              <a:solidFill>
                <a:srgbClr val="1A09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3689731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蝴蝶水彩水墨教育说课动态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2849</Words>
  <Application>Microsoft Office PowerPoint</Application>
  <PresentationFormat>Widescreen</PresentationFormat>
  <Paragraphs>195</Paragraphs>
  <Slides>25</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微软雅黑</vt:lpstr>
      <vt:lpstr>Arial</vt:lpstr>
      <vt:lpstr>Baloo 2</vt:lpstr>
      <vt:lpstr>Calibri</vt:lpstr>
      <vt:lpstr>Cambria</vt:lpstr>
      <vt:lpstr>Pangolin</vt:lpstr>
      <vt:lpstr>Times New Roman</vt:lpstr>
      <vt:lpstr>时尚中黑简体</vt:lpstr>
      <vt:lpstr>等线</vt:lpstr>
      <vt:lpstr>Office 主题​​</vt:lpstr>
      <vt:lpstr>1_English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紫色蝴蝶水彩水墨教育说课动态PPT模板</dc:title>
  <dc:creator>逆流的小鱼</dc:creator>
  <cp:lastModifiedBy>pc02</cp:lastModifiedBy>
  <cp:revision>153</cp:revision>
  <dcterms:created xsi:type="dcterms:W3CDTF">2017-05-12T10:54:42Z</dcterms:created>
  <dcterms:modified xsi:type="dcterms:W3CDTF">2025-03-11T14:53:42Z</dcterms:modified>
</cp:coreProperties>
</file>