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715" r:id="rId2"/>
    <p:sldMasterId id="2147483727" r:id="rId3"/>
  </p:sldMasterIdLst>
  <p:notesMasterIdLst>
    <p:notesMasterId r:id="rId30"/>
  </p:notesMasterIdLst>
  <p:sldIdLst>
    <p:sldId id="343" r:id="rId4"/>
    <p:sldId id="341" r:id="rId5"/>
    <p:sldId id="339" r:id="rId6"/>
    <p:sldId id="337" r:id="rId7"/>
    <p:sldId id="342" r:id="rId8"/>
    <p:sldId id="338" r:id="rId9"/>
    <p:sldId id="340" r:id="rId10"/>
    <p:sldId id="473" r:id="rId11"/>
    <p:sldId id="335" r:id="rId12"/>
    <p:sldId id="465" r:id="rId13"/>
    <p:sldId id="499" r:id="rId14"/>
    <p:sldId id="474" r:id="rId15"/>
    <p:sldId id="518" r:id="rId16"/>
    <p:sldId id="519" r:id="rId17"/>
    <p:sldId id="520" r:id="rId18"/>
    <p:sldId id="500" r:id="rId19"/>
    <p:sldId id="501" r:id="rId20"/>
    <p:sldId id="503" r:id="rId21"/>
    <p:sldId id="508" r:id="rId22"/>
    <p:sldId id="427" r:id="rId23"/>
    <p:sldId id="478" r:id="rId24"/>
    <p:sldId id="479" r:id="rId25"/>
    <p:sldId id="507" r:id="rId26"/>
    <p:sldId id="495" r:id="rId27"/>
    <p:sldId id="497" r:id="rId28"/>
    <p:sldId id="472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00"/>
    <a:srgbClr val="03436A"/>
    <a:srgbClr val="4A5B6F"/>
    <a:srgbClr val="EE883E"/>
    <a:srgbClr val="08999E"/>
    <a:srgbClr val="F5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8" autoAdjust="0"/>
    <p:restoredTop sz="94677" autoAdjust="0"/>
  </p:normalViewPr>
  <p:slideViewPr>
    <p:cSldViewPr>
      <p:cViewPr varScale="1">
        <p:scale>
          <a:sx n="85" d="100"/>
          <a:sy n="85" d="100"/>
        </p:scale>
        <p:origin x="99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Han Sans CN Medium" panose="020B05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Han Sans CN Medium" panose="020B0500000000000000" pitchFamily="34" charset="-128"/>
              </a:defRPr>
            </a:lvl1pPr>
          </a:lstStyle>
          <a:p>
            <a:fld id="{8AADD754-F49E-4351-AAFE-19D83F43501C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Han Sans CN Medium" panose="020B05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Han Sans CN Medium" panose="020B0500000000000000" pitchFamily="34" charset="-128"/>
              </a:defRPr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65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5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63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2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754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9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1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4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2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7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3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8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51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5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6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0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9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6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1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3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8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4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1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5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3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2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6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1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22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707900" y="539325"/>
            <a:ext cx="4436131" cy="4604444"/>
            <a:chOff x="4707900" y="539325"/>
            <a:chExt cx="4436131" cy="4604444"/>
          </a:xfrm>
        </p:grpSpPr>
        <p:sp>
          <p:nvSpPr>
            <p:cNvPr id="10" name="Google Shape;10;p2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46925" y="1448375"/>
            <a:ext cx="74535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442375" y="3510482"/>
            <a:ext cx="4381800" cy="46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7950" y="208355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909050" y="47079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607275" y="31106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788425" y="1573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096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0" y="2261496"/>
            <a:ext cx="3916572" cy="2889942"/>
            <a:chOff x="0" y="2261496"/>
            <a:chExt cx="3916572" cy="2889942"/>
          </a:xfrm>
        </p:grpSpPr>
        <p:sp>
          <p:nvSpPr>
            <p:cNvPr id="20" name="Google Shape;20;p3"/>
            <p:cNvSpPr/>
            <p:nvPr/>
          </p:nvSpPr>
          <p:spPr>
            <a:xfrm>
              <a:off x="0" y="2261496"/>
              <a:ext cx="3916572" cy="2889942"/>
            </a:xfrm>
            <a:custGeom>
              <a:avLst/>
              <a:gdLst/>
              <a:ahLst/>
              <a:cxnLst/>
              <a:rect l="l" t="t" r="r" b="b"/>
              <a:pathLst>
                <a:path w="59342" h="43787" extrusionOk="0">
                  <a:moveTo>
                    <a:pt x="46143" y="1"/>
                  </a:moveTo>
                  <a:cubicBezTo>
                    <a:pt x="42123" y="1"/>
                    <a:pt x="38074" y="1706"/>
                    <a:pt x="35160" y="4532"/>
                  </a:cubicBezTo>
                  <a:cubicBezTo>
                    <a:pt x="31528" y="8044"/>
                    <a:pt x="29468" y="13080"/>
                    <a:pt x="25349" y="16009"/>
                  </a:cubicBezTo>
                  <a:cubicBezTo>
                    <a:pt x="23975" y="16983"/>
                    <a:pt x="22201" y="17628"/>
                    <a:pt x="20536" y="17628"/>
                  </a:cubicBezTo>
                  <a:cubicBezTo>
                    <a:pt x="19229" y="17628"/>
                    <a:pt x="17989" y="17231"/>
                    <a:pt x="17062" y="16283"/>
                  </a:cubicBezTo>
                  <a:cubicBezTo>
                    <a:pt x="15693" y="14878"/>
                    <a:pt x="15467" y="12747"/>
                    <a:pt x="15157" y="10794"/>
                  </a:cubicBezTo>
                  <a:cubicBezTo>
                    <a:pt x="14848" y="8854"/>
                    <a:pt x="14205" y="6699"/>
                    <a:pt x="12454" y="5782"/>
                  </a:cubicBezTo>
                  <a:cubicBezTo>
                    <a:pt x="11923" y="5510"/>
                    <a:pt x="11340" y="5388"/>
                    <a:pt x="10749" y="5388"/>
                  </a:cubicBezTo>
                  <a:cubicBezTo>
                    <a:pt x="9762" y="5388"/>
                    <a:pt x="8752" y="5727"/>
                    <a:pt x="7918" y="6270"/>
                  </a:cubicBezTo>
                  <a:cubicBezTo>
                    <a:pt x="6573" y="7139"/>
                    <a:pt x="5608" y="8473"/>
                    <a:pt x="4715" y="9794"/>
                  </a:cubicBezTo>
                  <a:cubicBezTo>
                    <a:pt x="2929" y="12461"/>
                    <a:pt x="1513" y="15259"/>
                    <a:pt x="36" y="18081"/>
                  </a:cubicBezTo>
                  <a:lnTo>
                    <a:pt x="0" y="43727"/>
                  </a:lnTo>
                  <a:lnTo>
                    <a:pt x="39672" y="43786"/>
                  </a:lnTo>
                  <a:cubicBezTo>
                    <a:pt x="44470" y="36940"/>
                    <a:pt x="49268" y="30094"/>
                    <a:pt x="54067" y="23236"/>
                  </a:cubicBezTo>
                  <a:cubicBezTo>
                    <a:pt x="56269" y="20105"/>
                    <a:pt x="58532" y="16771"/>
                    <a:pt x="58865" y="12961"/>
                  </a:cubicBezTo>
                  <a:cubicBezTo>
                    <a:pt x="59341" y="7544"/>
                    <a:pt x="55376" y="2246"/>
                    <a:pt x="50185" y="614"/>
                  </a:cubicBezTo>
                  <a:cubicBezTo>
                    <a:pt x="48872" y="198"/>
                    <a:pt x="47509" y="1"/>
                    <a:pt x="4614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2698631" scaled="0"/>
            </a:gra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0" y="2261496"/>
              <a:ext cx="3916572" cy="2889942"/>
            </a:xfrm>
            <a:custGeom>
              <a:avLst/>
              <a:gdLst/>
              <a:ahLst/>
              <a:cxnLst/>
              <a:rect l="l" t="t" r="r" b="b"/>
              <a:pathLst>
                <a:path w="59342" h="43787" extrusionOk="0">
                  <a:moveTo>
                    <a:pt x="46143" y="1"/>
                  </a:moveTo>
                  <a:cubicBezTo>
                    <a:pt x="42123" y="1"/>
                    <a:pt x="38074" y="1706"/>
                    <a:pt x="35160" y="4532"/>
                  </a:cubicBezTo>
                  <a:cubicBezTo>
                    <a:pt x="31528" y="8044"/>
                    <a:pt x="29468" y="13080"/>
                    <a:pt x="25349" y="16009"/>
                  </a:cubicBezTo>
                  <a:cubicBezTo>
                    <a:pt x="23975" y="16983"/>
                    <a:pt x="22201" y="17628"/>
                    <a:pt x="20536" y="17628"/>
                  </a:cubicBezTo>
                  <a:cubicBezTo>
                    <a:pt x="19229" y="17628"/>
                    <a:pt x="17989" y="17231"/>
                    <a:pt x="17062" y="16283"/>
                  </a:cubicBezTo>
                  <a:cubicBezTo>
                    <a:pt x="15693" y="14878"/>
                    <a:pt x="15467" y="12747"/>
                    <a:pt x="15157" y="10794"/>
                  </a:cubicBezTo>
                  <a:cubicBezTo>
                    <a:pt x="14848" y="8854"/>
                    <a:pt x="14205" y="6699"/>
                    <a:pt x="12454" y="5782"/>
                  </a:cubicBezTo>
                  <a:cubicBezTo>
                    <a:pt x="11923" y="5510"/>
                    <a:pt x="11340" y="5388"/>
                    <a:pt x="10749" y="5388"/>
                  </a:cubicBezTo>
                  <a:cubicBezTo>
                    <a:pt x="9762" y="5388"/>
                    <a:pt x="8752" y="5727"/>
                    <a:pt x="7918" y="6270"/>
                  </a:cubicBezTo>
                  <a:cubicBezTo>
                    <a:pt x="6573" y="7139"/>
                    <a:pt x="5608" y="8473"/>
                    <a:pt x="4715" y="9794"/>
                  </a:cubicBezTo>
                  <a:cubicBezTo>
                    <a:pt x="2929" y="12461"/>
                    <a:pt x="1513" y="15259"/>
                    <a:pt x="36" y="18081"/>
                  </a:cubicBezTo>
                  <a:lnTo>
                    <a:pt x="0" y="43727"/>
                  </a:lnTo>
                  <a:lnTo>
                    <a:pt x="39672" y="43786"/>
                  </a:lnTo>
                  <a:cubicBezTo>
                    <a:pt x="44470" y="36940"/>
                    <a:pt x="49268" y="30094"/>
                    <a:pt x="54067" y="23236"/>
                  </a:cubicBezTo>
                  <a:cubicBezTo>
                    <a:pt x="56269" y="20105"/>
                    <a:pt x="58532" y="16771"/>
                    <a:pt x="58865" y="12961"/>
                  </a:cubicBezTo>
                  <a:cubicBezTo>
                    <a:pt x="59341" y="7544"/>
                    <a:pt x="55376" y="2246"/>
                    <a:pt x="50185" y="614"/>
                  </a:cubicBezTo>
                  <a:cubicBezTo>
                    <a:pt x="48872" y="198"/>
                    <a:pt x="47509" y="1"/>
                    <a:pt x="46143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185100" y="1371150"/>
            <a:ext cx="6001200" cy="24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995225" y="4128300"/>
            <a:ext cx="4380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873600" y="897575"/>
            <a:ext cx="9825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/>
          <p:nvPr/>
        </p:nvSpPr>
        <p:spPr>
          <a:xfrm>
            <a:off x="-131328" y="1098083"/>
            <a:ext cx="282148" cy="315759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302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-5400000">
            <a:off x="7696103" y="-653001"/>
            <a:ext cx="794896" cy="2100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>
            <a:off x="110181" y="-49483"/>
            <a:ext cx="1206195" cy="1177623"/>
            <a:chOff x="2180272" y="-464800"/>
            <a:chExt cx="1256977" cy="1227202"/>
          </a:xfrm>
        </p:grpSpPr>
        <p:sp>
          <p:nvSpPr>
            <p:cNvPr id="48" name="Google Shape;48;p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6"/>
          <p:cNvGrpSpPr/>
          <p:nvPr/>
        </p:nvGrpSpPr>
        <p:grpSpPr>
          <a:xfrm flipH="1">
            <a:off x="7990631" y="4225504"/>
            <a:ext cx="1206195" cy="1177623"/>
            <a:chOff x="2180272" y="-464800"/>
            <a:chExt cx="1256977" cy="1227202"/>
          </a:xfrm>
        </p:grpSpPr>
        <p:sp>
          <p:nvSpPr>
            <p:cNvPr id="51" name="Google Shape;51;p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6"/>
          <p:cNvSpPr/>
          <p:nvPr/>
        </p:nvSpPr>
        <p:spPr>
          <a:xfrm rot="5400000">
            <a:off x="652978" y="3695649"/>
            <a:ext cx="794896" cy="2100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813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286445" y="1360275"/>
            <a:ext cx="53916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0" name="Google Shape;70;p8"/>
          <p:cNvSpPr/>
          <p:nvPr/>
        </p:nvSpPr>
        <p:spPr>
          <a:xfrm rot="5400000" flipH="1">
            <a:off x="89807" y="-89917"/>
            <a:ext cx="3322753" cy="3502482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-5400000" flipH="1">
            <a:off x="5731382" y="1730883"/>
            <a:ext cx="3322753" cy="3502482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8510250" y="89762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4671725" y="155271"/>
            <a:ext cx="185827" cy="207947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293913" y="3415491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09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1044138" y="1949566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9"/>
          <p:cNvGrpSpPr/>
          <p:nvPr/>
        </p:nvGrpSpPr>
        <p:grpSpPr>
          <a:xfrm flipH="1">
            <a:off x="75" y="123495"/>
            <a:ext cx="4836713" cy="5020226"/>
            <a:chOff x="4707900" y="539325"/>
            <a:chExt cx="4436131" cy="4604444"/>
          </a:xfrm>
        </p:grpSpPr>
        <p:sp>
          <p:nvSpPr>
            <p:cNvPr id="78" name="Google Shape;78;p9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9"/>
          <p:cNvSpPr/>
          <p:nvPr/>
        </p:nvSpPr>
        <p:spPr>
          <a:xfrm>
            <a:off x="8696395" y="3029527"/>
            <a:ext cx="207350" cy="232054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9"/>
          <p:cNvGrpSpPr/>
          <p:nvPr/>
        </p:nvGrpSpPr>
        <p:grpSpPr>
          <a:xfrm>
            <a:off x="716650" y="637800"/>
            <a:ext cx="7714350" cy="3867900"/>
            <a:chOff x="716650" y="637800"/>
            <a:chExt cx="7714350" cy="3867900"/>
          </a:xfrm>
        </p:grpSpPr>
        <p:grpSp>
          <p:nvGrpSpPr>
            <p:cNvPr id="82" name="Google Shape;82;p9"/>
            <p:cNvGrpSpPr/>
            <p:nvPr/>
          </p:nvGrpSpPr>
          <p:grpSpPr>
            <a:xfrm>
              <a:off x="716650" y="637800"/>
              <a:ext cx="7714350" cy="3867900"/>
              <a:chOff x="716650" y="637800"/>
              <a:chExt cx="7714350" cy="3867900"/>
            </a:xfrm>
          </p:grpSpPr>
          <p:sp>
            <p:nvSpPr>
              <p:cNvPr id="83" name="Google Shape;83;p9"/>
              <p:cNvSpPr/>
              <p:nvPr/>
            </p:nvSpPr>
            <p:spPr>
              <a:xfrm>
                <a:off x="716650" y="963600"/>
                <a:ext cx="7713900" cy="3542100"/>
              </a:xfrm>
              <a:prstGeom prst="rect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9"/>
              <p:cNvSpPr/>
              <p:nvPr/>
            </p:nvSpPr>
            <p:spPr>
              <a:xfrm>
                <a:off x="717100" y="637800"/>
                <a:ext cx="7713900" cy="330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9"/>
            <p:cNvGrpSpPr/>
            <p:nvPr/>
          </p:nvGrpSpPr>
          <p:grpSpPr>
            <a:xfrm>
              <a:off x="7478003" y="729844"/>
              <a:ext cx="784907" cy="155297"/>
              <a:chOff x="7189925" y="928775"/>
              <a:chExt cx="699000" cy="138300"/>
            </a:xfrm>
          </p:grpSpPr>
          <p:sp>
            <p:nvSpPr>
              <p:cNvPr id="86" name="Google Shape;86;p9"/>
              <p:cNvSpPr/>
              <p:nvPr/>
            </p:nvSpPr>
            <p:spPr>
              <a:xfrm>
                <a:off x="7189925" y="928775"/>
                <a:ext cx="138300" cy="1383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9"/>
              <p:cNvSpPr/>
              <p:nvPr/>
            </p:nvSpPr>
            <p:spPr>
              <a:xfrm>
                <a:off x="7470275" y="928775"/>
                <a:ext cx="138300" cy="1383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9"/>
              <p:cNvSpPr/>
              <p:nvPr/>
            </p:nvSpPr>
            <p:spPr>
              <a:xfrm>
                <a:off x="7750625" y="928775"/>
                <a:ext cx="138300" cy="1383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1737825" y="1612713"/>
            <a:ext cx="56721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1737825" y="2433238"/>
            <a:ext cx="56721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7597138" y="4481866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57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22554" y="186387"/>
            <a:ext cx="384721" cy="3316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232772" y="187189"/>
            <a:ext cx="204609" cy="17638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287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/>
          <p:nvPr/>
        </p:nvSpPr>
        <p:spPr>
          <a:xfrm rot="5400000">
            <a:off x="130676" y="177575"/>
            <a:ext cx="4835168" cy="5096722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19"/>
          <p:cNvGrpSpPr/>
          <p:nvPr/>
        </p:nvGrpSpPr>
        <p:grpSpPr>
          <a:xfrm>
            <a:off x="5616649" y="275"/>
            <a:ext cx="3527415" cy="2125145"/>
            <a:chOff x="6949180" y="267"/>
            <a:chExt cx="2194622" cy="2273856"/>
          </a:xfrm>
        </p:grpSpPr>
        <p:sp>
          <p:nvSpPr>
            <p:cNvPr id="242" name="Google Shape;242;p19"/>
            <p:cNvSpPr/>
            <p:nvPr/>
          </p:nvSpPr>
          <p:spPr>
            <a:xfrm rot="10800000" flipH="1">
              <a:off x="6949193" y="267"/>
              <a:ext cx="2194609" cy="2273856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 rot="10800000" flipH="1">
              <a:off x="6949180" y="267"/>
              <a:ext cx="2194609" cy="2273856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19"/>
          <p:cNvSpPr txBox="1">
            <a:spLocks noGrp="1"/>
          </p:cNvSpPr>
          <p:nvPr>
            <p:ph type="title"/>
          </p:nvPr>
        </p:nvSpPr>
        <p:spPr>
          <a:xfrm>
            <a:off x="5635275" y="2233800"/>
            <a:ext cx="27942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subTitle" idx="1"/>
          </p:nvPr>
        </p:nvSpPr>
        <p:spPr>
          <a:xfrm>
            <a:off x="5636476" y="3342000"/>
            <a:ext cx="27942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728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1"/>
          <p:cNvGrpSpPr/>
          <p:nvPr/>
        </p:nvGrpSpPr>
        <p:grpSpPr>
          <a:xfrm>
            <a:off x="5616649" y="275"/>
            <a:ext cx="3527415" cy="2125145"/>
            <a:chOff x="6949180" y="267"/>
            <a:chExt cx="2194622" cy="2273856"/>
          </a:xfrm>
        </p:grpSpPr>
        <p:sp>
          <p:nvSpPr>
            <p:cNvPr id="258" name="Google Shape;258;p21"/>
            <p:cNvSpPr/>
            <p:nvPr/>
          </p:nvSpPr>
          <p:spPr>
            <a:xfrm rot="10800000" flipH="1">
              <a:off x="6949193" y="267"/>
              <a:ext cx="2194609" cy="2273856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 rot="10800000" flipH="1">
              <a:off x="6949180" y="267"/>
              <a:ext cx="2194609" cy="2273856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2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1"/>
          </p:nvPr>
        </p:nvSpPr>
        <p:spPr>
          <a:xfrm>
            <a:off x="994838" y="2346359"/>
            <a:ext cx="24807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title" idx="2"/>
          </p:nvPr>
        </p:nvSpPr>
        <p:spPr>
          <a:xfrm>
            <a:off x="996188" y="1957936"/>
            <a:ext cx="247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3"/>
          </p:nvPr>
        </p:nvSpPr>
        <p:spPr>
          <a:xfrm>
            <a:off x="4915988" y="2934276"/>
            <a:ext cx="24807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/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title" idx="4"/>
          </p:nvPr>
        </p:nvSpPr>
        <p:spPr>
          <a:xfrm>
            <a:off x="4917325" y="2545861"/>
            <a:ext cx="247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5" name="Google Shape;265;p21"/>
          <p:cNvSpPr/>
          <p:nvPr/>
        </p:nvSpPr>
        <p:spPr>
          <a:xfrm flipH="1">
            <a:off x="-5" y="2165598"/>
            <a:ext cx="2825405" cy="2977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70735" y="4436526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433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0"/>
          <p:cNvGrpSpPr/>
          <p:nvPr/>
        </p:nvGrpSpPr>
        <p:grpSpPr>
          <a:xfrm flipH="1">
            <a:off x="534" y="2463493"/>
            <a:ext cx="2582016" cy="2679973"/>
            <a:chOff x="4597361" y="424599"/>
            <a:chExt cx="4546603" cy="4719092"/>
          </a:xfrm>
        </p:grpSpPr>
        <p:sp>
          <p:nvSpPr>
            <p:cNvPr id="415" name="Google Shape;415;p30"/>
            <p:cNvSpPr/>
            <p:nvPr/>
          </p:nvSpPr>
          <p:spPr>
            <a:xfrm>
              <a:off x="4597361" y="424599"/>
              <a:ext cx="4546590" cy="4719092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30"/>
          <p:cNvGrpSpPr/>
          <p:nvPr/>
        </p:nvGrpSpPr>
        <p:grpSpPr>
          <a:xfrm rot="10800000" flipH="1">
            <a:off x="5561822" y="-2"/>
            <a:ext cx="3582176" cy="3718089"/>
            <a:chOff x="4707900" y="539325"/>
            <a:chExt cx="4436131" cy="4604444"/>
          </a:xfrm>
        </p:grpSpPr>
        <p:sp>
          <p:nvSpPr>
            <p:cNvPr id="418" name="Google Shape;418;p30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30"/>
          <p:cNvSpPr txBox="1">
            <a:spLocks noGrp="1"/>
          </p:cNvSpPr>
          <p:nvPr>
            <p:ph type="title"/>
          </p:nvPr>
        </p:nvSpPr>
        <p:spPr>
          <a:xfrm>
            <a:off x="2582550" y="901200"/>
            <a:ext cx="39789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421" name="Google Shape;421;p30"/>
          <p:cNvSpPr txBox="1">
            <a:spLocks noGrp="1"/>
          </p:cNvSpPr>
          <p:nvPr>
            <p:ph type="subTitle" idx="1"/>
          </p:nvPr>
        </p:nvSpPr>
        <p:spPr>
          <a:xfrm>
            <a:off x="2582550" y="1722400"/>
            <a:ext cx="3978900" cy="143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30"/>
          <p:cNvSpPr txBox="1"/>
          <p:nvPr/>
        </p:nvSpPr>
        <p:spPr>
          <a:xfrm>
            <a:off x="1437600" y="3882075"/>
            <a:ext cx="6268800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 panose="020F0502020204030204" pitchFamily="34" charset="0"/>
                <a:ea typeface="Karla Medium"/>
                <a:cs typeface="Calibri" panose="020F0502020204030204" pitchFamily="34" charset="0"/>
                <a:sym typeface="Karla Medium"/>
              </a:rPr>
              <a:t>VUI LÒNG TÔN TRỌNG TÁC GIẢ, KHÔNG RAO BÁN, CHIA SẺ TÀI LIỆU DƯỚI MỌI HÌNH THỨC</a:t>
            </a:r>
            <a:endParaRPr sz="1400" b="1">
              <a:solidFill>
                <a:schemeClr val="dk1"/>
              </a:solidFill>
              <a:latin typeface="Calibri" panose="020F0502020204030204" pitchFamily="34" charset="0"/>
              <a:ea typeface="Karla"/>
              <a:cs typeface="Calibri" panose="020F0502020204030204" pitchFamily="34" charset="0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651472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1"/>
          <p:cNvSpPr/>
          <p:nvPr/>
        </p:nvSpPr>
        <p:spPr>
          <a:xfrm rot="10800000" flipH="1">
            <a:off x="6318670" y="-2"/>
            <a:ext cx="2825405" cy="2977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1"/>
          <p:cNvSpPr/>
          <p:nvPr/>
        </p:nvSpPr>
        <p:spPr>
          <a:xfrm flipH="1">
            <a:off x="-5" y="2165598"/>
            <a:ext cx="2825405" cy="2977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1"/>
          <p:cNvSpPr/>
          <p:nvPr/>
        </p:nvSpPr>
        <p:spPr>
          <a:xfrm>
            <a:off x="170735" y="4436526"/>
            <a:ext cx="299490" cy="335145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863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32"/>
          <p:cNvGrpSpPr/>
          <p:nvPr/>
        </p:nvGrpSpPr>
        <p:grpSpPr>
          <a:xfrm>
            <a:off x="4707900" y="539325"/>
            <a:ext cx="4436131" cy="4604444"/>
            <a:chOff x="4707900" y="539325"/>
            <a:chExt cx="4436131" cy="4604444"/>
          </a:xfrm>
        </p:grpSpPr>
        <p:sp>
          <p:nvSpPr>
            <p:cNvPr id="429" name="Google Shape;429;p32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2"/>
          <p:cNvSpPr/>
          <p:nvPr/>
        </p:nvSpPr>
        <p:spPr>
          <a:xfrm>
            <a:off x="187950" y="208355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>
            <a:off x="3909050" y="47079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>
            <a:off x="8607275" y="31106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>
            <a:off x="4788425" y="1573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524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5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9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4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22554" y="186387"/>
            <a:ext cx="384721" cy="3316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232772" y="187189"/>
            <a:ext cx="204609" cy="17638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7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93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13929" y="361950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Montserrat" panose="00000500000000000000" pitchFamily="2" charset="0"/>
              </a:rPr>
              <a:t>Work progress</a:t>
            </a:r>
            <a:endParaRPr lang="zh-CN" altLang="en-US" sz="1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2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2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13929" y="36195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Montserrat" panose="00000500000000000000" pitchFamily="2" charset="0"/>
              </a:rPr>
              <a:t>Work plan</a:t>
            </a:r>
            <a:endParaRPr lang="zh-CN" altLang="en-US" sz="1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8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9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22554" y="186387"/>
            <a:ext cx="384721" cy="3316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232772" y="187189"/>
            <a:ext cx="204609" cy="17638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2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22554" y="186387"/>
            <a:ext cx="384721" cy="3316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232772" y="187189"/>
            <a:ext cx="204609" cy="17638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82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22554" y="186387"/>
            <a:ext cx="384721" cy="3316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232772" y="187189"/>
            <a:ext cx="204609" cy="17638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9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8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2024/11/29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76" r:id="rId4"/>
    <p:sldLayoutId id="2147483711" r:id="rId5"/>
    <p:sldLayoutId id="2147483712" r:id="rId6"/>
    <p:sldLayoutId id="2147483713" r:id="rId7"/>
    <p:sldLayoutId id="2147483714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867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1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DDE2-57A7-2B22-D214-95A44E06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93" y="174204"/>
            <a:ext cx="5391600" cy="1204021"/>
          </a:xfrm>
        </p:spPr>
        <p:txBody>
          <a:bodyPr/>
          <a:lstStyle/>
          <a:p>
            <a:r>
              <a:rPr lang="en-VN" b="1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4" name="Google Shape;93;p1">
            <a:extLst>
              <a:ext uri="{FF2B5EF4-FFF2-40B4-BE49-F238E27FC236}">
                <a16:creationId xmlns:a16="http://schemas.microsoft.com/office/drawing/2014/main" id="{7ED0715D-FD82-7028-BF89-3E7F66A129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546" y="1325215"/>
            <a:ext cx="5440907" cy="3553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13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0A0E1A-3568-6E4C-A436-B25C42AC4FB2}"/>
              </a:ext>
            </a:extLst>
          </p:cNvPr>
          <p:cNvGrpSpPr/>
          <p:nvPr/>
        </p:nvGrpSpPr>
        <p:grpSpPr>
          <a:xfrm>
            <a:off x="533400" y="1718058"/>
            <a:ext cx="7209343" cy="1573188"/>
            <a:chOff x="1210496" y="2373690"/>
            <a:chExt cx="7209343" cy="1573188"/>
          </a:xfrm>
        </p:grpSpPr>
        <p:sp>
          <p:nvSpPr>
            <p:cNvPr id="12" name="文本框 11"/>
            <p:cNvSpPr txBox="1"/>
            <p:nvPr/>
          </p:nvSpPr>
          <p:spPr>
            <a:xfrm>
              <a:off x="1210496" y="2373690"/>
              <a:ext cx="168507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accent2"/>
                  </a:solidFill>
                  <a:latin typeface="Source Han Sans CN Heavy" panose="020B0500000000000000" pitchFamily="34" charset="-128"/>
                  <a:ea typeface="Source Han Sans CN Heavy" panose="020B0500000000000000" pitchFamily="34" charset="-128"/>
                </a:rPr>
                <a:t>01</a:t>
              </a:r>
              <a:endParaRPr lang="zh-CN" altLang="en-US" sz="9600" b="1" dirty="0">
                <a:solidFill>
                  <a:schemeClr val="accent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endParaRPr>
            </a:p>
          </p:txBody>
        </p:sp>
        <p:sp>
          <p:nvSpPr>
            <p:cNvPr id="26" name="文本框 12"/>
            <p:cNvSpPr txBox="1">
              <a:spLocks noChangeArrowheads="1"/>
            </p:cNvSpPr>
            <p:nvPr/>
          </p:nvSpPr>
          <p:spPr bwMode="auto">
            <a:xfrm>
              <a:off x="2429696" y="2377218"/>
              <a:ext cx="599014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Heavy" panose="020B0500000000000000" pitchFamily="34" charset="-128"/>
                  <a:cs typeface="Times New Roman" panose="02020603050405020304" pitchFamily="18" charset="0"/>
                </a:rPr>
                <a:t>KHÁM PHÁ MỘT SỐ NGHỀ PHỔ BIẾN TRONG XÃ HỘI HIỆN ĐẠI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5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3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360045"/>
            <a:ext cx="2581915" cy="209105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artoon of a child and a child sitting at a table&#10;&#10;Description automatically generated">
            <a:extLst>
              <a:ext uri="{FF2B5EF4-FFF2-40B4-BE49-F238E27FC236}">
                <a16:creationId xmlns:a16="http://schemas.microsoft.com/office/drawing/2014/main" id="{5B7F48E2-12F1-2793-9BC1-D4BB72244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0" y="482600"/>
            <a:ext cx="2024609" cy="18567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365317"/>
            <a:ext cx="2691128" cy="208578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erson wearing a mask and gloves&#10;&#10;Description automatically generated">
            <a:extLst>
              <a:ext uri="{FF2B5EF4-FFF2-40B4-BE49-F238E27FC236}">
                <a16:creationId xmlns:a16="http://schemas.microsoft.com/office/drawing/2014/main" id="{E484C016-2731-E204-CAE2-AA4995157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04" y="487872"/>
            <a:ext cx="2019783" cy="185146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998" y="365317"/>
            <a:ext cx="2691131" cy="208578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child sitting at a desk with a computer&#10;&#10;Description automatically generated">
            <a:extLst>
              <a:ext uri="{FF2B5EF4-FFF2-40B4-BE49-F238E27FC236}">
                <a16:creationId xmlns:a16="http://schemas.microsoft.com/office/drawing/2014/main" id="{9491D340-D233-1D7F-1042-CE0A56832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30" y="487872"/>
            <a:ext cx="2023092" cy="18514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2702752"/>
            <a:ext cx="2581915" cy="209105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taking a picture of a person&#10;&#10;Description automatically generated">
            <a:extLst>
              <a:ext uri="{FF2B5EF4-FFF2-40B4-BE49-F238E27FC236}">
                <a16:creationId xmlns:a16="http://schemas.microsoft.com/office/drawing/2014/main" id="{AF59B362-734A-436E-FAD8-619A1CBEA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3" y="2811145"/>
            <a:ext cx="2006923" cy="185372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126" y="2702752"/>
            <a:ext cx="2700875" cy="209105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2708025"/>
            <a:ext cx="2691128" cy="208578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ewing on a sewing machine&#10;&#10;Description automatically generated">
            <a:extLst>
              <a:ext uri="{FF2B5EF4-FFF2-40B4-BE49-F238E27FC236}">
                <a16:creationId xmlns:a16="http://schemas.microsoft.com/office/drawing/2014/main" id="{721EFB4A-B388-A38E-74E0-E19FB25A6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70" y="2864035"/>
            <a:ext cx="2023408" cy="1800834"/>
          </a:xfrm>
          <a:prstGeom prst="rect">
            <a:avLst/>
          </a:prstGeom>
        </p:spPr>
      </p:pic>
      <p:pic>
        <p:nvPicPr>
          <p:cNvPr id="7" name="Picture 6" descr="A cartoon of a person and person looking at a folder&#10;&#10;Description automatically generated">
            <a:extLst>
              <a:ext uri="{FF2B5EF4-FFF2-40B4-BE49-F238E27FC236}">
                <a16:creationId xmlns:a16="http://schemas.microsoft.com/office/drawing/2014/main" id="{A44518EC-EEA2-2240-469A-66073BCD9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23" y="2816418"/>
            <a:ext cx="2044107" cy="18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AC331E-44E5-29DB-5917-46D8E82FB507}"/>
              </a:ext>
            </a:extLst>
          </p:cNvPr>
          <p:cNvSpPr/>
          <p:nvPr/>
        </p:nvSpPr>
        <p:spPr>
          <a:xfrm>
            <a:off x="4542183" y="1276350"/>
            <a:ext cx="3581400" cy="2819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/>
              <a:t>Em hãy liệt kê và chia sẻ sự hiểu biết của bản thân đối với một số nghề hiện đại</a:t>
            </a:r>
          </a:p>
        </p:txBody>
      </p:sp>
      <p:pic>
        <p:nvPicPr>
          <p:cNvPr id="4" name="Picture 3" descr="A person writing on a notepad&#10;&#10;Description automatically generated">
            <a:extLst>
              <a:ext uri="{FF2B5EF4-FFF2-40B4-BE49-F238E27FC236}">
                <a16:creationId xmlns:a16="http://schemas.microsoft.com/office/drawing/2014/main" id="{EBFEB21F-3F68-06E4-8CEB-9C4CEF797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09650"/>
            <a:ext cx="3352800" cy="33528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6ACD6B5-049F-73AC-DF17-82A9764F9AE2}"/>
              </a:ext>
            </a:extLst>
          </p:cNvPr>
          <p:cNvSpPr txBox="1"/>
          <p:nvPr/>
        </p:nvSpPr>
        <p:spPr>
          <a:xfrm>
            <a:off x="480743" y="142809"/>
            <a:ext cx="61357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0" i="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KHÁM PHÁ MỘT SỐ NGHỀ TRONG XÃ HỘI HIỆN ĐẠI</a:t>
            </a:r>
            <a:endParaRPr lang="zh-CN" altLang="en-US" sz="1900" b="0" i="0" dirty="0"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AE98D9-11F1-D1D7-06B8-B55E758B4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18724" r="35000"/>
          <a:stretch/>
        </p:blipFill>
        <p:spPr>
          <a:xfrm>
            <a:off x="4419600" y="26106"/>
            <a:ext cx="4724400" cy="513780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CA9810-EDFD-58AB-75C5-E04C1F5A621E}"/>
              </a:ext>
            </a:extLst>
          </p:cNvPr>
          <p:cNvSpPr/>
          <p:nvPr/>
        </p:nvSpPr>
        <p:spPr>
          <a:xfrm>
            <a:off x="330363" y="596195"/>
            <a:ext cx="3983567" cy="4511322"/>
          </a:xfrm>
          <a:prstGeom prst="round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64235-8080-0114-B5DB-74B97C7EC9E1}"/>
              </a:ext>
            </a:extLst>
          </p:cNvPr>
          <p:cNvSpPr txBox="1"/>
          <p:nvPr/>
        </p:nvSpPr>
        <p:spPr>
          <a:xfrm>
            <a:off x="330363" y="757757"/>
            <a:ext cx="4191000" cy="4188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Merriweather Black" panose="00000A00000000000000" pitchFamily="2" charset="0"/>
              </a:rPr>
              <a:t>TRÒ CHƠI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Merriweather Black" panose="00000A00000000000000" pitchFamily="2" charset="0"/>
              </a:rPr>
              <a:t>TÌM HIỂU MỘT SỐ NGHỀ TRONG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Merriweather Black" panose="00000A00000000000000" pitchFamily="2" charset="0"/>
              </a:rPr>
              <a:t>XÃ HỘI HIỆN ĐẠI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Merriweather Black" panose="00000A00000000000000" pitchFamily="2" charset="0"/>
              </a:rPr>
              <a:t>Luật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chơi</a:t>
            </a:r>
            <a:r>
              <a:rPr lang="en-US" dirty="0">
                <a:latin typeface="Merriweather Black" panose="00000A00000000000000" pitchFamily="2" charset="0"/>
              </a:rPr>
              <a:t>: </a:t>
            </a:r>
            <a:r>
              <a:rPr lang="en-US" dirty="0" err="1">
                <a:latin typeface="Merriweather Black" panose="00000A00000000000000" pitchFamily="2" charset="0"/>
              </a:rPr>
              <a:t>Lớp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được</a:t>
            </a:r>
            <a:r>
              <a:rPr lang="en-US" dirty="0">
                <a:latin typeface="Merriweather Black" panose="00000A00000000000000" pitchFamily="2" charset="0"/>
              </a:rPr>
              <a:t> chia </a:t>
            </a:r>
            <a:r>
              <a:rPr lang="en-US" dirty="0" err="1">
                <a:latin typeface="Merriweather Black" panose="00000A00000000000000" pitchFamily="2" charset="0"/>
              </a:rPr>
              <a:t>thành</a:t>
            </a:r>
            <a:r>
              <a:rPr lang="en-US" dirty="0">
                <a:latin typeface="Merriweather Black" panose="00000A00000000000000" pitchFamily="2" charset="0"/>
              </a:rPr>
              <a:t> 4 </a:t>
            </a:r>
            <a:r>
              <a:rPr lang="en-US" dirty="0" err="1">
                <a:latin typeface="Merriweather Black" panose="00000A00000000000000" pitchFamily="2" charset="0"/>
              </a:rPr>
              <a:t>nhóm</a:t>
            </a:r>
            <a:r>
              <a:rPr lang="en-US" dirty="0">
                <a:latin typeface="Merriweather Black" panose="00000A00000000000000" pitchFamily="2" charset="0"/>
              </a:rPr>
              <a:t>. Trong </a:t>
            </a:r>
            <a:r>
              <a:rPr lang="en-US" dirty="0" err="1">
                <a:latin typeface="Merriweather Black" panose="00000A00000000000000" pitchFamily="2" charset="0"/>
              </a:rPr>
              <a:t>thời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gian</a:t>
            </a:r>
            <a:r>
              <a:rPr lang="en-US" dirty="0">
                <a:latin typeface="Merriweather Black" panose="00000A00000000000000" pitchFamily="2" charset="0"/>
              </a:rPr>
              <a:t> 5 </a:t>
            </a:r>
            <a:r>
              <a:rPr lang="en-US" dirty="0" err="1">
                <a:latin typeface="Merriweather Black" panose="00000A00000000000000" pitchFamily="2" charset="0"/>
              </a:rPr>
              <a:t>phút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các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nhóm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sẽ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phải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tìm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ra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được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một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số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nghề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xuất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hiện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trong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bản</a:t>
            </a:r>
            <a:r>
              <a:rPr lang="en-US" dirty="0">
                <a:latin typeface="Merriweather Black" panose="00000A00000000000000" pitchFamily="2" charset="0"/>
              </a:rPr>
              <a:t> ma </a:t>
            </a:r>
            <a:r>
              <a:rPr lang="en-US" dirty="0" err="1">
                <a:latin typeface="Merriweather Black" panose="00000A00000000000000" pitchFamily="2" charset="0"/>
              </a:rPr>
              <a:t>trận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chữ</a:t>
            </a:r>
            <a:r>
              <a:rPr lang="en-US" dirty="0">
                <a:latin typeface="Merriweather Black" panose="00000A00000000000000" pitchFamily="2" charset="0"/>
              </a:rPr>
              <a:t>. Sau 5 </a:t>
            </a:r>
            <a:r>
              <a:rPr lang="en-US" dirty="0" err="1">
                <a:latin typeface="Merriweather Black" panose="00000A00000000000000" pitchFamily="2" charset="0"/>
              </a:rPr>
              <a:t>phút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đội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nào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tìm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được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nhiều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nghề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và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chính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xác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nhất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sẽ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giành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chiến</a:t>
            </a:r>
            <a:r>
              <a:rPr lang="en-US" dirty="0">
                <a:latin typeface="Merriweather Black" panose="00000A00000000000000" pitchFamily="2" charset="0"/>
              </a:rPr>
              <a:t> </a:t>
            </a:r>
            <a:r>
              <a:rPr lang="en-US" dirty="0" err="1">
                <a:latin typeface="Merriweather Black" panose="00000A00000000000000" pitchFamily="2" charset="0"/>
              </a:rPr>
              <a:t>thắng</a:t>
            </a:r>
            <a:r>
              <a:rPr lang="en-US" dirty="0">
                <a:latin typeface="Merriweather Black" panose="00000A00000000000000" pitchFamily="2" charset="0"/>
              </a:rPr>
              <a:t>.</a:t>
            </a:r>
            <a:endParaRPr lang="vi-VN" dirty="0">
              <a:latin typeface="Merriweather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BE4E1-036A-869E-7798-4AE36904B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17161" r="35000"/>
          <a:stretch/>
        </p:blipFill>
        <p:spPr>
          <a:xfrm>
            <a:off x="0" y="0"/>
            <a:ext cx="4572000" cy="5236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081DF-DEEE-4F1C-6664-428B718F8B54}"/>
              </a:ext>
            </a:extLst>
          </p:cNvPr>
          <p:cNvSpPr txBox="1"/>
          <p:nvPr/>
        </p:nvSpPr>
        <p:spPr>
          <a:xfrm>
            <a:off x="4800600" y="277992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9645D-0106-68E3-D8EB-DC56B6394A3B}"/>
              </a:ext>
            </a:extLst>
          </p:cNvPr>
          <p:cNvSpPr txBox="1"/>
          <p:nvPr/>
        </p:nvSpPr>
        <p:spPr>
          <a:xfrm>
            <a:off x="6934200" y="666750"/>
            <a:ext cx="26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</a:p>
        </p:txBody>
      </p:sp>
    </p:spTree>
    <p:extLst>
      <p:ext uri="{BB962C8B-B14F-4D97-AF65-F5344CB8AC3E}">
        <p14:creationId xmlns:p14="http://schemas.microsoft.com/office/powerpoint/2010/main" val="1576557700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D6D255-1A58-4192-7D91-26A099085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26435"/>
              </p:ext>
            </p:extLst>
          </p:nvPr>
        </p:nvGraphicFramePr>
        <p:xfrm>
          <a:off x="914400" y="1581150"/>
          <a:ext cx="7543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4380533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3338408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Bạn</a:t>
                      </a:r>
                      <a:r>
                        <a:rPr lang="en-US" sz="3600" dirty="0"/>
                        <a:t> Nam</a:t>
                      </a:r>
                      <a:endParaRPr lang="vi-V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Bạn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Nữ</a:t>
                      </a:r>
                      <a:endParaRPr lang="vi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55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.</a:t>
                      </a:r>
                    </a:p>
                    <a:p>
                      <a:pPr algn="ctr"/>
                      <a:r>
                        <a:rPr lang="en-US" sz="2800" dirty="0"/>
                        <a:t>.</a:t>
                      </a:r>
                    </a:p>
                    <a:p>
                      <a:pPr algn="ctr"/>
                      <a:r>
                        <a:rPr lang="en-US" sz="2800" dirty="0"/>
                        <a:t>.</a:t>
                      </a:r>
                    </a:p>
                    <a:p>
                      <a:pPr algn="ctr"/>
                      <a:r>
                        <a:rPr lang="en-US" sz="2800" dirty="0"/>
                        <a:t>.</a:t>
                      </a:r>
                    </a:p>
                    <a:p>
                      <a:pPr algn="ctr"/>
                      <a:r>
                        <a:rPr lang="en-US" sz="2800" dirty="0"/>
                        <a:t>.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.</a:t>
                      </a:r>
                    </a:p>
                    <a:p>
                      <a:pPr algn="ctr"/>
                      <a:r>
                        <a:rPr lang="en-US" sz="2800" dirty="0"/>
                        <a:t>.</a:t>
                      </a:r>
                    </a:p>
                    <a:p>
                      <a:pPr algn="ctr"/>
                      <a:r>
                        <a:rPr lang="en-US" sz="2800" dirty="0"/>
                        <a:t>.</a:t>
                      </a:r>
                    </a:p>
                    <a:p>
                      <a:pPr algn="ctr"/>
                      <a:r>
                        <a:rPr lang="en-US" sz="2800" dirty="0"/>
                        <a:t>.</a:t>
                      </a:r>
                    </a:p>
                    <a:p>
                      <a:pPr algn="ctr"/>
                      <a:r>
                        <a:rPr lang="en-US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0559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1C8301-1949-3739-257D-5FCB339D338C}"/>
              </a:ext>
            </a:extLst>
          </p:cNvPr>
          <p:cNvSpPr txBox="1"/>
          <p:nvPr/>
        </p:nvSpPr>
        <p:spPr>
          <a:xfrm>
            <a:off x="2286000" y="51435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erriweather Black" panose="00000A00000000000000" pitchFamily="2" charset="0"/>
              </a:rPr>
              <a:t>MỘT SỐ NGHỀ TRONG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Merriweather Black" panose="00000A00000000000000" pitchFamily="2" charset="0"/>
              </a:rPr>
              <a:t>XÃ HỘI HIỆN ĐẠI</a:t>
            </a:r>
          </a:p>
        </p:txBody>
      </p:sp>
    </p:spTree>
    <p:extLst>
      <p:ext uri="{BB962C8B-B14F-4D97-AF65-F5344CB8AC3E}">
        <p14:creationId xmlns:p14="http://schemas.microsoft.com/office/powerpoint/2010/main" val="30908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0A0E1A-3568-6E4C-A436-B25C42AC4FB2}"/>
              </a:ext>
            </a:extLst>
          </p:cNvPr>
          <p:cNvGrpSpPr/>
          <p:nvPr/>
        </p:nvGrpSpPr>
        <p:grpSpPr>
          <a:xfrm>
            <a:off x="309690" y="1195915"/>
            <a:ext cx="7843710" cy="2554545"/>
            <a:chOff x="986786" y="1851547"/>
            <a:chExt cx="7843710" cy="2554545"/>
          </a:xfrm>
        </p:grpSpPr>
        <p:sp>
          <p:nvSpPr>
            <p:cNvPr id="12" name="文本框 11"/>
            <p:cNvSpPr txBox="1"/>
            <p:nvPr/>
          </p:nvSpPr>
          <p:spPr>
            <a:xfrm>
              <a:off x="986786" y="2442552"/>
              <a:ext cx="159531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accent2"/>
                  </a:solidFill>
                  <a:latin typeface="Source Han Sans CN Heavy" panose="020B0500000000000000" pitchFamily="34" charset="-128"/>
                  <a:ea typeface="Source Han Sans CN Heavy" panose="020B0500000000000000" pitchFamily="34" charset="-128"/>
                </a:rPr>
                <a:t>02</a:t>
              </a:r>
              <a:endParaRPr lang="zh-CN" altLang="en-US" sz="9600" b="1" dirty="0">
                <a:solidFill>
                  <a:schemeClr val="accent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endParaRPr>
            </a:p>
          </p:txBody>
        </p:sp>
        <p:sp>
          <p:nvSpPr>
            <p:cNvPr id="26" name="文本框 12"/>
            <p:cNvSpPr txBox="1">
              <a:spLocks noChangeArrowheads="1"/>
            </p:cNvSpPr>
            <p:nvPr/>
          </p:nvSpPr>
          <p:spPr bwMode="auto">
            <a:xfrm>
              <a:off x="2582096" y="1851547"/>
              <a:ext cx="6248400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Heavy" panose="020B0500000000000000" pitchFamily="34" charset="-128"/>
                  <a:cs typeface="Times New Roman" panose="02020603050405020304" pitchFamily="18" charset="0"/>
                </a:rPr>
                <a:t>TÌM HIỂU NHỮNG VIỆC LÀM ĐẶC TRƯNG, TRANG THIẾT BỊ, DỤNG CỤ LAO ĐỘNG CƠ BẢN CỦA NHỮNG NGHỀ PHỔ BIẾN TRONG XÃ HỘI HIỆN ĐẠI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1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4558999" y="819080"/>
            <a:ext cx="0" cy="352299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486195" y="1058844"/>
            <a:ext cx="696850" cy="145638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486193" y="3181101"/>
            <a:ext cx="698081" cy="145638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486193" y="2036802"/>
            <a:ext cx="698081" cy="145638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1124003" y="978045"/>
            <a:ext cx="2431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NGHỀ STREAMER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27729" y="3407582"/>
            <a:ext cx="2203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HƯỚNG DẪN VIÊN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59337" y="2210694"/>
            <a:ext cx="2782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LÀM THIẾT KẾ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85768" y="1371032"/>
            <a:ext cx="2782196" cy="437293"/>
            <a:chOff x="5349226" y="2010956"/>
            <a:chExt cx="4272984" cy="67147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66135" y="2162573"/>
              <a:ext cx="1401337" cy="519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Arial" panose="020B0604020202020204" pitchFamily="34" charset="0"/>
                </a:rPr>
                <a:t>NHÓM1</a:t>
              </a:r>
              <a:endParaRPr lang="en-GB" sz="16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76039" y="2436134"/>
            <a:ext cx="2782196" cy="43691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47307" y="3795078"/>
              <a:ext cx="1480119" cy="519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Arial" panose="020B0604020202020204" pitchFamily="34" charset="0"/>
                </a:rPr>
                <a:t>NHÓM 2</a:t>
              </a:r>
              <a:endParaRPr lang="en-GB" sz="16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85768" y="3555607"/>
            <a:ext cx="2782196" cy="436915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71217" y="5516235"/>
              <a:ext cx="1401337" cy="519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Arial" panose="020B0604020202020204" pitchFamily="34" charset="0"/>
                </a:rPr>
                <a:t>NHÓM3</a:t>
              </a:r>
              <a:endParaRPr lang="en-GB" sz="16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2" name="Picture 1" descr="A cartoon of a person thinking&#10;&#10;Description automatically generated">
            <a:extLst>
              <a:ext uri="{FF2B5EF4-FFF2-40B4-BE49-F238E27FC236}">
                <a16:creationId xmlns:a16="http://schemas.microsoft.com/office/drawing/2014/main" id="{8650E225-8AE0-CB00-595C-9379A0BF4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73" y="2571750"/>
            <a:ext cx="1569840" cy="2437382"/>
          </a:xfrm>
          <a:prstGeom prst="rect">
            <a:avLst/>
          </a:prstGeom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E07890C3-F557-B1E2-261C-D9CF478F8D5F}"/>
              </a:ext>
            </a:extLst>
          </p:cNvPr>
          <p:cNvSpPr txBox="1"/>
          <p:nvPr/>
        </p:nvSpPr>
        <p:spPr>
          <a:xfrm>
            <a:off x="609600" y="155148"/>
            <a:ext cx="830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THẢO LUẬN NHÓM: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NHỮNG VIỆC LÀM ĐẶC TRƯNG, TRANG THIẾT BỊ, DỤNG CỤ LAO ĐỘNG CƠ BẢN CỦA NHỮNG NGHỀ SAU ĐÂY</a:t>
            </a:r>
            <a:endParaRPr lang="zh-CN" altLang="en-US" sz="2000" i="0" dirty="0"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9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F7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ic of a person and person&#10;&#10;Description automatically generated with medium confidence">
            <a:extLst>
              <a:ext uri="{FF2B5EF4-FFF2-40B4-BE49-F238E27FC236}">
                <a16:creationId xmlns:a16="http://schemas.microsoft.com/office/drawing/2014/main" id="{20A3CC75-06BE-0324-AC63-21947BB06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02" y="482600"/>
            <a:ext cx="5356794" cy="4178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3B4123-9008-5C00-0B10-369E80E7BEEA}"/>
              </a:ext>
            </a:extLst>
          </p:cNvPr>
          <p:cNvSpPr txBox="1"/>
          <p:nvPr/>
        </p:nvSpPr>
        <p:spPr>
          <a:xfrm>
            <a:off x="609600" y="11239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/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28606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0A0E1A-3568-6E4C-A436-B25C42AC4FB2}"/>
              </a:ext>
            </a:extLst>
          </p:cNvPr>
          <p:cNvGrpSpPr/>
          <p:nvPr/>
        </p:nvGrpSpPr>
        <p:grpSpPr>
          <a:xfrm>
            <a:off x="309690" y="1657350"/>
            <a:ext cx="7843710" cy="2062103"/>
            <a:chOff x="986786" y="2312982"/>
            <a:chExt cx="7843710" cy="2062103"/>
          </a:xfrm>
        </p:grpSpPr>
        <p:sp>
          <p:nvSpPr>
            <p:cNvPr id="12" name="文本框 11"/>
            <p:cNvSpPr txBox="1"/>
            <p:nvPr/>
          </p:nvSpPr>
          <p:spPr>
            <a:xfrm>
              <a:off x="986786" y="2442552"/>
              <a:ext cx="159531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accent2"/>
                  </a:solidFill>
                  <a:latin typeface="Source Han Sans CN Heavy" panose="020B0500000000000000" pitchFamily="34" charset="-128"/>
                  <a:ea typeface="Source Han Sans CN Heavy" panose="020B0500000000000000" pitchFamily="34" charset="-128"/>
                </a:rPr>
                <a:t>03</a:t>
              </a:r>
              <a:endParaRPr lang="zh-CN" altLang="en-US" sz="9600" b="1" dirty="0">
                <a:solidFill>
                  <a:schemeClr val="accent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endParaRPr>
            </a:p>
          </p:txBody>
        </p:sp>
        <p:sp>
          <p:nvSpPr>
            <p:cNvPr id="26" name="文本框 12"/>
            <p:cNvSpPr txBox="1">
              <a:spLocks noChangeArrowheads="1"/>
            </p:cNvSpPr>
            <p:nvPr/>
          </p:nvSpPr>
          <p:spPr bwMode="auto">
            <a:xfrm>
              <a:off x="2582096" y="2312982"/>
              <a:ext cx="624840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hangingPunct="0"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Heavy" panose="020B0500000000000000" pitchFamily="34" charset="-128"/>
                  <a:cs typeface="Times New Roman" panose="02020603050405020304" pitchFamily="18" charset="0"/>
                </a:rPr>
                <a:t>XÁC ĐỊNH NHỮNG PHẨM CHẤT, NĂNG LỰC CẦN CÓ CỦANGHỀ TRONG XÃ HỘI HIỆN ĐẠI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1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2C-8DA9-A00C-5C73-6841E1C6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3" descr="An open book on a table&#10;&#10;Description automatically generated">
            <a:extLst>
              <a:ext uri="{FF2B5EF4-FFF2-40B4-BE49-F238E27FC236}">
                <a16:creationId xmlns:a16="http://schemas.microsoft.com/office/drawing/2014/main" id="{62655B6A-0E2C-6C9F-8F8E-DA651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Google Shape;106;g1233df6ae8c_0_0">
            <a:extLst>
              <a:ext uri="{FF2B5EF4-FFF2-40B4-BE49-F238E27FC236}">
                <a16:creationId xmlns:a16="http://schemas.microsoft.com/office/drawing/2014/main" id="{E3DAADE8-3E9A-5611-E54C-D80D3AC38CE8}"/>
              </a:ext>
            </a:extLst>
          </p:cNvPr>
          <p:cNvGrpSpPr/>
          <p:nvPr/>
        </p:nvGrpSpPr>
        <p:grpSpPr>
          <a:xfrm>
            <a:off x="2606204" y="1210447"/>
            <a:ext cx="4459800" cy="1713300"/>
            <a:chOff x="3986643" y="2499477"/>
            <a:chExt cx="4459800" cy="1713300"/>
          </a:xfrm>
        </p:grpSpPr>
        <p:sp>
          <p:nvSpPr>
            <p:cNvPr id="10" name="Google Shape;107;g1233df6ae8c_0_0">
              <a:extLst>
                <a:ext uri="{FF2B5EF4-FFF2-40B4-BE49-F238E27FC236}">
                  <a16:creationId xmlns:a16="http://schemas.microsoft.com/office/drawing/2014/main" id="{ADAE9CBB-6E0F-FA88-2A0E-4EA97A53FCBF}"/>
                </a:ext>
              </a:extLst>
            </p:cNvPr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08;g1233df6ae8c_0_0">
              <a:extLst>
                <a:ext uri="{FF2B5EF4-FFF2-40B4-BE49-F238E27FC236}">
                  <a16:creationId xmlns:a16="http://schemas.microsoft.com/office/drawing/2014/main" id="{1362A6EB-0243-1A36-9B39-AA14A5F9B974}"/>
                </a:ext>
              </a:extLst>
            </p:cNvPr>
            <p:cNvCxnSpPr/>
            <p:nvPr/>
          </p:nvCxnSpPr>
          <p:spPr>
            <a:xfrm>
              <a:off x="4148918" y="3330470"/>
              <a:ext cx="40158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AD8D92-72CF-2F65-0F49-008DB0A92664}"/>
              </a:ext>
            </a:extLst>
          </p:cNvPr>
          <p:cNvSpPr txBox="1"/>
          <p:nvPr/>
        </p:nvSpPr>
        <p:spPr>
          <a:xfrm>
            <a:off x="2606204" y="1462397"/>
            <a:ext cx="44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VN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/ A / I / G / N / O / V / E </a:t>
            </a:r>
            <a:endParaRPr kumimoji="0" lang="en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02EDE-6F66-0D84-BECD-7C4592267601}"/>
              </a:ext>
            </a:extLst>
          </p:cNvPr>
          <p:cNvSpPr txBox="1"/>
          <p:nvPr/>
        </p:nvSpPr>
        <p:spPr>
          <a:xfrm>
            <a:off x="3255782" y="2238370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GIÁO VIÊN</a:t>
            </a:r>
          </a:p>
        </p:txBody>
      </p:sp>
      <p:pic>
        <p:nvPicPr>
          <p:cNvPr id="5" name="Picture 4" descr="A cartoon of a person holding a microphone&#10;&#10;Description automatically generated">
            <a:extLst>
              <a:ext uri="{FF2B5EF4-FFF2-40B4-BE49-F238E27FC236}">
                <a16:creationId xmlns:a16="http://schemas.microsoft.com/office/drawing/2014/main" id="{6F95D23A-3491-2BCC-294A-7CB054930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435" y="1210447"/>
            <a:ext cx="5086441" cy="39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空心弧"/>
          <p:cNvSpPr/>
          <p:nvPr/>
        </p:nvSpPr>
        <p:spPr>
          <a:xfrm rot="6420623">
            <a:off x="3365274" y="1674439"/>
            <a:ext cx="2029597" cy="2029597"/>
          </a:xfrm>
          <a:prstGeom prst="blockArc">
            <a:avLst>
              <a:gd name="adj1" fmla="val 10258395"/>
              <a:gd name="adj2" fmla="val 6247754"/>
              <a:gd name="adj3" fmla="val 76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8" name="空心弧"/>
          <p:cNvSpPr/>
          <p:nvPr/>
        </p:nvSpPr>
        <p:spPr>
          <a:xfrm rot="4507065">
            <a:off x="3030071" y="1339236"/>
            <a:ext cx="2700000" cy="2700000"/>
          </a:xfrm>
          <a:prstGeom prst="blockArc">
            <a:avLst>
              <a:gd name="adj1" fmla="val 8013047"/>
              <a:gd name="adj2" fmla="val 3368035"/>
              <a:gd name="adj3" fmla="val 59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9" name="文本框"/>
          <p:cNvSpPr/>
          <p:nvPr/>
        </p:nvSpPr>
        <p:spPr bwMode="auto">
          <a:xfrm>
            <a:off x="1154271" y="2530532"/>
            <a:ext cx="1352383" cy="317408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txBody>
          <a:bodyPr wrap="none" lIns="57611" tIns="28806" rIns="57611" bIns="28806" anchor="ctr"/>
          <a:lstStyle/>
          <a:p>
            <a:pPr algn="ctr" defTabSz="574834">
              <a:defRPr/>
            </a:pPr>
            <a:r>
              <a:rPr lang="en-US" altLang="zh-CN" sz="1600" kern="0" spc="225" dirty="0">
                <a:solidFill>
                  <a:sysClr val="window" lastClr="FFFFFF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CỐT A</a:t>
            </a:r>
            <a:endParaRPr lang="zh-CN" altLang="en-US" sz="1600" kern="0" spc="225" dirty="0">
              <a:solidFill>
                <a:sysClr val="window" lastClr="FFFFFF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文本框"/>
          <p:cNvSpPr/>
          <p:nvPr/>
        </p:nvSpPr>
        <p:spPr bwMode="auto">
          <a:xfrm>
            <a:off x="6600217" y="2530532"/>
            <a:ext cx="1352383" cy="317408"/>
          </a:xfrm>
          <a:prstGeom prst="round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txBody>
          <a:bodyPr wrap="none" lIns="57611" tIns="28806" rIns="57611" bIns="28806" anchor="ctr"/>
          <a:lstStyle/>
          <a:p>
            <a:pPr algn="ctr" defTabSz="574834">
              <a:defRPr/>
            </a:pPr>
            <a:r>
              <a:rPr lang="en-US" altLang="zh-CN" sz="1600" kern="0" spc="225" dirty="0">
                <a:solidFill>
                  <a:sysClr val="window" lastClr="FFFFFF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CỘT B</a:t>
            </a:r>
            <a:endParaRPr lang="zh-CN" altLang="en-US" sz="1600" kern="0" spc="225" dirty="0">
              <a:solidFill>
                <a:sysClr val="window" lastClr="FFFFFF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31" name="直接连接符"/>
          <p:cNvCxnSpPr>
            <a:stCxn id="29" idx="3"/>
          </p:cNvCxnSpPr>
          <p:nvPr/>
        </p:nvCxnSpPr>
        <p:spPr>
          <a:xfrm>
            <a:off x="2507129" y="2688760"/>
            <a:ext cx="794964" cy="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75000"/>
                <a:lumOff val="25000"/>
              </a:sysClr>
            </a:solidFill>
            <a:prstDash val="dash"/>
            <a:bevel/>
            <a:headEnd type="none" w="med" len="med"/>
            <a:tailEnd type="oval" w="med" len="med"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</p:cxnSp>
      <p:cxnSp>
        <p:nvCxnSpPr>
          <p:cNvPr id="32" name="直接连接符"/>
          <p:cNvCxnSpPr>
            <a:stCxn id="30" idx="1"/>
          </p:cNvCxnSpPr>
          <p:nvPr/>
        </p:nvCxnSpPr>
        <p:spPr>
          <a:xfrm flipH="1">
            <a:off x="5787358" y="2688760"/>
            <a:ext cx="812859" cy="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75000"/>
                <a:lumOff val="25000"/>
              </a:sysClr>
            </a:solidFill>
            <a:prstDash val="dash"/>
            <a:bevel/>
            <a:headEnd type="none" w="med" len="med"/>
            <a:tailEnd type="oval" w="med" len="med"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</p:cxnSp>
      <p:sp>
        <p:nvSpPr>
          <p:cNvPr id="33" name="文本"/>
          <p:cNvSpPr/>
          <p:nvPr/>
        </p:nvSpPr>
        <p:spPr>
          <a:xfrm>
            <a:off x="754235" y="3006644"/>
            <a:ext cx="2152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113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SỞ TRƯỜNG</a:t>
            </a:r>
            <a:endParaRPr lang="zh-CN" altLang="en-US" sz="1600" b="1" spc="113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4" name="文本"/>
          <p:cNvSpPr/>
          <p:nvPr/>
        </p:nvSpPr>
        <p:spPr>
          <a:xfrm>
            <a:off x="6200181" y="1728540"/>
            <a:ext cx="2152454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1600" b="1" spc="113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NGHỀ NGHIỆP </a:t>
            </a:r>
          </a:p>
          <a:p>
            <a:pPr algn="ctr"/>
            <a:r>
              <a:rPr lang="en-US" altLang="zh-CN" sz="1600" b="1" spc="113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+mn-ea"/>
              </a:rPr>
              <a:t>PHÙ HỢP</a:t>
            </a:r>
            <a:endParaRPr lang="zh-CN" altLang="en-US" sz="1600" b="1" spc="113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5" name="图标"/>
          <p:cNvSpPr>
            <a:spLocks noChangeAspect="1" noChangeArrowheads="1"/>
          </p:cNvSpPr>
          <p:nvPr/>
        </p:nvSpPr>
        <p:spPr bwMode="auto">
          <a:xfrm>
            <a:off x="3845558" y="2073886"/>
            <a:ext cx="1024976" cy="1145243"/>
          </a:xfrm>
          <a:custGeom>
            <a:avLst/>
            <a:gdLst>
              <a:gd name="T0" fmla="*/ 49403 w 2960688"/>
              <a:gd name="T1" fmla="*/ 176950 h 3298826"/>
              <a:gd name="T2" fmla="*/ 38380 w 2960688"/>
              <a:gd name="T3" fmla="*/ 188577 h 3298826"/>
              <a:gd name="T4" fmla="*/ 38559 w 2960688"/>
              <a:gd name="T5" fmla="*/ 210512 h 3298826"/>
              <a:gd name="T6" fmla="*/ 32914 w 2960688"/>
              <a:gd name="T7" fmla="*/ 217944 h 3298826"/>
              <a:gd name="T8" fmla="*/ 25625 w 2960688"/>
              <a:gd name="T9" fmla="*/ 200234 h 3298826"/>
              <a:gd name="T10" fmla="*/ 32436 w 2960688"/>
              <a:gd name="T11" fmla="*/ 178299 h 3298826"/>
              <a:gd name="T12" fmla="*/ 84017 w 2960688"/>
              <a:gd name="T13" fmla="*/ 168293 h 3298826"/>
              <a:gd name="T14" fmla="*/ 100178 w 2960688"/>
              <a:gd name="T15" fmla="*/ 190090 h 3298826"/>
              <a:gd name="T16" fmla="*/ 100118 w 2960688"/>
              <a:gd name="T17" fmla="*/ 210091 h 3298826"/>
              <a:gd name="T18" fmla="*/ 89910 w 2960688"/>
              <a:gd name="T19" fmla="*/ 227158 h 3298826"/>
              <a:gd name="T20" fmla="*/ 66904 w 2960688"/>
              <a:gd name="T21" fmla="*/ 237428 h 3298826"/>
              <a:gd name="T22" fmla="*/ 65000 w 2960688"/>
              <a:gd name="T23" fmla="*/ 184521 h 3298826"/>
              <a:gd name="T24" fmla="*/ 60000 w 2960688"/>
              <a:gd name="T25" fmla="*/ 154045 h 3298826"/>
              <a:gd name="T26" fmla="*/ 36786 w 2960688"/>
              <a:gd name="T27" fmla="*/ 163024 h 3298826"/>
              <a:gd name="T28" fmla="*/ 21756 w 2960688"/>
              <a:gd name="T29" fmla="*/ 182418 h 3298826"/>
              <a:gd name="T30" fmla="*/ 18750 w 2960688"/>
              <a:gd name="T31" fmla="*/ 206331 h 3298826"/>
              <a:gd name="T32" fmla="*/ 28839 w 2960688"/>
              <a:gd name="T33" fmla="*/ 229287 h 3298826"/>
              <a:gd name="T34" fmla="*/ 48750 w 2960688"/>
              <a:gd name="T35" fmla="*/ 243324 h 3298826"/>
              <a:gd name="T36" fmla="*/ 72678 w 2960688"/>
              <a:gd name="T37" fmla="*/ 245209 h 3298826"/>
              <a:gd name="T38" fmla="*/ 95059 w 2960688"/>
              <a:gd name="T39" fmla="*/ 233926 h 3298826"/>
              <a:gd name="T40" fmla="*/ 107976 w 2960688"/>
              <a:gd name="T41" fmla="*/ 213335 h 3298826"/>
              <a:gd name="T42" fmla="*/ 108690 w 2960688"/>
              <a:gd name="T43" fmla="*/ 189122 h 3298826"/>
              <a:gd name="T44" fmla="*/ 96338 w 2960688"/>
              <a:gd name="T45" fmla="*/ 167184 h 3298826"/>
              <a:gd name="T46" fmla="*/ 75297 w 2960688"/>
              <a:gd name="T47" fmla="*/ 155272 h 3298826"/>
              <a:gd name="T48" fmla="*/ 147618 w 2960688"/>
              <a:gd name="T49" fmla="*/ 197282 h 3298826"/>
              <a:gd name="T50" fmla="*/ 201903 w 2960688"/>
              <a:gd name="T51" fmla="*/ 141054 h 3298826"/>
              <a:gd name="T52" fmla="*/ 259968 w 2960688"/>
              <a:gd name="T53" fmla="*/ 160793 h 3298826"/>
              <a:gd name="T54" fmla="*/ 274671 w 2960688"/>
              <a:gd name="T55" fmla="*/ 191779 h 3298826"/>
              <a:gd name="T56" fmla="*/ 237558 w 2960688"/>
              <a:gd name="T57" fmla="*/ 219922 h 3298826"/>
              <a:gd name="T58" fmla="*/ 193362 w 2960688"/>
              <a:gd name="T59" fmla="*/ 266968 h 3298826"/>
              <a:gd name="T60" fmla="*/ 130654 w 2960688"/>
              <a:gd name="T61" fmla="*/ 229582 h 3298826"/>
              <a:gd name="T62" fmla="*/ 135892 w 2960688"/>
              <a:gd name="T63" fmla="*/ 187681 h 3298826"/>
              <a:gd name="T64" fmla="*/ 121279 w 2960688"/>
              <a:gd name="T65" fmla="*/ 154842 h 3298826"/>
              <a:gd name="T66" fmla="*/ 76756 w 2960688"/>
              <a:gd name="T67" fmla="*/ 136716 h 3298826"/>
              <a:gd name="T68" fmla="*/ 106963 w 2960688"/>
              <a:gd name="T69" fmla="*/ 151920 h 3298826"/>
              <a:gd name="T70" fmla="*/ 125684 w 2960688"/>
              <a:gd name="T71" fmla="*/ 181730 h 3298826"/>
              <a:gd name="T72" fmla="*/ 126398 w 2960688"/>
              <a:gd name="T73" fmla="*/ 215370 h 3298826"/>
              <a:gd name="T74" fmla="*/ 114642 w 2960688"/>
              <a:gd name="T75" fmla="*/ 239613 h 3298826"/>
              <a:gd name="T76" fmla="*/ 138094 w 2960688"/>
              <a:gd name="T77" fmla="*/ 300548 h 3298826"/>
              <a:gd name="T78" fmla="*/ 132142 w 2960688"/>
              <a:gd name="T79" fmla="*/ 309856 h 3298826"/>
              <a:gd name="T80" fmla="*/ 121279 w 2960688"/>
              <a:gd name="T81" fmla="*/ 309018 h 3298826"/>
              <a:gd name="T82" fmla="*/ 73154 w 2960688"/>
              <a:gd name="T83" fmla="*/ 263765 h 3298826"/>
              <a:gd name="T84" fmla="*/ 45535 w 2960688"/>
              <a:gd name="T85" fmla="*/ 261670 h 3298826"/>
              <a:gd name="T86" fmla="*/ 16815 w 2960688"/>
              <a:gd name="T87" fmla="*/ 243473 h 3298826"/>
              <a:gd name="T88" fmla="*/ 1101 w 2960688"/>
              <a:gd name="T89" fmla="*/ 211988 h 3298826"/>
              <a:gd name="T90" fmla="*/ 3720 w 2960688"/>
              <a:gd name="T91" fmla="*/ 178318 h 3298826"/>
              <a:gd name="T92" fmla="*/ 23274 w 2960688"/>
              <a:gd name="T93" fmla="*/ 150214 h 3298826"/>
              <a:gd name="T94" fmla="*/ 55268 w 2960688"/>
              <a:gd name="T95" fmla="*/ 136058 h 3298826"/>
              <a:gd name="T96" fmla="*/ 188372 w 2960688"/>
              <a:gd name="T97" fmla="*/ 4192 h 3298826"/>
              <a:gd name="T98" fmla="*/ 207281 w 2960688"/>
              <a:gd name="T99" fmla="*/ 21469 h 3298826"/>
              <a:gd name="T100" fmla="*/ 216394 w 2960688"/>
              <a:gd name="T101" fmla="*/ 48208 h 3298826"/>
              <a:gd name="T102" fmla="*/ 223629 w 2960688"/>
              <a:gd name="T103" fmla="*/ 64287 h 3298826"/>
              <a:gd name="T104" fmla="*/ 218091 w 2960688"/>
              <a:gd name="T105" fmla="*/ 80516 h 3298826"/>
              <a:gd name="T106" fmla="*/ 200819 w 2960688"/>
              <a:gd name="T107" fmla="*/ 112974 h 3298826"/>
              <a:gd name="T108" fmla="*/ 181851 w 2960688"/>
              <a:gd name="T109" fmla="*/ 128245 h 3298826"/>
              <a:gd name="T110" fmla="*/ 159220 w 2960688"/>
              <a:gd name="T111" fmla="*/ 128934 h 3298826"/>
              <a:gd name="T112" fmla="*/ 141085 w 2960688"/>
              <a:gd name="T113" fmla="*/ 116478 h 3298826"/>
              <a:gd name="T114" fmla="*/ 121729 w 2960688"/>
              <a:gd name="T115" fmla="*/ 82313 h 3298826"/>
              <a:gd name="T116" fmla="*/ 114285 w 2960688"/>
              <a:gd name="T117" fmla="*/ 66024 h 3298826"/>
              <a:gd name="T118" fmla="*/ 122474 w 2960688"/>
              <a:gd name="T119" fmla="*/ 50574 h 3298826"/>
              <a:gd name="T120" fmla="*/ 130752 w 2960688"/>
              <a:gd name="T121" fmla="*/ 23385 h 3298826"/>
              <a:gd name="T122" fmla="*/ 148798 w 2960688"/>
              <a:gd name="T123" fmla="*/ 5180 h 3298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60688"/>
              <a:gd name="T187" fmla="*/ 0 h 3298826"/>
              <a:gd name="T188" fmla="*/ 2960688 w 2960688"/>
              <a:gd name="T189" fmla="*/ 3298826 h 32988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endParaRPr lang="zh-CN" altLang="en-US" sz="1600" dirty="0"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70CA9-236A-7EF9-F55A-36A811DC4A07}"/>
              </a:ext>
            </a:extLst>
          </p:cNvPr>
          <p:cNvSpPr txBox="1"/>
          <p:nvPr/>
        </p:nvSpPr>
        <p:spPr>
          <a:xfrm>
            <a:off x="1351150" y="647783"/>
            <a:ext cx="605784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NHẬN DIỆN NGHỀ NGHIỆP </a:t>
            </a: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7D840693-BF1F-118F-2829-167EBF345726}"/>
              </a:ext>
            </a:extLst>
          </p:cNvPr>
          <p:cNvSpPr txBox="1"/>
          <p:nvPr/>
        </p:nvSpPr>
        <p:spPr>
          <a:xfrm>
            <a:off x="480743" y="142809"/>
            <a:ext cx="32303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0" i="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NHẬN DIỆN NGHỀ NGHIỆP</a:t>
            </a:r>
            <a:endParaRPr lang="zh-CN" altLang="en-US" sz="1900" b="0" i="0" dirty="0"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11993"/>
      </p:ext>
    </p:extLst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3" grpId="0"/>
      <p:bldP spid="34" grpId="0"/>
      <p:bldP spid="3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CC76D06-7B37-7587-3AD4-D33F0F33D56C}"/>
              </a:ext>
            </a:extLst>
          </p:cNvPr>
          <p:cNvSpPr/>
          <p:nvPr/>
        </p:nvSpPr>
        <p:spPr>
          <a:xfrm>
            <a:off x="228600" y="74295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Giỏi ngoại ngữ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4607E4C-5BC8-7650-A872-5921641A2177}"/>
              </a:ext>
            </a:extLst>
          </p:cNvPr>
          <p:cNvSpPr/>
          <p:nvPr/>
        </p:nvSpPr>
        <p:spPr>
          <a:xfrm>
            <a:off x="228600" y="142875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Am hiểu lịch sử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329E781-8E81-DDA6-CB7B-5C89FD006BC4}"/>
              </a:ext>
            </a:extLst>
          </p:cNvPr>
          <p:cNvSpPr/>
          <p:nvPr/>
        </p:nvSpPr>
        <p:spPr>
          <a:xfrm>
            <a:off x="228600" y="211455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Giỏi toán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B4C991-0A18-6D92-D395-CA6980830026}"/>
              </a:ext>
            </a:extLst>
          </p:cNvPr>
          <p:cNvSpPr/>
          <p:nvPr/>
        </p:nvSpPr>
        <p:spPr>
          <a:xfrm>
            <a:off x="228600" y="280035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Thích nghiên cứu khoa học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B9256D-7CB6-37F5-7718-2BFFD0A26BF2}"/>
              </a:ext>
            </a:extLst>
          </p:cNvPr>
          <p:cNvSpPr/>
          <p:nvPr/>
        </p:nvSpPr>
        <p:spPr>
          <a:xfrm>
            <a:off x="228600" y="348615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Điểm HT môn Văn cao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44332E-7E8C-75B4-51CD-B5BC1D92EC23}"/>
              </a:ext>
            </a:extLst>
          </p:cNvPr>
          <p:cNvSpPr/>
          <p:nvPr/>
        </p:nvSpPr>
        <p:spPr>
          <a:xfrm>
            <a:off x="1981200" y="743778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Vóc dáng cao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35E2D8-38D8-7237-5FDE-AEC05F7A2DE6}"/>
              </a:ext>
            </a:extLst>
          </p:cNvPr>
          <p:cNvSpPr/>
          <p:nvPr/>
        </p:nvSpPr>
        <p:spPr>
          <a:xfrm>
            <a:off x="1981200" y="1429578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Phối đồ đẹp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707F8EB-E886-516A-A3CD-3BD1AD643772}"/>
              </a:ext>
            </a:extLst>
          </p:cNvPr>
          <p:cNvSpPr/>
          <p:nvPr/>
        </p:nvSpPr>
        <p:spPr>
          <a:xfrm>
            <a:off x="1981200" y="2115378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Vẽ đẹp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CA8DA6D-5191-F9C7-A432-CC03D6143A0A}"/>
              </a:ext>
            </a:extLst>
          </p:cNvPr>
          <p:cNvSpPr/>
          <p:nvPr/>
        </p:nvSpPr>
        <p:spPr>
          <a:xfrm>
            <a:off x="1981200" y="2801178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Hát hay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78B0643-FAA4-6C03-27FA-F7837CE227AE}"/>
              </a:ext>
            </a:extLst>
          </p:cNvPr>
          <p:cNvSpPr/>
          <p:nvPr/>
        </p:nvSpPr>
        <p:spPr>
          <a:xfrm>
            <a:off x="1981200" y="3486978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</a:t>
            </a:r>
            <a:r>
              <a:rPr lang="en-VN"/>
              <a:t>iỏi hình học không gian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D7EFB90-BB39-13D0-A2A5-92AAEB27C5B3}"/>
              </a:ext>
            </a:extLst>
          </p:cNvPr>
          <p:cNvSpPr/>
          <p:nvPr/>
        </p:nvSpPr>
        <p:spPr>
          <a:xfrm>
            <a:off x="228600" y="417195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Chơi thể thao giỏi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26CEAFB-45A8-6D8C-39D4-EC7866483639}"/>
              </a:ext>
            </a:extLst>
          </p:cNvPr>
          <p:cNvSpPr/>
          <p:nvPr/>
        </p:nvSpPr>
        <p:spPr>
          <a:xfrm>
            <a:off x="1981200" y="417195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Có khiếu vẽ tay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DA99E23-1573-D9CE-35B0-E0BC22CCB2C1}"/>
              </a:ext>
            </a:extLst>
          </p:cNvPr>
          <p:cNvSpPr/>
          <p:nvPr/>
        </p:nvSpPr>
        <p:spPr>
          <a:xfrm>
            <a:off x="3771900" y="760343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Nấu ăn ngon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9945CC5-8111-A64B-C497-15F0B0C1A9BF}"/>
              </a:ext>
            </a:extLst>
          </p:cNvPr>
          <p:cNvSpPr/>
          <p:nvPr/>
        </p:nvSpPr>
        <p:spPr>
          <a:xfrm>
            <a:off x="3765274" y="145691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Kinh doanh giỏi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0AA7225-2618-D2DD-8516-0B1F89D514FA}"/>
              </a:ext>
            </a:extLst>
          </p:cNvPr>
          <p:cNvSpPr/>
          <p:nvPr/>
        </p:nvSpPr>
        <p:spPr>
          <a:xfrm>
            <a:off x="3775213" y="2153477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/>
              <a:t>Biết chi tiêu phù hợp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ADCC436-3BB2-B7DB-A6EF-230035D48887}"/>
              </a:ext>
            </a:extLst>
          </p:cNvPr>
          <p:cNvSpPr/>
          <p:nvPr/>
        </p:nvSpPr>
        <p:spPr>
          <a:xfrm>
            <a:off x="3771900" y="2817743"/>
            <a:ext cx="16002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Kinh doanh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FC0A904-29B8-CFEF-7C82-2FE23207E92F}"/>
              </a:ext>
            </a:extLst>
          </p:cNvPr>
          <p:cNvSpPr/>
          <p:nvPr/>
        </p:nvSpPr>
        <p:spPr>
          <a:xfrm>
            <a:off x="3781839" y="3503543"/>
            <a:ext cx="16002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Giáo viên ngữ văn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D662481-7B3C-A6E8-8D34-A375A25CCF88}"/>
              </a:ext>
            </a:extLst>
          </p:cNvPr>
          <p:cNvSpPr/>
          <p:nvPr/>
        </p:nvSpPr>
        <p:spPr>
          <a:xfrm>
            <a:off x="3791778" y="4189343"/>
            <a:ext cx="16002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Giáo viên Âm nhạc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7BBE9A0-E383-DD11-F459-CE76BFA16618}"/>
              </a:ext>
            </a:extLst>
          </p:cNvPr>
          <p:cNvSpPr/>
          <p:nvPr/>
        </p:nvSpPr>
        <p:spPr>
          <a:xfrm>
            <a:off x="5589104" y="760343"/>
            <a:ext cx="16002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Ca sĩ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E806D30-6DED-AB9C-5933-9E1F14FFAB8C}"/>
              </a:ext>
            </a:extLst>
          </p:cNvPr>
          <p:cNvSpPr/>
          <p:nvPr/>
        </p:nvSpPr>
        <p:spPr>
          <a:xfrm>
            <a:off x="5589104" y="1456910"/>
            <a:ext cx="16002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Model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AB5B065-4ACC-D6A3-1FC7-1DEEC80D2867}"/>
              </a:ext>
            </a:extLst>
          </p:cNvPr>
          <p:cNvSpPr/>
          <p:nvPr/>
        </p:nvSpPr>
        <p:spPr>
          <a:xfrm>
            <a:off x="5592417" y="2155962"/>
            <a:ext cx="16002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Hoạ sĩ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2A795C7-BAE7-478A-560C-0C3BB983E086}"/>
              </a:ext>
            </a:extLst>
          </p:cNvPr>
          <p:cNvSpPr/>
          <p:nvPr/>
        </p:nvSpPr>
        <p:spPr>
          <a:xfrm>
            <a:off x="5612294" y="2855014"/>
            <a:ext cx="16002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Giáo viên Toán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77DD1A-0383-E284-EF15-F08200B629BE}"/>
              </a:ext>
            </a:extLst>
          </p:cNvPr>
          <p:cNvSpPr/>
          <p:nvPr/>
        </p:nvSpPr>
        <p:spPr>
          <a:xfrm>
            <a:off x="5632172" y="3539158"/>
            <a:ext cx="16002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Kiến trúc sư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2CBE700-4D1E-DAEF-AF76-D613B712F5FD}"/>
              </a:ext>
            </a:extLst>
          </p:cNvPr>
          <p:cNvSpPr/>
          <p:nvPr/>
        </p:nvSpPr>
        <p:spPr>
          <a:xfrm>
            <a:off x="5615607" y="4189343"/>
            <a:ext cx="16002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Vận động viên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6C7064F-13C0-5641-32E8-E59C09B66CBB}"/>
              </a:ext>
            </a:extLst>
          </p:cNvPr>
          <p:cNvSpPr/>
          <p:nvPr/>
        </p:nvSpPr>
        <p:spPr>
          <a:xfrm>
            <a:off x="7328452" y="760343"/>
            <a:ext cx="1676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GV lịch sử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D2231D3-5039-67EF-7462-B820141E51AD}"/>
              </a:ext>
            </a:extLst>
          </p:cNvPr>
          <p:cNvSpPr/>
          <p:nvPr/>
        </p:nvSpPr>
        <p:spPr>
          <a:xfrm>
            <a:off x="7328452" y="1428750"/>
            <a:ext cx="1676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Nhà khoa học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8ABC83D-CD5F-1015-BD1F-761324D0B6AB}"/>
              </a:ext>
            </a:extLst>
          </p:cNvPr>
          <p:cNvSpPr/>
          <p:nvPr/>
        </p:nvSpPr>
        <p:spPr>
          <a:xfrm>
            <a:off x="7328452" y="2141053"/>
            <a:ext cx="1676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GV thể dục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BC8B8E1-5705-48EB-9A0D-8309891EC763}"/>
              </a:ext>
            </a:extLst>
          </p:cNvPr>
          <p:cNvSpPr/>
          <p:nvPr/>
        </p:nvSpPr>
        <p:spPr>
          <a:xfrm>
            <a:off x="7328452" y="2853356"/>
            <a:ext cx="1676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Hướng dẫn viên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E91FFD4-1F0F-505F-48E1-AB3A76E59AA7}"/>
              </a:ext>
            </a:extLst>
          </p:cNvPr>
          <p:cNvSpPr/>
          <p:nvPr/>
        </p:nvSpPr>
        <p:spPr>
          <a:xfrm>
            <a:off x="7351643" y="3539158"/>
            <a:ext cx="1676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GV ngoại ngữ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0141FC9-17ED-97B9-DD4A-E073232D697E}"/>
              </a:ext>
            </a:extLst>
          </p:cNvPr>
          <p:cNvSpPr/>
          <p:nvPr/>
        </p:nvSpPr>
        <p:spPr>
          <a:xfrm>
            <a:off x="7351643" y="4207565"/>
            <a:ext cx="1676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chemeClr val="accent1">
                    <a:lumMod val="50000"/>
                  </a:schemeClr>
                </a:solidFill>
              </a:rPr>
              <a:t>Phiên dịch viên</a:t>
            </a: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F4841913-1899-8AA9-9C03-F169736F7C90}"/>
              </a:ext>
            </a:extLst>
          </p:cNvPr>
          <p:cNvSpPr txBox="1"/>
          <p:nvPr/>
        </p:nvSpPr>
        <p:spPr>
          <a:xfrm>
            <a:off x="480743" y="142809"/>
            <a:ext cx="44710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0" i="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TRÒ CHƠI: NHẬN DIỆN NGHỀ NGHIỆP</a:t>
            </a:r>
            <a:endParaRPr lang="zh-CN" altLang="en-US" sz="1900" b="0" i="0" dirty="0"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87EBFF-AC83-688E-F320-7297B3EB0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0422"/>
              </p:ext>
            </p:extLst>
          </p:nvPr>
        </p:nvGraphicFramePr>
        <p:xfrm>
          <a:off x="1447800" y="1123950"/>
          <a:ext cx="6096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53878843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408671721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741390005"/>
                    </a:ext>
                  </a:extLst>
                </a:gridCol>
              </a:tblGrid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VN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/>
                        <a:t>Ngành nghề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/>
                        <a:t>Sở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375202"/>
                  </a:ext>
                </a:extLst>
              </a:tr>
              <a:tr h="670225">
                <a:tc>
                  <a:txBody>
                    <a:bodyPr/>
                    <a:lstStyle/>
                    <a:p>
                      <a:pPr algn="ctr"/>
                      <a:r>
                        <a:rPr lang="en-VN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/>
                        <a:t>Hướng dẫn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/>
                        <a:t>Giỏi ngoại ngữ, am hiểu lịch sử, vóc dáng đẹp,…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84108"/>
                  </a:ext>
                </a:extLst>
              </a:tr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VN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/>
                        <a:t>GV toán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/>
                        <a:t>Giỏi toán học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721143"/>
                  </a:ext>
                </a:extLst>
              </a:tr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VN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/>
                        <a:t>GV Lịch sử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/>
                        <a:t>Am hiểu lịch sử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12644"/>
                  </a:ext>
                </a:extLst>
              </a:tr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VN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/>
                        <a:t>Phiên dịch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/>
                        <a:t>Giỏi ngoại ngữ,…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1118"/>
                  </a:ext>
                </a:extLst>
              </a:tr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VN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49162"/>
                  </a:ext>
                </a:extLst>
              </a:tr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VN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392"/>
                  </a:ext>
                </a:extLst>
              </a:tr>
              <a:tr h="388305">
                <a:tc>
                  <a:txBody>
                    <a:bodyPr/>
                    <a:lstStyle/>
                    <a:p>
                      <a:pPr algn="ctr"/>
                      <a:r>
                        <a:rPr lang="en-VN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681312"/>
                  </a:ext>
                </a:extLst>
              </a:tr>
            </a:tbl>
          </a:graphicData>
        </a:graphic>
      </p:graphicFrame>
      <p:sp>
        <p:nvSpPr>
          <p:cNvPr id="3" name="文本框 6">
            <a:extLst>
              <a:ext uri="{FF2B5EF4-FFF2-40B4-BE49-F238E27FC236}">
                <a16:creationId xmlns:a16="http://schemas.microsoft.com/office/drawing/2014/main" id="{0A8F35E2-6210-9E42-B22D-B73B8956C9CC}"/>
              </a:ext>
            </a:extLst>
          </p:cNvPr>
          <p:cNvSpPr txBox="1"/>
          <p:nvPr/>
        </p:nvSpPr>
        <p:spPr>
          <a:xfrm>
            <a:off x="480743" y="142809"/>
            <a:ext cx="44710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" b="0" i="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TRÒ CHƠI: NHẬN DIỆN NGHỀ NGHIỆP</a:t>
            </a:r>
            <a:endParaRPr lang="zh-CN" altLang="en-US" sz="1900" b="0" i="0" dirty="0"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482601"/>
            <a:ext cx="8178800" cy="417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file folder&#10;&#10;Description automatically generated">
            <a:extLst>
              <a:ext uri="{FF2B5EF4-FFF2-40B4-BE49-F238E27FC236}">
                <a16:creationId xmlns:a16="http://schemas.microsoft.com/office/drawing/2014/main" id="{8FB93B5E-D1C0-6401-B099-7CD71567D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8" y="1909073"/>
            <a:ext cx="7463281" cy="227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6D50A-6C0E-358D-F2FF-CD7B6EB1E2D0}"/>
              </a:ext>
            </a:extLst>
          </p:cNvPr>
          <p:cNvSpPr txBox="1"/>
          <p:nvPr/>
        </p:nvSpPr>
        <p:spPr>
          <a:xfrm>
            <a:off x="762000" y="59055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ĐÔI: LỰA CHỌN MỘT SỐ NGHỀ TRONG XÃ HỘI HIỆN ĐẠI VÀ XÁC ĐỊNH NĂNG LỰC, PHẨM CHẤT CỦA NGHỀ. SAU ĐÓ CHIA SẺ ĐẾN CẢ LỚP</a:t>
            </a:r>
          </a:p>
        </p:txBody>
      </p:sp>
    </p:spTree>
    <p:extLst>
      <p:ext uri="{BB962C8B-B14F-4D97-AF65-F5344CB8AC3E}">
        <p14:creationId xmlns:p14="http://schemas.microsoft.com/office/powerpoint/2010/main" val="23554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>
            <a:extLst>
              <a:ext uri="{FF2B5EF4-FFF2-40B4-BE49-F238E27FC236}">
                <a16:creationId xmlns:a16="http://schemas.microsoft.com/office/drawing/2014/main" id="{390DCD85-D0F7-0D41-597A-4A0EBE757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8595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hangingPunct="0"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hangingPunct="0"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hangingPunct="0"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hangingPunct="0"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TỰ ĐÁNH GIÁ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Source Han Sans CN Heavy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5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C9AB8-4A45-7C83-EEB9-F84EA23CB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3757" y="491904"/>
            <a:ext cx="4816484" cy="41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168213" y="0"/>
            <a:ext cx="0" cy="12573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008079" y="0"/>
            <a:ext cx="0" cy="10972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826453" y="0"/>
            <a:ext cx="0" cy="14151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828EE14-77AF-421C-B7EB-95FA11103B17}"/>
              </a:ext>
            </a:extLst>
          </p:cNvPr>
          <p:cNvSpPr txBox="1"/>
          <p:nvPr/>
        </p:nvSpPr>
        <p:spPr>
          <a:xfrm>
            <a:off x="2225386" y="1733550"/>
            <a:ext cx="4416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Thank You All</a:t>
            </a:r>
            <a:endParaRPr lang="zh-CN" altLang="en-US" sz="4800" b="1" dirty="0">
              <a:solidFill>
                <a:schemeClr val="bg1"/>
              </a:solidFill>
              <a:latin typeface="Source Han Sans CN Heavy" panose="020B0500000000000000" pitchFamily="34" charset="-128"/>
              <a:ea typeface="Source Han Sans CN Heavy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2C-8DA9-A00C-5C73-6841E1C6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3" descr="An open book on a table&#10;&#10;Description automatically generated">
            <a:extLst>
              <a:ext uri="{FF2B5EF4-FFF2-40B4-BE49-F238E27FC236}">
                <a16:creationId xmlns:a16="http://schemas.microsoft.com/office/drawing/2014/main" id="{62655B6A-0E2C-6C9F-8F8E-DA651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Google Shape;106;g1233df6ae8c_0_0">
            <a:extLst>
              <a:ext uri="{FF2B5EF4-FFF2-40B4-BE49-F238E27FC236}">
                <a16:creationId xmlns:a16="http://schemas.microsoft.com/office/drawing/2014/main" id="{E3DAADE8-3E9A-5611-E54C-D80D3AC38CE8}"/>
              </a:ext>
            </a:extLst>
          </p:cNvPr>
          <p:cNvGrpSpPr/>
          <p:nvPr/>
        </p:nvGrpSpPr>
        <p:grpSpPr>
          <a:xfrm>
            <a:off x="2606204" y="1210447"/>
            <a:ext cx="4459800" cy="1713300"/>
            <a:chOff x="3986643" y="2499477"/>
            <a:chExt cx="4459800" cy="1713300"/>
          </a:xfrm>
        </p:grpSpPr>
        <p:sp>
          <p:nvSpPr>
            <p:cNvPr id="10" name="Google Shape;107;g1233df6ae8c_0_0">
              <a:extLst>
                <a:ext uri="{FF2B5EF4-FFF2-40B4-BE49-F238E27FC236}">
                  <a16:creationId xmlns:a16="http://schemas.microsoft.com/office/drawing/2014/main" id="{ADAE9CBB-6E0F-FA88-2A0E-4EA97A53FCBF}"/>
                </a:ext>
              </a:extLst>
            </p:cNvPr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08;g1233df6ae8c_0_0">
              <a:extLst>
                <a:ext uri="{FF2B5EF4-FFF2-40B4-BE49-F238E27FC236}">
                  <a16:creationId xmlns:a16="http://schemas.microsoft.com/office/drawing/2014/main" id="{1362A6EB-0243-1A36-9B39-AA14A5F9B974}"/>
                </a:ext>
              </a:extLst>
            </p:cNvPr>
            <p:cNvCxnSpPr/>
            <p:nvPr/>
          </p:nvCxnSpPr>
          <p:spPr>
            <a:xfrm>
              <a:off x="4148918" y="3330470"/>
              <a:ext cx="40158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AD8D92-72CF-2F65-0F49-008DB0A92664}"/>
              </a:ext>
            </a:extLst>
          </p:cNvPr>
          <p:cNvSpPr txBox="1"/>
          <p:nvPr/>
        </p:nvSpPr>
        <p:spPr>
          <a:xfrm>
            <a:off x="3150704" y="1381539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 / C / B /</a:t>
            </a:r>
            <a:r>
              <a:rPr kumimoji="0" lang="en-VN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 / A</a:t>
            </a:r>
            <a:endParaRPr kumimoji="0" lang="en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02EDE-6F66-0D84-BECD-7C4592267601}"/>
              </a:ext>
            </a:extLst>
          </p:cNvPr>
          <p:cNvSpPr txBox="1"/>
          <p:nvPr/>
        </p:nvSpPr>
        <p:spPr>
          <a:xfrm>
            <a:off x="3255782" y="2238370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VN" sz="2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ÁC SĨ</a:t>
            </a:r>
          </a:p>
        </p:txBody>
      </p:sp>
      <p:pic>
        <p:nvPicPr>
          <p:cNvPr id="3" name="Picture 2" descr="A cartoon of a person holding a microphone&#10;&#10;Description automatically generated">
            <a:extLst>
              <a:ext uri="{FF2B5EF4-FFF2-40B4-BE49-F238E27FC236}">
                <a16:creationId xmlns:a16="http://schemas.microsoft.com/office/drawing/2014/main" id="{9A045486-20F4-C6F7-0B9A-89FF9EB4A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435" y="1210447"/>
            <a:ext cx="5086441" cy="39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2C-8DA9-A00C-5C73-6841E1C6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3" descr="An open book on a table&#10;&#10;Description automatically generated">
            <a:extLst>
              <a:ext uri="{FF2B5EF4-FFF2-40B4-BE49-F238E27FC236}">
                <a16:creationId xmlns:a16="http://schemas.microsoft.com/office/drawing/2014/main" id="{62655B6A-0E2C-6C9F-8F8E-DA651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Google Shape;106;g1233df6ae8c_0_0">
            <a:extLst>
              <a:ext uri="{FF2B5EF4-FFF2-40B4-BE49-F238E27FC236}">
                <a16:creationId xmlns:a16="http://schemas.microsoft.com/office/drawing/2014/main" id="{E3DAADE8-3E9A-5611-E54C-D80D3AC38CE8}"/>
              </a:ext>
            </a:extLst>
          </p:cNvPr>
          <p:cNvGrpSpPr/>
          <p:nvPr/>
        </p:nvGrpSpPr>
        <p:grpSpPr>
          <a:xfrm>
            <a:off x="2606204" y="1210447"/>
            <a:ext cx="4459800" cy="1713300"/>
            <a:chOff x="3986643" y="2499477"/>
            <a:chExt cx="4459800" cy="1713300"/>
          </a:xfrm>
        </p:grpSpPr>
        <p:sp>
          <p:nvSpPr>
            <p:cNvPr id="10" name="Google Shape;107;g1233df6ae8c_0_0">
              <a:extLst>
                <a:ext uri="{FF2B5EF4-FFF2-40B4-BE49-F238E27FC236}">
                  <a16:creationId xmlns:a16="http://schemas.microsoft.com/office/drawing/2014/main" id="{ADAE9CBB-6E0F-FA88-2A0E-4EA97A53FCBF}"/>
                </a:ext>
              </a:extLst>
            </p:cNvPr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08;g1233df6ae8c_0_0">
              <a:extLst>
                <a:ext uri="{FF2B5EF4-FFF2-40B4-BE49-F238E27FC236}">
                  <a16:creationId xmlns:a16="http://schemas.microsoft.com/office/drawing/2014/main" id="{1362A6EB-0243-1A36-9B39-AA14A5F9B974}"/>
                </a:ext>
              </a:extLst>
            </p:cNvPr>
            <p:cNvCxnSpPr/>
            <p:nvPr/>
          </p:nvCxnSpPr>
          <p:spPr>
            <a:xfrm>
              <a:off x="4148918" y="3330470"/>
              <a:ext cx="40158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AD8D92-72CF-2F65-0F49-008DB0A92664}"/>
              </a:ext>
            </a:extLst>
          </p:cNvPr>
          <p:cNvSpPr txBox="1"/>
          <p:nvPr/>
        </p:nvSpPr>
        <p:spPr>
          <a:xfrm>
            <a:off x="3150704" y="1381539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/ K /</a:t>
            </a:r>
            <a:r>
              <a:rPr kumimoji="0" lang="en-VN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 / I</a:t>
            </a:r>
            <a:endParaRPr kumimoji="0" lang="en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02EDE-6F66-0D84-BECD-7C4592267601}"/>
              </a:ext>
            </a:extLst>
          </p:cNvPr>
          <p:cNvSpPr txBox="1"/>
          <p:nvPr/>
        </p:nvSpPr>
        <p:spPr>
          <a:xfrm>
            <a:off x="3255782" y="2238370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KĨ SƯ</a:t>
            </a:r>
          </a:p>
        </p:txBody>
      </p:sp>
      <p:pic>
        <p:nvPicPr>
          <p:cNvPr id="15" name="Picture 14" descr="A cartoon of a person holding a microphone&#10;&#10;Description automatically generated">
            <a:extLst>
              <a:ext uri="{FF2B5EF4-FFF2-40B4-BE49-F238E27FC236}">
                <a16:creationId xmlns:a16="http://schemas.microsoft.com/office/drawing/2014/main" id="{6CE57A42-E5DC-D3D9-DE28-8F1BA84C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435" y="1210447"/>
            <a:ext cx="5086441" cy="39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2C-8DA9-A00C-5C73-6841E1C6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3" descr="An open book on a table&#10;&#10;Description automatically generated">
            <a:extLst>
              <a:ext uri="{FF2B5EF4-FFF2-40B4-BE49-F238E27FC236}">
                <a16:creationId xmlns:a16="http://schemas.microsoft.com/office/drawing/2014/main" id="{62655B6A-0E2C-6C9F-8F8E-DA651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Google Shape;106;g1233df6ae8c_0_0">
            <a:extLst>
              <a:ext uri="{FF2B5EF4-FFF2-40B4-BE49-F238E27FC236}">
                <a16:creationId xmlns:a16="http://schemas.microsoft.com/office/drawing/2014/main" id="{E3DAADE8-3E9A-5611-E54C-D80D3AC38CE8}"/>
              </a:ext>
            </a:extLst>
          </p:cNvPr>
          <p:cNvGrpSpPr/>
          <p:nvPr/>
        </p:nvGrpSpPr>
        <p:grpSpPr>
          <a:xfrm>
            <a:off x="2606204" y="1210447"/>
            <a:ext cx="4459800" cy="1713300"/>
            <a:chOff x="3986643" y="2499477"/>
            <a:chExt cx="4459800" cy="1713300"/>
          </a:xfrm>
        </p:grpSpPr>
        <p:sp>
          <p:nvSpPr>
            <p:cNvPr id="10" name="Google Shape;107;g1233df6ae8c_0_0">
              <a:extLst>
                <a:ext uri="{FF2B5EF4-FFF2-40B4-BE49-F238E27FC236}">
                  <a16:creationId xmlns:a16="http://schemas.microsoft.com/office/drawing/2014/main" id="{ADAE9CBB-6E0F-FA88-2A0E-4EA97A53FCBF}"/>
                </a:ext>
              </a:extLst>
            </p:cNvPr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08;g1233df6ae8c_0_0">
              <a:extLst>
                <a:ext uri="{FF2B5EF4-FFF2-40B4-BE49-F238E27FC236}">
                  <a16:creationId xmlns:a16="http://schemas.microsoft.com/office/drawing/2014/main" id="{1362A6EB-0243-1A36-9B39-AA14A5F9B974}"/>
                </a:ext>
              </a:extLst>
            </p:cNvPr>
            <p:cNvCxnSpPr/>
            <p:nvPr/>
          </p:nvCxnSpPr>
          <p:spPr>
            <a:xfrm>
              <a:off x="4148918" y="3330470"/>
              <a:ext cx="40158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AD8D92-72CF-2F65-0F49-008DB0A92664}"/>
              </a:ext>
            </a:extLst>
          </p:cNvPr>
          <p:cNvSpPr txBox="1"/>
          <p:nvPr/>
        </p:nvSpPr>
        <p:spPr>
          <a:xfrm>
            <a:off x="2962487" y="1419756"/>
            <a:ext cx="362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 / Í / Á / O / B / C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02EDE-6F66-0D84-BECD-7C4592267601}"/>
              </a:ext>
            </a:extLst>
          </p:cNvPr>
          <p:cNvSpPr txBox="1"/>
          <p:nvPr/>
        </p:nvSpPr>
        <p:spPr>
          <a:xfrm>
            <a:off x="3255782" y="2238370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BÁO CHÍ</a:t>
            </a:r>
          </a:p>
        </p:txBody>
      </p:sp>
      <p:pic>
        <p:nvPicPr>
          <p:cNvPr id="3" name="Picture 2" descr="A cartoon of a person holding a microphone&#10;&#10;Description automatically generated">
            <a:extLst>
              <a:ext uri="{FF2B5EF4-FFF2-40B4-BE49-F238E27FC236}">
                <a16:creationId xmlns:a16="http://schemas.microsoft.com/office/drawing/2014/main" id="{A14C3BD1-41AE-5711-3A92-6019AED2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861" y="1210447"/>
            <a:ext cx="5086441" cy="39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2C-8DA9-A00C-5C73-6841E1C6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3" descr="An open book on a table&#10;&#10;Description automatically generated">
            <a:extLst>
              <a:ext uri="{FF2B5EF4-FFF2-40B4-BE49-F238E27FC236}">
                <a16:creationId xmlns:a16="http://schemas.microsoft.com/office/drawing/2014/main" id="{62655B6A-0E2C-6C9F-8F8E-DA651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Google Shape;106;g1233df6ae8c_0_0">
            <a:extLst>
              <a:ext uri="{FF2B5EF4-FFF2-40B4-BE49-F238E27FC236}">
                <a16:creationId xmlns:a16="http://schemas.microsoft.com/office/drawing/2014/main" id="{E3DAADE8-3E9A-5611-E54C-D80D3AC38CE8}"/>
              </a:ext>
            </a:extLst>
          </p:cNvPr>
          <p:cNvGrpSpPr/>
          <p:nvPr/>
        </p:nvGrpSpPr>
        <p:grpSpPr>
          <a:xfrm>
            <a:off x="2606204" y="1210447"/>
            <a:ext cx="4459800" cy="1713300"/>
            <a:chOff x="3986643" y="2499477"/>
            <a:chExt cx="4459800" cy="1713300"/>
          </a:xfrm>
        </p:grpSpPr>
        <p:sp>
          <p:nvSpPr>
            <p:cNvPr id="10" name="Google Shape;107;g1233df6ae8c_0_0">
              <a:extLst>
                <a:ext uri="{FF2B5EF4-FFF2-40B4-BE49-F238E27FC236}">
                  <a16:creationId xmlns:a16="http://schemas.microsoft.com/office/drawing/2014/main" id="{ADAE9CBB-6E0F-FA88-2A0E-4EA97A53FCBF}"/>
                </a:ext>
              </a:extLst>
            </p:cNvPr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08;g1233df6ae8c_0_0">
              <a:extLst>
                <a:ext uri="{FF2B5EF4-FFF2-40B4-BE49-F238E27FC236}">
                  <a16:creationId xmlns:a16="http://schemas.microsoft.com/office/drawing/2014/main" id="{1362A6EB-0243-1A36-9B39-AA14A5F9B974}"/>
                </a:ext>
              </a:extLst>
            </p:cNvPr>
            <p:cNvCxnSpPr/>
            <p:nvPr/>
          </p:nvCxnSpPr>
          <p:spPr>
            <a:xfrm>
              <a:off x="4148918" y="3330470"/>
              <a:ext cx="40158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AD8D92-72CF-2F65-0F49-008DB0A92664}"/>
              </a:ext>
            </a:extLst>
          </p:cNvPr>
          <p:cNvSpPr txBox="1"/>
          <p:nvPr/>
        </p:nvSpPr>
        <p:spPr>
          <a:xfrm>
            <a:off x="2606204" y="1381539"/>
            <a:ext cx="440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 / Ê / P / I / H / A / H</a:t>
            </a:r>
            <a:r>
              <a:rPr kumimoji="0" lang="en-VN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/ N</a:t>
            </a:r>
            <a:endParaRPr kumimoji="0" lang="en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02EDE-6F66-0D84-BECD-7C4592267601}"/>
              </a:ext>
            </a:extLst>
          </p:cNvPr>
          <p:cNvSpPr txBox="1"/>
          <p:nvPr/>
        </p:nvSpPr>
        <p:spPr>
          <a:xfrm>
            <a:off x="3255782" y="2238370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NHIẾP ẢNH</a:t>
            </a:r>
          </a:p>
        </p:txBody>
      </p:sp>
      <p:pic>
        <p:nvPicPr>
          <p:cNvPr id="3" name="Picture 2" descr="A cartoon of a person holding a microphone&#10;&#10;Description automatically generated">
            <a:extLst>
              <a:ext uri="{FF2B5EF4-FFF2-40B4-BE49-F238E27FC236}">
                <a16:creationId xmlns:a16="http://schemas.microsoft.com/office/drawing/2014/main" id="{679E844E-4A19-1A8F-B254-35ED1D19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435" y="1210447"/>
            <a:ext cx="5086441" cy="39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2C-8DA9-A00C-5C73-6841E1C6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3" descr="An open book on a table&#10;&#10;Description automatically generated">
            <a:extLst>
              <a:ext uri="{FF2B5EF4-FFF2-40B4-BE49-F238E27FC236}">
                <a16:creationId xmlns:a16="http://schemas.microsoft.com/office/drawing/2014/main" id="{62655B6A-0E2C-6C9F-8F8E-DA651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Google Shape;106;g1233df6ae8c_0_0">
            <a:extLst>
              <a:ext uri="{FF2B5EF4-FFF2-40B4-BE49-F238E27FC236}">
                <a16:creationId xmlns:a16="http://schemas.microsoft.com/office/drawing/2014/main" id="{E3DAADE8-3E9A-5611-E54C-D80D3AC38CE8}"/>
              </a:ext>
            </a:extLst>
          </p:cNvPr>
          <p:cNvGrpSpPr/>
          <p:nvPr/>
        </p:nvGrpSpPr>
        <p:grpSpPr>
          <a:xfrm>
            <a:off x="2606204" y="1210447"/>
            <a:ext cx="4459800" cy="1713300"/>
            <a:chOff x="3986643" y="2499477"/>
            <a:chExt cx="4459800" cy="1713300"/>
          </a:xfrm>
        </p:grpSpPr>
        <p:sp>
          <p:nvSpPr>
            <p:cNvPr id="10" name="Google Shape;107;g1233df6ae8c_0_0">
              <a:extLst>
                <a:ext uri="{FF2B5EF4-FFF2-40B4-BE49-F238E27FC236}">
                  <a16:creationId xmlns:a16="http://schemas.microsoft.com/office/drawing/2014/main" id="{ADAE9CBB-6E0F-FA88-2A0E-4EA97A53FCBF}"/>
                </a:ext>
              </a:extLst>
            </p:cNvPr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08;g1233df6ae8c_0_0">
              <a:extLst>
                <a:ext uri="{FF2B5EF4-FFF2-40B4-BE49-F238E27FC236}">
                  <a16:creationId xmlns:a16="http://schemas.microsoft.com/office/drawing/2014/main" id="{1362A6EB-0243-1A36-9B39-AA14A5F9B974}"/>
                </a:ext>
              </a:extLst>
            </p:cNvPr>
            <p:cNvCxnSpPr/>
            <p:nvPr/>
          </p:nvCxnSpPr>
          <p:spPr>
            <a:xfrm>
              <a:off x="4148918" y="3330470"/>
              <a:ext cx="40158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AD8D92-72CF-2F65-0F49-008DB0A92664}"/>
              </a:ext>
            </a:extLst>
          </p:cNvPr>
          <p:cNvSpPr txBox="1"/>
          <p:nvPr/>
        </p:nvSpPr>
        <p:spPr>
          <a:xfrm>
            <a:off x="2962487" y="1419756"/>
            <a:ext cx="362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r>
              <a:rPr kumimoji="0" lang="en-VN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/ O / M / E / L</a:t>
            </a:r>
            <a:endParaRPr kumimoji="0" lang="en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02EDE-6F66-0D84-BECD-7C4592267601}"/>
              </a:ext>
            </a:extLst>
          </p:cNvPr>
          <p:cNvSpPr txBox="1"/>
          <p:nvPr/>
        </p:nvSpPr>
        <p:spPr>
          <a:xfrm>
            <a:off x="3255782" y="2238370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MODEL</a:t>
            </a:r>
          </a:p>
        </p:txBody>
      </p:sp>
      <p:pic>
        <p:nvPicPr>
          <p:cNvPr id="3" name="Picture 2" descr="A cartoon of a person holding a microphone&#10;&#10;Description automatically generated">
            <a:extLst>
              <a:ext uri="{FF2B5EF4-FFF2-40B4-BE49-F238E27FC236}">
                <a16:creationId xmlns:a16="http://schemas.microsoft.com/office/drawing/2014/main" id="{A14C3BD1-41AE-5711-3A92-6019AED2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435" y="1210447"/>
            <a:ext cx="5086441" cy="39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2C-8DA9-A00C-5C73-6841E1C6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3" descr="An open book on a table&#10;&#10;Description automatically generated">
            <a:extLst>
              <a:ext uri="{FF2B5EF4-FFF2-40B4-BE49-F238E27FC236}">
                <a16:creationId xmlns:a16="http://schemas.microsoft.com/office/drawing/2014/main" id="{62655B6A-0E2C-6C9F-8F8E-DA651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Google Shape;106;g1233df6ae8c_0_0">
            <a:extLst>
              <a:ext uri="{FF2B5EF4-FFF2-40B4-BE49-F238E27FC236}">
                <a16:creationId xmlns:a16="http://schemas.microsoft.com/office/drawing/2014/main" id="{E3DAADE8-3E9A-5611-E54C-D80D3AC38CE8}"/>
              </a:ext>
            </a:extLst>
          </p:cNvPr>
          <p:cNvGrpSpPr/>
          <p:nvPr/>
        </p:nvGrpSpPr>
        <p:grpSpPr>
          <a:xfrm>
            <a:off x="2606204" y="1210447"/>
            <a:ext cx="4459800" cy="1713300"/>
            <a:chOff x="3986643" y="2499477"/>
            <a:chExt cx="4459800" cy="1713300"/>
          </a:xfrm>
        </p:grpSpPr>
        <p:sp>
          <p:nvSpPr>
            <p:cNvPr id="10" name="Google Shape;107;g1233df6ae8c_0_0">
              <a:extLst>
                <a:ext uri="{FF2B5EF4-FFF2-40B4-BE49-F238E27FC236}">
                  <a16:creationId xmlns:a16="http://schemas.microsoft.com/office/drawing/2014/main" id="{ADAE9CBB-6E0F-FA88-2A0E-4EA97A53FCBF}"/>
                </a:ext>
              </a:extLst>
            </p:cNvPr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08;g1233df6ae8c_0_0">
              <a:extLst>
                <a:ext uri="{FF2B5EF4-FFF2-40B4-BE49-F238E27FC236}">
                  <a16:creationId xmlns:a16="http://schemas.microsoft.com/office/drawing/2014/main" id="{1362A6EB-0243-1A36-9B39-AA14A5F9B974}"/>
                </a:ext>
              </a:extLst>
            </p:cNvPr>
            <p:cNvCxnSpPr/>
            <p:nvPr/>
          </p:nvCxnSpPr>
          <p:spPr>
            <a:xfrm>
              <a:off x="4148918" y="3330470"/>
              <a:ext cx="4015800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AD8D92-72CF-2F65-0F49-008DB0A92664}"/>
              </a:ext>
            </a:extLst>
          </p:cNvPr>
          <p:cNvSpPr txBox="1"/>
          <p:nvPr/>
        </p:nvSpPr>
        <p:spPr>
          <a:xfrm>
            <a:off x="2962487" y="1419756"/>
            <a:ext cx="362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r>
              <a:rPr kumimoji="0" lang="en-VN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/ O / M / E / L</a:t>
            </a:r>
            <a:endParaRPr kumimoji="0" lang="en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02EDE-6F66-0D84-BECD-7C4592267601}"/>
              </a:ext>
            </a:extLst>
          </p:cNvPr>
          <p:cNvSpPr txBox="1"/>
          <p:nvPr/>
        </p:nvSpPr>
        <p:spPr>
          <a:xfrm>
            <a:off x="3255782" y="2238370"/>
            <a:ext cx="33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MODEL</a:t>
            </a:r>
          </a:p>
        </p:txBody>
      </p:sp>
      <p:pic>
        <p:nvPicPr>
          <p:cNvPr id="3" name="Picture 2" descr="A cartoon of a person holding a microphone&#10;&#10;Description automatically generated">
            <a:extLst>
              <a:ext uri="{FF2B5EF4-FFF2-40B4-BE49-F238E27FC236}">
                <a16:creationId xmlns:a16="http://schemas.microsoft.com/office/drawing/2014/main" id="{A14C3BD1-41AE-5711-3A92-6019AED2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435" y="1210447"/>
            <a:ext cx="5086441" cy="39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846799" y="1733550"/>
            <a:ext cx="5173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CHỦ ĐỀ 8</a:t>
            </a: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TÌM HIỂU NGHỀ TRONG </a:t>
            </a: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XÃ HỘI HIỆN ĐẠI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Source Han Sans CN Heavy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08414" y="3312382"/>
            <a:ext cx="2393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GVTH: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 LÊ NGỌC HƯNG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00400" y="-418915"/>
            <a:ext cx="1658240" cy="1415120"/>
            <a:chOff x="3213103" y="0"/>
            <a:chExt cx="1658240" cy="1415120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3213103" y="0"/>
              <a:ext cx="0" cy="12573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4052969" y="0"/>
              <a:ext cx="0" cy="109721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4871343" y="0"/>
              <a:ext cx="0" cy="141512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0">
            <a:extLst>
              <a:ext uri="{FF2B5EF4-FFF2-40B4-BE49-F238E27FC236}">
                <a16:creationId xmlns:a16="http://schemas.microsoft.com/office/drawing/2014/main" id="{9C4B15B1-AFEC-CA46-8214-DC11E69D736C}"/>
              </a:ext>
            </a:extLst>
          </p:cNvPr>
          <p:cNvSpPr/>
          <p:nvPr/>
        </p:nvSpPr>
        <p:spPr>
          <a:xfrm>
            <a:off x="2695551" y="1103123"/>
            <a:ext cx="3645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HOẠT ĐỘNG TRẢI NGHIỆM 8</a:t>
            </a:r>
          </a:p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CHÂN TRỜI SÁNG TẠO</a:t>
            </a:r>
            <a:endParaRPr lang="zh-CN" altLang="en-US" sz="2000" dirty="0">
              <a:solidFill>
                <a:schemeClr val="accent2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theme1.xml><?xml version="1.0" encoding="utf-8"?>
<a:theme xmlns:a="http://schemas.openxmlformats.org/drawingml/2006/main" name="Office 主题">
  <a:themeElements>
    <a:clrScheme name="自定义 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951"/>
      </a:accent1>
      <a:accent2>
        <a:srgbClr val="A3D157"/>
      </a:accent2>
      <a:accent3>
        <a:srgbClr val="336951"/>
      </a:accent3>
      <a:accent4>
        <a:srgbClr val="A3D157"/>
      </a:accent4>
      <a:accent5>
        <a:srgbClr val="336951"/>
      </a:accent5>
      <a:accent6>
        <a:srgbClr val="A3D157"/>
      </a:accent6>
      <a:hlink>
        <a:srgbClr val="336951"/>
      </a:hlink>
      <a:folHlink>
        <a:srgbClr val="A3D157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se &amp; Keyboard Efficient Use Workshop by Slidesgo">
  <a:themeElements>
    <a:clrScheme name="Simple Light">
      <a:dk1>
        <a:srgbClr val="415A75"/>
      </a:dk1>
      <a:lt1>
        <a:srgbClr val="7CACE1"/>
      </a:lt1>
      <a:dk2>
        <a:srgbClr val="BFE2EC"/>
      </a:dk2>
      <a:lt2>
        <a:srgbClr val="E7FFFF"/>
      </a:lt2>
      <a:accent1>
        <a:srgbClr val="FFFDD1"/>
      </a:accent1>
      <a:accent2>
        <a:srgbClr val="FEE4A7"/>
      </a:accent2>
      <a:accent3>
        <a:srgbClr val="FFE0E1"/>
      </a:accent3>
      <a:accent4>
        <a:srgbClr val="FFFFFF"/>
      </a:accent4>
      <a:accent5>
        <a:srgbClr val="FFFFFF"/>
      </a:accent5>
      <a:accent6>
        <a:srgbClr val="FCCBCD"/>
      </a:accent6>
      <a:hlink>
        <a:srgbClr val="415A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自定义 45">
      <a:dk1>
        <a:sysClr val="windowText" lastClr="000000"/>
      </a:dk1>
      <a:lt1>
        <a:sysClr val="window" lastClr="FFFFFF"/>
      </a:lt1>
      <a:dk2>
        <a:srgbClr val="3E3D2D"/>
      </a:dk2>
      <a:lt2>
        <a:srgbClr val="FFFFFF"/>
      </a:lt2>
      <a:accent1>
        <a:srgbClr val="394B51"/>
      </a:accent1>
      <a:accent2>
        <a:srgbClr val="7FA99B"/>
      </a:accent2>
      <a:accent3>
        <a:srgbClr val="394B51"/>
      </a:accent3>
      <a:accent4>
        <a:srgbClr val="7FA99B"/>
      </a:accent4>
      <a:accent5>
        <a:srgbClr val="394B51"/>
      </a:accent5>
      <a:accent6>
        <a:srgbClr val="7FA99B"/>
      </a:accent6>
      <a:hlink>
        <a:srgbClr val="394B51"/>
      </a:hlink>
      <a:folHlink>
        <a:srgbClr val="7FA99B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On-screen Show (16:9)</PresentationFormat>
  <Paragraphs>151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Fredoka One</vt:lpstr>
      <vt:lpstr>Karla Medium</vt:lpstr>
      <vt:lpstr>Merriweather Black</vt:lpstr>
      <vt:lpstr>Montserrat</vt:lpstr>
      <vt:lpstr>Source Han Sans CN Heavy</vt:lpstr>
      <vt:lpstr>Source Han Sans CN Medium</vt:lpstr>
      <vt:lpstr>Times New Roman</vt:lpstr>
      <vt:lpstr>Wingdings</vt:lpstr>
      <vt:lpstr>Office 主题</vt:lpstr>
      <vt:lpstr>Mouse &amp; Keyboard Efficient Use Workshop by Slidesgo</vt:lpstr>
      <vt:lpstr>1_Office 主题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2019-03-06T05:01:54Z</dcterms:created>
  <dcterms:modified xsi:type="dcterms:W3CDTF">2024-11-29T01:21:08Z</dcterms:modified>
</cp:coreProperties>
</file>