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6" r:id="rId4"/>
    <p:sldId id="359" r:id="rId5"/>
    <p:sldId id="373" r:id="rId6"/>
    <p:sldId id="372" r:id="rId7"/>
    <p:sldId id="358" r:id="rId8"/>
    <p:sldId id="361" r:id="rId9"/>
    <p:sldId id="363" r:id="rId10"/>
    <p:sldId id="362" r:id="rId11"/>
    <p:sldId id="259" r:id="rId12"/>
    <p:sldId id="365" r:id="rId13"/>
    <p:sldId id="364" r:id="rId14"/>
    <p:sldId id="260" r:id="rId15"/>
    <p:sldId id="366" r:id="rId16"/>
    <p:sldId id="367" r:id="rId17"/>
    <p:sldId id="368" r:id="rId18"/>
    <p:sldId id="337" r:id="rId19"/>
    <p:sldId id="344" r:id="rId20"/>
    <p:sldId id="370" r:id="rId21"/>
    <p:sldId id="342" r:id="rId22"/>
    <p:sldId id="275" r:id="rId23"/>
    <p:sldId id="371" r:id="rId24"/>
    <p:sldId id="36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50752-BB66-49C7-8741-ECA45718AB9C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2494D-AAF1-4FF0-8140-EC3797391D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43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89326-CA7F-4AC7-A28A-D38F40EC3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96E8D-7598-4E24-B7AC-ACFB723690D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87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05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63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2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02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5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82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32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0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331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9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71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44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13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89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5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24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39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9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181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92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35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32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958433"/>
            <a:ext cx="85206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65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19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3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23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6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50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694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26B6-698F-4497-8A10-4B2D5FDD3813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D3170-C83B-447D-B29F-D93D8D6361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25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5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AD03-A001-46D4-BCB7-1F5AAA3E40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2BCFD-13EE-44A4-AF00-D608E804A8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3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lsUez3zkes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Mẫu nhà cấp 4 mái Nhật đẹp, độc đáo, xu hướng 2024">
            <a:extLst>
              <a:ext uri="{FF2B5EF4-FFF2-40B4-BE49-F238E27FC236}">
                <a16:creationId xmlns:a16="http://schemas.microsoft.com/office/drawing/2014/main" id="{878D98C5-0303-4E45-9656-80B92B3E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90">
            <a:extLst>
              <a:ext uri="{FF2B5EF4-FFF2-40B4-BE49-F238E27FC236}">
                <a16:creationId xmlns:a16="http://schemas.microsoft.com/office/drawing/2014/main" id="{E5AF6A80-25AC-4150-9415-03436A3D23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1860083"/>
            <a:ext cx="6858000" cy="1447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400"/>
            <a:r>
              <a:rPr lang="en-US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TMC-Ong Do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17534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6627"/>
            <a:ext cx="8695211" cy="67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looks like a UFO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362" y="0"/>
            <a:ext cx="280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future house</a:t>
            </a:r>
          </a:p>
        </p:txBody>
      </p:sp>
    </p:spTree>
    <p:extLst>
      <p:ext uri="{BB962C8B-B14F-4D97-AF65-F5344CB8AC3E}">
        <p14:creationId xmlns:p14="http://schemas.microsoft.com/office/powerpoint/2010/main" val="28743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7E8B47CD-1E34-4CF9-A552-CA33E5E25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305730"/>
              </p:ext>
            </p:extLst>
          </p:nvPr>
        </p:nvGraphicFramePr>
        <p:xfrm>
          <a:off x="0" y="2177863"/>
          <a:ext cx="9143998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7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A41C4F-9F8D-48FC-A6EE-1F94B83E53D3}"/>
              </a:ext>
            </a:extLst>
          </p:cNvPr>
          <p:cNvSpPr txBox="1"/>
          <p:nvPr/>
        </p:nvSpPr>
        <p:spPr>
          <a:xfrm>
            <a:off x="0" y="2385338"/>
            <a:ext cx="2338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Type of house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78033-B0CF-41D9-AE35-BB4BE4379D70}"/>
              </a:ext>
            </a:extLst>
          </p:cNvPr>
          <p:cNvSpPr txBox="1"/>
          <p:nvPr/>
        </p:nvSpPr>
        <p:spPr>
          <a:xfrm>
            <a:off x="0" y="3361092"/>
            <a:ext cx="1689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en-US" dirty="0"/>
              <a:t>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66070E-13C7-459E-8A79-5D06150F5F3A}"/>
              </a:ext>
            </a:extLst>
          </p:cNvPr>
          <p:cNvSpPr txBox="1"/>
          <p:nvPr/>
        </p:nvSpPr>
        <p:spPr>
          <a:xfrm>
            <a:off x="0" y="4339266"/>
            <a:ext cx="384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Appliances in the 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D67AB-E694-4A6D-9D40-87AC47DFFEB2}"/>
              </a:ext>
            </a:extLst>
          </p:cNvPr>
          <p:cNvSpPr txBox="1"/>
          <p:nvPr/>
        </p:nvSpPr>
        <p:spPr>
          <a:xfrm>
            <a:off x="4231566" y="2385338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8529B-AA2B-4DEB-A64D-1C4D5CA4B2DD}"/>
              </a:ext>
            </a:extLst>
          </p:cNvPr>
          <p:cNvSpPr txBox="1"/>
          <p:nvPr/>
        </p:nvSpPr>
        <p:spPr>
          <a:xfrm>
            <a:off x="4231566" y="3366423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mountains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6D78E-9803-4F9E-8E75-1BF396BDFF36}"/>
              </a:ext>
            </a:extLst>
          </p:cNvPr>
          <p:cNvSpPr txBox="1"/>
          <p:nvPr/>
        </p:nvSpPr>
        <p:spPr>
          <a:xfrm>
            <a:off x="4118127" y="4339266"/>
            <a:ext cx="502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smart TVs and ten robots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1EB1D722-4FE2-4176-9692-85107144AAC7}"/>
              </a:ext>
            </a:extLst>
          </p:cNvPr>
          <p:cNvSpPr/>
          <p:nvPr/>
        </p:nvSpPr>
        <p:spPr>
          <a:xfrm>
            <a:off x="0" y="0"/>
            <a:ext cx="9143998" cy="171999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-5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 2. Read the conversation again. Find and write down the words or phrases that show.</a:t>
            </a:r>
            <a:endParaRPr kumimoji="0" lang="en-US" sz="3200" b="1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481FD3-843B-47D9-A675-D2252194B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25120"/>
              </p:ext>
            </p:extLst>
          </p:nvPr>
        </p:nvGraphicFramePr>
        <p:xfrm>
          <a:off x="28310" y="1924678"/>
          <a:ext cx="9115689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063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B2_23">
            <a:hlinkClick r:id="" action="ppaction://media"/>
            <a:extLst>
              <a:ext uri="{FF2B5EF4-FFF2-40B4-BE49-F238E27FC236}">
                <a16:creationId xmlns:a16="http://schemas.microsoft.com/office/drawing/2014/main" id="{1F32AB16-D355-46A3-838D-D21B83565D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8723520" y="6439797"/>
            <a:ext cx="420478" cy="4182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E61FEC-C3ED-4A15-B568-1FFD2F131F59}"/>
              </a:ext>
            </a:extLst>
          </p:cNvPr>
          <p:cNvSpPr txBox="1"/>
          <p:nvPr/>
        </p:nvSpPr>
        <p:spPr>
          <a:xfrm>
            <a:off x="0" y="2985756"/>
            <a:ext cx="6916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1. </a:t>
            </a:r>
            <a:r>
              <a:rPr lang="en-US" dirty="0" err="1"/>
              <a:t>Phong’s</a:t>
            </a:r>
            <a:r>
              <a:rPr lang="en-US" dirty="0"/>
              <a:t> house will be in the mountains.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CE61A5-38E5-46AB-8D87-EBC5DF0AB37F}"/>
              </a:ext>
            </a:extLst>
          </p:cNvPr>
          <p:cNvSpPr txBox="1"/>
          <p:nvPr/>
        </p:nvSpPr>
        <p:spPr>
          <a:xfrm>
            <a:off x="28310" y="3900116"/>
            <a:ext cx="4745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0" dirty="0"/>
              <a:t>2. His house will be large.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B4232-D648-424D-AEBB-167B4074DDE7}"/>
              </a:ext>
            </a:extLst>
          </p:cNvPr>
          <p:cNvSpPr txBox="1"/>
          <p:nvPr/>
        </p:nvSpPr>
        <p:spPr>
          <a:xfrm>
            <a:off x="0" y="4703400"/>
            <a:ext cx="6555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3. There’ll be a lot of rooms in his house.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7273BA-1447-4D0E-9C96-420746911624}"/>
              </a:ext>
            </a:extLst>
          </p:cNvPr>
          <p:cNvSpPr txBox="1"/>
          <p:nvPr/>
        </p:nvSpPr>
        <p:spPr>
          <a:xfrm>
            <a:off x="28310" y="5661977"/>
            <a:ext cx="6681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4. He might have a smart TV and five robots.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D24681-927F-48F4-9067-042B3B7A8973}"/>
              </a:ext>
            </a:extLst>
          </p:cNvPr>
          <p:cNvSpPr txBox="1"/>
          <p:nvPr/>
        </p:nvSpPr>
        <p:spPr>
          <a:xfrm>
            <a:off x="7265585" y="299983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EB1BB-D701-47AD-A6AD-6715291409E5}"/>
              </a:ext>
            </a:extLst>
          </p:cNvPr>
          <p:cNvSpPr txBox="1"/>
          <p:nvPr/>
        </p:nvSpPr>
        <p:spPr>
          <a:xfrm>
            <a:off x="7265585" y="3900116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989394-DDBA-4705-A7CC-0D898C3E6E49}"/>
              </a:ext>
            </a:extLst>
          </p:cNvPr>
          <p:cNvSpPr txBox="1"/>
          <p:nvPr/>
        </p:nvSpPr>
        <p:spPr>
          <a:xfrm>
            <a:off x="7271525" y="470340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BBEA5D-0145-415F-8A25-3B3495DCCD53}"/>
              </a:ext>
            </a:extLst>
          </p:cNvPr>
          <p:cNvSpPr txBox="1"/>
          <p:nvPr/>
        </p:nvSpPr>
        <p:spPr>
          <a:xfrm>
            <a:off x="8342010" y="564465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âu 1">
            <a:hlinkClick r:id="" action="ppaction://media"/>
            <a:extLst>
              <a:ext uri="{FF2B5EF4-FFF2-40B4-BE49-F238E27FC236}">
                <a16:creationId xmlns:a16="http://schemas.microsoft.com/office/drawing/2014/main" id="{AD8F3F75-5E8F-46F7-8C0F-49A653A806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2169" y="3082171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:a16="http://schemas.microsoft.com/office/drawing/2014/main" id="{704ACAAA-E8AC-49EE-98D4-C615D30619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12598" y="3977244"/>
            <a:ext cx="406400" cy="406400"/>
          </a:xfrm>
          <a:prstGeom prst="rect">
            <a:avLst/>
          </a:prstGeom>
        </p:spPr>
      </p:pic>
      <p:pic>
        <p:nvPicPr>
          <p:cNvPr id="27" name="cau 3">
            <a:hlinkClick r:id="" action="ppaction://media"/>
            <a:extLst>
              <a:ext uri="{FF2B5EF4-FFF2-40B4-BE49-F238E27FC236}">
                <a16:creationId xmlns:a16="http://schemas.microsoft.com/office/drawing/2014/main" id="{08198933-4125-4613-BAD3-9492BDD7BD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03847" y="4761197"/>
            <a:ext cx="406400" cy="406400"/>
          </a:xfrm>
          <a:prstGeom prst="rect">
            <a:avLst/>
          </a:prstGeom>
        </p:spPr>
      </p:pic>
      <p:pic>
        <p:nvPicPr>
          <p:cNvPr id="28" name="cau 4">
            <a:hlinkClick r:id="" action="ppaction://media"/>
            <a:extLst>
              <a:ext uri="{FF2B5EF4-FFF2-40B4-BE49-F238E27FC236}">
                <a16:creationId xmlns:a16="http://schemas.microsoft.com/office/drawing/2014/main" id="{35910B0B-2D5D-4D55-BEFE-8648399FC8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77851" y="5703060"/>
            <a:ext cx="406400" cy="406400"/>
          </a:xfrm>
          <a:prstGeom prst="rect">
            <a:avLst/>
          </a:prstGeom>
        </p:spPr>
      </p:pic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831A5C0A-7D21-4FCF-8154-7381C1DB582C}"/>
              </a:ext>
            </a:extLst>
          </p:cNvPr>
          <p:cNvSpPr/>
          <p:nvPr/>
        </p:nvSpPr>
        <p:spPr>
          <a:xfrm>
            <a:off x="0" y="0"/>
            <a:ext cx="9143998" cy="9977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>
              <a:defRPr/>
            </a:pPr>
            <a:r>
              <a:rPr lang="en-US" sz="3200" b="1" ker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3. Read the conversation again. Tick () T (True) or F (False).</a:t>
            </a: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yo Espanto, Belize">
            <a:extLst>
              <a:ext uri="{FF2B5EF4-FFF2-40B4-BE49-F238E27FC236}">
                <a16:creationId xmlns:a16="http://schemas.microsoft.com/office/drawing/2014/main" id="{504254BB-73BF-4223-8A37-C67F18ADAE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" y="1091346"/>
            <a:ext cx="4027515" cy="45376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DACCE-3E79-47A2-A010-745E15876106}"/>
              </a:ext>
            </a:extLst>
          </p:cNvPr>
          <p:cNvSpPr txBox="1"/>
          <p:nvPr/>
        </p:nvSpPr>
        <p:spPr>
          <a:xfrm>
            <a:off x="1060267" y="6152243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CFE1D-5CC4-4EBF-9714-8848EE283F5F}"/>
              </a:ext>
            </a:extLst>
          </p:cNvPr>
          <p:cNvSpPr txBox="1"/>
          <p:nvPr/>
        </p:nvSpPr>
        <p:spPr>
          <a:xfrm>
            <a:off x="539209" y="5629023"/>
            <a:ext cx="327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a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à Nội vững bước trên đường đổi mới">
            <a:extLst>
              <a:ext uri="{FF2B5EF4-FFF2-40B4-BE49-F238E27FC236}">
                <a16:creationId xmlns:a16="http://schemas.microsoft.com/office/drawing/2014/main" id="{8A5D6A53-CB08-4625-A560-450316852C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24" y="1091346"/>
            <a:ext cx="4254366" cy="45376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A7286-5E82-47B9-9F47-E70EFA092241}"/>
              </a:ext>
            </a:extLst>
          </p:cNvPr>
          <p:cNvSpPr txBox="1"/>
          <p:nvPr/>
        </p:nvSpPr>
        <p:spPr>
          <a:xfrm>
            <a:off x="5025020" y="5629023"/>
            <a:ext cx="305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2. on/ in/ the/ city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BC041-CA46-4D69-B060-E84F42D8007C}"/>
              </a:ext>
            </a:extLst>
          </p:cNvPr>
          <p:cNvSpPr txBox="1"/>
          <p:nvPr/>
        </p:nvSpPr>
        <p:spPr>
          <a:xfrm>
            <a:off x="5612224" y="6152243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city</a:t>
            </a: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056CAC85-9178-4178-9A3E-25C44F5CC1BB}"/>
              </a:ext>
            </a:extLst>
          </p:cNvPr>
          <p:cNvSpPr/>
          <p:nvPr/>
        </p:nvSpPr>
        <p:spPr>
          <a:xfrm>
            <a:off x="0" y="-1"/>
            <a:ext cx="9143998" cy="97759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914400">
              <a:defRPr/>
            </a:pPr>
            <a:r>
              <a:rPr lang="en-US" sz="3100" b="1" ker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4. Order the words to make a phrase about a place. Each group has one extra word.</a:t>
            </a:r>
            <a:endParaRPr lang="en-US" sz="31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144B9DB8-0F3F-4A81-8D0B-CEDE9CDB0855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5BABA-4C88-4837-A01E-AADAAE5252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5" y="986574"/>
            <a:ext cx="4321362" cy="48944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5BBA8-02E4-478C-A0EA-D80A869CD124}"/>
              </a:ext>
            </a:extLst>
          </p:cNvPr>
          <p:cNvSpPr txBox="1"/>
          <p:nvPr/>
        </p:nvSpPr>
        <p:spPr>
          <a:xfrm>
            <a:off x="1188138" y="6260658"/>
            <a:ext cx="1900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town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C140C-FC30-466A-9C97-781BFA6862E0}"/>
              </a:ext>
            </a:extLst>
          </p:cNvPr>
          <p:cNvSpPr txBox="1"/>
          <p:nvPr/>
        </p:nvSpPr>
        <p:spPr>
          <a:xfrm>
            <a:off x="773068" y="5881036"/>
            <a:ext cx="303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3. the/ in/ at/town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0E0A3-BD95-44C5-9CFB-4CF1E1312DA6}"/>
              </a:ext>
            </a:extLst>
          </p:cNvPr>
          <p:cNvSpPr txBox="1"/>
          <p:nvPr/>
        </p:nvSpPr>
        <p:spPr>
          <a:xfrm>
            <a:off x="4691735" y="5871427"/>
            <a:ext cx="4125968" cy="53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4. the/ on/ in</a:t>
            </a:r>
            <a:r>
              <a:rPr lang="vi-VN"/>
              <a:t>/ mountain</a:t>
            </a:r>
            <a:r>
              <a:rPr lang="en-US"/>
              <a:t>s</a:t>
            </a:r>
            <a:endParaRPr lang="en-US" dirty="0"/>
          </a:p>
        </p:txBody>
      </p:sp>
      <p:pic>
        <p:nvPicPr>
          <p:cNvPr id="1026" name="Picture 2" descr="10 ngọn núi hùng vỹ nhất Nhật Bản - VnExpress Du lịch">
            <a:extLst>
              <a:ext uri="{FF2B5EF4-FFF2-40B4-BE49-F238E27FC236}">
                <a16:creationId xmlns:a16="http://schemas.microsoft.com/office/drawing/2014/main" id="{CEB94B19-2B44-4560-83AC-99C53A15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35" y="986573"/>
            <a:ext cx="4250134" cy="48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41A969-11B8-4AC8-AB34-4ED7EFC2BCD6}"/>
              </a:ext>
            </a:extLst>
          </p:cNvPr>
          <p:cNvSpPr txBox="1"/>
          <p:nvPr/>
        </p:nvSpPr>
        <p:spPr>
          <a:xfrm>
            <a:off x="5728149" y="626065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mountains</a:t>
            </a:r>
          </a:p>
        </p:txBody>
      </p:sp>
    </p:spTree>
    <p:extLst>
      <p:ext uri="{BB962C8B-B14F-4D97-AF65-F5344CB8AC3E}">
        <p14:creationId xmlns:p14="http://schemas.microsoft.com/office/powerpoint/2010/main" val="26998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06437104-97DB-43DB-8D45-8F4CD93014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9" y="1062868"/>
            <a:ext cx="3997810" cy="45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BD1E3-6807-4052-A5CA-395A6FB8EA7B}"/>
              </a:ext>
            </a:extLst>
          </p:cNvPr>
          <p:cNvSpPr txBox="1"/>
          <p:nvPr/>
        </p:nvSpPr>
        <p:spPr>
          <a:xfrm>
            <a:off x="571960" y="6081562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countryside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36F88-A054-4D8E-893F-8C269A21270B}"/>
              </a:ext>
            </a:extLst>
          </p:cNvPr>
          <p:cNvSpPr txBox="1"/>
          <p:nvPr/>
        </p:nvSpPr>
        <p:spPr>
          <a:xfrm>
            <a:off x="189179" y="5637823"/>
            <a:ext cx="3997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5. countryside/ a/ the/ in</a:t>
            </a:r>
          </a:p>
        </p:txBody>
      </p:sp>
      <p:sp>
        <p:nvSpPr>
          <p:cNvPr id="7" name="Rectangle 6">
            <a:hlinkClick r:id="" action="ppaction://noaction"/>
            <a:extLst>
              <a:ext uri="{FF2B5EF4-FFF2-40B4-BE49-F238E27FC236}">
                <a16:creationId xmlns:a16="http://schemas.microsoft.com/office/drawing/2014/main" id="{AE6B3DD4-649A-4A63-9CF6-FFD5B588EAB5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Mua đất, xây ngôi nhà đầu tiên trên mặt trăng có thể tiêu tốn 60 triệu USD">
            <a:extLst>
              <a:ext uri="{FF2B5EF4-FFF2-40B4-BE49-F238E27FC236}">
                <a16:creationId xmlns:a16="http://schemas.microsoft.com/office/drawing/2014/main" id="{54A54C0D-5910-47F4-8592-3B3D20ACC0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2868"/>
            <a:ext cx="4177364" cy="45325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651FD-CAF0-4B86-88CC-C365A98B26A0}"/>
              </a:ext>
            </a:extLst>
          </p:cNvPr>
          <p:cNvSpPr txBox="1"/>
          <p:nvPr/>
        </p:nvSpPr>
        <p:spPr>
          <a:xfrm>
            <a:off x="4723773" y="5595384"/>
            <a:ext cx="4304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6. Moon/ in/ the/on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B55B8-69CD-4FDE-A13C-A5E6C0F94437}"/>
              </a:ext>
            </a:extLst>
          </p:cNvPr>
          <p:cNvSpPr txBox="1"/>
          <p:nvPr/>
        </p:nvSpPr>
        <p:spPr>
          <a:xfrm>
            <a:off x="5365373" y="6064163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on the Moon</a:t>
            </a:r>
          </a:p>
        </p:txBody>
      </p:sp>
    </p:spTree>
    <p:extLst>
      <p:ext uri="{BB962C8B-B14F-4D97-AF65-F5344CB8AC3E}">
        <p14:creationId xmlns:p14="http://schemas.microsoft.com/office/powerpoint/2010/main" val="1963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ách Làm Nhà Trên Không Trung ? (Minecraft)">
            <a:extLst>
              <a:ext uri="{FF2B5EF4-FFF2-40B4-BE49-F238E27FC236}">
                <a16:creationId xmlns:a16="http://schemas.microsoft.com/office/drawing/2014/main" id="{BC0E61E1-488C-4E77-8DE7-A14C512989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" y="1016921"/>
            <a:ext cx="4178986" cy="43984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448869-D1F5-122F-0CE0-C5EDAFCCFD56}"/>
              </a:ext>
            </a:extLst>
          </p:cNvPr>
          <p:cNvSpPr txBox="1"/>
          <p:nvPr/>
        </p:nvSpPr>
        <p:spPr>
          <a:xfrm>
            <a:off x="1274690" y="5843485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sky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792D8-C43C-A055-6944-58076C5A3E0B}"/>
              </a:ext>
            </a:extLst>
          </p:cNvPr>
          <p:cNvSpPr txBox="1"/>
          <p:nvPr/>
        </p:nvSpPr>
        <p:spPr>
          <a:xfrm>
            <a:off x="5871413" y="5843485"/>
            <a:ext cx="1912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On the tree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B9A749-0142-CA85-DAE4-2866560D886C}"/>
              </a:ext>
            </a:extLst>
          </p:cNvPr>
          <p:cNvSpPr txBox="1"/>
          <p:nvPr/>
        </p:nvSpPr>
        <p:spPr>
          <a:xfrm>
            <a:off x="790289" y="5428708"/>
            <a:ext cx="2915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In/ at/the/sky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CEB83-60F0-4984-993E-225DDDAD7C58}"/>
              </a:ext>
            </a:extLst>
          </p:cNvPr>
          <p:cNvSpPr txBox="1"/>
          <p:nvPr/>
        </p:nvSpPr>
        <p:spPr>
          <a:xfrm>
            <a:off x="5563402" y="5428708"/>
            <a:ext cx="270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8.In/ the/on/tree</a:t>
            </a:r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D70D29E3-B7FD-42F4-A547-7D34E95AD6D4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ới nhà giàu bỏ hàng tỷ đồng xây nhà trên cây ở như 'người ...">
            <a:extLst>
              <a:ext uri="{FF2B5EF4-FFF2-40B4-BE49-F238E27FC236}">
                <a16:creationId xmlns:a16="http://schemas.microsoft.com/office/drawing/2014/main" id="{0A2BDDFF-4506-4941-BF3D-C2871DBE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6920"/>
            <a:ext cx="4178987" cy="43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miễn phí của Dãy alps">
            <a:extLst>
              <a:ext uri="{FF2B5EF4-FFF2-40B4-BE49-F238E27FC236}">
                <a16:creationId xmlns:a16="http://schemas.microsoft.com/office/drawing/2014/main" id="{EE25A35D-2496-4BDD-ABCE-24CC2D5D76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12" y="1644754"/>
            <a:ext cx="2002943" cy="121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ayo Espanto, Belize">
            <a:extLst>
              <a:ext uri="{FF2B5EF4-FFF2-40B4-BE49-F238E27FC236}">
                <a16:creationId xmlns:a16="http://schemas.microsoft.com/office/drawing/2014/main" id="{42FA1968-4461-4969-8F71-59472C2145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1" y="1098840"/>
            <a:ext cx="1856390" cy="186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ua đất, xây ngôi nhà đầu tiên trên mặt trăng có thể tiêu tốn 60 triệu USD">
            <a:extLst>
              <a:ext uri="{FF2B5EF4-FFF2-40B4-BE49-F238E27FC236}">
                <a16:creationId xmlns:a16="http://schemas.microsoft.com/office/drawing/2014/main" id="{44C383EA-7118-4FC1-B1D0-78A9395F2D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5" y="3709588"/>
            <a:ext cx="2070770" cy="118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ách Làm Nhà Trên Không Trung ? (Minecraft)">
            <a:extLst>
              <a:ext uri="{FF2B5EF4-FFF2-40B4-BE49-F238E27FC236}">
                <a16:creationId xmlns:a16="http://schemas.microsoft.com/office/drawing/2014/main" id="{BC0E61E1-488C-4E77-8DE7-A14C512989D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72" y="3709589"/>
            <a:ext cx="2070770" cy="118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à Nội vững bước trên đường đổi mới">
            <a:extLst>
              <a:ext uri="{FF2B5EF4-FFF2-40B4-BE49-F238E27FC236}">
                <a16:creationId xmlns:a16="http://schemas.microsoft.com/office/drawing/2014/main" id="{F9D1D963-0F60-4D94-8200-97FD6CD318B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5" y="1644757"/>
            <a:ext cx="2070770" cy="121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703F1-5C99-4861-8A10-EF447F82EF7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72" y="1650717"/>
            <a:ext cx="2151987" cy="12175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3F0277-27F4-4A09-9EB3-601337E7CA1A}"/>
              </a:ext>
            </a:extLst>
          </p:cNvPr>
          <p:cNvSpPr txBox="1"/>
          <p:nvPr/>
        </p:nvSpPr>
        <p:spPr>
          <a:xfrm>
            <a:off x="3795422" y="1885759"/>
            <a:ext cx="32989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 TOWN</a:t>
            </a:r>
          </a:p>
        </p:txBody>
      </p:sp>
      <p:pic>
        <p:nvPicPr>
          <p:cNvPr id="10" name="Picture 9" descr="undefined">
            <a:extLst>
              <a:ext uri="{FF2B5EF4-FFF2-40B4-BE49-F238E27FC236}">
                <a16:creationId xmlns:a16="http://schemas.microsoft.com/office/drawing/2014/main" id="{7A0372F0-DEDB-4577-8AC4-EB14116515F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9" y="3709588"/>
            <a:ext cx="1903688" cy="11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827B63-7B25-3E3E-92EE-857FCE8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46" y="3709587"/>
            <a:ext cx="2515874" cy="11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4BA2F4-98A7-4921-FF02-C7AA6149B281}"/>
              </a:ext>
            </a:extLst>
          </p:cNvPr>
          <p:cNvSpPr txBox="1"/>
          <p:nvPr/>
        </p:nvSpPr>
        <p:spPr>
          <a:xfrm>
            <a:off x="517474" y="3059668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sea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87699-AAC1-ED7B-EF96-3B278AD10B98}"/>
              </a:ext>
            </a:extLst>
          </p:cNvPr>
          <p:cNvSpPr txBox="1"/>
          <p:nvPr/>
        </p:nvSpPr>
        <p:spPr>
          <a:xfrm>
            <a:off x="4691734" y="3276826"/>
            <a:ext cx="12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town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3D992-A0B6-7606-1CFE-CBDCAF892940}"/>
              </a:ext>
            </a:extLst>
          </p:cNvPr>
          <p:cNvSpPr txBox="1"/>
          <p:nvPr/>
        </p:nvSpPr>
        <p:spPr>
          <a:xfrm>
            <a:off x="6819172" y="3305513"/>
            <a:ext cx="18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mountains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0BFD6-A0C9-D601-DA29-4AD545290EBA}"/>
              </a:ext>
            </a:extLst>
          </p:cNvPr>
          <p:cNvSpPr txBox="1"/>
          <p:nvPr/>
        </p:nvSpPr>
        <p:spPr>
          <a:xfrm>
            <a:off x="283202" y="5321167"/>
            <a:ext cx="190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countryside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33FB1-A6C4-B0D5-74E7-B1450BED2EF8}"/>
              </a:ext>
            </a:extLst>
          </p:cNvPr>
          <p:cNvSpPr txBox="1"/>
          <p:nvPr/>
        </p:nvSpPr>
        <p:spPr>
          <a:xfrm>
            <a:off x="2483299" y="531635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on the Moon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48869-D1F5-122F-0CE0-C5EDAFCCFD56}"/>
              </a:ext>
            </a:extLst>
          </p:cNvPr>
          <p:cNvSpPr txBox="1"/>
          <p:nvPr/>
        </p:nvSpPr>
        <p:spPr>
          <a:xfrm>
            <a:off x="4838874" y="5316359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sky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792D8-C43C-A055-6944-58076C5A3E0B}"/>
              </a:ext>
            </a:extLst>
          </p:cNvPr>
          <p:cNvSpPr txBox="1"/>
          <p:nvPr/>
        </p:nvSpPr>
        <p:spPr>
          <a:xfrm>
            <a:off x="6627695" y="5244042"/>
            <a:ext cx="212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         </a:t>
            </a:r>
            <a:r>
              <a:rPr lang="vi-VN" b="1" dirty="0" err="1">
                <a:solidFill>
                  <a:srgbClr val="FF0000"/>
                </a:solidFill>
                <a:latin typeface="+mj-lt"/>
              </a:rPr>
              <a:t>On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 the </a:t>
            </a:r>
            <a:r>
              <a:rPr lang="vi-VN" b="1" dirty="0" err="1">
                <a:solidFill>
                  <a:srgbClr val="FF0000"/>
                </a:solidFill>
                <a:latin typeface="+mj-lt"/>
              </a:rPr>
              <a:t>tree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CB19B5-CD6F-23FE-360A-B16CA24F1795}"/>
              </a:ext>
            </a:extLst>
          </p:cNvPr>
          <p:cNvSpPr txBox="1"/>
          <p:nvPr/>
        </p:nvSpPr>
        <p:spPr>
          <a:xfrm>
            <a:off x="2625523" y="32518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in the 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C10BB-3B9C-F08E-35B2-24F57AAD2E67}"/>
              </a:ext>
            </a:extLst>
          </p:cNvPr>
          <p:cNvSpPr txBox="1"/>
          <p:nvPr/>
        </p:nvSpPr>
        <p:spPr>
          <a:xfrm>
            <a:off x="2337554" y="3003581"/>
            <a:ext cx="1854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2. </a:t>
            </a:r>
            <a:r>
              <a:rPr lang="vi-VN" b="1" dirty="0" err="1">
                <a:latin typeface="+mj-lt"/>
              </a:rPr>
              <a:t>on</a:t>
            </a:r>
            <a:r>
              <a:rPr lang="vi-VN" b="1" dirty="0">
                <a:latin typeface="+mj-lt"/>
              </a:rPr>
              <a:t>/ in/ the/ </a:t>
            </a:r>
            <a:r>
              <a:rPr lang="vi-VN" b="1" dirty="0" err="1">
                <a:latin typeface="+mj-lt"/>
              </a:rPr>
              <a:t>city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A13D2-C0D7-DAEA-5476-D9ADC3794E75}"/>
              </a:ext>
            </a:extLst>
          </p:cNvPr>
          <p:cNvSpPr txBox="1"/>
          <p:nvPr/>
        </p:nvSpPr>
        <p:spPr>
          <a:xfrm>
            <a:off x="4480295" y="3005291"/>
            <a:ext cx="20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3. the/ in/ </a:t>
            </a:r>
            <a:r>
              <a:rPr lang="vi-VN" b="1" dirty="0" err="1">
                <a:latin typeface="+mj-lt"/>
              </a:rPr>
              <a:t>at</a:t>
            </a:r>
            <a:r>
              <a:rPr lang="vi-VN" b="1" dirty="0">
                <a:latin typeface="+mj-lt"/>
              </a:rPr>
              <a:t>/</a:t>
            </a:r>
            <a:r>
              <a:rPr lang="vi-VN" b="1" dirty="0" err="1">
                <a:latin typeface="+mj-lt"/>
              </a:rPr>
              <a:t>town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3211AA-7F98-E092-3B98-20D2DB68CA29}"/>
              </a:ext>
            </a:extLst>
          </p:cNvPr>
          <p:cNvSpPr txBox="1"/>
          <p:nvPr/>
        </p:nvSpPr>
        <p:spPr>
          <a:xfrm>
            <a:off x="6619461" y="3016037"/>
            <a:ext cx="24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+mj-lt"/>
              </a:rPr>
              <a:t>4. the/ </a:t>
            </a:r>
            <a:r>
              <a:rPr lang="vi-VN" b="1" dirty="0" err="1">
                <a:latin typeface="+mj-lt"/>
              </a:rPr>
              <a:t>on</a:t>
            </a:r>
            <a:r>
              <a:rPr lang="vi-VN" b="1" dirty="0">
                <a:latin typeface="+mj-lt"/>
              </a:rPr>
              <a:t>/ in/ </a:t>
            </a:r>
            <a:r>
              <a:rPr lang="vi-VN" b="1" dirty="0" err="1">
                <a:latin typeface="+mj-lt"/>
              </a:rPr>
              <a:t>mountain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3CD6D7-B27E-FD08-37EF-D74A0FF067E9}"/>
              </a:ext>
            </a:extLst>
          </p:cNvPr>
          <p:cNvSpPr txBox="1"/>
          <p:nvPr/>
        </p:nvSpPr>
        <p:spPr>
          <a:xfrm>
            <a:off x="0" y="4986638"/>
            <a:ext cx="255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5.</a:t>
            </a:r>
            <a:r>
              <a:rPr lang="en-US" sz="1650" b="1" dirty="0"/>
              <a:t>countryside/ a/ the/ 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0EDB1F-94B0-46C5-33F7-64A512EB1C80}"/>
              </a:ext>
            </a:extLst>
          </p:cNvPr>
          <p:cNvSpPr txBox="1"/>
          <p:nvPr/>
        </p:nvSpPr>
        <p:spPr>
          <a:xfrm>
            <a:off x="2382870" y="4990192"/>
            <a:ext cx="192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6.Moon/ in/ the/on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B9A749-0142-CA85-DAE4-2866560D886C}"/>
              </a:ext>
            </a:extLst>
          </p:cNvPr>
          <p:cNvSpPr txBox="1"/>
          <p:nvPr/>
        </p:nvSpPr>
        <p:spPr>
          <a:xfrm>
            <a:off x="4534516" y="5043614"/>
            <a:ext cx="172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In/ at/the/sky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CEB83-60F0-4984-993E-225DDDAD7C58}"/>
              </a:ext>
            </a:extLst>
          </p:cNvPr>
          <p:cNvSpPr txBox="1"/>
          <p:nvPr/>
        </p:nvSpPr>
        <p:spPr>
          <a:xfrm>
            <a:off x="6922873" y="4983980"/>
            <a:ext cx="193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8.In/ the/on/tree</a:t>
            </a:r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DC52E04E-DFE4-4960-A245-047D9F401932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36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yo Espanto, Belize">
            <a:extLst>
              <a:ext uri="{FF2B5EF4-FFF2-40B4-BE49-F238E27FC236}">
                <a16:creationId xmlns:a16="http://schemas.microsoft.com/office/drawing/2014/main" id="{42FA1968-4461-4969-8F71-59472C2145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1" y="1098840"/>
            <a:ext cx="1856390" cy="186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ách Làm Nhà Trên Không Trung ? (Minecraft)">
            <a:extLst>
              <a:ext uri="{FF2B5EF4-FFF2-40B4-BE49-F238E27FC236}">
                <a16:creationId xmlns:a16="http://schemas.microsoft.com/office/drawing/2014/main" id="{BC0E61E1-488C-4E77-8DE7-A14C512989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49" y="3709589"/>
            <a:ext cx="2232097" cy="185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à Nội vững bước trên đường đổi mới">
            <a:extLst>
              <a:ext uri="{FF2B5EF4-FFF2-40B4-BE49-F238E27FC236}">
                <a16:creationId xmlns:a16="http://schemas.microsoft.com/office/drawing/2014/main" id="{F9D1D963-0F60-4D94-8200-97FD6CD318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59" y="1086527"/>
            <a:ext cx="2070770" cy="186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defined">
            <a:extLst>
              <a:ext uri="{FF2B5EF4-FFF2-40B4-BE49-F238E27FC236}">
                <a16:creationId xmlns:a16="http://schemas.microsoft.com/office/drawing/2014/main" id="{7A0372F0-DEDB-4577-8AC4-EB14116515F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9" y="3709588"/>
            <a:ext cx="1806282" cy="186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827B63-7B25-3E3E-92EE-857FCE8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24" y="3709587"/>
            <a:ext cx="2298995" cy="1864936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4BA2F4-98A7-4921-FF02-C7AA6149B281}"/>
              </a:ext>
            </a:extLst>
          </p:cNvPr>
          <p:cNvSpPr txBox="1"/>
          <p:nvPr/>
        </p:nvSpPr>
        <p:spPr>
          <a:xfrm>
            <a:off x="255204" y="298820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87699-AAC1-ED7B-EF96-3B278AD10B98}"/>
              </a:ext>
            </a:extLst>
          </p:cNvPr>
          <p:cNvSpPr txBox="1"/>
          <p:nvPr/>
        </p:nvSpPr>
        <p:spPr>
          <a:xfrm>
            <a:off x="4508928" y="2974064"/>
            <a:ext cx="1900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town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3D992-A0B6-7606-1CFE-CBDCAF892940}"/>
              </a:ext>
            </a:extLst>
          </p:cNvPr>
          <p:cNvSpPr txBox="1"/>
          <p:nvPr/>
        </p:nvSpPr>
        <p:spPr>
          <a:xfrm>
            <a:off x="6623493" y="2988207"/>
            <a:ext cx="285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0BFD6-A0C9-D601-DA29-4AD545290EBA}"/>
              </a:ext>
            </a:extLst>
          </p:cNvPr>
          <p:cNvSpPr txBox="1"/>
          <p:nvPr/>
        </p:nvSpPr>
        <p:spPr>
          <a:xfrm>
            <a:off x="-102850" y="5574523"/>
            <a:ext cx="2122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in the countryside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D33FB1-A6C4-B0D5-74E7-B1450BED2EF8}"/>
              </a:ext>
            </a:extLst>
          </p:cNvPr>
          <p:cNvSpPr txBox="1"/>
          <p:nvPr/>
        </p:nvSpPr>
        <p:spPr>
          <a:xfrm>
            <a:off x="2096695" y="5745007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on the Moon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48869-D1F5-122F-0CE0-C5EDAFCCFD56}"/>
              </a:ext>
            </a:extLst>
          </p:cNvPr>
          <p:cNvSpPr txBox="1"/>
          <p:nvPr/>
        </p:nvSpPr>
        <p:spPr>
          <a:xfrm>
            <a:off x="4571999" y="5789966"/>
            <a:ext cx="183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 the sky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792D8-C43C-A055-6944-58076C5A3E0B}"/>
              </a:ext>
            </a:extLst>
          </p:cNvPr>
          <p:cNvSpPr txBox="1"/>
          <p:nvPr/>
        </p:nvSpPr>
        <p:spPr>
          <a:xfrm>
            <a:off x="6819663" y="5834194"/>
            <a:ext cx="181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r>
              <a:rPr lang="vi-VN" dirty="0"/>
              <a:t>n the tree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CB19B5-CD6F-23FE-360A-B16CA24F1795}"/>
              </a:ext>
            </a:extLst>
          </p:cNvPr>
          <p:cNvSpPr txBox="1"/>
          <p:nvPr/>
        </p:nvSpPr>
        <p:spPr>
          <a:xfrm>
            <a:off x="2222935" y="2965033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0000CC"/>
                </a:solidFill>
              </a:rPr>
              <a:t>in the city</a:t>
            </a:r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DC52E04E-DFE4-4960-A245-047D9F401932}"/>
              </a:ext>
            </a:extLst>
          </p:cNvPr>
          <p:cNvSpPr/>
          <p:nvPr/>
        </p:nvSpPr>
        <p:spPr>
          <a:xfrm>
            <a:off x="2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gười dân Thủ đô chen chân chụp ảnh đón thu trên phố Hà Nội">
            <a:extLst>
              <a:ext uri="{FF2B5EF4-FFF2-40B4-BE49-F238E27FC236}">
                <a16:creationId xmlns:a16="http://schemas.microsoft.com/office/drawing/2014/main" id="{B7530BE2-634B-43D8-ADB3-1730A4FC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81" y="1089410"/>
            <a:ext cx="2276064" cy="18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ắm chìm trong vẻ đẹp của dãy núi hùng vĩ nhất Việt Nam">
            <a:extLst>
              <a:ext uri="{FF2B5EF4-FFF2-40B4-BE49-F238E27FC236}">
                <a16:creationId xmlns:a16="http://schemas.microsoft.com/office/drawing/2014/main" id="{318222F9-B024-4F81-B20F-38D1C7A9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25" y="1039649"/>
            <a:ext cx="2294571" cy="18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ặt trăng có gì và một ngày sinh sống trên đó sẽ như thế nào?">
            <a:extLst>
              <a:ext uri="{FF2B5EF4-FFF2-40B4-BE49-F238E27FC236}">
                <a16:creationId xmlns:a16="http://schemas.microsoft.com/office/drawing/2014/main" id="{83AB93CD-4186-4809-A943-F81578527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60" y="3669348"/>
            <a:ext cx="2070770" cy="19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53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B4BA2F4-98A7-4921-FF02-C7AA6149B281}"/>
              </a:ext>
            </a:extLst>
          </p:cNvPr>
          <p:cNvSpPr txBox="1"/>
          <p:nvPr/>
        </p:nvSpPr>
        <p:spPr>
          <a:xfrm>
            <a:off x="1896177" y="6123788"/>
            <a:ext cx="5664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house will be __________.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9DC84875-B53F-48C5-8B57-CCE18469DC30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rung Quốc hé lộ kế hoạch xây dựng căn cứ trên Mặt Trăng - 2">
            <a:extLst>
              <a:ext uri="{FF2B5EF4-FFF2-40B4-BE49-F238E27FC236}">
                <a16:creationId xmlns:a16="http://schemas.microsoft.com/office/drawing/2014/main" id="{C2EA43D3-C08B-4821-83B2-DA21AB97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" y="1174283"/>
            <a:ext cx="7180447" cy="47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4467D-E3F8-4D14-9E4D-48300CB6AAEA}"/>
              </a:ext>
            </a:extLst>
          </p:cNvPr>
          <p:cNvSpPr txBox="1"/>
          <p:nvPr/>
        </p:nvSpPr>
        <p:spPr>
          <a:xfrm>
            <a:off x="4446872" y="6123788"/>
            <a:ext cx="2069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the Moon</a:t>
            </a:r>
            <a:endParaRPr lang="vi-VN" dirty="0"/>
          </a:p>
        </p:txBody>
      </p:sp>
      <p:pic>
        <p:nvPicPr>
          <p:cNvPr id="6" name="Mua nhà trên mặt trăng có thể tốn 7,5 tỷ đồng-tháng - VTC14">
            <a:hlinkClick r:id="" action="ppaction://media"/>
            <a:extLst>
              <a:ext uri="{FF2B5EF4-FFF2-40B4-BE49-F238E27FC236}">
                <a16:creationId xmlns:a16="http://schemas.microsoft.com/office/drawing/2014/main" id="{2A523A17-1A37-4734-A0CE-4138817DF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0337"/>
            <a:ext cx="9144000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i tranh xưa">
            <a:extLst>
              <a:ext uri="{FF2B5EF4-FFF2-40B4-BE49-F238E27FC236}">
                <a16:creationId xmlns:a16="http://schemas.microsoft.com/office/drawing/2014/main" id="{3024AF55-83A0-4805-A32C-07437700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954BCD-A36C-42CC-89D8-A5808B1073F1}"/>
              </a:ext>
            </a:extLst>
          </p:cNvPr>
          <p:cNvSpPr/>
          <p:nvPr/>
        </p:nvSpPr>
        <p:spPr>
          <a:xfrm>
            <a:off x="3253339" y="6227545"/>
            <a:ext cx="2194560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c_ _ _ _ _ _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DEF283-407B-490D-B69E-5B43F1E9864F}"/>
              </a:ext>
            </a:extLst>
          </p:cNvPr>
          <p:cNvSpPr/>
          <p:nvPr/>
        </p:nvSpPr>
        <p:spPr>
          <a:xfrm>
            <a:off x="3137836" y="6227545"/>
            <a:ext cx="2194560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cottage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lassic Villa (Biệt thự cổ điển) Mang Phong Cách Hoàng Gia">
            <a:extLst>
              <a:ext uri="{FF2B5EF4-FFF2-40B4-BE49-F238E27FC236}">
                <a16:creationId xmlns:a16="http://schemas.microsoft.com/office/drawing/2014/main" id="{EA0D1A95-FA29-4AD9-89B7-6AC7F240A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" y="-115211"/>
            <a:ext cx="7278675" cy="63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D4924A-4938-41D8-B71B-7301B228E173}"/>
              </a:ext>
            </a:extLst>
          </p:cNvPr>
          <p:cNvSpPr/>
          <p:nvPr/>
        </p:nvSpPr>
        <p:spPr>
          <a:xfrm>
            <a:off x="3041558" y="6193857"/>
            <a:ext cx="2194560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 _ _ _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48E9D0-2A8F-4A66-81CA-1C7B746507B4}"/>
              </a:ext>
            </a:extLst>
          </p:cNvPr>
          <p:cNvSpPr/>
          <p:nvPr/>
        </p:nvSpPr>
        <p:spPr>
          <a:xfrm>
            <a:off x="3022333" y="6256421"/>
            <a:ext cx="2194560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villa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96511-E8B5-4B3A-8F44-4C7827CB5B5E}"/>
              </a:ext>
            </a:extLst>
          </p:cNvPr>
          <p:cNvSpPr/>
          <p:nvPr/>
        </p:nvSpPr>
        <p:spPr>
          <a:xfrm>
            <a:off x="2464066" y="6241983"/>
            <a:ext cx="3946359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c_ _ _ _ _ _  _ _ _ _ e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26D27-6B06-4FF1-B98E-1A133B7A6C6F}"/>
              </a:ext>
            </a:extLst>
          </p:cNvPr>
          <p:cNvSpPr/>
          <p:nvPr/>
        </p:nvSpPr>
        <p:spPr>
          <a:xfrm>
            <a:off x="2824220" y="6270859"/>
            <a:ext cx="3493971" cy="471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house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thiết kế nhà ở nông thôn 02">
            <a:extLst>
              <a:ext uri="{FF2B5EF4-FFF2-40B4-BE49-F238E27FC236}">
                <a16:creationId xmlns:a16="http://schemas.microsoft.com/office/drawing/2014/main" id="{BA9113AF-82B9-4D46-83DA-5EDB8481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26" y="0"/>
            <a:ext cx="7603958" cy="57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7403" y="1984664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403" y="2410902"/>
            <a:ext cx="67852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A: 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Outside my window I can see the beach and the water. Where’s my house?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2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sea.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Correct!</a:t>
            </a:r>
          </a:p>
        </p:txBody>
      </p:sp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037AC8FC-4BC5-EC65-AD7B-D0D5C720C5FD}"/>
              </a:ext>
            </a:extLst>
          </p:cNvPr>
          <p:cNvSpPr/>
          <p:nvPr/>
        </p:nvSpPr>
        <p:spPr>
          <a:xfrm>
            <a:off x="0" y="0"/>
            <a:ext cx="9143998" cy="17456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US" sz="3200" b="1" kern="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958C7-6A7F-7925-4F8D-2B7B0AB67767}"/>
              </a:ext>
            </a:extLst>
          </p:cNvPr>
          <p:cNvSpPr txBox="1"/>
          <p:nvPr/>
        </p:nvSpPr>
        <p:spPr>
          <a:xfrm>
            <a:off x="236818" y="158764"/>
            <a:ext cx="8520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 5. In groups, describe to your classmates what you can see outside the window of your future house. Your group tries to guess where your house is.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91446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homework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0" y="971550"/>
            <a:ext cx="2457450" cy="15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428750" y="2400301"/>
            <a:ext cx="59436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-Write a short paragraph describing your houses in the future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1092" y="3365579"/>
            <a:ext cx="33440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Describe your future house.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87762" y="2151936"/>
            <a:ext cx="3229897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 of 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Surroundings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Number of rooms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Appliances in the room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3699127" y="2380943"/>
            <a:ext cx="888591" cy="1238250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3714843" y="2922731"/>
            <a:ext cx="888591" cy="706370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3704656" y="3362322"/>
            <a:ext cx="908873" cy="270409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699034" y="3636169"/>
            <a:ext cx="940212" cy="113993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3704590" y="3636645"/>
            <a:ext cx="882650" cy="489585"/>
          </a:xfrm>
          <a:prstGeom prst="line">
            <a:avLst/>
          </a:prstGeom>
          <a:ln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42900" y="5075857"/>
            <a:ext cx="594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Prepare: Unit 10 –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1</a:t>
            </a: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342899" y="4428723"/>
            <a:ext cx="80022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Learn vocabulary, do exercise B1,2,3 in workbook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2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8831-B870-DCF6-33B4-0829EDD7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154214"/>
            <a:ext cx="8035636" cy="11324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WARM UP GAME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BDDB409-CA0F-CEB7-5F93-E0886D9388BB}"/>
              </a:ext>
            </a:extLst>
          </p:cNvPr>
          <p:cNvSpPr/>
          <p:nvPr/>
        </p:nvSpPr>
        <p:spPr>
          <a:xfrm>
            <a:off x="-207818" y="1405905"/>
            <a:ext cx="9088582" cy="5124903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1D5C5-C8DD-D7BB-EDC0-6B00221E1A9A}"/>
              </a:ext>
            </a:extLst>
          </p:cNvPr>
          <p:cNvSpPr txBox="1"/>
          <p:nvPr/>
        </p:nvSpPr>
        <p:spPr>
          <a:xfrm>
            <a:off x="1122218" y="2335975"/>
            <a:ext cx="68995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List the type of houses shown in the video</a:t>
            </a:r>
          </a:p>
        </p:txBody>
      </p:sp>
    </p:spTree>
    <p:extLst>
      <p:ext uri="{BB962C8B-B14F-4D97-AF65-F5344CB8AC3E}">
        <p14:creationId xmlns:p14="http://schemas.microsoft.com/office/powerpoint/2010/main" val="20122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r. Puell - Guessing Game (Types of Homes)">
            <a:hlinkClick r:id="" action="ppaction://media"/>
            <a:extLst>
              <a:ext uri="{FF2B5EF4-FFF2-40B4-BE49-F238E27FC236}">
                <a16:creationId xmlns:a16="http://schemas.microsoft.com/office/drawing/2014/main" id="{79D4D344-42A8-7B2B-4D98-AF8604F7C69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0+ mẫu nhà cấp 4 mái Nhật đẹp, hiện đại, xu hướng 2024">
            <a:extLst>
              <a:ext uri="{FF2B5EF4-FFF2-40B4-BE49-F238E27FC236}">
                <a16:creationId xmlns:a16="http://schemas.microsoft.com/office/drawing/2014/main" id="{92E0B3E9-55A5-487D-A4ED-CEA86267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8884" y="1354426"/>
            <a:ext cx="6841111" cy="117724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 10: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Our houses in the future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020" y="3921484"/>
            <a:ext cx="4250524" cy="5770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 future house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4870" y="2957654"/>
            <a:ext cx="6008504" cy="561692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n-US" sz="3200" b="1" i="1" cap="all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EF3EEC74-AA3F-4E49-A24C-8EA09F5598CF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3200" b="1" ker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32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OUR HOUSES IN THE FUTURE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A398D-E2AF-45D1-A5CC-9A20FD494E64}"/>
              </a:ext>
            </a:extLst>
          </p:cNvPr>
          <p:cNvGrpSpPr/>
          <p:nvPr/>
        </p:nvGrpSpPr>
        <p:grpSpPr>
          <a:xfrm>
            <a:off x="19250" y="1470306"/>
            <a:ext cx="3920669" cy="4102721"/>
            <a:chOff x="102690" y="1460680"/>
            <a:chExt cx="3920669" cy="41027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69E7F1-1C87-4494-860B-98B380CC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90" y="1460680"/>
              <a:ext cx="3920669" cy="4102721"/>
            </a:xfrm>
            <a:prstGeom prst="rect">
              <a:avLst/>
            </a:prstGeom>
            <a:ln w="12700">
              <a:solidFill>
                <a:srgbClr val="00B050"/>
              </a:solidFill>
            </a:ln>
          </p:spPr>
        </p:pic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63AACD8B-A0DE-4936-B1B0-27048997B582}"/>
                </a:ext>
              </a:extLst>
            </p:cNvPr>
            <p:cNvSpPr txBox="1">
              <a:spLocks/>
            </p:cNvSpPr>
            <p:nvPr/>
          </p:nvSpPr>
          <p:spPr>
            <a:xfrm>
              <a:off x="2538025" y="1647195"/>
              <a:ext cx="1317365" cy="56149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au Philomene One"/>
                <a:buNone/>
                <a:defRPr sz="3600" b="1" i="0" u="none" strike="noStrike" cap="none">
                  <a:solidFill>
                    <a:schemeClr val="dk1"/>
                  </a:solidFill>
                  <a:latin typeface="Chau Philomene One"/>
                  <a:ea typeface="Chau Philomene One"/>
                  <a:cs typeface="Chau Philomene One"/>
                  <a:sym typeface="Chau Philomen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solidFill>
                    <a:schemeClr val="dk1"/>
                  </a:solidFill>
                  <a:latin typeface="Amiko"/>
                  <a:ea typeface="Amiko"/>
                  <a:cs typeface="Amiko"/>
                  <a:sym typeface="Amiko"/>
                </a:defRPr>
              </a:lvl9pPr>
            </a:lstStyle>
            <a:p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B4DF13CE-7335-4D85-A968-209ED2F39508}"/>
                </a:ext>
              </a:extLst>
            </p:cNvPr>
            <p:cNvSpPr txBox="1">
              <a:spLocks/>
            </p:cNvSpPr>
            <p:nvPr/>
          </p:nvSpPr>
          <p:spPr>
            <a:xfrm>
              <a:off x="102690" y="2070149"/>
              <a:ext cx="1242765" cy="52032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hau Philomene One"/>
                <a:buNone/>
                <a:defRPr sz="2800" b="1" i="0" u="none" strike="noStrike" cap="none">
                  <a:solidFill>
                    <a:srgbClr val="002060"/>
                  </a:solidFill>
                  <a:latin typeface="Times New Roman" panose="02020603050405020304" pitchFamily="18" charset="0"/>
                  <a:ea typeface="Chau Philomene One"/>
                  <a:cs typeface="Times New Roman" panose="02020603050405020304" pitchFamily="18" charset="0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iko"/>
                <a:buNone/>
                <a:defRPr sz="3000" b="0" i="0" u="none" strike="noStrike" cap="none">
                  <a:latin typeface="Amiko"/>
                  <a:ea typeface="Amiko"/>
                  <a:cs typeface="Amiko"/>
                </a:defRPr>
              </a:lvl9pPr>
            </a:lstStyle>
            <a:p>
              <a:r>
                <a:rPr lang="en-US" dirty="0"/>
                <a:t>Nick</a:t>
              </a:r>
            </a:p>
          </p:txBody>
        </p:sp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2AE20963-DC4D-4B93-855E-FC0AF533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0" y="1460887"/>
            <a:ext cx="4213997" cy="72614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000"/>
              <a:buFont typeface="Chau Philomene One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can you see?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4862B72-2B2E-4768-9ADF-C38F9F5EA797}"/>
              </a:ext>
            </a:extLst>
          </p:cNvPr>
          <p:cNvSpPr txBox="1">
            <a:spLocks/>
          </p:cNvSpPr>
          <p:nvPr/>
        </p:nvSpPr>
        <p:spPr>
          <a:xfrm>
            <a:off x="4023360" y="2600097"/>
            <a:ext cx="4213998" cy="76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000"/>
              <a:buFont typeface="Chau Philomene One"/>
              <a:buNone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just"/>
            <a:r>
              <a:rPr lang="en-US" dirty="0"/>
              <a:t>2. What is </a:t>
            </a:r>
            <a:r>
              <a:rPr lang="en-US" dirty="0" err="1"/>
              <a:t>Phong</a:t>
            </a:r>
            <a:r>
              <a:rPr lang="en-US" dirty="0"/>
              <a:t> doing?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B92EE83-2046-4390-9D9F-9571B02AE7D6}"/>
              </a:ext>
            </a:extLst>
          </p:cNvPr>
          <p:cNvSpPr txBox="1">
            <a:spLocks/>
          </p:cNvSpPr>
          <p:nvPr/>
        </p:nvSpPr>
        <p:spPr>
          <a:xfrm>
            <a:off x="4023360" y="3774661"/>
            <a:ext cx="5031495" cy="61471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000"/>
              <a:buFont typeface="Chau Philomene One"/>
              <a:buNone/>
              <a:def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3. What are they talking about?</a:t>
            </a:r>
          </a:p>
        </p:txBody>
      </p:sp>
      <p:pic>
        <p:nvPicPr>
          <p:cNvPr id="12" name="B2_23">
            <a:hlinkClick r:id="" action="ppaction://media"/>
            <a:extLst>
              <a:ext uri="{FF2B5EF4-FFF2-40B4-BE49-F238E27FC236}">
                <a16:creationId xmlns:a16="http://schemas.microsoft.com/office/drawing/2014/main" id="{464BC508-8EE3-446C-B558-1E34C6126A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220154" y="958852"/>
            <a:ext cx="420478" cy="4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27C0909-BEB5-4111-99A3-C59A31F9A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81359"/>
            <a:ext cx="4495501" cy="275868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72C22-054F-4C37-AAF6-A9F942BDD91E}"/>
              </a:ext>
            </a:extLst>
          </p:cNvPr>
          <p:cNvSpPr/>
          <p:nvPr/>
        </p:nvSpPr>
        <p:spPr>
          <a:xfrm>
            <a:off x="1288006" y="1375240"/>
            <a:ext cx="43716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Unidentified Flying Object: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42784-CF8F-4020-80E8-B39C39E1BFD6}"/>
              </a:ext>
            </a:extLst>
          </p:cNvPr>
          <p:cNvSpPr/>
          <p:nvPr/>
        </p:nvSpPr>
        <p:spPr>
          <a:xfrm>
            <a:off x="1" y="863600"/>
            <a:ext cx="22234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BD2B9-92A4-47C5-B002-A759D11A891B}"/>
              </a:ext>
            </a:extLst>
          </p:cNvPr>
          <p:cNvSpPr/>
          <p:nvPr/>
        </p:nvSpPr>
        <p:spPr>
          <a:xfrm>
            <a:off x="0" y="1375240"/>
            <a:ext cx="183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 (n)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AB919B-85D9-4EDD-9637-7AA8AD21049E}"/>
              </a:ext>
            </a:extLst>
          </p:cNvPr>
          <p:cNvSpPr/>
          <p:nvPr/>
        </p:nvSpPr>
        <p:spPr>
          <a:xfrm>
            <a:off x="5507430" y="1375240"/>
            <a:ext cx="302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thể bay, đĩa bay.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42B1B58-C0DF-42A3-AFAE-D200E57D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18" y="984431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F5B4B0-284C-4AEE-AE5D-BEAF217307D4}"/>
              </a:ext>
            </a:extLst>
          </p:cNvPr>
          <p:cNvSpPr txBox="1"/>
          <p:nvPr/>
        </p:nvSpPr>
        <p:spPr>
          <a:xfrm>
            <a:off x="2421896" y="1952400"/>
            <a:ext cx="279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/‘</a:t>
            </a:r>
            <a:r>
              <a:rPr lang="vi-VN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səʊlə(r)</a:t>
            </a:r>
            <a:r>
              <a:rPr lang="en-US" sz="2800" b="0" i="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vi-VN" sz="2800" b="0" i="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enədʒi</a:t>
            </a:r>
            <a:r>
              <a:rPr lang="en-US" sz="2800" b="0" i="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8AE4FC-32AB-49F5-94A7-EAB71A060C57}"/>
              </a:ext>
            </a:extLst>
          </p:cNvPr>
          <p:cNvSpPr/>
          <p:nvPr/>
        </p:nvSpPr>
        <p:spPr>
          <a:xfrm>
            <a:off x="-3530" y="1952400"/>
            <a:ext cx="2821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energy (n):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EF335D-4C06-4633-B909-14D7D54FDE79}"/>
              </a:ext>
            </a:extLst>
          </p:cNvPr>
          <p:cNvSpPr/>
          <p:nvPr/>
        </p:nvSpPr>
        <p:spPr>
          <a:xfrm>
            <a:off x="4917493" y="1952400"/>
            <a:ext cx="3127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mặt trời.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Vai trò của thiết bị điện dân dụng - CÔNG TY CỔ PHẦN SẢN XUẤT VÀ THƯƠNG MẠI THIẾT  BỊ ĐIỆN TIẾN DUY">
            <a:extLst>
              <a:ext uri="{FF2B5EF4-FFF2-40B4-BE49-F238E27FC236}">
                <a16:creationId xmlns:a16="http://schemas.microsoft.com/office/drawing/2014/main" id="{ECE9ABFC-41AA-4C6D-A5A9-5C55B175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9" y="981359"/>
            <a:ext cx="4706080" cy="419884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A5DCAAD-2E03-4DF2-AC21-5B6324C85C4A}"/>
              </a:ext>
            </a:extLst>
          </p:cNvPr>
          <p:cNvSpPr/>
          <p:nvPr/>
        </p:nvSpPr>
        <p:spPr>
          <a:xfrm>
            <a:off x="1937938" y="2519980"/>
            <a:ext cx="2364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ə'plaiəns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AB6D1-9C9B-4067-8AEE-AE919317E163}"/>
              </a:ext>
            </a:extLst>
          </p:cNvPr>
          <p:cNvSpPr txBox="1"/>
          <p:nvPr/>
        </p:nvSpPr>
        <p:spPr>
          <a:xfrm>
            <a:off x="14608" y="2521401"/>
            <a:ext cx="219594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appliance </a:t>
            </a:r>
            <a:r>
              <a:rPr lang="en-US" dirty="0"/>
              <a:t>(n):</a:t>
            </a:r>
            <a:endParaRPr lang="vi-VN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1FD29A-C1F6-4AC9-8431-33FA2EC98A79}"/>
              </a:ext>
            </a:extLst>
          </p:cNvPr>
          <p:cNvSpPr/>
          <p:nvPr/>
        </p:nvSpPr>
        <p:spPr>
          <a:xfrm>
            <a:off x="3923781" y="2520296"/>
            <a:ext cx="125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3207F4-2CF1-47AE-BCA5-EE31EFD54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756" y="981359"/>
            <a:ext cx="4730906" cy="32372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D2B40A-94B8-4A32-9968-E1317BF20AB5}"/>
              </a:ext>
            </a:extLst>
          </p:cNvPr>
          <p:cNvSpPr txBox="1"/>
          <p:nvPr/>
        </p:nvSpPr>
        <p:spPr>
          <a:xfrm>
            <a:off x="2015890" y="3236430"/>
            <a:ext cx="12937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/>
              <a:t>/smɑːt/</a:t>
            </a:r>
            <a:endParaRPr lang="vi-VN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65A311-0038-465D-97B3-5D928EA48916}"/>
              </a:ext>
            </a:extLst>
          </p:cNvPr>
          <p:cNvSpPr/>
          <p:nvPr/>
        </p:nvSpPr>
        <p:spPr>
          <a:xfrm>
            <a:off x="26726" y="3208805"/>
            <a:ext cx="2597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TV (n): 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271883-96AD-4B88-A7AE-87893555CB1F}"/>
              </a:ext>
            </a:extLst>
          </p:cNvPr>
          <p:cNvSpPr/>
          <p:nvPr/>
        </p:nvSpPr>
        <p:spPr>
          <a:xfrm>
            <a:off x="3020786" y="3236430"/>
            <a:ext cx="2597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6" descr="Robot Màu Xanh Dễ Thương Giơ Ngón Tay Cái Lên 3d Hình ảnh Sẵn có - Tải  xuống Hình ảnh Ngay bây giờ - Rô bốt, Cánh tay robot, Không Gian Ba">
            <a:extLst>
              <a:ext uri="{FF2B5EF4-FFF2-40B4-BE49-F238E27FC236}">
                <a16:creationId xmlns:a16="http://schemas.microsoft.com/office/drawing/2014/main" id="{9B34C8DE-9D14-43E4-9C62-379D8460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21" y="993871"/>
            <a:ext cx="4818867" cy="5243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64FB29-F0B2-4737-AB6C-E9C0C88B610D}"/>
              </a:ext>
            </a:extLst>
          </p:cNvPr>
          <p:cNvSpPr txBox="1"/>
          <p:nvPr/>
        </p:nvSpPr>
        <p:spPr>
          <a:xfrm>
            <a:off x="1340095" y="3945983"/>
            <a:ext cx="153837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/</a:t>
            </a:r>
            <a:r>
              <a:rPr lang="en-US" dirty="0"/>
              <a:t>’</a:t>
            </a:r>
            <a:r>
              <a:rPr lang="vi-VN" dirty="0"/>
              <a:t>rəʊbɒt/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908CC3-4A46-404A-827C-222EF54A118D}"/>
              </a:ext>
            </a:extLst>
          </p:cNvPr>
          <p:cNvSpPr/>
          <p:nvPr/>
        </p:nvSpPr>
        <p:spPr>
          <a:xfrm>
            <a:off x="14608" y="3926647"/>
            <a:ext cx="1538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(n):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B5CC86-5856-4DE3-B03D-0BD870E191EE}"/>
              </a:ext>
            </a:extLst>
          </p:cNvPr>
          <p:cNvSpPr/>
          <p:nvPr/>
        </p:nvSpPr>
        <p:spPr>
          <a:xfrm>
            <a:off x="2686515" y="3941919"/>
            <a:ext cx="1105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6" descr="https://st.quantrimang.com/photos/image/2016/07/29/dai-duong-2.jpg">
            <a:extLst>
              <a:ext uri="{FF2B5EF4-FFF2-40B4-BE49-F238E27FC236}">
                <a16:creationId xmlns:a16="http://schemas.microsoft.com/office/drawing/2014/main" id="{D0FDCCF7-0BBA-4314-8587-B56446E7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85" y="992755"/>
            <a:ext cx="4797941" cy="431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300797-9A2F-41B8-8449-63160E6ABE38}"/>
              </a:ext>
            </a:extLst>
          </p:cNvPr>
          <p:cNvSpPr txBox="1"/>
          <p:nvPr/>
        </p:nvSpPr>
        <p:spPr>
          <a:xfrm>
            <a:off x="4291099" y="4735496"/>
            <a:ext cx="237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FF20D9-65AA-42D5-B298-727D36B8DAE2}"/>
              </a:ext>
            </a:extLst>
          </p:cNvPr>
          <p:cNvSpPr txBox="1"/>
          <p:nvPr/>
        </p:nvSpPr>
        <p:spPr>
          <a:xfrm>
            <a:off x="1493453" y="4593090"/>
            <a:ext cx="116132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/</a:t>
            </a:r>
            <a:r>
              <a:rPr lang="en-US" dirty="0"/>
              <a:t>’</a:t>
            </a:r>
            <a:r>
              <a:rPr lang="vi-VN" dirty="0"/>
              <a:t>əʊʃn/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253204-CB3C-494C-9FB2-114F4396EE2C}"/>
              </a:ext>
            </a:extLst>
          </p:cNvPr>
          <p:cNvSpPr/>
          <p:nvPr/>
        </p:nvSpPr>
        <p:spPr>
          <a:xfrm>
            <a:off x="-11385" y="4552716"/>
            <a:ext cx="1681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 (n):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7E6CD2-B868-4E1C-B7EF-8DE59810B014}"/>
              </a:ext>
            </a:extLst>
          </p:cNvPr>
          <p:cNvSpPr txBox="1"/>
          <p:nvPr/>
        </p:nvSpPr>
        <p:spPr>
          <a:xfrm>
            <a:off x="2513965" y="4583155"/>
            <a:ext cx="237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67A74E-3DE0-4EFA-8D13-429F6329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416" y="5362382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en-US" dirty="0"/>
              <a:t> location (n):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F63BE3-043A-4342-84C1-EE24CC4021D2}"/>
              </a:ext>
            </a:extLst>
          </p:cNvPr>
          <p:cNvSpPr txBox="1"/>
          <p:nvPr/>
        </p:nvSpPr>
        <p:spPr>
          <a:xfrm>
            <a:off x="1773738" y="5368543"/>
            <a:ext cx="170009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/ləʊ</a:t>
            </a:r>
            <a:r>
              <a:rPr lang="en-US" dirty="0"/>
              <a:t>’</a:t>
            </a:r>
            <a:r>
              <a:rPr lang="vi-VN" dirty="0"/>
              <a:t>keɪʃn/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F5BA0881-6BCB-4BD5-8C74-7FCB86B61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642" y="5410571"/>
            <a:ext cx="331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en-US" dirty="0" err="1"/>
              <a:t>vị</a:t>
            </a:r>
            <a:r>
              <a:rPr lang="en-US" altLang="en-US" dirty="0"/>
              <a:t> </a:t>
            </a:r>
            <a:r>
              <a:rPr lang="en-US" altLang="en-US" dirty="0" err="1"/>
              <a:t>trí</a:t>
            </a:r>
            <a:r>
              <a:rPr lang="en-US" altLang="en-US" dirty="0"/>
              <a:t>, </a:t>
            </a:r>
            <a:r>
              <a:rPr lang="en-US" altLang="en-US" dirty="0" err="1"/>
              <a:t>địa</a:t>
            </a:r>
            <a:r>
              <a:rPr lang="en-US" altLang="en-US" dirty="0"/>
              <a:t> </a:t>
            </a:r>
            <a:r>
              <a:rPr lang="en-US" altLang="en-US" dirty="0" err="1"/>
              <a:t>điểm</a:t>
            </a:r>
            <a:r>
              <a:rPr lang="en-US" altLang="en-US" dirty="0"/>
              <a:t> </a:t>
            </a:r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93271317-17EF-4009-BADB-F9722062722E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3200" b="1" ker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32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OUR HOUSES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16672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50" presetClass="entr" presetSubtype="0" de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8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8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5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16" grpId="0"/>
      <p:bldP spid="17" grpId="0"/>
      <p:bldP spid="19" grpId="0"/>
      <p:bldP spid="20" grpId="0"/>
      <p:bldP spid="21" grpId="0"/>
      <p:bldP spid="24" grpId="0"/>
      <p:bldP spid="25" grpId="0"/>
      <p:bldP spid="26" grpId="0"/>
      <p:bldP spid="29" grpId="0"/>
      <p:bldP spid="30" grpId="0"/>
      <p:bldP spid="31" grpId="0"/>
      <p:bldP spid="33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9FE90FA-3437-419E-BDF3-DC8683AD41CF}"/>
              </a:ext>
            </a:extLst>
          </p:cNvPr>
          <p:cNvSpPr/>
          <p:nvPr/>
        </p:nvSpPr>
        <p:spPr>
          <a:xfrm>
            <a:off x="0" y="984855"/>
            <a:ext cx="9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UFO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1E09BC-C0E8-425F-8BF6-DE4AE4B9BD43}"/>
              </a:ext>
            </a:extLst>
          </p:cNvPr>
          <p:cNvSpPr/>
          <p:nvPr/>
        </p:nvSpPr>
        <p:spPr>
          <a:xfrm>
            <a:off x="0" y="1576147"/>
            <a:ext cx="1967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energy </a:t>
            </a:r>
          </a:p>
        </p:txBody>
      </p:sp>
      <p:pic>
        <p:nvPicPr>
          <p:cNvPr id="1032" name="Picture 8" descr="Bí ẩn UFO ghé thăm gây hoảng loạn thị trấn Mỹ | baotintuc.vn">
            <a:extLst>
              <a:ext uri="{FF2B5EF4-FFF2-40B4-BE49-F238E27FC236}">
                <a16:creationId xmlns:a16="http://schemas.microsoft.com/office/drawing/2014/main" id="{88ABC3C5-02D7-4461-9BD6-0C6780258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44" y="4970136"/>
            <a:ext cx="2950190" cy="15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744E174-87C3-413F-B956-6F8F4369AF4A}"/>
              </a:ext>
            </a:extLst>
          </p:cNvPr>
          <p:cNvSpPr txBox="1"/>
          <p:nvPr/>
        </p:nvSpPr>
        <p:spPr>
          <a:xfrm>
            <a:off x="0" y="2212260"/>
            <a:ext cx="17374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appliance</a:t>
            </a:r>
            <a:endParaRPr lang="vi-VN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CF3E22-21D9-498E-AD70-8B789085FC2D}"/>
              </a:ext>
            </a:extLst>
          </p:cNvPr>
          <p:cNvSpPr/>
          <p:nvPr/>
        </p:nvSpPr>
        <p:spPr>
          <a:xfrm>
            <a:off x="0" y="2905780"/>
            <a:ext cx="164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TV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8F8EC2-A885-49D0-A21A-A4F15EF57893}"/>
              </a:ext>
            </a:extLst>
          </p:cNvPr>
          <p:cNvSpPr/>
          <p:nvPr/>
        </p:nvSpPr>
        <p:spPr>
          <a:xfrm>
            <a:off x="44596" y="3599300"/>
            <a:ext cx="1155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82A8F9-D2A1-4E58-9B16-08E5B306B8FA}"/>
              </a:ext>
            </a:extLst>
          </p:cNvPr>
          <p:cNvSpPr/>
          <p:nvPr/>
        </p:nvSpPr>
        <p:spPr>
          <a:xfrm>
            <a:off x="44596" y="4283248"/>
            <a:ext cx="1155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</a:t>
            </a:r>
          </a:p>
        </p:txBody>
      </p:sp>
      <p:pic>
        <p:nvPicPr>
          <p:cNvPr id="1034" name="Picture 10" descr="Những lưu ý quan trọng khi mua và sử dụng thiết bị điện gia dụng | Mobile">
            <a:extLst>
              <a:ext uri="{FF2B5EF4-FFF2-40B4-BE49-F238E27FC236}">
                <a16:creationId xmlns:a16="http://schemas.microsoft.com/office/drawing/2014/main" id="{A0BDA724-38AA-4EFA-A0DE-7C8932D0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0" y="4958960"/>
            <a:ext cx="2847975" cy="1515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vi thông minh mang đến ích lợi gì cho người dùng? | websosanh.vn">
            <a:extLst>
              <a:ext uri="{FF2B5EF4-FFF2-40B4-BE49-F238E27FC236}">
                <a16:creationId xmlns:a16="http://schemas.microsoft.com/office/drawing/2014/main" id="{A58F78EB-A3C9-48D2-8537-4703F6DB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54" y="2972003"/>
            <a:ext cx="2950190" cy="1383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ăng Lượng Mặt Trời Là Gì, Cách Mà ánh Sáng Tạo Ra điện">
            <a:extLst>
              <a:ext uri="{FF2B5EF4-FFF2-40B4-BE49-F238E27FC236}">
                <a16:creationId xmlns:a16="http://schemas.microsoft.com/office/drawing/2014/main" id="{C8BD5C8C-3D32-4FEE-BA72-A9838E02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81" y="2972003"/>
            <a:ext cx="2847975" cy="1383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 người mới chỉ tìm hiểu được 5% của các đại dương trên Trái đất - Tại  sao lại còn nhiều bí ẩn như vậy? - BlogAnChoi">
            <a:extLst>
              <a:ext uri="{FF2B5EF4-FFF2-40B4-BE49-F238E27FC236}">
                <a16:creationId xmlns:a16="http://schemas.microsoft.com/office/drawing/2014/main" id="{D0C1E3FC-6987-47AE-BC00-6F9DDB39F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82" y="984856"/>
            <a:ext cx="2847975" cy="146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o (robot) – Wikipedia tiếng Việt">
            <a:extLst>
              <a:ext uri="{FF2B5EF4-FFF2-40B4-BE49-F238E27FC236}">
                <a16:creationId xmlns:a16="http://schemas.microsoft.com/office/drawing/2014/main" id="{07E1F828-DF38-4F99-B73B-34EE7F00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99" y="953580"/>
            <a:ext cx="2044480" cy="19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E49419A3-D846-49AF-AD5A-63F75F24FFD1}"/>
              </a:ext>
            </a:extLst>
          </p:cNvPr>
          <p:cNvSpPr/>
          <p:nvPr/>
        </p:nvSpPr>
        <p:spPr>
          <a:xfrm>
            <a:off x="0" y="0"/>
            <a:ext cx="9143998" cy="8636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3200" b="1" ker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3200" b="1" kern="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OUR HOUSES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91459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0.82343 -0.284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63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0.70173 0.201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8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87639 0.6590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19" y="3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0.29895 -0.2824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23 L 0.36371 0.5629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0034 0.40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2" grpId="0"/>
      <p:bldP spid="32" grpId="1"/>
      <p:bldP spid="32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6627"/>
            <a:ext cx="8695211" cy="67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362" y="0"/>
            <a:ext cx="2804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48D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future house</a:t>
            </a:r>
          </a:p>
        </p:txBody>
      </p:sp>
      <p:pic>
        <p:nvPicPr>
          <p:cNvPr id="6" name="B2_23">
            <a:hlinkClick r:id="" action="ppaction://media"/>
            <a:extLst>
              <a:ext uri="{FF2B5EF4-FFF2-40B4-BE49-F238E27FC236}">
                <a16:creationId xmlns:a16="http://schemas.microsoft.com/office/drawing/2014/main" id="{52D4D9D1-9D6E-4FA4-95FC-02658171F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8695211" y="6357982"/>
            <a:ext cx="420478" cy="40678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2317</TotalTime>
  <Words>972</Words>
  <Application>Microsoft Office PowerPoint</Application>
  <PresentationFormat>On-screen Show (4:3)</PresentationFormat>
  <Paragraphs>159</Paragraphs>
  <Slides>22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.TMC-Ong Do</vt:lpstr>
      <vt:lpstr>Arial</vt:lpstr>
      <vt:lpstr>Calibri</vt:lpstr>
      <vt:lpstr>Calibri Light</vt:lpstr>
      <vt:lpstr>Chau Philomene One</vt:lpstr>
      <vt:lpstr>Tahoma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WARM UP GAME</vt:lpstr>
      <vt:lpstr>PowerPoint Presentation</vt:lpstr>
      <vt:lpstr>PowerPoint Presentation</vt:lpstr>
      <vt:lpstr>1. What can you see?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ATC Computer</dc:creator>
  <cp:lastModifiedBy>phamthutrang9092@gmail.com</cp:lastModifiedBy>
  <cp:revision>87</cp:revision>
  <dcterms:created xsi:type="dcterms:W3CDTF">2024-03-08T16:07:42Z</dcterms:created>
  <dcterms:modified xsi:type="dcterms:W3CDTF">2025-04-07T03:04:47Z</dcterms:modified>
</cp:coreProperties>
</file>