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9" r:id="rId2"/>
    <p:sldId id="436" r:id="rId3"/>
    <p:sldId id="437" r:id="rId4"/>
    <p:sldId id="261" r:id="rId5"/>
    <p:sldId id="279" r:id="rId6"/>
    <p:sldId id="280" r:id="rId7"/>
    <p:sldId id="443" r:id="rId8"/>
    <p:sldId id="420" r:id="rId9"/>
    <p:sldId id="272" r:id="rId10"/>
    <p:sldId id="448" r:id="rId11"/>
    <p:sldId id="440" r:id="rId12"/>
    <p:sldId id="281" r:id="rId13"/>
  </p:sldIdLst>
  <p:sldSz cx="9144000" cy="5143500" type="screen16x9"/>
  <p:notesSz cx="6858000" cy="9144000"/>
  <p:embeddedFontLst>
    <p:embeddedFont>
      <p:font typeface="Nunito Light" panose="020B0604020202020204" charset="0"/>
      <p:regular r:id="rId15"/>
      <p:italic r:id="rId16"/>
    </p:embeddedFont>
    <p:embeddedFont>
      <p:font typeface="Raleway SemiBold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 ExtraBold" panose="020B0604020202020204" charset="0"/>
      <p:bold r:id="rId29"/>
      <p:boldItalic r:id="rId30"/>
    </p:embeddedFont>
    <p:embeddedFont>
      <p:font typeface="Raleway Medium" panose="020B0604020202020204" charset="0"/>
      <p:regular r:id="rId31"/>
      <p:bold r:id="rId32"/>
      <p:italic r:id="rId33"/>
      <p:boldItalic r:id="rId34"/>
    </p:embeddedFont>
    <p:embeddedFont>
      <p:font typeface="Bebas Neue" panose="020B0604020202020204" charset="0"/>
      <p:regular r:id="rId35"/>
    </p:embeddedFont>
    <p:embeddedFont>
      <p:font typeface="Raleway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  <a:srgbClr val="33CC33"/>
    <a:srgbClr val="C44D35"/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4B1D86-9DE6-4667-9455-8D00612F57D0}">
  <a:tblStyle styleId="{814B1D86-9DE6-4667-9455-8D00612F57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E9970E7-6A7D-459B-A664-E7A18B8BC2D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>
          <a:extLst>
            <a:ext uri="{FF2B5EF4-FFF2-40B4-BE49-F238E27FC236}">
              <a16:creationId xmlns:a16="http://schemas.microsoft.com/office/drawing/2014/main" id="{8851DACE-DE39-A5D3-9693-B55533EB3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0860aa576_0_0:notes">
            <a:extLst>
              <a:ext uri="{FF2B5EF4-FFF2-40B4-BE49-F238E27FC236}">
                <a16:creationId xmlns:a16="http://schemas.microsoft.com/office/drawing/2014/main" id="{BF2D163D-4967-7042-51AF-443173913A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0860aa576_0_0:notes">
            <a:extLst>
              <a:ext uri="{FF2B5EF4-FFF2-40B4-BE49-F238E27FC236}">
                <a16:creationId xmlns:a16="http://schemas.microsoft.com/office/drawing/2014/main" id="{518C6989-5EBC-9D24-2DD1-33C26A35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3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>
          <a:extLst>
            <a:ext uri="{FF2B5EF4-FFF2-40B4-BE49-F238E27FC236}">
              <a16:creationId xmlns:a16="http://schemas.microsoft.com/office/drawing/2014/main" id="{0540B33F-3390-FA6B-1D4C-9F662EEA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0860aa576_0_0:notes">
            <a:extLst>
              <a:ext uri="{FF2B5EF4-FFF2-40B4-BE49-F238E27FC236}">
                <a16:creationId xmlns:a16="http://schemas.microsoft.com/office/drawing/2014/main" id="{7A5FA281-A387-0364-EE35-2474DD7A9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0860aa576_0_0:notes">
            <a:extLst>
              <a:ext uri="{FF2B5EF4-FFF2-40B4-BE49-F238E27FC236}">
                <a16:creationId xmlns:a16="http://schemas.microsoft.com/office/drawing/2014/main" id="{7962AA91-5DEB-48DF-8C64-BA84203C24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18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>
          <a:extLst>
            <a:ext uri="{FF2B5EF4-FFF2-40B4-BE49-F238E27FC236}">
              <a16:creationId xmlns:a16="http://schemas.microsoft.com/office/drawing/2014/main" id="{D2D2D646-50EE-6864-5DE1-C4623F58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0860aa576_0_0:notes">
            <a:extLst>
              <a:ext uri="{FF2B5EF4-FFF2-40B4-BE49-F238E27FC236}">
                <a16:creationId xmlns:a16="http://schemas.microsoft.com/office/drawing/2014/main" id="{CCFDB736-2410-0859-0ABA-9A8AEAFEC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0860aa576_0_0:notes">
            <a:extLst>
              <a:ext uri="{FF2B5EF4-FFF2-40B4-BE49-F238E27FC236}">
                <a16:creationId xmlns:a16="http://schemas.microsoft.com/office/drawing/2014/main" id="{D95ECEA6-253B-6C7B-658C-7D0327123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55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32e198b409_0_27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32e198b409_0_27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>
          <a:extLst>
            <a:ext uri="{FF2B5EF4-FFF2-40B4-BE49-F238E27FC236}">
              <a16:creationId xmlns:a16="http://schemas.microsoft.com/office/drawing/2014/main" id="{ADEA63F9-0571-452B-EA31-BC67E5E5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0860aa576_0_0:notes">
            <a:extLst>
              <a:ext uri="{FF2B5EF4-FFF2-40B4-BE49-F238E27FC236}">
                <a16:creationId xmlns:a16="http://schemas.microsoft.com/office/drawing/2014/main" id="{0B34D7DB-790F-4571-DFB4-F346E3FB7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10860aa576_0_0:notes">
            <a:extLst>
              <a:ext uri="{FF2B5EF4-FFF2-40B4-BE49-F238E27FC236}">
                <a16:creationId xmlns:a16="http://schemas.microsoft.com/office/drawing/2014/main" id="{53C4540F-36BB-372F-808A-01A6A6F0E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643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474969" y="1871413"/>
            <a:ext cx="2844000" cy="5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25044" y="1871413"/>
            <a:ext cx="2844000" cy="5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474956" y="2378450"/>
            <a:ext cx="28440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25031" y="2378450"/>
            <a:ext cx="28440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960800" y="445025"/>
            <a:ext cx="52224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0696" y="93818"/>
            <a:ext cx="643304" cy="488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l="12283" r="13631" b="15297"/>
          <a:stretch/>
        </p:blipFill>
        <p:spPr>
          <a:xfrm>
            <a:off x="147887" y="4374021"/>
            <a:ext cx="722268" cy="62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0C9-5540-4109-890E-40E62A4DE582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176-31B7-4806-80F3-F554C3C8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44400" cy="1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720000" y="2233375"/>
            <a:ext cx="4244400" cy="23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5455675" y="787900"/>
            <a:ext cx="2973300" cy="368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40" name="Google Shape;40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371" y="194311"/>
            <a:ext cx="659984" cy="50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175400" y="3672000"/>
            <a:ext cx="6793200" cy="55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3372"/>
            <a:ext cx="6576000" cy="11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1284000" y="2835171"/>
            <a:ext cx="65760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" name="Google Shape;61;p11"/>
          <p:cNvGrpSpPr/>
          <p:nvPr/>
        </p:nvGrpSpPr>
        <p:grpSpPr>
          <a:xfrm>
            <a:off x="-54825" y="4321300"/>
            <a:ext cx="9253650" cy="822198"/>
            <a:chOff x="-52625" y="4299675"/>
            <a:chExt cx="9253650" cy="822198"/>
          </a:xfrm>
        </p:grpSpPr>
        <p:pic>
          <p:nvPicPr>
            <p:cNvPr id="62" name="Google Shape;62;p11"/>
            <p:cNvPicPr preferRelativeResize="0"/>
            <p:nvPr/>
          </p:nvPicPr>
          <p:blipFill rotWithShape="1">
            <a:blip r:embed="rId2">
              <a:alphaModFix/>
            </a:blip>
            <a:srcRect t="50665" r="1117" b="33348"/>
            <a:stretch/>
          </p:blipFill>
          <p:spPr>
            <a:xfrm>
              <a:off x="-52625" y="4299675"/>
              <a:ext cx="6694077" cy="822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1"/>
            <p:cNvPicPr preferRelativeResize="0"/>
            <p:nvPr/>
          </p:nvPicPr>
          <p:blipFill rotWithShape="1">
            <a:blip r:embed="rId2">
              <a:alphaModFix/>
            </a:blip>
            <a:srcRect l="52743" t="50665" r="1116" b="33348"/>
            <a:stretch/>
          </p:blipFill>
          <p:spPr>
            <a:xfrm flipH="1">
              <a:off x="6077477" y="4299675"/>
              <a:ext cx="3123548" cy="8221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1473150" y="1341375"/>
            <a:ext cx="775200" cy="66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1473150" y="3079625"/>
            <a:ext cx="775200" cy="66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4172425" y="1341375"/>
            <a:ext cx="775200" cy="66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 hasCustomPrompt="1"/>
          </p:nvPr>
        </p:nvSpPr>
        <p:spPr>
          <a:xfrm>
            <a:off x="4172425" y="3079625"/>
            <a:ext cx="775200" cy="66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 hasCustomPrompt="1"/>
          </p:nvPr>
        </p:nvSpPr>
        <p:spPr>
          <a:xfrm>
            <a:off x="6871700" y="1341375"/>
            <a:ext cx="775200" cy="66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6871700" y="3079625"/>
            <a:ext cx="775200" cy="66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720000" y="2150075"/>
            <a:ext cx="2281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75" y="2150075"/>
            <a:ext cx="2281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50" y="2150075"/>
            <a:ext cx="2281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3"/>
          </p:nvPr>
        </p:nvSpPr>
        <p:spPr>
          <a:xfrm>
            <a:off x="720000" y="3888350"/>
            <a:ext cx="2281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4"/>
          </p:nvPr>
        </p:nvSpPr>
        <p:spPr>
          <a:xfrm>
            <a:off x="3419275" y="3888350"/>
            <a:ext cx="2281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6118550" y="3888350"/>
            <a:ext cx="2281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 l="20168" r="19590"/>
          <a:stretch/>
        </p:blipFill>
        <p:spPr>
          <a:xfrm rot="-280015">
            <a:off x="8423861" y="4209606"/>
            <a:ext cx="479824" cy="60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600" y="358902"/>
            <a:ext cx="980490" cy="74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01691"/>
            <a:ext cx="772198" cy="58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l="20168" r="19590"/>
          <a:stretch/>
        </p:blipFill>
        <p:spPr>
          <a:xfrm rot="1264134">
            <a:off x="8498661" y="4305931"/>
            <a:ext cx="479826" cy="60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00" y="621539"/>
            <a:ext cx="980490" cy="74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100" y="3667116"/>
            <a:ext cx="772198" cy="5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l="12283" r="13631" b="15297"/>
          <a:stretch/>
        </p:blipFill>
        <p:spPr>
          <a:xfrm>
            <a:off x="8309814" y="162550"/>
            <a:ext cx="857523" cy="74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762625" y="1504900"/>
            <a:ext cx="37605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762625" y="350850"/>
            <a:ext cx="3760500" cy="12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025" y="162527"/>
            <a:ext cx="980490" cy="74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800" y="3011416"/>
            <a:ext cx="772198" cy="58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l="20168" r="19590"/>
          <a:stretch/>
        </p:blipFill>
        <p:spPr>
          <a:xfrm rot="-280015">
            <a:off x="122261" y="4305931"/>
            <a:ext cx="479824" cy="60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2">
            <a:alphaModFix/>
          </a:blip>
          <a:srcRect l="1506" t="45899" r="22413" b="34615"/>
          <a:stretch/>
        </p:blipFill>
        <p:spPr>
          <a:xfrm rot="-5400000" flipH="1">
            <a:off x="6067762" y="2070638"/>
            <a:ext cx="5150249" cy="100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 l="1506" t="45899" r="22413" b="34615"/>
          <a:stretch/>
        </p:blipFill>
        <p:spPr>
          <a:xfrm rot="5400000">
            <a:off x="-2074013" y="2070638"/>
            <a:ext cx="5150249" cy="100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○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■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○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■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●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○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Medium"/>
              <a:buChar char="■"/>
              <a:defRPr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2" r:id="rId8"/>
    <p:sldLayoutId id="2147483669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10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22.sv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173A2-71F6-78FC-B430-BDDA10D3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798" y="331883"/>
            <a:ext cx="4244400" cy="694524"/>
          </a:xfrm>
        </p:spPr>
        <p:txBody>
          <a:bodyPr anchor="ctr"/>
          <a:lstStyle/>
          <a:p>
            <a:pPr algn="ctr"/>
            <a:r>
              <a:rPr lang="vi-VN" sz="3200" b="1" dirty="0">
                <a:solidFill>
                  <a:srgbClr val="C4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2DAD08-D0BF-BF64-8FAB-66954C9975DD}"/>
              </a:ext>
            </a:extLst>
          </p:cNvPr>
          <p:cNvSpPr/>
          <p:nvPr/>
        </p:nvSpPr>
        <p:spPr>
          <a:xfrm>
            <a:off x="741157" y="3949759"/>
            <a:ext cx="1865243" cy="686620"/>
          </a:xfrm>
          <a:prstGeom prst="roundRect">
            <a:avLst/>
          </a:prstGeom>
          <a:solidFill>
            <a:srgbClr val="C44D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B95CB5-36B9-C748-5C71-6B45B4858ED3}"/>
              </a:ext>
            </a:extLst>
          </p:cNvPr>
          <p:cNvSpPr/>
          <p:nvPr/>
        </p:nvSpPr>
        <p:spPr>
          <a:xfrm>
            <a:off x="3677781" y="3949759"/>
            <a:ext cx="1865243" cy="686620"/>
          </a:xfrm>
          <a:prstGeom prst="roundRect">
            <a:avLst/>
          </a:prstGeom>
          <a:solidFill>
            <a:srgbClr val="C44D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3F1AAD-9402-D32A-F7B7-47EFFCDFC3E6}"/>
              </a:ext>
            </a:extLst>
          </p:cNvPr>
          <p:cNvSpPr/>
          <p:nvPr/>
        </p:nvSpPr>
        <p:spPr>
          <a:xfrm>
            <a:off x="6598596" y="3949759"/>
            <a:ext cx="1865243" cy="686620"/>
          </a:xfrm>
          <a:prstGeom prst="roundRect">
            <a:avLst/>
          </a:prstGeom>
          <a:solidFill>
            <a:srgbClr val="C44D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5B0AB2-B6E7-38B3-8564-5B762BDCC7AA}"/>
              </a:ext>
            </a:extLst>
          </p:cNvPr>
          <p:cNvSpPr txBox="1"/>
          <p:nvPr/>
        </p:nvSpPr>
        <p:spPr>
          <a:xfrm>
            <a:off x="944916" y="1269070"/>
            <a:ext cx="7254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 đàn, đọc cao độ của nhóm mình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DBC8BF6-0A2A-0E8E-B5CE-C6ED179B641D}"/>
              </a:ext>
            </a:extLst>
          </p:cNvPr>
          <p:cNvGrpSpPr/>
          <p:nvPr/>
        </p:nvGrpSpPr>
        <p:grpSpPr>
          <a:xfrm>
            <a:off x="312982" y="2079286"/>
            <a:ext cx="2765334" cy="1869831"/>
            <a:chOff x="312982" y="2079286"/>
            <a:chExt cx="2765334" cy="1869831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752C8B21-D510-C788-5DB2-78B0EF672F01}"/>
                </a:ext>
              </a:extLst>
            </p:cNvPr>
            <p:cNvSpPr/>
            <p:nvPr/>
          </p:nvSpPr>
          <p:spPr>
            <a:xfrm rot="16200000">
              <a:off x="760733" y="1631535"/>
              <a:ext cx="1869831" cy="2765334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C44D35"/>
              </a:solidFill>
            </a:ln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schemeClr val="accent6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1A9D8CB-99AB-AAEB-395F-23146ED204CF}"/>
                </a:ext>
              </a:extLst>
            </p:cNvPr>
            <p:cNvGrpSpPr/>
            <p:nvPr/>
          </p:nvGrpSpPr>
          <p:grpSpPr>
            <a:xfrm>
              <a:off x="485937" y="2274500"/>
              <a:ext cx="2412797" cy="1304265"/>
              <a:chOff x="485937" y="2274500"/>
              <a:chExt cx="2412797" cy="130426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7274A00-CF09-021D-5F4C-5786D7C7B792}"/>
                  </a:ext>
                </a:extLst>
              </p:cNvPr>
              <p:cNvGrpSpPr/>
              <p:nvPr/>
            </p:nvGrpSpPr>
            <p:grpSpPr>
              <a:xfrm>
                <a:off x="485937" y="2274500"/>
                <a:ext cx="2412797" cy="1288507"/>
                <a:chOff x="6503275" y="1642059"/>
                <a:chExt cx="2945084" cy="1572765"/>
              </a:xfrm>
            </p:grpSpPr>
            <p:pic>
              <p:nvPicPr>
                <p:cNvPr id="39" name="Picture 17">
                  <a:extLst>
                    <a:ext uri="{FF2B5EF4-FFF2-40B4-BE49-F238E27FC236}">
                      <a16:creationId xmlns:a16="http://schemas.microsoft.com/office/drawing/2014/main" id="{2027D6D3-7569-E8A2-4BCF-392760643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 l="71333" r="491"/>
                <a:stretch/>
              </p:blipFill>
              <p:spPr>
                <a:xfrm>
                  <a:off x="6503275" y="1991658"/>
                  <a:ext cx="2945084" cy="873571"/>
                </a:xfrm>
                <a:prstGeom prst="rect">
                  <a:avLst/>
                </a:prstGeom>
              </p:spPr>
            </p:pic>
            <p:sp>
              <p:nvSpPr>
                <p:cNvPr id="40" name="Freeform 16">
                  <a:extLst>
                    <a:ext uri="{FF2B5EF4-FFF2-40B4-BE49-F238E27FC236}">
                      <a16:creationId xmlns:a16="http://schemas.microsoft.com/office/drawing/2014/main" id="{5C8F81F7-6D2E-87C9-3499-6AB68978AAE5}"/>
                    </a:ext>
                  </a:extLst>
                </p:cNvPr>
                <p:cNvSpPr/>
                <p:nvPr/>
              </p:nvSpPr>
              <p:spPr>
                <a:xfrm>
                  <a:off x="6620470" y="1642059"/>
                  <a:ext cx="556028" cy="157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81" h="2710850">
                      <a:moveTo>
                        <a:pt x="0" y="0"/>
                      </a:moveTo>
                      <a:lnTo>
                        <a:pt x="958382" y="0"/>
                      </a:lnTo>
                      <a:lnTo>
                        <a:pt x="958382" y="2710850"/>
                      </a:lnTo>
                      <a:lnTo>
                        <a:pt x="0" y="27108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=""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0020F9D5-5A95-2F76-C665-1F2DC89CA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1548" y="3176255"/>
                <a:ext cx="281573" cy="20132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9D5EDF1-5C0D-C8B9-C106-1B30B5B6F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5525" y="3377580"/>
                <a:ext cx="475529" cy="201185"/>
              </a:xfrm>
              <a:prstGeom prst="rect">
                <a:avLst/>
              </a:prstGeom>
            </p:spPr>
          </p:pic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790862C-B198-8FE4-FCEC-48B5A21478C4}"/>
              </a:ext>
            </a:extLst>
          </p:cNvPr>
          <p:cNvGrpSpPr/>
          <p:nvPr/>
        </p:nvGrpSpPr>
        <p:grpSpPr>
          <a:xfrm>
            <a:off x="3314931" y="2084718"/>
            <a:ext cx="2765338" cy="1869831"/>
            <a:chOff x="3230766" y="2082433"/>
            <a:chExt cx="2765338" cy="1869831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9DF105A-6F17-93CE-2B10-D526CCC01BC9}"/>
                </a:ext>
              </a:extLst>
            </p:cNvPr>
            <p:cNvSpPr/>
            <p:nvPr/>
          </p:nvSpPr>
          <p:spPr>
            <a:xfrm rot="16200000">
              <a:off x="3678519" y="1634680"/>
              <a:ext cx="1869831" cy="2765338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C44D35"/>
              </a:solidFill>
            </a:ln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schemeClr val="accent6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37665EB-785C-45A0-655E-C2620EA3444F}"/>
                </a:ext>
              </a:extLst>
            </p:cNvPr>
            <p:cNvGrpSpPr/>
            <p:nvPr/>
          </p:nvGrpSpPr>
          <p:grpSpPr>
            <a:xfrm>
              <a:off x="3407035" y="2274500"/>
              <a:ext cx="2412797" cy="1288507"/>
              <a:chOff x="3407035" y="2274500"/>
              <a:chExt cx="2412797" cy="128850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C893F41-F640-0D2B-3544-05B0D3E91013}"/>
                  </a:ext>
                </a:extLst>
              </p:cNvPr>
              <p:cNvGrpSpPr/>
              <p:nvPr/>
            </p:nvGrpSpPr>
            <p:grpSpPr>
              <a:xfrm>
                <a:off x="3407035" y="2274500"/>
                <a:ext cx="2412797" cy="1288507"/>
                <a:chOff x="6503275" y="1642059"/>
                <a:chExt cx="2945084" cy="1572765"/>
              </a:xfrm>
            </p:grpSpPr>
            <p:pic>
              <p:nvPicPr>
                <p:cNvPr id="43" name="Picture 17">
                  <a:extLst>
                    <a:ext uri="{FF2B5EF4-FFF2-40B4-BE49-F238E27FC236}">
                      <a16:creationId xmlns:a16="http://schemas.microsoft.com/office/drawing/2014/main" id="{91AC4AB6-12DB-2C85-A6C4-F229655339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 l="71333" r="491"/>
                <a:stretch/>
              </p:blipFill>
              <p:spPr>
                <a:xfrm>
                  <a:off x="6503275" y="1991658"/>
                  <a:ext cx="2945084" cy="873571"/>
                </a:xfrm>
                <a:prstGeom prst="rect">
                  <a:avLst/>
                </a:prstGeom>
              </p:spPr>
            </p:pic>
            <p:sp>
              <p:nvSpPr>
                <p:cNvPr id="44" name="Freeform 16">
                  <a:extLst>
                    <a:ext uri="{FF2B5EF4-FFF2-40B4-BE49-F238E27FC236}">
                      <a16:creationId xmlns:a16="http://schemas.microsoft.com/office/drawing/2014/main" id="{89B582FB-B53B-832A-93A4-F2500A9076F4}"/>
                    </a:ext>
                  </a:extLst>
                </p:cNvPr>
                <p:cNvSpPr/>
                <p:nvPr/>
              </p:nvSpPr>
              <p:spPr>
                <a:xfrm>
                  <a:off x="6620470" y="1642059"/>
                  <a:ext cx="556028" cy="157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81" h="2710850">
                      <a:moveTo>
                        <a:pt x="0" y="0"/>
                      </a:moveTo>
                      <a:lnTo>
                        <a:pt x="958382" y="0"/>
                      </a:lnTo>
                      <a:lnTo>
                        <a:pt x="958382" y="2710850"/>
                      </a:lnTo>
                      <a:lnTo>
                        <a:pt x="0" y="27108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=""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pic>
            <p:nvPicPr>
              <p:cNvPr id="59" name="Picture 12">
                <a:extLst>
                  <a:ext uri="{FF2B5EF4-FFF2-40B4-BE49-F238E27FC236}">
                    <a16:creationId xmlns:a16="http://schemas.microsoft.com/office/drawing/2014/main" id="{02D01627-AEE1-456A-C0F5-2029BD83F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69615" y="2993438"/>
                <a:ext cx="281573" cy="201325"/>
              </a:xfrm>
              <a:prstGeom prst="rect">
                <a:avLst/>
              </a:prstGeom>
            </p:spPr>
          </p:pic>
          <p:pic>
            <p:nvPicPr>
              <p:cNvPr id="60" name="Picture 12">
                <a:extLst>
                  <a:ext uri="{FF2B5EF4-FFF2-40B4-BE49-F238E27FC236}">
                    <a16:creationId xmlns:a16="http://schemas.microsoft.com/office/drawing/2014/main" id="{BFA0B162-3524-5152-6A5D-84897688A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69614" y="3181881"/>
                <a:ext cx="281573" cy="201325"/>
              </a:xfrm>
              <a:prstGeom prst="rect">
                <a:avLst/>
              </a:prstGeom>
            </p:spPr>
          </p:pic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82A589D-AF87-97EB-CB8C-9438D11E970C}"/>
              </a:ext>
            </a:extLst>
          </p:cNvPr>
          <p:cNvGrpSpPr/>
          <p:nvPr/>
        </p:nvGrpSpPr>
        <p:grpSpPr>
          <a:xfrm>
            <a:off x="6148552" y="2082433"/>
            <a:ext cx="2765334" cy="1869831"/>
            <a:chOff x="6148552" y="2082433"/>
            <a:chExt cx="2765334" cy="1869831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40934072-B872-141C-B60B-8AF3E1C59243}"/>
                </a:ext>
              </a:extLst>
            </p:cNvPr>
            <p:cNvSpPr/>
            <p:nvPr/>
          </p:nvSpPr>
          <p:spPr>
            <a:xfrm rot="16200000">
              <a:off x="6596303" y="1634682"/>
              <a:ext cx="1869831" cy="2765334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C44D35"/>
              </a:solidFill>
            </a:ln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schemeClr val="accent6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165CA56-548E-A8E5-8994-A7AE933E039D}"/>
                </a:ext>
              </a:extLst>
            </p:cNvPr>
            <p:cNvGrpSpPr/>
            <p:nvPr/>
          </p:nvGrpSpPr>
          <p:grpSpPr>
            <a:xfrm>
              <a:off x="6328133" y="2274500"/>
              <a:ext cx="2412797" cy="1288507"/>
              <a:chOff x="6328133" y="2274500"/>
              <a:chExt cx="2412797" cy="128850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1978671-DDC3-EF13-49F6-E504D48C00A6}"/>
                  </a:ext>
                </a:extLst>
              </p:cNvPr>
              <p:cNvGrpSpPr/>
              <p:nvPr/>
            </p:nvGrpSpPr>
            <p:grpSpPr>
              <a:xfrm>
                <a:off x="6328133" y="2274500"/>
                <a:ext cx="2412797" cy="1288507"/>
                <a:chOff x="6503275" y="1642059"/>
                <a:chExt cx="2945084" cy="1572765"/>
              </a:xfrm>
            </p:grpSpPr>
            <p:pic>
              <p:nvPicPr>
                <p:cNvPr id="46" name="Picture 17">
                  <a:extLst>
                    <a:ext uri="{FF2B5EF4-FFF2-40B4-BE49-F238E27FC236}">
                      <a16:creationId xmlns:a16="http://schemas.microsoft.com/office/drawing/2014/main" id="{AB3264C8-A813-4011-8027-69F5636A85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rcRect l="71333" r="491"/>
                <a:stretch/>
              </p:blipFill>
              <p:spPr>
                <a:xfrm>
                  <a:off x="6503275" y="1991658"/>
                  <a:ext cx="2945084" cy="873571"/>
                </a:xfrm>
                <a:prstGeom prst="rect">
                  <a:avLst/>
                </a:prstGeom>
              </p:spPr>
            </p:pic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577BAB43-4B4E-8066-DCFA-8B27240CD8FB}"/>
                    </a:ext>
                  </a:extLst>
                </p:cNvPr>
                <p:cNvSpPr/>
                <p:nvPr/>
              </p:nvSpPr>
              <p:spPr>
                <a:xfrm>
                  <a:off x="6620470" y="1642059"/>
                  <a:ext cx="556028" cy="157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81" h="2710850">
                      <a:moveTo>
                        <a:pt x="0" y="0"/>
                      </a:moveTo>
                      <a:lnTo>
                        <a:pt x="958382" y="0"/>
                      </a:lnTo>
                      <a:lnTo>
                        <a:pt x="958382" y="2710850"/>
                      </a:lnTo>
                      <a:lnTo>
                        <a:pt x="0" y="27108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=""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pic>
            <p:nvPicPr>
              <p:cNvPr id="61" name="Picture 12">
                <a:extLst>
                  <a:ext uri="{FF2B5EF4-FFF2-40B4-BE49-F238E27FC236}">
                    <a16:creationId xmlns:a16="http://schemas.microsoft.com/office/drawing/2014/main" id="{0BD85134-219C-6309-3951-78FCBE6C7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31753" y="3017222"/>
                <a:ext cx="281573" cy="20132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592FD9D-D547-A423-07A1-6494A56D6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5730" y="3359418"/>
                <a:ext cx="475529" cy="201185"/>
              </a:xfrm>
              <a:prstGeom prst="rect">
                <a:avLst/>
              </a:prstGeom>
            </p:spPr>
          </p:pic>
        </p:grpSp>
      </p:grpSp>
      <p:pic>
        <p:nvPicPr>
          <p:cNvPr id="2" name="Google Shape;205;p3">
            <a:extLst>
              <a:ext uri="{FF2B5EF4-FFF2-40B4-BE49-F238E27FC236}">
                <a16:creationId xmlns:a16="http://schemas.microsoft.com/office/drawing/2014/main" id="{75C55B89-2D76-D706-1A73-3EB01DD7081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73690" y="21503"/>
            <a:ext cx="1070310" cy="1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470"/>
            <a:ext cx="9016678" cy="19167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718306">
            <a:off x="2242923" y="2205738"/>
            <a:ext cx="300492" cy="1740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138952" y="2280210"/>
            <a:ext cx="453545" cy="12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20718306">
            <a:off x="2261779" y="1682194"/>
            <a:ext cx="300492" cy="1740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0718306">
            <a:off x="2257067" y="1974806"/>
            <a:ext cx="300492" cy="1740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2656161" y="1986758"/>
            <a:ext cx="254643" cy="4282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flipH="1">
            <a:off x="1945946" y="1657580"/>
            <a:ext cx="250557" cy="4282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0718306">
            <a:off x="6164377" y="1845722"/>
            <a:ext cx="300492" cy="1740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0718306">
            <a:off x="6159665" y="2115184"/>
            <a:ext cx="300492" cy="1740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6477313" y="1857533"/>
            <a:ext cx="254643" cy="4282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flipH="1">
            <a:off x="5854007" y="1558494"/>
            <a:ext cx="250557" cy="42826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0718306">
            <a:off x="6159664" y="1548342"/>
            <a:ext cx="300492" cy="1740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46570" y="2225044"/>
            <a:ext cx="112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1449" y="2152530"/>
            <a:ext cx="112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4964" y="2211425"/>
            <a:ext cx="13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402" y="2324468"/>
            <a:ext cx="13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5336" y="2721250"/>
            <a:ext cx="327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0065" y="2878325"/>
            <a:ext cx="301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8304" y="3716315"/>
            <a:ext cx="8611563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Hợp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âm</a:t>
            </a:r>
            <a:r>
              <a:rPr lang="en-US" sz="2400" b="1" dirty="0">
                <a:solidFill>
                  <a:srgbClr val="FF0000"/>
                </a:solidFill>
              </a:rPr>
              <a:t> 3: +   3 </a:t>
            </a:r>
            <a:r>
              <a:rPr lang="en-US" sz="2400" b="1" dirty="0" err="1">
                <a:solidFill>
                  <a:srgbClr val="FF0000"/>
                </a:solidFill>
              </a:rPr>
              <a:t>trưởng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>
                <a:solidFill>
                  <a:srgbClr val="FF0000"/>
                </a:solidFill>
              </a:rPr>
              <a:t>quãng</a:t>
            </a:r>
            <a:r>
              <a:rPr lang="en-US" sz="2400" b="1" dirty="0">
                <a:solidFill>
                  <a:srgbClr val="FF0000"/>
                </a:solidFill>
              </a:rPr>
              <a:t> 3 </a:t>
            </a:r>
            <a:r>
              <a:rPr lang="en-US" sz="2400" b="1" dirty="0" err="1">
                <a:solidFill>
                  <a:srgbClr val="FF0000"/>
                </a:solidFill>
              </a:rPr>
              <a:t>trưởng</a:t>
            </a:r>
            <a:r>
              <a:rPr lang="en-US" sz="2400" b="1" dirty="0">
                <a:solidFill>
                  <a:srgbClr val="FF0000"/>
                </a:solidFill>
              </a:rPr>
              <a:t> + </a:t>
            </a:r>
            <a:r>
              <a:rPr lang="en-US" sz="2400" b="1" dirty="0" err="1">
                <a:solidFill>
                  <a:srgbClr val="FF0000"/>
                </a:solidFill>
              </a:rPr>
              <a:t>quãng</a:t>
            </a:r>
            <a:r>
              <a:rPr lang="en-US" sz="2400" b="1" dirty="0">
                <a:solidFill>
                  <a:srgbClr val="FF0000"/>
                </a:solidFill>
              </a:rPr>
              <a:t> 3 </a:t>
            </a:r>
            <a:r>
              <a:rPr lang="en-US" sz="2400" b="1" dirty="0" err="1">
                <a:solidFill>
                  <a:srgbClr val="FF0000"/>
                </a:solidFill>
              </a:rPr>
              <a:t>thứ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            +   3 </a:t>
            </a:r>
            <a:r>
              <a:rPr lang="en-US" sz="2400" b="1" dirty="0" err="1">
                <a:solidFill>
                  <a:srgbClr val="FF0000"/>
                </a:solidFill>
              </a:rPr>
              <a:t>thứ</a:t>
            </a:r>
            <a:r>
              <a:rPr lang="en-US" sz="2400" b="1" dirty="0">
                <a:solidFill>
                  <a:srgbClr val="FF0000"/>
                </a:solidFill>
              </a:rPr>
              <a:t>        =  </a:t>
            </a:r>
            <a:r>
              <a:rPr lang="en-US" sz="2400" b="1" dirty="0" err="1">
                <a:solidFill>
                  <a:srgbClr val="FF0000"/>
                </a:solidFill>
              </a:rPr>
              <a:t>quãng</a:t>
            </a:r>
            <a:r>
              <a:rPr lang="en-US" sz="2400" b="1" dirty="0">
                <a:solidFill>
                  <a:srgbClr val="FF0000"/>
                </a:solidFill>
              </a:rPr>
              <a:t> 3 </a:t>
            </a:r>
            <a:r>
              <a:rPr lang="en-US" sz="2400" b="1" dirty="0" err="1">
                <a:solidFill>
                  <a:srgbClr val="FF0000"/>
                </a:solidFill>
              </a:rPr>
              <a:t>thứ</a:t>
            </a:r>
            <a:r>
              <a:rPr lang="en-US" sz="2400" b="1" dirty="0">
                <a:solidFill>
                  <a:srgbClr val="FF0000"/>
                </a:solidFill>
              </a:rPr>
              <a:t> + </a:t>
            </a:r>
            <a:r>
              <a:rPr lang="en-US" sz="2400" b="1" dirty="0" err="1">
                <a:solidFill>
                  <a:srgbClr val="FF0000"/>
                </a:solidFill>
              </a:rPr>
              <a:t>quãng</a:t>
            </a:r>
            <a:r>
              <a:rPr lang="en-US" sz="2400" b="1" dirty="0">
                <a:solidFill>
                  <a:srgbClr val="FF0000"/>
                </a:solidFill>
              </a:rPr>
              <a:t> 3 </a:t>
            </a:r>
            <a:r>
              <a:rPr lang="en-US" sz="2400" b="1" dirty="0" err="1">
                <a:solidFill>
                  <a:srgbClr val="FF0000"/>
                </a:solidFill>
              </a:rPr>
              <a:t>trưởng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5" grpId="0" animBg="1"/>
      <p:bldP spid="27" grpId="0"/>
      <p:bldP spid="28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E390-350C-3ABC-D8A4-F770F2FC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22145"/>
            <a:ext cx="7704000" cy="572700"/>
          </a:xfrm>
        </p:spPr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(</a:t>
            </a:r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20)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BA5D5B-E0A1-6560-20E4-AFF9256517B7}"/>
              </a:ext>
            </a:extLst>
          </p:cNvPr>
          <p:cNvSpPr txBox="1">
            <a:spLocks/>
          </p:cNvSpPr>
          <p:nvPr/>
        </p:nvSpPr>
        <p:spPr>
          <a:xfrm>
            <a:off x="720000" y="51936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–</a:t>
            </a:r>
            <a:r>
              <a:rPr lang="en-GB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tr.41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E7EA6-70B2-F672-316E-EF30C537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8"/>
          <a:stretch/>
        </p:blipFill>
        <p:spPr>
          <a:xfrm>
            <a:off x="1312212" y="1244009"/>
            <a:ext cx="6668431" cy="38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>
          <a:extLst>
            <a:ext uri="{FF2B5EF4-FFF2-40B4-BE49-F238E27FC236}">
              <a16:creationId xmlns:a16="http://schemas.microsoft.com/office/drawing/2014/main" id="{FA7295DC-D21F-3F7B-E1D8-0BF2D2D7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5DF9FB-411F-BC03-6D16-5A8A497B4DE4}"/>
              </a:ext>
            </a:extLst>
          </p:cNvPr>
          <p:cNvGrpSpPr/>
          <p:nvPr/>
        </p:nvGrpSpPr>
        <p:grpSpPr>
          <a:xfrm>
            <a:off x="352250" y="355731"/>
            <a:ext cx="8456652" cy="734014"/>
            <a:chOff x="512377" y="934586"/>
            <a:chExt cx="8456652" cy="7340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67780-8AC5-7E5A-970F-DD35AE595A15}"/>
                </a:ext>
              </a:extLst>
            </p:cNvPr>
            <p:cNvSpPr txBox="1"/>
            <p:nvPr/>
          </p:nvSpPr>
          <p:spPr>
            <a:xfrm>
              <a:off x="529529" y="934586"/>
              <a:ext cx="8439500" cy="5373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Thực hiện nhiệm vụ</a:t>
              </a:r>
              <a:r>
                <a:rPr lang="vi-VN" sz="22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r>
                <a:rPr lang="vi-VN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2200" dirty="0"/>
                <a:t>Cho âm 1, hãy thành lập hợp âm 3, 5.</a:t>
              </a:r>
              <a:endParaRPr lang="vi-VN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32">
              <a:extLst>
                <a:ext uri="{FF2B5EF4-FFF2-40B4-BE49-F238E27FC236}">
                  <a16:creationId xmlns:a16="http://schemas.microsoft.com/office/drawing/2014/main" id="{E6433ABE-6481-DC21-5AD6-D8ED11932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12377" y="1094035"/>
              <a:ext cx="733097" cy="57456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3DC564-659C-77A7-6B62-588BDE699106}"/>
              </a:ext>
            </a:extLst>
          </p:cNvPr>
          <p:cNvGrpSpPr/>
          <p:nvPr/>
        </p:nvGrpSpPr>
        <p:grpSpPr>
          <a:xfrm>
            <a:off x="409051" y="1138572"/>
            <a:ext cx="8325898" cy="1689688"/>
            <a:chOff x="409051" y="1396266"/>
            <a:chExt cx="8325898" cy="144102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F15B2F-8E31-6DE8-E136-3312CA373573}"/>
                </a:ext>
              </a:extLst>
            </p:cNvPr>
            <p:cNvGrpSpPr/>
            <p:nvPr/>
          </p:nvGrpSpPr>
          <p:grpSpPr>
            <a:xfrm>
              <a:off x="409051" y="1396266"/>
              <a:ext cx="8325898" cy="1441020"/>
              <a:chOff x="409051" y="1504549"/>
              <a:chExt cx="8325898" cy="144102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CCBAFE3-6711-BFB5-C68A-92DD463BBF6C}"/>
                  </a:ext>
                </a:extLst>
              </p:cNvPr>
              <p:cNvGrpSpPr/>
              <p:nvPr/>
            </p:nvGrpSpPr>
            <p:grpSpPr>
              <a:xfrm>
                <a:off x="409051" y="1504549"/>
                <a:ext cx="8325898" cy="1288507"/>
                <a:chOff x="6292164" y="1642059"/>
                <a:chExt cx="10162674" cy="1572765"/>
              </a:xfrm>
            </p:grpSpPr>
            <p:pic>
              <p:nvPicPr>
                <p:cNvPr id="60" name="Picture 17">
                  <a:extLst>
                    <a:ext uri="{FF2B5EF4-FFF2-40B4-BE49-F238E27FC236}">
                      <a16:creationId xmlns:a16="http://schemas.microsoft.com/office/drawing/2014/main" id="{4CAAAB2F-6C18-01A8-19AE-E669DEA98B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 l="18105" r="492"/>
                <a:stretch/>
              </p:blipFill>
              <p:spPr>
                <a:xfrm>
                  <a:off x="6292164" y="1984695"/>
                  <a:ext cx="10162674" cy="880534"/>
                </a:xfrm>
                <a:prstGeom prst="rect">
                  <a:avLst/>
                </a:prstGeom>
              </p:spPr>
            </p:pic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C4EDD57A-8D86-627D-F424-A6F2A16E7AA6}"/>
                    </a:ext>
                  </a:extLst>
                </p:cNvPr>
                <p:cNvSpPr/>
                <p:nvPr/>
              </p:nvSpPr>
              <p:spPr>
                <a:xfrm>
                  <a:off x="6407174" y="1642059"/>
                  <a:ext cx="556028" cy="157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81" h="2710850">
                      <a:moveTo>
                        <a:pt x="0" y="0"/>
                      </a:moveTo>
                      <a:lnTo>
                        <a:pt x="958382" y="0"/>
                      </a:lnTo>
                      <a:lnTo>
                        <a:pt x="958382" y="2710850"/>
                      </a:lnTo>
                      <a:lnTo>
                        <a:pt x="0" y="27108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=""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47DC169-16C3-7A7D-8BF6-5818277C55F9}"/>
                  </a:ext>
                </a:extLst>
              </p:cNvPr>
              <p:cNvGrpSpPr/>
              <p:nvPr/>
            </p:nvGrpSpPr>
            <p:grpSpPr>
              <a:xfrm>
                <a:off x="1557227" y="2128139"/>
                <a:ext cx="5923494" cy="817430"/>
                <a:chOff x="1557227" y="2128139"/>
                <a:chExt cx="5923494" cy="817430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E9F4D44-AA67-3F38-8709-E50788A137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7227" y="2607629"/>
                  <a:ext cx="475529" cy="201185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08F9A7-97EC-6E1F-E88F-8D6BF1F62990}"/>
                    </a:ext>
                  </a:extLst>
                </p:cNvPr>
                <p:cNvSpPr txBox="1"/>
                <p:nvPr/>
              </p:nvSpPr>
              <p:spPr>
                <a:xfrm>
                  <a:off x="4504261" y="2466073"/>
                  <a:ext cx="281573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vi-VN" sz="2000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E46A87-C892-B924-7406-ECEDC66ADFCC}"/>
                    </a:ext>
                  </a:extLst>
                </p:cNvPr>
                <p:cNvSpPr txBox="1"/>
                <p:nvPr/>
              </p:nvSpPr>
              <p:spPr>
                <a:xfrm>
                  <a:off x="2033914" y="2545459"/>
                  <a:ext cx="281573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rgbClr val="FF0000"/>
                      </a:solidFill>
                    </a:rPr>
                    <a:t>1</a:t>
                  </a:r>
                  <a:endParaRPr lang="vi-VN" sz="2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65C115E-C9E5-AF19-E9BC-D26B203B27AA}"/>
                    </a:ext>
                  </a:extLst>
                </p:cNvPr>
                <p:cNvSpPr txBox="1"/>
                <p:nvPr/>
              </p:nvSpPr>
              <p:spPr>
                <a:xfrm>
                  <a:off x="7199148" y="2128139"/>
                  <a:ext cx="281573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rgbClr val="FF0000"/>
                      </a:solidFill>
                    </a:rPr>
                    <a:t>1</a:t>
                  </a:r>
                  <a:endParaRPr lang="vi-VN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D11DEDE-0F32-611F-A1D6-B458B0236471}"/>
                </a:ext>
              </a:extLst>
            </p:cNvPr>
            <p:cNvSpPr/>
            <p:nvPr/>
          </p:nvSpPr>
          <p:spPr>
            <a:xfrm>
              <a:off x="3039636" y="1684928"/>
              <a:ext cx="101553" cy="715685"/>
            </a:xfrm>
            <a:custGeom>
              <a:avLst/>
              <a:gdLst/>
              <a:ahLst/>
              <a:cxnLst/>
              <a:rect l="l" t="t" r="r" b="b"/>
              <a:pathLst>
                <a:path w="1553337" h="4114800">
                  <a:moveTo>
                    <a:pt x="0" y="0"/>
                  </a:moveTo>
                  <a:lnTo>
                    <a:pt x="1553337" y="0"/>
                  </a:lnTo>
                  <a:lnTo>
                    <a:pt x="15533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l="-172522" r="-382584"/>
              </a:stretch>
            </a:blipFill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C4CA0A6F-7069-A740-CBFC-7597A3820684}"/>
                </a:ext>
              </a:extLst>
            </p:cNvPr>
            <p:cNvSpPr/>
            <p:nvPr/>
          </p:nvSpPr>
          <p:spPr>
            <a:xfrm>
              <a:off x="5770627" y="1679224"/>
              <a:ext cx="101553" cy="715685"/>
            </a:xfrm>
            <a:custGeom>
              <a:avLst/>
              <a:gdLst/>
              <a:ahLst/>
              <a:cxnLst/>
              <a:rect l="l" t="t" r="r" b="b"/>
              <a:pathLst>
                <a:path w="1553337" h="4114800">
                  <a:moveTo>
                    <a:pt x="0" y="0"/>
                  </a:moveTo>
                  <a:lnTo>
                    <a:pt x="1553337" y="0"/>
                  </a:lnTo>
                  <a:lnTo>
                    <a:pt x="15533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l="-172522" r="-382584"/>
              </a:stretch>
            </a:blipFill>
          </p:spPr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1E460684-F75E-5416-F56C-C272DA5D5AD4}"/>
              </a:ext>
            </a:extLst>
          </p:cNvPr>
          <p:cNvSpPr/>
          <p:nvPr/>
        </p:nvSpPr>
        <p:spPr>
          <a:xfrm>
            <a:off x="1654605" y="2206061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EA15AD-A6D6-A9AC-F4DF-0A49B6887815}"/>
              </a:ext>
            </a:extLst>
          </p:cNvPr>
          <p:cNvSpPr/>
          <p:nvPr/>
        </p:nvSpPr>
        <p:spPr>
          <a:xfrm>
            <a:off x="1648755" y="1972816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48A88C6-583E-C4FA-215B-9800A76891D7}"/>
              </a:ext>
            </a:extLst>
          </p:cNvPr>
          <p:cNvSpPr/>
          <p:nvPr/>
        </p:nvSpPr>
        <p:spPr>
          <a:xfrm>
            <a:off x="4151472" y="2338496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E8C25B1-35BC-59A0-EE2D-C6E81C48DC0A}"/>
              </a:ext>
            </a:extLst>
          </p:cNvPr>
          <p:cNvSpPr/>
          <p:nvPr/>
        </p:nvSpPr>
        <p:spPr>
          <a:xfrm>
            <a:off x="4140435" y="2125735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C67718B-E3FD-8DC4-FB9E-DE347F5A2B9D}"/>
              </a:ext>
            </a:extLst>
          </p:cNvPr>
          <p:cNvSpPr/>
          <p:nvPr/>
        </p:nvSpPr>
        <p:spPr>
          <a:xfrm>
            <a:off x="6694536" y="2094746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AC64AE2-3351-3348-8986-1FA23450169B}"/>
              </a:ext>
            </a:extLst>
          </p:cNvPr>
          <p:cNvSpPr/>
          <p:nvPr/>
        </p:nvSpPr>
        <p:spPr>
          <a:xfrm>
            <a:off x="6705156" y="1902660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0D8DEE7-E2D0-CF21-F960-A358B2BDCC08}"/>
              </a:ext>
            </a:extLst>
          </p:cNvPr>
          <p:cNvSpPr/>
          <p:nvPr/>
        </p:nvSpPr>
        <p:spPr>
          <a:xfrm>
            <a:off x="4157699" y="1883446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9352B1F-668B-9E40-DEDA-DCFFAEE725CF}"/>
              </a:ext>
            </a:extLst>
          </p:cNvPr>
          <p:cNvSpPr/>
          <p:nvPr/>
        </p:nvSpPr>
        <p:spPr>
          <a:xfrm>
            <a:off x="6705156" y="1715032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09BBE2F-9D49-8D98-4196-F7301BD532FC}"/>
              </a:ext>
            </a:extLst>
          </p:cNvPr>
          <p:cNvGrpSpPr/>
          <p:nvPr/>
        </p:nvGrpSpPr>
        <p:grpSpPr>
          <a:xfrm>
            <a:off x="352250" y="3114282"/>
            <a:ext cx="8325898" cy="1606573"/>
            <a:chOff x="409051" y="1396266"/>
            <a:chExt cx="8325898" cy="128850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A9DBD4C-4057-A762-91C8-E99BA6324BEA}"/>
                </a:ext>
              </a:extLst>
            </p:cNvPr>
            <p:cNvGrpSpPr/>
            <p:nvPr/>
          </p:nvGrpSpPr>
          <p:grpSpPr>
            <a:xfrm>
              <a:off x="409051" y="1396266"/>
              <a:ext cx="8325898" cy="1288507"/>
              <a:chOff x="409051" y="1504549"/>
              <a:chExt cx="8325898" cy="1288507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53AFDFC-6C4E-8829-B4FF-DF1EE7C2002B}"/>
                  </a:ext>
                </a:extLst>
              </p:cNvPr>
              <p:cNvGrpSpPr/>
              <p:nvPr/>
            </p:nvGrpSpPr>
            <p:grpSpPr>
              <a:xfrm>
                <a:off x="409051" y="1504549"/>
                <a:ext cx="8325898" cy="1288507"/>
                <a:chOff x="6292164" y="1642059"/>
                <a:chExt cx="10162674" cy="1572765"/>
              </a:xfrm>
            </p:grpSpPr>
            <p:pic>
              <p:nvPicPr>
                <p:cNvPr id="83" name="Picture 17">
                  <a:extLst>
                    <a:ext uri="{FF2B5EF4-FFF2-40B4-BE49-F238E27FC236}">
                      <a16:creationId xmlns:a16="http://schemas.microsoft.com/office/drawing/2014/main" id="{545471B7-09C2-5F17-BB3A-16FD1DD81D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 l="18105" r="492"/>
                <a:stretch/>
              </p:blipFill>
              <p:spPr>
                <a:xfrm>
                  <a:off x="6292164" y="1984695"/>
                  <a:ext cx="10162674" cy="880534"/>
                </a:xfrm>
                <a:prstGeom prst="rect">
                  <a:avLst/>
                </a:prstGeom>
              </p:spPr>
            </p:pic>
            <p:sp>
              <p:nvSpPr>
                <p:cNvPr id="84" name="Freeform 16">
                  <a:extLst>
                    <a:ext uri="{FF2B5EF4-FFF2-40B4-BE49-F238E27FC236}">
                      <a16:creationId xmlns:a16="http://schemas.microsoft.com/office/drawing/2014/main" id="{E106D207-FC8F-44DF-CF91-B778788D1EE2}"/>
                    </a:ext>
                  </a:extLst>
                </p:cNvPr>
                <p:cNvSpPr/>
                <p:nvPr/>
              </p:nvSpPr>
              <p:spPr>
                <a:xfrm>
                  <a:off x="6407174" y="1642059"/>
                  <a:ext cx="556028" cy="157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81" h="2710850">
                      <a:moveTo>
                        <a:pt x="0" y="0"/>
                      </a:moveTo>
                      <a:lnTo>
                        <a:pt x="958382" y="0"/>
                      </a:lnTo>
                      <a:lnTo>
                        <a:pt x="958382" y="2710850"/>
                      </a:lnTo>
                      <a:lnTo>
                        <a:pt x="0" y="27108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=""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70253BF-705C-9968-DAEC-15465FE664BA}"/>
                  </a:ext>
                </a:extLst>
              </p:cNvPr>
              <p:cNvGrpSpPr/>
              <p:nvPr/>
            </p:nvGrpSpPr>
            <p:grpSpPr>
              <a:xfrm>
                <a:off x="1917622" y="2041268"/>
                <a:ext cx="5566595" cy="638131"/>
                <a:chOff x="1917622" y="2041268"/>
                <a:chExt cx="5566595" cy="638131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0D545369-D6ED-17E1-11F8-A749AEE0662A}"/>
                    </a:ext>
                  </a:extLst>
                </p:cNvPr>
                <p:cNvSpPr txBox="1"/>
                <p:nvPr/>
              </p:nvSpPr>
              <p:spPr>
                <a:xfrm>
                  <a:off x="4605105" y="2279289"/>
                  <a:ext cx="281573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vi-VN" sz="2000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414646D-099E-CCD2-F901-9C20F2B9C508}"/>
                    </a:ext>
                  </a:extLst>
                </p:cNvPr>
                <p:cNvSpPr txBox="1"/>
                <p:nvPr/>
              </p:nvSpPr>
              <p:spPr>
                <a:xfrm>
                  <a:off x="1917622" y="2119071"/>
                  <a:ext cx="281573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rgbClr val="FF0000"/>
                      </a:solidFill>
                    </a:rPr>
                    <a:t>1</a:t>
                  </a:r>
                  <a:endParaRPr lang="vi-VN" sz="2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1DACC7F-3383-2E35-591E-0A67A171506C}"/>
                    </a:ext>
                  </a:extLst>
                </p:cNvPr>
                <p:cNvSpPr txBox="1"/>
                <p:nvPr/>
              </p:nvSpPr>
              <p:spPr>
                <a:xfrm>
                  <a:off x="7202644" y="2041268"/>
                  <a:ext cx="281573" cy="4001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2000" dirty="0">
                      <a:solidFill>
                        <a:srgbClr val="FF0000"/>
                      </a:solidFill>
                    </a:rPr>
                    <a:t>1</a:t>
                  </a:r>
                  <a:endParaRPr lang="vi-VN" sz="2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920580A-3E21-A52B-4E87-8604C13C482E}"/>
                </a:ext>
              </a:extLst>
            </p:cNvPr>
            <p:cNvSpPr/>
            <p:nvPr/>
          </p:nvSpPr>
          <p:spPr>
            <a:xfrm>
              <a:off x="3039636" y="1684928"/>
              <a:ext cx="101553" cy="715685"/>
            </a:xfrm>
            <a:custGeom>
              <a:avLst/>
              <a:gdLst/>
              <a:ahLst/>
              <a:cxnLst/>
              <a:rect l="l" t="t" r="r" b="b"/>
              <a:pathLst>
                <a:path w="1553337" h="4114800">
                  <a:moveTo>
                    <a:pt x="0" y="0"/>
                  </a:moveTo>
                  <a:lnTo>
                    <a:pt x="1553337" y="0"/>
                  </a:lnTo>
                  <a:lnTo>
                    <a:pt x="15533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l="-172522" r="-382584"/>
              </a:stretch>
            </a:blipFill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86131170-D49F-9679-E85D-E337AF3E5132}"/>
                </a:ext>
              </a:extLst>
            </p:cNvPr>
            <p:cNvSpPr/>
            <p:nvPr/>
          </p:nvSpPr>
          <p:spPr>
            <a:xfrm>
              <a:off x="5770627" y="1679224"/>
              <a:ext cx="101553" cy="715685"/>
            </a:xfrm>
            <a:custGeom>
              <a:avLst/>
              <a:gdLst/>
              <a:ahLst/>
              <a:cxnLst/>
              <a:rect l="l" t="t" r="r" b="b"/>
              <a:pathLst>
                <a:path w="1553337" h="4114800">
                  <a:moveTo>
                    <a:pt x="0" y="0"/>
                  </a:moveTo>
                  <a:lnTo>
                    <a:pt x="1553337" y="0"/>
                  </a:lnTo>
                  <a:lnTo>
                    <a:pt x="15533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l="-172522" r="-382584"/>
              </a:stretch>
            </a:blipFill>
          </p:spPr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BAAD2D5-3A74-258B-34FA-E635D04170EC}"/>
              </a:ext>
            </a:extLst>
          </p:cNvPr>
          <p:cNvSpPr/>
          <p:nvPr/>
        </p:nvSpPr>
        <p:spPr>
          <a:xfrm>
            <a:off x="1527330" y="4030278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55059F-7D6F-FCAA-0944-E3A8D58FA6D6}"/>
              </a:ext>
            </a:extLst>
          </p:cNvPr>
          <p:cNvSpPr/>
          <p:nvPr/>
        </p:nvSpPr>
        <p:spPr>
          <a:xfrm>
            <a:off x="4177175" y="4246760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3C12944-9871-4D70-555B-AE8A09E8E444}"/>
              </a:ext>
            </a:extLst>
          </p:cNvPr>
          <p:cNvSpPr/>
          <p:nvPr/>
        </p:nvSpPr>
        <p:spPr>
          <a:xfrm>
            <a:off x="6824159" y="3935450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086FEA7-F52C-273E-BE23-65CB9C1C7F0D}"/>
              </a:ext>
            </a:extLst>
          </p:cNvPr>
          <p:cNvSpPr/>
          <p:nvPr/>
        </p:nvSpPr>
        <p:spPr>
          <a:xfrm>
            <a:off x="1539520" y="3850291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CEE8BCB-FD82-5E2E-C9E0-F12FE1557874}"/>
              </a:ext>
            </a:extLst>
          </p:cNvPr>
          <p:cNvSpPr/>
          <p:nvPr/>
        </p:nvSpPr>
        <p:spPr>
          <a:xfrm>
            <a:off x="1544043" y="3600695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0E6331E-6F40-F102-51AC-494956176E4F}"/>
              </a:ext>
            </a:extLst>
          </p:cNvPr>
          <p:cNvSpPr/>
          <p:nvPr/>
        </p:nvSpPr>
        <p:spPr>
          <a:xfrm>
            <a:off x="4176497" y="4045178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49F507F-AB4C-4583-4645-CA25679EE898}"/>
              </a:ext>
            </a:extLst>
          </p:cNvPr>
          <p:cNvSpPr/>
          <p:nvPr/>
        </p:nvSpPr>
        <p:spPr>
          <a:xfrm>
            <a:off x="4181020" y="3863316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EB496E1-99CD-3B9C-25D9-8A8A373D2F02}"/>
              </a:ext>
            </a:extLst>
          </p:cNvPr>
          <p:cNvSpPr/>
          <p:nvPr/>
        </p:nvSpPr>
        <p:spPr>
          <a:xfrm>
            <a:off x="6810979" y="3716622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12309DB-436F-848D-5ED9-810572B52421}"/>
              </a:ext>
            </a:extLst>
          </p:cNvPr>
          <p:cNvSpPr/>
          <p:nvPr/>
        </p:nvSpPr>
        <p:spPr>
          <a:xfrm>
            <a:off x="6802893" y="3481805"/>
            <a:ext cx="281573" cy="18284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1ACB63-6C61-694A-9FE9-640BFF6FDAA9}"/>
              </a:ext>
            </a:extLst>
          </p:cNvPr>
          <p:cNvSpPr/>
          <p:nvPr/>
        </p:nvSpPr>
        <p:spPr>
          <a:xfrm>
            <a:off x="1524938" y="954341"/>
            <a:ext cx="515452" cy="45039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2012A5A-AA39-174F-FF69-5131184ACF08}"/>
              </a:ext>
            </a:extLst>
          </p:cNvPr>
          <p:cNvSpPr/>
          <p:nvPr/>
        </p:nvSpPr>
        <p:spPr>
          <a:xfrm>
            <a:off x="4073700" y="999973"/>
            <a:ext cx="515452" cy="45039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19C9FB0-F44D-9D49-8B25-96EA89A6B640}"/>
              </a:ext>
            </a:extLst>
          </p:cNvPr>
          <p:cNvSpPr/>
          <p:nvPr/>
        </p:nvSpPr>
        <p:spPr>
          <a:xfrm>
            <a:off x="6622462" y="981989"/>
            <a:ext cx="515452" cy="45039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E07BC22-2E20-27E5-64E4-C5C0B7CDA638}"/>
              </a:ext>
            </a:extLst>
          </p:cNvPr>
          <p:cNvSpPr/>
          <p:nvPr/>
        </p:nvSpPr>
        <p:spPr>
          <a:xfrm>
            <a:off x="1475646" y="2956089"/>
            <a:ext cx="515452" cy="45039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B204D51-628C-37C8-4A86-AD94CE9A03AB}"/>
              </a:ext>
            </a:extLst>
          </p:cNvPr>
          <p:cNvSpPr/>
          <p:nvPr/>
        </p:nvSpPr>
        <p:spPr>
          <a:xfrm>
            <a:off x="4052604" y="2966594"/>
            <a:ext cx="515452" cy="45039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CF61F7A-AB10-41A8-D32A-E869B8555E3C}"/>
              </a:ext>
            </a:extLst>
          </p:cNvPr>
          <p:cNvSpPr/>
          <p:nvPr/>
        </p:nvSpPr>
        <p:spPr>
          <a:xfrm>
            <a:off x="6729003" y="2979218"/>
            <a:ext cx="515452" cy="45039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56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7" grpId="0" animBg="1"/>
      <p:bldP spid="58" grpId="0" animBg="1"/>
      <p:bldP spid="6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A38F384C-8F8B-6E42-FD71-87E953EA08DD}"/>
              </a:ext>
            </a:extLst>
          </p:cNvPr>
          <p:cNvSpPr txBox="1">
            <a:spLocks/>
          </p:cNvSpPr>
          <p:nvPr/>
        </p:nvSpPr>
        <p:spPr>
          <a:xfrm>
            <a:off x="805448" y="242066"/>
            <a:ext cx="7340213" cy="66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9pPr>
          </a:lstStyle>
          <a:p>
            <a:pPr algn="just"/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vi-VN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714C9CB-4320-2479-E8CB-CB61DBFDB763}"/>
              </a:ext>
            </a:extLst>
          </p:cNvPr>
          <p:cNvSpPr txBox="1">
            <a:spLocks/>
          </p:cNvSpPr>
          <p:nvPr/>
        </p:nvSpPr>
        <p:spPr>
          <a:xfrm>
            <a:off x="58570" y="1649278"/>
            <a:ext cx="9026860" cy="221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matic SC"/>
              <a:buNone/>
              <a:defRPr sz="55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 THUYẾT ÂM NHẠC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SƠ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LƯỢC VỀ HỢP ÂM</a:t>
            </a:r>
            <a:endParaRPr lang="vi-VN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CB0594-4B7A-4410-3EEA-4434EFF668AD}"/>
              </a:ext>
            </a:extLst>
          </p:cNvPr>
          <p:cNvSpPr/>
          <p:nvPr/>
        </p:nvSpPr>
        <p:spPr>
          <a:xfrm>
            <a:off x="3462554" y="1152788"/>
            <a:ext cx="1963712" cy="699863"/>
          </a:xfrm>
          <a:prstGeom prst="roundRect">
            <a:avLst/>
          </a:prstGeom>
          <a:solidFill>
            <a:srgbClr val="33CC33"/>
          </a:solidFill>
          <a:ln w="190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</a:rPr>
              <a:t>BÀI </a:t>
            </a:r>
            <a:r>
              <a:rPr lang="en-GB" sz="3600" b="1" dirty="0">
                <a:solidFill>
                  <a:schemeClr val="accent6"/>
                </a:solidFill>
              </a:rPr>
              <a:t>10</a:t>
            </a:r>
            <a:endParaRPr lang="vi-VN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E80B3C-E501-0B01-AD5E-96A33B3C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92" y="946707"/>
            <a:ext cx="6931415" cy="1327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552E1-5752-5102-F714-E628AD69F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93" y="3100242"/>
            <a:ext cx="6931414" cy="157808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EED3D7-E132-C8FD-79E8-A3D7E48AA85C}"/>
              </a:ext>
            </a:extLst>
          </p:cNvPr>
          <p:cNvSpPr/>
          <p:nvPr/>
        </p:nvSpPr>
        <p:spPr>
          <a:xfrm>
            <a:off x="1687455" y="246766"/>
            <a:ext cx="1865243" cy="640498"/>
          </a:xfrm>
          <a:prstGeom prst="roundRect">
            <a:avLst/>
          </a:prstGeom>
          <a:solidFill>
            <a:srgbClr val="C44D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EC499E-FBCF-0540-2B01-E31B3A483E38}"/>
              </a:ext>
            </a:extLst>
          </p:cNvPr>
          <p:cNvSpPr/>
          <p:nvPr/>
        </p:nvSpPr>
        <p:spPr>
          <a:xfrm>
            <a:off x="1797326" y="2602319"/>
            <a:ext cx="1865243" cy="640498"/>
          </a:xfrm>
          <a:prstGeom prst="roundRect">
            <a:avLst/>
          </a:prstGeom>
          <a:solidFill>
            <a:srgbClr val="C44D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kern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336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EF3D97-E7B8-38A1-774A-88374D16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62" y="313593"/>
            <a:ext cx="3044751" cy="666444"/>
          </a:xfrm>
          <a:prstGeom prst="round1Rect">
            <a:avLst/>
          </a:prstGeom>
          <a:solidFill>
            <a:srgbClr val="002060"/>
          </a:solidFill>
        </p:spPr>
        <p:txBody>
          <a:bodyPr anchor="ctr"/>
          <a:lstStyle/>
          <a:p>
            <a:r>
              <a:rPr lang="vi-VN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Khái niệm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DD36BE-8BDA-94D3-EC2B-CBFEADB12D8D}"/>
              </a:ext>
            </a:extLst>
          </p:cNvPr>
          <p:cNvGrpSpPr/>
          <p:nvPr/>
        </p:nvGrpSpPr>
        <p:grpSpPr>
          <a:xfrm>
            <a:off x="951540" y="1264769"/>
            <a:ext cx="3791914" cy="2323248"/>
            <a:chOff x="478305" y="1473601"/>
            <a:chExt cx="2356546" cy="283871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0F9A52-ADA9-ACD5-146E-83D8997881D0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897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46FD882-A284-2E17-AC3F-FCAAC8BC1B63}"/>
                </a:ext>
              </a:extLst>
            </p:cNvPr>
            <p:cNvSpPr/>
            <p:nvPr/>
          </p:nvSpPr>
          <p:spPr>
            <a:xfrm>
              <a:off x="541123" y="1602851"/>
              <a:ext cx="2293728" cy="2709463"/>
            </a:xfrm>
            <a:prstGeom prst="roundRect">
              <a:avLst>
                <a:gd name="adj" fmla="val 8975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 kết hợp cùng một lúc ba âm thanh (hoặc nhiều hơn) được sắp xếp theo quy luật nhất định gọi là hợp âm.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8749FD-6203-CA27-154E-80D66F13BDED}"/>
              </a:ext>
            </a:extLst>
          </p:cNvPr>
          <p:cNvGrpSpPr/>
          <p:nvPr/>
        </p:nvGrpSpPr>
        <p:grpSpPr>
          <a:xfrm>
            <a:off x="5229055" y="1264769"/>
            <a:ext cx="3039697" cy="2323248"/>
            <a:chOff x="478305" y="1473601"/>
            <a:chExt cx="2372626" cy="283871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AD3CBE-8F33-54D9-98C0-018E82CDAD5C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897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F0F3712-392E-9078-73B5-BE9EA6B8A6DF}"/>
                </a:ext>
              </a:extLst>
            </p:cNvPr>
            <p:cNvSpPr/>
            <p:nvPr/>
          </p:nvSpPr>
          <p:spPr>
            <a:xfrm>
              <a:off x="557203" y="1602851"/>
              <a:ext cx="2293728" cy="2709463"/>
            </a:xfrm>
            <a:prstGeom prst="roundRect">
              <a:avLst>
                <a:gd name="adj" fmla="val 8975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 nhiều cách sắp xếp nhưng phổ biến là cách sắp xếp các âm theo quãng 3.</a:t>
              </a:r>
              <a:endParaRPr lang="vi-VN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61FEAD-3C57-279C-68B7-05D5AA4C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4450" flipH="1">
            <a:off x="103588" y="-31995"/>
            <a:ext cx="1061071" cy="1095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380E8-E53F-063F-75C6-D5B0C838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4450" flipH="1">
            <a:off x="307103" y="902979"/>
            <a:ext cx="803274" cy="8293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460" y="3996371"/>
            <a:ext cx="771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C – E – G;  G – B – D; E – G – B; 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>
          <a:extLst>
            <a:ext uri="{FF2B5EF4-FFF2-40B4-BE49-F238E27FC236}">
              <a16:creationId xmlns:a16="http://schemas.microsoft.com/office/drawing/2014/main" id="{82C1D4BF-2932-9425-94F2-287E36B3B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4B491-E626-0236-085D-DDB8C405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10" y="598325"/>
            <a:ext cx="7466979" cy="666444"/>
          </a:xfrm>
          <a:prstGeom prst="round1Rect">
            <a:avLst/>
          </a:prstGeom>
          <a:solidFill>
            <a:srgbClr val="002060"/>
          </a:solidFill>
        </p:spPr>
        <p:txBody>
          <a:bodyPr anchor="ctr"/>
          <a:lstStyle/>
          <a:p>
            <a:r>
              <a:rPr lang="vi-VN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Hợp âm ba, tên gọi các âm của hợp âm ba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9AD222AC-D6BE-FAB3-F357-C7FFF818398D}"/>
              </a:ext>
            </a:extLst>
          </p:cNvPr>
          <p:cNvSpPr/>
          <p:nvPr/>
        </p:nvSpPr>
        <p:spPr>
          <a:xfrm>
            <a:off x="6146843" y="1429301"/>
            <a:ext cx="2098522" cy="3714199"/>
          </a:xfrm>
          <a:custGeom>
            <a:avLst/>
            <a:gdLst/>
            <a:ahLst/>
            <a:cxnLst/>
            <a:rect l="l" t="t" r="r" b="b"/>
            <a:pathLst>
              <a:path w="1949430" h="3450319">
                <a:moveTo>
                  <a:pt x="0" y="0"/>
                </a:moveTo>
                <a:lnTo>
                  <a:pt x="1949430" y="0"/>
                </a:lnTo>
                <a:lnTo>
                  <a:pt x="1949430" y="3450318"/>
                </a:lnTo>
                <a:lnTo>
                  <a:pt x="0" y="3450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Google Shape;205;p3">
            <a:extLst>
              <a:ext uri="{FF2B5EF4-FFF2-40B4-BE49-F238E27FC236}">
                <a16:creationId xmlns:a16="http://schemas.microsoft.com/office/drawing/2014/main" id="{1FCEB473-5C71-DC37-B323-ECE06420E4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690" y="21503"/>
            <a:ext cx="1070310" cy="1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DFE30-76AA-D162-CF59-DC2ED4AC1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04450" flipH="1">
            <a:off x="103588" y="-31995"/>
            <a:ext cx="1061071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7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>
          <a:extLst>
            <a:ext uri="{FF2B5EF4-FFF2-40B4-BE49-F238E27FC236}">
              <a16:creationId xmlns:a16="http://schemas.microsoft.com/office/drawing/2014/main" id="{08CCE115-2014-691E-9290-C7109FC55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FBB785-E3CD-2B57-ACF1-D13CB8A862F7}"/>
              </a:ext>
            </a:extLst>
          </p:cNvPr>
          <p:cNvGrpSpPr/>
          <p:nvPr/>
        </p:nvGrpSpPr>
        <p:grpSpPr>
          <a:xfrm>
            <a:off x="409051" y="419894"/>
            <a:ext cx="8325898" cy="1298547"/>
            <a:chOff x="478305" y="1473601"/>
            <a:chExt cx="2319983" cy="293544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60DBC4B-F94F-5505-F632-EE81DE4577DD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897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1735FE0-42A8-3C91-35ED-DA7AE50C7A95}"/>
                </a:ext>
              </a:extLst>
            </p:cNvPr>
            <p:cNvSpPr/>
            <p:nvPr/>
          </p:nvSpPr>
          <p:spPr>
            <a:xfrm>
              <a:off x="504560" y="1699582"/>
              <a:ext cx="2293728" cy="2709463"/>
            </a:xfrm>
            <a:prstGeom prst="roundRect">
              <a:avLst>
                <a:gd name="adj" fmla="val 8975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 âm ba: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 ba âm thanh sắp xếp theo quãng 3, thứ tự được tính từ dưới lên.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9487C1-ED40-62C4-1F00-8340DD4AF11A}"/>
              </a:ext>
            </a:extLst>
          </p:cNvPr>
          <p:cNvGrpSpPr/>
          <p:nvPr/>
        </p:nvGrpSpPr>
        <p:grpSpPr>
          <a:xfrm>
            <a:off x="409051" y="1867794"/>
            <a:ext cx="8325898" cy="1407911"/>
            <a:chOff x="409051" y="2282383"/>
            <a:chExt cx="8325898" cy="14079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324385-EC0D-C1AC-C3FA-3D2E65CE06F0}"/>
                </a:ext>
              </a:extLst>
            </p:cNvPr>
            <p:cNvGrpSpPr/>
            <p:nvPr/>
          </p:nvGrpSpPr>
          <p:grpSpPr>
            <a:xfrm>
              <a:off x="409051" y="2282383"/>
              <a:ext cx="8325898" cy="1288507"/>
              <a:chOff x="6292164" y="1642059"/>
              <a:chExt cx="10162674" cy="157276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430DAB5-D7F2-8AE5-9277-34458D851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 l="18105" r="492"/>
              <a:stretch/>
            </p:blipFill>
            <p:spPr>
              <a:xfrm>
                <a:off x="6292164" y="1984695"/>
                <a:ext cx="10162674" cy="880534"/>
              </a:xfrm>
              <a:prstGeom prst="rect">
                <a:avLst/>
              </a:prstGeom>
            </p:spPr>
          </p:pic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DDD02E7F-D984-C9F9-37D5-7290270B6890}"/>
                  </a:ext>
                </a:extLst>
              </p:cNvPr>
              <p:cNvSpPr/>
              <p:nvPr/>
            </p:nvSpPr>
            <p:spPr>
              <a:xfrm>
                <a:off x="6407174" y="1642059"/>
                <a:ext cx="556028" cy="1572765"/>
              </a:xfrm>
              <a:custGeom>
                <a:avLst/>
                <a:gdLst/>
                <a:ahLst/>
                <a:cxnLst/>
                <a:rect l="l" t="t" r="r" b="b"/>
                <a:pathLst>
                  <a:path w="958381" h="2710850">
                    <a:moveTo>
                      <a:pt x="0" y="0"/>
                    </a:moveTo>
                    <a:lnTo>
                      <a:pt x="958382" y="0"/>
                    </a:lnTo>
                    <a:lnTo>
                      <a:pt x="958382" y="2710850"/>
                    </a:lnTo>
                    <a:lnTo>
                      <a:pt x="0" y="27108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</p:grpSp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D3759636-AF87-47A1-658D-984AF3E9C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514721" y="3184138"/>
              <a:ext cx="281573" cy="2013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05572E-83EE-60CB-435E-DEBD427AC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8698" y="3385463"/>
              <a:ext cx="475529" cy="201185"/>
            </a:xfrm>
            <a:prstGeom prst="rect">
              <a:avLst/>
            </a:prstGeom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952404F2-8048-3F3B-8A23-52F5C472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514720" y="2982813"/>
              <a:ext cx="281573" cy="201325"/>
            </a:xfrm>
            <a:prstGeom prst="rect">
              <a:avLst/>
            </a:prstGeom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902A2C26-D9E4-F906-5D21-D0153BB3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39775" y="3284480"/>
              <a:ext cx="281573" cy="201325"/>
            </a:xfrm>
            <a:prstGeom prst="rect">
              <a:avLst/>
            </a:prstGeom>
          </p:spPr>
        </p:pic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530DD4CE-2819-18D1-624F-D9AF888F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39774" y="3083155"/>
              <a:ext cx="281573" cy="201325"/>
            </a:xfrm>
            <a:prstGeom prst="rect">
              <a:avLst/>
            </a:prstGeom>
          </p:spPr>
        </p:pic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F5B17FF1-14AC-F182-3ED8-F00034A1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39773" y="2897407"/>
              <a:ext cx="281573" cy="2013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B8C0F2-8885-7E29-BAEF-A8EC9A31E541}"/>
                </a:ext>
              </a:extLst>
            </p:cNvPr>
            <p:cNvSpPr txBox="1"/>
            <p:nvPr/>
          </p:nvSpPr>
          <p:spPr>
            <a:xfrm>
              <a:off x="2882316" y="2853592"/>
              <a:ext cx="2815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F112B3-85A9-E80B-D701-E3EC5D5F36EE}"/>
                </a:ext>
              </a:extLst>
            </p:cNvPr>
            <p:cNvSpPr txBox="1"/>
            <p:nvPr/>
          </p:nvSpPr>
          <p:spPr>
            <a:xfrm>
              <a:off x="2882315" y="3071888"/>
              <a:ext cx="2815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C364DB-0B86-70B9-4303-A72CA842E008}"/>
                </a:ext>
              </a:extLst>
            </p:cNvPr>
            <p:cNvSpPr txBox="1"/>
            <p:nvPr/>
          </p:nvSpPr>
          <p:spPr>
            <a:xfrm>
              <a:off x="2882314" y="3290184"/>
              <a:ext cx="2815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FC6FD8-819C-F03C-BCEB-0945BBDE8E5C}"/>
                </a:ext>
              </a:extLst>
            </p:cNvPr>
            <p:cNvSpPr txBox="1"/>
            <p:nvPr/>
          </p:nvSpPr>
          <p:spPr>
            <a:xfrm>
              <a:off x="6521348" y="2835351"/>
              <a:ext cx="2815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EBD01C-CC90-AC4F-F15E-50AAFBFF58F9}"/>
                </a:ext>
              </a:extLst>
            </p:cNvPr>
            <p:cNvSpPr txBox="1"/>
            <p:nvPr/>
          </p:nvSpPr>
          <p:spPr>
            <a:xfrm>
              <a:off x="6521347" y="3053647"/>
              <a:ext cx="2815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E2AF12-C9B6-A7BF-C059-E9834E385A34}"/>
                </a:ext>
              </a:extLst>
            </p:cNvPr>
            <p:cNvSpPr txBox="1"/>
            <p:nvPr/>
          </p:nvSpPr>
          <p:spPr>
            <a:xfrm>
              <a:off x="6521346" y="3271943"/>
              <a:ext cx="28157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105F0A4-7B39-EEE8-075D-4303BB157515}"/>
                </a:ext>
              </a:extLst>
            </p:cNvPr>
            <p:cNvSpPr/>
            <p:nvPr/>
          </p:nvSpPr>
          <p:spPr>
            <a:xfrm>
              <a:off x="4651053" y="2563092"/>
              <a:ext cx="101553" cy="715685"/>
            </a:xfrm>
            <a:custGeom>
              <a:avLst/>
              <a:gdLst/>
              <a:ahLst/>
              <a:cxnLst/>
              <a:rect l="l" t="t" r="r" b="b"/>
              <a:pathLst>
                <a:path w="1553337" h="4114800">
                  <a:moveTo>
                    <a:pt x="0" y="0"/>
                  </a:moveTo>
                  <a:lnTo>
                    <a:pt x="1553337" y="0"/>
                  </a:lnTo>
                  <a:lnTo>
                    <a:pt x="15533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 l="-172522" r="-382584"/>
              </a:stretch>
            </a:blipFill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6CBEF6-B319-FC7A-BB30-764A1C988B46}"/>
              </a:ext>
            </a:extLst>
          </p:cNvPr>
          <p:cNvGrpSpPr/>
          <p:nvPr/>
        </p:nvGrpSpPr>
        <p:grpSpPr>
          <a:xfrm>
            <a:off x="351558" y="3506794"/>
            <a:ext cx="2433388" cy="552233"/>
            <a:chOff x="362904" y="3873129"/>
            <a:chExt cx="2433388" cy="45645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EB68C60-5148-753F-11F9-3796E5575D31}"/>
                </a:ext>
              </a:extLst>
            </p:cNvPr>
            <p:cNvSpPr/>
            <p:nvPr/>
          </p:nvSpPr>
          <p:spPr>
            <a:xfrm>
              <a:off x="362904" y="3932124"/>
              <a:ext cx="1566894" cy="360352"/>
            </a:xfrm>
            <a:prstGeom prst="roundRect">
              <a:avLst/>
            </a:prstGeom>
            <a:solidFill>
              <a:schemeClr val="accent6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1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 </a:t>
              </a:r>
              <a:r>
                <a:rPr lang="vi-VN" sz="21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: Single Corner Rounded 34">
              <a:extLst>
                <a:ext uri="{FF2B5EF4-FFF2-40B4-BE49-F238E27FC236}">
                  <a16:creationId xmlns:a16="http://schemas.microsoft.com/office/drawing/2014/main" id="{3CDE4AD5-0EB0-35D8-BB31-F0AC74015DFF}"/>
                </a:ext>
              </a:extLst>
            </p:cNvPr>
            <p:cNvSpPr/>
            <p:nvPr/>
          </p:nvSpPr>
          <p:spPr>
            <a:xfrm>
              <a:off x="1731505" y="3873129"/>
              <a:ext cx="1064787" cy="456451"/>
            </a:xfrm>
            <a:prstGeom prst="round1Rect">
              <a:avLst/>
            </a:prstGeom>
            <a:solidFill>
              <a:schemeClr val="tx2">
                <a:lumMod val="90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err="1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1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1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03FA07-F9A4-CE20-8723-AE1D8DC0DE70}"/>
              </a:ext>
            </a:extLst>
          </p:cNvPr>
          <p:cNvGrpSpPr/>
          <p:nvPr/>
        </p:nvGrpSpPr>
        <p:grpSpPr>
          <a:xfrm>
            <a:off x="3277096" y="3428446"/>
            <a:ext cx="2585295" cy="552233"/>
            <a:chOff x="456965" y="3849239"/>
            <a:chExt cx="2585295" cy="45645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62C5A09-780B-2A7F-F15C-0F64EB906DAA}"/>
                </a:ext>
              </a:extLst>
            </p:cNvPr>
            <p:cNvSpPr/>
            <p:nvPr/>
          </p:nvSpPr>
          <p:spPr>
            <a:xfrm>
              <a:off x="456965" y="3885008"/>
              <a:ext cx="1566894" cy="360352"/>
            </a:xfrm>
            <a:prstGeom prst="roundRect">
              <a:avLst/>
            </a:prstGeom>
            <a:solidFill>
              <a:schemeClr val="accent6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1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 </a:t>
              </a:r>
              <a:r>
                <a:rPr lang="vi-VN" sz="21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: Single Corner Rounded 39">
              <a:extLst>
                <a:ext uri="{FF2B5EF4-FFF2-40B4-BE49-F238E27FC236}">
                  <a16:creationId xmlns:a16="http://schemas.microsoft.com/office/drawing/2014/main" id="{A2C05CC7-F1F0-0A35-9840-9323DEB1B6B2}"/>
                </a:ext>
              </a:extLst>
            </p:cNvPr>
            <p:cNvSpPr/>
            <p:nvPr/>
          </p:nvSpPr>
          <p:spPr>
            <a:xfrm>
              <a:off x="1808185" y="3849239"/>
              <a:ext cx="1234075" cy="456451"/>
            </a:xfrm>
            <a:prstGeom prst="round1Rect">
              <a:avLst/>
            </a:prstGeom>
            <a:solidFill>
              <a:schemeClr val="tx2">
                <a:lumMod val="90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err="1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1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1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AE9F89-4551-B367-09E0-EAF56E20D748}"/>
              </a:ext>
            </a:extLst>
          </p:cNvPr>
          <p:cNvGrpSpPr/>
          <p:nvPr/>
        </p:nvGrpSpPr>
        <p:grpSpPr>
          <a:xfrm>
            <a:off x="6239773" y="3435470"/>
            <a:ext cx="2495176" cy="552233"/>
            <a:chOff x="485211" y="3825554"/>
            <a:chExt cx="2495176" cy="45645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12B395F-BD84-F53F-6BC6-E6D571CF6FDF}"/>
                </a:ext>
              </a:extLst>
            </p:cNvPr>
            <p:cNvSpPr/>
            <p:nvPr/>
          </p:nvSpPr>
          <p:spPr>
            <a:xfrm>
              <a:off x="485211" y="3903093"/>
              <a:ext cx="1566894" cy="360352"/>
            </a:xfrm>
            <a:prstGeom prst="roundRect">
              <a:avLst/>
            </a:prstGeom>
            <a:solidFill>
              <a:schemeClr val="accent6"/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100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 </a:t>
              </a:r>
              <a:r>
                <a:rPr lang="vi-VN" sz="2100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: Single Corner Rounded 42">
              <a:extLst>
                <a:ext uri="{FF2B5EF4-FFF2-40B4-BE49-F238E27FC236}">
                  <a16:creationId xmlns:a16="http://schemas.microsoft.com/office/drawing/2014/main" id="{84B74766-5715-7F2D-D442-BF531ABF536B}"/>
                </a:ext>
              </a:extLst>
            </p:cNvPr>
            <p:cNvSpPr/>
            <p:nvPr/>
          </p:nvSpPr>
          <p:spPr>
            <a:xfrm>
              <a:off x="1801905" y="3825554"/>
              <a:ext cx="1178482" cy="456451"/>
            </a:xfrm>
            <a:prstGeom prst="round1Rect">
              <a:avLst/>
            </a:prstGeom>
            <a:solidFill>
              <a:schemeClr val="tx2">
                <a:lumMod val="90000"/>
              </a:schemeClr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err="1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1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1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341748-E50A-1857-171F-1B1CE689086C}"/>
              </a:ext>
            </a:extLst>
          </p:cNvPr>
          <p:cNvGrpSpPr/>
          <p:nvPr/>
        </p:nvGrpSpPr>
        <p:grpSpPr>
          <a:xfrm>
            <a:off x="2179583" y="4237065"/>
            <a:ext cx="4784833" cy="638593"/>
            <a:chOff x="478305" y="1473601"/>
            <a:chExt cx="2329933" cy="306414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894E669-161B-D3D6-2ADD-5EAE4FFF04FE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897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0915444-D165-0865-A3B0-3A5B92AEC4E4}"/>
                </a:ext>
              </a:extLst>
            </p:cNvPr>
            <p:cNvSpPr/>
            <p:nvPr/>
          </p:nvSpPr>
          <p:spPr>
            <a:xfrm>
              <a:off x="514510" y="1828279"/>
              <a:ext cx="2293728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Tên hợp âm được gọi theo âm 1.</a:t>
              </a:r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333C8E-4498-5B8D-E32E-749DBEA30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41032" flipH="1">
            <a:off x="2492564" y="-12993"/>
            <a:ext cx="1061071" cy="10955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333C8E-4498-5B8D-E32E-749DBEA30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41032" flipH="1">
            <a:off x="84898" y="3098619"/>
            <a:ext cx="425014" cy="438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1764" y="31043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67032" y="30265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1619761" y="875215"/>
            <a:ext cx="571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619761" y="1103815"/>
            <a:ext cx="571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619761" y="1332415"/>
            <a:ext cx="571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619761" y="1561015"/>
            <a:ext cx="571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19761" y="1818190"/>
            <a:ext cx="571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1483136" y="447677"/>
            <a:ext cx="480147" cy="1688641"/>
          </a:xfrm>
          <a:custGeom>
            <a:avLst/>
            <a:gdLst>
              <a:gd name="connsiteX0" fmla="*/ 355349 w 640196"/>
              <a:gd name="connsiteY0" fmla="*/ 1477523 h 2251521"/>
              <a:gd name="connsiteX1" fmla="*/ 216803 w 640196"/>
              <a:gd name="connsiteY1" fmla="*/ 1325123 h 2251521"/>
              <a:gd name="connsiteX2" fmla="*/ 216803 w 640196"/>
              <a:gd name="connsiteY2" fmla="*/ 1241995 h 2251521"/>
              <a:gd name="connsiteX3" fmla="*/ 466185 w 640196"/>
              <a:gd name="connsiteY3" fmla="*/ 1214286 h 2251521"/>
              <a:gd name="connsiteX4" fmla="*/ 590876 w 640196"/>
              <a:gd name="connsiteY4" fmla="*/ 1352832 h 2251521"/>
              <a:gd name="connsiteX5" fmla="*/ 577022 w 640196"/>
              <a:gd name="connsiteY5" fmla="*/ 1519086 h 2251521"/>
              <a:gd name="connsiteX6" fmla="*/ 452331 w 640196"/>
              <a:gd name="connsiteY6" fmla="*/ 1823886 h 2251521"/>
              <a:gd name="connsiteX7" fmla="*/ 119822 w 640196"/>
              <a:gd name="connsiteY7" fmla="*/ 1768468 h 2251521"/>
              <a:gd name="connsiteX8" fmla="*/ 8985 w 640196"/>
              <a:gd name="connsiteY8" fmla="*/ 1449814 h 2251521"/>
              <a:gd name="connsiteX9" fmla="*/ 327640 w 640196"/>
              <a:gd name="connsiteY9" fmla="*/ 1089595 h 2251521"/>
              <a:gd name="connsiteX10" fmla="*/ 590876 w 640196"/>
              <a:gd name="connsiteY10" fmla="*/ 729377 h 2251521"/>
              <a:gd name="connsiteX11" fmla="*/ 632440 w 640196"/>
              <a:gd name="connsiteY11" fmla="*/ 230614 h 2251521"/>
              <a:gd name="connsiteX12" fmla="*/ 493894 w 640196"/>
              <a:gd name="connsiteY12" fmla="*/ 133632 h 2251521"/>
              <a:gd name="connsiteX13" fmla="*/ 355349 w 640196"/>
              <a:gd name="connsiteY13" fmla="*/ 2073268 h 2251521"/>
              <a:gd name="connsiteX14" fmla="*/ 299931 w 640196"/>
              <a:gd name="connsiteY14" fmla="*/ 2156395 h 2251521"/>
              <a:gd name="connsiteX15" fmla="*/ 133676 w 640196"/>
              <a:gd name="connsiteY15" fmla="*/ 2003995 h 2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196" h="2251521">
                <a:moveTo>
                  <a:pt x="355349" y="1477523"/>
                </a:moveTo>
                <a:cubicBezTo>
                  <a:pt x="297621" y="1420950"/>
                  <a:pt x="239894" y="1364378"/>
                  <a:pt x="216803" y="1325123"/>
                </a:cubicBezTo>
                <a:cubicBezTo>
                  <a:pt x="193712" y="1285868"/>
                  <a:pt x="175239" y="1260468"/>
                  <a:pt x="216803" y="1241995"/>
                </a:cubicBezTo>
                <a:cubicBezTo>
                  <a:pt x="258367" y="1223522"/>
                  <a:pt x="403840" y="1195813"/>
                  <a:pt x="466185" y="1214286"/>
                </a:cubicBezTo>
                <a:cubicBezTo>
                  <a:pt x="528531" y="1232759"/>
                  <a:pt x="572403" y="1302032"/>
                  <a:pt x="590876" y="1352832"/>
                </a:cubicBezTo>
                <a:cubicBezTo>
                  <a:pt x="609349" y="1403632"/>
                  <a:pt x="600113" y="1440577"/>
                  <a:pt x="577022" y="1519086"/>
                </a:cubicBezTo>
                <a:cubicBezTo>
                  <a:pt x="553931" y="1597595"/>
                  <a:pt x="528531" y="1782322"/>
                  <a:pt x="452331" y="1823886"/>
                </a:cubicBezTo>
                <a:cubicBezTo>
                  <a:pt x="376131" y="1865450"/>
                  <a:pt x="193713" y="1830813"/>
                  <a:pt x="119822" y="1768468"/>
                </a:cubicBezTo>
                <a:cubicBezTo>
                  <a:pt x="45931" y="1706123"/>
                  <a:pt x="-25651" y="1562959"/>
                  <a:pt x="8985" y="1449814"/>
                </a:cubicBezTo>
                <a:cubicBezTo>
                  <a:pt x="43621" y="1336669"/>
                  <a:pt x="230658" y="1209668"/>
                  <a:pt x="327640" y="1089595"/>
                </a:cubicBezTo>
                <a:cubicBezTo>
                  <a:pt x="424622" y="969522"/>
                  <a:pt x="540076" y="872540"/>
                  <a:pt x="590876" y="729377"/>
                </a:cubicBezTo>
                <a:cubicBezTo>
                  <a:pt x="641676" y="586214"/>
                  <a:pt x="648604" y="329905"/>
                  <a:pt x="632440" y="230614"/>
                </a:cubicBezTo>
                <a:cubicBezTo>
                  <a:pt x="616276" y="131323"/>
                  <a:pt x="540076" y="-173477"/>
                  <a:pt x="493894" y="133632"/>
                </a:cubicBezTo>
                <a:cubicBezTo>
                  <a:pt x="447712" y="440741"/>
                  <a:pt x="387676" y="1736141"/>
                  <a:pt x="355349" y="2073268"/>
                </a:cubicBezTo>
                <a:cubicBezTo>
                  <a:pt x="323022" y="2410395"/>
                  <a:pt x="336876" y="2167941"/>
                  <a:pt x="299931" y="2156395"/>
                </a:cubicBezTo>
                <a:cubicBezTo>
                  <a:pt x="262985" y="2144850"/>
                  <a:pt x="198330" y="2074422"/>
                  <a:pt x="133676" y="200399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45471" r="50000" b="48537"/>
          <a:stretch/>
        </p:blipFill>
        <p:spPr bwMode="auto">
          <a:xfrm>
            <a:off x="2412067" y="1961066"/>
            <a:ext cx="306532" cy="2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45471" r="50000" b="48537"/>
          <a:stretch/>
        </p:blipFill>
        <p:spPr bwMode="auto">
          <a:xfrm>
            <a:off x="2412067" y="1675315"/>
            <a:ext cx="306532" cy="2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45471" r="50000" b="48537"/>
          <a:stretch/>
        </p:blipFill>
        <p:spPr bwMode="auto">
          <a:xfrm>
            <a:off x="2412067" y="1425933"/>
            <a:ext cx="306532" cy="2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9" name="Straight Connector 108"/>
          <p:cNvCxnSpPr/>
          <p:nvPr/>
        </p:nvCxnSpPr>
        <p:spPr>
          <a:xfrm>
            <a:off x="2310755" y="2101342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336732" y="181819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300365" y="1561015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45471" r="50000" b="48537"/>
          <a:stretch/>
        </p:blipFill>
        <p:spPr bwMode="auto">
          <a:xfrm>
            <a:off x="4802262" y="1675314"/>
            <a:ext cx="306532" cy="28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45471" r="50000" b="48537"/>
          <a:stretch/>
        </p:blipFill>
        <p:spPr bwMode="auto">
          <a:xfrm>
            <a:off x="4802262" y="1425933"/>
            <a:ext cx="306532" cy="2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7" t="45471" r="50000" b="48537"/>
          <a:stretch/>
        </p:blipFill>
        <p:spPr bwMode="auto">
          <a:xfrm>
            <a:off x="4802262" y="1249287"/>
            <a:ext cx="306532" cy="1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5" name="Straight Connector 114"/>
          <p:cNvCxnSpPr/>
          <p:nvPr/>
        </p:nvCxnSpPr>
        <p:spPr>
          <a:xfrm>
            <a:off x="4760699" y="181819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717835" y="1566210"/>
            <a:ext cx="475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760699" y="1332415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326968" y="875215"/>
            <a:ext cx="7793" cy="9767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ight Brace 118"/>
          <p:cNvSpPr/>
          <p:nvPr/>
        </p:nvSpPr>
        <p:spPr>
          <a:xfrm>
            <a:off x="2705612" y="1732465"/>
            <a:ext cx="172746" cy="4286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2843286" y="2048691"/>
            <a:ext cx="519550" cy="4838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05661" y="2532565"/>
            <a:ext cx="143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</a:t>
            </a:r>
            <a:r>
              <a:rPr lang="en-US" sz="1800" dirty="0" err="1"/>
              <a:t>trưởng</a:t>
            </a:r>
            <a:endParaRPr lang="en-US" sz="1800" dirty="0"/>
          </a:p>
        </p:txBody>
      </p:sp>
      <p:sp>
        <p:nvSpPr>
          <p:cNvPr id="122" name="Left Brace 121"/>
          <p:cNvSpPr/>
          <p:nvPr/>
        </p:nvSpPr>
        <p:spPr>
          <a:xfrm>
            <a:off x="2076961" y="1550623"/>
            <a:ext cx="355889" cy="30133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3" name="Straight Arrow Connector 122"/>
          <p:cNvCxnSpPr/>
          <p:nvPr/>
        </p:nvCxnSpPr>
        <p:spPr>
          <a:xfrm flipH="1">
            <a:off x="1801888" y="1716877"/>
            <a:ext cx="395525" cy="6702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344084" y="2477089"/>
            <a:ext cx="75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</a:t>
            </a:r>
            <a:r>
              <a:rPr lang="en-US" sz="1800" dirty="0" err="1"/>
              <a:t>thứ</a:t>
            </a:r>
            <a:endParaRPr lang="en-US" sz="1800" dirty="0"/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2365307" y="2336357"/>
            <a:ext cx="4000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itchFamily="18" charset="0"/>
              </a:rPr>
              <a:t>C</a:t>
            </a: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651594" y="2189665"/>
            <a:ext cx="652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Times New Roman" pitchFamily="18" charset="0"/>
              </a:rPr>
              <a:t>Em</a:t>
            </a:r>
            <a:endParaRPr lang="en-US" sz="1800" b="1" dirty="0">
              <a:latin typeface="Times New Roman" pitchFamily="18" charset="0"/>
            </a:endParaRPr>
          </a:p>
        </p:txBody>
      </p:sp>
      <p:sp>
        <p:nvSpPr>
          <p:cNvPr id="127" name="Right Brace 126"/>
          <p:cNvSpPr/>
          <p:nvPr/>
        </p:nvSpPr>
        <p:spPr>
          <a:xfrm>
            <a:off x="5165945" y="1503865"/>
            <a:ext cx="172746" cy="42862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8" name="Left Brace 127"/>
          <p:cNvSpPr/>
          <p:nvPr/>
        </p:nvSpPr>
        <p:spPr>
          <a:xfrm>
            <a:off x="4700952" y="1291997"/>
            <a:ext cx="135599" cy="27421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338690" y="1818189"/>
            <a:ext cx="517580" cy="4701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947861" y="2136318"/>
            <a:ext cx="75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</a:t>
            </a:r>
            <a:r>
              <a:rPr lang="en-US" sz="1800" dirty="0" err="1"/>
              <a:t>thứ</a:t>
            </a:r>
            <a:endParaRPr lang="en-US" sz="1800" dirty="0"/>
          </a:p>
        </p:txBody>
      </p:sp>
      <p:cxnSp>
        <p:nvCxnSpPr>
          <p:cNvPr id="131" name="Straight Arrow Connector 130"/>
          <p:cNvCxnSpPr/>
          <p:nvPr/>
        </p:nvCxnSpPr>
        <p:spPr>
          <a:xfrm flipH="1" flipV="1">
            <a:off x="4537295" y="760767"/>
            <a:ext cx="238992" cy="558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789752" y="414518"/>
            <a:ext cx="131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</a:t>
            </a:r>
            <a:r>
              <a:rPr lang="en-US" sz="1800" dirty="0" err="1"/>
              <a:t>trưởng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41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>
          <a:extLst>
            <a:ext uri="{FF2B5EF4-FFF2-40B4-BE49-F238E27FC236}">
              <a16:creationId xmlns:a16="http://schemas.microsoft.com/office/drawing/2014/main" id="{98497E76-05B1-C8D1-4990-B9F6EAE08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A9947A-744B-68DF-E062-69A9CAD3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86" y="415777"/>
            <a:ext cx="6552579" cy="666444"/>
          </a:xfrm>
          <a:prstGeom prst="round1Rect">
            <a:avLst/>
          </a:prstGeom>
          <a:solidFill>
            <a:srgbClr val="002060"/>
          </a:solidFill>
        </p:spPr>
        <p:txBody>
          <a:bodyPr anchor="ctr"/>
          <a:lstStyle/>
          <a:p>
            <a:r>
              <a:rPr lang="vi-VN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Hợp âm ba trưởng và hợp âm ba thứ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B22C1B88-5F1B-49E3-D54E-6AE6735BE1BE}"/>
              </a:ext>
            </a:extLst>
          </p:cNvPr>
          <p:cNvSpPr/>
          <p:nvPr/>
        </p:nvSpPr>
        <p:spPr>
          <a:xfrm>
            <a:off x="6455979" y="1429301"/>
            <a:ext cx="2098522" cy="3714199"/>
          </a:xfrm>
          <a:custGeom>
            <a:avLst/>
            <a:gdLst/>
            <a:ahLst/>
            <a:cxnLst/>
            <a:rect l="l" t="t" r="r" b="b"/>
            <a:pathLst>
              <a:path w="1949430" h="3450319">
                <a:moveTo>
                  <a:pt x="0" y="0"/>
                </a:moveTo>
                <a:lnTo>
                  <a:pt x="1949430" y="0"/>
                </a:lnTo>
                <a:lnTo>
                  <a:pt x="1949430" y="3450318"/>
                </a:lnTo>
                <a:lnTo>
                  <a:pt x="0" y="3450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1FD8D-BC14-9DA7-0997-DCD242D28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04450" flipH="1">
            <a:off x="213505" y="132539"/>
            <a:ext cx="1061071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68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BE6F52D-5AB8-349C-60F9-F9CBF292D4E7}"/>
              </a:ext>
            </a:extLst>
          </p:cNvPr>
          <p:cNvGrpSpPr/>
          <p:nvPr/>
        </p:nvGrpSpPr>
        <p:grpSpPr>
          <a:xfrm>
            <a:off x="445377" y="327217"/>
            <a:ext cx="3243755" cy="630711"/>
            <a:chOff x="478305" y="1473601"/>
            <a:chExt cx="2335609" cy="3026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C28861-08DF-249D-F732-B219D82D68D7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897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0698C8C-508B-51F8-5EFE-747689605B33}"/>
                </a:ext>
              </a:extLst>
            </p:cNvPr>
            <p:cNvSpPr/>
            <p:nvPr/>
          </p:nvSpPr>
          <p:spPr>
            <a:xfrm>
              <a:off x="520186" y="1790459"/>
              <a:ext cx="2293728" cy="2709462"/>
            </a:xfrm>
            <a:prstGeom prst="roundRect">
              <a:avLst>
                <a:gd name="adj" fmla="val 11767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b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Hợp âm ba trưởng</a:t>
              </a:r>
              <a:endParaRPr lang="vi-VN" sz="21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E4E94C-0BFC-13CB-A065-FE3E97E5363D}"/>
              </a:ext>
            </a:extLst>
          </p:cNvPr>
          <p:cNvGrpSpPr/>
          <p:nvPr/>
        </p:nvGrpSpPr>
        <p:grpSpPr>
          <a:xfrm>
            <a:off x="5396703" y="327217"/>
            <a:ext cx="3243755" cy="630711"/>
            <a:chOff x="478305" y="1473601"/>
            <a:chExt cx="2335609" cy="30263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C517B92-7AA8-ACA0-92BD-3E39BE46653E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8975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F2F61D8-14F6-560F-774F-E9D610AFE511}"/>
                </a:ext>
              </a:extLst>
            </p:cNvPr>
            <p:cNvSpPr/>
            <p:nvPr/>
          </p:nvSpPr>
          <p:spPr>
            <a:xfrm>
              <a:off x="520186" y="1790459"/>
              <a:ext cx="2293728" cy="2709462"/>
            </a:xfrm>
            <a:prstGeom prst="roundRect">
              <a:avLst>
                <a:gd name="adj" fmla="val 11767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b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Hợp âm ba thứ</a:t>
              </a:r>
              <a:endParaRPr lang="vi-VN" sz="21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12CD52-9B0F-21A6-FF81-4A0F6274DFE2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689132" y="675591"/>
            <a:ext cx="1765736" cy="0"/>
          </a:xfrm>
          <a:prstGeom prst="line">
            <a:avLst/>
          </a:prstGeom>
          <a:ln w="127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9A8994-C2ED-B9D4-02AD-3BA9E46674C0}"/>
              </a:ext>
            </a:extLst>
          </p:cNvPr>
          <p:cNvCxnSpPr>
            <a:cxnSpLocks/>
          </p:cNvCxnSpPr>
          <p:nvPr/>
        </p:nvCxnSpPr>
        <p:spPr>
          <a:xfrm>
            <a:off x="4572000" y="675591"/>
            <a:ext cx="0" cy="446790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AB11A99-497E-BCF5-539F-1BD24960A2A2}"/>
              </a:ext>
            </a:extLst>
          </p:cNvPr>
          <p:cNvSpPr txBox="1"/>
          <p:nvPr/>
        </p:nvSpPr>
        <p:spPr>
          <a:xfrm>
            <a:off x="322239" y="1089999"/>
            <a:ext cx="3992615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 xây dựng bởi sự liên kết 2 quãng 3.</a:t>
            </a:r>
            <a:endParaRPr lang="vi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 3 ở dưới có độ lớn chất lượng gồm 2 cung, quãng 3 ở trên có 1,5 cung.</a:t>
            </a:r>
            <a:endParaRPr lang="vi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827D8-7BD7-16F0-DD7E-4DDDF5323276}"/>
              </a:ext>
            </a:extLst>
          </p:cNvPr>
          <p:cNvSpPr txBox="1"/>
          <p:nvPr/>
        </p:nvSpPr>
        <p:spPr>
          <a:xfrm>
            <a:off x="4829146" y="1089999"/>
            <a:ext cx="3992615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Được xây dựng bởi sự liên kết 2 quãng 3.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Quãng 3 ở dưới có độ lớn chất lượng gồm 1,5 cung, quãng 3 ở trên có 2 cung.</a:t>
            </a:r>
            <a:endParaRPr lang="vi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A6328F-9076-BE2B-6C67-3C99B486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997" y="3565727"/>
            <a:ext cx="3664996" cy="12505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5BF512-B5F9-47F4-5F6F-07123CE1304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7129" y="3565725"/>
            <a:ext cx="3956647" cy="1249788"/>
          </a:xfrm>
          <a:prstGeom prst="rect">
            <a:avLst/>
          </a:prstGeom>
        </p:spPr>
      </p:pic>
      <p:pic>
        <p:nvPicPr>
          <p:cNvPr id="2" name="Google Shape;205;p3">
            <a:extLst>
              <a:ext uri="{FF2B5EF4-FFF2-40B4-BE49-F238E27FC236}">
                <a16:creationId xmlns:a16="http://schemas.microsoft.com/office/drawing/2014/main" id="{98724C1F-A831-3DEE-FA1C-5B50EEAEE1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73690" y="21503"/>
            <a:ext cx="1070310" cy="1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theme1.xml><?xml version="1.0" encoding="utf-8"?>
<a:theme xmlns:a="http://schemas.openxmlformats.org/drawingml/2006/main" name="Classical Music for Social Media by Slidesgo">
  <a:themeElements>
    <a:clrScheme name="Simple Light">
      <a:dk1>
        <a:srgbClr val="242A35"/>
      </a:dk1>
      <a:lt1>
        <a:srgbClr val="F6F6F4"/>
      </a:lt1>
      <a:dk2>
        <a:srgbClr val="D0D8E3"/>
      </a:dk2>
      <a:lt2>
        <a:srgbClr val="EAEDF2"/>
      </a:lt2>
      <a:accent1>
        <a:srgbClr val="ACAFBF"/>
      </a:accent1>
      <a:accent2>
        <a:srgbClr val="F9CE1B"/>
      </a:accent2>
      <a:accent3>
        <a:srgbClr val="B3632D"/>
      </a:accent3>
      <a:accent4>
        <a:srgbClr val="8E4830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374</Words>
  <Application>Microsoft Office PowerPoint</Application>
  <PresentationFormat>On-screen Show (16:9)</PresentationFormat>
  <Paragraphs>69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Nunito Light</vt:lpstr>
      <vt:lpstr>Lexend Deca SemiBold</vt:lpstr>
      <vt:lpstr>Raleway SemiBold</vt:lpstr>
      <vt:lpstr>Amatic SC</vt:lpstr>
      <vt:lpstr>Raleway</vt:lpstr>
      <vt:lpstr>Times New Roman</vt:lpstr>
      <vt:lpstr>Calibri</vt:lpstr>
      <vt:lpstr>Raleway ExtraBold</vt:lpstr>
      <vt:lpstr>Arial</vt:lpstr>
      <vt:lpstr>Raleway Medium</vt:lpstr>
      <vt:lpstr>Bebas Neue</vt:lpstr>
      <vt:lpstr>Raleway Light</vt:lpstr>
      <vt:lpstr>Classical Music for Social Media by Slidesgo</vt:lpstr>
      <vt:lpstr>KHỞI ĐỘNG</vt:lpstr>
      <vt:lpstr>PowerPoint Presentation</vt:lpstr>
      <vt:lpstr>PowerPoint Presentation</vt:lpstr>
      <vt:lpstr>1. Khái niệm</vt:lpstr>
      <vt:lpstr>2. Hợp âm ba, tên gọi các âm của hợp âm ba</vt:lpstr>
      <vt:lpstr>PowerPoint Presentation</vt:lpstr>
      <vt:lpstr>PowerPoint Presentation</vt:lpstr>
      <vt:lpstr>3. Hợp âm ba trưởng và hợp âm ba thứ</vt:lpstr>
      <vt:lpstr>PowerPoint Presentation</vt:lpstr>
      <vt:lpstr>PowerPoint Presentation</vt:lpstr>
      <vt:lpstr>HƯỚNG DẪN VỀ NHÀ (Tiết 20)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BICHKIEN</cp:lastModifiedBy>
  <cp:revision>47</cp:revision>
  <dcterms:modified xsi:type="dcterms:W3CDTF">2026-01-17T04:08:42Z</dcterms:modified>
</cp:coreProperties>
</file>