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93" r:id="rId4"/>
    <p:sldId id="277" r:id="rId5"/>
    <p:sldId id="288" r:id="rId6"/>
    <p:sldId id="274" r:id="rId7"/>
    <p:sldId id="294" r:id="rId8"/>
    <p:sldId id="282" r:id="rId9"/>
    <p:sldId id="291" r:id="rId10"/>
    <p:sldId id="292" r:id="rId11"/>
    <p:sldId id="259" r:id="rId12"/>
    <p:sldId id="283" r:id="rId13"/>
    <p:sldId id="270" r:id="rId14"/>
    <p:sldId id="284" r:id="rId15"/>
    <p:sldId id="285" r:id="rId16"/>
    <p:sldId id="286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99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60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75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23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973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63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23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53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01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40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9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D8F61-ADBC-47BA-86EC-A1317F5BC077}" type="datetimeFigureOut">
              <a:rPr lang="en-US" smtClean="0"/>
              <a:t>2/9/2026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ED0FB-CEEB-4D7D-AA1E-F18899EDE5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260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11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10.png"/><Relationship Id="rId2" Type="http://schemas.openxmlformats.org/officeDocument/2006/relationships/audio" Target="file:///F:\N&#258;M%20H&#7884;C%202022%20-%202023\PP%20-HK%20II%20-%20NAM%20HOC%2022.23\lop%206\Tiet%2022%20Chu%20de%205\Tao%20doc%20nhac%20so%203.wav" TargetMode="External"/><Relationship Id="rId1" Type="http://schemas.microsoft.com/office/2007/relationships/media" Target="file:///F:\N&#258;M%20H&#7884;C%202022%20-%202023\PP%20-HK%20II%20-%20NAM%20HOC%2022.23\lop%206\Tiet%2022%20Chu%20de%205\Tao%20doc%20nhac%20so%203.wav" TargetMode="External"/><Relationship Id="rId6" Type="http://schemas.openxmlformats.org/officeDocument/2006/relationships/audio" Target="../media/media5.wav"/><Relationship Id="rId11" Type="http://schemas.openxmlformats.org/officeDocument/2006/relationships/slideLayout" Target="../slideLayouts/slideLayout2.xml"/><Relationship Id="rId5" Type="http://schemas.microsoft.com/office/2007/relationships/media" Target="../media/media5.wav"/><Relationship Id="rId15" Type="http://schemas.openxmlformats.org/officeDocument/2006/relationships/image" Target="../media/image5.png"/><Relationship Id="rId10" Type="http://schemas.openxmlformats.org/officeDocument/2006/relationships/audio" Target="../media/media7.wav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microsoft.com/office/2007/relationships/media" Target="../media/media3.wav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openxmlformats.org/officeDocument/2006/relationships/image" Target="../media/image11.png"/><Relationship Id="rId3" Type="http://schemas.microsoft.com/office/2007/relationships/media" Target="../media/media4.wav"/><Relationship Id="rId7" Type="http://schemas.microsoft.com/office/2007/relationships/media" Target="../media/media6.wav"/><Relationship Id="rId12" Type="http://schemas.openxmlformats.org/officeDocument/2006/relationships/image" Target="../media/image10.png"/><Relationship Id="rId2" Type="http://schemas.openxmlformats.org/officeDocument/2006/relationships/audio" Target="file:///G:\GIAO%20AN%20%2023-24\2.%20GIAO%20AN%20PP%20AM%20NHAC%2023-24\Lop%206%20-%20HK%20I\GIAO%20AN%20pp%206%20HK%20II\lop%206\Tiet%2020%20-%20DOC%20NHAC%20SO%203\Tao%20doc%20nhac%20so%203.wav" TargetMode="External"/><Relationship Id="rId1" Type="http://schemas.microsoft.com/office/2007/relationships/media" Target="file:///G:\GIAO%20AN%20%2023-24\2.%20GIAO%20AN%20PP%20AM%20NHAC%2023-24\Lop%206%20-%20HK%20I\GIAO%20AN%20pp%206%20HK%20II\lop%206\Tiet%2020%20-%20DOC%20NHAC%20SO%203\Tao%20doc%20nhac%20so%203.wav" TargetMode="External"/><Relationship Id="rId6" Type="http://schemas.openxmlformats.org/officeDocument/2006/relationships/audio" Target="../media/media5.wav"/><Relationship Id="rId11" Type="http://schemas.openxmlformats.org/officeDocument/2006/relationships/slideLayout" Target="../slideLayouts/slideLayout2.xml"/><Relationship Id="rId5" Type="http://schemas.microsoft.com/office/2007/relationships/media" Target="../media/media5.wav"/><Relationship Id="rId15" Type="http://schemas.openxmlformats.org/officeDocument/2006/relationships/image" Target="../media/image5.png"/><Relationship Id="rId10" Type="http://schemas.openxmlformats.org/officeDocument/2006/relationships/audio" Target="../media/media7.wav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9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5" Type="http://schemas.microsoft.com/office/2007/relationships/media" Target="../media/media10.wav"/><Relationship Id="rId10" Type="http://schemas.openxmlformats.org/officeDocument/2006/relationships/image" Target="../media/image5.png"/><Relationship Id="rId4" Type="http://schemas.openxmlformats.org/officeDocument/2006/relationships/audio" Target="../media/media9.wav"/><Relationship Id="rId9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3882887" y="228600"/>
            <a:ext cx="6908097" cy="1038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vi-VN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, ngày </a:t>
            </a:r>
            <a:r>
              <a:rPr lang="en-US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vi-VN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tháng 0</a:t>
            </a:r>
            <a:r>
              <a:rPr lang="en-US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năm 202</a:t>
            </a:r>
            <a:r>
              <a:rPr lang="en-US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5652815" y="1496943"/>
            <a:ext cx="1441360" cy="5548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22</a:t>
            </a:r>
          </a:p>
        </p:txBody>
      </p:sp>
      <p:pic>
        <p:nvPicPr>
          <p:cNvPr id="11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730129">
            <a:off x="1614455" y="880991"/>
            <a:ext cx="1689681" cy="117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11655" y="2600611"/>
            <a:ext cx="8174354" cy="184075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– SÁNG TẠO</a:t>
            </a:r>
            <a:endParaRPr lang="en-US" altLang="en-US" sz="5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 descr="0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62600"/>
            <a:ext cx="2438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0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456" y="5562600"/>
            <a:ext cx="24384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40529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2"/>
          <p:cNvSpPr>
            <a:spLocks noChangeArrowheads="1"/>
          </p:cNvSpPr>
          <p:nvPr/>
        </p:nvSpPr>
        <p:spPr bwMode="auto">
          <a:xfrm>
            <a:off x="796835" y="316300"/>
            <a:ext cx="1122099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KIỂM TRA, ĐÁNH GIÁ THƯỜNG XUYÊN SỐ 2</a:t>
            </a:r>
          </a:p>
        </p:txBody>
      </p:sp>
      <p:sp>
        <p:nvSpPr>
          <p:cNvPr id="6" name="Rectangle 32"/>
          <p:cNvSpPr>
            <a:spLocks noChangeArrowheads="1"/>
          </p:cNvSpPr>
          <p:nvPr/>
        </p:nvSpPr>
        <p:spPr bwMode="auto">
          <a:xfrm>
            <a:off x="1419498" y="1267992"/>
            <a:ext cx="67447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5634446" y="1914323"/>
            <a:ext cx="39798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32"/>
          <p:cNvSpPr>
            <a:spLocks noChangeArrowheads="1"/>
          </p:cNvSpPr>
          <p:nvPr/>
        </p:nvSpPr>
        <p:spPr bwMode="auto">
          <a:xfrm>
            <a:off x="1419497" y="2691843"/>
            <a:ext cx="78290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2"/>
          <p:cNvSpPr>
            <a:spLocks noChangeArrowheads="1"/>
          </p:cNvSpPr>
          <p:nvPr/>
        </p:nvSpPr>
        <p:spPr bwMode="auto">
          <a:xfrm>
            <a:off x="6940732" y="3206985"/>
            <a:ext cx="33789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327580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/>
          <p:cNvSpPr>
            <a:spLocks noChangeArrowheads="1" noChangeShapeType="1" noTextEdit="1"/>
          </p:cNvSpPr>
          <p:nvPr/>
        </p:nvSpPr>
        <p:spPr bwMode="auto">
          <a:xfrm>
            <a:off x="1600200" y="213901"/>
            <a:ext cx="7569926" cy="12622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i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411539">
            <a:off x="318937" y="498063"/>
            <a:ext cx="10287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01"/>
          <p:cNvSpPr>
            <a:spLocks noChangeArrowheads="1"/>
          </p:cNvSpPr>
          <p:nvPr/>
        </p:nvSpPr>
        <p:spPr bwMode="auto">
          <a:xfrm>
            <a:off x="6574970" y="2004139"/>
            <a:ext cx="19050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381321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/>
          <p:cNvSpPr>
            <a:spLocks noChangeArrowheads="1" noChangeShapeType="1" noTextEdit="1"/>
          </p:cNvSpPr>
          <p:nvPr/>
        </p:nvSpPr>
        <p:spPr bwMode="auto">
          <a:xfrm>
            <a:off x="2359253" y="7938"/>
            <a:ext cx="5421312" cy="639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1. Đọc nhạc: Bài đọc nhạc số 3</a:t>
            </a:r>
          </a:p>
        </p:txBody>
      </p:sp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t="21231" r="906" b="64447"/>
          <a:stretch>
            <a:fillRect/>
          </a:stretch>
        </p:blipFill>
        <p:spPr bwMode="auto">
          <a:xfrm>
            <a:off x="884556" y="900907"/>
            <a:ext cx="10937331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ao doc nhac so 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828" y="22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411539">
            <a:off x="468540" y="153988"/>
            <a:ext cx="10287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40923" r="906" b="44756"/>
          <a:stretch>
            <a:fillRect/>
          </a:stretch>
        </p:blipFill>
        <p:spPr bwMode="auto">
          <a:xfrm>
            <a:off x="228828" y="2197100"/>
            <a:ext cx="1166635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60616" r="906" b="23273"/>
          <a:stretch>
            <a:fillRect/>
          </a:stretch>
        </p:blipFill>
        <p:spPr bwMode="auto">
          <a:xfrm>
            <a:off x="317728" y="3732213"/>
            <a:ext cx="1154680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82098" r="906" b="3581"/>
          <a:stretch>
            <a:fillRect/>
          </a:stretch>
        </p:blipFill>
        <p:spPr bwMode="auto">
          <a:xfrm>
            <a:off x="330427" y="5180013"/>
            <a:ext cx="1153410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059447" y="1951038"/>
            <a:ext cx="27463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967043" y="1966913"/>
            <a:ext cx="3492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446523" y="4699000"/>
            <a:ext cx="3429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531811" y="6240463"/>
            <a:ext cx="3429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084652" y="1955801"/>
            <a:ext cx="2463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909507" y="1944688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270864" y="3198813"/>
            <a:ext cx="3127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288804" y="3186113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9947918" y="3160713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352132" y="4537075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8287663" y="4646613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345005" y="6007894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121690" y="5994334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 flipH="1">
            <a:off x="7725864" y="6036845"/>
            <a:ext cx="4693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604390" y="1889125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E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8159074" y="1901825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602919" y="3271838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949297" y="4565650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E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703368" y="4565650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038922" y="3176588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E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553559" y="6036845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 flipH="1">
            <a:off x="3949297" y="5908675"/>
            <a:ext cx="30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 flipH="1">
            <a:off x="9458604" y="4577490"/>
            <a:ext cx="4893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 flipH="1">
            <a:off x="9869540" y="1862138"/>
            <a:ext cx="304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 flipH="1">
            <a:off x="3736613" y="3087688"/>
            <a:ext cx="304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 flipH="1">
            <a:off x="2299744" y="6022195"/>
            <a:ext cx="309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169174" y="5994334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 flipH="1">
            <a:off x="1197024" y="4616450"/>
            <a:ext cx="30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046937" y="3130550"/>
            <a:ext cx="250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 flipH="1">
            <a:off x="2148845" y="3224213"/>
            <a:ext cx="2746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C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406028" y="4638675"/>
            <a:ext cx="257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8866786" y="3236913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8373161" y="6160044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D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830487" y="1908175"/>
            <a:ext cx="323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7615921" y="1949450"/>
            <a:ext cx="311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D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7151919" y="4610100"/>
            <a:ext cx="323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pic>
        <p:nvPicPr>
          <p:cNvPr id="47" name="Tdn cau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669698" y="1709332"/>
            <a:ext cx="389749" cy="389749"/>
          </a:xfrm>
          <a:prstGeom prst="rect">
            <a:avLst/>
          </a:prstGeom>
        </p:spPr>
      </p:pic>
      <p:pic>
        <p:nvPicPr>
          <p:cNvPr id="48" name="Tdn cau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71666" y="1985170"/>
            <a:ext cx="501650" cy="501650"/>
          </a:xfrm>
          <a:prstGeom prst="rect">
            <a:avLst/>
          </a:prstGeom>
        </p:spPr>
      </p:pic>
      <p:pic>
        <p:nvPicPr>
          <p:cNvPr id="49" name="Tdn cau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821887" y="3605080"/>
            <a:ext cx="457650" cy="457650"/>
          </a:xfrm>
          <a:prstGeom prst="rect">
            <a:avLst/>
          </a:prstGeom>
        </p:spPr>
      </p:pic>
      <p:pic>
        <p:nvPicPr>
          <p:cNvPr id="50" name="Tdn cau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69447" y="4657111"/>
            <a:ext cx="451464" cy="45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5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5" dur="414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1" dur="596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3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7" dur="5915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3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3" dur="595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3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9" dur="618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3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4" grpId="0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3" grpId="0"/>
      <p:bldP spid="24" grpId="0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2" grpId="0"/>
      <p:bldP spid="33" grpId="0"/>
      <p:bldP spid="33" grpId="1"/>
      <p:bldP spid="34" grpId="0"/>
      <p:bldP spid="34" grpId="1"/>
      <p:bldP spid="35" grpId="0"/>
      <p:bldP spid="35" grpId="1"/>
      <p:bldP spid="36" grpId="0"/>
      <p:bldP spid="37" grpId="0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4" grpId="0"/>
      <p:bldP spid="44" grpId="1"/>
      <p:bldP spid="45" grpId="0"/>
      <p:bldP spid="45" grpId="1"/>
      <p:bldP spid="46" grpId="0"/>
      <p:bldP spid="4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đọc nhạc số 3 có ghi tên nốt nhạc - Lớp 6 Sách Kết nối tri thức với cuộc số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299" y="646611"/>
            <a:ext cx="10263323" cy="576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5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896473"/>
              </p:ext>
            </p:extLst>
          </p:nvPr>
        </p:nvGraphicFramePr>
        <p:xfrm>
          <a:off x="117563" y="1005847"/>
          <a:ext cx="11982996" cy="46111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4642">
                  <a:extLst>
                    <a:ext uri="{9D8B030D-6E8A-4147-A177-3AD203B41FA5}">
                      <a16:colId xmlns:a16="http://schemas.microsoft.com/office/drawing/2014/main" val="4216902317"/>
                    </a:ext>
                  </a:extLst>
                </a:gridCol>
                <a:gridCol w="3156856">
                  <a:extLst>
                    <a:ext uri="{9D8B030D-6E8A-4147-A177-3AD203B41FA5}">
                      <a16:colId xmlns:a16="http://schemas.microsoft.com/office/drawing/2014/main" val="2324747489"/>
                    </a:ext>
                  </a:extLst>
                </a:gridCol>
                <a:gridCol w="2995749">
                  <a:extLst>
                    <a:ext uri="{9D8B030D-6E8A-4147-A177-3AD203B41FA5}">
                      <a16:colId xmlns:a16="http://schemas.microsoft.com/office/drawing/2014/main" val="3297938132"/>
                    </a:ext>
                  </a:extLst>
                </a:gridCol>
                <a:gridCol w="2995749">
                  <a:extLst>
                    <a:ext uri="{9D8B030D-6E8A-4147-A177-3AD203B41FA5}">
                      <a16:colId xmlns:a16="http://schemas.microsoft.com/office/drawing/2014/main" val="898108240"/>
                    </a:ext>
                  </a:extLst>
                </a:gridCol>
              </a:tblGrid>
              <a:tr h="15370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1620833"/>
                  </a:ext>
                </a:extLst>
              </a:tr>
              <a:tr h="153706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6594300"/>
                  </a:ext>
                </a:extLst>
              </a:tr>
              <a:tr h="15370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8587460"/>
                  </a:ext>
                </a:extLst>
              </a:tr>
            </a:tbl>
          </a:graphicData>
        </a:graphic>
      </p:graphicFrame>
      <p:sp>
        <p:nvSpPr>
          <p:cNvPr id="6" name="Rectangle 32"/>
          <p:cNvSpPr>
            <a:spLocks noChangeArrowheads="1"/>
          </p:cNvSpPr>
          <p:nvPr/>
        </p:nvSpPr>
        <p:spPr bwMode="auto">
          <a:xfrm>
            <a:off x="439782" y="1189901"/>
            <a:ext cx="214666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439782" y="2574283"/>
            <a:ext cx="214666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32"/>
          <p:cNvSpPr>
            <a:spLocks noChangeArrowheads="1"/>
          </p:cNvSpPr>
          <p:nvPr/>
        </p:nvSpPr>
        <p:spPr bwMode="auto">
          <a:xfrm>
            <a:off x="130626" y="4207140"/>
            <a:ext cx="286511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2"/>
          <p:cNvSpPr>
            <a:spLocks noChangeArrowheads="1"/>
          </p:cNvSpPr>
          <p:nvPr/>
        </p:nvSpPr>
        <p:spPr bwMode="auto">
          <a:xfrm>
            <a:off x="3457302" y="1189900"/>
            <a:ext cx="214666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32"/>
          <p:cNvSpPr>
            <a:spLocks noChangeArrowheads="1"/>
          </p:cNvSpPr>
          <p:nvPr/>
        </p:nvSpPr>
        <p:spPr bwMode="auto">
          <a:xfrm>
            <a:off x="3008808" y="2599850"/>
            <a:ext cx="318298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32"/>
          <p:cNvSpPr>
            <a:spLocks noChangeArrowheads="1"/>
          </p:cNvSpPr>
          <p:nvPr/>
        </p:nvSpPr>
        <p:spPr bwMode="auto">
          <a:xfrm>
            <a:off x="3307079" y="4107884"/>
            <a:ext cx="244710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32"/>
          <p:cNvSpPr>
            <a:spLocks noChangeArrowheads="1"/>
          </p:cNvSpPr>
          <p:nvPr/>
        </p:nvSpPr>
        <p:spPr bwMode="auto">
          <a:xfrm>
            <a:off x="6315889" y="3541216"/>
            <a:ext cx="24471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32"/>
          <p:cNvSpPr>
            <a:spLocks noChangeArrowheads="1"/>
          </p:cNvSpPr>
          <p:nvPr/>
        </p:nvSpPr>
        <p:spPr bwMode="auto">
          <a:xfrm>
            <a:off x="6466112" y="1189899"/>
            <a:ext cx="214666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PP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32"/>
          <p:cNvSpPr>
            <a:spLocks noChangeArrowheads="1"/>
          </p:cNvSpPr>
          <p:nvPr/>
        </p:nvSpPr>
        <p:spPr bwMode="auto">
          <a:xfrm>
            <a:off x="9474922" y="1188447"/>
            <a:ext cx="214666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2"/>
          <p:cNvSpPr>
            <a:spLocks noChangeArrowheads="1"/>
          </p:cNvSpPr>
          <p:nvPr/>
        </p:nvSpPr>
        <p:spPr bwMode="auto">
          <a:xfrm>
            <a:off x="9358446" y="2663772"/>
            <a:ext cx="247650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32"/>
          <p:cNvSpPr>
            <a:spLocks noChangeArrowheads="1"/>
          </p:cNvSpPr>
          <p:nvPr/>
        </p:nvSpPr>
        <p:spPr bwMode="auto">
          <a:xfrm>
            <a:off x="9267550" y="4046701"/>
            <a:ext cx="256140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32"/>
          <p:cNvSpPr>
            <a:spLocks noChangeArrowheads="1"/>
          </p:cNvSpPr>
          <p:nvPr/>
        </p:nvSpPr>
        <p:spPr bwMode="auto">
          <a:xfrm>
            <a:off x="1563185" y="200584"/>
            <a:ext cx="100649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ĐÁNH GIÁ: HÁT, ĐỌC NHẠC</a:t>
            </a:r>
            <a:endParaRPr lang="en-US" alt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6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759314"/>
              </p:ext>
            </p:extLst>
          </p:nvPr>
        </p:nvGraphicFramePr>
        <p:xfrm>
          <a:off x="209004" y="1058094"/>
          <a:ext cx="11508379" cy="46111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9825">
                  <a:extLst>
                    <a:ext uri="{9D8B030D-6E8A-4147-A177-3AD203B41FA5}">
                      <a16:colId xmlns:a16="http://schemas.microsoft.com/office/drawing/2014/main" val="4216902317"/>
                    </a:ext>
                  </a:extLst>
                </a:gridCol>
                <a:gridCol w="4042428">
                  <a:extLst>
                    <a:ext uri="{9D8B030D-6E8A-4147-A177-3AD203B41FA5}">
                      <a16:colId xmlns:a16="http://schemas.microsoft.com/office/drawing/2014/main" val="2324747489"/>
                    </a:ext>
                  </a:extLst>
                </a:gridCol>
                <a:gridCol w="3836126">
                  <a:extLst>
                    <a:ext uri="{9D8B030D-6E8A-4147-A177-3AD203B41FA5}">
                      <a16:colId xmlns:a16="http://schemas.microsoft.com/office/drawing/2014/main" val="3297938132"/>
                    </a:ext>
                  </a:extLst>
                </a:gridCol>
              </a:tblGrid>
              <a:tr h="1537063"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1620833"/>
                  </a:ext>
                </a:extLst>
              </a:tr>
              <a:tr h="15370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6594300"/>
                  </a:ext>
                </a:extLst>
              </a:tr>
              <a:tr h="15370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8587460"/>
                  </a:ext>
                </a:extLst>
              </a:tr>
            </a:tbl>
          </a:graphicData>
        </a:graphic>
      </p:graphicFrame>
      <p:sp>
        <p:nvSpPr>
          <p:cNvPr id="6" name="Rectangle 32"/>
          <p:cNvSpPr>
            <a:spLocks noChangeArrowheads="1"/>
          </p:cNvSpPr>
          <p:nvPr/>
        </p:nvSpPr>
        <p:spPr bwMode="auto">
          <a:xfrm>
            <a:off x="971006" y="1137927"/>
            <a:ext cx="21466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MỨC ĐỘ</a:t>
            </a:r>
            <a:endParaRPr lang="en-US" alt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298275" y="2653608"/>
            <a:ext cx="2967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ĐÚNG GIAI ĐIỆU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2"/>
          <p:cNvSpPr>
            <a:spLocks noChangeArrowheads="1"/>
          </p:cNvSpPr>
          <p:nvPr/>
        </p:nvSpPr>
        <p:spPr bwMode="auto">
          <a:xfrm>
            <a:off x="4889861" y="1448755"/>
            <a:ext cx="21466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32"/>
          <p:cNvSpPr>
            <a:spLocks noChangeArrowheads="1"/>
          </p:cNvSpPr>
          <p:nvPr/>
        </p:nvSpPr>
        <p:spPr bwMode="auto">
          <a:xfrm>
            <a:off x="4291694" y="2886188"/>
            <a:ext cx="341103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ĐẠT 2/3 TIÊU CHÍ TRỞ LÊN</a:t>
            </a:r>
            <a:endParaRPr lang="en-US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32"/>
          <p:cNvSpPr>
            <a:spLocks noChangeArrowheads="1"/>
          </p:cNvSpPr>
          <p:nvPr/>
        </p:nvSpPr>
        <p:spPr bwMode="auto">
          <a:xfrm>
            <a:off x="8024948" y="2886188"/>
            <a:ext cx="35530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DƯỚI 2/3 TIÊU CHÍ</a:t>
            </a:r>
            <a:endParaRPr lang="en-US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32"/>
          <p:cNvSpPr>
            <a:spLocks noChangeArrowheads="1"/>
          </p:cNvSpPr>
          <p:nvPr/>
        </p:nvSpPr>
        <p:spPr bwMode="auto">
          <a:xfrm>
            <a:off x="8728166" y="1219428"/>
            <a:ext cx="214666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CHƯA ĐẠT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32"/>
          <p:cNvSpPr>
            <a:spLocks noChangeArrowheads="1"/>
          </p:cNvSpPr>
          <p:nvPr/>
        </p:nvSpPr>
        <p:spPr bwMode="auto">
          <a:xfrm>
            <a:off x="298275" y="92671"/>
            <a:ext cx="116651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ĐÁNH GIÁ SỐ 1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QUÁ TRÌNH LÀM VIỆC NHÓM</a:t>
            </a:r>
            <a:endParaRPr lang="en-US" alt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2"/>
          <p:cNvSpPr>
            <a:spLocks noChangeArrowheads="1"/>
          </p:cNvSpPr>
          <p:nvPr/>
        </p:nvSpPr>
        <p:spPr bwMode="auto">
          <a:xfrm>
            <a:off x="91439" y="1958092"/>
            <a:ext cx="21466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TIÊU CHÍ</a:t>
            </a:r>
            <a:endParaRPr lang="en-US" alt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09004" y="1058094"/>
            <a:ext cx="2860765" cy="15684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32"/>
          <p:cNvSpPr>
            <a:spLocks noChangeArrowheads="1"/>
          </p:cNvSpPr>
          <p:nvPr/>
        </p:nvSpPr>
        <p:spPr bwMode="auto">
          <a:xfrm>
            <a:off x="298275" y="3051075"/>
            <a:ext cx="328965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VẬN ĐỘNG THEO NHỊP ĐIỆU BÀI HÁT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32"/>
          <p:cNvSpPr>
            <a:spLocks noChangeArrowheads="1"/>
          </p:cNvSpPr>
          <p:nvPr/>
        </p:nvSpPr>
        <p:spPr bwMode="auto">
          <a:xfrm>
            <a:off x="-14148" y="3691397"/>
            <a:ext cx="411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HÁT ĐỐI ĐÁP, HOÀ GIỌNG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32"/>
          <p:cNvSpPr>
            <a:spLocks noChangeArrowheads="1"/>
          </p:cNvSpPr>
          <p:nvPr/>
        </p:nvSpPr>
        <p:spPr bwMode="auto">
          <a:xfrm>
            <a:off x="4291694" y="4277735"/>
            <a:ext cx="341103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ĐẠT 2/3 TIÊU CHÍ TRỞ LÊN</a:t>
            </a:r>
            <a:endParaRPr lang="en-US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32"/>
          <p:cNvSpPr>
            <a:spLocks noChangeArrowheads="1"/>
          </p:cNvSpPr>
          <p:nvPr/>
        </p:nvSpPr>
        <p:spPr bwMode="auto">
          <a:xfrm>
            <a:off x="8024948" y="4493178"/>
            <a:ext cx="35530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DƯỚI 2/3 TIÊU CHÍ</a:t>
            </a:r>
            <a:endParaRPr lang="en-US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32"/>
          <p:cNvSpPr>
            <a:spLocks noChangeArrowheads="1"/>
          </p:cNvSpPr>
          <p:nvPr/>
        </p:nvSpPr>
        <p:spPr bwMode="auto">
          <a:xfrm>
            <a:off x="298275" y="4165003"/>
            <a:ext cx="2967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ĐÚNG GIAI ĐIỆU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32"/>
          <p:cNvSpPr>
            <a:spLocks noChangeArrowheads="1"/>
          </p:cNvSpPr>
          <p:nvPr/>
        </p:nvSpPr>
        <p:spPr bwMode="auto">
          <a:xfrm>
            <a:off x="298275" y="4638609"/>
            <a:ext cx="328965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ĐÚNG TÊN NỐT NHẠC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32"/>
          <p:cNvSpPr>
            <a:spLocks noChangeArrowheads="1"/>
          </p:cNvSpPr>
          <p:nvPr/>
        </p:nvSpPr>
        <p:spPr bwMode="auto">
          <a:xfrm>
            <a:off x="257720" y="5131630"/>
            <a:ext cx="25744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ĐÚNG TIẾT TẤU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11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  <p:bldP spid="14" grpId="0"/>
      <p:bldP spid="15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0626180"/>
              </p:ext>
            </p:extLst>
          </p:nvPr>
        </p:nvGraphicFramePr>
        <p:xfrm>
          <a:off x="165462" y="1058094"/>
          <a:ext cx="11508379" cy="4236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3179">
                  <a:extLst>
                    <a:ext uri="{9D8B030D-6E8A-4147-A177-3AD203B41FA5}">
                      <a16:colId xmlns:a16="http://schemas.microsoft.com/office/drawing/2014/main" val="4216902317"/>
                    </a:ext>
                  </a:extLst>
                </a:gridCol>
                <a:gridCol w="3479074">
                  <a:extLst>
                    <a:ext uri="{9D8B030D-6E8A-4147-A177-3AD203B41FA5}">
                      <a16:colId xmlns:a16="http://schemas.microsoft.com/office/drawing/2014/main" val="2324747489"/>
                    </a:ext>
                  </a:extLst>
                </a:gridCol>
                <a:gridCol w="3836126">
                  <a:extLst>
                    <a:ext uri="{9D8B030D-6E8A-4147-A177-3AD203B41FA5}">
                      <a16:colId xmlns:a16="http://schemas.microsoft.com/office/drawing/2014/main" val="3297938132"/>
                    </a:ext>
                  </a:extLst>
                </a:gridCol>
              </a:tblGrid>
              <a:tr h="1162592">
                <a:tc>
                  <a:txBody>
                    <a:bodyPr/>
                    <a:lstStyle/>
                    <a:p>
                      <a:r>
                        <a:rPr lang="en-US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1620833"/>
                  </a:ext>
                </a:extLst>
              </a:tr>
              <a:tr h="307412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6594300"/>
                  </a:ext>
                </a:extLst>
              </a:tr>
            </a:tbl>
          </a:graphicData>
        </a:graphic>
      </p:graphicFrame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222064" y="2515830"/>
            <a:ext cx="38045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- Ý THỨC HỌC 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2"/>
          <p:cNvSpPr>
            <a:spLocks noChangeArrowheads="1"/>
          </p:cNvSpPr>
          <p:nvPr/>
        </p:nvSpPr>
        <p:spPr bwMode="auto">
          <a:xfrm>
            <a:off x="4846319" y="1305733"/>
            <a:ext cx="21466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32"/>
          <p:cNvSpPr>
            <a:spLocks noChangeArrowheads="1"/>
          </p:cNvSpPr>
          <p:nvPr/>
        </p:nvSpPr>
        <p:spPr bwMode="auto">
          <a:xfrm>
            <a:off x="8728164" y="1305733"/>
            <a:ext cx="21466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32"/>
          <p:cNvSpPr>
            <a:spLocks noChangeArrowheads="1"/>
          </p:cNvSpPr>
          <p:nvPr/>
        </p:nvSpPr>
        <p:spPr bwMode="auto">
          <a:xfrm>
            <a:off x="367935" y="118797"/>
            <a:ext cx="1166513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ĐÁNH GIÁ SỐ 2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QUÁ TRÌNH LÀM VIỆC CÁ NHÂN</a:t>
            </a:r>
            <a:endParaRPr lang="en-US" alt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2"/>
          <p:cNvSpPr>
            <a:spLocks noChangeArrowheads="1"/>
          </p:cNvSpPr>
          <p:nvPr/>
        </p:nvSpPr>
        <p:spPr bwMode="auto">
          <a:xfrm>
            <a:off x="940525" y="1448755"/>
            <a:ext cx="21466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TIÊU CHÍ</a:t>
            </a:r>
            <a:endParaRPr lang="en-US" alt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32"/>
          <p:cNvSpPr>
            <a:spLocks noChangeArrowheads="1"/>
          </p:cNvSpPr>
          <p:nvPr/>
        </p:nvSpPr>
        <p:spPr bwMode="auto">
          <a:xfrm>
            <a:off x="165462" y="3270373"/>
            <a:ext cx="328965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THAM GIA THẢO LUẬN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32"/>
          <p:cNvSpPr>
            <a:spLocks noChangeArrowheads="1"/>
          </p:cNvSpPr>
          <p:nvPr/>
        </p:nvSpPr>
        <p:spPr bwMode="auto">
          <a:xfrm>
            <a:off x="209004" y="3905381"/>
            <a:ext cx="411697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BÁO CÁO KẾT QUẢ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32"/>
          <p:cNvSpPr>
            <a:spLocks noChangeArrowheads="1"/>
          </p:cNvSpPr>
          <p:nvPr/>
        </p:nvSpPr>
        <p:spPr bwMode="auto">
          <a:xfrm>
            <a:off x="222064" y="4460848"/>
            <a:ext cx="380454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NHẬN XÉT BÁO CÁO NHÓM KHÁC</a:t>
            </a:r>
            <a:endParaRPr lang="en-US" alt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5462" y="3033507"/>
            <a:ext cx="115083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69812" y="3722735"/>
            <a:ext cx="115083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74162" y="4372774"/>
            <a:ext cx="1150837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12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  <p:bldP spid="14" grpId="0"/>
      <p:bldP spid="15" grpId="0"/>
      <p:bldP spid="19" grpId="0"/>
      <p:bldP spid="20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7075" y="644412"/>
            <a:ext cx="9186456" cy="527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42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253;p86">
            <a:extLst>
              <a:ext uri="{FF2B5EF4-FFF2-40B4-BE49-F238E27FC236}">
                <a16:creationId xmlns:a16="http://schemas.microsoft.com/office/drawing/2014/main" id="{98EAD4C5-4080-42EC-6792-525FA4F01A2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07752">
            <a:off x="249741" y="2272850"/>
            <a:ext cx="3219840" cy="397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54;p86">
            <a:extLst>
              <a:ext uri="{FF2B5EF4-FFF2-40B4-BE49-F238E27FC236}">
                <a16:creationId xmlns:a16="http://schemas.microsoft.com/office/drawing/2014/main" id="{AE3D4514-CB44-B4CD-7061-0CBE5799DF0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279509">
            <a:off x="8607726" y="4588371"/>
            <a:ext cx="1073193" cy="20316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84BF2C84-06FA-2E10-BDDE-CB24F4E38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086" y="208137"/>
            <a:ext cx="53449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600" b="1" dirty="0">
                <a:latin typeface="Times New Roman" panose="02020603050405020304" pitchFamily="18" charset="0"/>
              </a:rPr>
              <a:t>I.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hát</a:t>
            </a:r>
            <a:r>
              <a:rPr lang="en-US" altLang="en-US" sz="3600" b="1" dirty="0">
                <a:latin typeface="Times New Roman" panose="02020603050405020304" pitchFamily="18" charset="0"/>
              </a:rPr>
              <a:t>: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rơi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5854762A-5859-0DAD-91F0-74DF87405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3542" y="809694"/>
            <a:ext cx="68601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3200" b="1" dirty="0">
                <a:latin typeface="Times New Roman" panose="02020603050405020304" pitchFamily="18" charset="0"/>
              </a:rPr>
              <a:t> ca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Khơ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mú</a:t>
            </a:r>
            <a:endParaRPr lang="en-US" altLang="en-US" sz="3200" b="1" i="1" dirty="0">
              <a:latin typeface="Times New Roman" panose="02020603050405020304" pitchFamily="18" charset="0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586BAD1E-3C9B-A94C-FA43-5DACAC94E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085" y="1672860"/>
            <a:ext cx="53449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600" b="1" dirty="0">
                <a:latin typeface="Times New Roman" panose="02020603050405020304" pitchFamily="18" charset="0"/>
              </a:rPr>
              <a:t>II.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</a:rPr>
              <a:t> 3</a:t>
            </a:r>
            <a:endParaRPr lang="en-US" altLang="en-US" sz="3600" b="1" i="1" dirty="0">
              <a:latin typeface="Times New Roman" panose="02020603050405020304" pitchFamily="18" charset="0"/>
            </a:endParaRPr>
          </a:p>
        </p:txBody>
      </p:sp>
      <p:pic>
        <p:nvPicPr>
          <p:cNvPr id="2" name="Mua roi (Nhac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2195" y="2000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08" y="175949"/>
            <a:ext cx="11095385" cy="647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29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2"/>
          <p:cNvSpPr>
            <a:spLocks noChangeArrowheads="1"/>
          </p:cNvSpPr>
          <p:nvPr/>
        </p:nvSpPr>
        <p:spPr bwMode="auto">
          <a:xfrm>
            <a:off x="174171" y="490472"/>
            <a:ext cx="120178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BÀI KIỂM TRA, ĐÁNH GIÁ THƯỜNG XUYÊN SỐ 2</a:t>
            </a:r>
          </a:p>
        </p:txBody>
      </p:sp>
      <p:sp>
        <p:nvSpPr>
          <p:cNvPr id="6" name="Rectangle 32"/>
          <p:cNvSpPr>
            <a:spLocks noChangeArrowheads="1"/>
          </p:cNvSpPr>
          <p:nvPr/>
        </p:nvSpPr>
        <p:spPr bwMode="auto">
          <a:xfrm>
            <a:off x="1419498" y="1267992"/>
            <a:ext cx="67447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5634446" y="1914323"/>
            <a:ext cx="39798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32"/>
          <p:cNvSpPr>
            <a:spLocks noChangeArrowheads="1"/>
          </p:cNvSpPr>
          <p:nvPr/>
        </p:nvSpPr>
        <p:spPr bwMode="auto">
          <a:xfrm>
            <a:off x="1419497" y="2691843"/>
            <a:ext cx="78290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alt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2"/>
          <p:cNvSpPr>
            <a:spLocks noChangeArrowheads="1"/>
          </p:cNvSpPr>
          <p:nvPr/>
        </p:nvSpPr>
        <p:spPr bwMode="auto">
          <a:xfrm>
            <a:off x="6940732" y="3206985"/>
            <a:ext cx="33789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286282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3413311" y="267974"/>
            <a:ext cx="572396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IV. HƯỚNG DẪN VỀ NHÀ</a:t>
            </a:r>
          </a:p>
        </p:txBody>
      </p:sp>
      <p:pic>
        <p:nvPicPr>
          <p:cNvPr id="44035" name="Picture 3" descr="BHOMES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114800"/>
            <a:ext cx="8763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7" name="Rectangle 5"/>
          <p:cNvSpPr>
            <a:spLocks/>
          </p:cNvSpPr>
          <p:nvPr/>
        </p:nvSpPr>
        <p:spPr bwMode="auto">
          <a:xfrm>
            <a:off x="358588" y="1517888"/>
            <a:ext cx="8519941" cy="90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6:     </a:t>
            </a:r>
          </a:p>
        </p:txBody>
      </p:sp>
      <p:sp>
        <p:nvSpPr>
          <p:cNvPr id="44039" name="Rectangle 7"/>
          <p:cNvSpPr>
            <a:spLocks/>
          </p:cNvSpPr>
          <p:nvPr/>
        </p:nvSpPr>
        <p:spPr bwMode="auto">
          <a:xfrm>
            <a:off x="358588" y="2507420"/>
            <a:ext cx="11312013" cy="100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     -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3600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36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3600" b="1" i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”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sĩ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Trương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Quang</a:t>
            </a: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Lục</a:t>
            </a:r>
            <a:endParaRPr lang="en-US" altLang="en-US" sz="3600" b="1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618558" y="930576"/>
            <a:ext cx="20368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36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TIẾT 23 </a:t>
            </a:r>
          </a:p>
        </p:txBody>
      </p:sp>
    </p:spTree>
    <p:extLst>
      <p:ext uri="{BB962C8B-B14F-4D97-AF65-F5344CB8AC3E}">
        <p14:creationId xmlns:p14="http://schemas.microsoft.com/office/powerpoint/2010/main" val="2108083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" t="9951" b="19187"/>
          <a:stretch/>
        </p:blipFill>
        <p:spPr bwMode="auto">
          <a:xfrm>
            <a:off x="1467718" y="1671695"/>
            <a:ext cx="9732346" cy="201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Thang 5 am di l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3952" y="2966890"/>
            <a:ext cx="466648" cy="466648"/>
          </a:xfrm>
          <a:prstGeom prst="rect">
            <a:avLst/>
          </a:prstGeom>
        </p:spPr>
      </p:pic>
      <p:pic>
        <p:nvPicPr>
          <p:cNvPr id="40" name="Thang 5 am di xuo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0064" y="1465049"/>
            <a:ext cx="383464" cy="383464"/>
          </a:xfrm>
          <a:prstGeom prst="rect">
            <a:avLst/>
          </a:prstGeom>
        </p:spPr>
      </p:pic>
      <p:sp>
        <p:nvSpPr>
          <p:cNvPr id="41" name="WordArt 11"/>
          <p:cNvSpPr>
            <a:spLocks noChangeArrowheads="1" noChangeShapeType="1" noTextEdit="1"/>
          </p:cNvSpPr>
          <p:nvPr/>
        </p:nvSpPr>
        <p:spPr bwMode="auto">
          <a:xfrm>
            <a:off x="1678578" y="213901"/>
            <a:ext cx="5421313" cy="6405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* Cao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độ</a:t>
            </a:r>
            <a:endParaRPr lang="en-US" sz="3600" b="1" i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2" name="Rectangle 101"/>
          <p:cNvSpPr>
            <a:spLocks noChangeArrowheads="1"/>
          </p:cNvSpPr>
          <p:nvPr/>
        </p:nvSpPr>
        <p:spPr bwMode="auto">
          <a:xfrm>
            <a:off x="2220849" y="3890371"/>
            <a:ext cx="7640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43" name="Rectangle 101"/>
          <p:cNvSpPr>
            <a:spLocks noChangeArrowheads="1"/>
          </p:cNvSpPr>
          <p:nvPr/>
        </p:nvSpPr>
        <p:spPr bwMode="auto">
          <a:xfrm>
            <a:off x="3625219" y="3890370"/>
            <a:ext cx="7640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</a:t>
            </a:r>
          </a:p>
        </p:txBody>
      </p:sp>
      <p:sp>
        <p:nvSpPr>
          <p:cNvPr id="44" name="Rectangle 101"/>
          <p:cNvSpPr>
            <a:spLocks noChangeArrowheads="1"/>
          </p:cNvSpPr>
          <p:nvPr/>
        </p:nvSpPr>
        <p:spPr bwMode="auto">
          <a:xfrm>
            <a:off x="5029589" y="3890369"/>
            <a:ext cx="7640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E</a:t>
            </a:r>
          </a:p>
        </p:txBody>
      </p:sp>
      <p:sp>
        <p:nvSpPr>
          <p:cNvPr id="45" name="Rectangle 101"/>
          <p:cNvSpPr>
            <a:spLocks noChangeArrowheads="1"/>
          </p:cNvSpPr>
          <p:nvPr/>
        </p:nvSpPr>
        <p:spPr bwMode="auto">
          <a:xfrm>
            <a:off x="6433959" y="3890368"/>
            <a:ext cx="7640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</a:t>
            </a:r>
          </a:p>
        </p:txBody>
      </p:sp>
      <p:sp>
        <p:nvSpPr>
          <p:cNvPr id="46" name="Rectangle 101"/>
          <p:cNvSpPr>
            <a:spLocks noChangeArrowheads="1"/>
          </p:cNvSpPr>
          <p:nvPr/>
        </p:nvSpPr>
        <p:spPr bwMode="auto">
          <a:xfrm>
            <a:off x="7838329" y="3890367"/>
            <a:ext cx="7640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47" name="Rectangle 101"/>
          <p:cNvSpPr>
            <a:spLocks noChangeArrowheads="1"/>
          </p:cNvSpPr>
          <p:nvPr/>
        </p:nvSpPr>
        <p:spPr bwMode="auto">
          <a:xfrm>
            <a:off x="9440706" y="3866155"/>
            <a:ext cx="76401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</a:p>
        </p:txBody>
      </p:sp>
      <p:pic>
        <p:nvPicPr>
          <p:cNvPr id="19" name="Picture 18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8" t="57745" r="63081" b="22554"/>
          <a:stretch/>
        </p:blipFill>
        <p:spPr bwMode="auto">
          <a:xfrm>
            <a:off x="2132046" y="1465049"/>
            <a:ext cx="767906" cy="5074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8" t="48913" r="51460" b="30706"/>
          <a:stretch/>
        </p:blipFill>
        <p:spPr bwMode="auto">
          <a:xfrm>
            <a:off x="3377071" y="1572857"/>
            <a:ext cx="737730" cy="517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7" t="40080" r="39462" b="46334"/>
          <a:stretch/>
        </p:blipFill>
        <p:spPr bwMode="auto">
          <a:xfrm>
            <a:off x="4671689" y="1691920"/>
            <a:ext cx="945339" cy="3822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3" t="14265" r="13229" b="70110"/>
          <a:stretch/>
        </p:blipFill>
        <p:spPr bwMode="auto">
          <a:xfrm>
            <a:off x="6402413" y="1513796"/>
            <a:ext cx="899722" cy="5603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Picture 22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21" t="5434" r="1610" b="82338"/>
          <a:stretch/>
        </p:blipFill>
        <p:spPr bwMode="auto">
          <a:xfrm>
            <a:off x="7958345" y="1572857"/>
            <a:ext cx="741518" cy="3996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1" t="70651" r="76565" b="12366"/>
          <a:stretch/>
        </p:blipFill>
        <p:spPr bwMode="auto">
          <a:xfrm>
            <a:off x="10647317" y="213901"/>
            <a:ext cx="381000" cy="2381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Picture 24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5" t="25815" r="27096" b="57881"/>
          <a:stretch/>
        </p:blipFill>
        <p:spPr bwMode="auto">
          <a:xfrm>
            <a:off x="11391796" y="277003"/>
            <a:ext cx="361950" cy="257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8" t="57745" r="63081" b="22554"/>
          <a:stretch/>
        </p:blipFill>
        <p:spPr bwMode="auto">
          <a:xfrm>
            <a:off x="9401293" y="1319349"/>
            <a:ext cx="767906" cy="5790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8709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47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69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/>
          <p:cNvSpPr>
            <a:spLocks noChangeArrowheads="1" noChangeShapeType="1" noTextEdit="1"/>
          </p:cNvSpPr>
          <p:nvPr/>
        </p:nvSpPr>
        <p:spPr bwMode="auto">
          <a:xfrm>
            <a:off x="2359253" y="7938"/>
            <a:ext cx="5421312" cy="639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b)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Đọc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nhạc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đọc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nhạc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số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t="21231" r="906" b="64447"/>
          <a:stretch>
            <a:fillRect/>
          </a:stretch>
        </p:blipFill>
        <p:spPr bwMode="auto">
          <a:xfrm>
            <a:off x="884556" y="900907"/>
            <a:ext cx="10937331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ao doc nhac so 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828" y="22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411539">
            <a:off x="468540" y="153988"/>
            <a:ext cx="10287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40923" r="906" b="44756"/>
          <a:stretch>
            <a:fillRect/>
          </a:stretch>
        </p:blipFill>
        <p:spPr bwMode="auto">
          <a:xfrm>
            <a:off x="228828" y="2197100"/>
            <a:ext cx="1166635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60616" r="906" b="23273"/>
          <a:stretch>
            <a:fillRect/>
          </a:stretch>
        </p:blipFill>
        <p:spPr bwMode="auto">
          <a:xfrm>
            <a:off x="317728" y="3732213"/>
            <a:ext cx="1154680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82098" r="906" b="3581"/>
          <a:stretch>
            <a:fillRect/>
          </a:stretch>
        </p:blipFill>
        <p:spPr bwMode="auto">
          <a:xfrm>
            <a:off x="330427" y="5180013"/>
            <a:ext cx="1153410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059447" y="1951038"/>
            <a:ext cx="27463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967043" y="1966913"/>
            <a:ext cx="34925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446523" y="4699000"/>
            <a:ext cx="3429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531811" y="6240463"/>
            <a:ext cx="3429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084652" y="1955801"/>
            <a:ext cx="2463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8909507" y="1944688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270864" y="3198813"/>
            <a:ext cx="3127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288804" y="3186113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9947918" y="3160713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352132" y="4537075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8287663" y="4646613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5345005" y="6007894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121690" y="5994334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 flipH="1">
            <a:off x="7725864" y="6036845"/>
            <a:ext cx="4693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604390" y="1889125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E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8159074" y="1901825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602919" y="3271838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949297" y="4565650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E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703368" y="4565650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038922" y="3176588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E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6553559" y="6036845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 flipH="1">
            <a:off x="3949297" y="5908675"/>
            <a:ext cx="30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 flipH="1">
            <a:off x="9458604" y="4577490"/>
            <a:ext cx="4893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 flipH="1">
            <a:off x="9869540" y="1862138"/>
            <a:ext cx="304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 flipH="1">
            <a:off x="3736613" y="3087688"/>
            <a:ext cx="304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 flipH="1">
            <a:off x="2299744" y="6022195"/>
            <a:ext cx="309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169174" y="5994334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 flipH="1">
            <a:off x="1197024" y="4616450"/>
            <a:ext cx="30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046937" y="3130550"/>
            <a:ext cx="250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 flipH="1">
            <a:off x="2148845" y="3224213"/>
            <a:ext cx="2746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C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5406028" y="4638675"/>
            <a:ext cx="257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8866786" y="3236913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8373161" y="6160044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D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5830487" y="1908175"/>
            <a:ext cx="323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7615921" y="1949450"/>
            <a:ext cx="311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D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7151919" y="4610100"/>
            <a:ext cx="323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pic>
        <p:nvPicPr>
          <p:cNvPr id="47" name="Tdn cau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84578" y="357187"/>
            <a:ext cx="474618" cy="474618"/>
          </a:xfrm>
          <a:prstGeom prst="rect">
            <a:avLst/>
          </a:prstGeom>
        </p:spPr>
      </p:pic>
      <p:pic>
        <p:nvPicPr>
          <p:cNvPr id="48" name="Tdn cau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71666" y="1985170"/>
            <a:ext cx="501650" cy="501650"/>
          </a:xfrm>
          <a:prstGeom prst="rect">
            <a:avLst/>
          </a:prstGeom>
        </p:spPr>
      </p:pic>
      <p:pic>
        <p:nvPicPr>
          <p:cNvPr id="49" name="Tdn cau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821887" y="3605080"/>
            <a:ext cx="457650" cy="457650"/>
          </a:xfrm>
          <a:prstGeom prst="rect">
            <a:avLst/>
          </a:prstGeom>
        </p:spPr>
      </p:pic>
      <p:pic>
        <p:nvPicPr>
          <p:cNvPr id="50" name="Tdn cau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69447" y="4657111"/>
            <a:ext cx="451464" cy="45146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4604390" y="900907"/>
            <a:ext cx="979212" cy="57983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84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5" dur="414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1" dur="596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3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7" dur="5915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3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3" dur="595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3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9" dur="618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3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1" grpId="0"/>
      <p:bldP spid="11" grpId="1"/>
      <p:bldP spid="12" grpId="0"/>
      <p:bldP spid="12" grpId="1"/>
      <p:bldP spid="13" grpId="0"/>
      <p:bldP spid="13" grpId="1"/>
      <p:bldP spid="14" grpId="0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3" grpId="0"/>
      <p:bldP spid="24" grpId="0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2" grpId="0"/>
      <p:bldP spid="33" grpId="0"/>
      <p:bldP spid="33" grpId="1"/>
      <p:bldP spid="34" grpId="0"/>
      <p:bldP spid="34" grpId="1"/>
      <p:bldP spid="35" grpId="0"/>
      <p:bldP spid="35" grpId="1"/>
      <p:bldP spid="36" grpId="0"/>
      <p:bldP spid="37" grpId="0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4" grpId="0"/>
      <p:bldP spid="44" grpId="1"/>
      <p:bldP spid="45" grpId="0"/>
      <p:bldP spid="45" grpId="1"/>
      <p:bldP spid="46" grpId="0"/>
      <p:bldP spid="4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/>
          <p:cNvSpPr>
            <a:spLocks noChangeArrowheads="1" noChangeShapeType="1" noTextEdit="1"/>
          </p:cNvSpPr>
          <p:nvPr/>
        </p:nvSpPr>
        <p:spPr bwMode="auto">
          <a:xfrm>
            <a:off x="2293938" y="7938"/>
            <a:ext cx="5421312" cy="6397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1. Đọc nhạc: Bài đọc nhạc số 3</a:t>
            </a:r>
          </a:p>
        </p:txBody>
      </p:sp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t="21231" r="906" b="64447"/>
          <a:stretch>
            <a:fillRect/>
          </a:stretch>
        </p:blipFill>
        <p:spPr bwMode="auto">
          <a:xfrm>
            <a:off x="1522262" y="640033"/>
            <a:ext cx="10273497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6" r="10730" b="18893"/>
          <a:stretch>
            <a:fillRect/>
          </a:stretch>
        </p:blipFill>
        <p:spPr bwMode="auto">
          <a:xfrm rot="20411539">
            <a:off x="403225" y="153988"/>
            <a:ext cx="10287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40923" r="906" b="44756"/>
          <a:stretch>
            <a:fillRect/>
          </a:stretch>
        </p:blipFill>
        <p:spPr bwMode="auto">
          <a:xfrm>
            <a:off x="456685" y="1937592"/>
            <a:ext cx="1133907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60616" r="906" b="23273"/>
          <a:stretch>
            <a:fillRect/>
          </a:stretch>
        </p:blipFill>
        <p:spPr bwMode="auto">
          <a:xfrm>
            <a:off x="465931" y="3303348"/>
            <a:ext cx="11329828" cy="1253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t="82098" r="906" b="3581"/>
          <a:stretch>
            <a:fillRect/>
          </a:stretch>
        </p:blipFill>
        <p:spPr bwMode="auto">
          <a:xfrm>
            <a:off x="265113" y="4985435"/>
            <a:ext cx="11530646" cy="1451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2641601" y="1720192"/>
            <a:ext cx="274637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12" name="TextBox 27"/>
          <p:cNvSpPr txBox="1">
            <a:spLocks noChangeArrowheads="1"/>
          </p:cNvSpPr>
          <p:nvPr/>
        </p:nvSpPr>
        <p:spPr bwMode="auto">
          <a:xfrm>
            <a:off x="7175596" y="1680482"/>
            <a:ext cx="295908" cy="475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C</a:t>
            </a:r>
          </a:p>
        </p:txBody>
      </p:sp>
      <p:sp>
        <p:nvSpPr>
          <p:cNvPr id="13" name="TextBox 28"/>
          <p:cNvSpPr txBox="1">
            <a:spLocks noChangeArrowheads="1"/>
          </p:cNvSpPr>
          <p:nvPr/>
        </p:nvSpPr>
        <p:spPr bwMode="auto">
          <a:xfrm>
            <a:off x="6550983" y="4424431"/>
            <a:ext cx="3429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14" name="TextBox 29"/>
          <p:cNvSpPr txBox="1">
            <a:spLocks noChangeArrowheads="1"/>
          </p:cNvSpPr>
          <p:nvPr/>
        </p:nvSpPr>
        <p:spPr bwMode="auto">
          <a:xfrm>
            <a:off x="9142914" y="6264232"/>
            <a:ext cx="454749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C</a:t>
            </a:r>
          </a:p>
        </p:txBody>
      </p:sp>
      <p:sp>
        <p:nvSpPr>
          <p:cNvPr id="15" name="TextBox 30"/>
          <p:cNvSpPr txBox="1">
            <a:spLocks noChangeArrowheads="1"/>
          </p:cNvSpPr>
          <p:nvPr/>
        </p:nvSpPr>
        <p:spPr bwMode="auto">
          <a:xfrm>
            <a:off x="3617048" y="1617139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6" name="TextBox 31"/>
          <p:cNvSpPr txBox="1">
            <a:spLocks noChangeArrowheads="1"/>
          </p:cNvSpPr>
          <p:nvPr/>
        </p:nvSpPr>
        <p:spPr bwMode="auto">
          <a:xfrm>
            <a:off x="8995140" y="1669064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7" name="TextBox 32"/>
          <p:cNvSpPr txBox="1">
            <a:spLocks noChangeArrowheads="1"/>
          </p:cNvSpPr>
          <p:nvPr/>
        </p:nvSpPr>
        <p:spPr bwMode="auto">
          <a:xfrm>
            <a:off x="5392548" y="2924471"/>
            <a:ext cx="3127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8" name="TextBox 33"/>
          <p:cNvSpPr txBox="1">
            <a:spLocks noChangeArrowheads="1"/>
          </p:cNvSpPr>
          <p:nvPr/>
        </p:nvSpPr>
        <p:spPr bwMode="auto">
          <a:xfrm>
            <a:off x="7396879" y="3028500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19" name="TextBox 34"/>
          <p:cNvSpPr txBox="1">
            <a:spLocks noChangeArrowheads="1"/>
          </p:cNvSpPr>
          <p:nvPr/>
        </p:nvSpPr>
        <p:spPr bwMode="auto">
          <a:xfrm>
            <a:off x="10038901" y="2993232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0" name="TextBox 35"/>
          <p:cNvSpPr txBox="1">
            <a:spLocks noChangeArrowheads="1"/>
          </p:cNvSpPr>
          <p:nvPr/>
        </p:nvSpPr>
        <p:spPr bwMode="auto">
          <a:xfrm>
            <a:off x="2521744" y="4329874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1" name="TextBox 36"/>
          <p:cNvSpPr txBox="1">
            <a:spLocks noChangeArrowheads="1"/>
          </p:cNvSpPr>
          <p:nvPr/>
        </p:nvSpPr>
        <p:spPr bwMode="auto">
          <a:xfrm>
            <a:off x="8364040" y="4434137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2" name="TextBox 37"/>
          <p:cNvSpPr txBox="1">
            <a:spLocks noChangeArrowheads="1"/>
          </p:cNvSpPr>
          <p:nvPr/>
        </p:nvSpPr>
        <p:spPr bwMode="auto">
          <a:xfrm>
            <a:off x="5270864" y="6111832"/>
            <a:ext cx="341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3" name="TextBox 38"/>
          <p:cNvSpPr txBox="1">
            <a:spLocks noChangeArrowheads="1"/>
          </p:cNvSpPr>
          <p:nvPr/>
        </p:nvSpPr>
        <p:spPr bwMode="auto">
          <a:xfrm>
            <a:off x="6875922" y="6157757"/>
            <a:ext cx="341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24" name="TextBox 39"/>
          <p:cNvSpPr txBox="1">
            <a:spLocks noChangeArrowheads="1"/>
          </p:cNvSpPr>
          <p:nvPr/>
        </p:nvSpPr>
        <p:spPr bwMode="auto">
          <a:xfrm>
            <a:off x="7483474" y="6151021"/>
            <a:ext cx="3410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5" name="TextBox 40"/>
          <p:cNvSpPr txBox="1">
            <a:spLocks noChangeArrowheads="1"/>
          </p:cNvSpPr>
          <p:nvPr/>
        </p:nvSpPr>
        <p:spPr bwMode="auto">
          <a:xfrm>
            <a:off x="4994910" y="1600174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6" name="TextBox 42"/>
          <p:cNvSpPr txBox="1">
            <a:spLocks noChangeArrowheads="1"/>
          </p:cNvSpPr>
          <p:nvPr/>
        </p:nvSpPr>
        <p:spPr bwMode="auto">
          <a:xfrm>
            <a:off x="8364041" y="1675877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7" name="TextBox 43"/>
          <p:cNvSpPr txBox="1">
            <a:spLocks noChangeArrowheads="1"/>
          </p:cNvSpPr>
          <p:nvPr/>
        </p:nvSpPr>
        <p:spPr bwMode="auto">
          <a:xfrm>
            <a:off x="6659010" y="3011175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8" name="TextBox 44"/>
          <p:cNvSpPr txBox="1">
            <a:spLocks noChangeArrowheads="1"/>
          </p:cNvSpPr>
          <p:nvPr/>
        </p:nvSpPr>
        <p:spPr bwMode="auto">
          <a:xfrm>
            <a:off x="4090707" y="4421256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29" name="TextBox 45"/>
          <p:cNvSpPr txBox="1">
            <a:spLocks noChangeArrowheads="1"/>
          </p:cNvSpPr>
          <p:nvPr/>
        </p:nvSpPr>
        <p:spPr bwMode="auto">
          <a:xfrm>
            <a:off x="7777030" y="4385468"/>
            <a:ext cx="2571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30" name="TextBox 46"/>
          <p:cNvSpPr txBox="1">
            <a:spLocks noChangeArrowheads="1"/>
          </p:cNvSpPr>
          <p:nvPr/>
        </p:nvSpPr>
        <p:spPr bwMode="auto">
          <a:xfrm>
            <a:off x="8065042" y="3044328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31" name="TextBox 47"/>
          <p:cNvSpPr txBox="1">
            <a:spLocks noChangeArrowheads="1"/>
          </p:cNvSpPr>
          <p:nvPr/>
        </p:nvSpPr>
        <p:spPr bwMode="auto">
          <a:xfrm>
            <a:off x="6405253" y="6183269"/>
            <a:ext cx="34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E</a:t>
            </a:r>
          </a:p>
        </p:txBody>
      </p:sp>
      <p:sp>
        <p:nvSpPr>
          <p:cNvPr id="32" name="TextBox 48"/>
          <p:cNvSpPr txBox="1">
            <a:spLocks noChangeArrowheads="1"/>
          </p:cNvSpPr>
          <p:nvPr/>
        </p:nvSpPr>
        <p:spPr bwMode="auto">
          <a:xfrm flipH="1">
            <a:off x="3803225" y="5959638"/>
            <a:ext cx="30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3" name="TextBox 49"/>
          <p:cNvSpPr txBox="1">
            <a:spLocks noChangeArrowheads="1"/>
          </p:cNvSpPr>
          <p:nvPr/>
        </p:nvSpPr>
        <p:spPr bwMode="auto">
          <a:xfrm flipH="1">
            <a:off x="9486356" y="4306093"/>
            <a:ext cx="30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4" name="TextBox 50"/>
          <p:cNvSpPr txBox="1">
            <a:spLocks noChangeArrowheads="1"/>
          </p:cNvSpPr>
          <p:nvPr/>
        </p:nvSpPr>
        <p:spPr bwMode="auto">
          <a:xfrm flipH="1">
            <a:off x="10000163" y="1697275"/>
            <a:ext cx="304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5" name="TextBox 51"/>
          <p:cNvSpPr txBox="1">
            <a:spLocks noChangeArrowheads="1"/>
          </p:cNvSpPr>
          <p:nvPr/>
        </p:nvSpPr>
        <p:spPr bwMode="auto">
          <a:xfrm flipH="1">
            <a:off x="4035003" y="2981669"/>
            <a:ext cx="304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A</a:t>
            </a:r>
          </a:p>
        </p:txBody>
      </p:sp>
      <p:sp>
        <p:nvSpPr>
          <p:cNvPr id="36" name="TextBox 52"/>
          <p:cNvSpPr txBox="1">
            <a:spLocks noChangeArrowheads="1"/>
          </p:cNvSpPr>
          <p:nvPr/>
        </p:nvSpPr>
        <p:spPr bwMode="auto">
          <a:xfrm flipH="1">
            <a:off x="2219507" y="6031663"/>
            <a:ext cx="309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37" name="TextBox 53"/>
          <p:cNvSpPr txBox="1">
            <a:spLocks noChangeArrowheads="1"/>
          </p:cNvSpPr>
          <p:nvPr/>
        </p:nvSpPr>
        <p:spPr bwMode="auto">
          <a:xfrm>
            <a:off x="1056668" y="5984546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38" name="TextBox 54"/>
          <p:cNvSpPr txBox="1">
            <a:spLocks noChangeArrowheads="1"/>
          </p:cNvSpPr>
          <p:nvPr/>
        </p:nvSpPr>
        <p:spPr bwMode="auto">
          <a:xfrm flipH="1">
            <a:off x="1408650" y="4393543"/>
            <a:ext cx="30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39" name="TextBox 55"/>
          <p:cNvSpPr txBox="1">
            <a:spLocks noChangeArrowheads="1"/>
          </p:cNvSpPr>
          <p:nvPr/>
        </p:nvSpPr>
        <p:spPr bwMode="auto">
          <a:xfrm>
            <a:off x="1340321" y="2988469"/>
            <a:ext cx="250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G</a:t>
            </a:r>
          </a:p>
        </p:txBody>
      </p:sp>
      <p:sp>
        <p:nvSpPr>
          <p:cNvPr id="40" name="TextBox 56"/>
          <p:cNvSpPr txBox="1">
            <a:spLocks noChangeArrowheads="1"/>
          </p:cNvSpPr>
          <p:nvPr/>
        </p:nvSpPr>
        <p:spPr bwMode="auto">
          <a:xfrm flipH="1">
            <a:off x="2374289" y="3039685"/>
            <a:ext cx="2746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C</a:t>
            </a:r>
          </a:p>
        </p:txBody>
      </p:sp>
      <p:sp>
        <p:nvSpPr>
          <p:cNvPr id="41" name="TextBox 57"/>
          <p:cNvSpPr txBox="1">
            <a:spLocks noChangeArrowheads="1"/>
          </p:cNvSpPr>
          <p:nvPr/>
        </p:nvSpPr>
        <p:spPr bwMode="auto">
          <a:xfrm>
            <a:off x="5469924" y="4496446"/>
            <a:ext cx="257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2" name="TextBox 58"/>
          <p:cNvSpPr txBox="1">
            <a:spLocks noChangeArrowheads="1"/>
          </p:cNvSpPr>
          <p:nvPr/>
        </p:nvSpPr>
        <p:spPr bwMode="auto">
          <a:xfrm>
            <a:off x="8873171" y="3058956"/>
            <a:ext cx="257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3" name="TextBox 59"/>
          <p:cNvSpPr txBox="1">
            <a:spLocks noChangeArrowheads="1"/>
          </p:cNvSpPr>
          <p:nvPr/>
        </p:nvSpPr>
        <p:spPr bwMode="auto">
          <a:xfrm>
            <a:off x="8068492" y="6189619"/>
            <a:ext cx="3410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4" name="TextBox 60"/>
          <p:cNvSpPr txBox="1">
            <a:spLocks noChangeArrowheads="1"/>
          </p:cNvSpPr>
          <p:nvPr/>
        </p:nvSpPr>
        <p:spPr bwMode="auto">
          <a:xfrm>
            <a:off x="6203906" y="1649285"/>
            <a:ext cx="323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5" name="TextBox 62"/>
          <p:cNvSpPr txBox="1">
            <a:spLocks noChangeArrowheads="1"/>
          </p:cNvSpPr>
          <p:nvPr/>
        </p:nvSpPr>
        <p:spPr bwMode="auto">
          <a:xfrm>
            <a:off x="7777030" y="1632651"/>
            <a:ext cx="311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/>
              <a:t>D</a:t>
            </a:r>
          </a:p>
        </p:txBody>
      </p:sp>
      <p:sp>
        <p:nvSpPr>
          <p:cNvPr id="46" name="TextBox 63"/>
          <p:cNvSpPr txBox="1">
            <a:spLocks noChangeArrowheads="1"/>
          </p:cNvSpPr>
          <p:nvPr/>
        </p:nvSpPr>
        <p:spPr bwMode="auto">
          <a:xfrm>
            <a:off x="7175596" y="4377260"/>
            <a:ext cx="323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400" b="1" dirty="0"/>
              <a:t>D</a:t>
            </a:r>
          </a:p>
        </p:txBody>
      </p:sp>
      <p:sp>
        <p:nvSpPr>
          <p:cNvPr id="47" name="Rectangle 101"/>
          <p:cNvSpPr>
            <a:spLocks noChangeArrowheads="1"/>
          </p:cNvSpPr>
          <p:nvPr/>
        </p:nvSpPr>
        <p:spPr bwMode="auto">
          <a:xfrm>
            <a:off x="10956572" y="338617"/>
            <a:ext cx="13953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</a:t>
            </a:r>
          </a:p>
        </p:txBody>
      </p:sp>
      <p:sp>
        <p:nvSpPr>
          <p:cNvPr id="48" name="Rectangle 101"/>
          <p:cNvSpPr>
            <a:spLocks noChangeArrowheads="1"/>
          </p:cNvSpPr>
          <p:nvPr/>
        </p:nvSpPr>
        <p:spPr bwMode="auto">
          <a:xfrm>
            <a:off x="10750807" y="1755663"/>
            <a:ext cx="13953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</a:t>
            </a:r>
          </a:p>
        </p:txBody>
      </p:sp>
      <p:sp>
        <p:nvSpPr>
          <p:cNvPr id="49" name="Rectangle 101"/>
          <p:cNvSpPr>
            <a:spLocks noChangeArrowheads="1"/>
          </p:cNvSpPr>
          <p:nvPr/>
        </p:nvSpPr>
        <p:spPr bwMode="auto">
          <a:xfrm>
            <a:off x="10627092" y="3120466"/>
            <a:ext cx="13953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</a:t>
            </a:r>
          </a:p>
        </p:txBody>
      </p:sp>
      <p:sp>
        <p:nvSpPr>
          <p:cNvPr id="50" name="Rectangle 101"/>
          <p:cNvSpPr>
            <a:spLocks noChangeArrowheads="1"/>
          </p:cNvSpPr>
          <p:nvPr/>
        </p:nvSpPr>
        <p:spPr bwMode="auto">
          <a:xfrm>
            <a:off x="10258893" y="4839223"/>
            <a:ext cx="13953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</a:t>
            </a:r>
          </a:p>
        </p:txBody>
      </p:sp>
      <p:pic>
        <p:nvPicPr>
          <p:cNvPr id="51" name="Tdn cau 1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7119" y="1519831"/>
            <a:ext cx="609600" cy="609600"/>
          </a:xfrm>
          <a:prstGeom prst="rect">
            <a:avLst/>
          </a:prstGeom>
        </p:spPr>
      </p:pic>
      <p:pic>
        <p:nvPicPr>
          <p:cNvPr id="52" name="Tdn cau 3-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79836" y="4487037"/>
            <a:ext cx="609600" cy="609600"/>
          </a:xfrm>
          <a:prstGeom prst="rect">
            <a:avLst/>
          </a:prstGeom>
        </p:spPr>
      </p:pic>
      <p:pic>
        <p:nvPicPr>
          <p:cNvPr id="53" name="Tao doc nhac so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79710" y="120488"/>
            <a:ext cx="609600" cy="6096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238753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98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21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143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7" grpId="0"/>
      <p:bldP spid="48" grpId="0"/>
      <p:bldP spid="49" grpId="0"/>
      <p:bldP spid="5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253;p86">
            <a:extLst>
              <a:ext uri="{FF2B5EF4-FFF2-40B4-BE49-F238E27FC236}">
                <a16:creationId xmlns:a16="http://schemas.microsoft.com/office/drawing/2014/main" id="{98EAD4C5-4080-42EC-6792-525FA4F01A2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07752">
            <a:off x="249741" y="2272850"/>
            <a:ext cx="3219840" cy="397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254;p86">
            <a:extLst>
              <a:ext uri="{FF2B5EF4-FFF2-40B4-BE49-F238E27FC236}">
                <a16:creationId xmlns:a16="http://schemas.microsoft.com/office/drawing/2014/main" id="{AE3D4514-CB44-B4CD-7061-0CBE5799DF0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9509">
            <a:off x="8607726" y="4588371"/>
            <a:ext cx="1073193" cy="20316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10">
            <a:extLst>
              <a:ext uri="{FF2B5EF4-FFF2-40B4-BE49-F238E27FC236}">
                <a16:creationId xmlns:a16="http://schemas.microsoft.com/office/drawing/2014/main" id="{84BF2C84-06FA-2E10-BDDE-CB24F4E38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086" y="208137"/>
            <a:ext cx="53449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600" b="1" dirty="0">
                <a:latin typeface="Times New Roman" panose="02020603050405020304" pitchFamily="18" charset="0"/>
              </a:rPr>
              <a:t>I.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hát</a:t>
            </a:r>
            <a:r>
              <a:rPr lang="en-US" altLang="en-US" sz="3600" b="1" dirty="0">
                <a:latin typeface="Times New Roman" panose="02020603050405020304" pitchFamily="18" charset="0"/>
              </a:rPr>
              <a:t>: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Mưa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rơi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5854762A-5859-0DAD-91F0-74DF87405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3542" y="809694"/>
            <a:ext cx="686014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200" b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3200" b="1" dirty="0">
                <a:latin typeface="Times New Roman" panose="02020603050405020304" pitchFamily="18" charset="0"/>
              </a:rPr>
              <a:t> ca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Khơ</a:t>
            </a:r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</a:rPr>
              <a:t>mú</a:t>
            </a:r>
            <a:endParaRPr lang="en-US" altLang="en-US" sz="3200" b="1" i="1" dirty="0">
              <a:latin typeface="Times New Roman" panose="02020603050405020304" pitchFamily="18" charset="0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586BAD1E-3C9B-A94C-FA43-5DACAC94E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085" y="1672860"/>
            <a:ext cx="53449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en-US" sz="3600" b="1" dirty="0">
                <a:latin typeface="Times New Roman" panose="02020603050405020304" pitchFamily="18" charset="0"/>
              </a:rPr>
              <a:t>II.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Đọc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nhạc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</a:rPr>
              <a:t> 3</a:t>
            </a:r>
            <a:endParaRPr lang="en-US" altLang="en-US" sz="3600" b="1" i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4954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1520</TotalTime>
  <Words>503</Words>
  <Application>Microsoft Office PowerPoint</Application>
  <PresentationFormat>Widescreen</PresentationFormat>
  <Paragraphs>188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142</cp:revision>
  <dcterms:created xsi:type="dcterms:W3CDTF">2022-01-22T16:20:37Z</dcterms:created>
  <dcterms:modified xsi:type="dcterms:W3CDTF">2026-02-09T11:43:20Z</dcterms:modified>
</cp:coreProperties>
</file>