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7359" r:id="rId3"/>
    <p:sldId id="259" r:id="rId4"/>
    <p:sldId id="260" r:id="rId5"/>
    <p:sldId id="7357" r:id="rId6"/>
    <p:sldId id="262" r:id="rId7"/>
    <p:sldId id="7358" r:id="rId8"/>
    <p:sldId id="283" r:id="rId9"/>
    <p:sldId id="7360" r:id="rId10"/>
    <p:sldId id="34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9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EC4D1-9C2B-4227-A1BB-188981AB2F8B}" type="datetimeFigureOut">
              <a:rPr lang="en-GB" smtClean="0"/>
              <a:t>09/02/2026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396F0-25D5-485C-9392-23D575D08FE4}" type="slidenum">
              <a:rPr lang="en-GB" smtClean="0"/>
              <a:t>‹#›</a:t>
            </a:fld>
            <a:endParaRPr lang="en-GB"/>
          </a:p>
        </p:txBody>
      </p:sp>
    </p:spTree>
    <p:extLst>
      <p:ext uri="{BB962C8B-B14F-4D97-AF65-F5344CB8AC3E}">
        <p14:creationId xmlns:p14="http://schemas.microsoft.com/office/powerpoint/2010/main" val="964386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dd2be45d85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dd2be45d85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482B-8D8D-B55B-EACE-EE7AF39EE6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DE9EA7-9E7D-EAE2-3613-94806EE47F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FFDDF1-F5EC-C33F-63EB-93D4AA6046DB}"/>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37694A5A-90EC-C554-F91D-61A92B2A2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60CEF2-C84A-85CE-71DB-904C15F26DA6}"/>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298881437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0CF2-1C4E-93A9-3436-11374FE1A4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ACC932-7F8F-FA0F-8F95-E47A47A5F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E6FAC2-9333-4E5A-E50A-CBF930DA859F}"/>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44972F6F-774F-C0A3-4F71-C106CEE7B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36876-2E3F-7041-9970-25CFE4F7E300}"/>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168765178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393BD7-BD58-190D-6215-8CF8529933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01E343-EA55-64BF-D2C4-DDACF5F942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B90E9B-C189-B604-6F4A-48C7ABF73855}"/>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F6719D08-8823-C203-DC16-716E5717FB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AE648C-91CC-4436-1697-9D3CF32D9505}"/>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103512359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388"/>
        <p:cNvGrpSpPr/>
        <p:nvPr/>
      </p:nvGrpSpPr>
      <p:grpSpPr>
        <a:xfrm>
          <a:off x="0" y="0"/>
          <a:ext cx="0" cy="0"/>
          <a:chOff x="0" y="0"/>
          <a:chExt cx="0" cy="0"/>
        </a:xfrm>
      </p:grpSpPr>
      <p:sp>
        <p:nvSpPr>
          <p:cNvPr id="389" name="Google Shape;389;p46"/>
          <p:cNvSpPr txBox="1">
            <a:spLocks noGrp="1"/>
          </p:cNvSpPr>
          <p:nvPr>
            <p:ph type="title"/>
          </p:nvPr>
        </p:nvSpPr>
        <p:spPr>
          <a:xfrm>
            <a:off x="1016000" y="1358000"/>
            <a:ext cx="3632000" cy="4116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solidFill>
                  <a:schemeClr val="lt2"/>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62071058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72CA-96BF-5EDD-74B9-2F0366683E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1C7C82-77CA-9EB1-6B1D-ECBC797F15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89C5FB-6805-0DCD-8E77-C070F60CF5D5}"/>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FF12EF6E-E932-905E-1E5F-C750A653CB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742C53-08AE-92EE-5AD4-CAC969093446}"/>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320583255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E187-EBA0-8906-AF80-4ACD73A75E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D798CF-E829-C5E2-264C-08DEA769E6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6ED7F1-6D67-0165-A870-F5B034D85B03}"/>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D7289FBE-1D79-F081-F068-30DACF0933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059D3F-64CB-55C0-A751-84CBEA1BC507}"/>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250926687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6C11-AFE7-BFD9-FD1A-1D9A342705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478FA7-30C0-1CC6-5B4B-034BBFBB55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8C9787-07F8-8429-E888-A924F31DF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B81182-9334-12E3-577C-C10AFF14B9E9}"/>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6" name="Footer Placeholder 5">
            <a:extLst>
              <a:ext uri="{FF2B5EF4-FFF2-40B4-BE49-F238E27FC236}">
                <a16:creationId xmlns:a16="http://schemas.microsoft.com/office/drawing/2014/main" id="{E982CB23-C14A-40C5-54AC-38F0DC8ACE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54FF4A-5E01-ECE8-39BF-E3B88A86C8B6}"/>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4318408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24EF-18A2-4F3C-5033-DC0351D7FC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EDC33E-8847-A61E-08C0-2F506E2CD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CC7E3-A670-DCD3-A977-1B71276D7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49C6FD-ECCF-2A2B-7475-BA143DE09F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4E61D-0556-9E85-5B32-35B27535F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E5A08F-E782-2DC1-96C9-EAC31BDC51FB}"/>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8" name="Footer Placeholder 7">
            <a:extLst>
              <a:ext uri="{FF2B5EF4-FFF2-40B4-BE49-F238E27FC236}">
                <a16:creationId xmlns:a16="http://schemas.microsoft.com/office/drawing/2014/main" id="{64328795-EE9D-3BE9-8638-01EEA00E4D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B84FB2-C125-0427-D103-749015E98DEF}"/>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423264019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F288-E0D2-1A43-4B3A-D416D74E6D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F775EF-00BB-D582-C04E-633AF720D850}"/>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4" name="Footer Placeholder 3">
            <a:extLst>
              <a:ext uri="{FF2B5EF4-FFF2-40B4-BE49-F238E27FC236}">
                <a16:creationId xmlns:a16="http://schemas.microsoft.com/office/drawing/2014/main" id="{B9DA4CB0-F32F-9FD9-B8D8-E8D59A83B9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0A308C-38AC-F0A1-00A9-91A4AA4412AC}"/>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278017463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026183-1797-4252-1790-CA3850127EA3}"/>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3" name="Footer Placeholder 2">
            <a:extLst>
              <a:ext uri="{FF2B5EF4-FFF2-40B4-BE49-F238E27FC236}">
                <a16:creationId xmlns:a16="http://schemas.microsoft.com/office/drawing/2014/main" id="{CF420410-9110-1818-23BA-D9B9203CA5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6A5604-203D-6AFB-72A2-F800B7CE4E28}"/>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42775843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2220-8BED-3018-3C48-904CB7FBA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8BCAB6-74FE-E2E8-FD16-9DA7E3EEF3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6E9324-DC3E-E4FC-6E20-E528689C3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9E2A2-B9D2-3387-BECC-06C67F87FAD4}"/>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6" name="Footer Placeholder 5">
            <a:extLst>
              <a:ext uri="{FF2B5EF4-FFF2-40B4-BE49-F238E27FC236}">
                <a16:creationId xmlns:a16="http://schemas.microsoft.com/office/drawing/2014/main" id="{73FADF76-5779-B0AF-D41E-9CED22E51A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538A6F-8D5E-D156-4335-65B55C9711AA}"/>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20540448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33A5-354B-93D2-CA2A-061DC1AAA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2FEF57-8203-5C07-4FCF-EC4E9FE13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E22FE7-BFD7-CAB2-0AF3-3A9F8C04D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8D3D0E-4DBC-F7A8-AD15-14A3D6CDF028}"/>
              </a:ext>
            </a:extLst>
          </p:cNvPr>
          <p:cNvSpPr>
            <a:spLocks noGrp="1"/>
          </p:cNvSpPr>
          <p:nvPr>
            <p:ph type="dt" sz="half" idx="10"/>
          </p:nvPr>
        </p:nvSpPr>
        <p:spPr/>
        <p:txBody>
          <a:bodyPr/>
          <a:lstStyle/>
          <a:p>
            <a:fld id="{739A2FFA-C1A6-4C8F-9EA9-521EFE1A3A0B}" type="datetimeFigureOut">
              <a:rPr lang="en-GB" smtClean="0"/>
              <a:t>09/02/2026</a:t>
            </a:fld>
            <a:endParaRPr lang="en-GB"/>
          </a:p>
        </p:txBody>
      </p:sp>
      <p:sp>
        <p:nvSpPr>
          <p:cNvPr id="6" name="Footer Placeholder 5">
            <a:extLst>
              <a:ext uri="{FF2B5EF4-FFF2-40B4-BE49-F238E27FC236}">
                <a16:creationId xmlns:a16="http://schemas.microsoft.com/office/drawing/2014/main" id="{C230603E-1362-56C4-BE6F-C2CA407779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8C7B99-F4E7-49B4-B647-74D2BD41000C}"/>
              </a:ext>
            </a:extLst>
          </p:cNvPr>
          <p:cNvSpPr>
            <a:spLocks noGrp="1"/>
          </p:cNvSpPr>
          <p:nvPr>
            <p:ph type="sldNum" sz="quarter" idx="12"/>
          </p:nvPr>
        </p:nvSpPr>
        <p:spPr/>
        <p:txBody>
          <a:bodyPr/>
          <a:lstStyle/>
          <a:p>
            <a:fld id="{127094C3-B37F-4258-8F58-9AD7E67C16A4}" type="slidenum">
              <a:rPr lang="en-GB" smtClean="0"/>
              <a:t>‹#›</a:t>
            </a:fld>
            <a:endParaRPr lang="en-GB"/>
          </a:p>
        </p:txBody>
      </p:sp>
    </p:spTree>
    <p:extLst>
      <p:ext uri="{BB962C8B-B14F-4D97-AF65-F5344CB8AC3E}">
        <p14:creationId xmlns:p14="http://schemas.microsoft.com/office/powerpoint/2010/main" val="403325697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618CC-6022-35AF-53DB-FE6B8AEA92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310A60-E8B3-45A7-B50D-6C2BC5DF5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120E2C-C224-CB9F-B3FB-23B77429A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A2FFA-C1A6-4C8F-9EA9-521EFE1A3A0B}" type="datetimeFigureOut">
              <a:rPr lang="en-GB" smtClean="0"/>
              <a:t>09/02/2026</a:t>
            </a:fld>
            <a:endParaRPr lang="en-GB"/>
          </a:p>
        </p:txBody>
      </p:sp>
      <p:sp>
        <p:nvSpPr>
          <p:cNvPr id="5" name="Footer Placeholder 4">
            <a:extLst>
              <a:ext uri="{FF2B5EF4-FFF2-40B4-BE49-F238E27FC236}">
                <a16:creationId xmlns:a16="http://schemas.microsoft.com/office/drawing/2014/main" id="{A6BE9EC4-11FC-3794-3EA7-8239179BC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A9ED2A-D185-04B4-2DBC-9DAE092F3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094C3-B37F-4258-8F58-9AD7E67C16A4}" type="slidenum">
              <a:rPr lang="en-GB" smtClean="0"/>
              <a:t>‹#›</a:t>
            </a:fld>
            <a:endParaRPr lang="en-GB"/>
          </a:p>
        </p:txBody>
      </p:sp>
    </p:spTree>
    <p:extLst>
      <p:ext uri="{BB962C8B-B14F-4D97-AF65-F5344CB8AC3E}">
        <p14:creationId xmlns:p14="http://schemas.microsoft.com/office/powerpoint/2010/main" val="4025456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2.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hyperlink" Target="https://tinbds.com/hai-phong/hai-an"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mp4"/><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video" Target="../media/media3.mp4"/><Relationship Id="rId11" Type="http://schemas.openxmlformats.org/officeDocument/2006/relationships/image" Target="../media/image16.png"/><Relationship Id="rId5" Type="http://schemas.microsoft.com/office/2007/relationships/media" Target="../media/media3.mp4"/><Relationship Id="rId10" Type="http://schemas.microsoft.com/office/2007/relationships/hdphoto" Target="../media/hdphoto1.wdp"/><Relationship Id="rId4" Type="http://schemas.openxmlformats.org/officeDocument/2006/relationships/video" Target="../media/media5.mp4"/><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84 Background Powerpoint Đẹp Chuyên Nghiệp Miễn Phí - Slidemall.com">
            <a:extLst>
              <a:ext uri="{FF2B5EF4-FFF2-40B4-BE49-F238E27FC236}">
                <a16:creationId xmlns:a16="http://schemas.microsoft.com/office/drawing/2014/main" id="{6A82FE23-ADA1-567A-7C40-E203AAFFD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68"/>
            <a:ext cx="12492111" cy="6918008"/>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7729FBE3-F54C-070A-41A5-EE385A56AEC3}"/>
              </a:ext>
            </a:extLst>
          </p:cNvPr>
          <p:cNvSpPr txBox="1">
            <a:spLocks/>
          </p:cNvSpPr>
          <p:nvPr/>
        </p:nvSpPr>
        <p:spPr>
          <a:xfrm>
            <a:off x="4769776" y="1723377"/>
            <a:ext cx="2198333" cy="684873"/>
          </a:xfrm>
          <a:prstGeom prst="rect">
            <a:avLst/>
          </a:prstGeom>
        </p:spPr>
        <p:txBody>
          <a:bodyPr vert="horz" lIns="91440" tIns="45720" rIns="91440" bIns="45720" rtlCol="0">
            <a:normAutofit lnSpcReduction="10000"/>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GB"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a:t>
            </a:r>
            <a:endParaRPr lang="en-GB"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Subtitle 2">
            <a:extLst>
              <a:ext uri="{FF2B5EF4-FFF2-40B4-BE49-F238E27FC236}">
                <a16:creationId xmlns:a16="http://schemas.microsoft.com/office/drawing/2014/main" id="{61033328-1FF7-6562-A3EF-B7C43D270050}"/>
              </a:ext>
            </a:extLst>
          </p:cNvPr>
          <p:cNvSpPr txBox="1">
            <a:spLocks/>
          </p:cNvSpPr>
          <p:nvPr/>
        </p:nvSpPr>
        <p:spPr>
          <a:xfrm>
            <a:off x="2135881" y="635241"/>
            <a:ext cx="10429461" cy="1088136"/>
          </a:xfrm>
          <a:prstGeom prst="rect">
            <a:avLst/>
          </a:prstGeom>
        </p:spPr>
        <p:txBody>
          <a:bodyPr vert="horz" lIns="91440" tIns="45720" rIns="91440" bIns="45720" rtlCol="0">
            <a:normAutofit/>
          </a:bodyPr>
          <a:lstStyle>
            <a:defPPr>
              <a:defRPr lang="en-GB"/>
            </a:defPPr>
            <a:lvl1pPr marL="0" indent="0" algn="ctr" defTabSz="914400" rtl="0" eaLnBrk="1" latinLnBrk="0" hangingPunct="1">
              <a:lnSpc>
                <a:spcPct val="90000"/>
              </a:lnSpc>
              <a:spcBef>
                <a:spcPts val="1000"/>
              </a:spcBef>
              <a:buClr>
                <a:srgbClr val="73292A"/>
              </a:buClr>
              <a:buFont typeface="Arial" panose="020B0604020202020204" pitchFamily="34" charset="0"/>
              <a:buNone/>
              <a:defRPr lang="en-GB" sz="24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Clr>
                <a:srgbClr val="73292A"/>
              </a:buClr>
              <a:buFont typeface="Arial" panose="020B0604020202020204" pitchFamily="34" charset="0"/>
              <a:buNone/>
              <a:defRPr lang="en-GB" sz="2000" kern="1200">
                <a:solidFill>
                  <a:schemeClr val="accent3"/>
                </a:solidFill>
                <a:latin typeface="+mn-lt"/>
                <a:ea typeface="+mn-ea"/>
                <a:cs typeface="+mn-cs"/>
              </a:defRPr>
            </a:lvl2pPr>
            <a:lvl3pPr marL="914400" indent="0" algn="ctr" defTabSz="914400" rtl="0" eaLnBrk="1" latinLnBrk="0" hangingPunct="1">
              <a:lnSpc>
                <a:spcPct val="90000"/>
              </a:lnSpc>
              <a:spcBef>
                <a:spcPts val="500"/>
              </a:spcBef>
              <a:buClr>
                <a:srgbClr val="73292A"/>
              </a:buClr>
              <a:buFont typeface="Arial" panose="020B0604020202020204" pitchFamily="34" charset="0"/>
              <a:buNone/>
              <a:defRPr lang="en-GB" sz="1800" kern="1200">
                <a:solidFill>
                  <a:schemeClr val="accent3"/>
                </a:solidFill>
                <a:latin typeface="+mn-lt"/>
                <a:ea typeface="+mn-ea"/>
                <a:cs typeface="+mn-cs"/>
              </a:defRPr>
            </a:lvl3pPr>
            <a:lvl4pPr marL="1371600" indent="0" algn="ctr" defTabSz="914400" rtl="0" eaLnBrk="1" latinLnBrk="0" hangingPunct="1">
              <a:lnSpc>
                <a:spcPct val="90000"/>
              </a:lnSpc>
              <a:spcBef>
                <a:spcPts val="500"/>
              </a:spcBef>
              <a:buClr>
                <a:srgbClr val="73292A"/>
              </a:buClr>
              <a:buFont typeface="Arial" panose="020B0604020202020204" pitchFamily="34" charset="0"/>
              <a:buNone/>
              <a:defRPr lang="en-GB" sz="1600" kern="1200">
                <a:solidFill>
                  <a:schemeClr val="accent3"/>
                </a:solidFill>
                <a:latin typeface="+mn-lt"/>
                <a:ea typeface="+mn-ea"/>
                <a:cs typeface="+mn-cs"/>
              </a:defRPr>
            </a:lvl4pPr>
            <a:lvl5pPr marL="1828800" indent="0" algn="ctr" defTabSz="914400" rtl="0" eaLnBrk="1" latinLnBrk="0" hangingPunct="1">
              <a:lnSpc>
                <a:spcPct val="90000"/>
              </a:lnSpc>
              <a:spcBef>
                <a:spcPts val="500"/>
              </a:spcBef>
              <a:buClr>
                <a:srgbClr val="73292A"/>
              </a:buClr>
              <a:buFont typeface="Arial" panose="020B0604020202020204" pitchFamily="34" charset="0"/>
              <a:buNone/>
              <a:defRPr lang="en-GB"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9pPr>
          </a:lstStyle>
          <a:p>
            <a:r>
              <a:rPr lang="en-GB"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GB"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Sáu</a:t>
            </a:r>
            <a:r>
              <a:rPr lang="en-GB"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GB" sz="4800" b="1" i="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30 </a:t>
            </a:r>
            <a:r>
              <a:rPr lang="en-GB"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GB"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01 </a:t>
            </a:r>
            <a:r>
              <a:rPr lang="en-GB"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GB"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2026</a:t>
            </a:r>
          </a:p>
        </p:txBody>
      </p:sp>
      <p:sp>
        <p:nvSpPr>
          <p:cNvPr id="9" name="Title 1">
            <a:extLst>
              <a:ext uri="{FF2B5EF4-FFF2-40B4-BE49-F238E27FC236}">
                <a16:creationId xmlns:a16="http://schemas.microsoft.com/office/drawing/2014/main" id="{9E2AD4A1-2D15-D8E3-B9DE-7072A4002BCC}"/>
              </a:ext>
            </a:extLst>
          </p:cNvPr>
          <p:cNvSpPr txBox="1">
            <a:spLocks/>
          </p:cNvSpPr>
          <p:nvPr/>
        </p:nvSpPr>
        <p:spPr>
          <a:xfrm>
            <a:off x="1262286" y="2428792"/>
            <a:ext cx="9476357" cy="3112995"/>
          </a:xfrm>
          <a:prstGeom prst="rect">
            <a:avLst/>
          </a:prstGeom>
          <a:noFill/>
        </p:spPr>
        <p:txBody>
          <a:bodyPr vert="horz" lIns="91440" tIns="45720" rIns="91440" bIns="45720" numCol="1" rtlCol="0" anchor="b">
            <a:prstTxWarp prst="textPlain">
              <a:avLst/>
            </a:prstTxWarp>
            <a:noAutofit/>
          </a:bodyPr>
          <a:lstStyle>
            <a:defPPr>
              <a:defRPr lang="en-GB"/>
            </a:defPPr>
            <a:lvl1pPr algn="ctr" defTabSz="914400" rtl="0" eaLnBrk="1" latinLnBrk="0" hangingPunct="1">
              <a:lnSpc>
                <a:spcPct val="90000"/>
              </a:lnSpc>
              <a:spcBef>
                <a:spcPct val="0"/>
              </a:spcBef>
              <a:buNone/>
              <a:defRPr lang="en-GB" sz="4600" kern="1200">
                <a:solidFill>
                  <a:schemeClr val="accent3"/>
                </a:solidFill>
                <a:latin typeface="+mj-lt"/>
                <a:ea typeface="+mj-ea"/>
                <a:cs typeface="+mj-cs"/>
              </a:defRPr>
            </a:lvl1pPr>
          </a:lstStyle>
          <a:p>
            <a:pPr marL="685800" indent="-685800">
              <a:buFontTx/>
              <a:buChar char="-"/>
            </a:pPr>
            <a:r>
              <a:rPr lang="vi-VN" b="1" dirty="0">
                <a:solidFill>
                  <a:srgbClr val="FF0000"/>
                </a:solidFill>
                <a:effectLst>
                  <a:outerShdw blurRad="38100" dist="38100" dir="2700000" algn="tl">
                    <a:srgbClr val="000000">
                      <a:alpha val="43137"/>
                    </a:srgbClr>
                  </a:outerShdw>
                </a:effectLst>
              </a:rPr>
              <a:t>T</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GB"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en-GB" b="1" dirty="0">
                <a:solidFill>
                  <a:srgbClr val="FF0000"/>
                </a:solidFill>
                <a:effectLst>
                  <a:outerShdw blurRad="38100" dist="38100" dir="2700000" algn="tl">
                    <a:srgbClr val="000000">
                      <a:alpha val="43137"/>
                    </a:srgbClr>
                  </a:outerShdw>
                </a:effectLst>
              </a:rPr>
              <a:t> </a:t>
            </a:r>
            <a:r>
              <a:rPr lang="vi-VN" b="1" dirty="0">
                <a:solidFill>
                  <a:srgbClr val="FF0000"/>
                </a:solidFill>
                <a:effectLst>
                  <a:outerShdw blurRad="38100" dist="38100" dir="2700000" algn="tl">
                    <a:srgbClr val="000000">
                      <a:alpha val="43137"/>
                    </a:srgbClr>
                  </a:outerShdw>
                </a:effectLst>
              </a:rPr>
              <a:t>Nhạc sĩ Trần Hoàn và ca khúc:</a:t>
            </a:r>
            <a:r>
              <a:rPr lang="vi-VN" b="1" i="1" dirty="0">
                <a:solidFill>
                  <a:srgbClr val="FF0000"/>
                </a:solidFill>
                <a:effectLst>
                  <a:outerShdw blurRad="38100" dist="38100" dir="2700000" algn="tl">
                    <a:srgbClr val="000000">
                      <a:alpha val="43137"/>
                    </a:srgbClr>
                  </a:outerShdw>
                </a:effectLst>
              </a:rPr>
              <a:t> </a:t>
            </a:r>
            <a:endParaRPr lang="en-US" b="1" i="1" dirty="0">
              <a:solidFill>
                <a:srgbClr val="FF0000"/>
              </a:solidFill>
              <a:effectLst>
                <a:outerShdw blurRad="38100" dist="38100" dir="2700000" algn="tl">
                  <a:srgbClr val="000000">
                    <a:alpha val="43137"/>
                  </a:srgbClr>
                </a:outerShdw>
              </a:effectLst>
            </a:endParaRPr>
          </a:p>
          <a:p>
            <a:pPr algn="just"/>
            <a:r>
              <a:rPr lang="vi-VN" b="1" i="1" dirty="0">
                <a:solidFill>
                  <a:srgbClr val="FF0000"/>
                </a:solidFill>
                <a:effectLst>
                  <a:outerShdw blurRad="38100" dist="38100" dir="2700000" algn="tl">
                    <a:srgbClr val="000000">
                      <a:alpha val="43137"/>
                    </a:srgbClr>
                  </a:outerShdw>
                </a:effectLst>
              </a:rPr>
              <a:t>“Một mùa xuân nho nhỏ”</a:t>
            </a:r>
          </a:p>
          <a:p>
            <a:pPr algn="just"/>
            <a:r>
              <a:rPr lang="vi-VN" b="1" dirty="0">
                <a:solidFill>
                  <a:srgbClr val="FF0000"/>
                </a:solidFill>
                <a:effectLst>
                  <a:outerShdw blurRad="38100" dist="38100" dir="2700000" algn="tl">
                    <a:srgbClr val="000000">
                      <a:alpha val="43137"/>
                    </a:srgbClr>
                  </a:outerShdw>
                </a:effectLst>
              </a:rPr>
              <a:t>- Ô</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b="1" dirty="0">
                <a:solidFill>
                  <a:srgbClr val="FF0000"/>
                </a:solidFill>
                <a:effectLst>
                  <a:outerShdw blurRad="38100" dist="38100" dir="2700000" algn="tl">
                    <a:srgbClr val="000000">
                      <a:alpha val="43137"/>
                    </a:srgbClr>
                  </a:outerShdw>
                </a:effectLst>
              </a:rPr>
              <a:t>bài hát: “</a:t>
            </a:r>
            <a:r>
              <a:rPr lang="vi-VN" b="1" i="1" dirty="0">
                <a:solidFill>
                  <a:srgbClr val="FF0000"/>
                </a:solidFill>
                <a:effectLst>
                  <a:outerShdw blurRad="38100" dist="38100" dir="2700000" algn="tl">
                    <a:srgbClr val="000000">
                      <a:alpha val="43137"/>
                    </a:srgbClr>
                  </a:outerShdw>
                </a:effectLst>
              </a:rPr>
              <a:t>Ngày Tết quê em”</a:t>
            </a:r>
            <a:endParaRPr lang="en-GB" b="1" i="1" dirty="0">
              <a:solidFill>
                <a:srgbClr val="FF0000"/>
              </a:solidFill>
              <a:effectLst>
                <a:outerShdw blurRad="38100" dist="38100" dir="2700000" algn="tl">
                  <a:srgbClr val="000000">
                    <a:alpha val="43137"/>
                  </a:srgbClr>
                </a:outerShdw>
              </a:effectLst>
            </a:endParaRPr>
          </a:p>
        </p:txBody>
      </p:sp>
      <p:sp>
        <p:nvSpPr>
          <p:cNvPr id="2" name="Subtitle 2">
            <a:extLst>
              <a:ext uri="{FF2B5EF4-FFF2-40B4-BE49-F238E27FC236}">
                <a16:creationId xmlns:a16="http://schemas.microsoft.com/office/drawing/2014/main" id="{15217859-96EC-C697-563E-FDAC72911692}"/>
              </a:ext>
            </a:extLst>
          </p:cNvPr>
          <p:cNvSpPr txBox="1">
            <a:spLocks/>
          </p:cNvSpPr>
          <p:nvPr/>
        </p:nvSpPr>
        <p:spPr>
          <a:xfrm>
            <a:off x="4071308" y="6065194"/>
            <a:ext cx="3595268" cy="778738"/>
          </a:xfrm>
          <a:prstGeom prst="rect">
            <a:avLst/>
          </a:prstGeom>
        </p:spPr>
        <p:txBody>
          <a:bodyPr vert="horz" lIns="91440" tIns="45720" rIns="91440" bIns="45720" rtlCol="0">
            <a:normAutofit/>
          </a:bodyPr>
          <a:lstStyle>
            <a:defPPr>
              <a:defRPr lang="en-GB"/>
            </a:defPPr>
            <a:lvl1pPr marL="0" indent="0" algn="ctr" defTabSz="914400" rtl="0" eaLnBrk="1" latinLnBrk="0" hangingPunct="1">
              <a:lnSpc>
                <a:spcPct val="90000"/>
              </a:lnSpc>
              <a:spcBef>
                <a:spcPts val="1000"/>
              </a:spcBef>
              <a:buClr>
                <a:srgbClr val="73292A"/>
              </a:buClr>
              <a:buFont typeface="Arial" panose="020B0604020202020204" pitchFamily="34" charset="0"/>
              <a:buNone/>
              <a:defRPr lang="en-GB" sz="24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Clr>
                <a:srgbClr val="73292A"/>
              </a:buClr>
              <a:buFont typeface="Arial" panose="020B0604020202020204" pitchFamily="34" charset="0"/>
              <a:buNone/>
              <a:defRPr lang="en-GB" sz="2000" kern="1200">
                <a:solidFill>
                  <a:schemeClr val="accent3"/>
                </a:solidFill>
                <a:latin typeface="+mn-lt"/>
                <a:ea typeface="+mn-ea"/>
                <a:cs typeface="+mn-cs"/>
              </a:defRPr>
            </a:lvl2pPr>
            <a:lvl3pPr marL="914400" indent="0" algn="ctr" defTabSz="914400" rtl="0" eaLnBrk="1" latinLnBrk="0" hangingPunct="1">
              <a:lnSpc>
                <a:spcPct val="90000"/>
              </a:lnSpc>
              <a:spcBef>
                <a:spcPts val="500"/>
              </a:spcBef>
              <a:buClr>
                <a:srgbClr val="73292A"/>
              </a:buClr>
              <a:buFont typeface="Arial" panose="020B0604020202020204" pitchFamily="34" charset="0"/>
              <a:buNone/>
              <a:defRPr lang="en-GB" sz="1800" kern="1200">
                <a:solidFill>
                  <a:schemeClr val="accent3"/>
                </a:solidFill>
                <a:latin typeface="+mn-lt"/>
                <a:ea typeface="+mn-ea"/>
                <a:cs typeface="+mn-cs"/>
              </a:defRPr>
            </a:lvl3pPr>
            <a:lvl4pPr marL="1371600" indent="0" algn="ctr" defTabSz="914400" rtl="0" eaLnBrk="1" latinLnBrk="0" hangingPunct="1">
              <a:lnSpc>
                <a:spcPct val="90000"/>
              </a:lnSpc>
              <a:spcBef>
                <a:spcPts val="500"/>
              </a:spcBef>
              <a:buClr>
                <a:srgbClr val="73292A"/>
              </a:buClr>
              <a:buFont typeface="Arial" panose="020B0604020202020204" pitchFamily="34" charset="0"/>
              <a:buNone/>
              <a:defRPr lang="en-GB" sz="1600" kern="1200">
                <a:solidFill>
                  <a:schemeClr val="accent3"/>
                </a:solidFill>
                <a:latin typeface="+mn-lt"/>
                <a:ea typeface="+mn-ea"/>
                <a:cs typeface="+mn-cs"/>
              </a:defRPr>
            </a:lvl4pPr>
            <a:lvl5pPr marL="1828800" indent="0" algn="ctr" defTabSz="914400" rtl="0" eaLnBrk="1" latinLnBrk="0" hangingPunct="1">
              <a:lnSpc>
                <a:spcPct val="90000"/>
              </a:lnSpc>
              <a:spcBef>
                <a:spcPts val="500"/>
              </a:spcBef>
              <a:buClr>
                <a:srgbClr val="73292A"/>
              </a:buClr>
              <a:buFont typeface="Arial" panose="020B0604020202020204" pitchFamily="34" charset="0"/>
              <a:buNone/>
              <a:defRPr lang="en-GB"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lang="en-GB" sz="1600" kern="1200">
                <a:solidFill>
                  <a:schemeClr val="tx1"/>
                </a:solidFill>
                <a:latin typeface="+mn-lt"/>
                <a:ea typeface="+mn-ea"/>
                <a:cs typeface="+mn-cs"/>
              </a:defRPr>
            </a:lvl9pPr>
          </a:lstStyle>
          <a:p>
            <a:r>
              <a:rPr lang="en-US"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a:t>
            </a:r>
            <a:endParaRPr lang="en-GB" sz="48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53929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5777"/>
            </a:stretch>
          </a:blipFill>
        </p:spPr>
        <p:txBody>
          <a:bodyPr/>
          <a:lstStyle/>
          <a:p>
            <a:pPr defTabSz="609585"/>
            <a:endParaRPr lang="en-US" sz="1200">
              <a:solidFill>
                <a:prstClr val="black"/>
              </a:solidFill>
              <a:latin typeface="Calibri"/>
            </a:endParaRPr>
          </a:p>
        </p:txBody>
      </p:sp>
      <p:sp>
        <p:nvSpPr>
          <p:cNvPr id="3" name="TextBox 3"/>
          <p:cNvSpPr txBox="1"/>
          <p:nvPr/>
        </p:nvSpPr>
        <p:spPr>
          <a:xfrm>
            <a:off x="336628" y="4973176"/>
            <a:ext cx="8104880" cy="937693"/>
          </a:xfrm>
          <a:prstGeom prst="rect">
            <a:avLst/>
          </a:prstGeom>
        </p:spPr>
        <p:txBody>
          <a:bodyPr wrap="square" lIns="0" tIns="0" rIns="0" bIns="0" rtlCol="0" anchor="t">
            <a:spAutoFit/>
          </a:bodyPr>
          <a:lstStyle/>
          <a:p>
            <a:pPr algn="ctr" defTabSz="609585">
              <a:lnSpc>
                <a:spcPts val="7784"/>
              </a:lnSpc>
              <a:spcBef>
                <a:spcPct val="0"/>
              </a:spcBef>
            </a:pPr>
            <a:r>
              <a:rPr lang="en-US" sz="5560" dirty="0">
                <a:solidFill>
                  <a:srgbClr val="FF0000"/>
                </a:solidFill>
                <a:effectLst>
                  <a:outerShdw blurRad="38100" dist="38100" dir="2700000" algn="tl">
                    <a:srgbClr val="000000">
                      <a:alpha val="43137"/>
                    </a:srgbClr>
                  </a:outerShdw>
                </a:effectLst>
                <a:latin typeface="Bierstadt Display" panose="020F0502020204030204" pitchFamily="34" charset="0"/>
              </a:rPr>
              <a:t>TRÂN TRỌNG CẢM ƠN!</a:t>
            </a:r>
          </a:p>
        </p:txBody>
      </p:sp>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FEA54-0B81-3A21-AF22-F54D45BBC777}"/>
              </a:ext>
            </a:extLst>
          </p:cNvPr>
          <p:cNvSpPr txBox="1"/>
          <p:nvPr/>
        </p:nvSpPr>
        <p:spPr>
          <a:xfrm>
            <a:off x="4321253" y="840180"/>
            <a:ext cx="5381186" cy="707886"/>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Nhạc và lời: Từ Huy</a:t>
            </a:r>
            <a:endParaRPr lang="en-GB" sz="4000" dirty="0">
              <a:latin typeface="Times New Roman" panose="02020603050405020304" pitchFamily="18" charset="0"/>
              <a:cs typeface="Times New Roman" panose="02020603050405020304" pitchFamily="18" charset="0"/>
            </a:endParaRPr>
          </a:p>
        </p:txBody>
      </p:sp>
      <p:sp>
        <p:nvSpPr>
          <p:cNvPr id="8" name="Google Shape;530;p64">
            <a:extLst>
              <a:ext uri="{FF2B5EF4-FFF2-40B4-BE49-F238E27FC236}">
                <a16:creationId xmlns:a16="http://schemas.microsoft.com/office/drawing/2014/main" id="{63AD6F27-291B-E0FE-49C1-B88D917E225D}"/>
              </a:ext>
            </a:extLst>
          </p:cNvPr>
          <p:cNvSpPr txBox="1">
            <a:spLocks/>
          </p:cNvSpPr>
          <p:nvPr/>
        </p:nvSpPr>
        <p:spPr>
          <a:xfrm>
            <a:off x="1679403" y="187721"/>
            <a:ext cx="8833193" cy="652459"/>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vi-VN" b="1" dirty="0">
                <a:latin typeface="Times New Roman" panose="02020603050405020304" pitchFamily="18" charset="0"/>
                <a:cs typeface="Times New Roman" panose="02020603050405020304" pitchFamily="18" charset="0"/>
              </a:rPr>
              <a:t>I. Ôn tập bài hát </a:t>
            </a:r>
            <a:r>
              <a:rPr lang="vi-VN" b="1" i="1" dirty="0">
                <a:latin typeface="Times New Roman" panose="02020603050405020304" pitchFamily="18" charset="0"/>
                <a:cs typeface="Times New Roman" panose="02020603050405020304" pitchFamily="18" charset="0"/>
              </a:rPr>
              <a:t>Ngày Tết quê em</a:t>
            </a:r>
          </a:p>
        </p:txBody>
      </p:sp>
      <p:sp>
        <p:nvSpPr>
          <p:cNvPr id="3" name="Content Placeholder 2">
            <a:extLst>
              <a:ext uri="{FF2B5EF4-FFF2-40B4-BE49-F238E27FC236}">
                <a16:creationId xmlns:a16="http://schemas.microsoft.com/office/drawing/2014/main" id="{45F798A8-E46B-2E63-1C96-F1C7E0F5A03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082678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9+ Background Powerpoint Đẹp cho bài thuyết trình chuyên nghiệp | Background  powerpoint, Background for powerpoint presentation, Powerpoint background  free">
            <a:extLst>
              <a:ext uri="{FF2B5EF4-FFF2-40B4-BE49-F238E27FC236}">
                <a16:creationId xmlns:a16="http://schemas.microsoft.com/office/drawing/2014/main" id="{30173093-BEA7-3E91-DACB-F925123B3D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380"/>
          <a:stretch/>
        </p:blipFill>
        <p:spPr bwMode="auto">
          <a:xfrm>
            <a:off x="0" y="-92765"/>
            <a:ext cx="12192000" cy="67669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533;p64">
            <a:extLst>
              <a:ext uri="{FF2B5EF4-FFF2-40B4-BE49-F238E27FC236}">
                <a16:creationId xmlns:a16="http://schemas.microsoft.com/office/drawing/2014/main" id="{FC23AB6A-0FC2-7CE8-FF79-6EC9F7DC529D}"/>
              </a:ext>
            </a:extLst>
          </p:cNvPr>
          <p:cNvGrpSpPr/>
          <p:nvPr/>
        </p:nvGrpSpPr>
        <p:grpSpPr>
          <a:xfrm>
            <a:off x="8371107" y="1784291"/>
            <a:ext cx="4629275" cy="4139351"/>
            <a:chOff x="4114302" y="758100"/>
            <a:chExt cx="4508291" cy="5075717"/>
          </a:xfrm>
          <a:solidFill>
            <a:schemeClr val="accent2"/>
          </a:solidFill>
        </p:grpSpPr>
        <p:sp>
          <p:nvSpPr>
            <p:cNvPr id="6" name="Google Shape;534;p64">
              <a:extLst>
                <a:ext uri="{FF2B5EF4-FFF2-40B4-BE49-F238E27FC236}">
                  <a16:creationId xmlns:a16="http://schemas.microsoft.com/office/drawing/2014/main" id="{B6E48BD3-5432-43BC-65F9-86A7D06B663A}"/>
                </a:ext>
              </a:extLst>
            </p:cNvPr>
            <p:cNvSpPr/>
            <p:nvPr/>
          </p:nvSpPr>
          <p:spPr>
            <a:xfrm>
              <a:off x="4660712" y="758100"/>
              <a:ext cx="3008400" cy="4388700"/>
            </a:xfrm>
            <a:prstGeom prst="frame">
              <a:avLst>
                <a:gd name="adj1" fmla="val 1168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535;p64">
              <a:extLst>
                <a:ext uri="{FF2B5EF4-FFF2-40B4-BE49-F238E27FC236}">
                  <a16:creationId xmlns:a16="http://schemas.microsoft.com/office/drawing/2014/main" id="{7A4E696B-3512-5687-649D-9CD88A7E43B7}"/>
                </a:ext>
              </a:extLst>
            </p:cNvPr>
            <p:cNvPicPr preferRelativeResize="0"/>
            <p:nvPr/>
          </p:nvPicPr>
          <p:blipFill>
            <a:blip r:embed="rId3">
              <a:alphaModFix/>
            </a:blip>
            <a:stretch>
              <a:fillRect/>
            </a:stretch>
          </p:blipFill>
          <p:spPr>
            <a:xfrm rot="230989">
              <a:off x="7135771" y="2771100"/>
              <a:ext cx="1486822" cy="3062717"/>
            </a:xfrm>
            <a:prstGeom prst="rect">
              <a:avLst/>
            </a:prstGeom>
            <a:grpFill/>
            <a:ln>
              <a:noFill/>
            </a:ln>
          </p:spPr>
        </p:pic>
        <p:pic>
          <p:nvPicPr>
            <p:cNvPr id="8" name="Google Shape;536;p64">
              <a:extLst>
                <a:ext uri="{FF2B5EF4-FFF2-40B4-BE49-F238E27FC236}">
                  <a16:creationId xmlns:a16="http://schemas.microsoft.com/office/drawing/2014/main" id="{6C334E08-83FA-9EA2-8C2B-9E5126BE25A3}"/>
                </a:ext>
              </a:extLst>
            </p:cNvPr>
            <p:cNvPicPr preferRelativeResize="0"/>
            <p:nvPr/>
          </p:nvPicPr>
          <p:blipFill>
            <a:blip r:embed="rId4">
              <a:alphaModFix/>
            </a:blip>
            <a:stretch>
              <a:fillRect/>
            </a:stretch>
          </p:blipFill>
          <p:spPr>
            <a:xfrm rot="19883154">
              <a:off x="4114302" y="3806462"/>
              <a:ext cx="877347" cy="1607057"/>
            </a:xfrm>
            <a:prstGeom prst="rect">
              <a:avLst/>
            </a:prstGeom>
            <a:grpFill/>
            <a:ln>
              <a:noFill/>
            </a:ln>
          </p:spPr>
        </p:pic>
        <p:sp>
          <p:nvSpPr>
            <p:cNvPr id="9" name="Google Shape;537;p64">
              <a:extLst>
                <a:ext uri="{FF2B5EF4-FFF2-40B4-BE49-F238E27FC236}">
                  <a16:creationId xmlns:a16="http://schemas.microsoft.com/office/drawing/2014/main" id="{86C58305-6C5D-68E0-C96D-CC45616A0ED1}"/>
                </a:ext>
              </a:extLst>
            </p:cNvPr>
            <p:cNvSpPr/>
            <p:nvPr/>
          </p:nvSpPr>
          <p:spPr>
            <a:xfrm>
              <a:off x="4660713" y="4751325"/>
              <a:ext cx="2964900" cy="3954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a:extLst>
              <a:ext uri="{FF2B5EF4-FFF2-40B4-BE49-F238E27FC236}">
                <a16:creationId xmlns:a16="http://schemas.microsoft.com/office/drawing/2014/main" id="{3D4F74D9-D78F-1007-5921-58AD6B5EDE38}"/>
              </a:ext>
            </a:extLst>
          </p:cNvPr>
          <p:cNvSpPr txBox="1">
            <a:spLocks/>
          </p:cNvSpPr>
          <p:nvPr/>
        </p:nvSpPr>
        <p:spPr>
          <a:xfrm>
            <a:off x="570187" y="92268"/>
            <a:ext cx="11370022" cy="1680720"/>
          </a:xfrm>
          <a:prstGeom prst="rect">
            <a:avLst/>
          </a:prstGeom>
          <a:noFill/>
        </p:spPr>
        <p:txBody>
          <a:bodyPr vert="horz" lIns="91440" tIns="45720" rIns="91440" bIns="45720" numCol="1" rtlCol="0" anchor="b">
            <a:prstTxWarp prst="textPlain">
              <a:avLst/>
            </a:prstTxWarp>
            <a:noAutofit/>
          </a:bodyPr>
          <a:lstStyle>
            <a:defPPr>
              <a:defRPr lang="en-GB"/>
            </a:defPPr>
            <a:lvl1pPr algn="ctr" defTabSz="914400" rtl="0" eaLnBrk="1" latinLnBrk="0" hangingPunct="1">
              <a:lnSpc>
                <a:spcPct val="90000"/>
              </a:lnSpc>
              <a:spcBef>
                <a:spcPct val="0"/>
              </a:spcBef>
              <a:buNone/>
              <a:defRPr lang="en-GB" sz="4600" kern="1200">
                <a:solidFill>
                  <a:schemeClr val="accent3"/>
                </a:solidFill>
                <a:latin typeface="+mj-lt"/>
                <a:ea typeface="+mj-ea"/>
                <a:cs typeface="+mj-cs"/>
              </a:defRPr>
            </a:lvl1pPr>
          </a:lstStyle>
          <a:p>
            <a:pPr algn="just"/>
            <a:r>
              <a:rPr lang="vi-VN" b="1" dirty="0">
                <a:solidFill>
                  <a:schemeClr val="tx1"/>
                </a:solidFill>
                <a:effectLst>
                  <a:outerShdw blurRad="38100" dist="38100" dir="2700000" algn="tl">
                    <a:srgbClr val="000000">
                      <a:alpha val="43137"/>
                    </a:srgbClr>
                  </a:outerShdw>
                </a:effectLst>
              </a:rPr>
              <a:t>I</a:t>
            </a:r>
            <a:r>
              <a:rPr lang="en-US" b="1" dirty="0">
                <a:solidFill>
                  <a:schemeClr val="tx1"/>
                </a:solidFill>
                <a:effectLst>
                  <a:outerShdw blurRad="38100" dist="38100" dir="2700000" algn="tl">
                    <a:srgbClr val="000000">
                      <a:alpha val="43137"/>
                    </a:srgbClr>
                  </a:outerShdw>
                </a:effectLst>
              </a:rPr>
              <a:t>I</a:t>
            </a:r>
            <a:r>
              <a:rPr lang="vi-VN" b="1" dirty="0">
                <a:solidFill>
                  <a:schemeClr val="tx1"/>
                </a:solidFill>
                <a:effectLst>
                  <a:outerShdw blurRad="38100" dist="38100" dir="2700000" algn="tl">
                    <a:srgbClr val="000000">
                      <a:alpha val="43137"/>
                    </a:srgbClr>
                  </a:outerShdw>
                </a:effectLst>
              </a:rPr>
              <a:t>. Thường thức âm nhạc</a:t>
            </a:r>
            <a:r>
              <a:rPr lang="en-GB" b="1" dirty="0">
                <a:solidFill>
                  <a:schemeClr val="tx1"/>
                </a:solidFill>
                <a:effectLst>
                  <a:outerShdw blurRad="38100" dist="38100" dir="2700000" algn="tl">
                    <a:srgbClr val="000000">
                      <a:alpha val="43137"/>
                    </a:srgbClr>
                  </a:outerShdw>
                </a:effectLst>
              </a:rPr>
              <a:t>: </a:t>
            </a:r>
            <a:r>
              <a:rPr lang="vi-VN" b="1" dirty="0">
                <a:solidFill>
                  <a:schemeClr val="tx1"/>
                </a:solidFill>
                <a:effectLst>
                  <a:outerShdw blurRad="38100" dist="38100" dir="2700000" algn="tl">
                    <a:srgbClr val="000000">
                      <a:alpha val="43137"/>
                    </a:srgbClr>
                  </a:outerShdw>
                </a:effectLst>
              </a:rPr>
              <a:t>Nhạc sĩ Trần Hoàn và ca khúc</a:t>
            </a:r>
            <a:r>
              <a:rPr lang="vi-VN" b="1" i="1" dirty="0">
                <a:solidFill>
                  <a:schemeClr val="tx1"/>
                </a:solidFill>
                <a:effectLst>
                  <a:outerShdw blurRad="38100" dist="38100" dir="2700000" algn="tl">
                    <a:srgbClr val="000000">
                      <a:alpha val="43137"/>
                    </a:srgbClr>
                  </a:outerShdw>
                </a:effectLst>
              </a:rPr>
              <a:t>: “Một mùa xuân nho nhỏ”</a:t>
            </a:r>
          </a:p>
        </p:txBody>
      </p:sp>
      <p:sp>
        <p:nvSpPr>
          <p:cNvPr id="3" name="TextBox 2">
            <a:extLst>
              <a:ext uri="{FF2B5EF4-FFF2-40B4-BE49-F238E27FC236}">
                <a16:creationId xmlns:a16="http://schemas.microsoft.com/office/drawing/2014/main" id="{C6840776-4FF3-FBC9-2132-7DDABB46ED73}"/>
              </a:ext>
            </a:extLst>
          </p:cNvPr>
          <p:cNvSpPr txBox="1"/>
          <p:nvPr/>
        </p:nvSpPr>
        <p:spPr>
          <a:xfrm>
            <a:off x="308483" y="1787055"/>
            <a:ext cx="8313147" cy="769441"/>
          </a:xfrm>
          <a:prstGeom prst="rect">
            <a:avLst/>
          </a:prstGeom>
          <a:noFill/>
        </p:spPr>
        <p:txBody>
          <a:bodyPr wrap="square" rtlCol="0">
            <a:spAutoFit/>
          </a:bodyPr>
          <a:lstStyle/>
          <a:p>
            <a:r>
              <a:rPr lang="vi-VN" sz="4400" dirty="0">
                <a:latin typeface="+mj-lt"/>
              </a:rPr>
              <a:t>1. Nhạc sĩ Trần Hoàn (1928 – 2003)</a:t>
            </a:r>
            <a:endParaRPr lang="en-GB" sz="4400" dirty="0">
              <a:latin typeface="+mj-lt"/>
            </a:endParaRPr>
          </a:p>
        </p:txBody>
      </p:sp>
      <p:pic>
        <p:nvPicPr>
          <p:cNvPr id="1026" name="Picture 2" descr="Sở Văn hóa và Thể thao tỉnh Thừa Thiên Huế">
            <a:extLst>
              <a:ext uri="{FF2B5EF4-FFF2-40B4-BE49-F238E27FC236}">
                <a16:creationId xmlns:a16="http://schemas.microsoft.com/office/drawing/2014/main" id="{47860590-3A76-F858-DF6A-DC3781F3E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541" y="2120387"/>
            <a:ext cx="2457119" cy="290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2686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B42D-AF01-F8F8-271B-8B009D2212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E266E35-DF52-A594-8072-6C55C913AF27}"/>
              </a:ext>
            </a:extLst>
          </p:cNvPr>
          <p:cNvSpPr>
            <a:spLocks noGrp="1"/>
          </p:cNvSpPr>
          <p:nvPr>
            <p:ph idx="1"/>
          </p:nvPr>
        </p:nvSpPr>
        <p:spPr/>
        <p:txBody>
          <a:bodyPr/>
          <a:lstStyle/>
          <a:p>
            <a:endParaRPr lang="en-GB"/>
          </a:p>
        </p:txBody>
      </p:sp>
      <p:pic>
        <p:nvPicPr>
          <p:cNvPr id="4098" name="Picture 2" descr="30+ Hình nền Powerpoint Tết 2024 - Background đẹp ngày tết">
            <a:extLst>
              <a:ext uri="{FF2B5EF4-FFF2-40B4-BE49-F238E27FC236}">
                <a16:creationId xmlns:a16="http://schemas.microsoft.com/office/drawing/2014/main" id="{136EB68D-9A45-712A-A083-AB53F3FF6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18" r="5613" b="2418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597DE8-3B19-4294-786E-9D79DEA77E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0" b="96784" l="2244" r="95353">
                        <a14:foregroundMark x1="24519" y1="53801" x2="14103" y2="64912"/>
                        <a14:foregroundMark x1="9135" y1="76608" x2="5288" y2="85088"/>
                        <a14:foregroundMark x1="2244" y1="86550" x2="5128" y2="92398"/>
                        <a14:foregroundMark x1="4647" y1="97368" x2="7212" y2="97368"/>
                        <a14:foregroundMark x1="95353" y1="12573" x2="87660" y2="30117"/>
                        <a14:foregroundMark x1="95192" y1="19591" x2="92788" y2="27193"/>
                        <a14:foregroundMark x1="91667" y1="6140" x2="88942" y2="13158"/>
                        <a14:foregroundMark x1="35577" y1="73099" x2="40545" y2="75146"/>
                      </a14:backgroundRemoval>
                    </a14:imgEffect>
                  </a14:imgLayer>
                </a14:imgProps>
              </a:ext>
            </a:extLst>
          </a:blip>
          <a:stretch>
            <a:fillRect/>
          </a:stretch>
        </p:blipFill>
        <p:spPr>
          <a:xfrm rot="1173253">
            <a:off x="2885421" y="5059363"/>
            <a:ext cx="4318353" cy="2171812"/>
          </a:xfrm>
          <a:prstGeom prst="rect">
            <a:avLst/>
          </a:prstGeom>
        </p:spPr>
      </p:pic>
      <p:sp>
        <p:nvSpPr>
          <p:cNvPr id="7" name="TextBox 6">
            <a:extLst>
              <a:ext uri="{FF2B5EF4-FFF2-40B4-BE49-F238E27FC236}">
                <a16:creationId xmlns:a16="http://schemas.microsoft.com/office/drawing/2014/main" id="{505B56ED-C6EE-B37F-A798-DCB6EDCCC0F4}"/>
              </a:ext>
            </a:extLst>
          </p:cNvPr>
          <p:cNvSpPr txBox="1"/>
          <p:nvPr/>
        </p:nvSpPr>
        <p:spPr>
          <a:xfrm>
            <a:off x="200278" y="0"/>
            <a:ext cx="11237843" cy="5016758"/>
          </a:xfrm>
          <a:prstGeom prst="rect">
            <a:avLst/>
          </a:prstGeom>
          <a:noFill/>
        </p:spPr>
        <p:txBody>
          <a:bodyPr wrap="square">
            <a:spAutoFit/>
          </a:bodyPr>
          <a:lstStyle/>
          <a:p>
            <a:pPr algn="just"/>
            <a:r>
              <a:rPr lang="vi-VN" sz="3200" b="0" i="0" dirty="0">
                <a:solidFill>
                  <a:srgbClr val="202122"/>
                </a:solidFill>
                <a:effectLst/>
                <a:latin typeface="+mj-lt"/>
              </a:rPr>
              <a:t>	Nhạc sĩ Trần Hoàn </a:t>
            </a:r>
            <a:r>
              <a:rPr lang="vi-VN" sz="3200" dirty="0">
                <a:solidFill>
                  <a:srgbClr val="202122"/>
                </a:solidFill>
                <a:latin typeface="+mj-lt"/>
              </a:rPr>
              <a:t>(1928 – 2003)  tên thật </a:t>
            </a:r>
            <a:r>
              <a:rPr lang="vi-VN" sz="3200" b="0" i="0" dirty="0">
                <a:solidFill>
                  <a:srgbClr val="202122"/>
                </a:solidFill>
                <a:effectLst/>
                <a:latin typeface="+mj-lt"/>
              </a:rPr>
              <a:t>là </a:t>
            </a:r>
            <a:r>
              <a:rPr lang="vi-VN" sz="3200" b="1" i="0" dirty="0">
                <a:solidFill>
                  <a:srgbClr val="202122"/>
                </a:solidFill>
                <a:effectLst/>
                <a:latin typeface="+mj-lt"/>
              </a:rPr>
              <a:t>Nguyễn Tăng Hích</a:t>
            </a:r>
            <a:r>
              <a:rPr lang="vi-VN" sz="3200" b="0" i="0" dirty="0">
                <a:solidFill>
                  <a:srgbClr val="202122"/>
                </a:solidFill>
                <a:effectLst/>
                <a:latin typeface="+mj-lt"/>
              </a:rPr>
              <a:t>, còn bút danh là Hồ Thuận An, quê ở </a:t>
            </a:r>
            <a:r>
              <a:rPr lang="vi-VN" sz="3200" b="0" i="0" strike="noStrike" dirty="0">
                <a:effectLst/>
                <a:latin typeface="+mj-lt"/>
              </a:rPr>
              <a:t> Quảng Trị</a:t>
            </a:r>
            <a:r>
              <a:rPr lang="vi-VN" sz="3200" b="0" i="0" dirty="0">
                <a:solidFill>
                  <a:srgbClr val="202122"/>
                </a:solidFill>
                <a:effectLst/>
                <a:latin typeface="+mj-lt"/>
              </a:rPr>
              <a:t>. Trong gần 60 năm sáng tác của mình, ông đã đóng góp cho nền âm nhạc Việt Nam hàng trăm ca khúc. Những tác phẩm làm nên tên tuổi Trần Hoàn như: Sơn nữ ca, Lời Người ra đi, Lời ru trên nương. Thăm bến Nhà Rồng, Lời Bác dặn trước lúc đi xa, Giữa Mạc Tư khoa nghe câu hò ví dặm,...</a:t>
            </a:r>
          </a:p>
          <a:p>
            <a:pPr algn="just"/>
            <a:r>
              <a:rPr lang="vi-VN" sz="3200" dirty="0">
                <a:solidFill>
                  <a:srgbClr val="202122"/>
                </a:solidFill>
                <a:latin typeface="+mj-lt"/>
              </a:rPr>
              <a:t> Năm 2000, ông được Nhà nước trao tặng Giải thưởng Hồ Chí Minh về Văn học Nghệ thuật. Năm 2013, thành phố Hải Phòng đã có một con đường mang tên ông.</a:t>
            </a:r>
            <a:endParaRPr lang="en-GB" sz="3200" dirty="0">
              <a:latin typeface="+mj-lt"/>
            </a:endParaRPr>
          </a:p>
        </p:txBody>
      </p:sp>
      <p:pic>
        <p:nvPicPr>
          <p:cNvPr id="8" name="Picture 2" descr="Đường Trần Hoàn, Quận Hải An, Thành phố Hải Phòng">
            <a:extLst>
              <a:ext uri="{FF2B5EF4-FFF2-40B4-BE49-F238E27FC236}">
                <a16:creationId xmlns:a16="http://schemas.microsoft.com/office/drawing/2014/main" id="{A08728FF-8E88-ABD5-0A37-26FD167D6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78" y="5016757"/>
            <a:ext cx="3978321" cy="1671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DE2DEE-BA42-45DC-6474-27BE5B1E9140}"/>
              </a:ext>
            </a:extLst>
          </p:cNvPr>
          <p:cNvPicPr>
            <a:picLocks noChangeAspect="1"/>
          </p:cNvPicPr>
          <p:nvPr/>
        </p:nvPicPr>
        <p:blipFill>
          <a:blip r:embed="rId6"/>
          <a:stretch>
            <a:fillRect/>
          </a:stretch>
        </p:blipFill>
        <p:spPr>
          <a:xfrm>
            <a:off x="7768367" y="4956388"/>
            <a:ext cx="3737664" cy="1671382"/>
          </a:xfrm>
          <a:prstGeom prst="rect">
            <a:avLst/>
          </a:prstGeom>
        </p:spPr>
      </p:pic>
      <p:pic>
        <p:nvPicPr>
          <p:cNvPr id="10" name="Picture 4" descr="Đường Trần Hoàn, Quận Hải An, Thành phố Hải Phòng">
            <a:extLst>
              <a:ext uri="{FF2B5EF4-FFF2-40B4-BE49-F238E27FC236}">
                <a16:creationId xmlns:a16="http://schemas.microsoft.com/office/drawing/2014/main" id="{9BB7F104-E51F-2E48-B170-B534B56D0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3365" y="4981654"/>
            <a:ext cx="3278513" cy="167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9488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oiBacDanTruocLucDiXa-NgocYen_446">
            <a:hlinkClick r:id="" action="ppaction://media"/>
            <a:extLst>
              <a:ext uri="{FF2B5EF4-FFF2-40B4-BE49-F238E27FC236}">
                <a16:creationId xmlns:a16="http://schemas.microsoft.com/office/drawing/2014/main" id="{3F068159-286C-EEBF-28B9-962CDF30D53F}"/>
              </a:ext>
            </a:extLst>
          </p:cNvPr>
          <p:cNvPicPr>
            <a:picLocks noGrp="1" noChangeAspect="1"/>
          </p:cNvPicPr>
          <p:nvPr>
            <p:ph idx="1"/>
            <a:audioFile r:link="rId1"/>
            <p:extLst>
              <p:ext uri="{DAA4B4D4-6D71-4841-9C94-3DE7FCFB9230}">
                <p14:media xmlns:p14="http://schemas.microsoft.com/office/powerpoint/2010/main" r:embed="rId2">
                  <p14:trim st="40921" end="158484.9375"/>
                </p14:media>
              </p:ext>
            </p:extLst>
          </p:nvPr>
        </p:nvPicPr>
        <p:blipFill>
          <a:blip r:embed="rId5"/>
          <a:stretch>
            <a:fillRect/>
          </a:stretch>
        </p:blipFill>
        <p:spPr>
          <a:xfrm>
            <a:off x="4629978" y="1180845"/>
            <a:ext cx="564874" cy="564874"/>
          </a:xfrm>
          <a:noFill/>
        </p:spPr>
      </p:pic>
      <p:sp>
        <p:nvSpPr>
          <p:cNvPr id="7" name="TextBox 6">
            <a:extLst>
              <a:ext uri="{FF2B5EF4-FFF2-40B4-BE49-F238E27FC236}">
                <a16:creationId xmlns:a16="http://schemas.microsoft.com/office/drawing/2014/main" id="{505B56ED-C6EE-B37F-A798-DCB6EDCCC0F4}"/>
              </a:ext>
            </a:extLst>
          </p:cNvPr>
          <p:cNvSpPr txBox="1"/>
          <p:nvPr/>
        </p:nvSpPr>
        <p:spPr>
          <a:xfrm>
            <a:off x="165071" y="409868"/>
            <a:ext cx="12085983" cy="2062103"/>
          </a:xfrm>
          <a:prstGeom prst="rect">
            <a:avLst/>
          </a:prstGeom>
          <a:noFill/>
        </p:spPr>
        <p:txBody>
          <a:bodyPr wrap="square">
            <a:spAutoFit/>
          </a:bodyPr>
          <a:lstStyle/>
          <a:p>
            <a:pPr algn="just"/>
            <a:r>
              <a:rPr lang="vi-VN" sz="3200" b="0" i="0" dirty="0">
                <a:solidFill>
                  <a:srgbClr val="202122"/>
                </a:solidFill>
                <a:effectLst/>
                <a:latin typeface="+mj-lt"/>
              </a:rPr>
              <a:t>- Nhạc sĩ </a:t>
            </a:r>
            <a:r>
              <a:rPr lang="vi-VN" sz="3200" dirty="0">
                <a:solidFill>
                  <a:srgbClr val="202122"/>
                </a:solidFill>
                <a:latin typeface="+mj-lt"/>
              </a:rPr>
              <a:t>tên thật </a:t>
            </a:r>
            <a:r>
              <a:rPr lang="vi-VN" sz="3200" b="0" i="0" dirty="0">
                <a:solidFill>
                  <a:srgbClr val="202122"/>
                </a:solidFill>
                <a:effectLst/>
                <a:latin typeface="+mj-lt"/>
              </a:rPr>
              <a:t>là </a:t>
            </a:r>
            <a:r>
              <a:rPr lang="vi-VN" sz="3200" b="1" i="0" dirty="0">
                <a:solidFill>
                  <a:srgbClr val="202122"/>
                </a:solidFill>
                <a:effectLst/>
                <a:latin typeface="+mj-lt"/>
              </a:rPr>
              <a:t>Nguyễn Tăng Hích</a:t>
            </a:r>
            <a:r>
              <a:rPr lang="vi-VN" sz="3200" b="0" i="0" dirty="0">
                <a:solidFill>
                  <a:srgbClr val="202122"/>
                </a:solidFill>
                <a:effectLst/>
                <a:latin typeface="+mj-lt"/>
              </a:rPr>
              <a:t>, còn bút danh là Hồ Thuận An, quê ở </a:t>
            </a:r>
            <a:r>
              <a:rPr lang="vi-VN" sz="3200" b="0" i="0" strike="noStrike" dirty="0">
                <a:effectLst/>
                <a:latin typeface="+mj-lt"/>
              </a:rPr>
              <a:t>Quảng </a:t>
            </a:r>
            <a:r>
              <a:rPr lang="vi-VN" sz="3200" b="0" i="0" strike="noStrike">
                <a:effectLst/>
                <a:latin typeface="+mj-lt"/>
              </a:rPr>
              <a:t>Trị</a:t>
            </a:r>
            <a:r>
              <a:rPr lang="vi-VN" sz="3200" b="0" i="0">
                <a:solidFill>
                  <a:srgbClr val="202122"/>
                </a:solidFill>
                <a:effectLst/>
                <a:latin typeface="+mj-lt"/>
              </a:rPr>
              <a:t>.</a:t>
            </a:r>
            <a:endParaRPr lang="vi-VN" sz="3200" b="0" i="0" dirty="0">
              <a:solidFill>
                <a:srgbClr val="202122"/>
              </a:solidFill>
              <a:effectLst/>
              <a:latin typeface="+mj-lt"/>
            </a:endParaRPr>
          </a:p>
          <a:p>
            <a:pPr algn="just"/>
            <a:r>
              <a:rPr lang="vi-VN" sz="3200" dirty="0">
                <a:solidFill>
                  <a:srgbClr val="202122"/>
                </a:solidFill>
                <a:latin typeface="+mj-lt"/>
              </a:rPr>
              <a:t>- Bài hát tiêu biểu: </a:t>
            </a:r>
            <a:r>
              <a:rPr lang="vi-VN" sz="3200" i="1" dirty="0">
                <a:solidFill>
                  <a:srgbClr val="202122"/>
                </a:solidFill>
                <a:latin typeface="+mj-lt"/>
              </a:rPr>
              <a:t>Lời Bác dặn trước lúc đi xa, Thăm bến Nhà Rồng</a:t>
            </a:r>
            <a:r>
              <a:rPr lang="vi-VN" sz="3200" dirty="0">
                <a:solidFill>
                  <a:srgbClr val="202122"/>
                </a:solidFill>
                <a:latin typeface="+mj-lt"/>
              </a:rPr>
              <a:t>...</a:t>
            </a:r>
          </a:p>
          <a:p>
            <a:pPr algn="just"/>
            <a:r>
              <a:rPr lang="vi-VN" sz="3200" dirty="0">
                <a:solidFill>
                  <a:srgbClr val="202122"/>
                </a:solidFill>
                <a:latin typeface="+mj-lt"/>
              </a:rPr>
              <a:t>- Đạt giải thưởng Hồ Chí Minh về Văn học – Nghệ thuật năm 2000.</a:t>
            </a:r>
            <a:endParaRPr lang="en-GB" sz="3200" dirty="0">
              <a:latin typeface="+mj-lt"/>
            </a:endParaRPr>
          </a:p>
        </p:txBody>
      </p:sp>
      <p:pic>
        <p:nvPicPr>
          <p:cNvPr id="2050" name="Picture 2" descr="Đường Trần Hoàn, Quận Hải An, Thành phố Hải Phòng">
            <a:extLst>
              <a:ext uri="{FF2B5EF4-FFF2-40B4-BE49-F238E27FC236}">
                <a16:creationId xmlns:a16="http://schemas.microsoft.com/office/drawing/2014/main" id="{52463047-648A-1237-E59E-3E08316C3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071" y="2755360"/>
            <a:ext cx="3726530" cy="2175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955964-8D88-68C4-56EE-04D4367B2F8F}"/>
              </a:ext>
            </a:extLst>
          </p:cNvPr>
          <p:cNvPicPr>
            <a:picLocks noChangeAspect="1"/>
          </p:cNvPicPr>
          <p:nvPr/>
        </p:nvPicPr>
        <p:blipFill>
          <a:blip r:embed="rId7"/>
          <a:stretch>
            <a:fillRect/>
          </a:stretch>
        </p:blipFill>
        <p:spPr>
          <a:xfrm>
            <a:off x="7811576" y="2751130"/>
            <a:ext cx="3542224" cy="2146932"/>
          </a:xfrm>
          <a:prstGeom prst="rect">
            <a:avLst/>
          </a:prstGeom>
        </p:spPr>
      </p:pic>
      <p:pic>
        <p:nvPicPr>
          <p:cNvPr id="2052" name="Picture 4" descr="Đường Trần Hoàn, Quận Hải An, Thành phố Hải Phòng">
            <a:extLst>
              <a:ext uri="{FF2B5EF4-FFF2-40B4-BE49-F238E27FC236}">
                <a16:creationId xmlns:a16="http://schemas.microsoft.com/office/drawing/2014/main" id="{207D8138-398C-92EA-2CE3-738F9539D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0120" y="2734343"/>
            <a:ext cx="3452856" cy="21758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82D2D5-D04F-2BE0-2E4B-1FC6B4380B7C}"/>
              </a:ext>
            </a:extLst>
          </p:cNvPr>
          <p:cNvSpPr txBox="1"/>
          <p:nvPr/>
        </p:nvSpPr>
        <p:spPr>
          <a:xfrm>
            <a:off x="0" y="5049613"/>
            <a:ext cx="11582400" cy="1815882"/>
          </a:xfrm>
          <a:prstGeom prst="rect">
            <a:avLst/>
          </a:prstGeom>
          <a:noFill/>
        </p:spPr>
        <p:txBody>
          <a:bodyPr wrap="square">
            <a:spAutoFit/>
          </a:bodyPr>
          <a:lstStyle/>
          <a:p>
            <a:pPr algn="just"/>
            <a:r>
              <a:rPr lang="vi-VN" sz="2800" dirty="0">
                <a:solidFill>
                  <a:srgbClr val="000000"/>
                </a:solidFill>
                <a:latin typeface="+mj-lt"/>
              </a:rPr>
              <a:t>	T</a:t>
            </a:r>
            <a:r>
              <a:rPr lang="vi-VN" sz="2800" b="0" i="0" dirty="0">
                <a:solidFill>
                  <a:srgbClr val="000000"/>
                </a:solidFill>
                <a:effectLst/>
                <a:latin typeface="+mj-lt"/>
              </a:rPr>
              <a:t>uyến đường chạy trên địa phận phường Đằng Hải và </a:t>
            </a:r>
            <a:r>
              <a:rPr lang="vi-VN" sz="2800" dirty="0">
                <a:solidFill>
                  <a:srgbClr val="000000"/>
                </a:solidFill>
                <a:latin typeface="+mj-lt"/>
              </a:rPr>
              <a:t>Đằng Lâm</a:t>
            </a:r>
            <a:r>
              <a:rPr lang="vi-VN" sz="2800" b="0" i="0" dirty="0">
                <a:solidFill>
                  <a:srgbClr val="000000"/>
                </a:solidFill>
                <a:effectLst/>
                <a:latin typeface="+mj-lt"/>
              </a:rPr>
              <a:t>, quận Hải An, T. p Hải Phòng, có chiều dài 580m,</a:t>
            </a:r>
            <a:r>
              <a:rPr lang="vi-VN" sz="2800" dirty="0">
                <a:solidFill>
                  <a:srgbClr val="000000"/>
                </a:solidFill>
                <a:latin typeface="+mj-lt"/>
              </a:rPr>
              <a:t> đ</a:t>
            </a:r>
            <a:r>
              <a:rPr lang="vi-VN" sz="2800" b="0" i="0" dirty="0">
                <a:solidFill>
                  <a:srgbClr val="000000"/>
                </a:solidFill>
                <a:effectLst/>
                <a:latin typeface="+mj-lt"/>
              </a:rPr>
              <a:t>iểm đầu trên đường Lê Hồng Phong (giáp UBND </a:t>
            </a:r>
            <a:r>
              <a:rPr lang="vi-VN" sz="2800" b="0" i="0" dirty="0">
                <a:solidFill>
                  <a:srgbClr val="000000"/>
                </a:solidFill>
                <a:effectLst/>
                <a:latin typeface="+mj-lt"/>
                <a:hlinkClick r:id="rId9"/>
              </a:rPr>
              <a:t>quận Hải An</a:t>
            </a:r>
            <a:r>
              <a:rPr lang="vi-VN" sz="2800" b="0" i="0" dirty="0">
                <a:solidFill>
                  <a:srgbClr val="000000"/>
                </a:solidFill>
                <a:effectLst/>
                <a:latin typeface="+mj-lt"/>
              </a:rPr>
              <a:t>), qua khu hành chính quận Hải An, điểm cuối giao với đường Đ</a:t>
            </a:r>
            <a:r>
              <a:rPr lang="vi-VN" sz="2800" dirty="0">
                <a:solidFill>
                  <a:srgbClr val="000000"/>
                </a:solidFill>
                <a:latin typeface="+mj-lt"/>
              </a:rPr>
              <a:t>ằng</a:t>
            </a:r>
            <a:r>
              <a:rPr lang="vi-VN" sz="2800" b="0" i="0" dirty="0">
                <a:solidFill>
                  <a:srgbClr val="000000"/>
                </a:solidFill>
                <a:effectLst/>
                <a:latin typeface="+mj-lt"/>
              </a:rPr>
              <a:t> Hải.</a:t>
            </a:r>
          </a:p>
        </p:txBody>
      </p:sp>
      <p:pic>
        <p:nvPicPr>
          <p:cNvPr id="12" name="ThamBenNhaRong-TrangNhung_34g2g">
            <a:hlinkClick r:id="" action="ppaction://media"/>
            <a:extLst>
              <a:ext uri="{FF2B5EF4-FFF2-40B4-BE49-F238E27FC236}">
                <a16:creationId xmlns:a16="http://schemas.microsoft.com/office/drawing/2014/main" id="{BD78682A-977A-269A-1C9C-37851233F237}"/>
              </a:ext>
            </a:extLst>
          </p:cNvPr>
          <p:cNvPicPr>
            <a:picLocks noChangeAspect="1"/>
          </p:cNvPicPr>
          <p:nvPr>
            <a:audioFile r:link="rId1"/>
            <p:extLst>
              <p:ext uri="{DAA4B4D4-6D71-4841-9C94-3DE7FCFB9230}">
                <p14:media xmlns:p14="http://schemas.microsoft.com/office/powerpoint/2010/main" r:embed="rId3">
                  <p14:trim st="109506" end="124662.3125"/>
                </p14:media>
              </p:ext>
            </p:extLst>
          </p:nvPr>
        </p:nvPicPr>
        <p:blipFill>
          <a:blip r:embed="rId5"/>
          <a:stretch>
            <a:fillRect/>
          </a:stretch>
        </p:blipFill>
        <p:spPr>
          <a:xfrm>
            <a:off x="9992139" y="1079797"/>
            <a:ext cx="609600" cy="609600"/>
          </a:xfrm>
          <a:prstGeom prst="rect">
            <a:avLst/>
          </a:prstGeom>
        </p:spPr>
      </p:pic>
    </p:spTree>
    <p:extLst>
      <p:ext uri="{BB962C8B-B14F-4D97-AF65-F5344CB8AC3E}">
        <p14:creationId xmlns:p14="http://schemas.microsoft.com/office/powerpoint/2010/main" val="54273374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heckerboard(across)">
                                      <p:cBhvr>
                                        <p:cTn id="7" dur="250"/>
                                        <p:tgtEl>
                                          <p:spTgt spid="2052"/>
                                        </p:tgtEl>
                                      </p:cBhvr>
                                    </p:animEffect>
                                  </p:childTnLst>
                                </p:cTn>
                              </p:par>
                              <p:par>
                                <p:cTn id="8" presetID="5"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heckerboard(across)">
                                      <p:cBhvr>
                                        <p:cTn id="10" dur="250"/>
                                        <p:tgtEl>
                                          <p:spTgt spid="2050"/>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25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2021" fill="hold"/>
                                        <p:tgtEl>
                                          <p:spTgt spid="11"/>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220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97DE8-3B19-4294-786E-9D79DEA77E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40" b="96784" l="2244" r="95353">
                        <a14:foregroundMark x1="24519" y1="53801" x2="14103" y2="64912"/>
                        <a14:foregroundMark x1="9135" y1="76608" x2="5288" y2="85088"/>
                        <a14:foregroundMark x1="2244" y1="86550" x2="5128" y2="92398"/>
                        <a14:foregroundMark x1="4647" y1="97368" x2="7212" y2="97368"/>
                        <a14:foregroundMark x1="95353" y1="12573" x2="87660" y2="30117"/>
                        <a14:foregroundMark x1="95192" y1="19591" x2="92788" y2="27193"/>
                        <a14:foregroundMark x1="91667" y1="6140" x2="88942" y2="13158"/>
                        <a14:foregroundMark x1="35577" y1="73099" x2="40545" y2="75146"/>
                      </a14:backgroundRemoval>
                    </a14:imgEffect>
                  </a14:imgLayer>
                </a14:imgProps>
              </a:ext>
            </a:extLst>
          </a:blip>
          <a:stretch>
            <a:fillRect/>
          </a:stretch>
        </p:blipFill>
        <p:spPr>
          <a:xfrm rot="1173253">
            <a:off x="2885421" y="5059363"/>
            <a:ext cx="4318353" cy="2171812"/>
          </a:xfrm>
          <a:prstGeom prst="rect">
            <a:avLst/>
          </a:prstGeom>
        </p:spPr>
      </p:pic>
      <p:sp>
        <p:nvSpPr>
          <p:cNvPr id="6" name="Google Shape;530;p64">
            <a:extLst>
              <a:ext uri="{FF2B5EF4-FFF2-40B4-BE49-F238E27FC236}">
                <a16:creationId xmlns:a16="http://schemas.microsoft.com/office/drawing/2014/main" id="{3CBB3866-43E9-635E-8A07-88BB09A9A07C}"/>
              </a:ext>
            </a:extLst>
          </p:cNvPr>
          <p:cNvSpPr txBox="1">
            <a:spLocks/>
          </p:cNvSpPr>
          <p:nvPr/>
        </p:nvSpPr>
        <p:spPr>
          <a:xfrm>
            <a:off x="662609" y="499744"/>
            <a:ext cx="10921301" cy="510973"/>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vi-VN" sz="3600" b="1" dirty="0">
                <a:latin typeface="Times New Roman" panose="02020603050405020304" pitchFamily="18" charset="0"/>
                <a:cs typeface="Times New Roman" panose="02020603050405020304" pitchFamily="18" charset="0"/>
              </a:rPr>
              <a:t>2. Nghe và cảm nhận ca khúc </a:t>
            </a:r>
            <a:r>
              <a:rPr lang="vi-VN" sz="3600" b="1" i="1" dirty="0">
                <a:latin typeface="Times New Roman" panose="02020603050405020304" pitchFamily="18" charset="0"/>
                <a:cs typeface="Times New Roman" panose="02020603050405020304" pitchFamily="18" charset="0"/>
              </a:rPr>
              <a:t>Một mùa xuân nho nhỏ</a:t>
            </a:r>
          </a:p>
        </p:txBody>
      </p:sp>
      <p:sp>
        <p:nvSpPr>
          <p:cNvPr id="9" name="Rectangle 1">
            <a:extLst>
              <a:ext uri="{FF2B5EF4-FFF2-40B4-BE49-F238E27FC236}">
                <a16:creationId xmlns:a16="http://schemas.microsoft.com/office/drawing/2014/main" id="{EBE90F15-6D5F-2ED3-6FC4-F3776364679E}"/>
              </a:ext>
            </a:extLst>
          </p:cNvPr>
          <p:cNvSpPr>
            <a:spLocks noChangeArrowheads="1"/>
          </p:cNvSpPr>
          <p:nvPr/>
        </p:nvSpPr>
        <p:spPr bwMode="auto">
          <a:xfrm>
            <a:off x="265094" y="1109344"/>
            <a:ext cx="1166181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vi-VN" altLang="en-US" sz="4000" b="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alt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Bài thơ </a:t>
            </a:r>
            <a:r>
              <a:rPr lang="vi-VN" sz="4000" i="1" dirty="0">
                <a:effectLst/>
                <a:latin typeface="Times New Roman" panose="02020603050405020304" pitchFamily="18" charset="0"/>
                <a:cs typeface="Times New Roman" panose="02020603050405020304" pitchFamily="18" charset="0"/>
              </a:rPr>
              <a:t>Một mùa xuân nho nhỏ </a:t>
            </a:r>
            <a:r>
              <a:rPr lang="vi-VN" sz="4000" dirty="0">
                <a:effectLst/>
                <a:latin typeface="Times New Roman" panose="02020603050405020304" pitchFamily="18" charset="0"/>
                <a:cs typeface="Times New Roman" panose="02020603050405020304" pitchFamily="18" charset="0"/>
              </a:rPr>
              <a:t>của nhà thơ Thanh Hải được nhạc sĩ Trần Hoàn phổ nhạc vào năm 1980. Với chất liệu trữ tình của dân ca Huế, bài hát như một bức tranh xuân đầm ấm và tràn đầy tình cảm. Bài hát viết theo nhịp 6/8, có giai điệu phóng khoáng, trong sáng và sâu lắng.</a:t>
            </a:r>
            <a:endPar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3" name="Karaoke - Mùa Xuân Nho Nhỏ - Tone Nữ - Nhạc Sống - gia huy beat">
            <a:hlinkClick r:id="" action="ppaction://media"/>
            <a:extLst>
              <a:ext uri="{FF2B5EF4-FFF2-40B4-BE49-F238E27FC236}">
                <a16:creationId xmlns:a16="http://schemas.microsoft.com/office/drawing/2014/main" id="{39ADA309-250A-9BD3-01CA-7ABA1900430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95860" y="4683865"/>
            <a:ext cx="3788879" cy="2129581"/>
          </a:xfrm>
          <a:prstGeom prst="rect">
            <a:avLst/>
          </a:prstGeom>
        </p:spPr>
      </p:pic>
      <p:pic>
        <p:nvPicPr>
          <p:cNvPr id="14" name="Picture 13">
            <a:extLst>
              <a:ext uri="{FF2B5EF4-FFF2-40B4-BE49-F238E27FC236}">
                <a16:creationId xmlns:a16="http://schemas.microsoft.com/office/drawing/2014/main" id="{A81D9C37-7D77-078E-EBFB-165FED9F9919}"/>
              </a:ext>
            </a:extLst>
          </p:cNvPr>
          <p:cNvPicPr>
            <a:picLocks noChangeAspect="1"/>
          </p:cNvPicPr>
          <p:nvPr/>
        </p:nvPicPr>
        <p:blipFill>
          <a:blip r:embed="rId7"/>
          <a:stretch>
            <a:fillRect/>
          </a:stretch>
        </p:blipFill>
        <p:spPr>
          <a:xfrm>
            <a:off x="8295860" y="4585238"/>
            <a:ext cx="3788879" cy="2228208"/>
          </a:xfrm>
          <a:prstGeom prst="rect">
            <a:avLst/>
          </a:prstGeom>
        </p:spPr>
      </p:pic>
    </p:spTree>
    <p:extLst>
      <p:ext uri="{BB962C8B-B14F-4D97-AF65-F5344CB8AC3E}">
        <p14:creationId xmlns:p14="http://schemas.microsoft.com/office/powerpoint/2010/main" val="292437242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14"/>
                                        </p:tgtEl>
                                        <p:attrNameLst>
                                          <p:attrName>ppt_w</p:attrName>
                                        </p:attrNameLst>
                                      </p:cBhvr>
                                      <p:tavLst>
                                        <p:tav tm="0">
                                          <p:val>
                                            <p:strVal val="ppt_w"/>
                                          </p:val>
                                        </p:tav>
                                        <p:tav tm="100000">
                                          <p:val>
                                            <p:fltVal val="0"/>
                                          </p:val>
                                        </p:tav>
                                      </p:tavLst>
                                    </p:anim>
                                    <p:anim calcmode="lin" valueType="num">
                                      <p:cBhvr>
                                        <p:cTn id="18" dur="1000"/>
                                        <p:tgtEl>
                                          <p:spTgt spid="14"/>
                                        </p:tgtEl>
                                        <p:attrNameLst>
                                          <p:attrName>ppt_h</p:attrName>
                                        </p:attrNameLst>
                                      </p:cBhvr>
                                      <p:tavLst>
                                        <p:tav tm="0">
                                          <p:val>
                                            <p:strVal val="ppt_h"/>
                                          </p:val>
                                        </p:tav>
                                        <p:tav tm="100000">
                                          <p:val>
                                            <p:fltVal val="0"/>
                                          </p:val>
                                        </p:tav>
                                      </p:tavLst>
                                    </p:anim>
                                    <p:anim calcmode="lin" valueType="num">
                                      <p:cBhvr>
                                        <p:cTn id="19" dur="1000"/>
                                        <p:tgtEl>
                                          <p:spTgt spid="14"/>
                                        </p:tgtEl>
                                        <p:attrNameLst>
                                          <p:attrName>style.rotation</p:attrName>
                                        </p:attrNameLst>
                                      </p:cBhvr>
                                      <p:tavLst>
                                        <p:tav tm="0">
                                          <p:val>
                                            <p:fltVal val="0"/>
                                          </p:val>
                                        </p:tav>
                                        <p:tav tm="100000">
                                          <p:val>
                                            <p:fltVal val="90"/>
                                          </p:val>
                                        </p:tav>
                                      </p:tavLst>
                                    </p:anim>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97DE8-3B19-4294-786E-9D79DEA77E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40" b="96784" l="2244" r="95353">
                        <a14:foregroundMark x1="24519" y1="53801" x2="14103" y2="64912"/>
                        <a14:foregroundMark x1="9135" y1="76608" x2="5288" y2="85088"/>
                        <a14:foregroundMark x1="2244" y1="86550" x2="5128" y2="92398"/>
                        <a14:foregroundMark x1="4647" y1="97368" x2="7212" y2="97368"/>
                        <a14:foregroundMark x1="95353" y1="12573" x2="87660" y2="30117"/>
                        <a14:foregroundMark x1="95192" y1="19591" x2="92788" y2="27193"/>
                        <a14:foregroundMark x1="91667" y1="6140" x2="88942" y2="13158"/>
                        <a14:foregroundMark x1="35577" y1="73099" x2="40545" y2="75146"/>
                      </a14:backgroundRemoval>
                    </a14:imgEffect>
                  </a14:imgLayer>
                </a14:imgProps>
              </a:ext>
            </a:extLst>
          </a:blip>
          <a:stretch>
            <a:fillRect/>
          </a:stretch>
        </p:blipFill>
        <p:spPr>
          <a:xfrm rot="1173253">
            <a:off x="2885421" y="5059363"/>
            <a:ext cx="4318353" cy="2171812"/>
          </a:xfrm>
          <a:prstGeom prst="rect">
            <a:avLst/>
          </a:prstGeom>
        </p:spPr>
      </p:pic>
      <p:sp>
        <p:nvSpPr>
          <p:cNvPr id="6" name="Google Shape;530;p64">
            <a:extLst>
              <a:ext uri="{FF2B5EF4-FFF2-40B4-BE49-F238E27FC236}">
                <a16:creationId xmlns:a16="http://schemas.microsoft.com/office/drawing/2014/main" id="{3CBB3866-43E9-635E-8A07-88BB09A9A07C}"/>
              </a:ext>
            </a:extLst>
          </p:cNvPr>
          <p:cNvSpPr txBox="1">
            <a:spLocks/>
          </p:cNvSpPr>
          <p:nvPr/>
        </p:nvSpPr>
        <p:spPr>
          <a:xfrm>
            <a:off x="662609" y="499744"/>
            <a:ext cx="10921301" cy="510973"/>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vi-VN" sz="3600" b="1" dirty="0">
                <a:latin typeface="Times New Roman" panose="02020603050405020304" pitchFamily="18" charset="0"/>
                <a:cs typeface="Times New Roman" panose="02020603050405020304" pitchFamily="18" charset="0"/>
              </a:rPr>
              <a:t>2. Nghe và cảm nhận ca khúc </a:t>
            </a:r>
            <a:r>
              <a:rPr lang="vi-VN" sz="3600" b="1" i="1" dirty="0">
                <a:latin typeface="Times New Roman" panose="02020603050405020304" pitchFamily="18" charset="0"/>
                <a:cs typeface="Times New Roman" panose="02020603050405020304" pitchFamily="18" charset="0"/>
              </a:rPr>
              <a:t>Một mùa xuân nho nhỏ</a:t>
            </a:r>
          </a:p>
        </p:txBody>
      </p:sp>
      <p:sp>
        <p:nvSpPr>
          <p:cNvPr id="9" name="Rectangle 1">
            <a:extLst>
              <a:ext uri="{FF2B5EF4-FFF2-40B4-BE49-F238E27FC236}">
                <a16:creationId xmlns:a16="http://schemas.microsoft.com/office/drawing/2014/main" id="{EBE90F15-6D5F-2ED3-6FC4-F3776364679E}"/>
              </a:ext>
            </a:extLst>
          </p:cNvPr>
          <p:cNvSpPr>
            <a:spLocks noChangeArrowheads="1"/>
          </p:cNvSpPr>
          <p:nvPr/>
        </p:nvSpPr>
        <p:spPr bwMode="auto">
          <a:xfrm>
            <a:off x="292353" y="1417121"/>
            <a:ext cx="1166181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vi-VN" altLang="en-US" sz="4000" b="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alt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vi-VN" sz="4000" dirty="0">
                <a:effectLst/>
                <a:latin typeface="Times New Roman" panose="02020603050405020304" pitchFamily="18" charset="0"/>
                <a:cs typeface="Times New Roman" panose="02020603050405020304" pitchFamily="18" charset="0"/>
              </a:rPr>
              <a:t>áng tác năm 1980, với chất liệu trữ tình của dân ca Huế. Bài hát viết theo nhịp 6/8, có giai điệu phóng khoáng, trong sáng và sâu lắng, khắc họa một mùa xuân với nhiều cảm xúc chứa chan tình người.</a:t>
            </a:r>
            <a:endPar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7" name="Karaoke - Mùa Xuân Nho Nhỏ - Tone Nữ - Nhạc Sống - gia huy b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58991" y="4378071"/>
            <a:ext cx="4295174" cy="2354756"/>
          </a:xfrm>
          <a:prstGeom prst="rect">
            <a:avLst/>
          </a:prstGeom>
        </p:spPr>
      </p:pic>
    </p:spTree>
    <p:extLst>
      <p:ext uri="{BB962C8B-B14F-4D97-AF65-F5344CB8AC3E}">
        <p14:creationId xmlns:p14="http://schemas.microsoft.com/office/powerpoint/2010/main" val="315542298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2" name="Google Shape;1252;p86"/>
          <p:cNvSpPr/>
          <p:nvPr/>
        </p:nvSpPr>
        <p:spPr>
          <a:xfrm>
            <a:off x="0" y="-25400"/>
            <a:ext cx="12217600" cy="6883600"/>
          </a:xfrm>
          <a:prstGeom prst="frame">
            <a:avLst>
              <a:gd name="adj1" fmla="val 9040"/>
            </a:avLst>
          </a:prstGeom>
          <a:solidFill>
            <a:schemeClr val="lt1"/>
          </a:solidFill>
          <a:ln>
            <a:noFill/>
          </a:ln>
        </p:spPr>
        <p:txBody>
          <a:bodyPr spcFirstLastPara="1" wrap="square" lIns="121900" tIns="121900" rIns="121900" bIns="121900" anchor="ctr" anchorCtr="0">
            <a:noAutofit/>
          </a:bodyPr>
          <a:lstStyle/>
          <a:p>
            <a:endParaRPr sz="2400"/>
          </a:p>
        </p:txBody>
      </p:sp>
      <p:pic>
        <p:nvPicPr>
          <p:cNvPr id="1253" name="Google Shape;1253;p86"/>
          <p:cNvPicPr preferRelativeResize="0"/>
          <p:nvPr/>
        </p:nvPicPr>
        <p:blipFill>
          <a:blip r:embed="rId3">
            <a:alphaModFix/>
          </a:blip>
          <a:stretch>
            <a:fillRect/>
          </a:stretch>
        </p:blipFill>
        <p:spPr>
          <a:xfrm rot="-507752">
            <a:off x="249741" y="2272850"/>
            <a:ext cx="3219840" cy="3977640"/>
          </a:xfrm>
          <a:prstGeom prst="rect">
            <a:avLst/>
          </a:prstGeom>
          <a:noFill/>
          <a:ln>
            <a:noFill/>
          </a:ln>
        </p:spPr>
      </p:pic>
      <p:pic>
        <p:nvPicPr>
          <p:cNvPr id="1254" name="Google Shape;1254;p86"/>
          <p:cNvPicPr preferRelativeResize="0"/>
          <p:nvPr/>
        </p:nvPicPr>
        <p:blipFill rotWithShape="1">
          <a:blip r:embed="rId4">
            <a:alphaModFix/>
          </a:blip>
          <a:srcRect/>
          <a:stretch/>
        </p:blipFill>
        <p:spPr>
          <a:xfrm rot="-279509">
            <a:off x="8607726" y="4588371"/>
            <a:ext cx="1073193" cy="2031687"/>
          </a:xfrm>
          <a:prstGeom prst="rect">
            <a:avLst/>
          </a:prstGeom>
          <a:noFill/>
          <a:ln>
            <a:noFill/>
          </a:ln>
        </p:spPr>
      </p:pic>
      <p:sp>
        <p:nvSpPr>
          <p:cNvPr id="1255" name="Google Shape;1255;p86"/>
          <p:cNvSpPr/>
          <p:nvPr/>
        </p:nvSpPr>
        <p:spPr>
          <a:xfrm>
            <a:off x="0" y="6151200"/>
            <a:ext cx="12192000" cy="7068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 name="TextBox 4">
            <a:extLst>
              <a:ext uri="{FF2B5EF4-FFF2-40B4-BE49-F238E27FC236}">
                <a16:creationId xmlns:a16="http://schemas.microsoft.com/office/drawing/2014/main" id="{6475DB91-4752-428F-903C-CA3C2D4AC60E}"/>
              </a:ext>
            </a:extLst>
          </p:cNvPr>
          <p:cNvSpPr txBox="1"/>
          <p:nvPr/>
        </p:nvSpPr>
        <p:spPr>
          <a:xfrm>
            <a:off x="2098374" y="1716496"/>
            <a:ext cx="10546079" cy="1957139"/>
          </a:xfrm>
          <a:prstGeom prst="rect">
            <a:avLst/>
          </a:prstGeom>
          <a:noFill/>
        </p:spPr>
        <p:txBody>
          <a:bodyPr wrap="square">
            <a:spAutoFit/>
          </a:bodyPr>
          <a:lstStyle/>
          <a:p>
            <a:pPr algn="just">
              <a:lnSpc>
                <a:spcPct val="150000"/>
              </a:lnSpc>
            </a:pPr>
            <a:r>
              <a:rPr lang="en-US" sz="42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2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 thuyết âm nhạc: Nhịp </a:t>
            </a:r>
            <a:endParaRPr lang="en-GB" sz="4267"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GB" sz="4267" dirty="0">
                <a:latin typeface="Times New Roman" panose="02020603050405020304" pitchFamily="18" charset="0"/>
                <a:ea typeface="Times New Roman" panose="02020603050405020304" pitchFamily="18" charset="0"/>
                <a:cs typeface="Times New Roman" panose="02020603050405020304" pitchFamily="18" charset="0"/>
              </a:rPr>
              <a:t>- </a:t>
            </a:r>
            <a:r>
              <a:rPr lang="vi-VN" sz="4267" dirty="0">
                <a:latin typeface="Times New Roman" panose="02020603050405020304" pitchFamily="18" charset="0"/>
                <a:ea typeface="Times New Roman" panose="02020603050405020304" pitchFamily="18" charset="0"/>
                <a:cs typeface="Times New Roman" panose="02020603050405020304" pitchFamily="18" charset="0"/>
              </a:rPr>
              <a:t>Đọc nhạc bài đọc nhạc số 3</a:t>
            </a:r>
            <a:r>
              <a:rPr lang="en-GB" sz="4267"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733"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86E73E1-948C-CE71-4B84-52DAFCB2CF9C}"/>
              </a:ext>
            </a:extLst>
          </p:cNvPr>
          <p:cNvSpPr txBox="1"/>
          <p:nvPr/>
        </p:nvSpPr>
        <p:spPr>
          <a:xfrm>
            <a:off x="2205124" y="889049"/>
            <a:ext cx="7045468" cy="769441"/>
          </a:xfrm>
          <a:prstGeom prst="rect">
            <a:avLst/>
          </a:prstGeom>
          <a:noFill/>
        </p:spPr>
        <p:txBody>
          <a:bodyPr wrap="square">
            <a:spAutoFit/>
          </a:bodyPr>
          <a:lstStyle/>
          <a:p>
            <a:r>
              <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bị</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tiết 21</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rgbClr val="FF00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15840104-2943-EF6F-A22F-F234248C125F}"/>
              </a:ext>
            </a:extLst>
          </p:cNvPr>
          <p:cNvSpPr txBox="1"/>
          <p:nvPr/>
        </p:nvSpPr>
        <p:spPr>
          <a:xfrm>
            <a:off x="5278154" y="3903215"/>
            <a:ext cx="5095261" cy="748988"/>
          </a:xfrm>
          <a:prstGeom prst="rect">
            <a:avLst/>
          </a:prstGeom>
          <a:noFill/>
        </p:spPr>
        <p:txBody>
          <a:bodyPr wrap="square">
            <a:spAutoFit/>
          </a:bodyPr>
          <a:lstStyle/>
          <a:p>
            <a:pPr algn="just"/>
            <a:r>
              <a:rPr lang="vi-VN" sz="42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SGK trang 40 - 41</a:t>
            </a:r>
            <a:endParaRPr lang="en-US" sz="3733"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6D08429-9DBA-590E-2AD6-3947B6F8B8BE}"/>
              </a:ext>
            </a:extLst>
          </p:cNvPr>
          <p:cNvSpPr txBox="1"/>
          <p:nvPr/>
        </p:nvSpPr>
        <p:spPr>
          <a:xfrm>
            <a:off x="7869316" y="1787699"/>
            <a:ext cx="562013" cy="748988"/>
          </a:xfrm>
          <a:prstGeom prst="rect">
            <a:avLst/>
          </a:prstGeom>
          <a:noFill/>
        </p:spPr>
        <p:txBody>
          <a:bodyPr wrap="square">
            <a:spAutoFit/>
          </a:bodyPr>
          <a:lstStyle/>
          <a:p>
            <a:pPr algn="just"/>
            <a:r>
              <a:rPr lang="vi-VN" sz="42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endParaRPr lang="en-US" sz="3733"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CFDC7AC-0769-62E9-AE9A-8DB8BA9DEBED}"/>
              </a:ext>
            </a:extLst>
          </p:cNvPr>
          <p:cNvSpPr txBox="1"/>
          <p:nvPr/>
        </p:nvSpPr>
        <p:spPr>
          <a:xfrm>
            <a:off x="7862458" y="2307307"/>
            <a:ext cx="562013" cy="748988"/>
          </a:xfrm>
          <a:prstGeom prst="rect">
            <a:avLst/>
          </a:prstGeom>
          <a:noFill/>
        </p:spPr>
        <p:txBody>
          <a:bodyPr wrap="square">
            <a:spAutoFit/>
          </a:bodyPr>
          <a:lstStyle/>
          <a:p>
            <a:pPr algn="just"/>
            <a:r>
              <a:rPr lang="vi-VN" sz="4267"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endParaRPr lang="en-US" sz="3733"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XuanNhoNho-PhuongNga_3t3uz">
            <a:hlinkClick r:id="" action="ppaction://media"/>
            <a:extLst>
              <a:ext uri="{FF2B5EF4-FFF2-40B4-BE49-F238E27FC236}">
                <a16:creationId xmlns:a16="http://schemas.microsoft.com/office/drawing/2014/main" id="{DF974B3A-D17F-AB10-F53C-EBF21EDF278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8"/>
          <a:stretch>
            <a:fillRect/>
          </a:stretch>
        </p:blipFill>
        <p:spPr>
          <a:xfrm>
            <a:off x="7328451" y="194944"/>
            <a:ext cx="609600" cy="609600"/>
          </a:xfrm>
        </p:spPr>
      </p:pic>
      <p:pic>
        <p:nvPicPr>
          <p:cNvPr id="5" name="Picture 4">
            <a:extLst>
              <a:ext uri="{FF2B5EF4-FFF2-40B4-BE49-F238E27FC236}">
                <a16:creationId xmlns:a16="http://schemas.microsoft.com/office/drawing/2014/main" id="{B8597DE8-3B19-4294-786E-9D79DEA77E5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40" b="96784" l="2244" r="95353">
                        <a14:foregroundMark x1="24519" y1="53801" x2="14103" y2="64912"/>
                        <a14:foregroundMark x1="9135" y1="76608" x2="5288" y2="85088"/>
                        <a14:foregroundMark x1="2244" y1="86550" x2="5128" y2="92398"/>
                        <a14:foregroundMark x1="4647" y1="97368" x2="7212" y2="97368"/>
                        <a14:foregroundMark x1="95353" y1="12573" x2="87660" y2="30117"/>
                        <a14:foregroundMark x1="95192" y1="19591" x2="92788" y2="27193"/>
                        <a14:foregroundMark x1="91667" y1="6140" x2="88942" y2="13158"/>
                        <a14:foregroundMark x1="35577" y1="73099" x2="40545" y2="75146"/>
                      </a14:backgroundRemoval>
                    </a14:imgEffect>
                  </a14:imgLayer>
                </a14:imgProps>
              </a:ext>
            </a:extLst>
          </a:blip>
          <a:stretch>
            <a:fillRect/>
          </a:stretch>
        </p:blipFill>
        <p:spPr>
          <a:xfrm rot="1173253">
            <a:off x="2885421" y="5059363"/>
            <a:ext cx="4318353" cy="2171812"/>
          </a:xfrm>
          <a:prstGeom prst="rect">
            <a:avLst/>
          </a:prstGeom>
        </p:spPr>
      </p:pic>
      <p:sp>
        <p:nvSpPr>
          <p:cNvPr id="6" name="Google Shape;530;p64">
            <a:extLst>
              <a:ext uri="{FF2B5EF4-FFF2-40B4-BE49-F238E27FC236}">
                <a16:creationId xmlns:a16="http://schemas.microsoft.com/office/drawing/2014/main" id="{3CBB3866-43E9-635E-8A07-88BB09A9A07C}"/>
              </a:ext>
            </a:extLst>
          </p:cNvPr>
          <p:cNvSpPr txBox="1">
            <a:spLocks/>
          </p:cNvSpPr>
          <p:nvPr/>
        </p:nvSpPr>
        <p:spPr>
          <a:xfrm>
            <a:off x="662609" y="499744"/>
            <a:ext cx="10921301" cy="510973"/>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vi-VN" sz="3600" b="1" dirty="0">
                <a:latin typeface="Times New Roman" panose="02020603050405020304" pitchFamily="18" charset="0"/>
                <a:cs typeface="Times New Roman" panose="02020603050405020304" pitchFamily="18" charset="0"/>
              </a:rPr>
              <a:t>2. Nghe và cảm nhận ca khúc </a:t>
            </a:r>
            <a:r>
              <a:rPr lang="vi-VN" sz="3600" b="1" i="1" dirty="0">
                <a:latin typeface="Times New Roman" panose="02020603050405020304" pitchFamily="18" charset="0"/>
                <a:cs typeface="Times New Roman" panose="02020603050405020304" pitchFamily="18" charset="0"/>
              </a:rPr>
              <a:t>Một mùa xuân nho nhỏ</a:t>
            </a:r>
          </a:p>
        </p:txBody>
      </p:sp>
      <p:sp>
        <p:nvSpPr>
          <p:cNvPr id="9" name="Rectangle 1">
            <a:extLst>
              <a:ext uri="{FF2B5EF4-FFF2-40B4-BE49-F238E27FC236}">
                <a16:creationId xmlns:a16="http://schemas.microsoft.com/office/drawing/2014/main" id="{EBE90F15-6D5F-2ED3-6FC4-F3776364679E}"/>
              </a:ext>
            </a:extLst>
          </p:cNvPr>
          <p:cNvSpPr>
            <a:spLocks noChangeArrowheads="1"/>
          </p:cNvSpPr>
          <p:nvPr/>
        </p:nvSpPr>
        <p:spPr bwMode="auto">
          <a:xfrm>
            <a:off x="292353" y="1417121"/>
            <a:ext cx="1166181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vi-VN" altLang="en-US" sz="4000" b="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alt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vi-VN" sz="4000" dirty="0">
                <a:effectLst/>
                <a:latin typeface="Times New Roman" panose="02020603050405020304" pitchFamily="18" charset="0"/>
                <a:cs typeface="Times New Roman" panose="02020603050405020304" pitchFamily="18" charset="0"/>
              </a:rPr>
              <a:t>áng tác năm 1980, với chất liệu trữ tình của dân ca Huế. Bài hát viết theo nhịp 6/8, có giai điệu phóng khoáng, trong sáng và sâu lắng, khắc họa một mùa xuân với nhiều cảm xúc chứa chan tình người.</a:t>
            </a:r>
            <a:endParaRPr kumimoji="0" lang="en-US" altLang="en-US" sz="4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MỘT MÙA XUÂN NHO NHỎ. Sáng tác- Trần Hoàn. Thơ- Thanh Hải. Ca sĩ- Thúy Lan. Photo- Trần Xuân Minh - YouTub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6834" y="3971666"/>
            <a:ext cx="3305175" cy="1859161"/>
          </a:xfrm>
          <a:prstGeom prst="rect">
            <a:avLst/>
          </a:prstGeom>
        </p:spPr>
      </p:pic>
      <p:pic>
        <p:nvPicPr>
          <p:cNvPr id="7" name="Karaoke - Mùa Xuân Nho Nhỏ - Tone Nữ - Nhạc Sống - gia huy bea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7658991" y="4378071"/>
            <a:ext cx="4295174" cy="2354756"/>
          </a:xfrm>
          <a:prstGeom prst="rect">
            <a:avLst/>
          </a:prstGeom>
        </p:spPr>
      </p:pic>
    </p:spTree>
    <p:extLst>
      <p:ext uri="{BB962C8B-B14F-4D97-AF65-F5344CB8AC3E}">
        <p14:creationId xmlns:p14="http://schemas.microsoft.com/office/powerpoint/2010/main" val="231623482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1570</TotalTime>
  <Words>597</Words>
  <Application>Microsoft Office PowerPoint</Application>
  <PresentationFormat>Widescreen</PresentationFormat>
  <Paragraphs>30</Paragraphs>
  <Slides>10</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Bierstadt Display</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NGHỆ THUẬT 8</dc:title>
  <dc:creator>ASUSZ</dc:creator>
  <cp:lastModifiedBy>Administrator</cp:lastModifiedBy>
  <cp:revision>56</cp:revision>
  <dcterms:created xsi:type="dcterms:W3CDTF">2024-01-17T09:24:27Z</dcterms:created>
  <dcterms:modified xsi:type="dcterms:W3CDTF">2026-02-09T13:59:08Z</dcterms:modified>
</cp:coreProperties>
</file>