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60" r:id="rId4"/>
    <p:sldId id="261" r:id="rId5"/>
    <p:sldId id="281" r:id="rId6"/>
    <p:sldId id="286" r:id="rId7"/>
    <p:sldId id="265" r:id="rId8"/>
    <p:sldId id="278" r:id="rId9"/>
    <p:sldId id="266" r:id="rId10"/>
    <p:sldId id="287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7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5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8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2"/>
          <p:cNvSpPr txBox="1">
            <a:spLocks noGrp="1"/>
          </p:cNvSpPr>
          <p:nvPr>
            <p:ph type="subTitle" idx="1"/>
          </p:nvPr>
        </p:nvSpPr>
        <p:spPr>
          <a:xfrm>
            <a:off x="6084551" y="1930400"/>
            <a:ext cx="4521200" cy="71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Satisfy"/>
              <a:buNone/>
              <a:defRPr sz="3467">
                <a:solidFill>
                  <a:schemeClr val="accent2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616" name="Google Shape;616;p22"/>
          <p:cNvSpPr txBox="1">
            <a:spLocks noGrp="1"/>
          </p:cNvSpPr>
          <p:nvPr>
            <p:ph type="body" idx="2"/>
          </p:nvPr>
        </p:nvSpPr>
        <p:spPr>
          <a:xfrm>
            <a:off x="6084565" y="2806400"/>
            <a:ext cx="4469200" cy="3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●"/>
              <a:defRPr sz="1867">
                <a:solidFill>
                  <a:schemeClr val="accent6"/>
                </a:solidFill>
              </a:defRPr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○"/>
              <a:defRPr>
                <a:solidFill>
                  <a:schemeClr val="accent6"/>
                </a:solidFill>
              </a:defRPr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■"/>
              <a:defRPr>
                <a:solidFill>
                  <a:schemeClr val="accent6"/>
                </a:solidFill>
              </a:defRPr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●"/>
              <a:defRPr>
                <a:solidFill>
                  <a:schemeClr val="accent6"/>
                </a:solidFill>
              </a:defRPr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○"/>
              <a:defRPr>
                <a:solidFill>
                  <a:schemeClr val="accent6"/>
                </a:solidFill>
              </a:defRPr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■"/>
              <a:defRPr>
                <a:solidFill>
                  <a:schemeClr val="accent6"/>
                </a:solidFill>
              </a:defRPr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●"/>
              <a:defRPr>
                <a:solidFill>
                  <a:schemeClr val="accent6"/>
                </a:solidFill>
              </a:defRPr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○"/>
              <a:defRPr>
                <a:solidFill>
                  <a:schemeClr val="accent6"/>
                </a:solidFill>
              </a:defRPr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■"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617" name="Google Shape;617;p22"/>
          <p:cNvSpPr txBox="1">
            <a:spLocks noGrp="1"/>
          </p:cNvSpPr>
          <p:nvPr>
            <p:ph type="title"/>
          </p:nvPr>
        </p:nvSpPr>
        <p:spPr>
          <a:xfrm>
            <a:off x="950967" y="491767"/>
            <a:ext cx="1026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5067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18" name="Google Shape;618;p22"/>
          <p:cNvSpPr/>
          <p:nvPr/>
        </p:nvSpPr>
        <p:spPr>
          <a:xfrm flipH="1">
            <a:off x="-1347420" y="3064887"/>
            <a:ext cx="2298399" cy="587392"/>
          </a:xfrm>
          <a:custGeom>
            <a:avLst/>
            <a:gdLst/>
            <a:ahLst/>
            <a:cxnLst/>
            <a:rect l="l" t="t" r="r" b="b"/>
            <a:pathLst>
              <a:path w="34946" h="8931" extrusionOk="0">
                <a:moveTo>
                  <a:pt x="12941" y="0"/>
                </a:moveTo>
                <a:cubicBezTo>
                  <a:pt x="10778" y="0"/>
                  <a:pt x="8956" y="1621"/>
                  <a:pt x="8631" y="3751"/>
                </a:cubicBezTo>
                <a:cubicBezTo>
                  <a:pt x="8376" y="3699"/>
                  <a:pt x="8114" y="3666"/>
                  <a:pt x="7851" y="3666"/>
                </a:cubicBezTo>
                <a:cubicBezTo>
                  <a:pt x="7822" y="3666"/>
                  <a:pt x="7792" y="3667"/>
                  <a:pt x="7762" y="3668"/>
                </a:cubicBezTo>
                <a:cubicBezTo>
                  <a:pt x="5623" y="3668"/>
                  <a:pt x="3852" y="5230"/>
                  <a:pt x="3468" y="7310"/>
                </a:cubicBezTo>
                <a:cubicBezTo>
                  <a:pt x="2181" y="7502"/>
                  <a:pt x="978" y="8070"/>
                  <a:pt x="1" y="8931"/>
                </a:cubicBezTo>
                <a:lnTo>
                  <a:pt x="12064" y="8931"/>
                </a:lnTo>
                <a:cubicBezTo>
                  <a:pt x="12064" y="8905"/>
                  <a:pt x="12073" y="8872"/>
                  <a:pt x="12073" y="8839"/>
                </a:cubicBezTo>
                <a:lnTo>
                  <a:pt x="12190" y="8864"/>
                </a:lnTo>
                <a:cubicBezTo>
                  <a:pt x="12190" y="8889"/>
                  <a:pt x="12198" y="8905"/>
                  <a:pt x="12206" y="8931"/>
                </a:cubicBezTo>
                <a:lnTo>
                  <a:pt x="34946" y="8931"/>
                </a:lnTo>
                <a:cubicBezTo>
                  <a:pt x="33151" y="8049"/>
                  <a:pt x="31891" y="7761"/>
                  <a:pt x="31007" y="7761"/>
                </a:cubicBezTo>
                <a:cubicBezTo>
                  <a:pt x="30995" y="7761"/>
                  <a:pt x="30982" y="7761"/>
                  <a:pt x="30969" y="7761"/>
                </a:cubicBezTo>
                <a:cubicBezTo>
                  <a:pt x="30786" y="4520"/>
                  <a:pt x="28154" y="1947"/>
                  <a:pt x="24938" y="1947"/>
                </a:cubicBezTo>
                <a:cubicBezTo>
                  <a:pt x="22899" y="1955"/>
                  <a:pt x="21003" y="2982"/>
                  <a:pt x="19900" y="4695"/>
                </a:cubicBezTo>
                <a:cubicBezTo>
                  <a:pt x="19758" y="3952"/>
                  <a:pt x="19107" y="3409"/>
                  <a:pt x="18346" y="3409"/>
                </a:cubicBezTo>
                <a:cubicBezTo>
                  <a:pt x="17987" y="3409"/>
                  <a:pt x="17636" y="3525"/>
                  <a:pt x="17361" y="3751"/>
                </a:cubicBezTo>
                <a:lnTo>
                  <a:pt x="17252" y="3734"/>
                </a:lnTo>
                <a:cubicBezTo>
                  <a:pt x="16910" y="1612"/>
                  <a:pt x="15113" y="0"/>
                  <a:pt x="12941" y="0"/>
                </a:cubicBezTo>
                <a:close/>
              </a:path>
            </a:pathLst>
          </a:custGeom>
          <a:solidFill>
            <a:srgbClr val="D6F4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19" name="Google Shape;619;p22"/>
          <p:cNvGrpSpPr/>
          <p:nvPr/>
        </p:nvGrpSpPr>
        <p:grpSpPr>
          <a:xfrm>
            <a:off x="15" y="63525"/>
            <a:ext cx="12948825" cy="1704988"/>
            <a:chOff x="1657411" y="-14732"/>
            <a:chExt cx="9711619" cy="1278741"/>
          </a:xfrm>
        </p:grpSpPr>
        <p:sp>
          <p:nvSpPr>
            <p:cNvPr id="620" name="Google Shape;620;p22"/>
            <p:cNvSpPr/>
            <p:nvPr/>
          </p:nvSpPr>
          <p:spPr>
            <a:xfrm>
              <a:off x="8560224" y="-14732"/>
              <a:ext cx="2808807" cy="640814"/>
            </a:xfrm>
            <a:custGeom>
              <a:avLst/>
              <a:gdLst/>
              <a:ahLst/>
              <a:cxnLst/>
              <a:rect l="l" t="t" r="r" b="b"/>
              <a:pathLst>
                <a:path w="56942" h="12991" extrusionOk="0">
                  <a:moveTo>
                    <a:pt x="21078" y="0"/>
                  </a:moveTo>
                  <a:cubicBezTo>
                    <a:pt x="17553" y="0"/>
                    <a:pt x="14604" y="2373"/>
                    <a:pt x="14061" y="5464"/>
                  </a:cubicBezTo>
                  <a:cubicBezTo>
                    <a:pt x="13593" y="5380"/>
                    <a:pt x="13125" y="5330"/>
                    <a:pt x="12649" y="5330"/>
                  </a:cubicBezTo>
                  <a:cubicBezTo>
                    <a:pt x="9165" y="5330"/>
                    <a:pt x="6266" y="7619"/>
                    <a:pt x="5648" y="10627"/>
                  </a:cubicBezTo>
                  <a:cubicBezTo>
                    <a:pt x="2165" y="11095"/>
                    <a:pt x="1" y="12991"/>
                    <a:pt x="1" y="12991"/>
                  </a:cubicBezTo>
                  <a:lnTo>
                    <a:pt x="19650" y="12991"/>
                  </a:lnTo>
                  <a:lnTo>
                    <a:pt x="19675" y="12866"/>
                  </a:lnTo>
                  <a:cubicBezTo>
                    <a:pt x="19733" y="12874"/>
                    <a:pt x="19800" y="12882"/>
                    <a:pt x="19858" y="12891"/>
                  </a:cubicBezTo>
                  <a:cubicBezTo>
                    <a:pt x="19867" y="12924"/>
                    <a:pt x="19875" y="12958"/>
                    <a:pt x="19883" y="12991"/>
                  </a:cubicBezTo>
                  <a:lnTo>
                    <a:pt x="56942" y="12991"/>
                  </a:lnTo>
                  <a:cubicBezTo>
                    <a:pt x="54026" y="11713"/>
                    <a:pt x="51977" y="11295"/>
                    <a:pt x="50544" y="11295"/>
                  </a:cubicBezTo>
                  <a:cubicBezTo>
                    <a:pt x="50515" y="11295"/>
                    <a:pt x="50487" y="11295"/>
                    <a:pt x="50459" y="11295"/>
                  </a:cubicBezTo>
                  <a:cubicBezTo>
                    <a:pt x="50159" y="6575"/>
                    <a:pt x="45865" y="2832"/>
                    <a:pt x="40627" y="2832"/>
                  </a:cubicBezTo>
                  <a:cubicBezTo>
                    <a:pt x="37201" y="2832"/>
                    <a:pt x="34194" y="4420"/>
                    <a:pt x="32423" y="6834"/>
                  </a:cubicBezTo>
                  <a:cubicBezTo>
                    <a:pt x="32181" y="5756"/>
                    <a:pt x="31136" y="4954"/>
                    <a:pt x="29883" y="4954"/>
                  </a:cubicBezTo>
                  <a:cubicBezTo>
                    <a:pt x="29870" y="4954"/>
                    <a:pt x="29857" y="4954"/>
                    <a:pt x="29844" y="4954"/>
                  </a:cubicBezTo>
                  <a:cubicBezTo>
                    <a:pt x="29282" y="4954"/>
                    <a:pt x="28745" y="5129"/>
                    <a:pt x="28288" y="5456"/>
                  </a:cubicBezTo>
                  <a:cubicBezTo>
                    <a:pt x="28229" y="5447"/>
                    <a:pt x="28162" y="5431"/>
                    <a:pt x="28104" y="5422"/>
                  </a:cubicBezTo>
                  <a:cubicBezTo>
                    <a:pt x="27544" y="2348"/>
                    <a:pt x="24612" y="0"/>
                    <a:pt x="210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22"/>
            <p:cNvSpPr/>
            <p:nvPr/>
          </p:nvSpPr>
          <p:spPr>
            <a:xfrm>
              <a:off x="1657411" y="823465"/>
              <a:ext cx="1723799" cy="440544"/>
            </a:xfrm>
            <a:custGeom>
              <a:avLst/>
              <a:gdLst/>
              <a:ahLst/>
              <a:cxnLst/>
              <a:rect l="l" t="t" r="r" b="b"/>
              <a:pathLst>
                <a:path w="34946" h="8931" extrusionOk="0">
                  <a:moveTo>
                    <a:pt x="12941" y="0"/>
                  </a:moveTo>
                  <a:cubicBezTo>
                    <a:pt x="10778" y="0"/>
                    <a:pt x="8956" y="1621"/>
                    <a:pt x="8631" y="3751"/>
                  </a:cubicBezTo>
                  <a:cubicBezTo>
                    <a:pt x="8376" y="3699"/>
                    <a:pt x="8114" y="3666"/>
                    <a:pt x="7851" y="3666"/>
                  </a:cubicBezTo>
                  <a:cubicBezTo>
                    <a:pt x="7822" y="3666"/>
                    <a:pt x="7792" y="3667"/>
                    <a:pt x="7762" y="3668"/>
                  </a:cubicBezTo>
                  <a:cubicBezTo>
                    <a:pt x="5623" y="3668"/>
                    <a:pt x="3852" y="5230"/>
                    <a:pt x="3468" y="7310"/>
                  </a:cubicBezTo>
                  <a:cubicBezTo>
                    <a:pt x="2181" y="7502"/>
                    <a:pt x="978" y="8070"/>
                    <a:pt x="1" y="8931"/>
                  </a:cubicBezTo>
                  <a:lnTo>
                    <a:pt x="12064" y="8931"/>
                  </a:lnTo>
                  <a:cubicBezTo>
                    <a:pt x="12064" y="8905"/>
                    <a:pt x="12073" y="8872"/>
                    <a:pt x="12073" y="8839"/>
                  </a:cubicBezTo>
                  <a:lnTo>
                    <a:pt x="12190" y="8864"/>
                  </a:lnTo>
                  <a:cubicBezTo>
                    <a:pt x="12190" y="8889"/>
                    <a:pt x="12198" y="8905"/>
                    <a:pt x="12206" y="8931"/>
                  </a:cubicBezTo>
                  <a:lnTo>
                    <a:pt x="34946" y="8931"/>
                  </a:lnTo>
                  <a:cubicBezTo>
                    <a:pt x="33151" y="8049"/>
                    <a:pt x="31891" y="7761"/>
                    <a:pt x="31007" y="7761"/>
                  </a:cubicBezTo>
                  <a:cubicBezTo>
                    <a:pt x="30995" y="7761"/>
                    <a:pt x="30982" y="7761"/>
                    <a:pt x="30969" y="7761"/>
                  </a:cubicBezTo>
                  <a:cubicBezTo>
                    <a:pt x="30786" y="4520"/>
                    <a:pt x="28154" y="1947"/>
                    <a:pt x="24938" y="1947"/>
                  </a:cubicBezTo>
                  <a:cubicBezTo>
                    <a:pt x="22899" y="1955"/>
                    <a:pt x="21003" y="2982"/>
                    <a:pt x="19900" y="4695"/>
                  </a:cubicBezTo>
                  <a:cubicBezTo>
                    <a:pt x="19758" y="3952"/>
                    <a:pt x="19107" y="3409"/>
                    <a:pt x="18346" y="3409"/>
                  </a:cubicBezTo>
                  <a:cubicBezTo>
                    <a:pt x="17987" y="3409"/>
                    <a:pt x="17636" y="3525"/>
                    <a:pt x="17361" y="3751"/>
                  </a:cubicBezTo>
                  <a:lnTo>
                    <a:pt x="17252" y="3734"/>
                  </a:lnTo>
                  <a:cubicBezTo>
                    <a:pt x="16910" y="1612"/>
                    <a:pt x="15113" y="0"/>
                    <a:pt x="12941" y="0"/>
                  </a:cubicBezTo>
                  <a:close/>
                </a:path>
              </a:pathLst>
            </a:custGeom>
            <a:solidFill>
              <a:srgbClr val="D6F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9872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7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2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3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38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8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1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3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1AD92-E6FC-41B1-B9FA-F5A75E7AEED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BAEC7-B369-40C4-99E2-842ACF24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7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" t="64124" r="72881" b="4802"/>
          <a:stretch/>
        </p:blipFill>
        <p:spPr>
          <a:xfrm rot="3784635">
            <a:off x="178375" y="554533"/>
            <a:ext cx="1504758" cy="104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666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5"/>
          <p:cNvSpPr>
            <a:spLocks noChangeArrowheads="1"/>
          </p:cNvSpPr>
          <p:nvPr/>
        </p:nvSpPr>
        <p:spPr bwMode="auto">
          <a:xfrm>
            <a:off x="530815" y="976545"/>
            <a:ext cx="81502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ấm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Thầy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thầy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nét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tươi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hiền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lành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60409" y="2030700"/>
            <a:ext cx="1137238" cy="36933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dirty="0">
                <a:ln>
                  <a:solidFill>
                    <a:srgbClr val="FF0000"/>
                  </a:solidFill>
                </a:ln>
              </a:rPr>
              <a:t>Beat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21665" y="746384"/>
            <a:ext cx="1137238" cy="36933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dirty="0" err="1">
                <a:ln>
                  <a:solidFill>
                    <a:srgbClr val="FF0000"/>
                  </a:solidFill>
                </a:ln>
              </a:rPr>
              <a:t>Lời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ca</a:t>
            </a: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auto">
          <a:xfrm>
            <a:off x="3693647" y="2792427"/>
            <a:ext cx="81502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tầng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mây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Tàu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khơi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khúc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ca.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Càng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Việt</a:t>
            </a:r>
            <a:r>
              <a:rPr lang="en-US" altLang="en-US" sz="2800" b="1" dirty="0">
                <a:latin typeface="Times New Roman" panose="02020603050405020304" pitchFamily="18" charset="0"/>
              </a:rPr>
              <a:t> Nam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hiền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hòa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45"/>
          <p:cNvSpPr>
            <a:spLocks noChangeArrowheads="1"/>
          </p:cNvSpPr>
          <p:nvPr/>
        </p:nvSpPr>
        <p:spPr bwMode="auto">
          <a:xfrm>
            <a:off x="916577" y="4524013"/>
            <a:ext cx="815028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đố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son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rế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rế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Mí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lal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mi,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, mi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la,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,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Mi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mi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324332" y="139615"/>
            <a:ext cx="93326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Đời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cho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đời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cho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nốt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nhạc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vui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1225168" y="3865270"/>
            <a:ext cx="810282" cy="140723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34450" y="1288481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46762" y="2082846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41823" y="5361728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34449" y="6291624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55944" y="3181005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82300" y="3753234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73959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1975" y="2428876"/>
            <a:ext cx="114585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RÊ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ĐÔ RÊ, MI RÊ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RÊ son,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RÊ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ĐÔ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ĐÔ RÊ,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RÊ son,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mi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son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RÊ 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rê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son.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3463" y="814389"/>
            <a:ext cx="9072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BÈO DẠT MÂY TRÔI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62663" y="1583830"/>
            <a:ext cx="6129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9138" y="44948"/>
            <a:ext cx="6129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98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1"/>
          <p:cNvSpPr>
            <a:spLocks noChangeArrowheads="1" noChangeShapeType="1" noTextEdit="1"/>
          </p:cNvSpPr>
          <p:nvPr/>
        </p:nvSpPr>
        <p:spPr bwMode="auto">
          <a:xfrm>
            <a:off x="1018904" y="427763"/>
            <a:ext cx="9862456" cy="120509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 SỐNG TƯƠI ĐẸP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2794211"/>
            <a:ext cx="10842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HÁT: BÀI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 CHO EM NHỮNG NỐT NHẠC VUI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3317431"/>
            <a:ext cx="117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ĐỌC NHẠC: BÀI ĐỌC NHẠC SỐ 5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1772" y="3871101"/>
            <a:ext cx="12348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THƯỜNG THỨC ÂM NHẠC: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NHẠC SĨ  PYOTR LYICH TCHAIKOVSKY VÀ KHÚC NHẠC CHÈO THUYỀN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1785710"/>
            <a:ext cx="4846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LƯỢNG: 3 TIẾT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2013" t="64124" r="72881" b="4802"/>
          <a:stretch/>
        </p:blipFill>
        <p:spPr>
          <a:xfrm>
            <a:off x="1774722" y="4825208"/>
            <a:ext cx="2330245" cy="16223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2013" t="64124" r="72881" b="4802"/>
          <a:stretch/>
        </p:blipFill>
        <p:spPr>
          <a:xfrm>
            <a:off x="840658" y="5102043"/>
            <a:ext cx="2330245" cy="162232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2013" t="64124" r="72881" b="4802"/>
          <a:stretch/>
        </p:blipFill>
        <p:spPr>
          <a:xfrm>
            <a:off x="0" y="5378878"/>
            <a:ext cx="2330245" cy="162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48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1"/>
          <p:cNvSpPr>
            <a:spLocks noChangeArrowheads="1" noChangeShapeType="1" noTextEdit="1"/>
          </p:cNvSpPr>
          <p:nvPr/>
        </p:nvSpPr>
        <p:spPr bwMode="auto">
          <a:xfrm>
            <a:off x="2381794" y="1259165"/>
            <a:ext cx="8608423" cy="6008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 SỐNG TƯƠI ĐẸP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7016" y="3057870"/>
            <a:ext cx="11338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HÁT: BÀI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 CHO EM NHỮNG NỐT NHẠC VUI</a:t>
            </a:r>
          </a:p>
        </p:txBody>
      </p:sp>
      <p:sp>
        <p:nvSpPr>
          <p:cNvPr id="10" name="WordArt 41"/>
          <p:cNvSpPr>
            <a:spLocks noChangeArrowheads="1" noChangeShapeType="1" noTextEdit="1"/>
          </p:cNvSpPr>
          <p:nvPr/>
        </p:nvSpPr>
        <p:spPr bwMode="auto">
          <a:xfrm>
            <a:off x="3069770" y="228820"/>
            <a:ext cx="8608423" cy="6008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i="1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i="1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i="1" kern="1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02 </a:t>
            </a:r>
            <a:r>
              <a:rPr lang="en-US" sz="3600" i="1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i="1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i="1" kern="1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i="1" kern="1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</p:txBody>
      </p:sp>
      <p:sp>
        <p:nvSpPr>
          <p:cNvPr id="11" name="WordArt 41"/>
          <p:cNvSpPr>
            <a:spLocks noChangeArrowheads="1" noChangeShapeType="1" noTextEdit="1"/>
          </p:cNvSpPr>
          <p:nvPr/>
        </p:nvSpPr>
        <p:spPr bwMode="auto">
          <a:xfrm>
            <a:off x="4543695" y="2059030"/>
            <a:ext cx="1946366" cy="6008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09607" y="3857735"/>
            <a:ext cx="5080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  <a:endParaRPr lang="en-US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728" y="3722561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WordArt 41"/>
          <p:cNvSpPr>
            <a:spLocks noChangeArrowheads="1" noChangeShapeType="1" noTextEdit="1"/>
          </p:cNvSpPr>
          <p:nvPr/>
        </p:nvSpPr>
        <p:spPr bwMode="auto">
          <a:xfrm>
            <a:off x="5784528" y="6051209"/>
            <a:ext cx="4845515" cy="6008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600" b="1" i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i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53</a:t>
            </a:r>
          </a:p>
        </p:txBody>
      </p:sp>
    </p:spTree>
    <p:extLst>
      <p:ext uri="{BB962C8B-B14F-4D97-AF65-F5344CB8AC3E}">
        <p14:creationId xmlns:p14="http://schemas.microsoft.com/office/powerpoint/2010/main" val="18803856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1" y="213884"/>
            <a:ext cx="556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8"/>
          <p:cNvSpPr>
            <a:spLocks noChangeArrowheads="1"/>
          </p:cNvSpPr>
          <p:nvPr/>
        </p:nvSpPr>
        <p:spPr bwMode="auto">
          <a:xfrm>
            <a:off x="3295105" y="277685"/>
            <a:ext cx="4661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2800" b="1" dirty="0">
                <a:latin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Vy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9" name="Picture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389428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10239375" y="2599228"/>
            <a:ext cx="1952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sĩ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Vy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auto">
          <a:xfrm>
            <a:off x="365761" y="744466"/>
            <a:ext cx="961643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2800" dirty="0">
                <a:latin typeface="Times New Roman" panose="02020603050405020304" pitchFamily="18" charset="0"/>
              </a:rPr>
              <a:t>       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, ca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năm</a:t>
            </a:r>
            <a:r>
              <a:rPr lang="en-US" altLang="en-US" sz="2800" b="1" dirty="0">
                <a:latin typeface="Times New Roman" panose="02020603050405020304" pitchFamily="18" charset="0"/>
              </a:rPr>
              <a:t> 1938,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800" b="1" dirty="0">
                <a:latin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tỉnh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Quảng</a:t>
            </a:r>
            <a:r>
              <a:rPr lang="en-US" altLang="en-US" sz="2800" b="1" dirty="0">
                <a:latin typeface="Times New Roman" panose="02020603050405020304" pitchFamily="18" charset="0"/>
              </a:rPr>
              <a:t> Nam.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ca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nổi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chất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giọng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đầy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nội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lực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tặng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Nghệ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năm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tranh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theo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đoàn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diễn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chiến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Giọng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ca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chúng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2800" b="1" dirty="0">
                <a:latin typeface="Times New Roman" panose="02020603050405020304" pitchFamily="18" charset="0"/>
              </a:rPr>
              <a:t> ca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khúc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Việt</a:t>
            </a:r>
            <a:r>
              <a:rPr lang="en-US" altLang="en-US" sz="2800" b="1" dirty="0">
                <a:latin typeface="Times New Roman" panose="02020603050405020304" pitchFamily="18" charset="0"/>
              </a:rPr>
              <a:t> Nam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latin typeface="Times New Roman" panose="02020603050405020304" pitchFamily="18" charset="0"/>
              </a:rPr>
              <a:t>: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đàn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Ta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Lư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gái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vót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hoa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Pơ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Lang,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con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gái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sông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La,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Cánh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chim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báo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tin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đò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sông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Pô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Suối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Lê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Nin…</a:t>
            </a:r>
          </a:p>
        </p:txBody>
      </p:sp>
      <p:sp>
        <p:nvSpPr>
          <p:cNvPr id="12" name="Rectangle 59"/>
          <p:cNvSpPr>
            <a:spLocks noChangeArrowheads="1"/>
          </p:cNvSpPr>
          <p:nvPr/>
        </p:nvSpPr>
        <p:spPr bwMode="auto">
          <a:xfrm>
            <a:off x="75427" y="5042118"/>
            <a:ext cx="1178269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latin typeface="Times New Roman" panose="02020603050405020304" pitchFamily="18" charset="0"/>
              </a:rPr>
              <a:t>       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Bên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cạnh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còn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ca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khúc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latin typeface="Times New Roman" panose="02020603050405020304" pitchFamily="18" charset="0"/>
              </a:rPr>
              <a:t>: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Phi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ta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xuất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kích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hương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biển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ca,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lắng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nghe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Trái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tim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đừng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buồn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Ước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mơ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bé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hoà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821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1" y="213884"/>
            <a:ext cx="556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8"/>
          <p:cNvSpPr>
            <a:spLocks noChangeArrowheads="1"/>
          </p:cNvSpPr>
          <p:nvPr/>
        </p:nvSpPr>
        <p:spPr bwMode="auto">
          <a:xfrm>
            <a:off x="365761" y="767883"/>
            <a:ext cx="70526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3600" b="1" dirty="0">
                <a:latin typeface="Times New Roman" panose="02020603050405020304" pitchFamily="18" charset="0"/>
              </a:rPr>
              <a:t>a)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Vy</a:t>
            </a:r>
            <a:r>
              <a:rPr lang="en-US" altLang="en-US" sz="3600" b="1" dirty="0">
                <a:latin typeface="Times New Roman" panose="02020603050405020304" pitchFamily="18" charset="0"/>
              </a:rPr>
              <a:t> (1938 – 2024)</a:t>
            </a:r>
          </a:p>
        </p:txBody>
      </p:sp>
      <p:pic>
        <p:nvPicPr>
          <p:cNvPr id="9" name="Picture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857" y="315686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9510032" y="2525486"/>
            <a:ext cx="1952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sĩ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Tường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Vy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auto">
          <a:xfrm>
            <a:off x="365761" y="1421262"/>
            <a:ext cx="888709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3600" dirty="0">
                <a:latin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Quảng</a:t>
            </a:r>
            <a:r>
              <a:rPr lang="en-US" altLang="en-US" sz="3600" b="1" dirty="0">
                <a:latin typeface="Times New Roman" panose="02020603050405020304" pitchFamily="18" charset="0"/>
              </a:rPr>
              <a:t> Nam. </a:t>
            </a:r>
          </a:p>
          <a:p>
            <a:pPr algn="just"/>
            <a:r>
              <a:rPr lang="en-US" altLang="en-US" sz="3600" b="1" dirty="0">
                <a:latin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danh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ca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phong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tặng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danh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Nghệ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3600" b="1" dirty="0">
                <a:latin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còn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sĩ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tiêu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3600" b="1" dirty="0">
                <a:latin typeface="Times New Roman" panose="02020603050405020304" pitchFamily="18" charset="0"/>
              </a:rPr>
              <a:t>: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Ước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mơ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bé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hoà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bình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….</a:t>
            </a:r>
          </a:p>
        </p:txBody>
      </p:sp>
      <p:sp>
        <p:nvSpPr>
          <p:cNvPr id="12" name="Rectangle 59"/>
          <p:cNvSpPr>
            <a:spLocks noChangeArrowheads="1"/>
          </p:cNvSpPr>
          <p:nvPr/>
        </p:nvSpPr>
        <p:spPr bwMode="auto">
          <a:xfrm>
            <a:off x="222070" y="4768978"/>
            <a:ext cx="117826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>
                <a:latin typeface="Times New Roman" panose="02020603050405020304" pitchFamily="18" charset="0"/>
              </a:rPr>
              <a:t>        </a:t>
            </a:r>
            <a:endParaRPr lang="en-US" altLang="en-US" sz="2400" b="1" i="1" dirty="0">
              <a:latin typeface="Times New Roman" panose="02020603050405020304" pitchFamily="18" charset="0"/>
            </a:endParaRPr>
          </a:p>
        </p:txBody>
      </p:sp>
      <p:sp>
        <p:nvSpPr>
          <p:cNvPr id="13" name="Rectangle 58"/>
          <p:cNvSpPr>
            <a:spLocks noChangeArrowheads="1"/>
          </p:cNvSpPr>
          <p:nvPr/>
        </p:nvSpPr>
        <p:spPr bwMode="auto">
          <a:xfrm>
            <a:off x="222070" y="4949462"/>
            <a:ext cx="28068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3600" b="1" dirty="0">
                <a:latin typeface="Times New Roman" panose="02020603050405020304" pitchFamily="18" charset="0"/>
              </a:rPr>
              <a:t>b)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hát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23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5"/>
          <p:cNvSpPr>
            <a:spLocks noChangeArrowheads="1"/>
          </p:cNvSpPr>
          <p:nvPr/>
        </p:nvSpPr>
        <p:spPr bwMode="auto">
          <a:xfrm>
            <a:off x="530815" y="976545"/>
            <a:ext cx="81502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ấm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Thầy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thầy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nét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tươi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tim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mến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hiền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lành</a:t>
            </a:r>
            <a:r>
              <a:rPr lang="en-US" altLang="en-US" sz="2800" b="1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76857" y="1426981"/>
            <a:ext cx="1137238" cy="36933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dirty="0">
                <a:ln>
                  <a:solidFill>
                    <a:srgbClr val="FF0000"/>
                  </a:solidFill>
                </a:ln>
              </a:rPr>
              <a:t>Beat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22322" y="698767"/>
            <a:ext cx="1137238" cy="369332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dirty="0" err="1">
                <a:ln>
                  <a:solidFill>
                    <a:srgbClr val="FF0000"/>
                  </a:solidFill>
                </a:ln>
              </a:rPr>
              <a:t>Lời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ca</a:t>
            </a: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auto">
          <a:xfrm>
            <a:off x="3693647" y="2792427"/>
            <a:ext cx="81502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nốt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vui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tầng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mây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r>
              <a:rPr lang="en-US" altLang="en-US" sz="2800" b="1" dirty="0" err="1">
                <a:latin typeface="Times New Roman" panose="02020603050405020304" pitchFamily="18" charset="0"/>
              </a:rPr>
              <a:t>Tàu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khơi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khúc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ca.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Càng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thiết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</a:t>
            </a:r>
            <a:r>
              <a:rPr lang="en-US" altLang="en-US" sz="2800" b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Việt</a:t>
            </a:r>
            <a:r>
              <a:rPr lang="en-US" altLang="en-US" sz="2800" b="1" dirty="0">
                <a:latin typeface="Times New Roman" panose="02020603050405020304" pitchFamily="18" charset="0"/>
              </a:rPr>
              <a:t> Nam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hiền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hòa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45"/>
          <p:cNvSpPr>
            <a:spLocks noChangeArrowheads="1"/>
          </p:cNvSpPr>
          <p:nvPr/>
        </p:nvSpPr>
        <p:spPr bwMode="auto">
          <a:xfrm>
            <a:off x="916577" y="4524013"/>
            <a:ext cx="815028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đố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son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rế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rế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Mí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lal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la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mi,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, mi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la,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, la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800" b="1" dirty="0" err="1">
                <a:latin typeface="Times New Roman" panose="02020603050405020304" pitchFamily="18" charset="0"/>
              </a:rPr>
              <a:t>Mi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si</a:t>
            </a:r>
            <a:r>
              <a:rPr lang="en-US" altLang="en-US" sz="2800" b="1" dirty="0">
                <a:latin typeface="Times New Roman" panose="02020603050405020304" pitchFamily="18" charset="0"/>
              </a:rPr>
              <a:t> la son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mi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rê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pha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324332" y="139615"/>
            <a:ext cx="93326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Đời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cho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đời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cho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nốt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nhạc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vui</a:t>
            </a:r>
            <a:r>
              <a:rPr lang="en-US" altLang="en-US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1225168" y="3865270"/>
            <a:ext cx="810282" cy="140723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34450" y="1288481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46762" y="2082846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41823" y="5361728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34449" y="6291624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55944" y="3181005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82300" y="3753234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184162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" y="213884"/>
            <a:ext cx="11691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– b), 4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1996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903"/>
          <a:stretch/>
        </p:blipFill>
        <p:spPr bwMode="auto">
          <a:xfrm>
            <a:off x="1669868" y="17416"/>
            <a:ext cx="6807925" cy="80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 t="13087" b="74194"/>
          <a:stretch/>
        </p:blipFill>
        <p:spPr bwMode="auto">
          <a:xfrm>
            <a:off x="1097280" y="914400"/>
            <a:ext cx="10920548" cy="94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30" b="61475"/>
          <a:stretch/>
        </p:blipFill>
        <p:spPr bwMode="auto">
          <a:xfrm>
            <a:off x="232953" y="1869997"/>
            <a:ext cx="11784874" cy="88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42" b="48479"/>
          <a:stretch/>
        </p:blipFill>
        <p:spPr bwMode="auto">
          <a:xfrm>
            <a:off x="128448" y="2809845"/>
            <a:ext cx="11889377" cy="904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21" b="36866"/>
          <a:stretch/>
        </p:blipFill>
        <p:spPr bwMode="auto">
          <a:xfrm>
            <a:off x="128448" y="3767670"/>
            <a:ext cx="11889377" cy="7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10"/>
          <a:stretch/>
        </p:blipFill>
        <p:spPr bwMode="auto">
          <a:xfrm>
            <a:off x="0" y="4529552"/>
            <a:ext cx="12017825" cy="198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val 164"/>
          <p:cNvSpPr>
            <a:spLocks noChangeArrowheads="1"/>
          </p:cNvSpPr>
          <p:nvPr/>
        </p:nvSpPr>
        <p:spPr bwMode="auto">
          <a:xfrm>
            <a:off x="1371600" y="914399"/>
            <a:ext cx="653143" cy="50945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65"/>
          <p:cNvSpPr>
            <a:spLocks noChangeArrowheads="1"/>
          </p:cNvSpPr>
          <p:nvPr/>
        </p:nvSpPr>
        <p:spPr bwMode="auto">
          <a:xfrm>
            <a:off x="3487781" y="916185"/>
            <a:ext cx="522516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64"/>
          <p:cNvSpPr>
            <a:spLocks noChangeArrowheads="1"/>
          </p:cNvSpPr>
          <p:nvPr/>
        </p:nvSpPr>
        <p:spPr bwMode="auto">
          <a:xfrm>
            <a:off x="2024743" y="829883"/>
            <a:ext cx="1332411" cy="711534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165"/>
          <p:cNvSpPr>
            <a:spLocks noChangeArrowheads="1"/>
          </p:cNvSpPr>
          <p:nvPr/>
        </p:nvSpPr>
        <p:spPr bwMode="auto">
          <a:xfrm>
            <a:off x="4898571" y="3816961"/>
            <a:ext cx="462641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165"/>
          <p:cNvSpPr>
            <a:spLocks noChangeArrowheads="1"/>
          </p:cNvSpPr>
          <p:nvPr/>
        </p:nvSpPr>
        <p:spPr bwMode="auto">
          <a:xfrm>
            <a:off x="6094913" y="2828265"/>
            <a:ext cx="789213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165"/>
          <p:cNvSpPr>
            <a:spLocks noChangeArrowheads="1"/>
          </p:cNvSpPr>
          <p:nvPr/>
        </p:nvSpPr>
        <p:spPr bwMode="auto">
          <a:xfrm>
            <a:off x="8083186" y="2599664"/>
            <a:ext cx="2131968" cy="50929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165"/>
          <p:cNvSpPr>
            <a:spLocks noChangeArrowheads="1"/>
          </p:cNvSpPr>
          <p:nvPr/>
        </p:nvSpPr>
        <p:spPr bwMode="auto">
          <a:xfrm>
            <a:off x="4898571" y="3571727"/>
            <a:ext cx="2131968" cy="50929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165"/>
          <p:cNvSpPr>
            <a:spLocks noChangeArrowheads="1"/>
          </p:cNvSpPr>
          <p:nvPr/>
        </p:nvSpPr>
        <p:spPr bwMode="auto">
          <a:xfrm>
            <a:off x="2440032" y="3767670"/>
            <a:ext cx="1282883" cy="5745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9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" y="413233"/>
            <a:ext cx="1384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1206762"/>
            <a:ext cx="12322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67543" y="189742"/>
            <a:ext cx="526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79" y="698252"/>
            <a:ext cx="526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7608" y="369204"/>
            <a:ext cx="3800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634" y="2407091"/>
            <a:ext cx="245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82880" y="3315032"/>
            <a:ext cx="53768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3.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Hướng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dẫn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nhà</a:t>
            </a: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82880" y="4269140"/>
            <a:ext cx="1170432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/>
          <a:p>
            <a:pPr algn="just">
              <a:buFontTx/>
              <a:buChar char="-"/>
            </a:pP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Tìm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hiểu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</a:rPr>
              <a:t> 5 (</a:t>
            </a:r>
            <a:r>
              <a:rPr lang="en-US" altLang="en-US" sz="3600" i="1" dirty="0">
                <a:latin typeface="Times New Roman" panose="02020603050405020304" pitchFamily="18" charset="0"/>
              </a:rPr>
              <a:t>Chia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600" i="1" dirty="0">
                <a:latin typeface="Times New Roman" panose="02020603050405020304" pitchFamily="18" charset="0"/>
              </a:rPr>
              <a:t>,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nhịp</a:t>
            </a:r>
            <a:r>
              <a:rPr lang="en-US" altLang="en-US" sz="3600" i="1" dirty="0">
                <a:latin typeface="Times New Roman" panose="02020603050405020304" pitchFamily="18" charset="0"/>
              </a:rPr>
              <a:t>,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giọng</a:t>
            </a:r>
            <a:r>
              <a:rPr lang="en-US" altLang="en-US" sz="3600" i="1" dirty="0">
                <a:latin typeface="Times New Roman" panose="02020603050405020304" pitchFamily="18" charset="0"/>
              </a:rPr>
              <a:t>,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3600" i="1" dirty="0">
                <a:latin typeface="Times New Roman" panose="02020603050405020304" pitchFamily="18" charset="0"/>
              </a:rPr>
              <a:t>,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độ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kí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âm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nhạc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3600" i="1" dirty="0">
                <a:latin typeface="Times New Roman" panose="02020603050405020304" pitchFamily="18" charset="0"/>
              </a:rPr>
              <a:t>) </a:t>
            </a:r>
            <a:r>
              <a:rPr lang="en-US" altLang="en-US" sz="3600" dirty="0">
                <a:latin typeface="Times New Roman" panose="02020603050405020304" pitchFamily="18" charset="0"/>
              </a:rPr>
              <a:t>(SGK </a:t>
            </a:r>
            <a:r>
              <a:rPr lang="en-US" altLang="en-US" sz="3600" dirty="0" err="1">
                <a:latin typeface="Times New Roman" panose="02020603050405020304" pitchFamily="18" charset="0"/>
              </a:rPr>
              <a:t>trang</a:t>
            </a:r>
            <a:r>
              <a:rPr lang="en-US" altLang="en-US" sz="3600" dirty="0">
                <a:latin typeface="Times New Roman" panose="02020603050405020304" pitchFamily="18" charset="0"/>
              </a:rPr>
              <a:t> 58)</a:t>
            </a:r>
          </a:p>
        </p:txBody>
      </p:sp>
      <p:pic>
        <p:nvPicPr>
          <p:cNvPr id="12" name="Picture 3" descr="BHOME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540" y="5908767"/>
            <a:ext cx="8763000" cy="949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63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940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Satisfy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94</cp:revision>
  <dcterms:created xsi:type="dcterms:W3CDTF">2023-02-15T09:20:02Z</dcterms:created>
  <dcterms:modified xsi:type="dcterms:W3CDTF">2026-04-06T15:50:09Z</dcterms:modified>
</cp:coreProperties>
</file>