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406" r:id="rId2"/>
    <p:sldId id="415" r:id="rId3"/>
    <p:sldId id="372" r:id="rId4"/>
    <p:sldId id="416" r:id="rId5"/>
    <p:sldId id="375" r:id="rId6"/>
    <p:sldId id="413" r:id="rId7"/>
    <p:sldId id="378" r:id="rId8"/>
    <p:sldId id="373" r:id="rId9"/>
    <p:sldId id="379" r:id="rId10"/>
    <p:sldId id="381" r:id="rId11"/>
    <p:sldId id="382" r:id="rId12"/>
    <p:sldId id="383" r:id="rId13"/>
    <p:sldId id="374" r:id="rId14"/>
    <p:sldId id="376" r:id="rId15"/>
    <p:sldId id="410" r:id="rId16"/>
    <p:sldId id="385" r:id="rId17"/>
    <p:sldId id="389" r:id="rId18"/>
    <p:sldId id="377" r:id="rId19"/>
    <p:sldId id="390" r:id="rId20"/>
    <p:sldId id="412" r:id="rId21"/>
    <p:sldId id="330" r:id="rId22"/>
    <p:sldId id="396" r:id="rId23"/>
    <p:sldId id="397" r:id="rId24"/>
    <p:sldId id="398" r:id="rId25"/>
    <p:sldId id="399" r:id="rId26"/>
    <p:sldId id="400" r:id="rId27"/>
    <p:sldId id="402" r:id="rId28"/>
    <p:sldId id="401" r:id="rId29"/>
    <p:sldId id="403" r:id="rId30"/>
    <p:sldId id="405" r:id="rId31"/>
    <p:sldId id="404" r:id="rId32"/>
    <p:sldId id="365"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21A167-EDBA-4B87-BD20-1E307D456CF4}">
          <p14:sldIdLst>
            <p14:sldId id="406"/>
            <p14:sldId id="415"/>
            <p14:sldId id="372"/>
            <p14:sldId id="416"/>
            <p14:sldId id="375"/>
            <p14:sldId id="413"/>
            <p14:sldId id="378"/>
            <p14:sldId id="373"/>
            <p14:sldId id="379"/>
            <p14:sldId id="381"/>
            <p14:sldId id="382"/>
            <p14:sldId id="383"/>
            <p14:sldId id="374"/>
            <p14:sldId id="376"/>
            <p14:sldId id="410"/>
            <p14:sldId id="385"/>
            <p14:sldId id="389"/>
            <p14:sldId id="377"/>
            <p14:sldId id="390"/>
            <p14:sldId id="412"/>
            <p14:sldId id="330"/>
            <p14:sldId id="396"/>
            <p14:sldId id="397"/>
            <p14:sldId id="398"/>
            <p14:sldId id="399"/>
            <p14:sldId id="400"/>
            <p14:sldId id="402"/>
            <p14:sldId id="401"/>
            <p14:sldId id="403"/>
            <p14:sldId id="405"/>
            <p14:sldId id="404"/>
            <p14:sldId id="3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634E"/>
    <a:srgbClr val="FFB365"/>
    <a:srgbClr val="82D1E0"/>
    <a:srgbClr val="B6E6F0"/>
    <a:srgbClr val="EF6565"/>
    <a:srgbClr val="22170E"/>
    <a:srgbClr val="6FC0BF"/>
    <a:srgbClr val="C2E4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0" autoAdjust="0"/>
    <p:restoredTop sz="93636" autoAdjust="0"/>
  </p:normalViewPr>
  <p:slideViewPr>
    <p:cSldViewPr>
      <p:cViewPr varScale="1">
        <p:scale>
          <a:sx n="44" d="100"/>
          <a:sy n="44" d="100"/>
        </p:scale>
        <p:origin x="6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C7166-DE35-4722-BEE7-F930CB036BD6}"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54D47-CF74-41DA-8CBE-3584D0B6E07F}" type="slidenum">
              <a:rPr lang="en-US" smtClean="0"/>
              <a:t>‹#›</a:t>
            </a:fld>
            <a:endParaRPr lang="en-US"/>
          </a:p>
        </p:txBody>
      </p:sp>
    </p:spTree>
    <p:extLst>
      <p:ext uri="{BB962C8B-B14F-4D97-AF65-F5344CB8AC3E}">
        <p14:creationId xmlns:p14="http://schemas.microsoft.com/office/powerpoint/2010/main" val="27339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4.sv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svg"/><Relationship Id="rId7" Type="http://schemas.openxmlformats.org/officeDocument/2006/relationships/image" Target="../media/image4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2.wdp"/><Relationship Id="rId7" Type="http://schemas.openxmlformats.org/officeDocument/2006/relationships/image" Target="../media/image46.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2.mp3"/><Relationship Id="rId7" Type="http://schemas.openxmlformats.org/officeDocument/2006/relationships/image" Target="../media/image14.svg"/><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57.svg"/><Relationship Id="rId5" Type="http://schemas.openxmlformats.org/officeDocument/2006/relationships/slideLayout" Target="../slideLayouts/slideLayout7.xml"/><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4.svg"/><Relationship Id="rId7" Type="http://schemas.openxmlformats.org/officeDocument/2006/relationships/image" Target="../media/image61.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3.sv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14.sv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svg"/><Relationship Id="rId7" Type="http://schemas.openxmlformats.org/officeDocument/2006/relationships/image" Target="../media/image6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9FF13-0CCC-BEF3-898D-39F5F09AA17A}"/>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3A725027-C3F1-36FE-01C2-DDDAB1DFE443}"/>
              </a:ext>
            </a:extLst>
          </p:cNvPr>
          <p:cNvGrpSpPr/>
          <p:nvPr/>
        </p:nvGrpSpPr>
        <p:grpSpPr>
          <a:xfrm>
            <a:off x="1416400" y="2721996"/>
            <a:ext cx="15544800" cy="5858831"/>
            <a:chOff x="1523999" y="3475897"/>
            <a:chExt cx="15544800" cy="5858831"/>
          </a:xfrm>
        </p:grpSpPr>
        <p:sp>
          <p:nvSpPr>
            <p:cNvPr id="32" name="Rectangle: Rounded Corners 31">
              <a:extLst>
                <a:ext uri="{FF2B5EF4-FFF2-40B4-BE49-F238E27FC236}">
                  <a16:creationId xmlns:a16="http://schemas.microsoft.com/office/drawing/2014/main" id="{6FFA5A6B-EFA1-A653-7B6E-B7E68F4AB770}"/>
                </a:ext>
              </a:extLst>
            </p:cNvPr>
            <p:cNvSpPr/>
            <p:nvPr/>
          </p:nvSpPr>
          <p:spPr>
            <a:xfrm>
              <a:off x="1523999" y="3475897"/>
              <a:ext cx="15544800" cy="5858831"/>
            </a:xfrm>
            <a:prstGeom prst="roundRect">
              <a:avLst>
                <a:gd name="adj" fmla="val 6648"/>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5BF125C1-AE23-2459-4DCA-5D57252EE2B4}"/>
                </a:ext>
              </a:extLst>
            </p:cNvPr>
            <p:cNvSpPr txBox="1"/>
            <p:nvPr/>
          </p:nvSpPr>
          <p:spPr>
            <a:xfrm>
              <a:off x="1856201" y="5224213"/>
              <a:ext cx="14738499" cy="1446550"/>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it-IT" sz="4400" b="1" dirty="0">
                  <a:solidFill>
                    <a:srgbClr val="FF0000"/>
                  </a:solidFill>
                  <a:latin typeface="Arial" panose="020B0604020202020204" pitchFamily="34" charset="0"/>
                  <a:cs typeface="Arial" panose="020B0604020202020204" pitchFamily="34" charset="0"/>
                </a:rPr>
                <a:t>TIẾT 27</a:t>
              </a:r>
            </a:p>
            <a:p>
              <a:pPr marL="0" marR="0" lvl="0" indent="0" algn="ctr" defTabSz="914400" rtl="0" eaLnBrk="1" fontAlgn="auto" latinLnBrk="0" hangingPunct="1">
                <a:spcBef>
                  <a:spcPts val="0"/>
                </a:spcBef>
                <a:spcAft>
                  <a:spcPts val="0"/>
                </a:spcAft>
                <a:buClrTx/>
                <a:buSzTx/>
                <a:buFontTx/>
                <a:buNone/>
                <a:tabLst/>
                <a:defRPr/>
              </a:pPr>
              <a:r>
                <a:rPr kumimoji="0" lang="it-IT"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HÁT: BÀI HÁT </a:t>
              </a:r>
              <a:r>
                <a:rPr kumimoji="0" lang="it-IT" sz="4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DONNA DONNA </a:t>
              </a:r>
              <a:endParaRPr kumimoji="0" lang="en-US" sz="4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9A1371FF-EAF8-ACE2-CE50-E0AC55D65399}"/>
                </a:ext>
              </a:extLst>
            </p:cNvPr>
            <p:cNvSpPr/>
            <p:nvPr/>
          </p:nvSpPr>
          <p:spPr>
            <a:xfrm>
              <a:off x="6638310" y="3699423"/>
              <a:ext cx="4897003" cy="1469413"/>
            </a:xfrm>
            <a:prstGeom prst="ellipse">
              <a:avLst/>
            </a:prstGeom>
            <a:solidFill>
              <a:srgbClr val="EF6565"/>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BÀI 13</a:t>
              </a:r>
            </a:p>
          </p:txBody>
        </p:sp>
        <p:sp>
          <p:nvSpPr>
            <p:cNvPr id="21" name="TextBox 20">
              <a:extLst>
                <a:ext uri="{FF2B5EF4-FFF2-40B4-BE49-F238E27FC236}">
                  <a16:creationId xmlns:a16="http://schemas.microsoft.com/office/drawing/2014/main" id="{5BF125C1-AE23-2459-4DCA-5D57252EE2B4}"/>
                </a:ext>
              </a:extLst>
            </p:cNvPr>
            <p:cNvSpPr txBox="1"/>
            <p:nvPr/>
          </p:nvSpPr>
          <p:spPr>
            <a:xfrm>
              <a:off x="1828300" y="6761520"/>
              <a:ext cx="14738499" cy="212365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it-IT" sz="4400" b="1" dirty="0">
                  <a:solidFill>
                    <a:srgbClr val="FF0000"/>
                  </a:solidFill>
                  <a:latin typeface="Arial" panose="020B0604020202020204" pitchFamily="34" charset="0"/>
                  <a:cs typeface="Arial" panose="020B0604020202020204" pitchFamily="34" charset="0"/>
                </a:rPr>
                <a:t>THƯỜNG THỨC ÂM NHẠC:</a:t>
              </a:r>
            </a:p>
            <a:p>
              <a:pPr marL="0" marR="0" lvl="0" indent="0" algn="ctr" defTabSz="914400" rtl="0" eaLnBrk="1" fontAlgn="auto" latinLnBrk="0" hangingPunct="1">
                <a:spcBef>
                  <a:spcPts val="0"/>
                </a:spcBef>
                <a:spcAft>
                  <a:spcPts val="0"/>
                </a:spcAft>
                <a:buClrTx/>
                <a:buSzTx/>
                <a:buFontTx/>
                <a:buNone/>
                <a:tabLst/>
                <a:defRPr/>
              </a:pPr>
              <a:r>
                <a:rPr lang="it-IT" sz="4400" b="1" dirty="0">
                  <a:solidFill>
                    <a:srgbClr val="FF0000"/>
                  </a:solidFill>
                  <a:latin typeface="Arial" panose="020B0604020202020204" pitchFamily="34" charset="0"/>
                  <a:cs typeface="Arial" panose="020B0604020202020204" pitchFamily="34" charset="0"/>
                </a:rPr>
                <a:t>NHẠC SĨ </a:t>
              </a:r>
              <a:r>
                <a:rPr lang="it-IT" sz="4400" b="1" i="1" dirty="0">
                  <a:solidFill>
                    <a:srgbClr val="FF0000"/>
                  </a:solidFill>
                  <a:latin typeface="Arial" panose="020B0604020202020204" pitchFamily="34" charset="0"/>
                  <a:cs typeface="Arial" panose="020B0604020202020204" pitchFamily="34" charset="0"/>
                </a:rPr>
                <a:t>FRANZ PETER SCHUBERT </a:t>
              </a:r>
              <a:r>
                <a:rPr lang="it-IT" sz="4400" b="1" dirty="0">
                  <a:solidFill>
                    <a:srgbClr val="FF0000"/>
                  </a:solidFill>
                  <a:latin typeface="Arial" panose="020B0604020202020204" pitchFamily="34" charset="0"/>
                  <a:cs typeface="Arial" panose="020B0604020202020204" pitchFamily="34" charset="0"/>
                </a:rPr>
                <a:t>VÀ KHÚC NHẠC </a:t>
              </a:r>
              <a:r>
                <a:rPr lang="it-IT" sz="4400" b="1" i="1" dirty="0">
                  <a:solidFill>
                    <a:srgbClr val="FF0000"/>
                  </a:solidFill>
                  <a:latin typeface="Arial" panose="020B0604020202020204" pitchFamily="34" charset="0"/>
                  <a:cs typeface="Arial" panose="020B0604020202020204" pitchFamily="34" charset="0"/>
                </a:rPr>
                <a:t>SERENADE</a:t>
              </a:r>
              <a:endParaRPr kumimoji="0" lang="en-US" sz="4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 name="Freeform 2">
            <a:extLst>
              <a:ext uri="{FF2B5EF4-FFF2-40B4-BE49-F238E27FC236}">
                <a16:creationId xmlns:a16="http://schemas.microsoft.com/office/drawing/2014/main" id="{7A3A4ECB-099B-55F2-2A04-D40DE6608D7E}"/>
              </a:ext>
            </a:extLst>
          </p:cNvPr>
          <p:cNvSpPr/>
          <p:nvPr/>
        </p:nvSpPr>
        <p:spPr>
          <a:xfrm flipH="1">
            <a:off x="-569824" y="-446845"/>
            <a:ext cx="5114311" cy="4819355"/>
          </a:xfrm>
          <a:custGeom>
            <a:avLst/>
            <a:gdLst/>
            <a:ahLst/>
            <a:cxnLst/>
            <a:rect l="l" t="t" r="r" b="b"/>
            <a:pathLst>
              <a:path w="6819081" h="6425807">
                <a:moveTo>
                  <a:pt x="6819081" y="0"/>
                </a:moveTo>
                <a:lnTo>
                  <a:pt x="0" y="0"/>
                </a:lnTo>
                <a:lnTo>
                  <a:pt x="0" y="6425807"/>
                </a:lnTo>
                <a:lnTo>
                  <a:pt x="6819081" y="6425807"/>
                </a:lnTo>
                <a:lnTo>
                  <a:pt x="681908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E296E467-DEE3-627F-D168-BB99DF6C57F0}"/>
              </a:ext>
            </a:extLst>
          </p:cNvPr>
          <p:cNvSpPr/>
          <p:nvPr/>
        </p:nvSpPr>
        <p:spPr>
          <a:xfrm>
            <a:off x="-1473720" y="-1167398"/>
            <a:ext cx="2999330" cy="3130231"/>
          </a:xfrm>
          <a:custGeom>
            <a:avLst/>
            <a:gdLst/>
            <a:ahLst/>
            <a:cxnLst/>
            <a:rect l="l" t="t" r="r" b="b"/>
            <a:pathLst>
              <a:path w="3999107" h="4173641">
                <a:moveTo>
                  <a:pt x="0" y="0"/>
                </a:moveTo>
                <a:lnTo>
                  <a:pt x="3999107" y="0"/>
                </a:lnTo>
                <a:lnTo>
                  <a:pt x="3999107" y="4173641"/>
                </a:lnTo>
                <a:lnTo>
                  <a:pt x="0" y="41736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a:extLst>
              <a:ext uri="{FF2B5EF4-FFF2-40B4-BE49-F238E27FC236}">
                <a16:creationId xmlns:a16="http://schemas.microsoft.com/office/drawing/2014/main" id="{71F3A4E9-7B8D-0C0A-262A-97E0A9ABDED4}"/>
              </a:ext>
            </a:extLst>
          </p:cNvPr>
          <p:cNvSpPr/>
          <p:nvPr/>
        </p:nvSpPr>
        <p:spPr>
          <a:xfrm>
            <a:off x="3590835" y="-755168"/>
            <a:ext cx="1586869" cy="1656125"/>
          </a:xfrm>
          <a:custGeom>
            <a:avLst/>
            <a:gdLst/>
            <a:ahLst/>
            <a:cxnLst/>
            <a:rect l="l" t="t" r="r" b="b"/>
            <a:pathLst>
              <a:path w="2115825" h="2208166">
                <a:moveTo>
                  <a:pt x="0" y="0"/>
                </a:moveTo>
                <a:lnTo>
                  <a:pt x="2115825" y="0"/>
                </a:lnTo>
                <a:lnTo>
                  <a:pt x="2115825" y="2208166"/>
                </a:lnTo>
                <a:lnTo>
                  <a:pt x="0" y="2208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2F1FC2E2-A4FD-1722-A84F-2765AD513CFF}"/>
              </a:ext>
            </a:extLst>
          </p:cNvPr>
          <p:cNvSpPr/>
          <p:nvPr/>
        </p:nvSpPr>
        <p:spPr>
          <a:xfrm>
            <a:off x="-1067541" y="3031228"/>
            <a:ext cx="2022489" cy="2110757"/>
          </a:xfrm>
          <a:custGeom>
            <a:avLst/>
            <a:gdLst/>
            <a:ahLst/>
            <a:cxnLst/>
            <a:rect l="l" t="t" r="r" b="b"/>
            <a:pathLst>
              <a:path w="2696652" h="2814342">
                <a:moveTo>
                  <a:pt x="0" y="0"/>
                </a:moveTo>
                <a:lnTo>
                  <a:pt x="2696652" y="0"/>
                </a:lnTo>
                <a:lnTo>
                  <a:pt x="2696652" y="2814342"/>
                </a:lnTo>
                <a:lnTo>
                  <a:pt x="0" y="2814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a:extLst>
              <a:ext uri="{FF2B5EF4-FFF2-40B4-BE49-F238E27FC236}">
                <a16:creationId xmlns:a16="http://schemas.microsoft.com/office/drawing/2014/main" id="{BE82F8B1-7314-5462-0BA1-6D1772FD31DA}"/>
              </a:ext>
            </a:extLst>
          </p:cNvPr>
          <p:cNvSpPr/>
          <p:nvPr/>
        </p:nvSpPr>
        <p:spPr>
          <a:xfrm flipV="1">
            <a:off x="13931627" y="6401025"/>
            <a:ext cx="4739698" cy="4466348"/>
          </a:xfrm>
          <a:custGeom>
            <a:avLst/>
            <a:gdLst/>
            <a:ahLst/>
            <a:cxnLst/>
            <a:rect l="l" t="t" r="r" b="b"/>
            <a:pathLst>
              <a:path w="6319597" h="5955130">
                <a:moveTo>
                  <a:pt x="0" y="5955130"/>
                </a:moveTo>
                <a:lnTo>
                  <a:pt x="6319597" y="5955130"/>
                </a:lnTo>
                <a:lnTo>
                  <a:pt x="6319597" y="0"/>
                </a:lnTo>
                <a:lnTo>
                  <a:pt x="0" y="0"/>
                </a:lnTo>
                <a:lnTo>
                  <a:pt x="0" y="595513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a:extLst>
              <a:ext uri="{FF2B5EF4-FFF2-40B4-BE49-F238E27FC236}">
                <a16:creationId xmlns:a16="http://schemas.microsoft.com/office/drawing/2014/main" id="{3E37CA0A-8AEB-FB3E-E3AA-C66BA31F29ED}"/>
              </a:ext>
            </a:extLst>
          </p:cNvPr>
          <p:cNvSpPr/>
          <p:nvPr/>
        </p:nvSpPr>
        <p:spPr>
          <a:xfrm>
            <a:off x="16695710" y="5564750"/>
            <a:ext cx="2280323" cy="2379845"/>
          </a:xfrm>
          <a:custGeom>
            <a:avLst/>
            <a:gdLst/>
            <a:ahLst/>
            <a:cxnLst/>
            <a:rect l="l" t="t" r="r" b="b"/>
            <a:pathLst>
              <a:path w="3040431" h="3173126">
                <a:moveTo>
                  <a:pt x="0" y="0"/>
                </a:moveTo>
                <a:lnTo>
                  <a:pt x="3040432" y="0"/>
                </a:lnTo>
                <a:lnTo>
                  <a:pt x="3040432" y="3173125"/>
                </a:lnTo>
                <a:lnTo>
                  <a:pt x="0" y="31731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a:extLst>
              <a:ext uri="{FF2B5EF4-FFF2-40B4-BE49-F238E27FC236}">
                <a16:creationId xmlns:a16="http://schemas.microsoft.com/office/drawing/2014/main" id="{0776357D-9754-A61C-66DC-DEA3D75E0C00}"/>
              </a:ext>
            </a:extLst>
          </p:cNvPr>
          <p:cNvSpPr/>
          <p:nvPr/>
        </p:nvSpPr>
        <p:spPr>
          <a:xfrm>
            <a:off x="13312933" y="8915469"/>
            <a:ext cx="1951829" cy="2037014"/>
          </a:xfrm>
          <a:custGeom>
            <a:avLst/>
            <a:gdLst/>
            <a:ahLst/>
            <a:cxnLst/>
            <a:rect l="l" t="t" r="r" b="b"/>
            <a:pathLst>
              <a:path w="2602439" h="2716018">
                <a:moveTo>
                  <a:pt x="0" y="0"/>
                </a:moveTo>
                <a:lnTo>
                  <a:pt x="2602439" y="0"/>
                </a:lnTo>
                <a:lnTo>
                  <a:pt x="2602439" y="2716018"/>
                </a:lnTo>
                <a:lnTo>
                  <a:pt x="0" y="2716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a:extLst>
              <a:ext uri="{FF2B5EF4-FFF2-40B4-BE49-F238E27FC236}">
                <a16:creationId xmlns:a16="http://schemas.microsoft.com/office/drawing/2014/main" id="{6A3880FE-88FF-8A3F-3208-7CA935E25B6C}"/>
              </a:ext>
            </a:extLst>
          </p:cNvPr>
          <p:cNvSpPr/>
          <p:nvPr/>
        </p:nvSpPr>
        <p:spPr>
          <a:xfrm>
            <a:off x="-33768" y="8251100"/>
            <a:ext cx="1719587" cy="2101562"/>
          </a:xfrm>
          <a:custGeom>
            <a:avLst/>
            <a:gdLst/>
            <a:ahLst/>
            <a:cxnLst/>
            <a:rect l="l" t="t" r="r" b="b"/>
            <a:pathLst>
              <a:path w="2292782" h="2802082">
                <a:moveTo>
                  <a:pt x="0" y="0"/>
                </a:moveTo>
                <a:lnTo>
                  <a:pt x="2292782" y="0"/>
                </a:lnTo>
                <a:lnTo>
                  <a:pt x="2292782" y="2802082"/>
                </a:lnTo>
                <a:lnTo>
                  <a:pt x="0" y="28020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a:extLst>
              <a:ext uri="{FF2B5EF4-FFF2-40B4-BE49-F238E27FC236}">
                <a16:creationId xmlns:a16="http://schemas.microsoft.com/office/drawing/2014/main" id="{D15A9FB1-4AEE-5132-D6A4-7E57535FD8A3}"/>
              </a:ext>
            </a:extLst>
          </p:cNvPr>
          <p:cNvSpPr/>
          <p:nvPr/>
        </p:nvSpPr>
        <p:spPr>
          <a:xfrm flipH="1" flipV="1">
            <a:off x="16695709" y="-214954"/>
            <a:ext cx="1719587" cy="2101562"/>
          </a:xfrm>
          <a:custGeom>
            <a:avLst/>
            <a:gdLst/>
            <a:ahLst/>
            <a:cxnLst/>
            <a:rect l="l" t="t" r="r" b="b"/>
            <a:pathLst>
              <a:path w="2292782" h="2802082">
                <a:moveTo>
                  <a:pt x="2292783" y="2802082"/>
                </a:moveTo>
                <a:lnTo>
                  <a:pt x="0" y="2802082"/>
                </a:lnTo>
                <a:lnTo>
                  <a:pt x="0" y="0"/>
                </a:lnTo>
                <a:lnTo>
                  <a:pt x="2292783" y="0"/>
                </a:lnTo>
                <a:lnTo>
                  <a:pt x="2292783" y="280208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a:extLst>
              <a:ext uri="{FF2B5EF4-FFF2-40B4-BE49-F238E27FC236}">
                <a16:creationId xmlns:a16="http://schemas.microsoft.com/office/drawing/2014/main" id="{529D4EB5-C12F-EAEA-1E6D-92ED73211FF2}"/>
              </a:ext>
            </a:extLst>
          </p:cNvPr>
          <p:cNvSpPr/>
          <p:nvPr/>
        </p:nvSpPr>
        <p:spPr>
          <a:xfrm>
            <a:off x="16459200" y="872382"/>
            <a:ext cx="1004001" cy="856138"/>
          </a:xfrm>
          <a:custGeom>
            <a:avLst/>
            <a:gdLst/>
            <a:ahLst/>
            <a:cxnLst/>
            <a:rect l="l" t="t" r="r" b="b"/>
            <a:pathLst>
              <a:path w="1098245" h="936503">
                <a:moveTo>
                  <a:pt x="0" y="0"/>
                </a:moveTo>
                <a:lnTo>
                  <a:pt x="1098245" y="0"/>
                </a:lnTo>
                <a:lnTo>
                  <a:pt x="1098245" y="936503"/>
                </a:lnTo>
                <a:lnTo>
                  <a:pt x="0" y="936503"/>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a:ln cap="sq">
            <a:noFill/>
            <a:prstDash val="solid"/>
            <a:miter/>
          </a:ln>
        </p:spPr>
      </p:sp>
      <p:sp>
        <p:nvSpPr>
          <p:cNvPr id="22" name="Freeform 22">
            <a:extLst>
              <a:ext uri="{FF2B5EF4-FFF2-40B4-BE49-F238E27FC236}">
                <a16:creationId xmlns:a16="http://schemas.microsoft.com/office/drawing/2014/main" id="{D70761DB-9F88-7F26-6941-A7605A472525}"/>
              </a:ext>
            </a:extLst>
          </p:cNvPr>
          <p:cNvSpPr/>
          <p:nvPr/>
        </p:nvSpPr>
        <p:spPr>
          <a:xfrm>
            <a:off x="999183" y="7944595"/>
            <a:ext cx="1248074" cy="1064267"/>
          </a:xfrm>
          <a:custGeom>
            <a:avLst/>
            <a:gdLst/>
            <a:ahLst/>
            <a:cxnLst/>
            <a:rect l="l" t="t" r="r" b="b"/>
            <a:pathLst>
              <a:path w="1664098" h="1419022">
                <a:moveTo>
                  <a:pt x="0" y="0"/>
                </a:moveTo>
                <a:lnTo>
                  <a:pt x="1664098" y="0"/>
                </a:lnTo>
                <a:lnTo>
                  <a:pt x="1664098" y="1419022"/>
                </a:lnTo>
                <a:lnTo>
                  <a:pt x="0" y="1419022"/>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a:ln cap="sq">
            <a:noFill/>
            <a:prstDash val="solid"/>
            <a:miter/>
          </a:ln>
        </p:spPr>
      </p:sp>
      <p:sp>
        <p:nvSpPr>
          <p:cNvPr id="30" name="TextBox 29">
            <a:extLst>
              <a:ext uri="{FF2B5EF4-FFF2-40B4-BE49-F238E27FC236}">
                <a16:creationId xmlns:a16="http://schemas.microsoft.com/office/drawing/2014/main" id="{B4F8C7A5-3592-5F8E-07E0-E2FCF8B194A5}"/>
              </a:ext>
            </a:extLst>
          </p:cNvPr>
          <p:cNvSpPr txBox="1"/>
          <p:nvPr/>
        </p:nvSpPr>
        <p:spPr>
          <a:xfrm>
            <a:off x="115621" y="1181100"/>
            <a:ext cx="17373600" cy="1446550"/>
          </a:xfrm>
          <a:prstGeom prst="rect">
            <a:avLst/>
          </a:prstGeom>
          <a:noFill/>
        </p:spPr>
        <p:txBody>
          <a:bodyPr wrap="square">
            <a:spAutoFit/>
          </a:bodyPr>
          <a:lstStyle/>
          <a:p>
            <a:pPr lvl="0" algn="ctr"/>
            <a:r>
              <a:rPr lang="vi-VN" sz="4400" b="1" dirty="0">
                <a:solidFill>
                  <a:srgbClr val="FF0000"/>
                </a:solidFill>
                <a:cs typeface="Arial" panose="020B0604020202020204" pitchFamily="34" charset="0"/>
              </a:rPr>
              <a:t>CHỦ ĐỀ 7: </a:t>
            </a:r>
            <a:endParaRPr lang="en-US" sz="4400" b="1" dirty="0">
              <a:solidFill>
                <a:srgbClr val="FF0000"/>
              </a:solidFill>
              <a:cs typeface="Arial" panose="020B0604020202020204" pitchFamily="34" charset="0"/>
            </a:endParaRPr>
          </a:p>
          <a:p>
            <a:pPr lvl="0" algn="ctr"/>
            <a:r>
              <a:rPr lang="vi-VN" sz="4400" b="1" dirty="0">
                <a:solidFill>
                  <a:srgbClr val="FF0000"/>
                </a:solidFill>
                <a:cs typeface="Arial" panose="020B0604020202020204" pitchFamily="34" charset="0"/>
              </a:rPr>
              <a:t>ÂM NHẠC NƯỚC NGOÀI</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F97CD6-2027-8BAF-A1BA-5291874DC52E}"/>
              </a:ext>
            </a:extLst>
          </p:cNvPr>
          <p:cNvSpPr txBox="1"/>
          <p:nvPr/>
        </p:nvSpPr>
        <p:spPr>
          <a:xfrm>
            <a:off x="921327" y="190500"/>
            <a:ext cx="17373600" cy="830997"/>
          </a:xfrm>
          <a:prstGeom prst="rect">
            <a:avLst/>
          </a:prstGeom>
          <a:noFill/>
        </p:spPr>
        <p:txBody>
          <a:bodyPr wrap="square">
            <a:spAutoFit/>
          </a:bodyPr>
          <a:lstStyle/>
          <a:p>
            <a:pPr lvl="0" algn="ctr"/>
            <a:r>
              <a:rPr lang="en-GB" sz="4800" i="1" dirty="0" err="1">
                <a:solidFill>
                  <a:srgbClr val="002060"/>
                </a:solidFill>
                <a:effectLst>
                  <a:outerShdw blurRad="38100" dist="38100" dir="2700000" algn="tl">
                    <a:srgbClr val="000000">
                      <a:alpha val="43137"/>
                    </a:srgbClr>
                  </a:outerShdw>
                </a:effectLst>
                <a:cs typeface="Arial" panose="020B0604020202020204" pitchFamily="34" charset="0"/>
              </a:rPr>
              <a:t>Thứ</a:t>
            </a:r>
            <a:r>
              <a:rPr lang="en-GB" sz="4800" i="1" dirty="0">
                <a:solidFill>
                  <a:srgbClr val="002060"/>
                </a:solidFill>
                <a:effectLst>
                  <a:outerShdw blurRad="38100" dist="38100" dir="2700000" algn="tl">
                    <a:srgbClr val="000000">
                      <a:alpha val="43137"/>
                    </a:srgbClr>
                  </a:outerShdw>
                </a:effectLst>
                <a:cs typeface="Arial" panose="020B0604020202020204" pitchFamily="34" charset="0"/>
              </a:rPr>
              <a:t> </a:t>
            </a:r>
            <a:r>
              <a:rPr lang="en-GB" sz="4800" i="1" dirty="0" err="1">
                <a:solidFill>
                  <a:srgbClr val="002060"/>
                </a:solidFill>
                <a:effectLst>
                  <a:outerShdw blurRad="38100" dist="38100" dir="2700000" algn="tl">
                    <a:srgbClr val="000000">
                      <a:alpha val="43137"/>
                    </a:srgbClr>
                  </a:outerShdw>
                </a:effectLst>
                <a:cs typeface="Arial" panose="020B0604020202020204" pitchFamily="34" charset="0"/>
              </a:rPr>
              <a:t>Bảy</a:t>
            </a:r>
            <a:r>
              <a:rPr lang="en-GB" sz="4800" i="1" dirty="0">
                <a:solidFill>
                  <a:srgbClr val="002060"/>
                </a:solidFill>
                <a:effectLst>
                  <a:outerShdw blurRad="38100" dist="38100" dir="2700000" algn="tl">
                    <a:srgbClr val="000000">
                      <a:alpha val="43137"/>
                    </a:srgbClr>
                  </a:outerShdw>
                </a:effectLst>
                <a:cs typeface="Arial" panose="020B0604020202020204" pitchFamily="34" charset="0"/>
              </a:rPr>
              <a:t>, </a:t>
            </a:r>
            <a:r>
              <a:rPr lang="en-GB" sz="4800" i="1" dirty="0" err="1">
                <a:solidFill>
                  <a:srgbClr val="002060"/>
                </a:solidFill>
                <a:effectLst>
                  <a:outerShdw blurRad="38100" dist="38100" dir="2700000" algn="tl">
                    <a:srgbClr val="000000">
                      <a:alpha val="43137"/>
                    </a:srgbClr>
                  </a:outerShdw>
                </a:effectLst>
                <a:cs typeface="Arial" panose="020B0604020202020204" pitchFamily="34" charset="0"/>
              </a:rPr>
              <a:t>ngày</a:t>
            </a:r>
            <a:r>
              <a:rPr lang="en-GB" sz="4800" i="1">
                <a:solidFill>
                  <a:srgbClr val="002060"/>
                </a:solidFill>
                <a:effectLst>
                  <a:outerShdw blurRad="38100" dist="38100" dir="2700000" algn="tl">
                    <a:srgbClr val="000000">
                      <a:alpha val="43137"/>
                    </a:srgbClr>
                  </a:outerShdw>
                </a:effectLst>
                <a:cs typeface="Arial" panose="020B0604020202020204" pitchFamily="34" charset="0"/>
              </a:rPr>
              <a:t>  21 </a:t>
            </a:r>
            <a:r>
              <a:rPr lang="en-GB" sz="4800" i="1" dirty="0" err="1">
                <a:solidFill>
                  <a:srgbClr val="002060"/>
                </a:solidFill>
                <a:effectLst>
                  <a:outerShdw blurRad="38100" dist="38100" dir="2700000" algn="tl">
                    <a:srgbClr val="000000">
                      <a:alpha val="43137"/>
                    </a:srgbClr>
                  </a:outerShdw>
                </a:effectLst>
                <a:cs typeface="Arial" panose="020B0604020202020204" pitchFamily="34" charset="0"/>
              </a:rPr>
              <a:t>tháng</a:t>
            </a:r>
            <a:r>
              <a:rPr lang="en-GB" sz="4800" i="1" dirty="0">
                <a:solidFill>
                  <a:srgbClr val="002060"/>
                </a:solidFill>
                <a:effectLst>
                  <a:outerShdw blurRad="38100" dist="38100" dir="2700000" algn="tl">
                    <a:srgbClr val="000000">
                      <a:alpha val="43137"/>
                    </a:srgbClr>
                  </a:outerShdw>
                </a:effectLst>
                <a:cs typeface="Arial" panose="020B0604020202020204" pitchFamily="34" charset="0"/>
              </a:rPr>
              <a:t> 3 </a:t>
            </a:r>
            <a:r>
              <a:rPr lang="en-GB" sz="4800" i="1" dirty="0" err="1">
                <a:solidFill>
                  <a:srgbClr val="002060"/>
                </a:solidFill>
                <a:effectLst>
                  <a:outerShdw blurRad="38100" dist="38100" dir="2700000" algn="tl">
                    <a:srgbClr val="000000">
                      <a:alpha val="43137"/>
                    </a:srgbClr>
                  </a:outerShdw>
                </a:effectLst>
                <a:cs typeface="Arial" panose="020B0604020202020204" pitchFamily="34" charset="0"/>
              </a:rPr>
              <a:t>năm</a:t>
            </a:r>
            <a:r>
              <a:rPr lang="en-GB" sz="4800" i="1" dirty="0">
                <a:solidFill>
                  <a:srgbClr val="002060"/>
                </a:solidFill>
                <a:effectLst>
                  <a:outerShdw blurRad="38100" dist="38100" dir="2700000" algn="tl">
                    <a:srgbClr val="000000">
                      <a:alpha val="43137"/>
                    </a:srgbClr>
                  </a:outerShdw>
                </a:effectLst>
                <a:cs typeface="Arial" panose="020B0604020202020204" pitchFamily="34" charset="0"/>
              </a:rPr>
              <a:t> 2026</a:t>
            </a:r>
            <a:endParaRPr kumimoji="0" lang="en-US" sz="480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CF97CD6-2027-8BAF-A1BA-5291874DC52E}"/>
              </a:ext>
            </a:extLst>
          </p:cNvPr>
          <p:cNvSpPr txBox="1"/>
          <p:nvPr/>
        </p:nvSpPr>
        <p:spPr>
          <a:xfrm>
            <a:off x="6357023" y="8923832"/>
            <a:ext cx="7098694" cy="830997"/>
          </a:xfrm>
          <a:prstGeom prst="rect">
            <a:avLst/>
          </a:prstGeom>
          <a:noFill/>
        </p:spPr>
        <p:txBody>
          <a:bodyPr wrap="square">
            <a:spAutoFit/>
          </a:bodyPr>
          <a:lstStyle/>
          <a:p>
            <a:pPr lvl="0" algn="just"/>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SGK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Âm</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nhạc</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9 –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trang</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51</a:t>
            </a:r>
            <a:endParaRPr kumimoji="0" lang="en-US" sz="48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7235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25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250"/>
                                        <p:tgtEl>
                                          <p:spTgt spid="3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25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0D1-664E-B5F3-3016-6BEF168070C8}"/>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715ED767-2B6E-6D8E-98D5-5CFD013175E3}"/>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CDD97198-F56A-DDC5-38D5-0A726C8F946B}"/>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88571E96-99CD-0010-47DC-38F7D0DB18A7}"/>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grpSp>
        <p:nvGrpSpPr>
          <p:cNvPr id="22" name="Group 21">
            <a:extLst>
              <a:ext uri="{FF2B5EF4-FFF2-40B4-BE49-F238E27FC236}">
                <a16:creationId xmlns:a16="http://schemas.microsoft.com/office/drawing/2014/main" id="{FAFC7D5D-2185-1AF3-1657-3F1E8657E3D1}"/>
              </a:ext>
            </a:extLst>
          </p:cNvPr>
          <p:cNvGrpSpPr/>
          <p:nvPr/>
        </p:nvGrpSpPr>
        <p:grpSpPr>
          <a:xfrm>
            <a:off x="7049917" y="1964570"/>
            <a:ext cx="10501056" cy="4882352"/>
            <a:chOff x="7086600" y="2067508"/>
            <a:chExt cx="10501056" cy="4882352"/>
          </a:xfrm>
        </p:grpSpPr>
        <p:sp>
          <p:nvSpPr>
            <p:cNvPr id="21" name="Rectangle: Rounded Corners 20">
              <a:extLst>
                <a:ext uri="{FF2B5EF4-FFF2-40B4-BE49-F238E27FC236}">
                  <a16:creationId xmlns:a16="http://schemas.microsoft.com/office/drawing/2014/main" id="{36112F14-4D2E-C3F8-75A5-4A1F05FF9FB1}"/>
                </a:ext>
              </a:extLst>
            </p:cNvPr>
            <p:cNvSpPr/>
            <p:nvPr/>
          </p:nvSpPr>
          <p:spPr>
            <a:xfrm>
              <a:off x="7086600" y="2067508"/>
              <a:ext cx="10501056" cy="4882352"/>
            </a:xfrm>
            <a:prstGeom prst="roundRect">
              <a:avLst>
                <a:gd name="adj" fmla="val 6583"/>
              </a:avLst>
            </a:prstGeom>
            <a:solidFill>
              <a:schemeClr val="accent6">
                <a:lumMod val="20000"/>
                <a:lumOff val="8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9542C9C-A59B-FB8B-BE11-EAC7970855BE}"/>
                </a:ext>
              </a:extLst>
            </p:cNvPr>
            <p:cNvSpPr txBox="1"/>
            <p:nvPr/>
          </p:nvSpPr>
          <p:spPr>
            <a:xfrm>
              <a:off x="7306001" y="2268105"/>
              <a:ext cx="10062253"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rPr>
                <a:t>Bài hát có 3 đoạn:</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Đoạn 1 được viết ở giọng Rê thứ, có tính chất trữ tình, hồi tưởng.</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Đoạn 2 tính chất âm nhạc sáng lên, thể hiện những ước mơ, những khát khao.</a:t>
              </a:r>
            </a:p>
          </p:txBody>
        </p:sp>
      </p:grpSp>
      <p:sp>
        <p:nvSpPr>
          <p:cNvPr id="11" name="Freeform 2">
            <a:extLst>
              <a:ext uri="{FF2B5EF4-FFF2-40B4-BE49-F238E27FC236}">
                <a16:creationId xmlns:a16="http://schemas.microsoft.com/office/drawing/2014/main" id="{9C2B4FA0-D548-4038-9D40-1E12D88B7BE7}"/>
              </a:ext>
            </a:extLst>
          </p:cNvPr>
          <p:cNvSpPr/>
          <p:nvPr/>
        </p:nvSpPr>
        <p:spPr>
          <a:xfrm>
            <a:off x="2013040" y="637836"/>
            <a:ext cx="2878213" cy="2586794"/>
          </a:xfrm>
          <a:custGeom>
            <a:avLst/>
            <a:gdLst/>
            <a:ahLst/>
            <a:cxnLst/>
            <a:rect l="l" t="t" r="r" b="b"/>
            <a:pathLst>
              <a:path w="2878213" h="2586794">
                <a:moveTo>
                  <a:pt x="0" y="0"/>
                </a:moveTo>
                <a:lnTo>
                  <a:pt x="2878213" y="0"/>
                </a:lnTo>
                <a:lnTo>
                  <a:pt x="2878213" y="2586794"/>
                </a:lnTo>
                <a:lnTo>
                  <a:pt x="0" y="25867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4">
            <a:extLst>
              <a:ext uri="{FF2B5EF4-FFF2-40B4-BE49-F238E27FC236}">
                <a16:creationId xmlns:a16="http://schemas.microsoft.com/office/drawing/2014/main" id="{27366548-FA4A-B0AC-08D6-00B1E2602A68}"/>
              </a:ext>
            </a:extLst>
          </p:cNvPr>
          <p:cNvGrpSpPr/>
          <p:nvPr/>
        </p:nvGrpSpPr>
        <p:grpSpPr>
          <a:xfrm>
            <a:off x="1867756" y="8358380"/>
            <a:ext cx="4425382" cy="1048679"/>
            <a:chOff x="0" y="0"/>
            <a:chExt cx="779977" cy="184831"/>
          </a:xfrm>
        </p:grpSpPr>
        <p:sp>
          <p:nvSpPr>
            <p:cNvPr id="13" name="Freeform 5">
              <a:extLst>
                <a:ext uri="{FF2B5EF4-FFF2-40B4-BE49-F238E27FC236}">
                  <a16:creationId xmlns:a16="http://schemas.microsoft.com/office/drawing/2014/main" id="{3352D2CB-F866-204C-0862-9C3B218DE31F}"/>
                </a:ext>
              </a:extLst>
            </p:cNvPr>
            <p:cNvSpPr/>
            <p:nvPr/>
          </p:nvSpPr>
          <p:spPr>
            <a:xfrm>
              <a:off x="0" y="0"/>
              <a:ext cx="779977" cy="184831"/>
            </a:xfrm>
            <a:custGeom>
              <a:avLst/>
              <a:gdLst/>
              <a:ahLst/>
              <a:cxnLst/>
              <a:rect l="l" t="t" r="r" b="b"/>
              <a:pathLst>
                <a:path w="779977" h="184831">
                  <a:moveTo>
                    <a:pt x="389989" y="0"/>
                  </a:moveTo>
                  <a:cubicBezTo>
                    <a:pt x="174604" y="0"/>
                    <a:pt x="0" y="41376"/>
                    <a:pt x="0" y="92415"/>
                  </a:cubicBezTo>
                  <a:cubicBezTo>
                    <a:pt x="0" y="143455"/>
                    <a:pt x="174604" y="184831"/>
                    <a:pt x="389989" y="184831"/>
                  </a:cubicBezTo>
                  <a:cubicBezTo>
                    <a:pt x="605373" y="184831"/>
                    <a:pt x="779977" y="143455"/>
                    <a:pt x="779977" y="92415"/>
                  </a:cubicBezTo>
                  <a:cubicBezTo>
                    <a:pt x="779977" y="41376"/>
                    <a:pt x="605373" y="0"/>
                    <a:pt x="389989" y="0"/>
                  </a:cubicBezTo>
                  <a:close/>
                </a:path>
              </a:pathLst>
            </a:custGeom>
            <a:solidFill>
              <a:srgbClr val="F4CEA6"/>
            </a:solidFill>
          </p:spPr>
        </p:sp>
        <p:sp>
          <p:nvSpPr>
            <p:cNvPr id="14" name="TextBox 6">
              <a:extLst>
                <a:ext uri="{FF2B5EF4-FFF2-40B4-BE49-F238E27FC236}">
                  <a16:creationId xmlns:a16="http://schemas.microsoft.com/office/drawing/2014/main" id="{EAFAAC10-C207-4AF3-6AAD-6157C1D25812}"/>
                </a:ext>
              </a:extLst>
            </p:cNvPr>
            <p:cNvSpPr txBox="1"/>
            <p:nvPr/>
          </p:nvSpPr>
          <p:spPr>
            <a:xfrm>
              <a:off x="73123" y="-11247"/>
              <a:ext cx="633732" cy="1787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7">
            <a:extLst>
              <a:ext uri="{FF2B5EF4-FFF2-40B4-BE49-F238E27FC236}">
                <a16:creationId xmlns:a16="http://schemas.microsoft.com/office/drawing/2014/main" id="{58C93074-BE9B-8E66-46D2-5C3ABE205ADA}"/>
              </a:ext>
            </a:extLst>
          </p:cNvPr>
          <p:cNvSpPr/>
          <p:nvPr/>
        </p:nvSpPr>
        <p:spPr>
          <a:xfrm flipH="1">
            <a:off x="529650" y="1847788"/>
            <a:ext cx="6303382" cy="6888942"/>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6"/>
            <a:stretch>
              <a:fillRect/>
            </a:stretch>
          </a:blipFill>
        </p:spPr>
      </p:sp>
      <p:sp>
        <p:nvSpPr>
          <p:cNvPr id="23" name="TextBox 22">
            <a:extLst>
              <a:ext uri="{FF2B5EF4-FFF2-40B4-BE49-F238E27FC236}">
                <a16:creationId xmlns:a16="http://schemas.microsoft.com/office/drawing/2014/main" id="{B953EDDD-9846-4228-CEDC-96660F022B24}"/>
              </a:ext>
            </a:extLst>
          </p:cNvPr>
          <p:cNvSpPr txBox="1"/>
          <p:nvPr/>
        </p:nvSpPr>
        <p:spPr>
          <a:xfrm>
            <a:off x="7049918" y="550473"/>
            <a:ext cx="1050105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65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LUẬN</a:t>
            </a:r>
            <a:endParaRPr kumimoji="0" lang="en-US" sz="6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14">
            <a:extLst>
              <a:ext uri="{FF2B5EF4-FFF2-40B4-BE49-F238E27FC236}">
                <a16:creationId xmlns:a16="http://schemas.microsoft.com/office/drawing/2014/main" id="{5B4BA18D-0260-A46A-D891-DB5BAC5F039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34771" y="6997069"/>
            <a:ext cx="6731345" cy="3062762"/>
          </a:xfrm>
          <a:prstGeom prst="rect">
            <a:avLst/>
          </a:prstGeom>
        </p:spPr>
      </p:pic>
    </p:spTree>
    <p:extLst>
      <p:ext uri="{BB962C8B-B14F-4D97-AF65-F5344CB8AC3E}">
        <p14:creationId xmlns:p14="http://schemas.microsoft.com/office/powerpoint/2010/main" val="29597974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21D89-FC2D-FF6F-835D-92B4064C5D1B}"/>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53A8C05E-2458-F526-680B-F590B7D08D43}"/>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C41670DA-DDA5-5A09-B65B-37B7528A24AA}"/>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C5961BB5-E8C3-6AFB-7F31-3D273B761213}"/>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3" name="TextBox 2">
            <a:extLst>
              <a:ext uri="{FF2B5EF4-FFF2-40B4-BE49-F238E27FC236}">
                <a16:creationId xmlns:a16="http://schemas.microsoft.com/office/drawing/2014/main" id="{22067BBE-EFC0-992A-06D5-EB24A5AEE388}"/>
              </a:ext>
            </a:extLst>
          </p:cNvPr>
          <p:cNvSpPr txBox="1"/>
          <p:nvPr/>
        </p:nvSpPr>
        <p:spPr>
          <a:xfrm>
            <a:off x="2999482" y="489085"/>
            <a:ext cx="12289036"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4BACC6">
                    <a:lumMod val="50000"/>
                  </a:srgbClr>
                </a:solidFill>
                <a:effectLst/>
                <a:uLnTx/>
                <a:uFillTx/>
                <a:latin typeface="Arial" panose="020B0604020202020204" pitchFamily="34" charset="0"/>
                <a:ea typeface="+mn-ea"/>
                <a:cs typeface="Arial" panose="020B0604020202020204" pitchFamily="34" charset="0"/>
              </a:rPr>
              <a:t>4. KHỞI ĐỘNG GIỌNG</a:t>
            </a:r>
          </a:p>
        </p:txBody>
      </p:sp>
    </p:spTree>
    <p:extLst>
      <p:ext uri="{BB962C8B-B14F-4D97-AF65-F5344CB8AC3E}">
        <p14:creationId xmlns:p14="http://schemas.microsoft.com/office/powerpoint/2010/main" val="3955628657"/>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DE3FB-D124-0962-0269-58C0384E795B}"/>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5BA566EF-EF23-9B58-983B-C71C62347CD3}"/>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12B5D34E-C154-CEC7-710D-AD0A4357D269}"/>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A054367C-3E1E-4025-B4C7-5237345CF3C2}"/>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3" name="TextBox 2">
            <a:extLst>
              <a:ext uri="{FF2B5EF4-FFF2-40B4-BE49-F238E27FC236}">
                <a16:creationId xmlns:a16="http://schemas.microsoft.com/office/drawing/2014/main" id="{D4976969-9B62-0A29-484F-29AF46BDAE50}"/>
              </a:ext>
            </a:extLst>
          </p:cNvPr>
          <p:cNvSpPr txBox="1"/>
          <p:nvPr/>
        </p:nvSpPr>
        <p:spPr>
          <a:xfrm>
            <a:off x="1000622" y="680247"/>
            <a:ext cx="4544318" cy="8617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000" b="1" dirty="0">
                <a:solidFill>
                  <a:srgbClr val="4BACC6">
                    <a:lumMod val="50000"/>
                  </a:srgbClr>
                </a:solidFill>
                <a:latin typeface="Arial" panose="020B0604020202020204" pitchFamily="34" charset="0"/>
                <a:cs typeface="Arial" panose="020B0604020202020204" pitchFamily="34" charset="0"/>
              </a:rPr>
              <a:t>2</a:t>
            </a:r>
            <a:r>
              <a:rPr kumimoji="0" lang="en-US" sz="5000" b="1" i="0"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rPr>
              <a:t>. HỌC HÁT</a:t>
            </a:r>
          </a:p>
        </p:txBody>
      </p:sp>
      <p:pic>
        <p:nvPicPr>
          <p:cNvPr id="6" name="Picture 37">
            <a:extLst>
              <a:ext uri="{FF2B5EF4-FFF2-40B4-BE49-F238E27FC236}">
                <a16:creationId xmlns:a16="http://schemas.microsoft.com/office/drawing/2014/main" id="{FADD0B8B-9655-938A-778D-703908C436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17196" y="5143500"/>
            <a:ext cx="9223204" cy="5280286"/>
          </a:xfrm>
          <a:prstGeom prst="rect">
            <a:avLst/>
          </a:prstGeom>
        </p:spPr>
      </p:pic>
      <p:sp>
        <p:nvSpPr>
          <p:cNvPr id="8" name="TextBox 7">
            <a:extLst>
              <a:ext uri="{FF2B5EF4-FFF2-40B4-BE49-F238E27FC236}">
                <a16:creationId xmlns:a16="http://schemas.microsoft.com/office/drawing/2014/main" id="{C3FB98B5-C23B-6AA3-7CC4-58DD3BAF5B55}"/>
              </a:ext>
            </a:extLst>
          </p:cNvPr>
          <p:cNvSpPr txBox="1"/>
          <p:nvPr/>
        </p:nvSpPr>
        <p:spPr>
          <a:xfrm>
            <a:off x="1426467" y="2011008"/>
            <a:ext cx="15682656" cy="204145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500"/>
              <a:t>Nhịp 2/4, nhịp điệu hơi nhanh nhưng tính chất tha thiết.</a:t>
            </a:r>
          </a:p>
          <a:p>
            <a:pPr marL="571500" indent="-571500" algn="just">
              <a:lnSpc>
                <a:spcPct val="150000"/>
              </a:lnSpc>
              <a:buFont typeface="Wingdings" panose="05000000000000000000" pitchFamily="2" charset="2"/>
              <a:buChar char="§"/>
            </a:pPr>
            <a:r>
              <a:rPr lang="vi-VN" sz="4500"/>
              <a:t>Kí hiệu: dấu nhắc lại, khung thay đổi, dấu nối, dấu luyến.</a:t>
            </a:r>
          </a:p>
        </p:txBody>
      </p:sp>
      <p:grpSp>
        <p:nvGrpSpPr>
          <p:cNvPr id="14" name="Group 13">
            <a:extLst>
              <a:ext uri="{FF2B5EF4-FFF2-40B4-BE49-F238E27FC236}">
                <a16:creationId xmlns:a16="http://schemas.microsoft.com/office/drawing/2014/main" id="{09E85117-FA87-699F-DC77-D684DF7A5273}"/>
              </a:ext>
            </a:extLst>
          </p:cNvPr>
          <p:cNvGrpSpPr/>
          <p:nvPr/>
        </p:nvGrpSpPr>
        <p:grpSpPr>
          <a:xfrm>
            <a:off x="457200" y="5143500"/>
            <a:ext cx="8686800" cy="3352800"/>
            <a:chOff x="457200" y="5143500"/>
            <a:chExt cx="8686800" cy="3352800"/>
          </a:xfrm>
        </p:grpSpPr>
        <p:sp>
          <p:nvSpPr>
            <p:cNvPr id="13" name="Rectangle: Rounded Corners 12">
              <a:extLst>
                <a:ext uri="{FF2B5EF4-FFF2-40B4-BE49-F238E27FC236}">
                  <a16:creationId xmlns:a16="http://schemas.microsoft.com/office/drawing/2014/main" id="{4441CA2A-9F3A-869A-848A-3A49FDEA62C1}"/>
                </a:ext>
              </a:extLst>
            </p:cNvPr>
            <p:cNvSpPr/>
            <p:nvPr/>
          </p:nvSpPr>
          <p:spPr>
            <a:xfrm>
              <a:off x="457200" y="5143500"/>
              <a:ext cx="8686800" cy="3352800"/>
            </a:xfrm>
            <a:prstGeom prst="roundRect">
              <a:avLst>
                <a:gd name="adj" fmla="val 7718"/>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BBF5220-5990-192D-2D4A-A505E0BB2CEE}"/>
                </a:ext>
              </a:extLst>
            </p:cNvPr>
            <p:cNvGrpSpPr/>
            <p:nvPr/>
          </p:nvGrpSpPr>
          <p:grpSpPr>
            <a:xfrm>
              <a:off x="574777" y="5219700"/>
              <a:ext cx="8569223" cy="3096745"/>
              <a:chOff x="574777" y="5372100"/>
              <a:chExt cx="8569223" cy="3096745"/>
            </a:xfrm>
          </p:grpSpPr>
          <p:sp>
            <p:nvSpPr>
              <p:cNvPr id="9" name="Freeform 2">
                <a:extLst>
                  <a:ext uri="{FF2B5EF4-FFF2-40B4-BE49-F238E27FC236}">
                    <a16:creationId xmlns:a16="http://schemas.microsoft.com/office/drawing/2014/main" id="{D92EE6B9-F5EB-DD15-5BAE-FDD28D504406}"/>
                  </a:ext>
                </a:extLst>
              </p:cNvPr>
              <p:cNvSpPr/>
              <p:nvPr/>
            </p:nvSpPr>
            <p:spPr>
              <a:xfrm>
                <a:off x="574777" y="5524500"/>
                <a:ext cx="851690" cy="85169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AA263510-6835-A035-DCF4-5F61111F82D5}"/>
                  </a:ext>
                </a:extLst>
              </p:cNvPr>
              <p:cNvSpPr txBox="1"/>
              <p:nvPr/>
            </p:nvSpPr>
            <p:spPr>
              <a:xfrm>
                <a:off x="1631556" y="5372100"/>
                <a:ext cx="7512444" cy="3096745"/>
              </a:xfrm>
              <a:prstGeom prst="rect">
                <a:avLst/>
              </a:prstGeom>
              <a:noFill/>
            </p:spPr>
            <p:txBody>
              <a:bodyPr wrap="square">
                <a:spAutoFit/>
              </a:bodyPr>
              <a:lstStyle/>
              <a:p>
                <a:pPr algn="just">
                  <a:lnSpc>
                    <a:spcPct val="150000"/>
                  </a:lnSpc>
                </a:pPr>
                <a:r>
                  <a:rPr lang="en-US" sz="4500" b="1" i="1">
                    <a:solidFill>
                      <a:srgbClr val="C00000"/>
                    </a:solidFill>
                    <a:latin typeface="Arial" panose="020B0604020202020204" pitchFamily="34" charset="0"/>
                    <a:cs typeface="Arial" panose="020B0604020202020204" pitchFamily="34" charset="0"/>
                  </a:rPr>
                  <a:t>Lưu ý: </a:t>
                </a:r>
              </a:p>
              <a:p>
                <a:pPr algn="just">
                  <a:lnSpc>
                    <a:spcPct val="150000"/>
                  </a:lnSpc>
                </a:pPr>
                <a:r>
                  <a:rPr lang="vi-VN" sz="4500"/>
                  <a:t>Các từ có tiết tấu đảo phách như: xưa, thơ, ca.</a:t>
                </a:r>
                <a:endParaRPr lang="en-US" sz="4500"/>
              </a:p>
            </p:txBody>
          </p:sp>
        </p:grpSp>
      </p:grpSp>
    </p:spTree>
    <p:extLst>
      <p:ext uri="{BB962C8B-B14F-4D97-AF65-F5344CB8AC3E}">
        <p14:creationId xmlns:p14="http://schemas.microsoft.com/office/powerpoint/2010/main" val="316232527"/>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72700-9273-A515-1CDB-3A17933102D5}"/>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239149DB-0D52-F9A6-B2E2-BA5D57265550}"/>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7C5B5822-D3EF-4347-A868-42AF526763E9}"/>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9C9E1E03-B457-604E-ED08-6C74D24C85F8}"/>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6" name="TextBox 5">
            <a:extLst>
              <a:ext uri="{FF2B5EF4-FFF2-40B4-BE49-F238E27FC236}">
                <a16:creationId xmlns:a16="http://schemas.microsoft.com/office/drawing/2014/main" id="{171E8353-CEC3-2820-464A-2F86D826E8D0}"/>
              </a:ext>
            </a:extLst>
          </p:cNvPr>
          <p:cNvSpPr txBox="1"/>
          <p:nvPr/>
        </p:nvSpPr>
        <p:spPr>
          <a:xfrm>
            <a:off x="2999482" y="489085"/>
            <a:ext cx="12289036" cy="861774"/>
          </a:xfrm>
          <a:prstGeom prst="rect">
            <a:avLst/>
          </a:prstGeom>
          <a:noFill/>
        </p:spPr>
        <p:txBody>
          <a:bodyPr wrap="square">
            <a:spAutoFit/>
          </a:bodyPr>
          <a:lstStyle/>
          <a:p>
            <a:pPr algn="ctr"/>
            <a:r>
              <a:rPr lang="en-US" sz="5000" b="1" dirty="0">
                <a:solidFill>
                  <a:schemeClr val="accent5">
                    <a:lumMod val="50000"/>
                  </a:schemeClr>
                </a:solidFill>
                <a:latin typeface="Arial" panose="020B0604020202020204" pitchFamily="34" charset="0"/>
                <a:cs typeface="Arial" panose="020B0604020202020204" pitchFamily="34" charset="0"/>
              </a:rPr>
              <a:t>2. GIỚI THIỆU TÁC GIẢ VÀ BÀI HÁT</a:t>
            </a:r>
          </a:p>
        </p:txBody>
      </p:sp>
      <p:pic>
        <p:nvPicPr>
          <p:cNvPr id="3" name="Picture 9">
            <a:extLst>
              <a:ext uri="{FF2B5EF4-FFF2-40B4-BE49-F238E27FC236}">
                <a16:creationId xmlns:a16="http://schemas.microsoft.com/office/drawing/2014/main" id="{7841F5C9-1209-FF5C-8D91-C5D0996475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64899" y="3100968"/>
            <a:ext cx="7129206" cy="6995532"/>
          </a:xfrm>
          <a:prstGeom prst="rect">
            <a:avLst/>
          </a:prstGeom>
          <a:effectLst>
            <a:outerShdw blurRad="50800" dist="38100" dir="8100000" algn="tr" rotWithShape="0">
              <a:prstClr val="black">
                <a:alpha val="40000"/>
              </a:prstClr>
            </a:outerShdw>
          </a:effectLst>
        </p:spPr>
      </p:pic>
      <p:grpSp>
        <p:nvGrpSpPr>
          <p:cNvPr id="9" name="Group 8">
            <a:extLst>
              <a:ext uri="{FF2B5EF4-FFF2-40B4-BE49-F238E27FC236}">
                <a16:creationId xmlns:a16="http://schemas.microsoft.com/office/drawing/2014/main" id="{BFA8699A-0B2E-056A-F132-E40E657B2472}"/>
              </a:ext>
            </a:extLst>
          </p:cNvPr>
          <p:cNvGrpSpPr/>
          <p:nvPr/>
        </p:nvGrpSpPr>
        <p:grpSpPr>
          <a:xfrm>
            <a:off x="827550" y="1833563"/>
            <a:ext cx="9107025" cy="7809270"/>
            <a:chOff x="827550" y="1833563"/>
            <a:chExt cx="9107025" cy="7809270"/>
          </a:xfrm>
        </p:grpSpPr>
        <p:sp>
          <p:nvSpPr>
            <p:cNvPr id="7" name="Rectangle: Rounded Corners 6">
              <a:extLst>
                <a:ext uri="{FF2B5EF4-FFF2-40B4-BE49-F238E27FC236}">
                  <a16:creationId xmlns:a16="http://schemas.microsoft.com/office/drawing/2014/main" id="{54A51112-DFA1-6DF3-7009-606B4E600A85}"/>
                </a:ext>
              </a:extLst>
            </p:cNvPr>
            <p:cNvSpPr/>
            <p:nvPr/>
          </p:nvSpPr>
          <p:spPr>
            <a:xfrm>
              <a:off x="827550" y="2647302"/>
              <a:ext cx="9107025" cy="6995531"/>
            </a:xfrm>
            <a:prstGeom prst="roundRect">
              <a:avLst>
                <a:gd name="adj" fmla="val 6876"/>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vi-VN" sz="4000">
                  <a:solidFill>
                    <a:schemeClr val="tx1"/>
                  </a:solidFill>
                </a:rPr>
                <a:t>Tác giả âm nhạc là ai? Tác giả là người nước nào?</a:t>
              </a:r>
              <a:endParaRPr lang="en-US" sz="4000">
                <a:solidFill>
                  <a:schemeClr val="tx1"/>
                </a:solidFill>
              </a:endParaRPr>
            </a:p>
            <a:p>
              <a:pPr marL="571500" indent="-571500" algn="just">
                <a:lnSpc>
                  <a:spcPct val="150000"/>
                </a:lnSpc>
                <a:buFont typeface="Wingdings" panose="05000000000000000000" pitchFamily="2" charset="2"/>
                <a:buChar char="§"/>
              </a:pPr>
              <a:r>
                <a:rPr lang="vi-VN" sz="4000">
                  <a:solidFill>
                    <a:schemeClr val="tx1"/>
                  </a:solidFill>
                </a:rPr>
                <a:t>Tác giả có nhiều tác phẩm nổi tiếng khác không?</a:t>
              </a:r>
            </a:p>
            <a:p>
              <a:pPr marL="571500" indent="-571500" algn="just">
                <a:lnSpc>
                  <a:spcPct val="150000"/>
                </a:lnSpc>
                <a:buFont typeface="Wingdings" panose="05000000000000000000" pitchFamily="2" charset="2"/>
                <a:buChar char="§"/>
              </a:pPr>
              <a:r>
                <a:rPr lang="vi-VN" sz="4000">
                  <a:solidFill>
                    <a:schemeClr val="tx1"/>
                  </a:solidFill>
                </a:rPr>
                <a:t>Lời Việt của bài hát do ai đặt?</a:t>
              </a:r>
            </a:p>
            <a:p>
              <a:pPr marL="571500" indent="-571500" algn="just">
                <a:lnSpc>
                  <a:spcPct val="150000"/>
                </a:lnSpc>
                <a:buFont typeface="Wingdings" panose="05000000000000000000" pitchFamily="2" charset="2"/>
                <a:buChar char="§"/>
              </a:pPr>
              <a:r>
                <a:rPr lang="vi-VN" sz="4000">
                  <a:solidFill>
                    <a:schemeClr val="tx1"/>
                  </a:solidFill>
                </a:rPr>
                <a:t>Lời Việt có nội dung, ý nghĩa như thế nào?</a:t>
              </a:r>
            </a:p>
          </p:txBody>
        </p:sp>
        <p:sp>
          <p:nvSpPr>
            <p:cNvPr id="8" name="Freeform 7">
              <a:extLst>
                <a:ext uri="{FF2B5EF4-FFF2-40B4-BE49-F238E27FC236}">
                  <a16:creationId xmlns:a16="http://schemas.microsoft.com/office/drawing/2014/main" id="{840F362E-BF1F-5119-7BD8-42B7F809434D}"/>
                </a:ext>
              </a:extLst>
            </p:cNvPr>
            <p:cNvSpPr/>
            <p:nvPr/>
          </p:nvSpPr>
          <p:spPr>
            <a:xfrm>
              <a:off x="4515939" y="1833563"/>
              <a:ext cx="1730245" cy="1267405"/>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extLst>
      <p:ext uri="{BB962C8B-B14F-4D97-AF65-F5344CB8AC3E}">
        <p14:creationId xmlns:p14="http://schemas.microsoft.com/office/powerpoint/2010/main" val="26878845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B0D11-9C98-8DDD-962F-5984E28D6EFD}"/>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4A74E0AC-DA1F-4989-F1E2-FF6122C41646}"/>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49B0A582-A22D-1487-1F09-1D94DC630F2C}"/>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3198C9E8-43CB-A0D8-4BD2-EF2C111F5C3F}"/>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3" name="TextBox 2">
            <a:extLst>
              <a:ext uri="{FF2B5EF4-FFF2-40B4-BE49-F238E27FC236}">
                <a16:creationId xmlns:a16="http://schemas.microsoft.com/office/drawing/2014/main" id="{D4ABD6E8-1C3F-7479-572D-B2CB8E242E2A}"/>
              </a:ext>
            </a:extLst>
          </p:cNvPr>
          <p:cNvSpPr txBox="1"/>
          <p:nvPr/>
        </p:nvSpPr>
        <p:spPr>
          <a:xfrm>
            <a:off x="2999482" y="489085"/>
            <a:ext cx="12289036" cy="861774"/>
          </a:xfrm>
          <a:prstGeom prst="rect">
            <a:avLst/>
          </a:prstGeom>
          <a:noFill/>
        </p:spPr>
        <p:txBody>
          <a:bodyPr wrap="square">
            <a:spAutoFit/>
          </a:bodyPr>
          <a:lstStyle/>
          <a:p>
            <a:pPr algn="ctr"/>
            <a:r>
              <a:rPr lang="en-US" sz="5000" b="1" dirty="0">
                <a:solidFill>
                  <a:schemeClr val="accent5">
                    <a:lumMod val="50000"/>
                  </a:schemeClr>
                </a:solidFill>
                <a:latin typeface="Arial" panose="020B0604020202020204" pitchFamily="34" charset="0"/>
                <a:cs typeface="Arial" panose="020B0604020202020204" pitchFamily="34" charset="0"/>
              </a:rPr>
              <a:t>3. TÌM HIỂU BÀI HÁT</a:t>
            </a:r>
          </a:p>
        </p:txBody>
      </p:sp>
      <p:pic>
        <p:nvPicPr>
          <p:cNvPr id="6" name="Picture 5">
            <a:extLst>
              <a:ext uri="{FF2B5EF4-FFF2-40B4-BE49-F238E27FC236}">
                <a16:creationId xmlns:a16="http://schemas.microsoft.com/office/drawing/2014/main" id="{7DA7B6B6-3223-FAF1-F674-018CF343BFDB}"/>
              </a:ext>
            </a:extLst>
          </p:cNvPr>
          <p:cNvPicPr>
            <a:picLocks noChangeAspect="1"/>
          </p:cNvPicPr>
          <p:nvPr/>
        </p:nvPicPr>
        <p:blipFill>
          <a:blip r:embed="rId4"/>
          <a:stretch>
            <a:fillRect/>
          </a:stretch>
        </p:blipFill>
        <p:spPr>
          <a:xfrm>
            <a:off x="304800" y="1550147"/>
            <a:ext cx="7924800" cy="8546353"/>
          </a:xfrm>
          <a:prstGeom prst="rect">
            <a:avLst/>
          </a:prstGeom>
        </p:spPr>
      </p:pic>
      <p:grpSp>
        <p:nvGrpSpPr>
          <p:cNvPr id="10" name="Group 9">
            <a:extLst>
              <a:ext uri="{FF2B5EF4-FFF2-40B4-BE49-F238E27FC236}">
                <a16:creationId xmlns:a16="http://schemas.microsoft.com/office/drawing/2014/main" id="{7170C829-376D-72F1-B681-FBDCE59B122A}"/>
              </a:ext>
            </a:extLst>
          </p:cNvPr>
          <p:cNvGrpSpPr/>
          <p:nvPr/>
        </p:nvGrpSpPr>
        <p:grpSpPr>
          <a:xfrm>
            <a:off x="9067800" y="2019300"/>
            <a:ext cx="8367456" cy="4741833"/>
            <a:chOff x="9220200" y="3525867"/>
            <a:chExt cx="8367456" cy="4741833"/>
          </a:xfrm>
        </p:grpSpPr>
        <p:sp>
          <p:nvSpPr>
            <p:cNvPr id="9" name="Rectangle: Rounded Corners 8">
              <a:extLst>
                <a:ext uri="{FF2B5EF4-FFF2-40B4-BE49-F238E27FC236}">
                  <a16:creationId xmlns:a16="http://schemas.microsoft.com/office/drawing/2014/main" id="{326C33B4-C807-F9DC-BF06-F79171F8BBE0}"/>
                </a:ext>
              </a:extLst>
            </p:cNvPr>
            <p:cNvSpPr/>
            <p:nvPr/>
          </p:nvSpPr>
          <p:spPr>
            <a:xfrm>
              <a:off x="9220200" y="3525867"/>
              <a:ext cx="8367456" cy="4741833"/>
            </a:xfrm>
            <a:prstGeom prst="roundRect">
              <a:avLst>
                <a:gd name="adj" fmla="val 9973"/>
              </a:avLst>
            </a:prstGeom>
            <a:solidFill>
              <a:schemeClr val="bg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A499FC-1B08-5300-C53A-D90378923E02}"/>
                </a:ext>
              </a:extLst>
            </p:cNvPr>
            <p:cNvSpPr txBox="1"/>
            <p:nvPr/>
          </p:nvSpPr>
          <p:spPr>
            <a:xfrm>
              <a:off x="9373707" y="3639450"/>
              <a:ext cx="8060442" cy="4594912"/>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Quan sát bản nhạc, đọc lời ca bài hát Donna Donna và thực hiện nhiệm vụ: </a:t>
              </a:r>
              <a:r>
                <a:rPr lang="vi-VN" sz="4000" b="1" i="1">
                  <a:solidFill>
                    <a:srgbClr val="C00000"/>
                  </a:solidFill>
                  <a:effectLst/>
                  <a:latin typeface="Arial" panose="020B0604020202020204" pitchFamily="34" charset="0"/>
                  <a:ea typeface="Calibri" panose="020F0502020204030204" pitchFamily="34" charset="0"/>
                  <a:cs typeface="Arial" panose="020B0604020202020204" pitchFamily="34" charset="0"/>
                </a:rPr>
                <a:t>Chia câu hát, chia đoạn và tính chất âm nhạc của từng đoạn.</a:t>
              </a:r>
              <a:endParaRPr lang="en-US" sz="4000" b="1" i="1">
                <a:solidFill>
                  <a:srgbClr val="C00000"/>
                </a:solidFill>
                <a:latin typeface="Arial" panose="020B0604020202020204" pitchFamily="34" charset="0"/>
                <a:cs typeface="Arial" panose="020B0604020202020204" pitchFamily="34" charset="0"/>
              </a:endParaRPr>
            </a:p>
          </p:txBody>
        </p:sp>
      </p:grpSp>
      <p:pic>
        <p:nvPicPr>
          <p:cNvPr id="11" name="Picture 2">
            <a:extLst>
              <a:ext uri="{FF2B5EF4-FFF2-40B4-BE49-F238E27FC236}">
                <a16:creationId xmlns:a16="http://schemas.microsoft.com/office/drawing/2014/main" id="{D8E04CC9-4140-796A-B33D-6A4B91E068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93928" y="6538341"/>
            <a:ext cx="7315200" cy="3758184"/>
          </a:xfrm>
          <a:prstGeom prst="rect">
            <a:avLst/>
          </a:prstGeom>
        </p:spPr>
      </p:pic>
    </p:spTree>
    <p:extLst>
      <p:ext uri="{BB962C8B-B14F-4D97-AF65-F5344CB8AC3E}">
        <p14:creationId xmlns:p14="http://schemas.microsoft.com/office/powerpoint/2010/main" val="22518690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9EFADE-CE99-DD7D-EFE1-2473E3F49A67}"/>
              </a:ext>
            </a:extLst>
          </p:cNvPr>
          <p:cNvPicPr>
            <a:picLocks noChangeAspect="1"/>
          </p:cNvPicPr>
          <p:nvPr/>
        </p:nvPicPr>
        <p:blipFill>
          <a:blip r:embed="rId2"/>
          <a:stretch>
            <a:fillRect/>
          </a:stretch>
        </p:blipFill>
        <p:spPr>
          <a:xfrm>
            <a:off x="1066799" y="723900"/>
            <a:ext cx="16353553" cy="8839200"/>
          </a:xfrm>
          <a:prstGeom prst="rect">
            <a:avLst/>
          </a:prstGeom>
        </p:spPr>
      </p:pic>
    </p:spTree>
    <p:extLst>
      <p:ext uri="{BB962C8B-B14F-4D97-AF65-F5344CB8AC3E}">
        <p14:creationId xmlns:p14="http://schemas.microsoft.com/office/powerpoint/2010/main" val="193645039"/>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83FB3-4413-3E20-E7C0-70FE713A5921}"/>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06289161-96E5-B152-AE0D-50F45435D14D}"/>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0B73F5B2-CA72-FB40-BF73-E7791440395F}"/>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C586A852-02D0-591A-6014-5D0824CE802D}"/>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3" name="TextBox 2">
            <a:extLst>
              <a:ext uri="{FF2B5EF4-FFF2-40B4-BE49-F238E27FC236}">
                <a16:creationId xmlns:a16="http://schemas.microsoft.com/office/drawing/2014/main" id="{4C1DE37B-B0EE-B98E-0A9A-0AA7696F5F41}"/>
              </a:ext>
            </a:extLst>
          </p:cNvPr>
          <p:cNvSpPr txBox="1"/>
          <p:nvPr/>
        </p:nvSpPr>
        <p:spPr>
          <a:xfrm>
            <a:off x="2999482" y="489085"/>
            <a:ext cx="12289036"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rgbClr val="4BACC6">
                    <a:lumMod val="50000"/>
                  </a:srgbClr>
                </a:solidFill>
                <a:latin typeface="Arial" panose="020B0604020202020204" pitchFamily="34" charset="0"/>
                <a:cs typeface="Arial" panose="020B0604020202020204" pitchFamily="34" charset="0"/>
              </a:rPr>
              <a:t>4</a:t>
            </a:r>
            <a:r>
              <a:rPr kumimoji="0" lang="en-US" sz="5000" b="1" i="0"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rPr>
              <a:t>. HỌC HÁT</a:t>
            </a:r>
          </a:p>
        </p:txBody>
      </p:sp>
    </p:spTree>
    <p:extLst>
      <p:ext uri="{BB962C8B-B14F-4D97-AF65-F5344CB8AC3E}">
        <p14:creationId xmlns:p14="http://schemas.microsoft.com/office/powerpoint/2010/main" val="959184210"/>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A68A-893F-D822-FCC7-18AA368AB546}"/>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8BBAA124-5366-8FE5-9CFA-DFE457701D41}"/>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7FF9C193-67BF-9517-1036-8D530879F776}"/>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DE39721F-8F6B-70A5-7E29-03DB26FB5E4D}"/>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3" name="TextBox 2">
            <a:extLst>
              <a:ext uri="{FF2B5EF4-FFF2-40B4-BE49-F238E27FC236}">
                <a16:creationId xmlns:a16="http://schemas.microsoft.com/office/drawing/2014/main" id="{C70F3DE0-6A1A-1E08-F7CA-B5F92757A434}"/>
              </a:ext>
            </a:extLst>
          </p:cNvPr>
          <p:cNvSpPr txBox="1"/>
          <p:nvPr/>
        </p:nvSpPr>
        <p:spPr>
          <a:xfrm>
            <a:off x="2999482" y="335196"/>
            <a:ext cx="12289036"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b="1">
                <a:solidFill>
                  <a:srgbClr val="C00000"/>
                </a:solidFill>
                <a:latin typeface="Arial" panose="020B0604020202020204" pitchFamily="34" charset="0"/>
                <a:cs typeface="Arial" panose="020B0604020202020204" pitchFamily="34" charset="0"/>
              </a:rPr>
              <a:t>LUYỆN TẬP </a:t>
            </a:r>
            <a:endParaRPr kumimoji="0" lang="en-US"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12">
            <a:extLst>
              <a:ext uri="{FF2B5EF4-FFF2-40B4-BE49-F238E27FC236}">
                <a16:creationId xmlns:a16="http://schemas.microsoft.com/office/drawing/2014/main" id="{ADB64B3D-7EC2-1D08-26CE-265B6DC71C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 y="3840863"/>
            <a:ext cx="3943913" cy="6235348"/>
          </a:xfrm>
          <a:prstGeom prst="rect">
            <a:avLst/>
          </a:prstGeom>
        </p:spPr>
      </p:pic>
      <p:sp>
        <p:nvSpPr>
          <p:cNvPr id="9" name="Rectangle: Rounded Corners 8">
            <a:extLst>
              <a:ext uri="{FF2B5EF4-FFF2-40B4-BE49-F238E27FC236}">
                <a16:creationId xmlns:a16="http://schemas.microsoft.com/office/drawing/2014/main" id="{79A9F53B-E867-EA51-BF50-F62430D34C29}"/>
              </a:ext>
            </a:extLst>
          </p:cNvPr>
          <p:cNvSpPr/>
          <p:nvPr/>
        </p:nvSpPr>
        <p:spPr>
          <a:xfrm>
            <a:off x="5298620" y="2281010"/>
            <a:ext cx="12289036" cy="4995183"/>
          </a:xfrm>
          <a:prstGeom prst="roundRect">
            <a:avLst>
              <a:gd name="adj" fmla="val 7031"/>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i="1">
                <a:solidFill>
                  <a:srgbClr val="0070C0"/>
                </a:solidFill>
              </a:rPr>
              <a:t>Nhóm 1:</a:t>
            </a:r>
          </a:p>
          <a:p>
            <a:pPr marL="571500" indent="-571500" algn="just">
              <a:lnSpc>
                <a:spcPct val="150000"/>
              </a:lnSpc>
              <a:buFont typeface="Wingdings" panose="05000000000000000000" pitchFamily="2" charset="2"/>
              <a:buChar char="§"/>
            </a:pPr>
            <a:r>
              <a:rPr lang="vi-VN" sz="3600">
                <a:solidFill>
                  <a:schemeClr val="tx1"/>
                </a:solidFill>
              </a:rPr>
              <a:t>Nhớ lại chuyện ngày xưa ... chân trời xa lạ.</a:t>
            </a:r>
          </a:p>
          <a:p>
            <a:pPr marL="571500" indent="-571500" algn="just">
              <a:lnSpc>
                <a:spcPct val="150000"/>
              </a:lnSpc>
              <a:buFont typeface="Wingdings" panose="05000000000000000000" pitchFamily="2" charset="2"/>
              <a:buChar char="§"/>
            </a:pPr>
            <a:r>
              <a:rPr lang="vi-VN" sz="3600">
                <a:solidFill>
                  <a:schemeClr val="tx1"/>
                </a:solidFill>
              </a:rPr>
              <a:t>Thế rồi một ngày kia ... kỉ niệm ban đầu.</a:t>
            </a:r>
          </a:p>
          <a:p>
            <a:pPr algn="just">
              <a:lnSpc>
                <a:spcPct val="150000"/>
              </a:lnSpc>
            </a:pPr>
            <a:r>
              <a:rPr lang="vi-VN" sz="3600" b="1" i="1">
                <a:solidFill>
                  <a:srgbClr val="0070C0"/>
                </a:solidFill>
              </a:rPr>
              <a:t>Nhóm 2:</a:t>
            </a:r>
          </a:p>
          <a:p>
            <a:pPr marL="571500" indent="-571500" algn="just">
              <a:lnSpc>
                <a:spcPct val="150000"/>
              </a:lnSpc>
              <a:buFont typeface="Wingdings" panose="05000000000000000000" pitchFamily="2" charset="2"/>
              <a:buChar char="§"/>
            </a:pPr>
            <a:r>
              <a:rPr lang="vi-VN" sz="3600">
                <a:solidFill>
                  <a:schemeClr val="tx1"/>
                </a:solidFill>
              </a:rPr>
              <a:t>Có những lúc ... mẹ ru đêm ngày.</a:t>
            </a:r>
          </a:p>
          <a:p>
            <a:pPr marL="571500" indent="-571500" algn="just">
              <a:lnSpc>
                <a:spcPct val="150000"/>
              </a:lnSpc>
              <a:buFont typeface="Wingdings" panose="05000000000000000000" pitchFamily="2" charset="2"/>
              <a:buChar char="§"/>
            </a:pPr>
            <a:r>
              <a:rPr lang="vi-VN" sz="3600">
                <a:solidFill>
                  <a:schemeClr val="tx1"/>
                </a:solidFill>
              </a:rPr>
              <a:t>Có tiếc nuối ... vẫn không phai nhòa</a:t>
            </a:r>
          </a:p>
        </p:txBody>
      </p:sp>
      <p:sp>
        <p:nvSpPr>
          <p:cNvPr id="10" name="Rectangle: Rounded Corners 9">
            <a:extLst>
              <a:ext uri="{FF2B5EF4-FFF2-40B4-BE49-F238E27FC236}">
                <a16:creationId xmlns:a16="http://schemas.microsoft.com/office/drawing/2014/main" id="{4C4786EF-E9D9-879B-6F03-F13F47613A48}"/>
              </a:ext>
            </a:extLst>
          </p:cNvPr>
          <p:cNvSpPr/>
          <p:nvPr/>
        </p:nvSpPr>
        <p:spPr>
          <a:xfrm>
            <a:off x="5298620" y="7686875"/>
            <a:ext cx="12289036" cy="2063254"/>
          </a:xfrm>
          <a:prstGeom prst="roundRect">
            <a:avLst>
              <a:gd name="adj" fmla="val 11035"/>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i="1">
                <a:solidFill>
                  <a:srgbClr val="0070C0"/>
                </a:solidFill>
                <a:latin typeface="Arial" panose="020B0604020202020204" pitchFamily="34" charset="0"/>
                <a:cs typeface="Arial" panose="020B0604020202020204" pitchFamily="34" charset="0"/>
              </a:rPr>
              <a:t>Hòa giọng</a:t>
            </a:r>
            <a:r>
              <a:rPr lang="vi-VN" sz="3600" b="1" i="1">
                <a:solidFill>
                  <a:srgbClr val="0070C0"/>
                </a:solidFill>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solidFill>
                  <a:schemeClr val="tx1"/>
                </a:solidFill>
              </a:rPr>
              <a:t>Donna ... ấu thơ đâu rồi.</a:t>
            </a:r>
          </a:p>
        </p:txBody>
      </p:sp>
      <p:grpSp>
        <p:nvGrpSpPr>
          <p:cNvPr id="13" name="Group 12">
            <a:extLst>
              <a:ext uri="{FF2B5EF4-FFF2-40B4-BE49-F238E27FC236}">
                <a16:creationId xmlns:a16="http://schemas.microsoft.com/office/drawing/2014/main" id="{E2642820-D5AD-86A1-50DA-61A8D4B43A53}"/>
              </a:ext>
            </a:extLst>
          </p:cNvPr>
          <p:cNvGrpSpPr/>
          <p:nvPr/>
        </p:nvGrpSpPr>
        <p:grpSpPr>
          <a:xfrm>
            <a:off x="1019343" y="1129476"/>
            <a:ext cx="3657600" cy="2706624"/>
            <a:chOff x="1019343" y="1319493"/>
            <a:chExt cx="3657600" cy="2706624"/>
          </a:xfrm>
        </p:grpSpPr>
        <p:sp>
          <p:nvSpPr>
            <p:cNvPr id="11" name="Freeform 11">
              <a:extLst>
                <a:ext uri="{FF2B5EF4-FFF2-40B4-BE49-F238E27FC236}">
                  <a16:creationId xmlns:a16="http://schemas.microsoft.com/office/drawing/2014/main" id="{2D1FA906-A795-D44B-98A8-41F144FA5B11}"/>
                </a:ext>
              </a:extLst>
            </p:cNvPr>
            <p:cNvSpPr/>
            <p:nvPr/>
          </p:nvSpPr>
          <p:spPr>
            <a:xfrm>
              <a:off x="1019343" y="1319493"/>
              <a:ext cx="3657600" cy="2706624"/>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outerShdw blurRad="50800" dist="38100" dir="8100000" algn="tr" rotWithShape="0">
                <a:prstClr val="black">
                  <a:alpha val="40000"/>
                </a:prstClr>
              </a:outerShdw>
            </a:effectLst>
          </p:spPr>
        </p:sp>
        <p:sp>
          <p:nvSpPr>
            <p:cNvPr id="12" name="TextBox 11">
              <a:extLst>
                <a:ext uri="{FF2B5EF4-FFF2-40B4-BE49-F238E27FC236}">
                  <a16:creationId xmlns:a16="http://schemas.microsoft.com/office/drawing/2014/main" id="{BCE31EE6-E51F-BBC9-E93B-25A375F8B163}"/>
                </a:ext>
              </a:extLst>
            </p:cNvPr>
            <p:cNvSpPr txBox="1"/>
            <p:nvPr/>
          </p:nvSpPr>
          <p:spPr>
            <a:xfrm>
              <a:off x="1485786" y="2281010"/>
              <a:ext cx="2724713"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Luyện hát </a:t>
              </a:r>
            </a:p>
          </p:txBody>
        </p:sp>
      </p:grpSp>
      <p:grpSp>
        <p:nvGrpSpPr>
          <p:cNvPr id="17" name="Group 16">
            <a:extLst>
              <a:ext uri="{FF2B5EF4-FFF2-40B4-BE49-F238E27FC236}">
                <a16:creationId xmlns:a16="http://schemas.microsoft.com/office/drawing/2014/main" id="{D36088EE-FC6E-F55B-B203-4D36B05B4B4B}"/>
              </a:ext>
            </a:extLst>
          </p:cNvPr>
          <p:cNvGrpSpPr/>
          <p:nvPr/>
        </p:nvGrpSpPr>
        <p:grpSpPr>
          <a:xfrm>
            <a:off x="14738855" y="1542910"/>
            <a:ext cx="3470478" cy="2255026"/>
            <a:chOff x="14738855" y="1542910"/>
            <a:chExt cx="3470478" cy="2255026"/>
          </a:xfrm>
        </p:grpSpPr>
        <p:pic>
          <p:nvPicPr>
            <p:cNvPr id="14" name="Picture 6">
              <a:extLst>
                <a:ext uri="{FF2B5EF4-FFF2-40B4-BE49-F238E27FC236}">
                  <a16:creationId xmlns:a16="http://schemas.microsoft.com/office/drawing/2014/main" id="{088D6D0F-148C-6AD7-7906-C0B70C30D9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38855" y="1542910"/>
              <a:ext cx="3470478" cy="2255026"/>
            </a:xfrm>
            <a:prstGeom prst="rect">
              <a:avLst/>
            </a:prstGeom>
          </p:spPr>
        </p:pic>
        <p:sp>
          <p:nvSpPr>
            <p:cNvPr id="16" name="TextBox 15">
              <a:extLst>
                <a:ext uri="{FF2B5EF4-FFF2-40B4-BE49-F238E27FC236}">
                  <a16:creationId xmlns:a16="http://schemas.microsoft.com/office/drawing/2014/main" id="{5CBBAAFA-F73C-E939-3FBA-C7CF21D072F5}"/>
                </a:ext>
              </a:extLst>
            </p:cNvPr>
            <p:cNvSpPr txBox="1"/>
            <p:nvPr/>
          </p:nvSpPr>
          <p:spPr>
            <a:xfrm>
              <a:off x="15259385" y="1722856"/>
              <a:ext cx="2406145" cy="1651671"/>
            </a:xfrm>
            <a:prstGeom prst="rect">
              <a:avLst/>
            </a:prstGeom>
            <a:noFill/>
          </p:spPr>
          <p:txBody>
            <a:bodyPr wrap="square" rtlCol="0">
              <a:spAutoFit/>
            </a:bodyPr>
            <a:lstStyle/>
            <a:p>
              <a:pPr algn="ctr">
                <a:lnSpc>
                  <a:spcPct val="150000"/>
                </a:lnSpc>
              </a:pPr>
              <a:r>
                <a:rPr lang="en-US" sz="3600" b="1" i="1">
                  <a:solidFill>
                    <a:srgbClr val="FF0000"/>
                  </a:solidFill>
                  <a:latin typeface="Arial" panose="020B0604020202020204" pitchFamily="34" charset="0"/>
                  <a:cs typeface="Arial" panose="020B0604020202020204" pitchFamily="34" charset="0"/>
                </a:rPr>
                <a:t>Hát </a:t>
              </a:r>
            </a:p>
            <a:p>
              <a:pPr algn="ctr">
                <a:lnSpc>
                  <a:spcPct val="150000"/>
                </a:lnSpc>
              </a:pPr>
              <a:r>
                <a:rPr lang="en-US" sz="3600" b="1" i="1">
                  <a:solidFill>
                    <a:srgbClr val="FF0000"/>
                  </a:solidFill>
                  <a:latin typeface="Arial" panose="020B0604020202020204" pitchFamily="34" charset="0"/>
                  <a:cs typeface="Arial" panose="020B0604020202020204" pitchFamily="34" charset="0"/>
                </a:rPr>
                <a:t>nối tiếp </a:t>
              </a:r>
            </a:p>
          </p:txBody>
        </p:sp>
      </p:grpSp>
    </p:spTree>
    <p:extLst>
      <p:ext uri="{BB962C8B-B14F-4D97-AF65-F5344CB8AC3E}">
        <p14:creationId xmlns:p14="http://schemas.microsoft.com/office/powerpoint/2010/main" val="5874886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7D7AA-3FC4-4139-BE51-4E475A675478}"/>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73D329C1-83AB-5FF6-60E3-E8E529783CD6}"/>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B828FDDB-0A5E-70C7-9DE9-2F8E20A84849}"/>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6531E4E9-E1F6-612E-7EA2-9AA0906A4A6F}"/>
              </a:ext>
            </a:extLst>
          </p:cNvPr>
          <p:cNvSpPr/>
          <p:nvPr/>
        </p:nvSpPr>
        <p:spPr>
          <a:xfrm>
            <a:off x="-152400" y="692371"/>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6" name="TextBox 5">
            <a:extLst>
              <a:ext uri="{FF2B5EF4-FFF2-40B4-BE49-F238E27FC236}">
                <a16:creationId xmlns:a16="http://schemas.microsoft.com/office/drawing/2014/main" id="{1A867D2C-2030-E2AD-8A74-96084F2625FC}"/>
              </a:ext>
            </a:extLst>
          </p:cNvPr>
          <p:cNvSpPr txBox="1"/>
          <p:nvPr/>
        </p:nvSpPr>
        <p:spPr>
          <a:xfrm>
            <a:off x="4572000" y="408573"/>
            <a:ext cx="9144000" cy="1169551"/>
          </a:xfrm>
          <a:prstGeom prst="rect">
            <a:avLst/>
          </a:prstGeom>
          <a:noFill/>
        </p:spPr>
        <p:txBody>
          <a:bodyPr wrap="square" rtlCol="0">
            <a:spAutoFit/>
          </a:bodyPr>
          <a:lstStyle/>
          <a:p>
            <a:pPr algn="ctr"/>
            <a:r>
              <a:rPr lang="en-US" sz="7000" b="1">
                <a:solidFill>
                  <a:schemeClr val="accent5">
                    <a:lumMod val="50000"/>
                  </a:schemeClr>
                </a:solidFill>
                <a:latin typeface="Arial" panose="020B0604020202020204" pitchFamily="34" charset="0"/>
                <a:cs typeface="Arial" panose="020B0604020202020204" pitchFamily="34" charset="0"/>
              </a:rPr>
              <a:t>VẬN DỤNG </a:t>
            </a:r>
          </a:p>
        </p:txBody>
      </p:sp>
      <p:sp>
        <p:nvSpPr>
          <p:cNvPr id="7" name="TextBox 6">
            <a:extLst>
              <a:ext uri="{FF2B5EF4-FFF2-40B4-BE49-F238E27FC236}">
                <a16:creationId xmlns:a16="http://schemas.microsoft.com/office/drawing/2014/main" id="{1B67ED32-3556-379E-3BFB-2C8347B0CA9B}"/>
              </a:ext>
            </a:extLst>
          </p:cNvPr>
          <p:cNvSpPr txBox="1"/>
          <p:nvPr/>
        </p:nvSpPr>
        <p:spPr>
          <a:xfrm>
            <a:off x="749659" y="1720024"/>
            <a:ext cx="16788681" cy="182492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Nhiệm vụ 1: </a:t>
            </a:r>
            <a:r>
              <a:rPr lang="en-US" sz="4000">
                <a:latin typeface="Arial" panose="020B0604020202020204" pitchFamily="34" charset="0"/>
                <a:cs typeface="Arial" panose="020B0604020202020204" pitchFamily="34" charset="0"/>
              </a:rPr>
              <a:t>Hát bài hát Donna Donna kết hợp vận động phụ họa và gõ đệm theo tiết tấu</a:t>
            </a:r>
          </a:p>
        </p:txBody>
      </p:sp>
      <p:grpSp>
        <p:nvGrpSpPr>
          <p:cNvPr id="14" name="Group 13">
            <a:extLst>
              <a:ext uri="{FF2B5EF4-FFF2-40B4-BE49-F238E27FC236}">
                <a16:creationId xmlns:a16="http://schemas.microsoft.com/office/drawing/2014/main" id="{C02BC712-5628-3842-DF15-79CE11CE03FA}"/>
              </a:ext>
            </a:extLst>
          </p:cNvPr>
          <p:cNvGrpSpPr/>
          <p:nvPr/>
        </p:nvGrpSpPr>
        <p:grpSpPr>
          <a:xfrm>
            <a:off x="1189216" y="4203609"/>
            <a:ext cx="15909565" cy="5207091"/>
            <a:chOff x="1189216" y="4229100"/>
            <a:chExt cx="15909565" cy="5207091"/>
          </a:xfrm>
        </p:grpSpPr>
        <p:sp>
          <p:nvSpPr>
            <p:cNvPr id="10" name="Rectangle: Top Corners Rounded 9">
              <a:extLst>
                <a:ext uri="{FF2B5EF4-FFF2-40B4-BE49-F238E27FC236}">
                  <a16:creationId xmlns:a16="http://schemas.microsoft.com/office/drawing/2014/main" id="{29A114F4-10CF-6E56-36A4-08BBC20DF84D}"/>
                </a:ext>
              </a:extLst>
            </p:cNvPr>
            <p:cNvSpPr/>
            <p:nvPr/>
          </p:nvSpPr>
          <p:spPr>
            <a:xfrm>
              <a:off x="1189216" y="4229100"/>
              <a:ext cx="15803385" cy="1295400"/>
            </a:xfrm>
            <a:prstGeom prst="round2SameRect">
              <a:avLst>
                <a:gd name="adj1" fmla="val 16667"/>
                <a:gd name="adj2" fmla="val 0"/>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F5E5190-9181-FCC0-07FD-42E21394A408}"/>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bright="20000" contrast="-40000"/>
                      </a14:imgEffect>
                    </a14:imgLayer>
                  </a14:imgProps>
                </a:ext>
              </a:extLst>
            </a:blip>
            <a:srcRect l="377" t="1841"/>
            <a:stretch/>
          </p:blipFill>
          <p:spPr>
            <a:xfrm>
              <a:off x="1189216" y="5372100"/>
              <a:ext cx="15909565" cy="4064091"/>
            </a:xfrm>
            <a:prstGeom prst="roundRect">
              <a:avLst>
                <a:gd name="adj" fmla="val 9420"/>
              </a:avLst>
            </a:prstGeom>
          </p:spPr>
        </p:pic>
        <p:sp>
          <p:nvSpPr>
            <p:cNvPr id="13" name="TextBox 12">
              <a:extLst>
                <a:ext uri="{FF2B5EF4-FFF2-40B4-BE49-F238E27FC236}">
                  <a16:creationId xmlns:a16="http://schemas.microsoft.com/office/drawing/2014/main" id="{BBCB19C9-3F1F-2506-8881-6B8D9D8517C8}"/>
                </a:ext>
              </a:extLst>
            </p:cNvPr>
            <p:cNvSpPr txBox="1"/>
            <p:nvPr/>
          </p:nvSpPr>
          <p:spPr>
            <a:xfrm>
              <a:off x="2857498" y="4457700"/>
              <a:ext cx="12573000" cy="707886"/>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Đoạn 1 – Vận động phụ họa theo nhịp điệu</a:t>
              </a:r>
            </a:p>
          </p:txBody>
        </p:sp>
      </p:grpSp>
    </p:spTree>
    <p:extLst>
      <p:ext uri="{BB962C8B-B14F-4D97-AF65-F5344CB8AC3E}">
        <p14:creationId xmlns:p14="http://schemas.microsoft.com/office/powerpoint/2010/main" val="6773766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44E34-6C01-8034-3E5D-3F211C118070}"/>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13342B8D-029E-96D6-4063-F8C4BA2C0EFA}"/>
              </a:ext>
            </a:extLst>
          </p:cNvPr>
          <p:cNvGrpSpPr/>
          <p:nvPr/>
        </p:nvGrpSpPr>
        <p:grpSpPr>
          <a:xfrm>
            <a:off x="5066698" y="5452941"/>
            <a:ext cx="12860327" cy="4189892"/>
            <a:chOff x="1189215" y="5138737"/>
            <a:chExt cx="12860327" cy="4189892"/>
          </a:xfrm>
        </p:grpSpPr>
        <p:grpSp>
          <p:nvGrpSpPr>
            <p:cNvPr id="16" name="Group 15">
              <a:extLst>
                <a:ext uri="{FF2B5EF4-FFF2-40B4-BE49-F238E27FC236}">
                  <a16:creationId xmlns:a16="http://schemas.microsoft.com/office/drawing/2014/main" id="{A9E1BD13-A15B-09A1-2836-FDACB9FF49D2}"/>
                </a:ext>
              </a:extLst>
            </p:cNvPr>
            <p:cNvGrpSpPr/>
            <p:nvPr/>
          </p:nvGrpSpPr>
          <p:grpSpPr>
            <a:xfrm>
              <a:off x="1295399" y="5138737"/>
              <a:ext cx="12590473" cy="1295400"/>
              <a:chOff x="1189216" y="4229100"/>
              <a:chExt cx="18651300" cy="1295400"/>
            </a:xfrm>
          </p:grpSpPr>
          <p:sp>
            <p:nvSpPr>
              <p:cNvPr id="18" name="Rectangle: Top Corners Rounded 17">
                <a:extLst>
                  <a:ext uri="{FF2B5EF4-FFF2-40B4-BE49-F238E27FC236}">
                    <a16:creationId xmlns:a16="http://schemas.microsoft.com/office/drawing/2014/main" id="{5F029161-0F3B-BE06-0432-438F7A3A8B4D}"/>
                  </a:ext>
                </a:extLst>
              </p:cNvPr>
              <p:cNvSpPr/>
              <p:nvPr/>
            </p:nvSpPr>
            <p:spPr>
              <a:xfrm>
                <a:off x="1189216" y="4229100"/>
                <a:ext cx="18651300" cy="1295400"/>
              </a:xfrm>
              <a:prstGeom prst="round2SameRect">
                <a:avLst>
                  <a:gd name="adj1" fmla="val 16667"/>
                  <a:gd name="adj2" fmla="val 0"/>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6A7D1B5-12FA-79AE-B7EF-8DE133996FAD}"/>
                  </a:ext>
                </a:extLst>
              </p:cNvPr>
              <p:cNvSpPr txBox="1"/>
              <p:nvPr/>
            </p:nvSpPr>
            <p:spPr>
              <a:xfrm>
                <a:off x="2857498" y="4457700"/>
                <a:ext cx="15671022" cy="707886"/>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Đoạn 3 – Gõ đệm theo tiết tấu</a:t>
                </a:r>
              </a:p>
            </p:txBody>
          </p:sp>
        </p:grpSp>
        <p:pic>
          <p:nvPicPr>
            <p:cNvPr id="17" name="Picture 16">
              <a:extLst>
                <a:ext uri="{FF2B5EF4-FFF2-40B4-BE49-F238E27FC236}">
                  <a16:creationId xmlns:a16="http://schemas.microsoft.com/office/drawing/2014/main" id="{72C8F0EB-1DDA-05E7-92AF-2E310CDB4B9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rcRect l="46418" t="569" r="372"/>
            <a:stretch/>
          </p:blipFill>
          <p:spPr>
            <a:xfrm>
              <a:off x="1189215" y="6303823"/>
              <a:ext cx="12860327" cy="3024806"/>
            </a:xfrm>
            <a:prstGeom prst="roundRect">
              <a:avLst/>
            </a:prstGeom>
          </p:spPr>
        </p:pic>
      </p:grpSp>
      <p:sp>
        <p:nvSpPr>
          <p:cNvPr id="2" name="Freeform 17">
            <a:extLst>
              <a:ext uri="{FF2B5EF4-FFF2-40B4-BE49-F238E27FC236}">
                <a16:creationId xmlns:a16="http://schemas.microsoft.com/office/drawing/2014/main" id="{064ED903-EC0D-D65D-8EF4-F4693C8C57F5}"/>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4">
              <a:extLst>
                <a:ext uri="{96DAC541-7B7A-43D3-8B79-37D633B846F1}">
                  <asvg:svgBlip xmlns:asvg="http://schemas.microsoft.com/office/drawing/2016/SVG/main" r:embed="rId5"/>
                </a:ext>
              </a:extLst>
            </a:blip>
            <a:stretch>
              <a:fillRect l="-93471" t="-160942"/>
            </a:stretch>
          </a:blipFill>
        </p:spPr>
      </p:sp>
      <p:sp>
        <p:nvSpPr>
          <p:cNvPr id="4" name="Freeform 18">
            <a:extLst>
              <a:ext uri="{FF2B5EF4-FFF2-40B4-BE49-F238E27FC236}">
                <a16:creationId xmlns:a16="http://schemas.microsoft.com/office/drawing/2014/main" id="{9D56B6B4-4A59-6959-51F4-5D02670D3649}"/>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4">
              <a:extLst>
                <a:ext uri="{96DAC541-7B7A-43D3-8B79-37D633B846F1}">
                  <asvg:svgBlip xmlns:asvg="http://schemas.microsoft.com/office/drawing/2016/SVG/main" r:embed="rId5"/>
                </a:ext>
              </a:extLst>
            </a:blip>
            <a:stretch>
              <a:fillRect l="-93471" t="-160942"/>
            </a:stretch>
          </a:blipFill>
        </p:spPr>
      </p:sp>
      <p:sp>
        <p:nvSpPr>
          <p:cNvPr id="5" name="Freeform 19">
            <a:extLst>
              <a:ext uri="{FF2B5EF4-FFF2-40B4-BE49-F238E27FC236}">
                <a16:creationId xmlns:a16="http://schemas.microsoft.com/office/drawing/2014/main" id="{69A26D9A-37A1-AFF2-8DFC-AEB031E3EC27}"/>
              </a:ext>
            </a:extLst>
          </p:cNvPr>
          <p:cNvSpPr/>
          <p:nvPr/>
        </p:nvSpPr>
        <p:spPr>
          <a:xfrm>
            <a:off x="-152400" y="692371"/>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4">
              <a:extLst>
                <a:ext uri="{96DAC541-7B7A-43D3-8B79-37D633B846F1}">
                  <asvg:svgBlip xmlns:asvg="http://schemas.microsoft.com/office/drawing/2016/SVG/main" r:embed="rId5"/>
                </a:ext>
              </a:extLst>
            </a:blip>
            <a:stretch>
              <a:fillRect l="-93471" t="-160942"/>
            </a:stretch>
          </a:blipFill>
        </p:spPr>
      </p:sp>
      <p:grpSp>
        <p:nvGrpSpPr>
          <p:cNvPr id="11" name="Group 10">
            <a:extLst>
              <a:ext uri="{FF2B5EF4-FFF2-40B4-BE49-F238E27FC236}">
                <a16:creationId xmlns:a16="http://schemas.microsoft.com/office/drawing/2014/main" id="{6240A067-224D-DC4C-F28E-8639BBC63AE1}"/>
              </a:ext>
            </a:extLst>
          </p:cNvPr>
          <p:cNvGrpSpPr/>
          <p:nvPr/>
        </p:nvGrpSpPr>
        <p:grpSpPr>
          <a:xfrm>
            <a:off x="879955" y="542729"/>
            <a:ext cx="10926584" cy="4189892"/>
            <a:chOff x="1189216" y="5138737"/>
            <a:chExt cx="10926584" cy="4189892"/>
          </a:xfrm>
        </p:grpSpPr>
        <p:grpSp>
          <p:nvGrpSpPr>
            <p:cNvPr id="14" name="Group 13">
              <a:extLst>
                <a:ext uri="{FF2B5EF4-FFF2-40B4-BE49-F238E27FC236}">
                  <a16:creationId xmlns:a16="http://schemas.microsoft.com/office/drawing/2014/main" id="{4E5A9F04-6429-8738-6450-296C7EA7C694}"/>
                </a:ext>
              </a:extLst>
            </p:cNvPr>
            <p:cNvGrpSpPr/>
            <p:nvPr/>
          </p:nvGrpSpPr>
          <p:grpSpPr>
            <a:xfrm>
              <a:off x="1295399" y="5138737"/>
              <a:ext cx="10668001" cy="1295400"/>
              <a:chOff x="1189216" y="4229100"/>
              <a:chExt cx="15803385" cy="1295400"/>
            </a:xfrm>
          </p:grpSpPr>
          <p:sp>
            <p:nvSpPr>
              <p:cNvPr id="10" name="Rectangle: Top Corners Rounded 9">
                <a:extLst>
                  <a:ext uri="{FF2B5EF4-FFF2-40B4-BE49-F238E27FC236}">
                    <a16:creationId xmlns:a16="http://schemas.microsoft.com/office/drawing/2014/main" id="{7822478D-48F2-EA2A-4681-5E2031E9FCF0}"/>
                  </a:ext>
                </a:extLst>
              </p:cNvPr>
              <p:cNvSpPr/>
              <p:nvPr/>
            </p:nvSpPr>
            <p:spPr>
              <a:xfrm>
                <a:off x="1189216" y="4229100"/>
                <a:ext cx="15803385" cy="1295400"/>
              </a:xfrm>
              <a:prstGeom prst="round2SameRect">
                <a:avLst>
                  <a:gd name="adj1" fmla="val 16667"/>
                  <a:gd name="adj2" fmla="val 0"/>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9BB2306-20A6-C118-1180-4844613A6B44}"/>
                  </a:ext>
                </a:extLst>
              </p:cNvPr>
              <p:cNvSpPr txBox="1"/>
              <p:nvPr/>
            </p:nvSpPr>
            <p:spPr>
              <a:xfrm>
                <a:off x="2857498" y="4457700"/>
                <a:ext cx="12573000" cy="707886"/>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Đoạn 2 – Gõ đệm theo tiết tấu</a:t>
                </a:r>
              </a:p>
            </p:txBody>
          </p:sp>
        </p:grpSp>
        <p:pic>
          <p:nvPicPr>
            <p:cNvPr id="8" name="Picture 7">
              <a:extLst>
                <a:ext uri="{FF2B5EF4-FFF2-40B4-BE49-F238E27FC236}">
                  <a16:creationId xmlns:a16="http://schemas.microsoft.com/office/drawing/2014/main" id="{777944B6-EB9A-F367-0FDE-CE61654B09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rcRect l="1" t="569" r="54790"/>
            <a:stretch/>
          </p:blipFill>
          <p:spPr>
            <a:xfrm>
              <a:off x="1189216" y="6303823"/>
              <a:ext cx="10926584" cy="3024806"/>
            </a:xfrm>
            <a:prstGeom prst="roundRect">
              <a:avLst/>
            </a:prstGeom>
          </p:spPr>
        </p:pic>
      </p:grpSp>
      <p:pic>
        <p:nvPicPr>
          <p:cNvPr id="20" name="Picture 13">
            <a:extLst>
              <a:ext uri="{FF2B5EF4-FFF2-40B4-BE49-F238E27FC236}">
                <a16:creationId xmlns:a16="http://schemas.microsoft.com/office/drawing/2014/main" id="{64D0EE3C-906B-CB78-E0DC-00DEE9AD50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8975" y="6209900"/>
            <a:ext cx="3124200" cy="3539133"/>
          </a:xfrm>
          <a:prstGeom prst="rect">
            <a:avLst/>
          </a:prstGeom>
        </p:spPr>
      </p:pic>
      <p:pic>
        <p:nvPicPr>
          <p:cNvPr id="21" name="Picture 10">
            <a:extLst>
              <a:ext uri="{FF2B5EF4-FFF2-40B4-BE49-F238E27FC236}">
                <a16:creationId xmlns:a16="http://schemas.microsoft.com/office/drawing/2014/main" id="{3EF1A033-4680-A807-F732-E5005823BB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549189" y="1292374"/>
            <a:ext cx="2148267" cy="3075184"/>
          </a:xfrm>
          <a:prstGeom prst="rect">
            <a:avLst/>
          </a:prstGeom>
        </p:spPr>
      </p:pic>
    </p:spTree>
    <p:extLst>
      <p:ext uri="{BB962C8B-B14F-4D97-AF65-F5344CB8AC3E}">
        <p14:creationId xmlns:p14="http://schemas.microsoft.com/office/powerpoint/2010/main" val="4155940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23" t="4071"/>
          <a:stretch/>
        </p:blipFill>
        <p:spPr>
          <a:xfrm>
            <a:off x="-228600" y="34089"/>
            <a:ext cx="18748557" cy="10252911"/>
          </a:xfrm>
          <a:prstGeom prst="rect">
            <a:avLst/>
          </a:prstGeom>
        </p:spPr>
      </p:pic>
      <p:grpSp>
        <p:nvGrpSpPr>
          <p:cNvPr id="3" name="Group 2">
            <a:extLst>
              <a:ext uri="{FF2B5EF4-FFF2-40B4-BE49-F238E27FC236}">
                <a16:creationId xmlns:a16="http://schemas.microsoft.com/office/drawing/2014/main" id="{3A725027-C3F1-36FE-01C2-DDDAB1DFE443}"/>
              </a:ext>
            </a:extLst>
          </p:cNvPr>
          <p:cNvGrpSpPr/>
          <p:nvPr/>
        </p:nvGrpSpPr>
        <p:grpSpPr>
          <a:xfrm>
            <a:off x="1064352" y="1742733"/>
            <a:ext cx="15852048" cy="5000605"/>
            <a:chOff x="1523999" y="3475897"/>
            <a:chExt cx="15544800" cy="5858831"/>
          </a:xfrm>
        </p:grpSpPr>
        <p:sp>
          <p:nvSpPr>
            <p:cNvPr id="4" name="Rectangle: Rounded Corners 31">
              <a:extLst>
                <a:ext uri="{FF2B5EF4-FFF2-40B4-BE49-F238E27FC236}">
                  <a16:creationId xmlns:a16="http://schemas.microsoft.com/office/drawing/2014/main" id="{6FFA5A6B-EFA1-A653-7B6E-B7E68F4AB770}"/>
                </a:ext>
              </a:extLst>
            </p:cNvPr>
            <p:cNvSpPr/>
            <p:nvPr/>
          </p:nvSpPr>
          <p:spPr>
            <a:xfrm>
              <a:off x="1523999" y="3475897"/>
              <a:ext cx="15544800" cy="5858831"/>
            </a:xfrm>
            <a:prstGeom prst="roundRect">
              <a:avLst>
                <a:gd name="adj" fmla="val 6648"/>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5BF125C1-AE23-2459-4DCA-5D57252EE2B4}"/>
                </a:ext>
              </a:extLst>
            </p:cNvPr>
            <p:cNvSpPr txBox="1"/>
            <p:nvPr/>
          </p:nvSpPr>
          <p:spPr>
            <a:xfrm>
              <a:off x="2049461" y="3492343"/>
              <a:ext cx="9989337" cy="901496"/>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a:t>
              </a:r>
              <a:r>
                <a:rPr kumimoji="0" lang="it-IT" sz="4400" b="1"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HÁT: BÀI HÁT </a:t>
              </a:r>
              <a:r>
                <a:rPr kumimoji="0" lang="it-IT" sz="44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DONNA DONNA </a:t>
              </a:r>
              <a:endParaRPr kumimoji="0" lang="en-US" sz="44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BF125C1-AE23-2459-4DCA-5D57252EE2B4}"/>
                </a:ext>
              </a:extLst>
            </p:cNvPr>
            <p:cNvSpPr txBox="1"/>
            <p:nvPr/>
          </p:nvSpPr>
          <p:spPr>
            <a:xfrm>
              <a:off x="1661647" y="4514152"/>
              <a:ext cx="5618430" cy="901496"/>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lang="it-IT" sz="4400" b="1" dirty="0">
                  <a:latin typeface="Arial" panose="020B0604020202020204" pitchFamily="34" charset="0"/>
                  <a:cs typeface="Arial" panose="020B0604020202020204" pitchFamily="34" charset="0"/>
                </a:rPr>
                <a:t>1</a:t>
              </a: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it-IT" sz="4400" b="1"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Tìm</a:t>
              </a:r>
              <a:r>
                <a:rPr kumimoji="0" lang="it-IT" sz="4400" b="1" i="0" u="none" strike="noStrike" kern="1200" cap="none" spc="0" normalizeH="0" noProof="0" dirty="0">
                  <a:ln>
                    <a:noFill/>
                  </a:ln>
                  <a:effectLst/>
                  <a:uLnTx/>
                  <a:uFillTx/>
                  <a:latin typeface="Arial" panose="020B0604020202020204" pitchFamily="34" charset="0"/>
                  <a:cs typeface="Arial" panose="020B0604020202020204" pitchFamily="34" charset="0"/>
                </a:rPr>
                <a:t> hiểu bài</a:t>
              </a:r>
              <a:endParaRPr kumimoji="0" lang="en-US" sz="44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CF97CD6-2027-8BAF-A1BA-5291874DC52E}"/>
              </a:ext>
            </a:extLst>
          </p:cNvPr>
          <p:cNvSpPr txBox="1"/>
          <p:nvPr/>
        </p:nvSpPr>
        <p:spPr>
          <a:xfrm>
            <a:off x="4953000" y="9008862"/>
            <a:ext cx="7098694" cy="830997"/>
          </a:xfrm>
          <a:prstGeom prst="rect">
            <a:avLst/>
          </a:prstGeom>
          <a:noFill/>
        </p:spPr>
        <p:txBody>
          <a:bodyPr wrap="square">
            <a:spAutoFit/>
          </a:bodyPr>
          <a:lstStyle/>
          <a:p>
            <a:pPr lvl="0" algn="just"/>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SGK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Âm</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nhạc</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9 –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trang</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52</a:t>
            </a:r>
            <a:endParaRPr kumimoji="0" lang="en-US" sz="48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8" name="Picture 2" descr="Sholom Secunda | Discogs">
            <a:extLst>
              <a:ext uri="{FF2B5EF4-FFF2-40B4-BE49-F238E27FC236}">
                <a16:creationId xmlns:a16="http://schemas.microsoft.com/office/drawing/2014/main" id="{FA868BE6-4B52-83F1-CB53-FE7887304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8009" y="1756770"/>
            <a:ext cx="4020113" cy="650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43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9FF13-0CCC-BEF3-898D-39F5F09AA17A}"/>
            </a:ext>
          </a:extLst>
        </p:cNvPr>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6FFA5A6B-EFA1-A653-7B6E-B7E68F4AB770}"/>
              </a:ext>
            </a:extLst>
          </p:cNvPr>
          <p:cNvSpPr/>
          <p:nvPr/>
        </p:nvSpPr>
        <p:spPr>
          <a:xfrm>
            <a:off x="1030618" y="1225377"/>
            <a:ext cx="17257381" cy="5000605"/>
          </a:xfrm>
          <a:prstGeom prst="roundRect">
            <a:avLst>
              <a:gd name="adj" fmla="val 6648"/>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2">
            <a:extLst>
              <a:ext uri="{FF2B5EF4-FFF2-40B4-BE49-F238E27FC236}">
                <a16:creationId xmlns:a16="http://schemas.microsoft.com/office/drawing/2014/main" id="{7A3A4ECB-099B-55F2-2A04-D40DE6608D7E}"/>
              </a:ext>
            </a:extLst>
          </p:cNvPr>
          <p:cNvSpPr/>
          <p:nvPr/>
        </p:nvSpPr>
        <p:spPr>
          <a:xfrm flipH="1">
            <a:off x="-569824" y="-446845"/>
            <a:ext cx="5114311" cy="4819355"/>
          </a:xfrm>
          <a:custGeom>
            <a:avLst/>
            <a:gdLst/>
            <a:ahLst/>
            <a:cxnLst/>
            <a:rect l="l" t="t" r="r" b="b"/>
            <a:pathLst>
              <a:path w="6819081" h="6425807">
                <a:moveTo>
                  <a:pt x="6819081" y="0"/>
                </a:moveTo>
                <a:lnTo>
                  <a:pt x="0" y="0"/>
                </a:lnTo>
                <a:lnTo>
                  <a:pt x="0" y="6425807"/>
                </a:lnTo>
                <a:lnTo>
                  <a:pt x="6819081" y="6425807"/>
                </a:lnTo>
                <a:lnTo>
                  <a:pt x="681908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E296E467-DEE3-627F-D168-BB99DF6C57F0}"/>
              </a:ext>
            </a:extLst>
          </p:cNvPr>
          <p:cNvSpPr/>
          <p:nvPr/>
        </p:nvSpPr>
        <p:spPr>
          <a:xfrm>
            <a:off x="-1473720" y="-1167398"/>
            <a:ext cx="2999330" cy="3130231"/>
          </a:xfrm>
          <a:custGeom>
            <a:avLst/>
            <a:gdLst/>
            <a:ahLst/>
            <a:cxnLst/>
            <a:rect l="l" t="t" r="r" b="b"/>
            <a:pathLst>
              <a:path w="3999107" h="4173641">
                <a:moveTo>
                  <a:pt x="0" y="0"/>
                </a:moveTo>
                <a:lnTo>
                  <a:pt x="3999107" y="0"/>
                </a:lnTo>
                <a:lnTo>
                  <a:pt x="3999107" y="4173641"/>
                </a:lnTo>
                <a:lnTo>
                  <a:pt x="0" y="41736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a:extLst>
              <a:ext uri="{FF2B5EF4-FFF2-40B4-BE49-F238E27FC236}">
                <a16:creationId xmlns:a16="http://schemas.microsoft.com/office/drawing/2014/main" id="{71F3A4E9-7B8D-0C0A-262A-97E0A9ABDED4}"/>
              </a:ext>
            </a:extLst>
          </p:cNvPr>
          <p:cNvSpPr/>
          <p:nvPr/>
        </p:nvSpPr>
        <p:spPr>
          <a:xfrm>
            <a:off x="3590835" y="-755168"/>
            <a:ext cx="1586869" cy="1656125"/>
          </a:xfrm>
          <a:custGeom>
            <a:avLst/>
            <a:gdLst/>
            <a:ahLst/>
            <a:cxnLst/>
            <a:rect l="l" t="t" r="r" b="b"/>
            <a:pathLst>
              <a:path w="2115825" h="2208166">
                <a:moveTo>
                  <a:pt x="0" y="0"/>
                </a:moveTo>
                <a:lnTo>
                  <a:pt x="2115825" y="0"/>
                </a:lnTo>
                <a:lnTo>
                  <a:pt x="2115825" y="2208166"/>
                </a:lnTo>
                <a:lnTo>
                  <a:pt x="0" y="2208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2F1FC2E2-A4FD-1722-A84F-2765AD513CFF}"/>
              </a:ext>
            </a:extLst>
          </p:cNvPr>
          <p:cNvSpPr/>
          <p:nvPr/>
        </p:nvSpPr>
        <p:spPr>
          <a:xfrm>
            <a:off x="-1067541" y="3031228"/>
            <a:ext cx="2022489" cy="2110757"/>
          </a:xfrm>
          <a:custGeom>
            <a:avLst/>
            <a:gdLst/>
            <a:ahLst/>
            <a:cxnLst/>
            <a:rect l="l" t="t" r="r" b="b"/>
            <a:pathLst>
              <a:path w="2696652" h="2814342">
                <a:moveTo>
                  <a:pt x="0" y="0"/>
                </a:moveTo>
                <a:lnTo>
                  <a:pt x="2696652" y="0"/>
                </a:lnTo>
                <a:lnTo>
                  <a:pt x="2696652" y="2814342"/>
                </a:lnTo>
                <a:lnTo>
                  <a:pt x="0" y="2814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a:extLst>
              <a:ext uri="{FF2B5EF4-FFF2-40B4-BE49-F238E27FC236}">
                <a16:creationId xmlns:a16="http://schemas.microsoft.com/office/drawing/2014/main" id="{BE82F8B1-7314-5462-0BA1-6D1772FD31DA}"/>
              </a:ext>
            </a:extLst>
          </p:cNvPr>
          <p:cNvSpPr/>
          <p:nvPr/>
        </p:nvSpPr>
        <p:spPr>
          <a:xfrm flipV="1">
            <a:off x="13931627" y="6401025"/>
            <a:ext cx="4739698" cy="4466348"/>
          </a:xfrm>
          <a:custGeom>
            <a:avLst/>
            <a:gdLst/>
            <a:ahLst/>
            <a:cxnLst/>
            <a:rect l="l" t="t" r="r" b="b"/>
            <a:pathLst>
              <a:path w="6319597" h="5955130">
                <a:moveTo>
                  <a:pt x="0" y="5955130"/>
                </a:moveTo>
                <a:lnTo>
                  <a:pt x="6319597" y="5955130"/>
                </a:lnTo>
                <a:lnTo>
                  <a:pt x="6319597" y="0"/>
                </a:lnTo>
                <a:lnTo>
                  <a:pt x="0" y="0"/>
                </a:lnTo>
                <a:lnTo>
                  <a:pt x="0" y="595513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a:extLst>
              <a:ext uri="{FF2B5EF4-FFF2-40B4-BE49-F238E27FC236}">
                <a16:creationId xmlns:a16="http://schemas.microsoft.com/office/drawing/2014/main" id="{3E37CA0A-8AEB-FB3E-E3AA-C66BA31F29ED}"/>
              </a:ext>
            </a:extLst>
          </p:cNvPr>
          <p:cNvSpPr/>
          <p:nvPr/>
        </p:nvSpPr>
        <p:spPr>
          <a:xfrm>
            <a:off x="16695710" y="5564750"/>
            <a:ext cx="2280323" cy="2379845"/>
          </a:xfrm>
          <a:custGeom>
            <a:avLst/>
            <a:gdLst/>
            <a:ahLst/>
            <a:cxnLst/>
            <a:rect l="l" t="t" r="r" b="b"/>
            <a:pathLst>
              <a:path w="3040431" h="3173126">
                <a:moveTo>
                  <a:pt x="0" y="0"/>
                </a:moveTo>
                <a:lnTo>
                  <a:pt x="3040432" y="0"/>
                </a:lnTo>
                <a:lnTo>
                  <a:pt x="3040432" y="3173125"/>
                </a:lnTo>
                <a:lnTo>
                  <a:pt x="0" y="31731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a:extLst>
              <a:ext uri="{FF2B5EF4-FFF2-40B4-BE49-F238E27FC236}">
                <a16:creationId xmlns:a16="http://schemas.microsoft.com/office/drawing/2014/main" id="{0776357D-9754-A61C-66DC-DEA3D75E0C00}"/>
              </a:ext>
            </a:extLst>
          </p:cNvPr>
          <p:cNvSpPr/>
          <p:nvPr/>
        </p:nvSpPr>
        <p:spPr>
          <a:xfrm>
            <a:off x="13312933" y="8915469"/>
            <a:ext cx="1951829" cy="2037014"/>
          </a:xfrm>
          <a:custGeom>
            <a:avLst/>
            <a:gdLst/>
            <a:ahLst/>
            <a:cxnLst/>
            <a:rect l="l" t="t" r="r" b="b"/>
            <a:pathLst>
              <a:path w="2602439" h="2716018">
                <a:moveTo>
                  <a:pt x="0" y="0"/>
                </a:moveTo>
                <a:lnTo>
                  <a:pt x="2602439" y="0"/>
                </a:lnTo>
                <a:lnTo>
                  <a:pt x="2602439" y="2716018"/>
                </a:lnTo>
                <a:lnTo>
                  <a:pt x="0" y="2716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a:extLst>
              <a:ext uri="{FF2B5EF4-FFF2-40B4-BE49-F238E27FC236}">
                <a16:creationId xmlns:a16="http://schemas.microsoft.com/office/drawing/2014/main" id="{6A3880FE-88FF-8A3F-3208-7CA935E25B6C}"/>
              </a:ext>
            </a:extLst>
          </p:cNvPr>
          <p:cNvSpPr/>
          <p:nvPr/>
        </p:nvSpPr>
        <p:spPr>
          <a:xfrm>
            <a:off x="-33768" y="8251100"/>
            <a:ext cx="1719587" cy="2101562"/>
          </a:xfrm>
          <a:custGeom>
            <a:avLst/>
            <a:gdLst/>
            <a:ahLst/>
            <a:cxnLst/>
            <a:rect l="l" t="t" r="r" b="b"/>
            <a:pathLst>
              <a:path w="2292782" h="2802082">
                <a:moveTo>
                  <a:pt x="0" y="0"/>
                </a:moveTo>
                <a:lnTo>
                  <a:pt x="2292782" y="0"/>
                </a:lnTo>
                <a:lnTo>
                  <a:pt x="2292782" y="2802082"/>
                </a:lnTo>
                <a:lnTo>
                  <a:pt x="0" y="28020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a:extLst>
              <a:ext uri="{FF2B5EF4-FFF2-40B4-BE49-F238E27FC236}">
                <a16:creationId xmlns:a16="http://schemas.microsoft.com/office/drawing/2014/main" id="{D15A9FB1-4AEE-5132-D6A4-7E57535FD8A3}"/>
              </a:ext>
            </a:extLst>
          </p:cNvPr>
          <p:cNvSpPr/>
          <p:nvPr/>
        </p:nvSpPr>
        <p:spPr>
          <a:xfrm flipH="1" flipV="1">
            <a:off x="16695709" y="-214954"/>
            <a:ext cx="1719587" cy="2101562"/>
          </a:xfrm>
          <a:custGeom>
            <a:avLst/>
            <a:gdLst/>
            <a:ahLst/>
            <a:cxnLst/>
            <a:rect l="l" t="t" r="r" b="b"/>
            <a:pathLst>
              <a:path w="2292782" h="2802082">
                <a:moveTo>
                  <a:pt x="2292783" y="2802082"/>
                </a:moveTo>
                <a:lnTo>
                  <a:pt x="0" y="2802082"/>
                </a:lnTo>
                <a:lnTo>
                  <a:pt x="0" y="0"/>
                </a:lnTo>
                <a:lnTo>
                  <a:pt x="2292783" y="0"/>
                </a:lnTo>
                <a:lnTo>
                  <a:pt x="2292783" y="280208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a:extLst>
              <a:ext uri="{FF2B5EF4-FFF2-40B4-BE49-F238E27FC236}">
                <a16:creationId xmlns:a16="http://schemas.microsoft.com/office/drawing/2014/main" id="{529D4EB5-C12F-EAEA-1E6D-92ED73211FF2}"/>
              </a:ext>
            </a:extLst>
          </p:cNvPr>
          <p:cNvSpPr/>
          <p:nvPr/>
        </p:nvSpPr>
        <p:spPr>
          <a:xfrm>
            <a:off x="16459200" y="872382"/>
            <a:ext cx="1004001" cy="856138"/>
          </a:xfrm>
          <a:custGeom>
            <a:avLst/>
            <a:gdLst/>
            <a:ahLst/>
            <a:cxnLst/>
            <a:rect l="l" t="t" r="r" b="b"/>
            <a:pathLst>
              <a:path w="1098245" h="936503">
                <a:moveTo>
                  <a:pt x="0" y="0"/>
                </a:moveTo>
                <a:lnTo>
                  <a:pt x="1098245" y="0"/>
                </a:lnTo>
                <a:lnTo>
                  <a:pt x="1098245" y="936503"/>
                </a:lnTo>
                <a:lnTo>
                  <a:pt x="0" y="936503"/>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a:ln cap="sq">
            <a:noFill/>
            <a:prstDash val="solid"/>
            <a:miter/>
          </a:ln>
        </p:spPr>
      </p:sp>
      <p:sp>
        <p:nvSpPr>
          <p:cNvPr id="22" name="Freeform 22">
            <a:extLst>
              <a:ext uri="{FF2B5EF4-FFF2-40B4-BE49-F238E27FC236}">
                <a16:creationId xmlns:a16="http://schemas.microsoft.com/office/drawing/2014/main" id="{D70761DB-9F88-7F26-6941-A7605A472525}"/>
              </a:ext>
            </a:extLst>
          </p:cNvPr>
          <p:cNvSpPr/>
          <p:nvPr/>
        </p:nvSpPr>
        <p:spPr>
          <a:xfrm>
            <a:off x="999183" y="7944595"/>
            <a:ext cx="1248074" cy="1064267"/>
          </a:xfrm>
          <a:custGeom>
            <a:avLst/>
            <a:gdLst/>
            <a:ahLst/>
            <a:cxnLst/>
            <a:rect l="l" t="t" r="r" b="b"/>
            <a:pathLst>
              <a:path w="1664098" h="1419022">
                <a:moveTo>
                  <a:pt x="0" y="0"/>
                </a:moveTo>
                <a:lnTo>
                  <a:pt x="1664098" y="0"/>
                </a:lnTo>
                <a:lnTo>
                  <a:pt x="1664098" y="1419022"/>
                </a:lnTo>
                <a:lnTo>
                  <a:pt x="0" y="1419022"/>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a:ln cap="sq">
            <a:noFill/>
            <a:prstDash val="solid"/>
            <a:miter/>
          </a:ln>
        </p:spPr>
      </p:sp>
      <p:sp>
        <p:nvSpPr>
          <p:cNvPr id="16" name="TextBox 15">
            <a:extLst>
              <a:ext uri="{FF2B5EF4-FFF2-40B4-BE49-F238E27FC236}">
                <a16:creationId xmlns:a16="http://schemas.microsoft.com/office/drawing/2014/main" id="{5BF125C1-AE23-2459-4DCA-5D57252EE2B4}"/>
              </a:ext>
            </a:extLst>
          </p:cNvPr>
          <p:cNvSpPr txBox="1"/>
          <p:nvPr/>
        </p:nvSpPr>
        <p:spPr>
          <a:xfrm>
            <a:off x="1191457" y="1840744"/>
            <a:ext cx="16201534" cy="1323439"/>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lang="it-IT" sz="4000" b="1" dirty="0">
                <a:solidFill>
                  <a:srgbClr val="FF0000"/>
                </a:solidFill>
                <a:latin typeface="Arial" panose="020B0604020202020204" pitchFamily="34" charset="0"/>
                <a:cs typeface="Arial" panose="020B0604020202020204" pitchFamily="34" charset="0"/>
              </a:rPr>
              <a:t>II. THƯỜNG THỨC ÂM NHẠC: (sgk trang 54)</a:t>
            </a:r>
          </a:p>
          <a:p>
            <a:pPr marL="0" marR="0" lvl="0" indent="0" defTabSz="914400" rtl="0" eaLnBrk="1" fontAlgn="auto" latinLnBrk="0" hangingPunct="1">
              <a:spcBef>
                <a:spcPts val="0"/>
              </a:spcBef>
              <a:spcAft>
                <a:spcPts val="0"/>
              </a:spcAft>
              <a:buClrTx/>
              <a:buSzTx/>
              <a:buFontTx/>
              <a:buNone/>
              <a:tabLst/>
              <a:defRPr/>
            </a:pPr>
            <a:r>
              <a:rPr lang="it-IT" sz="4000" b="1" dirty="0">
                <a:solidFill>
                  <a:srgbClr val="FF0000"/>
                </a:solidFill>
                <a:latin typeface="Arial" panose="020B0604020202020204" pitchFamily="34" charset="0"/>
                <a:cs typeface="Arial" panose="020B0604020202020204" pitchFamily="34" charset="0"/>
              </a:rPr>
              <a:t>NHẠC SĨ </a:t>
            </a:r>
            <a:r>
              <a:rPr lang="it-IT" sz="4000" b="1" i="1" dirty="0">
                <a:solidFill>
                  <a:srgbClr val="FF0000"/>
                </a:solidFill>
                <a:latin typeface="Arial" panose="020B0604020202020204" pitchFamily="34" charset="0"/>
                <a:cs typeface="Arial" panose="020B0604020202020204" pitchFamily="34" charset="0"/>
              </a:rPr>
              <a:t>FRANZ PETER SCHUBERT </a:t>
            </a:r>
            <a:r>
              <a:rPr lang="it-IT" sz="4000" b="1" dirty="0">
                <a:solidFill>
                  <a:srgbClr val="FF0000"/>
                </a:solidFill>
                <a:latin typeface="Arial" panose="020B0604020202020204" pitchFamily="34" charset="0"/>
                <a:cs typeface="Arial" panose="020B0604020202020204" pitchFamily="34" charset="0"/>
              </a:rPr>
              <a:t>VÀ KHÚC NHẠC </a:t>
            </a:r>
            <a:r>
              <a:rPr lang="it-IT" sz="4000" b="1" i="1" dirty="0">
                <a:solidFill>
                  <a:srgbClr val="FF0000"/>
                </a:solidFill>
                <a:latin typeface="Arial" panose="020B0604020202020204" pitchFamily="34" charset="0"/>
                <a:cs typeface="Arial" panose="020B0604020202020204" pitchFamily="34" charset="0"/>
              </a:rPr>
              <a:t>SERENADE</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867470"/>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E76F9-016D-18BD-FA8D-84A5500CCEA4}"/>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2094118F-3FD9-78F4-D634-390F3FB0941E}"/>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A387A926-8D12-DFCC-DDF5-B27DD52AE155}"/>
              </a:ext>
            </a:extLst>
          </p:cNvPr>
          <p:cNvSpPr/>
          <p:nvPr/>
        </p:nvSpPr>
        <p:spPr>
          <a:xfrm>
            <a:off x="16811116" y="190500"/>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31DF3964-5373-C43C-7E30-34906E368727}"/>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6" name="TextBox 5">
            <a:extLst>
              <a:ext uri="{FF2B5EF4-FFF2-40B4-BE49-F238E27FC236}">
                <a16:creationId xmlns:a16="http://schemas.microsoft.com/office/drawing/2014/main" id="{BB15875D-1D22-A6E4-E021-F128AD1338B4}"/>
              </a:ext>
            </a:extLst>
          </p:cNvPr>
          <p:cNvSpPr txBox="1"/>
          <p:nvPr/>
        </p:nvSpPr>
        <p:spPr>
          <a:xfrm>
            <a:off x="4457700" y="495300"/>
            <a:ext cx="9372600" cy="1169551"/>
          </a:xfrm>
          <a:prstGeom prst="rect">
            <a:avLst/>
          </a:prstGeom>
          <a:noFill/>
        </p:spPr>
        <p:txBody>
          <a:bodyPr wrap="square" rtlCol="0">
            <a:spAutoFit/>
          </a:bodyPr>
          <a:lstStyle/>
          <a:p>
            <a:pPr algn="ctr"/>
            <a:r>
              <a:rPr lang="en-US" sz="7000" b="1">
                <a:solidFill>
                  <a:schemeClr val="accent2">
                    <a:lumMod val="75000"/>
                  </a:schemeClr>
                </a:solidFill>
                <a:latin typeface="Arial" panose="020B0604020202020204" pitchFamily="34" charset="0"/>
                <a:cs typeface="Arial" panose="020B0604020202020204" pitchFamily="34" charset="0"/>
              </a:rPr>
              <a:t>KHỞI ĐỘNG </a:t>
            </a:r>
          </a:p>
        </p:txBody>
      </p:sp>
      <p:sp>
        <p:nvSpPr>
          <p:cNvPr id="7" name="TextBox 6">
            <a:extLst>
              <a:ext uri="{FF2B5EF4-FFF2-40B4-BE49-F238E27FC236}">
                <a16:creationId xmlns:a16="http://schemas.microsoft.com/office/drawing/2014/main" id="{C452F040-5E6E-C368-B044-2B09A23CF530}"/>
              </a:ext>
            </a:extLst>
          </p:cNvPr>
          <p:cNvSpPr txBox="1"/>
          <p:nvPr/>
        </p:nvSpPr>
        <p:spPr>
          <a:xfrm>
            <a:off x="952500" y="2064389"/>
            <a:ext cx="16383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Em hãy k</a:t>
            </a:r>
            <a:r>
              <a:rPr lang="vi-VN" sz="4000">
                <a:latin typeface="Arial" panose="020B0604020202020204" pitchFamily="34" charset="0"/>
                <a:cs typeface="Arial" panose="020B0604020202020204" pitchFamily="34" charset="0"/>
              </a:rPr>
              <a:t>ể tên các nhạc sĩ thời kì cổ điển trong các hình dưới đây.</a:t>
            </a:r>
            <a:endParaRPr lang="en-US" sz="4000">
              <a:latin typeface="Arial" panose="020B0604020202020204" pitchFamily="34" charset="0"/>
              <a:cs typeface="Arial" panose="020B0604020202020204" pitchFamily="34" charset="0"/>
            </a:endParaRPr>
          </a:p>
        </p:txBody>
      </p:sp>
      <p:pic>
        <p:nvPicPr>
          <p:cNvPr id="2050" name="Picture 2" descr="Johann Sebastian Bach – Wikipedia tiếng Việt">
            <a:extLst>
              <a:ext uri="{FF2B5EF4-FFF2-40B4-BE49-F238E27FC236}">
                <a16:creationId xmlns:a16="http://schemas.microsoft.com/office/drawing/2014/main" id="{8EF3AF02-B4BA-5446-D7CF-A49A122FA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58" y="3238501"/>
            <a:ext cx="4337922" cy="5341066"/>
          </a:xfrm>
          <a:prstGeom prst="ellipse">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Joseph Haydn – Wikipedia tiếng Việt">
            <a:extLst>
              <a:ext uri="{FF2B5EF4-FFF2-40B4-BE49-F238E27FC236}">
                <a16:creationId xmlns:a16="http://schemas.microsoft.com/office/drawing/2014/main" id="{66D4C021-40C1-D397-E8AA-29F4DC915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38501"/>
            <a:ext cx="4226280" cy="5341067"/>
          </a:xfrm>
          <a:prstGeom prst="ellipse">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Wolfgang Amadeus Mozart – Wikipedia tiếng Việt">
            <a:extLst>
              <a:ext uri="{FF2B5EF4-FFF2-40B4-BE49-F238E27FC236}">
                <a16:creationId xmlns:a16="http://schemas.microsoft.com/office/drawing/2014/main" id="{0746AAA1-CD6D-6F34-6431-9552FD89F1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3238500"/>
            <a:ext cx="4168638" cy="5341067"/>
          </a:xfrm>
          <a:prstGeom prst="ellipse">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Franz Schubert – Wikipedia tiếng Việt">
            <a:extLst>
              <a:ext uri="{FF2B5EF4-FFF2-40B4-BE49-F238E27FC236}">
                <a16:creationId xmlns:a16="http://schemas.microsoft.com/office/drawing/2014/main" id="{A047589A-6BC9-D198-8E81-6801C7F397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38176" y="3238500"/>
            <a:ext cx="4397424" cy="5355354"/>
          </a:xfrm>
          <a:prstGeom prst="ellipse">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813715-50CA-4A51-E4F6-252B99D28DBA}"/>
              </a:ext>
            </a:extLst>
          </p:cNvPr>
          <p:cNvSpPr txBox="1"/>
          <p:nvPr/>
        </p:nvSpPr>
        <p:spPr>
          <a:xfrm>
            <a:off x="142312" y="8992969"/>
            <a:ext cx="4499134" cy="646331"/>
          </a:xfrm>
          <a:prstGeom prst="rect">
            <a:avLst/>
          </a:prstGeom>
          <a:noFill/>
        </p:spPr>
        <p:txBody>
          <a:bodyPr wrap="square">
            <a:spAutoFit/>
          </a:bodyPr>
          <a:lstStyle/>
          <a:p>
            <a:pPr algn="ctr"/>
            <a:r>
              <a:rPr lang="en-US" sz="3600" i="1">
                <a:latin typeface="Arial" panose="020B0604020202020204" pitchFamily="34" charset="0"/>
                <a:cs typeface="Arial" panose="020B0604020202020204" pitchFamily="34" charset="0"/>
              </a:rPr>
              <a:t>Nhạc sĩ J. S. Bach</a:t>
            </a:r>
          </a:p>
        </p:txBody>
      </p:sp>
      <p:sp>
        <p:nvSpPr>
          <p:cNvPr id="12" name="TextBox 11">
            <a:extLst>
              <a:ext uri="{FF2B5EF4-FFF2-40B4-BE49-F238E27FC236}">
                <a16:creationId xmlns:a16="http://schemas.microsoft.com/office/drawing/2014/main" id="{A314E53F-FD72-955B-6F5A-43EB00C1D6EE}"/>
              </a:ext>
            </a:extLst>
          </p:cNvPr>
          <p:cNvSpPr txBox="1"/>
          <p:nvPr/>
        </p:nvSpPr>
        <p:spPr>
          <a:xfrm>
            <a:off x="4664173" y="8992968"/>
            <a:ext cx="4499134" cy="646331"/>
          </a:xfrm>
          <a:prstGeom prst="rect">
            <a:avLst/>
          </a:prstGeom>
          <a:noFill/>
        </p:spPr>
        <p:txBody>
          <a:bodyPr wrap="square">
            <a:spAutoFit/>
          </a:bodyPr>
          <a:lstStyle/>
          <a:p>
            <a:pPr algn="ctr"/>
            <a:r>
              <a:rPr lang="en-US" sz="3600" i="1">
                <a:latin typeface="Arial" panose="020B0604020202020204" pitchFamily="34" charset="0"/>
                <a:cs typeface="Arial" panose="020B0604020202020204" pitchFamily="34" charset="0"/>
              </a:rPr>
              <a:t>Nhạc sĩ J. Haydn</a:t>
            </a:r>
          </a:p>
        </p:txBody>
      </p:sp>
      <p:sp>
        <p:nvSpPr>
          <p:cNvPr id="13" name="TextBox 12">
            <a:extLst>
              <a:ext uri="{FF2B5EF4-FFF2-40B4-BE49-F238E27FC236}">
                <a16:creationId xmlns:a16="http://schemas.microsoft.com/office/drawing/2014/main" id="{27DA9D84-D447-94CC-0C7D-06DD1AB88D95}"/>
              </a:ext>
            </a:extLst>
          </p:cNvPr>
          <p:cNvSpPr txBox="1"/>
          <p:nvPr/>
        </p:nvSpPr>
        <p:spPr>
          <a:xfrm>
            <a:off x="9115425" y="8998166"/>
            <a:ext cx="4499134" cy="646331"/>
          </a:xfrm>
          <a:prstGeom prst="rect">
            <a:avLst/>
          </a:prstGeom>
          <a:noFill/>
        </p:spPr>
        <p:txBody>
          <a:bodyPr wrap="square">
            <a:spAutoFit/>
          </a:bodyPr>
          <a:lstStyle/>
          <a:p>
            <a:pPr algn="ctr"/>
            <a:r>
              <a:rPr lang="en-US" sz="3600" i="1">
                <a:latin typeface="Arial" panose="020B0604020202020204" pitchFamily="34" charset="0"/>
                <a:cs typeface="Arial" panose="020B0604020202020204" pitchFamily="34" charset="0"/>
              </a:rPr>
              <a:t>Nhạc sĩ W. A. Mozart</a:t>
            </a:r>
          </a:p>
        </p:txBody>
      </p:sp>
      <p:sp>
        <p:nvSpPr>
          <p:cNvPr id="14" name="TextBox 13">
            <a:extLst>
              <a:ext uri="{FF2B5EF4-FFF2-40B4-BE49-F238E27FC236}">
                <a16:creationId xmlns:a16="http://schemas.microsoft.com/office/drawing/2014/main" id="{E8012C46-4BF9-A4E7-CA2E-7860C6CF54FA}"/>
              </a:ext>
            </a:extLst>
          </p:cNvPr>
          <p:cNvSpPr txBox="1"/>
          <p:nvPr/>
        </p:nvSpPr>
        <p:spPr>
          <a:xfrm>
            <a:off x="13760291" y="8992968"/>
            <a:ext cx="4499134" cy="646331"/>
          </a:xfrm>
          <a:prstGeom prst="rect">
            <a:avLst/>
          </a:prstGeom>
          <a:noFill/>
        </p:spPr>
        <p:txBody>
          <a:bodyPr wrap="square">
            <a:spAutoFit/>
          </a:bodyPr>
          <a:lstStyle/>
          <a:p>
            <a:pPr algn="ctr"/>
            <a:r>
              <a:rPr lang="en-US" sz="3600" i="1">
                <a:latin typeface="Arial" panose="020B0604020202020204" pitchFamily="34" charset="0"/>
                <a:cs typeface="Arial" panose="020B0604020202020204" pitchFamily="34" charset="0"/>
              </a:rPr>
              <a:t>Nhạc sĩ F. Schubert</a:t>
            </a:r>
          </a:p>
        </p:txBody>
      </p:sp>
    </p:spTree>
    <p:extLst>
      <p:ext uri="{BB962C8B-B14F-4D97-AF65-F5344CB8AC3E}">
        <p14:creationId xmlns:p14="http://schemas.microsoft.com/office/powerpoint/2010/main" val="12313949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animEffect transition="in" filter="fade">
                                      <p:cBhvr>
                                        <p:cTn id="19" dur="500"/>
                                        <p:tgtEl>
                                          <p:spTgt spid="2052"/>
                                        </p:tgtEl>
                                      </p:cBhvr>
                                    </p:animEffect>
                                  </p:childTnLst>
                                </p:cTn>
                              </p:par>
                              <p:par>
                                <p:cTn id="20" presetID="53" presetClass="entr" presetSubtype="16"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500" fill="hold"/>
                                        <p:tgtEl>
                                          <p:spTgt spid="2054"/>
                                        </p:tgtEl>
                                        <p:attrNameLst>
                                          <p:attrName>ppt_w</p:attrName>
                                        </p:attrNameLst>
                                      </p:cBhvr>
                                      <p:tavLst>
                                        <p:tav tm="0">
                                          <p:val>
                                            <p:fltVal val="0"/>
                                          </p:val>
                                        </p:tav>
                                        <p:tav tm="100000">
                                          <p:val>
                                            <p:strVal val="#ppt_w"/>
                                          </p:val>
                                        </p:tav>
                                      </p:tavLst>
                                    </p:anim>
                                    <p:anim calcmode="lin" valueType="num">
                                      <p:cBhvr>
                                        <p:cTn id="23" dur="500" fill="hold"/>
                                        <p:tgtEl>
                                          <p:spTgt spid="2054"/>
                                        </p:tgtEl>
                                        <p:attrNameLst>
                                          <p:attrName>ppt_h</p:attrName>
                                        </p:attrNameLst>
                                      </p:cBhvr>
                                      <p:tavLst>
                                        <p:tav tm="0">
                                          <p:val>
                                            <p:fltVal val="0"/>
                                          </p:val>
                                        </p:tav>
                                        <p:tav tm="100000">
                                          <p:val>
                                            <p:strVal val="#ppt_h"/>
                                          </p:val>
                                        </p:tav>
                                      </p:tavLst>
                                    </p:anim>
                                    <p:animEffect transition="in" filter="fade">
                                      <p:cBhvr>
                                        <p:cTn id="24" dur="500"/>
                                        <p:tgtEl>
                                          <p:spTgt spid="2054"/>
                                        </p:tgtEl>
                                      </p:cBhvr>
                                    </p:animEffect>
                                  </p:childTnLst>
                                </p:cTn>
                              </p:par>
                              <p:par>
                                <p:cTn id="25" presetID="53" presetClass="entr" presetSubtype="16"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p:cTn id="27" dur="500" fill="hold"/>
                                        <p:tgtEl>
                                          <p:spTgt spid="2056"/>
                                        </p:tgtEl>
                                        <p:attrNameLst>
                                          <p:attrName>ppt_w</p:attrName>
                                        </p:attrNameLst>
                                      </p:cBhvr>
                                      <p:tavLst>
                                        <p:tav tm="0">
                                          <p:val>
                                            <p:fltVal val="0"/>
                                          </p:val>
                                        </p:tav>
                                        <p:tav tm="100000">
                                          <p:val>
                                            <p:strVal val="#ppt_w"/>
                                          </p:val>
                                        </p:tav>
                                      </p:tavLst>
                                    </p:anim>
                                    <p:anim calcmode="lin" valueType="num">
                                      <p:cBhvr>
                                        <p:cTn id="28" dur="500" fill="hold"/>
                                        <p:tgtEl>
                                          <p:spTgt spid="2056"/>
                                        </p:tgtEl>
                                        <p:attrNameLst>
                                          <p:attrName>ppt_h</p:attrName>
                                        </p:attrNameLst>
                                      </p:cBhvr>
                                      <p:tavLst>
                                        <p:tav tm="0">
                                          <p:val>
                                            <p:fltVal val="0"/>
                                          </p:val>
                                        </p:tav>
                                        <p:tav tm="100000">
                                          <p:val>
                                            <p:strVal val="#ppt_h"/>
                                          </p:val>
                                        </p:tav>
                                      </p:tavLst>
                                    </p:anim>
                                    <p:animEffect transition="in" filter="fade">
                                      <p:cBhvr>
                                        <p:cTn id="29" dur="500"/>
                                        <p:tgtEl>
                                          <p:spTgt spid="2056"/>
                                        </p:tgtEl>
                                      </p:cBhvr>
                                    </p:animEffec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27C06-677A-2641-7D20-6D0C15553922}"/>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A2AB7A4E-1584-8042-D7B8-98C98FED4925}"/>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C632B209-B18B-F40D-7F52-333E0DE30ABF}"/>
              </a:ext>
            </a:extLst>
          </p:cNvPr>
          <p:cNvSpPr/>
          <p:nvPr/>
        </p:nvSpPr>
        <p:spPr>
          <a:xfrm>
            <a:off x="16811116" y="190500"/>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6F46CA7A-5D6A-C116-AB87-1E11D0FDF32A}"/>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pic>
        <p:nvPicPr>
          <p:cNvPr id="3074" name="Picture 2" descr="4 kỷ nguyên của âm nhạc cổ điển">
            <a:extLst>
              <a:ext uri="{FF2B5EF4-FFF2-40B4-BE49-F238E27FC236}">
                <a16:creationId xmlns:a16="http://schemas.microsoft.com/office/drawing/2014/main" id="{6C023FD9-C39D-A29C-9E5F-B928D2D11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24D223-8157-1E1D-E12D-29834D5DEC66}"/>
              </a:ext>
            </a:extLst>
          </p:cNvPr>
          <p:cNvSpPr txBox="1"/>
          <p:nvPr/>
        </p:nvSpPr>
        <p:spPr>
          <a:xfrm>
            <a:off x="502330" y="5448300"/>
            <a:ext cx="17283340" cy="4387483"/>
          </a:xfrm>
          <a:prstGeom prst="rect">
            <a:avLst/>
          </a:prstGeom>
          <a:solidFill>
            <a:schemeClr val="bg1"/>
          </a:solidFill>
        </p:spPr>
        <p:txBody>
          <a:bodyPr wrap="square">
            <a:spAutoFit/>
          </a:bodyPr>
          <a:lstStyle/>
          <a:p>
            <a:pPr algn="just">
              <a:lnSpc>
                <a:spcPct val="150000"/>
              </a:lnSpc>
            </a:pPr>
            <a:r>
              <a:rPr lang="en-US" sz="3800" i="1">
                <a:latin typeface="Arial" panose="020B0604020202020204" pitchFamily="34" charset="0"/>
                <a:cs typeface="Arial" panose="020B0604020202020204" pitchFamily="34" charset="0"/>
              </a:rPr>
              <a:t>Thời kì Âm nhạc Lãng mạn ở châu Âu, kéo dài từ cuối thế kỉ XVIII đến đầu thế kỉ XX, chứng kiến sự xuất hiện của nhiều nhạc sĩ vĩ đại. Những nhạc sĩ này đã để lại dấu ấn sâu đậm trong nền âm nhạc thế giới với những tác phẩm phong phú, đa dạng và giàu cảm xúc, làm phong phú thêm kho tàng âm nhạc Lãng mạn của châu Âu. Trong đó phải kể đến nhạc sĩ F. Schubert.</a:t>
            </a:r>
          </a:p>
        </p:txBody>
      </p:sp>
    </p:spTree>
    <p:extLst>
      <p:ext uri="{BB962C8B-B14F-4D97-AF65-F5344CB8AC3E}">
        <p14:creationId xmlns:p14="http://schemas.microsoft.com/office/powerpoint/2010/main" val="41384617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2C58-5029-CB48-7D4C-B8E005D55048}"/>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10809DA6-94E4-66A5-1C8D-932FCB121572}"/>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FDB1CF5A-4153-7EF7-4EA8-BA6E44B13937}"/>
              </a:ext>
            </a:extLst>
          </p:cNvPr>
          <p:cNvSpPr/>
          <p:nvPr/>
        </p:nvSpPr>
        <p:spPr>
          <a:xfrm>
            <a:off x="16811116" y="190500"/>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FE281F2D-BA96-7070-ABFC-B0D2070927CE}"/>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6" name="TextBox 5">
            <a:extLst>
              <a:ext uri="{FF2B5EF4-FFF2-40B4-BE49-F238E27FC236}">
                <a16:creationId xmlns:a16="http://schemas.microsoft.com/office/drawing/2014/main" id="{EFE15A17-D03D-DB3D-8425-D2CB5757DA8D}"/>
              </a:ext>
            </a:extLst>
          </p:cNvPr>
          <p:cNvSpPr txBox="1"/>
          <p:nvPr/>
        </p:nvSpPr>
        <p:spPr>
          <a:xfrm>
            <a:off x="2399705" y="559998"/>
            <a:ext cx="13488590" cy="861774"/>
          </a:xfrm>
          <a:prstGeom prst="rect">
            <a:avLst/>
          </a:prstGeom>
          <a:noFill/>
        </p:spPr>
        <p:txBody>
          <a:bodyPr wrap="square">
            <a:spAutoFit/>
          </a:bodyPr>
          <a:lstStyle/>
          <a:p>
            <a:pPr algn="ctr"/>
            <a:r>
              <a:rPr lang="en-US" sz="5000" b="1">
                <a:solidFill>
                  <a:schemeClr val="accent6">
                    <a:lumMod val="75000"/>
                  </a:schemeClr>
                </a:solidFill>
                <a:latin typeface="Arial" panose="020B0604020202020204" pitchFamily="34" charset="0"/>
                <a:cs typeface="Arial" panose="020B0604020202020204" pitchFamily="34" charset="0"/>
              </a:rPr>
              <a:t>1. Tìm hiểu về nhạc sĩ F. Schubert </a:t>
            </a:r>
          </a:p>
        </p:txBody>
      </p:sp>
      <p:grpSp>
        <p:nvGrpSpPr>
          <p:cNvPr id="12" name="Group 11">
            <a:extLst>
              <a:ext uri="{FF2B5EF4-FFF2-40B4-BE49-F238E27FC236}">
                <a16:creationId xmlns:a16="http://schemas.microsoft.com/office/drawing/2014/main" id="{1095BD42-E48B-E300-2C66-C71338C87246}"/>
              </a:ext>
            </a:extLst>
          </p:cNvPr>
          <p:cNvGrpSpPr/>
          <p:nvPr/>
        </p:nvGrpSpPr>
        <p:grpSpPr>
          <a:xfrm>
            <a:off x="838200" y="2340150"/>
            <a:ext cx="8839200" cy="5688116"/>
            <a:chOff x="1219200" y="1741384"/>
            <a:chExt cx="8839200" cy="5688116"/>
          </a:xfrm>
        </p:grpSpPr>
        <p:sp>
          <p:nvSpPr>
            <p:cNvPr id="10" name="Rectangle: Rounded Corners 9">
              <a:extLst>
                <a:ext uri="{FF2B5EF4-FFF2-40B4-BE49-F238E27FC236}">
                  <a16:creationId xmlns:a16="http://schemas.microsoft.com/office/drawing/2014/main" id="{DA551E29-193E-44C5-7B9E-FF74DBDB37FF}"/>
                </a:ext>
              </a:extLst>
            </p:cNvPr>
            <p:cNvSpPr/>
            <p:nvPr/>
          </p:nvSpPr>
          <p:spPr>
            <a:xfrm>
              <a:off x="1219200" y="2857500"/>
              <a:ext cx="8839200" cy="4572000"/>
            </a:xfrm>
            <a:prstGeom prst="roundRect">
              <a:avLst>
                <a:gd name="adj" fmla="val 6835"/>
              </a:avLst>
            </a:prstGeom>
            <a:solidFill>
              <a:schemeClr val="bg2"/>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A70D3C-8653-3E0D-D5B4-7DE1AD14D9B9}"/>
                </a:ext>
              </a:extLst>
            </p:cNvPr>
            <p:cNvSpPr txBox="1"/>
            <p:nvPr/>
          </p:nvSpPr>
          <p:spPr>
            <a:xfrm>
              <a:off x="1562100" y="3377242"/>
              <a:ext cx="8153400" cy="3850541"/>
            </a:xfrm>
            <a:prstGeom prst="rect">
              <a:avLst/>
            </a:prstGeom>
            <a:noFill/>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Đọc thông tin trong SGK và tra cứu để thực hiện yêu cầu: </a:t>
              </a:r>
              <a:r>
                <a:rPr lang="en-US" sz="4200" i="1">
                  <a:solidFill>
                    <a:srgbClr val="C00000"/>
                  </a:solidFill>
                  <a:latin typeface="Arial" panose="020B0604020202020204" pitchFamily="34" charset="0"/>
                  <a:cs typeface="Arial" panose="020B0604020202020204" pitchFamily="34" charset="0"/>
                </a:rPr>
                <a:t>Trình bày hiểu biết của em về nhạc sĩ F. Schubert.</a:t>
              </a:r>
            </a:p>
          </p:txBody>
        </p:sp>
        <p:sp>
          <p:nvSpPr>
            <p:cNvPr id="11" name="Freeform 7">
              <a:extLst>
                <a:ext uri="{FF2B5EF4-FFF2-40B4-BE49-F238E27FC236}">
                  <a16:creationId xmlns:a16="http://schemas.microsoft.com/office/drawing/2014/main" id="{5417C90E-C6C7-96BC-6FEE-97BDFC86B73B}"/>
                </a:ext>
              </a:extLst>
            </p:cNvPr>
            <p:cNvSpPr/>
            <p:nvPr/>
          </p:nvSpPr>
          <p:spPr>
            <a:xfrm>
              <a:off x="4508336" y="1741384"/>
              <a:ext cx="2260927" cy="165612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5" name="Group 14">
            <a:extLst>
              <a:ext uri="{FF2B5EF4-FFF2-40B4-BE49-F238E27FC236}">
                <a16:creationId xmlns:a16="http://schemas.microsoft.com/office/drawing/2014/main" id="{3B23A82F-0221-BB34-4E84-9A8CD8D8102C}"/>
              </a:ext>
            </a:extLst>
          </p:cNvPr>
          <p:cNvGrpSpPr/>
          <p:nvPr/>
        </p:nvGrpSpPr>
        <p:grpSpPr>
          <a:xfrm>
            <a:off x="10286832" y="1817423"/>
            <a:ext cx="7498838" cy="8167710"/>
            <a:chOff x="10286832" y="1817423"/>
            <a:chExt cx="7498838" cy="8167710"/>
          </a:xfrm>
        </p:grpSpPr>
        <p:pic>
          <p:nvPicPr>
            <p:cNvPr id="4098" name="Picture 2" descr="Franz Schubert – Wikipedia tiếng Việt">
              <a:extLst>
                <a:ext uri="{FF2B5EF4-FFF2-40B4-BE49-F238E27FC236}">
                  <a16:creationId xmlns:a16="http://schemas.microsoft.com/office/drawing/2014/main" id="{4EE169B7-482B-59E1-0A2A-2E42197362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4438" y="1817423"/>
              <a:ext cx="7239000" cy="81677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B92B464-E5F1-BFAA-DFA3-7464A4084679}"/>
                </a:ext>
              </a:extLst>
            </p:cNvPr>
            <p:cNvSpPr txBox="1"/>
            <p:nvPr/>
          </p:nvSpPr>
          <p:spPr>
            <a:xfrm>
              <a:off x="10286832" y="9019116"/>
              <a:ext cx="7498838" cy="707886"/>
            </a:xfrm>
            <a:prstGeom prst="rect">
              <a:avLst/>
            </a:prstGeom>
            <a:solidFill>
              <a:schemeClr val="bg1"/>
            </a:solidFill>
          </p:spPr>
          <p:txBody>
            <a:bodyPr wrap="square">
              <a:spAutoFit/>
            </a:bodyPr>
            <a:lstStyle/>
            <a:p>
              <a:pPr algn="ctr"/>
              <a:r>
                <a:rPr lang="en-US" sz="4000" i="1">
                  <a:latin typeface="Arial" panose="020B0604020202020204" pitchFamily="34" charset="0"/>
                  <a:cs typeface="Arial" panose="020B0604020202020204" pitchFamily="34" charset="0"/>
                </a:rPr>
                <a:t>Franz Schubert</a:t>
              </a:r>
            </a:p>
          </p:txBody>
        </p:sp>
      </p:grpSp>
    </p:spTree>
    <p:extLst>
      <p:ext uri="{BB962C8B-B14F-4D97-AF65-F5344CB8AC3E}">
        <p14:creationId xmlns:p14="http://schemas.microsoft.com/office/powerpoint/2010/main" val="14074977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A5CC0-9438-88C3-05A0-FA168A8829AD}"/>
            </a:ext>
          </a:extLst>
        </p:cNvPr>
        <p:cNvGrpSpPr/>
        <p:nvPr/>
      </p:nvGrpSpPr>
      <p:grpSpPr>
        <a:xfrm>
          <a:off x="0" y="0"/>
          <a:ext cx="0" cy="0"/>
          <a:chOff x="0" y="0"/>
          <a:chExt cx="0" cy="0"/>
        </a:xfrm>
      </p:grpSpPr>
      <p:pic>
        <p:nvPicPr>
          <p:cNvPr id="4098" name="Picture 2" descr="Franz Schubert – Wikipedia tiếng Việt">
            <a:extLst>
              <a:ext uri="{FF2B5EF4-FFF2-40B4-BE49-F238E27FC236}">
                <a16:creationId xmlns:a16="http://schemas.microsoft.com/office/drawing/2014/main" id="{E5D4B24F-30CF-6183-B3CD-72B838780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87" y="256561"/>
            <a:ext cx="8260418" cy="977387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7">
            <a:extLst>
              <a:ext uri="{FF2B5EF4-FFF2-40B4-BE49-F238E27FC236}">
                <a16:creationId xmlns:a16="http://schemas.microsoft.com/office/drawing/2014/main" id="{332674F0-0FCF-DBE9-2C44-936142930F97}"/>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3">
              <a:extLst>
                <a:ext uri="{96DAC541-7B7A-43D3-8B79-37D633B846F1}">
                  <asvg:svgBlip xmlns:asvg="http://schemas.microsoft.com/office/drawing/2016/SVG/main" r:embed="rId4"/>
                </a:ext>
              </a:extLst>
            </a:blip>
            <a:stretch>
              <a:fillRect l="-93471" t="-160942"/>
            </a:stretch>
          </a:blipFill>
        </p:spPr>
      </p:sp>
      <p:sp>
        <p:nvSpPr>
          <p:cNvPr id="4" name="Freeform 18">
            <a:extLst>
              <a:ext uri="{FF2B5EF4-FFF2-40B4-BE49-F238E27FC236}">
                <a16:creationId xmlns:a16="http://schemas.microsoft.com/office/drawing/2014/main" id="{62814451-E496-0C50-C1C0-95580C9FFB44}"/>
              </a:ext>
            </a:extLst>
          </p:cNvPr>
          <p:cNvSpPr/>
          <p:nvPr/>
        </p:nvSpPr>
        <p:spPr>
          <a:xfrm>
            <a:off x="16811116" y="190500"/>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3">
              <a:extLst>
                <a:ext uri="{96DAC541-7B7A-43D3-8B79-37D633B846F1}">
                  <asvg:svgBlip xmlns:asvg="http://schemas.microsoft.com/office/drawing/2016/SVG/main" r:embed="rId4"/>
                </a:ext>
              </a:extLst>
            </a:blip>
            <a:stretch>
              <a:fillRect l="-93471" t="-160942"/>
            </a:stretch>
          </a:blipFill>
        </p:spPr>
      </p:sp>
      <p:sp>
        <p:nvSpPr>
          <p:cNvPr id="5" name="Freeform 19">
            <a:extLst>
              <a:ext uri="{FF2B5EF4-FFF2-40B4-BE49-F238E27FC236}">
                <a16:creationId xmlns:a16="http://schemas.microsoft.com/office/drawing/2014/main" id="{EBE2F1C5-7450-A5BE-A28B-91B1DB8B42E3}"/>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3">
              <a:extLst>
                <a:ext uri="{96DAC541-7B7A-43D3-8B79-37D633B846F1}">
                  <asvg:svgBlip xmlns:asvg="http://schemas.microsoft.com/office/drawing/2016/SVG/main" r:embed="rId4"/>
                </a:ext>
              </a:extLst>
            </a:blip>
            <a:stretch>
              <a:fillRect l="-93471" t="-160942"/>
            </a:stretch>
          </a:blipFill>
        </p:spPr>
      </p:sp>
      <p:sp>
        <p:nvSpPr>
          <p:cNvPr id="7" name="TextBox 6">
            <a:extLst>
              <a:ext uri="{FF2B5EF4-FFF2-40B4-BE49-F238E27FC236}">
                <a16:creationId xmlns:a16="http://schemas.microsoft.com/office/drawing/2014/main" id="{BF537BDD-B2CA-16EB-0B26-E02037455AD7}"/>
              </a:ext>
            </a:extLst>
          </p:cNvPr>
          <p:cNvSpPr txBox="1"/>
          <p:nvPr/>
        </p:nvSpPr>
        <p:spPr>
          <a:xfrm>
            <a:off x="8469404" y="559998"/>
            <a:ext cx="9818595" cy="861774"/>
          </a:xfrm>
          <a:prstGeom prst="rect">
            <a:avLst/>
          </a:prstGeom>
          <a:noFill/>
        </p:spPr>
        <p:txBody>
          <a:bodyPr wrap="square">
            <a:spAutoFit/>
          </a:bodyPr>
          <a:lstStyle/>
          <a:p>
            <a:pPr algn="ctr"/>
            <a:r>
              <a:rPr lang="en-US" sz="5000" b="1">
                <a:solidFill>
                  <a:srgbClr val="C00000"/>
                </a:solidFill>
                <a:latin typeface="Arial" panose="020B0604020202020204" pitchFamily="34" charset="0"/>
                <a:cs typeface="Arial" panose="020B0604020202020204" pitchFamily="34" charset="0"/>
              </a:rPr>
              <a:t>Franz Schubert</a:t>
            </a:r>
          </a:p>
        </p:txBody>
      </p:sp>
      <p:sp>
        <p:nvSpPr>
          <p:cNvPr id="13" name="TextBox 12">
            <a:extLst>
              <a:ext uri="{FF2B5EF4-FFF2-40B4-BE49-F238E27FC236}">
                <a16:creationId xmlns:a16="http://schemas.microsoft.com/office/drawing/2014/main" id="{44BF0FC3-3197-0672-708A-6ADA68D8E0C4}"/>
              </a:ext>
            </a:extLst>
          </p:cNvPr>
          <p:cNvSpPr txBox="1"/>
          <p:nvPr/>
        </p:nvSpPr>
        <p:spPr>
          <a:xfrm>
            <a:off x="8469406" y="1616214"/>
            <a:ext cx="9818594" cy="707886"/>
          </a:xfrm>
          <a:prstGeom prst="rect">
            <a:avLst/>
          </a:prstGeom>
          <a:noFill/>
        </p:spPr>
        <p:txBody>
          <a:bodyPr wrap="square">
            <a:spAutoFit/>
          </a:bodyPr>
          <a:lstStyle/>
          <a:p>
            <a:pPr algn="ctr"/>
            <a:r>
              <a:rPr lang="en-US" sz="4000" i="1">
                <a:latin typeface="Arial" panose="020B0604020202020204" pitchFamily="34" charset="0"/>
                <a:cs typeface="Arial" panose="020B0604020202020204" pitchFamily="34" charset="0"/>
              </a:rPr>
              <a:t>(1797 – 1828) </a:t>
            </a:r>
          </a:p>
        </p:txBody>
      </p:sp>
      <p:sp>
        <p:nvSpPr>
          <p:cNvPr id="16" name="TextBox 15">
            <a:extLst>
              <a:ext uri="{FF2B5EF4-FFF2-40B4-BE49-F238E27FC236}">
                <a16:creationId xmlns:a16="http://schemas.microsoft.com/office/drawing/2014/main" id="{A91D136F-41E2-3193-3FA0-9BB2260D017A}"/>
              </a:ext>
            </a:extLst>
          </p:cNvPr>
          <p:cNvSpPr txBox="1"/>
          <p:nvPr/>
        </p:nvSpPr>
        <p:spPr>
          <a:xfrm>
            <a:off x="8817066" y="2502999"/>
            <a:ext cx="8935266" cy="736490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Nhạc sĩ người Áo – </a:t>
            </a:r>
            <a:r>
              <a:rPr lang="vi-VN" sz="4000">
                <a:latin typeface="Arial" panose="020B0604020202020204" pitchFamily="34" charset="0"/>
                <a:cs typeface="Arial" panose="020B0604020202020204" pitchFamily="34" charset="0"/>
              </a:rPr>
              <a:t>đại diện đầu tiên của trường phái Âm nhạc Lãng mạn Tây Âu.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Giai điệu âm nhạc mang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tính chất ca xướng, nhẹ nhàng, du dương. </a:t>
            </a:r>
            <a:endPar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Số lượng tác phẩm lớn, có nhiều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sáng tác ở thể loại nghi lễ, thính phòng và piano.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4117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5F89A-32ED-7C56-DE5C-B696B1094318}"/>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DB03ED2E-673F-62EA-92C8-7E00E0EB3472}"/>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6">
              <a:extLst>
                <a:ext uri="{96DAC541-7B7A-43D3-8B79-37D633B846F1}">
                  <asvg:svgBlip xmlns:asvg="http://schemas.microsoft.com/office/drawing/2016/SVG/main" r:embed="rId7"/>
                </a:ext>
              </a:extLst>
            </a:blip>
            <a:stretch>
              <a:fillRect l="-93471" t="-160942"/>
            </a:stretch>
          </a:blipFill>
        </p:spPr>
      </p:sp>
      <p:sp>
        <p:nvSpPr>
          <p:cNvPr id="4" name="Freeform 18">
            <a:extLst>
              <a:ext uri="{FF2B5EF4-FFF2-40B4-BE49-F238E27FC236}">
                <a16:creationId xmlns:a16="http://schemas.microsoft.com/office/drawing/2014/main" id="{B0AECC8C-52AC-9E7D-0946-EEEE39AC7B6A}"/>
              </a:ext>
            </a:extLst>
          </p:cNvPr>
          <p:cNvSpPr/>
          <p:nvPr/>
        </p:nvSpPr>
        <p:spPr>
          <a:xfrm>
            <a:off x="17494253"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6">
              <a:extLst>
                <a:ext uri="{96DAC541-7B7A-43D3-8B79-37D633B846F1}">
                  <asvg:svgBlip xmlns:asvg="http://schemas.microsoft.com/office/drawing/2016/SVG/main" r:embed="rId7"/>
                </a:ext>
              </a:extLst>
            </a:blip>
            <a:stretch>
              <a:fillRect l="-93471" t="-160942"/>
            </a:stretch>
          </a:blipFill>
        </p:spPr>
      </p:sp>
      <p:sp>
        <p:nvSpPr>
          <p:cNvPr id="5" name="Freeform 19">
            <a:extLst>
              <a:ext uri="{FF2B5EF4-FFF2-40B4-BE49-F238E27FC236}">
                <a16:creationId xmlns:a16="http://schemas.microsoft.com/office/drawing/2014/main" id="{4BCC299A-44D5-B1DD-DDA0-AD83A603E64A}"/>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6">
              <a:extLst>
                <a:ext uri="{96DAC541-7B7A-43D3-8B79-37D633B846F1}">
                  <asvg:svgBlip xmlns:asvg="http://schemas.microsoft.com/office/drawing/2016/SVG/main" r:embed="rId7"/>
                </a:ext>
              </a:extLst>
            </a:blip>
            <a:stretch>
              <a:fillRect l="-93471" t="-160942"/>
            </a:stretch>
          </a:blipFill>
        </p:spPr>
      </p:sp>
      <p:grpSp>
        <p:nvGrpSpPr>
          <p:cNvPr id="10" name="Group 9">
            <a:extLst>
              <a:ext uri="{FF2B5EF4-FFF2-40B4-BE49-F238E27FC236}">
                <a16:creationId xmlns:a16="http://schemas.microsoft.com/office/drawing/2014/main" id="{A38D3814-8277-955E-869E-D98D96CD96F9}"/>
              </a:ext>
            </a:extLst>
          </p:cNvPr>
          <p:cNvGrpSpPr/>
          <p:nvPr/>
        </p:nvGrpSpPr>
        <p:grpSpPr>
          <a:xfrm>
            <a:off x="225596" y="-22123"/>
            <a:ext cx="16905032" cy="3170099"/>
            <a:chOff x="225596" y="-22123"/>
            <a:chExt cx="16905032" cy="3170099"/>
          </a:xfrm>
        </p:grpSpPr>
        <p:cxnSp>
          <p:nvCxnSpPr>
            <p:cNvPr id="11" name="Straight Connector 10">
              <a:extLst>
                <a:ext uri="{FF2B5EF4-FFF2-40B4-BE49-F238E27FC236}">
                  <a16:creationId xmlns:a16="http://schemas.microsoft.com/office/drawing/2014/main" id="{91E0C4BD-D847-B239-0816-3052D243DDEC}"/>
                </a:ext>
              </a:extLst>
            </p:cNvPr>
            <p:cNvCxnSpPr/>
            <p:nvPr/>
          </p:nvCxnSpPr>
          <p:spPr>
            <a:xfrm>
              <a:off x="1157371" y="919972"/>
              <a:ext cx="15973257"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0D67E3-9DF4-60D6-7667-722D2150EDF5}"/>
                </a:ext>
              </a:extLst>
            </p:cNvPr>
            <p:cNvSpPr txBox="1"/>
            <p:nvPr/>
          </p:nvSpPr>
          <p:spPr>
            <a:xfrm>
              <a:off x="225596" y="-22123"/>
              <a:ext cx="1143000" cy="3170099"/>
            </a:xfrm>
            <a:prstGeom prst="rect">
              <a:avLst/>
            </a:prstGeom>
            <a:noFill/>
          </p:spPr>
          <p:txBody>
            <a:bodyPr wrap="square" rtlCol="0">
              <a:spAutoFit/>
            </a:bodyPr>
            <a:lstStyle/>
            <a:p>
              <a:r>
                <a:rPr lang="en-US" sz="20000">
                  <a:solidFill>
                    <a:schemeClr val="accent4">
                      <a:lumMod val="75000"/>
                    </a:schemeClr>
                  </a:solidFill>
                  <a:latin typeface="Arial" panose="020B0604020202020204" pitchFamily="34" charset="0"/>
                  <a:cs typeface="Arial" panose="020B0604020202020204" pitchFamily="34" charset="0"/>
                </a:rPr>
                <a:t>“</a:t>
              </a:r>
            </a:p>
          </p:txBody>
        </p:sp>
      </p:grpSp>
      <p:sp>
        <p:nvSpPr>
          <p:cNvPr id="6" name="TextBox 5">
            <a:extLst>
              <a:ext uri="{FF2B5EF4-FFF2-40B4-BE49-F238E27FC236}">
                <a16:creationId xmlns:a16="http://schemas.microsoft.com/office/drawing/2014/main" id="{EBC91345-184A-9F51-411E-008413FCA383}"/>
              </a:ext>
            </a:extLst>
          </p:cNvPr>
          <p:cNvSpPr txBox="1"/>
          <p:nvPr/>
        </p:nvSpPr>
        <p:spPr>
          <a:xfrm>
            <a:off x="1028699" y="1308370"/>
            <a:ext cx="16230600" cy="1839606"/>
          </a:xfrm>
          <a:prstGeom prst="rect">
            <a:avLst/>
          </a:prstGeom>
          <a:noFill/>
        </p:spPr>
        <p:txBody>
          <a:bodyPr wrap="square">
            <a:spAutoFit/>
          </a:bodyPr>
          <a:lstStyle/>
          <a:p>
            <a:pPr algn="just">
              <a:lnSpc>
                <a:spcPct val="150000"/>
              </a:lnSpc>
            </a:pPr>
            <a:r>
              <a:rPr lang="vi-VN" sz="4000"/>
              <a:t>F. Schubert được xếp hạng là một trong những nhà soạn nhạc vĩ đại của âm nhạc thời kì cuối cổ điển và đầu thời kì lãng mạn.</a:t>
            </a:r>
            <a:endParaRPr lang="en-US" sz="4000"/>
          </a:p>
        </p:txBody>
      </p:sp>
      <p:pic>
        <p:nvPicPr>
          <p:cNvPr id="14" name="Picture 9">
            <a:extLst>
              <a:ext uri="{FF2B5EF4-FFF2-40B4-BE49-F238E27FC236}">
                <a16:creationId xmlns:a16="http://schemas.microsoft.com/office/drawing/2014/main" id="{F8EBA494-0E08-32A6-B3E3-92EBD63C700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15000" y="5448300"/>
            <a:ext cx="6562719" cy="4470852"/>
          </a:xfrm>
          <a:prstGeom prst="rect">
            <a:avLst/>
          </a:prstGeom>
        </p:spPr>
      </p:pic>
      <p:grpSp>
        <p:nvGrpSpPr>
          <p:cNvPr id="26" name="Group 25">
            <a:extLst>
              <a:ext uri="{FF2B5EF4-FFF2-40B4-BE49-F238E27FC236}">
                <a16:creationId xmlns:a16="http://schemas.microsoft.com/office/drawing/2014/main" id="{DCCBF364-F7B6-7448-3213-D5104A27FD80}"/>
              </a:ext>
            </a:extLst>
          </p:cNvPr>
          <p:cNvGrpSpPr/>
          <p:nvPr/>
        </p:nvGrpSpPr>
        <p:grpSpPr>
          <a:xfrm>
            <a:off x="909404" y="3914776"/>
            <a:ext cx="4419600" cy="5603076"/>
            <a:chOff x="909404" y="3914776"/>
            <a:chExt cx="4419600" cy="5603076"/>
          </a:xfrm>
        </p:grpSpPr>
        <p:grpSp>
          <p:nvGrpSpPr>
            <p:cNvPr id="15" name="Group 14">
              <a:extLst>
                <a:ext uri="{FF2B5EF4-FFF2-40B4-BE49-F238E27FC236}">
                  <a16:creationId xmlns:a16="http://schemas.microsoft.com/office/drawing/2014/main" id="{C8E69F80-38F6-DFB1-4F84-184D355C447C}"/>
                </a:ext>
              </a:extLst>
            </p:cNvPr>
            <p:cNvGrpSpPr/>
            <p:nvPr/>
          </p:nvGrpSpPr>
          <p:grpSpPr>
            <a:xfrm>
              <a:off x="909404" y="3914776"/>
              <a:ext cx="4419600" cy="5603076"/>
              <a:chOff x="1447800" y="3914776"/>
              <a:chExt cx="4419600" cy="5603076"/>
            </a:xfrm>
          </p:grpSpPr>
          <p:pic>
            <p:nvPicPr>
              <p:cNvPr id="17" name="Picture 27">
                <a:extLst>
                  <a:ext uri="{FF2B5EF4-FFF2-40B4-BE49-F238E27FC236}">
                    <a16:creationId xmlns:a16="http://schemas.microsoft.com/office/drawing/2014/main" id="{12FAD96E-046A-72F7-66BA-CBF03B1C5A6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7800" y="3914776"/>
                <a:ext cx="4419600" cy="5603076"/>
              </a:xfrm>
              <a:prstGeom prst="rect">
                <a:avLst/>
              </a:prstGeom>
            </p:spPr>
          </p:pic>
          <p:sp>
            <p:nvSpPr>
              <p:cNvPr id="18" name="TextBox 17">
                <a:extLst>
                  <a:ext uri="{FF2B5EF4-FFF2-40B4-BE49-F238E27FC236}">
                    <a16:creationId xmlns:a16="http://schemas.microsoft.com/office/drawing/2014/main" id="{D1537E6B-C208-29D3-7FE4-B1CFF40B8FCA}"/>
                  </a:ext>
                </a:extLst>
              </p:cNvPr>
              <p:cNvSpPr txBox="1"/>
              <p:nvPr/>
            </p:nvSpPr>
            <p:spPr>
              <a:xfrm>
                <a:off x="1447800" y="4497169"/>
                <a:ext cx="4419600" cy="646331"/>
              </a:xfrm>
              <a:prstGeom prst="rect">
                <a:avLst/>
              </a:prstGeom>
              <a:noFill/>
            </p:spPr>
            <p:txBody>
              <a:bodyPr wrap="square">
                <a:spAutoFit/>
              </a:bodyPr>
              <a:lstStyle/>
              <a:p>
                <a:pPr algn="ctr"/>
                <a:r>
                  <a:rPr lang="en-US" sz="3600" i="1">
                    <a:solidFill>
                      <a:srgbClr val="002060"/>
                    </a:solidFill>
                    <a:latin typeface="Arial" panose="020B0604020202020204" pitchFamily="34" charset="0"/>
                    <a:cs typeface="Arial" panose="020B0604020202020204" pitchFamily="34" charset="0"/>
                  </a:rPr>
                  <a:t>Cá hồi (Die Forelle)</a:t>
                </a:r>
              </a:p>
            </p:txBody>
          </p:sp>
        </p:grpSp>
        <p:pic>
          <p:nvPicPr>
            <p:cNvPr id="25" name="dieskau-moore">
              <a:hlinkClick r:id="" action="ppaction://media"/>
              <a:extLst>
                <a:ext uri="{FF2B5EF4-FFF2-40B4-BE49-F238E27FC236}">
                  <a16:creationId xmlns:a16="http://schemas.microsoft.com/office/drawing/2014/main" id="{1A490FDA-6EE8-58BF-7905-2FE71A79606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17504" y="5697501"/>
              <a:ext cx="1803400" cy="1803400"/>
            </a:xfrm>
            <a:prstGeom prst="rect">
              <a:avLst/>
            </a:prstGeom>
          </p:spPr>
        </p:pic>
      </p:grpSp>
      <p:grpSp>
        <p:nvGrpSpPr>
          <p:cNvPr id="28" name="Group 27">
            <a:extLst>
              <a:ext uri="{FF2B5EF4-FFF2-40B4-BE49-F238E27FC236}">
                <a16:creationId xmlns:a16="http://schemas.microsoft.com/office/drawing/2014/main" id="{0955B79A-61C4-F1FF-4025-E9E4BEB23C00}"/>
              </a:ext>
            </a:extLst>
          </p:cNvPr>
          <p:cNvGrpSpPr/>
          <p:nvPr/>
        </p:nvGrpSpPr>
        <p:grpSpPr>
          <a:xfrm>
            <a:off x="12663715" y="3887568"/>
            <a:ext cx="4419600" cy="5603076"/>
            <a:chOff x="12663715" y="3887568"/>
            <a:chExt cx="4419600" cy="5603076"/>
          </a:xfrm>
        </p:grpSpPr>
        <p:grpSp>
          <p:nvGrpSpPr>
            <p:cNvPr id="21" name="Group 20">
              <a:extLst>
                <a:ext uri="{FF2B5EF4-FFF2-40B4-BE49-F238E27FC236}">
                  <a16:creationId xmlns:a16="http://schemas.microsoft.com/office/drawing/2014/main" id="{7B32AE5E-3AAB-3579-D1B2-EE5EE7408414}"/>
                </a:ext>
              </a:extLst>
            </p:cNvPr>
            <p:cNvGrpSpPr/>
            <p:nvPr/>
          </p:nvGrpSpPr>
          <p:grpSpPr>
            <a:xfrm>
              <a:off x="12663715" y="3887568"/>
              <a:ext cx="4419600" cy="5603076"/>
              <a:chOff x="1447800" y="3914776"/>
              <a:chExt cx="4419600" cy="5603076"/>
            </a:xfrm>
          </p:grpSpPr>
          <p:pic>
            <p:nvPicPr>
              <p:cNvPr id="23" name="Picture 27">
                <a:extLst>
                  <a:ext uri="{FF2B5EF4-FFF2-40B4-BE49-F238E27FC236}">
                    <a16:creationId xmlns:a16="http://schemas.microsoft.com/office/drawing/2014/main" id="{90F6C447-BA56-6C07-1F58-1C0B2A3BCD5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7800" y="3914776"/>
                <a:ext cx="4419600" cy="5603076"/>
              </a:xfrm>
              <a:prstGeom prst="rect">
                <a:avLst/>
              </a:prstGeom>
            </p:spPr>
          </p:pic>
          <p:sp>
            <p:nvSpPr>
              <p:cNvPr id="24" name="TextBox 23">
                <a:extLst>
                  <a:ext uri="{FF2B5EF4-FFF2-40B4-BE49-F238E27FC236}">
                    <a16:creationId xmlns:a16="http://schemas.microsoft.com/office/drawing/2014/main" id="{3F8CA117-3365-15C5-766E-6E151D61E6E0}"/>
                  </a:ext>
                </a:extLst>
              </p:cNvPr>
              <p:cNvSpPr txBox="1"/>
              <p:nvPr/>
            </p:nvSpPr>
            <p:spPr>
              <a:xfrm>
                <a:off x="1570933" y="4199378"/>
                <a:ext cx="4159711" cy="820674"/>
              </a:xfrm>
              <a:prstGeom prst="rect">
                <a:avLst/>
              </a:prstGeom>
              <a:noFill/>
            </p:spPr>
            <p:txBody>
              <a:bodyPr wrap="square">
                <a:spAutoFit/>
              </a:bodyPr>
              <a:lstStyle/>
              <a:p>
                <a:pPr algn="ctr">
                  <a:lnSpc>
                    <a:spcPct val="150000"/>
                  </a:lnSpc>
                </a:pPr>
                <a:r>
                  <a:rPr lang="en-US" sz="3600" i="1">
                    <a:solidFill>
                      <a:srgbClr val="002060"/>
                    </a:solidFill>
                    <a:latin typeface="Arial" panose="020B0604020202020204" pitchFamily="34" charset="0"/>
                    <a:cs typeface="Arial" panose="020B0604020202020204" pitchFamily="34" charset="0"/>
                  </a:rPr>
                  <a:t>Giao hưởng bỏ dở</a:t>
                </a:r>
              </a:p>
            </p:txBody>
          </p:sp>
        </p:grpSp>
        <p:pic>
          <p:nvPicPr>
            <p:cNvPr id="27" name="symphony-no-8-in-b-minor-d-759---jordan">
              <a:hlinkClick r:id="" action="ppaction://media"/>
              <a:extLst>
                <a:ext uri="{FF2B5EF4-FFF2-40B4-BE49-F238E27FC236}">
                  <a16:creationId xmlns:a16="http://schemas.microsoft.com/office/drawing/2014/main" id="{A6ACC3DE-F7E5-ED5B-B4B8-1F372397B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020800" y="5591691"/>
              <a:ext cx="2015020" cy="2015020"/>
            </a:xfrm>
            <a:prstGeom prst="rect">
              <a:avLst/>
            </a:prstGeom>
          </p:spPr>
        </p:pic>
      </p:grpSp>
    </p:spTree>
    <p:extLst>
      <p:ext uri="{BB962C8B-B14F-4D97-AF65-F5344CB8AC3E}">
        <p14:creationId xmlns:p14="http://schemas.microsoft.com/office/powerpoint/2010/main" val="17814805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7"/>
                </p:tgtEl>
              </p:cMediaNode>
            </p:audio>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5F89A-32ED-7C56-DE5C-B696B1094318}"/>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DB03ED2E-673F-62EA-92C8-7E00E0EB3472}"/>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B0AECC8C-52AC-9E7D-0946-EEEE39AC7B6A}"/>
              </a:ext>
            </a:extLst>
          </p:cNvPr>
          <p:cNvSpPr/>
          <p:nvPr/>
        </p:nvSpPr>
        <p:spPr>
          <a:xfrm>
            <a:off x="17494253"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4BCC299A-44D5-B1DD-DDA0-AD83A603E64A}"/>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3" name="TextBox 2">
            <a:extLst>
              <a:ext uri="{FF2B5EF4-FFF2-40B4-BE49-F238E27FC236}">
                <a16:creationId xmlns:a16="http://schemas.microsoft.com/office/drawing/2014/main" id="{47D7C5C4-E554-9028-0F2F-675572C29AD8}"/>
              </a:ext>
            </a:extLst>
          </p:cNvPr>
          <p:cNvSpPr txBox="1"/>
          <p:nvPr/>
        </p:nvSpPr>
        <p:spPr>
          <a:xfrm>
            <a:off x="2399705" y="559998"/>
            <a:ext cx="13488590" cy="861774"/>
          </a:xfrm>
          <a:prstGeom prst="rect">
            <a:avLst/>
          </a:prstGeom>
          <a:noFill/>
        </p:spPr>
        <p:txBody>
          <a:bodyPr wrap="square">
            <a:spAutoFit/>
          </a:bodyPr>
          <a:lstStyle/>
          <a:p>
            <a:pPr algn="ctr"/>
            <a:r>
              <a:rPr lang="en-US" sz="5000" b="1">
                <a:solidFill>
                  <a:schemeClr val="accent6">
                    <a:lumMod val="75000"/>
                  </a:schemeClr>
                </a:solidFill>
                <a:latin typeface="Arial" panose="020B0604020202020204" pitchFamily="34" charset="0"/>
                <a:cs typeface="Arial" panose="020B0604020202020204" pitchFamily="34" charset="0"/>
              </a:rPr>
              <a:t>2. Khúc nhạc Serenade</a:t>
            </a:r>
          </a:p>
        </p:txBody>
      </p:sp>
      <p:pic>
        <p:nvPicPr>
          <p:cNvPr id="8" name="Picture 7">
            <a:extLst>
              <a:ext uri="{FF2B5EF4-FFF2-40B4-BE49-F238E27FC236}">
                <a16:creationId xmlns:a16="http://schemas.microsoft.com/office/drawing/2014/main" id="{CD684F86-96AE-29CB-9176-29C53CAEB176}"/>
              </a:ext>
            </a:extLst>
          </p:cNvPr>
          <p:cNvPicPr>
            <a:picLocks noChangeAspect="1"/>
          </p:cNvPicPr>
          <p:nvPr/>
        </p:nvPicPr>
        <p:blipFill>
          <a:blip r:embed="rId4"/>
          <a:stretch>
            <a:fillRect/>
          </a:stretch>
        </p:blipFill>
        <p:spPr>
          <a:xfrm>
            <a:off x="1371600" y="1638300"/>
            <a:ext cx="14097000" cy="8033568"/>
          </a:xfrm>
          <a:prstGeom prst="rect">
            <a:avLst/>
          </a:prstGeom>
        </p:spPr>
      </p:pic>
    </p:spTree>
    <p:extLst>
      <p:ext uri="{BB962C8B-B14F-4D97-AF65-F5344CB8AC3E}">
        <p14:creationId xmlns:p14="http://schemas.microsoft.com/office/powerpoint/2010/main" val="2821847241"/>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3D895-FB81-28FB-BEA7-02281D6ACAE8}"/>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37758E1E-DD96-CECE-0F0C-4CF7C59D61EE}"/>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89E8FA51-8BAC-CBEC-AC13-CCD9F6875FF2}"/>
              </a:ext>
            </a:extLst>
          </p:cNvPr>
          <p:cNvSpPr/>
          <p:nvPr/>
        </p:nvSpPr>
        <p:spPr>
          <a:xfrm>
            <a:off x="17494253"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8DCD3910-BB79-DC58-2B48-20A7934897A6}"/>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grpSp>
        <p:nvGrpSpPr>
          <p:cNvPr id="11" name="Group 10">
            <a:extLst>
              <a:ext uri="{FF2B5EF4-FFF2-40B4-BE49-F238E27FC236}">
                <a16:creationId xmlns:a16="http://schemas.microsoft.com/office/drawing/2014/main" id="{A00CF439-5C57-6A65-D56D-063FEDAAD621}"/>
              </a:ext>
            </a:extLst>
          </p:cNvPr>
          <p:cNvGrpSpPr/>
          <p:nvPr/>
        </p:nvGrpSpPr>
        <p:grpSpPr>
          <a:xfrm>
            <a:off x="914400" y="1714500"/>
            <a:ext cx="8839200" cy="6613615"/>
            <a:chOff x="2176462" y="1092038"/>
            <a:chExt cx="8839200" cy="6613615"/>
          </a:xfrm>
        </p:grpSpPr>
        <p:sp>
          <p:nvSpPr>
            <p:cNvPr id="9" name="Rectangle: Rounded Corners 8">
              <a:extLst>
                <a:ext uri="{FF2B5EF4-FFF2-40B4-BE49-F238E27FC236}">
                  <a16:creationId xmlns:a16="http://schemas.microsoft.com/office/drawing/2014/main" id="{751EBBF9-F864-8778-288D-29F2BB8C28A5}"/>
                </a:ext>
              </a:extLst>
            </p:cNvPr>
            <p:cNvSpPr/>
            <p:nvPr/>
          </p:nvSpPr>
          <p:spPr>
            <a:xfrm>
              <a:off x="2328862" y="2247900"/>
              <a:ext cx="8686800" cy="5457753"/>
            </a:xfrm>
            <a:prstGeom prst="roundRect">
              <a:avLst>
                <a:gd name="adj" fmla="val 7128"/>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5EC6BAB-FC09-C63E-7036-3B9404AED7E9}"/>
                </a:ext>
              </a:extLst>
            </p:cNvPr>
            <p:cNvSpPr/>
            <p:nvPr/>
          </p:nvSpPr>
          <p:spPr>
            <a:xfrm>
              <a:off x="2176462" y="2095500"/>
              <a:ext cx="8686800" cy="5457753"/>
            </a:xfrm>
            <a:prstGeom prst="roundRect">
              <a:avLst>
                <a:gd name="adj" fmla="val 7128"/>
              </a:avLst>
            </a:prstGeom>
            <a:solidFill>
              <a:schemeClr val="bg1"/>
            </a:solid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1254565-078E-ECCC-542D-494E36FC50D9}"/>
                </a:ext>
              </a:extLst>
            </p:cNvPr>
            <p:cNvSpPr txBox="1"/>
            <p:nvPr/>
          </p:nvSpPr>
          <p:spPr>
            <a:xfrm>
              <a:off x="2406848" y="2679320"/>
              <a:ext cx="8226028"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Trình bày hoàn cảnh ra đời khúc nhạc Serenade.</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Nêu cảm nhận về tính chất âm nhạc và giai điệu của khúc nhạc Serenade.</a:t>
              </a:r>
            </a:p>
          </p:txBody>
        </p:sp>
        <p:sp>
          <p:nvSpPr>
            <p:cNvPr id="10" name="Freeform 7">
              <a:extLst>
                <a:ext uri="{FF2B5EF4-FFF2-40B4-BE49-F238E27FC236}">
                  <a16:creationId xmlns:a16="http://schemas.microsoft.com/office/drawing/2014/main" id="{7E1CB6A8-28D9-C94E-7521-E69888D9A121}"/>
                </a:ext>
              </a:extLst>
            </p:cNvPr>
            <p:cNvSpPr/>
            <p:nvPr/>
          </p:nvSpPr>
          <p:spPr>
            <a:xfrm>
              <a:off x="5436393" y="1092038"/>
              <a:ext cx="2166938" cy="1587282"/>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2" name="Picture 3">
            <a:extLst>
              <a:ext uri="{FF2B5EF4-FFF2-40B4-BE49-F238E27FC236}">
                <a16:creationId xmlns:a16="http://schemas.microsoft.com/office/drawing/2014/main" id="{1C42F61F-FA32-3105-20DA-B4812D557D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78126" y="4190231"/>
            <a:ext cx="7836812" cy="5564137"/>
          </a:xfrm>
          <a:prstGeom prst="rect">
            <a:avLst/>
          </a:prstGeom>
        </p:spPr>
      </p:pic>
      <p:sp>
        <p:nvSpPr>
          <p:cNvPr id="13" name="Rectangle: Rounded Corners 12">
            <a:extLst>
              <a:ext uri="{FF2B5EF4-FFF2-40B4-BE49-F238E27FC236}">
                <a16:creationId xmlns:a16="http://schemas.microsoft.com/office/drawing/2014/main" id="{F837C47C-D32D-14DB-44BF-B72E79EA015D}"/>
              </a:ext>
            </a:extLst>
          </p:cNvPr>
          <p:cNvSpPr/>
          <p:nvPr/>
        </p:nvSpPr>
        <p:spPr>
          <a:xfrm>
            <a:off x="10516593" y="2251265"/>
            <a:ext cx="6781800" cy="1238194"/>
          </a:xfrm>
          <a:prstGeom prst="round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b="1" i="1">
                <a:solidFill>
                  <a:schemeClr val="bg1"/>
                </a:solidFill>
                <a:latin typeface="Arial" panose="020B0604020202020204" pitchFamily="34" charset="0"/>
                <a:cs typeface="Arial" panose="020B0604020202020204" pitchFamily="34" charset="0"/>
              </a:rPr>
              <a:t>Thảo luận nhóm đôi </a:t>
            </a:r>
          </a:p>
        </p:txBody>
      </p:sp>
      <p:pic>
        <p:nvPicPr>
          <p:cNvPr id="3" name="Google Shape;192;p2">
            <a:extLst>
              <a:ext uri="{FF2B5EF4-FFF2-40B4-BE49-F238E27FC236}">
                <a16:creationId xmlns:a16="http://schemas.microsoft.com/office/drawing/2014/main" id="{98A36D20-668E-057F-918B-915935955618}"/>
              </a:ext>
            </a:extLst>
          </p:cNvPr>
          <p:cNvPicPr preferRelativeResize="0"/>
          <p:nvPr/>
        </p:nvPicPr>
        <p:blipFill rotWithShape="1">
          <a:blip r:embed="rId8">
            <a:alphaModFix/>
          </a:blip>
          <a:srcRect/>
          <a:stretch/>
        </p:blipFill>
        <p:spPr>
          <a:xfrm>
            <a:off x="170887" y="9565604"/>
            <a:ext cx="2992117" cy="527361"/>
          </a:xfrm>
          <a:prstGeom prst="rect">
            <a:avLst/>
          </a:prstGeom>
          <a:noFill/>
          <a:ln>
            <a:noFill/>
          </a:ln>
        </p:spPr>
      </p:pic>
    </p:spTree>
    <p:extLst>
      <p:ext uri="{BB962C8B-B14F-4D97-AF65-F5344CB8AC3E}">
        <p14:creationId xmlns:p14="http://schemas.microsoft.com/office/powerpoint/2010/main" val="34433143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F74F4-3772-44CC-0C08-676042CF5F51}"/>
            </a:ext>
          </a:extLst>
        </p:cNvPr>
        <p:cNvGrpSpPr/>
        <p:nvPr/>
      </p:nvGrpSpPr>
      <p:grpSpPr>
        <a:xfrm>
          <a:off x="0" y="0"/>
          <a:ext cx="0" cy="0"/>
          <a:chOff x="0" y="0"/>
          <a:chExt cx="0" cy="0"/>
        </a:xfrm>
      </p:grpSpPr>
      <p:sp>
        <p:nvSpPr>
          <p:cNvPr id="6" name="Arrow: Pentagon 5">
            <a:extLst>
              <a:ext uri="{FF2B5EF4-FFF2-40B4-BE49-F238E27FC236}">
                <a16:creationId xmlns:a16="http://schemas.microsoft.com/office/drawing/2014/main" id="{8BDB4230-C130-ED3C-8223-21DCB164E3B3}"/>
              </a:ext>
            </a:extLst>
          </p:cNvPr>
          <p:cNvSpPr/>
          <p:nvPr/>
        </p:nvSpPr>
        <p:spPr>
          <a:xfrm>
            <a:off x="7772400" y="545710"/>
            <a:ext cx="6629400" cy="1066800"/>
          </a:xfrm>
          <a:prstGeom prst="homePlate">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i="1">
                <a:solidFill>
                  <a:srgbClr val="0070C0"/>
                </a:solidFill>
                <a:latin typeface="Arial" panose="020B0604020202020204" pitchFamily="34" charset="0"/>
                <a:cs typeface="Arial" panose="020B0604020202020204" pitchFamily="34" charset="0"/>
              </a:rPr>
              <a:t>Hoàn cảnh ra đời </a:t>
            </a:r>
          </a:p>
        </p:txBody>
      </p:sp>
      <p:sp>
        <p:nvSpPr>
          <p:cNvPr id="2" name="Freeform 17">
            <a:extLst>
              <a:ext uri="{FF2B5EF4-FFF2-40B4-BE49-F238E27FC236}">
                <a16:creationId xmlns:a16="http://schemas.microsoft.com/office/drawing/2014/main" id="{D5422B32-C951-67AB-8BE7-BEBE124E070D}"/>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F3AE75B7-3657-65BD-0C36-76C37D3BA1D4}"/>
              </a:ext>
            </a:extLst>
          </p:cNvPr>
          <p:cNvSpPr/>
          <p:nvPr/>
        </p:nvSpPr>
        <p:spPr>
          <a:xfrm>
            <a:off x="17494253"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9A1A55B4-FF2B-3D79-51D3-3BD2259F6E1A}"/>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8" name="TextBox 7">
            <a:extLst>
              <a:ext uri="{FF2B5EF4-FFF2-40B4-BE49-F238E27FC236}">
                <a16:creationId xmlns:a16="http://schemas.microsoft.com/office/drawing/2014/main" id="{A43578C7-1828-F3E7-7E1E-7F46BF716877}"/>
              </a:ext>
            </a:extLst>
          </p:cNvPr>
          <p:cNvSpPr txBox="1"/>
          <p:nvPr/>
        </p:nvSpPr>
        <p:spPr>
          <a:xfrm>
            <a:off x="8289136" y="2048470"/>
            <a:ext cx="9585435"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Serenade là khúc nhạc thứ tư trong quyển 1 thuộc tập nhạc Bài ca thiên nga của F. Schubert. </a:t>
            </a:r>
            <a:endParaRPr lang="en-US" sz="4000"/>
          </a:p>
          <a:p>
            <a:pPr marL="571500" indent="-571500" algn="just">
              <a:lnSpc>
                <a:spcPct val="150000"/>
              </a:lnSpc>
              <a:buFont typeface="Wingdings" panose="05000000000000000000" pitchFamily="2" charset="2"/>
              <a:buChar char="§"/>
            </a:pPr>
            <a:r>
              <a:rPr lang="vi-VN" sz="4000"/>
              <a:t>Ông viết tác phẩm này để tặng một thiếu nữ với cảm xúc trong sáng, thơ mộng và chân thành.</a:t>
            </a:r>
          </a:p>
          <a:p>
            <a:pPr marL="571500" indent="-571500" algn="just">
              <a:lnSpc>
                <a:spcPct val="150000"/>
              </a:lnSpc>
              <a:buFont typeface="Wingdings" panose="05000000000000000000" pitchFamily="2" charset="2"/>
              <a:buChar char="§"/>
            </a:pPr>
            <a:r>
              <a:rPr lang="vi-VN" sz="4000"/>
              <a:t>Ở Việt Nam, Serenade trong bản tiếng Việt được gọi là Khúc nhạc chiều.</a:t>
            </a:r>
          </a:p>
        </p:txBody>
      </p:sp>
      <p:pic>
        <p:nvPicPr>
          <p:cNvPr id="5122" name="Picture 2" descr="Đôi điều về tác phẩm Serenade của Schubert | Nhạc sĩ Ngọc Khuê">
            <a:extLst>
              <a:ext uri="{FF2B5EF4-FFF2-40B4-BE49-F238E27FC236}">
                <a16:creationId xmlns:a16="http://schemas.microsoft.com/office/drawing/2014/main" id="{F8DAA428-2410-90B0-C4ED-FB8215562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1593"/>
            <a:ext cx="7467600" cy="941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828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E3A6C-122D-6D8D-79AF-401DEABC4962}"/>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89DE40CE-8CF7-E7FF-BFE6-80C94F197887}"/>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4FE72C65-B21C-91E5-5351-DCE5C06D6C4E}"/>
              </a:ext>
            </a:extLst>
          </p:cNvPr>
          <p:cNvSpPr/>
          <p:nvPr/>
        </p:nvSpPr>
        <p:spPr>
          <a:xfrm>
            <a:off x="17494253"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179D69F5-31E5-B959-2B4D-E27D7D01F629}"/>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pic>
        <p:nvPicPr>
          <p:cNvPr id="7" name="Picture 6">
            <a:extLst>
              <a:ext uri="{FF2B5EF4-FFF2-40B4-BE49-F238E27FC236}">
                <a16:creationId xmlns:a16="http://schemas.microsoft.com/office/drawing/2014/main" id="{07A3C3E9-DFDC-6A8E-C1CE-17785EDE12D5}"/>
              </a:ext>
            </a:extLst>
          </p:cNvPr>
          <p:cNvPicPr>
            <a:picLocks noChangeAspect="1"/>
          </p:cNvPicPr>
          <p:nvPr/>
        </p:nvPicPr>
        <p:blipFill>
          <a:blip r:embed="rId4"/>
          <a:stretch>
            <a:fillRect/>
          </a:stretch>
        </p:blipFill>
        <p:spPr>
          <a:xfrm>
            <a:off x="304800" y="419100"/>
            <a:ext cx="8839200" cy="6378498"/>
          </a:xfrm>
          <a:prstGeom prst="rect">
            <a:avLst/>
          </a:prstGeom>
        </p:spPr>
      </p:pic>
      <p:sp>
        <p:nvSpPr>
          <p:cNvPr id="9" name="Rectangle: Rounded Corners 8">
            <a:extLst>
              <a:ext uri="{FF2B5EF4-FFF2-40B4-BE49-F238E27FC236}">
                <a16:creationId xmlns:a16="http://schemas.microsoft.com/office/drawing/2014/main" id="{E5AF5078-BE8C-C17A-B7FC-5DA4481AF0BE}"/>
              </a:ext>
            </a:extLst>
          </p:cNvPr>
          <p:cNvSpPr/>
          <p:nvPr/>
        </p:nvSpPr>
        <p:spPr>
          <a:xfrm>
            <a:off x="9572116" y="1943100"/>
            <a:ext cx="8213554" cy="1524000"/>
          </a:xfrm>
          <a:prstGeom prst="roundRect">
            <a:avLst>
              <a:gd name="adj" fmla="val 13988"/>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800">
                <a:solidFill>
                  <a:schemeClr val="tx1"/>
                </a:solidFill>
                <a:latin typeface="Arial" panose="020B0604020202020204" pitchFamily="34" charset="0"/>
                <a:cs typeface="Arial" panose="020B0604020202020204" pitchFamily="34" charset="0"/>
              </a:rPr>
              <a:t>Viết ở giọng thứ, gồm 2 đoạn.</a:t>
            </a:r>
          </a:p>
        </p:txBody>
      </p:sp>
      <p:sp>
        <p:nvSpPr>
          <p:cNvPr id="10" name="Rectangle: Rounded Corners 9">
            <a:extLst>
              <a:ext uri="{FF2B5EF4-FFF2-40B4-BE49-F238E27FC236}">
                <a16:creationId xmlns:a16="http://schemas.microsoft.com/office/drawing/2014/main" id="{D556C83A-7688-20C8-2CEC-2E0C47BDB55D}"/>
              </a:ext>
            </a:extLst>
          </p:cNvPr>
          <p:cNvSpPr/>
          <p:nvPr/>
        </p:nvSpPr>
        <p:spPr>
          <a:xfrm>
            <a:off x="9572116" y="3815570"/>
            <a:ext cx="8213554" cy="2851930"/>
          </a:xfrm>
          <a:prstGeom prst="roundRect">
            <a:avLst>
              <a:gd name="adj" fmla="val 13988"/>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Cuối đoạn 2 giai điệu mang tính chất giọng trưởng diễn tả tình cảm trong sáng, thánh thiện.</a:t>
            </a:r>
            <a:endParaRPr lang="en-US" sz="380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9CFE13A-8033-A197-834D-A9FF6741DDE6}"/>
              </a:ext>
            </a:extLst>
          </p:cNvPr>
          <p:cNvSpPr txBox="1"/>
          <p:nvPr/>
        </p:nvSpPr>
        <p:spPr>
          <a:xfrm>
            <a:off x="9144000" y="571500"/>
            <a:ext cx="9144000" cy="861774"/>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Đặc điểm, tính chất </a:t>
            </a:r>
          </a:p>
        </p:txBody>
      </p:sp>
      <p:grpSp>
        <p:nvGrpSpPr>
          <p:cNvPr id="14" name="Group 13">
            <a:extLst>
              <a:ext uri="{FF2B5EF4-FFF2-40B4-BE49-F238E27FC236}">
                <a16:creationId xmlns:a16="http://schemas.microsoft.com/office/drawing/2014/main" id="{1E2FC6E3-21EC-FCD4-87E6-2F4C1556A946}"/>
              </a:ext>
            </a:extLst>
          </p:cNvPr>
          <p:cNvGrpSpPr/>
          <p:nvPr/>
        </p:nvGrpSpPr>
        <p:grpSpPr>
          <a:xfrm>
            <a:off x="903118" y="7400853"/>
            <a:ext cx="7642563" cy="2238446"/>
            <a:chOff x="903118" y="7400853"/>
            <a:chExt cx="7642563" cy="2238446"/>
          </a:xfrm>
        </p:grpSpPr>
        <p:sp>
          <p:nvSpPr>
            <p:cNvPr id="12" name="Rectangle: Rounded Corners 11">
              <a:extLst>
                <a:ext uri="{FF2B5EF4-FFF2-40B4-BE49-F238E27FC236}">
                  <a16:creationId xmlns:a16="http://schemas.microsoft.com/office/drawing/2014/main" id="{5998B7DA-EE84-FC46-39D6-CD8393C3A7D3}"/>
                </a:ext>
              </a:extLst>
            </p:cNvPr>
            <p:cNvSpPr/>
            <p:nvPr/>
          </p:nvSpPr>
          <p:spPr>
            <a:xfrm>
              <a:off x="903118" y="7581899"/>
              <a:ext cx="7642563" cy="2057400"/>
            </a:xfrm>
            <a:prstGeom prst="roundRect">
              <a:avLst>
                <a:gd name="adj" fmla="val 13988"/>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i="1">
                  <a:solidFill>
                    <a:schemeClr val="tx1"/>
                  </a:solidFill>
                  <a:latin typeface="Arial" panose="020B0604020202020204" pitchFamily="34" charset="0"/>
                  <a:cs typeface="Arial" panose="020B0604020202020204" pitchFamily="34" charset="0"/>
                </a:rPr>
                <a:t>Tính chất âm nhạc: </a:t>
              </a:r>
              <a:r>
                <a:rPr lang="en-US" sz="3800">
                  <a:solidFill>
                    <a:schemeClr val="tx1"/>
                  </a:solidFill>
                  <a:latin typeface="Arial" panose="020B0604020202020204" pitchFamily="34" charset="0"/>
                  <a:cs typeface="Arial" panose="020B0604020202020204" pitchFamily="34" charset="0"/>
                </a:rPr>
                <a:t>lãng mạn và trữ tình.</a:t>
              </a:r>
            </a:p>
          </p:txBody>
        </p:sp>
        <p:sp>
          <p:nvSpPr>
            <p:cNvPr id="13" name="Oval 12">
              <a:extLst>
                <a:ext uri="{FF2B5EF4-FFF2-40B4-BE49-F238E27FC236}">
                  <a16:creationId xmlns:a16="http://schemas.microsoft.com/office/drawing/2014/main" id="{3D7C4362-3814-C5CF-14F2-0AA8D9A055AE}"/>
                </a:ext>
              </a:extLst>
            </p:cNvPr>
            <p:cNvSpPr/>
            <p:nvPr/>
          </p:nvSpPr>
          <p:spPr>
            <a:xfrm>
              <a:off x="4495799" y="7400853"/>
              <a:ext cx="457200" cy="457200"/>
            </a:xfrm>
            <a:prstGeom prst="ellipse">
              <a:avLst/>
            </a:prstGeom>
            <a:solidFill>
              <a:schemeClr val="accent6">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8F7E56-EAAC-48E3-3F29-65A958B71703}"/>
              </a:ext>
            </a:extLst>
          </p:cNvPr>
          <p:cNvGrpSpPr/>
          <p:nvPr/>
        </p:nvGrpSpPr>
        <p:grpSpPr>
          <a:xfrm>
            <a:off x="9742319" y="7400853"/>
            <a:ext cx="7642563" cy="2238446"/>
            <a:chOff x="903118" y="7400853"/>
            <a:chExt cx="7642563" cy="2238446"/>
          </a:xfrm>
        </p:grpSpPr>
        <p:sp>
          <p:nvSpPr>
            <p:cNvPr id="16" name="Rectangle: Rounded Corners 15">
              <a:extLst>
                <a:ext uri="{FF2B5EF4-FFF2-40B4-BE49-F238E27FC236}">
                  <a16:creationId xmlns:a16="http://schemas.microsoft.com/office/drawing/2014/main" id="{92E90C85-740A-324C-308C-6BC26718F2DC}"/>
                </a:ext>
              </a:extLst>
            </p:cNvPr>
            <p:cNvSpPr/>
            <p:nvPr/>
          </p:nvSpPr>
          <p:spPr>
            <a:xfrm>
              <a:off x="903118" y="7581899"/>
              <a:ext cx="7642563" cy="2057400"/>
            </a:xfrm>
            <a:prstGeom prst="roundRect">
              <a:avLst>
                <a:gd name="adj" fmla="val 13988"/>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i="1">
                  <a:solidFill>
                    <a:schemeClr val="tx1"/>
                  </a:solidFill>
                  <a:latin typeface="Arial" panose="020B0604020202020204" pitchFamily="34" charset="0"/>
                  <a:cs typeface="Arial" panose="020B0604020202020204" pitchFamily="34" charset="0"/>
                </a:rPr>
                <a:t>Giai điệu: </a:t>
              </a:r>
              <a:r>
                <a:rPr lang="en-US" sz="3800">
                  <a:solidFill>
                    <a:schemeClr val="tx1"/>
                  </a:solidFill>
                  <a:latin typeface="Arial" panose="020B0604020202020204" pitchFamily="34" charset="0"/>
                  <a:cs typeface="Arial" panose="020B0604020202020204" pitchFamily="34" charset="0"/>
                </a:rPr>
                <a:t>giàu tính biểu cảm.</a:t>
              </a:r>
            </a:p>
          </p:txBody>
        </p:sp>
        <p:sp>
          <p:nvSpPr>
            <p:cNvPr id="17" name="Oval 16">
              <a:extLst>
                <a:ext uri="{FF2B5EF4-FFF2-40B4-BE49-F238E27FC236}">
                  <a16:creationId xmlns:a16="http://schemas.microsoft.com/office/drawing/2014/main" id="{C1976E71-B79A-3AA2-A3FE-E615F7F906D9}"/>
                </a:ext>
              </a:extLst>
            </p:cNvPr>
            <p:cNvSpPr/>
            <p:nvPr/>
          </p:nvSpPr>
          <p:spPr>
            <a:xfrm>
              <a:off x="4495799" y="7400853"/>
              <a:ext cx="457200" cy="457200"/>
            </a:xfrm>
            <a:prstGeom prst="ellipse">
              <a:avLst/>
            </a:prstGeom>
            <a:solidFill>
              <a:schemeClr val="accent6">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91974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176DE-49F2-0255-C6C2-5DB129FB3261}"/>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71C52C15-2C71-A758-742A-47F16203CCA4}"/>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99F50A86-AF03-997F-644A-9059339055F0}"/>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849C3FC1-729E-C053-6A9C-3B38861CBEAD}"/>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6" name="TextBox 5">
            <a:extLst>
              <a:ext uri="{FF2B5EF4-FFF2-40B4-BE49-F238E27FC236}">
                <a16:creationId xmlns:a16="http://schemas.microsoft.com/office/drawing/2014/main" id="{44EAA6CA-CB50-F816-1AD8-9BF3885CCE4A}"/>
              </a:ext>
            </a:extLst>
          </p:cNvPr>
          <p:cNvSpPr txBox="1"/>
          <p:nvPr/>
        </p:nvSpPr>
        <p:spPr>
          <a:xfrm>
            <a:off x="2999482" y="489085"/>
            <a:ext cx="12289036" cy="861774"/>
          </a:xfrm>
          <a:prstGeom prst="rect">
            <a:avLst/>
          </a:prstGeom>
          <a:noFill/>
        </p:spPr>
        <p:txBody>
          <a:bodyPr wrap="square">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1. HÁT MẪU, CẢM THỤ ÂM NHẠC</a:t>
            </a:r>
          </a:p>
        </p:txBody>
      </p:sp>
      <p:pic>
        <p:nvPicPr>
          <p:cNvPr id="7" name="Picture 6">
            <a:extLst>
              <a:ext uri="{FF2B5EF4-FFF2-40B4-BE49-F238E27FC236}">
                <a16:creationId xmlns:a16="http://schemas.microsoft.com/office/drawing/2014/main" id="{9236284B-C159-5E28-EB91-F3B20D0C91EF}"/>
              </a:ext>
            </a:extLst>
          </p:cNvPr>
          <p:cNvPicPr>
            <a:picLocks noChangeAspect="1"/>
          </p:cNvPicPr>
          <p:nvPr/>
        </p:nvPicPr>
        <p:blipFill>
          <a:blip r:embed="rId4"/>
          <a:stretch>
            <a:fillRect/>
          </a:stretch>
        </p:blipFill>
        <p:spPr>
          <a:xfrm>
            <a:off x="1524000" y="1462254"/>
            <a:ext cx="15089102" cy="8378022"/>
          </a:xfrm>
          <a:prstGeom prst="rect">
            <a:avLst/>
          </a:prstGeom>
        </p:spPr>
      </p:pic>
    </p:spTree>
    <p:extLst>
      <p:ext uri="{BB962C8B-B14F-4D97-AF65-F5344CB8AC3E}">
        <p14:creationId xmlns:p14="http://schemas.microsoft.com/office/powerpoint/2010/main" val="3754683751"/>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2A617-294F-99F1-2A3A-9E6CE74E4BF4}"/>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BCCA0F25-7D2B-8F6C-17C4-B09E5F23822E}"/>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ECC6834F-8A43-6559-C4EC-5B3F7872E55C}"/>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2BB21686-EDD8-5428-3BF6-307E95588FE4}"/>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grpSp>
        <p:nvGrpSpPr>
          <p:cNvPr id="12" name="Group 11">
            <a:extLst>
              <a:ext uri="{FF2B5EF4-FFF2-40B4-BE49-F238E27FC236}">
                <a16:creationId xmlns:a16="http://schemas.microsoft.com/office/drawing/2014/main" id="{523E57C4-ECBF-411F-E672-901467B4781E}"/>
              </a:ext>
            </a:extLst>
          </p:cNvPr>
          <p:cNvGrpSpPr/>
          <p:nvPr/>
        </p:nvGrpSpPr>
        <p:grpSpPr>
          <a:xfrm>
            <a:off x="2339076" y="3162300"/>
            <a:ext cx="7944893" cy="6198152"/>
            <a:chOff x="822042" y="488246"/>
            <a:chExt cx="7944893" cy="9180870"/>
          </a:xfrm>
        </p:grpSpPr>
        <p:sp>
          <p:nvSpPr>
            <p:cNvPr id="11" name="Rectangle: Rounded Corners 10">
              <a:extLst>
                <a:ext uri="{FF2B5EF4-FFF2-40B4-BE49-F238E27FC236}">
                  <a16:creationId xmlns:a16="http://schemas.microsoft.com/office/drawing/2014/main" id="{D9603782-A18B-D33C-8AD1-54A39CB96EDD}"/>
                </a:ext>
              </a:extLst>
            </p:cNvPr>
            <p:cNvSpPr/>
            <p:nvPr/>
          </p:nvSpPr>
          <p:spPr>
            <a:xfrm>
              <a:off x="822042" y="488246"/>
              <a:ext cx="7944893" cy="9180870"/>
            </a:xfrm>
            <a:prstGeom prst="roundRect">
              <a:avLst>
                <a:gd name="adj" fmla="val 7236"/>
              </a:avLst>
            </a:prstGeom>
            <a:solidFill>
              <a:schemeClr val="accent6">
                <a:lumMod val="20000"/>
                <a:lumOff val="80000"/>
              </a:schemeClr>
            </a:solidFill>
            <a:ln w="571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DE752245-68FA-90AC-0DD6-024D0AC610A0}"/>
                </a:ext>
              </a:extLst>
            </p:cNvPr>
            <p:cNvSpPr txBox="1"/>
            <p:nvPr/>
          </p:nvSpPr>
          <p:spPr>
            <a:xfrm>
              <a:off x="1382955" y="1715025"/>
              <a:ext cx="6823066" cy="680610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Ôn bài hát Donna Donna với hình thức: hát nối tiếp, hát hòa giọng, hát kết hợp vận động phụ họa và gõ đệm theo tiết tấu.</a:t>
              </a:r>
            </a:p>
          </p:txBody>
        </p:sp>
      </p:grpSp>
      <p:sp>
        <p:nvSpPr>
          <p:cNvPr id="13" name="Freeform 2">
            <a:extLst>
              <a:ext uri="{FF2B5EF4-FFF2-40B4-BE49-F238E27FC236}">
                <a16:creationId xmlns:a16="http://schemas.microsoft.com/office/drawing/2014/main" id="{38A9596B-DAFE-CC32-96E4-7396544F1190}"/>
              </a:ext>
            </a:extLst>
          </p:cNvPr>
          <p:cNvSpPr/>
          <p:nvPr/>
        </p:nvSpPr>
        <p:spPr>
          <a:xfrm>
            <a:off x="199445" y="637869"/>
            <a:ext cx="2438400" cy="1612392"/>
          </a:xfrm>
          <a:custGeom>
            <a:avLst/>
            <a:gdLst/>
            <a:ahLst/>
            <a:cxnLst/>
            <a:rect l="l" t="t" r="r" b="b"/>
            <a:pathLst>
              <a:path w="6222760" h="4114800">
                <a:moveTo>
                  <a:pt x="0" y="0"/>
                </a:moveTo>
                <a:lnTo>
                  <a:pt x="6222760" y="0"/>
                </a:lnTo>
                <a:lnTo>
                  <a:pt x="62227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3">
            <a:extLst>
              <a:ext uri="{FF2B5EF4-FFF2-40B4-BE49-F238E27FC236}">
                <a16:creationId xmlns:a16="http://schemas.microsoft.com/office/drawing/2014/main" id="{053CA8FB-B04F-18DF-84DA-25DDC6125EAD}"/>
              </a:ext>
            </a:extLst>
          </p:cNvPr>
          <p:cNvGrpSpPr/>
          <p:nvPr/>
        </p:nvGrpSpPr>
        <p:grpSpPr>
          <a:xfrm>
            <a:off x="-818323" y="7723892"/>
            <a:ext cx="2697318" cy="2651137"/>
            <a:chOff x="15249099" y="8037541"/>
            <a:chExt cx="2189891" cy="2152398"/>
          </a:xfrm>
        </p:grpSpPr>
        <p:grpSp>
          <p:nvGrpSpPr>
            <p:cNvPr id="15" name="Group 6">
              <a:extLst>
                <a:ext uri="{FF2B5EF4-FFF2-40B4-BE49-F238E27FC236}">
                  <a16:creationId xmlns:a16="http://schemas.microsoft.com/office/drawing/2014/main" id="{4D721C60-F554-4C8C-EA30-2715EB1690C5}"/>
                </a:ext>
              </a:extLst>
            </p:cNvPr>
            <p:cNvGrpSpPr/>
            <p:nvPr/>
          </p:nvGrpSpPr>
          <p:grpSpPr>
            <a:xfrm>
              <a:off x="15945050" y="9624275"/>
              <a:ext cx="1493940" cy="565664"/>
              <a:chOff x="0" y="0"/>
              <a:chExt cx="366902" cy="138923"/>
            </a:xfrm>
          </p:grpSpPr>
          <p:sp>
            <p:nvSpPr>
              <p:cNvPr id="18" name="Freeform 7">
                <a:extLst>
                  <a:ext uri="{FF2B5EF4-FFF2-40B4-BE49-F238E27FC236}">
                    <a16:creationId xmlns:a16="http://schemas.microsoft.com/office/drawing/2014/main" id="{B83E2D8D-13A8-F009-D868-71DC2173928D}"/>
                  </a:ext>
                </a:extLst>
              </p:cNvPr>
              <p:cNvSpPr/>
              <p:nvPr/>
            </p:nvSpPr>
            <p:spPr>
              <a:xfrm>
                <a:off x="0" y="0"/>
                <a:ext cx="366902" cy="138923"/>
              </a:xfrm>
              <a:custGeom>
                <a:avLst/>
                <a:gdLst/>
                <a:ahLst/>
                <a:cxnLst/>
                <a:rect l="l" t="t" r="r" b="b"/>
                <a:pathLst>
                  <a:path w="366902" h="138923">
                    <a:moveTo>
                      <a:pt x="183451" y="0"/>
                    </a:moveTo>
                    <a:cubicBezTo>
                      <a:pt x="82134" y="0"/>
                      <a:pt x="0" y="31099"/>
                      <a:pt x="0" y="69462"/>
                    </a:cubicBezTo>
                    <a:cubicBezTo>
                      <a:pt x="0" y="107824"/>
                      <a:pt x="82134" y="138923"/>
                      <a:pt x="183451" y="138923"/>
                    </a:cubicBezTo>
                    <a:cubicBezTo>
                      <a:pt x="284768" y="138923"/>
                      <a:pt x="366902" y="107824"/>
                      <a:pt x="366902" y="69462"/>
                    </a:cubicBezTo>
                    <a:cubicBezTo>
                      <a:pt x="366902" y="31099"/>
                      <a:pt x="284768" y="0"/>
                      <a:pt x="183451" y="0"/>
                    </a:cubicBezTo>
                    <a:close/>
                  </a:path>
                </a:pathLst>
              </a:custGeom>
              <a:solidFill>
                <a:srgbClr val="F4CEA6"/>
              </a:solidFill>
            </p:spPr>
          </p:sp>
          <p:sp>
            <p:nvSpPr>
              <p:cNvPr id="19" name="TextBox 8">
                <a:extLst>
                  <a:ext uri="{FF2B5EF4-FFF2-40B4-BE49-F238E27FC236}">
                    <a16:creationId xmlns:a16="http://schemas.microsoft.com/office/drawing/2014/main" id="{5E195319-7CAA-D3AA-2BBA-F5A238E98E0B}"/>
                  </a:ext>
                </a:extLst>
              </p:cNvPr>
              <p:cNvSpPr txBox="1"/>
              <p:nvPr/>
            </p:nvSpPr>
            <p:spPr>
              <a:xfrm>
                <a:off x="34397" y="-15551"/>
                <a:ext cx="298108" cy="1414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34">
              <a:extLst>
                <a:ext uri="{FF2B5EF4-FFF2-40B4-BE49-F238E27FC236}">
                  <a16:creationId xmlns:a16="http://schemas.microsoft.com/office/drawing/2014/main" id="{8C00680E-EA3A-D758-6CC0-4FBB4E3FC2D8}"/>
                </a:ext>
              </a:extLst>
            </p:cNvPr>
            <p:cNvSpPr/>
            <p:nvPr/>
          </p:nvSpPr>
          <p:spPr>
            <a:xfrm>
              <a:off x="15249099" y="9051247"/>
              <a:ext cx="1875566" cy="866170"/>
            </a:xfrm>
            <a:custGeom>
              <a:avLst/>
              <a:gdLst/>
              <a:ahLst/>
              <a:cxnLst/>
              <a:rect l="l" t="t" r="r" b="b"/>
              <a:pathLst>
                <a:path w="1875566" h="866170">
                  <a:moveTo>
                    <a:pt x="0" y="0"/>
                  </a:moveTo>
                  <a:lnTo>
                    <a:pt x="1875566" y="0"/>
                  </a:lnTo>
                  <a:lnTo>
                    <a:pt x="1875566" y="866170"/>
                  </a:lnTo>
                  <a:lnTo>
                    <a:pt x="0" y="8661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35">
              <a:extLst>
                <a:ext uri="{FF2B5EF4-FFF2-40B4-BE49-F238E27FC236}">
                  <a16:creationId xmlns:a16="http://schemas.microsoft.com/office/drawing/2014/main" id="{B7C2CE82-5928-5141-C0A6-B36DDA54330D}"/>
                </a:ext>
              </a:extLst>
            </p:cNvPr>
            <p:cNvSpPr/>
            <p:nvPr/>
          </p:nvSpPr>
          <p:spPr>
            <a:xfrm>
              <a:off x="15964019" y="8037541"/>
              <a:ext cx="1474971" cy="2027412"/>
            </a:xfrm>
            <a:custGeom>
              <a:avLst/>
              <a:gdLst/>
              <a:ahLst/>
              <a:cxnLst/>
              <a:rect l="l" t="t" r="r" b="b"/>
              <a:pathLst>
                <a:path w="1474971" h="2027412">
                  <a:moveTo>
                    <a:pt x="0" y="0"/>
                  </a:moveTo>
                  <a:lnTo>
                    <a:pt x="1474971" y="0"/>
                  </a:lnTo>
                  <a:lnTo>
                    <a:pt x="1474971" y="2027412"/>
                  </a:lnTo>
                  <a:lnTo>
                    <a:pt x="0" y="2027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20" name="Freeform 15">
            <a:extLst>
              <a:ext uri="{FF2B5EF4-FFF2-40B4-BE49-F238E27FC236}">
                <a16:creationId xmlns:a16="http://schemas.microsoft.com/office/drawing/2014/main" id="{214B0C40-EE20-F30A-E5A2-EA9B659B6EF9}"/>
              </a:ext>
            </a:extLst>
          </p:cNvPr>
          <p:cNvSpPr/>
          <p:nvPr/>
        </p:nvSpPr>
        <p:spPr>
          <a:xfrm>
            <a:off x="-781274" y="4446519"/>
            <a:ext cx="1985345" cy="2041486"/>
          </a:xfrm>
          <a:custGeom>
            <a:avLst/>
            <a:gdLst/>
            <a:ahLst/>
            <a:cxnLst/>
            <a:rect l="l" t="t" r="r" b="b"/>
            <a:pathLst>
              <a:path w="1985345" h="2041486">
                <a:moveTo>
                  <a:pt x="0" y="0"/>
                </a:moveTo>
                <a:lnTo>
                  <a:pt x="1985345" y="0"/>
                </a:lnTo>
                <a:lnTo>
                  <a:pt x="1985345" y="2041485"/>
                </a:lnTo>
                <a:lnTo>
                  <a:pt x="0" y="20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15">
            <a:extLst>
              <a:ext uri="{FF2B5EF4-FFF2-40B4-BE49-F238E27FC236}">
                <a16:creationId xmlns:a16="http://schemas.microsoft.com/office/drawing/2014/main" id="{55816F1F-810F-BD55-C205-DEBF6C17BB55}"/>
              </a:ext>
            </a:extLst>
          </p:cNvPr>
          <p:cNvSpPr/>
          <p:nvPr/>
        </p:nvSpPr>
        <p:spPr>
          <a:xfrm>
            <a:off x="11886223" y="-647700"/>
            <a:ext cx="1985345" cy="2041486"/>
          </a:xfrm>
          <a:custGeom>
            <a:avLst/>
            <a:gdLst/>
            <a:ahLst/>
            <a:cxnLst/>
            <a:rect l="l" t="t" r="r" b="b"/>
            <a:pathLst>
              <a:path w="1985345" h="2041486">
                <a:moveTo>
                  <a:pt x="0" y="0"/>
                </a:moveTo>
                <a:lnTo>
                  <a:pt x="1985345" y="0"/>
                </a:lnTo>
                <a:lnTo>
                  <a:pt x="1985345" y="2041485"/>
                </a:lnTo>
                <a:lnTo>
                  <a:pt x="0" y="2041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TextBox 22">
            <a:extLst>
              <a:ext uri="{FF2B5EF4-FFF2-40B4-BE49-F238E27FC236}">
                <a16:creationId xmlns:a16="http://schemas.microsoft.com/office/drawing/2014/main" id="{82DB0714-473B-5690-705A-F25E73AC6BAD}"/>
              </a:ext>
            </a:extLst>
          </p:cNvPr>
          <p:cNvSpPr txBox="1"/>
          <p:nvPr/>
        </p:nvSpPr>
        <p:spPr>
          <a:xfrm>
            <a:off x="3118394" y="1217727"/>
            <a:ext cx="638625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LUYỆN TẬP</a:t>
            </a:r>
          </a:p>
        </p:txBody>
      </p:sp>
      <p:pic>
        <p:nvPicPr>
          <p:cNvPr id="3" name="Picture 4">
            <a:extLst>
              <a:ext uri="{FF2B5EF4-FFF2-40B4-BE49-F238E27FC236}">
                <a16:creationId xmlns:a16="http://schemas.microsoft.com/office/drawing/2014/main" id="{345B2B7E-B1AC-6987-0E9A-FE84A444A51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961966" y="4318954"/>
            <a:ext cx="7044978" cy="6032262"/>
          </a:xfrm>
          <a:prstGeom prst="rect">
            <a:avLst/>
          </a:prstGeom>
        </p:spPr>
      </p:pic>
    </p:spTree>
    <p:extLst>
      <p:ext uri="{BB962C8B-B14F-4D97-AF65-F5344CB8AC3E}">
        <p14:creationId xmlns:p14="http://schemas.microsoft.com/office/powerpoint/2010/main" val="4326588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B23C7-8A8D-70F7-732A-544D71E17C7B}"/>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40EAEFF9-2745-9526-5087-4AC77AC6E862}"/>
              </a:ext>
            </a:extLst>
          </p:cNvPr>
          <p:cNvSpPr/>
          <p:nvPr/>
        </p:nvSpPr>
        <p:spPr>
          <a:xfrm>
            <a:off x="16811116" y="9639299"/>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9E12D258-D16C-8195-14D1-54C58EEB8A53}"/>
              </a:ext>
            </a:extLst>
          </p:cNvPr>
          <p:cNvSpPr/>
          <p:nvPr/>
        </p:nvSpPr>
        <p:spPr>
          <a:xfrm>
            <a:off x="17494253"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5026109D-A861-1871-655D-15C740BD8555}"/>
              </a:ext>
            </a:extLst>
          </p:cNvPr>
          <p:cNvSpPr/>
          <p:nvPr/>
        </p:nvSpPr>
        <p:spPr>
          <a:xfrm>
            <a:off x="-304800" y="69723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3" name="TextBox 2">
            <a:extLst>
              <a:ext uri="{FF2B5EF4-FFF2-40B4-BE49-F238E27FC236}">
                <a16:creationId xmlns:a16="http://schemas.microsoft.com/office/drawing/2014/main" id="{5422E27B-2780-3C83-A77D-23BFADE9AE28}"/>
              </a:ext>
            </a:extLst>
          </p:cNvPr>
          <p:cNvSpPr txBox="1"/>
          <p:nvPr/>
        </p:nvSpPr>
        <p:spPr>
          <a:xfrm>
            <a:off x="4724400" y="550473"/>
            <a:ext cx="8839200" cy="1169551"/>
          </a:xfrm>
          <a:prstGeom prst="rect">
            <a:avLst/>
          </a:prstGeom>
          <a:noFill/>
        </p:spPr>
        <p:txBody>
          <a:bodyPr wrap="square" rtlCol="0">
            <a:spAutoFit/>
          </a:bodyPr>
          <a:lstStyle/>
          <a:p>
            <a:pPr algn="ctr"/>
            <a:r>
              <a:rPr lang="en-US" sz="7000" b="1">
                <a:solidFill>
                  <a:schemeClr val="accent2">
                    <a:lumMod val="75000"/>
                  </a:schemeClr>
                </a:solidFill>
                <a:latin typeface="Arial" panose="020B0604020202020204" pitchFamily="34" charset="0"/>
                <a:cs typeface="Arial" panose="020B0604020202020204" pitchFamily="34" charset="0"/>
              </a:rPr>
              <a:t>VẬN DỤNG</a:t>
            </a:r>
          </a:p>
        </p:txBody>
      </p:sp>
      <p:sp>
        <p:nvSpPr>
          <p:cNvPr id="8" name="TextBox 7">
            <a:extLst>
              <a:ext uri="{FF2B5EF4-FFF2-40B4-BE49-F238E27FC236}">
                <a16:creationId xmlns:a16="http://schemas.microsoft.com/office/drawing/2014/main" id="{D84ED3FF-42A5-52D7-71C7-DC5D945D6617}"/>
              </a:ext>
            </a:extLst>
          </p:cNvPr>
          <p:cNvSpPr txBox="1"/>
          <p:nvPr/>
        </p:nvSpPr>
        <p:spPr>
          <a:xfrm>
            <a:off x="1030031" y="1943100"/>
            <a:ext cx="16227937" cy="3671583"/>
          </a:xfrm>
          <a:prstGeom prst="rect">
            <a:avLst/>
          </a:prstGeom>
          <a:noFill/>
        </p:spPr>
        <p:txBody>
          <a:bodyPr wrap="square">
            <a:spAutoFit/>
          </a:bodyPr>
          <a:lstStyle/>
          <a:p>
            <a:pPr algn="just">
              <a:lnSpc>
                <a:spcPct val="150000"/>
              </a:lnSpc>
            </a:pPr>
            <a:r>
              <a:rPr lang="en-US" sz="4000" b="1" i="1">
                <a:latin typeface="Arial" panose="020B0604020202020204" pitchFamily="34" charset="0"/>
                <a:cs typeface="Arial" panose="020B0604020202020204" pitchFamily="34" charset="0"/>
              </a:rPr>
              <a:t>Làm việc nhóm: </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Ôn bài hát Donna Donna kết hợp vận động cơ thể và gõ đệm theo tiết tấu.</a:t>
            </a:r>
            <a:r>
              <a:rPr lang="en-US" sz="400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2 nhóm hát (hát nối tiếp), 1 nhóm vận động, 1 nhóm gõ đệm.</a:t>
            </a:r>
          </a:p>
        </p:txBody>
      </p:sp>
      <p:pic>
        <p:nvPicPr>
          <p:cNvPr id="18" name="Picture 11">
            <a:extLst>
              <a:ext uri="{FF2B5EF4-FFF2-40B4-BE49-F238E27FC236}">
                <a16:creationId xmlns:a16="http://schemas.microsoft.com/office/drawing/2014/main" id="{BF7C37CB-84B8-E968-C134-F40E1478A4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9366" y="5902639"/>
            <a:ext cx="14989268" cy="4384361"/>
          </a:xfrm>
          <a:prstGeom prst="rect">
            <a:avLst/>
          </a:prstGeom>
        </p:spPr>
      </p:pic>
      <p:pic>
        <p:nvPicPr>
          <p:cNvPr id="6" name="Google Shape;220;p3">
            <a:extLst>
              <a:ext uri="{FF2B5EF4-FFF2-40B4-BE49-F238E27FC236}">
                <a16:creationId xmlns:a16="http://schemas.microsoft.com/office/drawing/2014/main" id="{7EB69A69-5C73-83E6-8D21-D52ECC1B61F2}"/>
              </a:ext>
            </a:extLst>
          </p:cNvPr>
          <p:cNvPicPr preferRelativeResize="0"/>
          <p:nvPr/>
        </p:nvPicPr>
        <p:blipFill rotWithShape="1">
          <a:blip r:embed="rId6">
            <a:alphaModFix/>
          </a:blip>
          <a:srcRect/>
          <a:stretch/>
        </p:blipFill>
        <p:spPr>
          <a:xfrm>
            <a:off x="170887" y="176212"/>
            <a:ext cx="2745695" cy="661783"/>
          </a:xfrm>
          <a:prstGeom prst="rect">
            <a:avLst/>
          </a:prstGeom>
          <a:noFill/>
          <a:ln>
            <a:noFill/>
          </a:ln>
        </p:spPr>
      </p:pic>
    </p:spTree>
    <p:extLst>
      <p:ext uri="{BB962C8B-B14F-4D97-AF65-F5344CB8AC3E}">
        <p14:creationId xmlns:p14="http://schemas.microsoft.com/office/powerpoint/2010/main" val="29870732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A2BF3-2ADD-EF25-9A79-D6AA3C06E164}"/>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36FE18C0-4A8B-5548-F23A-78E6CCF17781}"/>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2EABECE3-13C4-A1C6-FA92-D5AD70066882}"/>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CDEE3B72-5722-C4DC-449A-53562A920018}"/>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13" name="Freeform 2">
            <a:extLst>
              <a:ext uri="{FF2B5EF4-FFF2-40B4-BE49-F238E27FC236}">
                <a16:creationId xmlns:a16="http://schemas.microsoft.com/office/drawing/2014/main" id="{D817C30F-2579-0146-5482-4618B151736E}"/>
              </a:ext>
            </a:extLst>
          </p:cNvPr>
          <p:cNvSpPr/>
          <p:nvPr/>
        </p:nvSpPr>
        <p:spPr>
          <a:xfrm>
            <a:off x="1033631" y="800100"/>
            <a:ext cx="2362200" cy="1562004"/>
          </a:xfrm>
          <a:custGeom>
            <a:avLst/>
            <a:gdLst/>
            <a:ahLst/>
            <a:cxnLst/>
            <a:rect l="l" t="t" r="r" b="b"/>
            <a:pathLst>
              <a:path w="6222760" h="4114800">
                <a:moveTo>
                  <a:pt x="0" y="0"/>
                </a:moveTo>
                <a:lnTo>
                  <a:pt x="6222760" y="0"/>
                </a:lnTo>
                <a:lnTo>
                  <a:pt x="62227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3">
            <a:extLst>
              <a:ext uri="{FF2B5EF4-FFF2-40B4-BE49-F238E27FC236}">
                <a16:creationId xmlns:a16="http://schemas.microsoft.com/office/drawing/2014/main" id="{DA61DC3B-291B-A1C2-119E-1F3E50339754}"/>
              </a:ext>
            </a:extLst>
          </p:cNvPr>
          <p:cNvGrpSpPr/>
          <p:nvPr/>
        </p:nvGrpSpPr>
        <p:grpSpPr>
          <a:xfrm>
            <a:off x="-818323" y="7723892"/>
            <a:ext cx="2697318" cy="2651137"/>
            <a:chOff x="15249099" y="8037541"/>
            <a:chExt cx="2189891" cy="2152398"/>
          </a:xfrm>
        </p:grpSpPr>
        <p:grpSp>
          <p:nvGrpSpPr>
            <p:cNvPr id="15" name="Group 6">
              <a:extLst>
                <a:ext uri="{FF2B5EF4-FFF2-40B4-BE49-F238E27FC236}">
                  <a16:creationId xmlns:a16="http://schemas.microsoft.com/office/drawing/2014/main" id="{6F723876-6561-A1D5-8D38-2DB6FAB221CB}"/>
                </a:ext>
              </a:extLst>
            </p:cNvPr>
            <p:cNvGrpSpPr/>
            <p:nvPr/>
          </p:nvGrpSpPr>
          <p:grpSpPr>
            <a:xfrm>
              <a:off x="15945050" y="9624275"/>
              <a:ext cx="1493940" cy="565664"/>
              <a:chOff x="0" y="0"/>
              <a:chExt cx="366902" cy="138923"/>
            </a:xfrm>
          </p:grpSpPr>
          <p:sp>
            <p:nvSpPr>
              <p:cNvPr id="18" name="Freeform 7">
                <a:extLst>
                  <a:ext uri="{FF2B5EF4-FFF2-40B4-BE49-F238E27FC236}">
                    <a16:creationId xmlns:a16="http://schemas.microsoft.com/office/drawing/2014/main" id="{1A216353-5E3A-021C-7C68-0123C3EE34B7}"/>
                  </a:ext>
                </a:extLst>
              </p:cNvPr>
              <p:cNvSpPr/>
              <p:nvPr/>
            </p:nvSpPr>
            <p:spPr>
              <a:xfrm>
                <a:off x="0" y="0"/>
                <a:ext cx="366902" cy="138923"/>
              </a:xfrm>
              <a:custGeom>
                <a:avLst/>
                <a:gdLst/>
                <a:ahLst/>
                <a:cxnLst/>
                <a:rect l="l" t="t" r="r" b="b"/>
                <a:pathLst>
                  <a:path w="366902" h="138923">
                    <a:moveTo>
                      <a:pt x="183451" y="0"/>
                    </a:moveTo>
                    <a:cubicBezTo>
                      <a:pt x="82134" y="0"/>
                      <a:pt x="0" y="31099"/>
                      <a:pt x="0" y="69462"/>
                    </a:cubicBezTo>
                    <a:cubicBezTo>
                      <a:pt x="0" y="107824"/>
                      <a:pt x="82134" y="138923"/>
                      <a:pt x="183451" y="138923"/>
                    </a:cubicBezTo>
                    <a:cubicBezTo>
                      <a:pt x="284768" y="138923"/>
                      <a:pt x="366902" y="107824"/>
                      <a:pt x="366902" y="69462"/>
                    </a:cubicBezTo>
                    <a:cubicBezTo>
                      <a:pt x="366902" y="31099"/>
                      <a:pt x="284768" y="0"/>
                      <a:pt x="183451" y="0"/>
                    </a:cubicBezTo>
                    <a:close/>
                  </a:path>
                </a:pathLst>
              </a:custGeom>
              <a:solidFill>
                <a:srgbClr val="F4CEA6"/>
              </a:solidFill>
            </p:spPr>
          </p:sp>
          <p:sp>
            <p:nvSpPr>
              <p:cNvPr id="19" name="TextBox 8">
                <a:extLst>
                  <a:ext uri="{FF2B5EF4-FFF2-40B4-BE49-F238E27FC236}">
                    <a16:creationId xmlns:a16="http://schemas.microsoft.com/office/drawing/2014/main" id="{BC795BE7-6A65-90E7-C864-C441D1C4A064}"/>
                  </a:ext>
                </a:extLst>
              </p:cNvPr>
              <p:cNvSpPr txBox="1"/>
              <p:nvPr/>
            </p:nvSpPr>
            <p:spPr>
              <a:xfrm>
                <a:off x="34397" y="-15551"/>
                <a:ext cx="298108" cy="1414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34">
              <a:extLst>
                <a:ext uri="{FF2B5EF4-FFF2-40B4-BE49-F238E27FC236}">
                  <a16:creationId xmlns:a16="http://schemas.microsoft.com/office/drawing/2014/main" id="{5DF50AE7-14E3-1918-6BF2-FF2E0FCC74ED}"/>
                </a:ext>
              </a:extLst>
            </p:cNvPr>
            <p:cNvSpPr/>
            <p:nvPr/>
          </p:nvSpPr>
          <p:spPr>
            <a:xfrm>
              <a:off x="15249099" y="9051247"/>
              <a:ext cx="1875566" cy="866170"/>
            </a:xfrm>
            <a:custGeom>
              <a:avLst/>
              <a:gdLst/>
              <a:ahLst/>
              <a:cxnLst/>
              <a:rect l="l" t="t" r="r" b="b"/>
              <a:pathLst>
                <a:path w="1875566" h="866170">
                  <a:moveTo>
                    <a:pt x="0" y="0"/>
                  </a:moveTo>
                  <a:lnTo>
                    <a:pt x="1875566" y="0"/>
                  </a:lnTo>
                  <a:lnTo>
                    <a:pt x="1875566" y="866170"/>
                  </a:lnTo>
                  <a:lnTo>
                    <a:pt x="0" y="8661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35">
              <a:extLst>
                <a:ext uri="{FF2B5EF4-FFF2-40B4-BE49-F238E27FC236}">
                  <a16:creationId xmlns:a16="http://schemas.microsoft.com/office/drawing/2014/main" id="{863675A4-E8E0-8CF6-0092-5FE975C42255}"/>
                </a:ext>
              </a:extLst>
            </p:cNvPr>
            <p:cNvSpPr/>
            <p:nvPr/>
          </p:nvSpPr>
          <p:spPr>
            <a:xfrm>
              <a:off x="15964019" y="8037541"/>
              <a:ext cx="1474971" cy="2027412"/>
            </a:xfrm>
            <a:custGeom>
              <a:avLst/>
              <a:gdLst/>
              <a:ahLst/>
              <a:cxnLst/>
              <a:rect l="l" t="t" r="r" b="b"/>
              <a:pathLst>
                <a:path w="1474971" h="2027412">
                  <a:moveTo>
                    <a:pt x="0" y="0"/>
                  </a:moveTo>
                  <a:lnTo>
                    <a:pt x="1474971" y="0"/>
                  </a:lnTo>
                  <a:lnTo>
                    <a:pt x="1474971" y="2027412"/>
                  </a:lnTo>
                  <a:lnTo>
                    <a:pt x="0" y="2027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3" name="Freeform 2">
            <a:extLst>
              <a:ext uri="{FF2B5EF4-FFF2-40B4-BE49-F238E27FC236}">
                <a16:creationId xmlns:a16="http://schemas.microsoft.com/office/drawing/2014/main" id="{F1E8FB85-B973-B812-D156-4345B246A833}"/>
              </a:ext>
            </a:extLst>
          </p:cNvPr>
          <p:cNvSpPr/>
          <p:nvPr/>
        </p:nvSpPr>
        <p:spPr>
          <a:xfrm flipH="1">
            <a:off x="14892169" y="800100"/>
            <a:ext cx="2362200" cy="1562004"/>
          </a:xfrm>
          <a:custGeom>
            <a:avLst/>
            <a:gdLst/>
            <a:ahLst/>
            <a:cxnLst/>
            <a:rect l="l" t="t" r="r" b="b"/>
            <a:pathLst>
              <a:path w="6222760" h="4114800">
                <a:moveTo>
                  <a:pt x="0" y="0"/>
                </a:moveTo>
                <a:lnTo>
                  <a:pt x="6222760" y="0"/>
                </a:lnTo>
                <a:lnTo>
                  <a:pt x="62227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5">
            <a:extLst>
              <a:ext uri="{FF2B5EF4-FFF2-40B4-BE49-F238E27FC236}">
                <a16:creationId xmlns:a16="http://schemas.microsoft.com/office/drawing/2014/main" id="{BFBD261E-CA90-6636-8991-27162FFFF55F}"/>
              </a:ext>
            </a:extLst>
          </p:cNvPr>
          <p:cNvSpPr txBox="1"/>
          <p:nvPr/>
        </p:nvSpPr>
        <p:spPr>
          <a:xfrm>
            <a:off x="3758897" y="723900"/>
            <a:ext cx="10770205" cy="1169551"/>
          </a:xfrm>
          <a:prstGeom prst="rect">
            <a:avLst/>
          </a:prstGeom>
          <a:noFill/>
        </p:spPr>
        <p:txBody>
          <a:bodyPr wrap="square" rtlCol="0">
            <a:spAutoFit/>
          </a:bodyPr>
          <a:lstStyle/>
          <a:p>
            <a:pPr algn="ctr"/>
            <a:r>
              <a:rPr lang="en-US" sz="7000" b="1">
                <a:solidFill>
                  <a:srgbClr val="002060"/>
                </a:solidFill>
                <a:latin typeface="Arial" panose="020B0604020202020204" pitchFamily="34" charset="0"/>
                <a:cs typeface="Arial" panose="020B0604020202020204" pitchFamily="34" charset="0"/>
              </a:rPr>
              <a:t>HƯỚNG DẪN VỀ NHÀ</a:t>
            </a:r>
          </a:p>
        </p:txBody>
      </p:sp>
      <p:sp>
        <p:nvSpPr>
          <p:cNvPr id="7" name="Rectangle: Rounded Corners 6">
            <a:extLst>
              <a:ext uri="{FF2B5EF4-FFF2-40B4-BE49-F238E27FC236}">
                <a16:creationId xmlns:a16="http://schemas.microsoft.com/office/drawing/2014/main" id="{F64C9A2F-E408-BFF4-61C9-19B125F2521D}"/>
              </a:ext>
            </a:extLst>
          </p:cNvPr>
          <p:cNvSpPr/>
          <p:nvPr/>
        </p:nvSpPr>
        <p:spPr>
          <a:xfrm>
            <a:off x="1576470" y="2674495"/>
            <a:ext cx="15135057" cy="1390336"/>
          </a:xfrm>
          <a:prstGeom prst="roundRect">
            <a:avLst>
              <a:gd name="adj" fmla="val 11152"/>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prstClr val="black"/>
                </a:solidFill>
                <a:latin typeface="Arial" panose="020B0604020202020204" pitchFamily="34" charset="0"/>
                <a:cs typeface="Arial" panose="020B0604020202020204" pitchFamily="34" charset="0"/>
              </a:rPr>
              <a:t>Ôn lại kiến thức đã học trong Bài 13 – Tiết 29</a:t>
            </a:r>
            <a:endParaRPr kumimoji="0" lang="en-US" sz="400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9E04263C-5E75-41B3-8ED5-79F09E3D2A8E}"/>
              </a:ext>
            </a:extLst>
          </p:cNvPr>
          <p:cNvSpPr/>
          <p:nvPr/>
        </p:nvSpPr>
        <p:spPr>
          <a:xfrm>
            <a:off x="1576469" y="4377222"/>
            <a:ext cx="15135057" cy="4195277"/>
          </a:xfrm>
          <a:prstGeom prst="roundRect">
            <a:avLst>
              <a:gd name="adj" fmla="val 11152"/>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4000">
                <a:solidFill>
                  <a:prstClr val="black"/>
                </a:solidFill>
                <a:cs typeface="Arial" panose="020B0604020202020204" pitchFamily="34" charset="0"/>
              </a:rPr>
              <a:t>Đọc và tìm hiểu trước nội dung tiết học sau – </a:t>
            </a:r>
            <a:r>
              <a:rPr lang="vi-VN" sz="4000" b="1" i="1">
                <a:solidFill>
                  <a:prstClr val="black"/>
                </a:solidFill>
                <a:cs typeface="Arial" panose="020B0604020202020204" pitchFamily="34" charset="0"/>
              </a:rPr>
              <a:t>Bài 14 – Tiết 30</a:t>
            </a:r>
            <a:r>
              <a:rPr lang="vi-VN" sz="4000">
                <a:solidFill>
                  <a:prstClr val="black"/>
                </a:solidFill>
                <a:cs typeface="Arial" panose="020B0604020202020204" pitchFamily="34" charset="0"/>
              </a:rPr>
              <a:t>: </a:t>
            </a:r>
          </a:p>
          <a:p>
            <a:pPr marL="571500" lvl="0" indent="-571500" algn="just">
              <a:lnSpc>
                <a:spcPct val="150000"/>
              </a:lnSpc>
              <a:buFont typeface="Arial" panose="020B0604020202020204" pitchFamily="34" charset="0"/>
              <a:buChar char="•"/>
              <a:defRPr/>
            </a:pPr>
            <a:r>
              <a:rPr lang="vi-VN" sz="4000" i="1">
                <a:solidFill>
                  <a:prstClr val="black"/>
                </a:solidFill>
                <a:cs typeface="Arial" panose="020B0604020202020204" pitchFamily="34" charset="0"/>
              </a:rPr>
              <a:t>Lí thuyết âm nhạc: Một số hợp âm của giọng Đô trưởng và giọng La thứ.</a:t>
            </a:r>
          </a:p>
          <a:p>
            <a:pPr marL="571500" lvl="0" indent="-571500" algn="just">
              <a:lnSpc>
                <a:spcPct val="150000"/>
              </a:lnSpc>
              <a:buFont typeface="Arial" panose="020B0604020202020204" pitchFamily="34" charset="0"/>
              <a:buChar char="•"/>
              <a:defRPr/>
            </a:pPr>
            <a:r>
              <a:rPr lang="vi-VN" sz="4000" i="1">
                <a:solidFill>
                  <a:prstClr val="black"/>
                </a:solidFill>
                <a:cs typeface="Arial" panose="020B0604020202020204" pitchFamily="34" charset="0"/>
              </a:rPr>
              <a:t>Đọc nhạc – Bài đọc nhạc số 4.</a:t>
            </a:r>
          </a:p>
        </p:txBody>
      </p:sp>
    </p:spTree>
    <p:extLst>
      <p:ext uri="{BB962C8B-B14F-4D97-AF65-F5344CB8AC3E}">
        <p14:creationId xmlns:p14="http://schemas.microsoft.com/office/powerpoint/2010/main" val="19004633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23" t="4071"/>
          <a:stretch/>
        </p:blipFill>
        <p:spPr>
          <a:xfrm>
            <a:off x="-228600" y="34089"/>
            <a:ext cx="18748557" cy="10252911"/>
          </a:xfrm>
          <a:prstGeom prst="rect">
            <a:avLst/>
          </a:prstGeom>
        </p:spPr>
      </p:pic>
      <p:sp>
        <p:nvSpPr>
          <p:cNvPr id="6" name="TextBox 5">
            <a:extLst>
              <a:ext uri="{FF2B5EF4-FFF2-40B4-BE49-F238E27FC236}">
                <a16:creationId xmlns:a16="http://schemas.microsoft.com/office/drawing/2014/main" id="{7CF97CD6-2027-8BAF-A1BA-5291874DC52E}"/>
              </a:ext>
            </a:extLst>
          </p:cNvPr>
          <p:cNvSpPr txBox="1"/>
          <p:nvPr/>
        </p:nvSpPr>
        <p:spPr>
          <a:xfrm>
            <a:off x="4953000" y="9008862"/>
            <a:ext cx="7098694" cy="830997"/>
          </a:xfrm>
          <a:prstGeom prst="rect">
            <a:avLst/>
          </a:prstGeom>
          <a:noFill/>
        </p:spPr>
        <p:txBody>
          <a:bodyPr wrap="square">
            <a:spAutoFit/>
          </a:bodyPr>
          <a:lstStyle/>
          <a:p>
            <a:pPr lvl="0" algn="just"/>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SGK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Âm</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nhạc</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9 – </a:t>
            </a:r>
            <a:r>
              <a:rPr lang="en-GB" sz="4800" b="1" i="1" dirty="0" err="1">
                <a:solidFill>
                  <a:srgbClr val="002060"/>
                </a:solidFill>
                <a:effectLst>
                  <a:outerShdw blurRad="38100" dist="38100" dir="2700000" algn="tl">
                    <a:srgbClr val="000000">
                      <a:alpha val="43137"/>
                    </a:srgbClr>
                  </a:outerShdw>
                </a:effectLst>
                <a:cs typeface="Arial" panose="020B0604020202020204" pitchFamily="34" charset="0"/>
              </a:rPr>
              <a:t>trang</a:t>
            </a:r>
            <a:r>
              <a:rPr lang="en-GB" sz="4800" b="1" i="1" dirty="0">
                <a:solidFill>
                  <a:srgbClr val="002060"/>
                </a:solidFill>
                <a:effectLst>
                  <a:outerShdw blurRad="38100" dist="38100" dir="2700000" algn="tl">
                    <a:srgbClr val="000000">
                      <a:alpha val="43137"/>
                    </a:srgbClr>
                  </a:outerShdw>
                </a:effectLst>
                <a:cs typeface="Arial" panose="020B0604020202020204" pitchFamily="34" charset="0"/>
              </a:rPr>
              <a:t> 52</a:t>
            </a:r>
            <a:endParaRPr kumimoji="0" lang="en-US" sz="48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Rounded Rectangle 15"/>
          <p:cNvSpPr/>
          <p:nvPr/>
        </p:nvSpPr>
        <p:spPr>
          <a:xfrm>
            <a:off x="1447800" y="2019300"/>
            <a:ext cx="15849600" cy="55626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holom Secunda | Discogs">
            <a:extLst>
              <a:ext uri="{FF2B5EF4-FFF2-40B4-BE49-F238E27FC236}">
                <a16:creationId xmlns:a16="http://schemas.microsoft.com/office/drawing/2014/main" id="{FA868BE6-4B52-83F1-CB53-FE7887304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0" y="1546481"/>
            <a:ext cx="3962400" cy="65082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BF125C1-AE23-2459-4DCA-5D57252EE2B4}"/>
              </a:ext>
            </a:extLst>
          </p:cNvPr>
          <p:cNvSpPr txBox="1"/>
          <p:nvPr/>
        </p:nvSpPr>
        <p:spPr>
          <a:xfrm>
            <a:off x="1666077" y="2465426"/>
            <a:ext cx="10186779" cy="769441"/>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a:t>
            </a:r>
            <a:r>
              <a:rPr kumimoji="0" lang="it-IT" sz="4400" b="1"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HÁT: BÀI HÁT </a:t>
            </a:r>
            <a:r>
              <a:rPr kumimoji="0" lang="it-IT" sz="44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DONNA DONNA </a:t>
            </a:r>
            <a:endParaRPr kumimoji="0" lang="en-US" sz="44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BF125C1-AE23-2459-4DCA-5D57252EE2B4}"/>
              </a:ext>
            </a:extLst>
          </p:cNvPr>
          <p:cNvSpPr txBox="1"/>
          <p:nvPr/>
        </p:nvSpPr>
        <p:spPr>
          <a:xfrm>
            <a:off x="1692353" y="3563627"/>
            <a:ext cx="5729480" cy="769441"/>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lang="it-IT" sz="4400" b="1" dirty="0">
                <a:latin typeface="Arial" panose="020B0604020202020204" pitchFamily="34" charset="0"/>
                <a:cs typeface="Arial" panose="020B0604020202020204" pitchFamily="34" charset="0"/>
              </a:rPr>
              <a:t>1</a:t>
            </a: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it-IT" sz="4400" b="1"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Tìm</a:t>
            </a:r>
            <a:r>
              <a:rPr kumimoji="0" lang="it-IT" sz="4400" b="1" i="0" u="none" strike="noStrike" kern="1200" cap="none" spc="0" normalizeH="0" noProof="0" dirty="0">
                <a:ln>
                  <a:noFill/>
                </a:ln>
                <a:effectLst/>
                <a:uLnTx/>
                <a:uFillTx/>
                <a:latin typeface="Arial" panose="020B0604020202020204" pitchFamily="34" charset="0"/>
                <a:cs typeface="Arial" panose="020B0604020202020204" pitchFamily="34" charset="0"/>
              </a:rPr>
              <a:t> hiểu bài</a:t>
            </a:r>
            <a:endParaRPr kumimoji="0" lang="en-US" sz="44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BF125C1-AE23-2459-4DCA-5D57252EE2B4}"/>
              </a:ext>
            </a:extLst>
          </p:cNvPr>
          <p:cNvSpPr txBox="1"/>
          <p:nvPr/>
        </p:nvSpPr>
        <p:spPr>
          <a:xfrm>
            <a:off x="1738121" y="4531456"/>
            <a:ext cx="3214879" cy="769441"/>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lang="it-IT" sz="4400" b="1" noProof="0" dirty="0">
                <a:latin typeface="Arial" panose="020B0604020202020204" pitchFamily="34" charset="0"/>
                <a:cs typeface="Arial" panose="020B0604020202020204" pitchFamily="34" charset="0"/>
              </a:rPr>
              <a:t>a</a:t>
            </a: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it-IT" sz="4400" b="1"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it-IT" sz="4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Tác</a:t>
            </a:r>
            <a:r>
              <a:rPr kumimoji="0" lang="it-IT" sz="4400" b="1" i="0" u="none" strike="noStrike" kern="1200" cap="none" spc="0" normalizeH="0" noProof="0" dirty="0">
                <a:ln>
                  <a:noFill/>
                </a:ln>
                <a:effectLst/>
                <a:uLnTx/>
                <a:uFillTx/>
                <a:latin typeface="Arial" panose="020B0604020202020204" pitchFamily="34" charset="0"/>
                <a:cs typeface="Arial" panose="020B0604020202020204" pitchFamily="34" charset="0"/>
              </a:rPr>
              <a:t> giả</a:t>
            </a:r>
            <a:endParaRPr kumimoji="0" lang="en-US" sz="44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2440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D6638-308C-CA93-BFBC-8B1D39C203F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A1A9618-45AF-F5E4-F894-E2A9BF41B157}"/>
              </a:ext>
            </a:extLst>
          </p:cNvPr>
          <p:cNvSpPr/>
          <p:nvPr/>
        </p:nvSpPr>
        <p:spPr>
          <a:xfrm>
            <a:off x="5853112" y="750699"/>
            <a:ext cx="12420600" cy="1211169"/>
          </a:xfrm>
          <a:prstGeom prst="rect">
            <a:avLst/>
          </a:prstGeom>
          <a:solidFill>
            <a:srgbClr val="B6E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i="1">
                <a:solidFill>
                  <a:schemeClr val="accent4">
                    <a:lumMod val="50000"/>
                  </a:schemeClr>
                </a:solidFill>
                <a:latin typeface="Arial" panose="020B0604020202020204" pitchFamily="34" charset="0"/>
                <a:cs typeface="Arial" panose="020B0604020202020204" pitchFamily="34" charset="0"/>
              </a:rPr>
              <a:t>Nhạc sĩ Sholom Secunda</a:t>
            </a:r>
          </a:p>
        </p:txBody>
      </p:sp>
      <p:sp>
        <p:nvSpPr>
          <p:cNvPr id="2" name="Freeform 17">
            <a:extLst>
              <a:ext uri="{FF2B5EF4-FFF2-40B4-BE49-F238E27FC236}">
                <a16:creationId xmlns:a16="http://schemas.microsoft.com/office/drawing/2014/main" id="{5E2A257F-7C91-4704-2EE8-90BED4C24ABE}"/>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A2E74CE3-39A5-0661-13D1-18BE5DBB0936}"/>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3B8B614C-1C70-4C64-2645-FE6B61C327C0}"/>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pic>
        <p:nvPicPr>
          <p:cNvPr id="1026" name="Picture 2" descr="Sholom Secunda | Discogs">
            <a:extLst>
              <a:ext uri="{FF2B5EF4-FFF2-40B4-BE49-F238E27FC236}">
                <a16:creationId xmlns:a16="http://schemas.microsoft.com/office/drawing/2014/main" id="{FA868BE6-4B52-83F1-CB53-FE7887304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87" y="627583"/>
            <a:ext cx="5848913" cy="94689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E53E4C5-F6E9-95A2-44B8-BBA898B0856E}"/>
              </a:ext>
            </a:extLst>
          </p:cNvPr>
          <p:cNvSpPr txBox="1"/>
          <p:nvPr/>
        </p:nvSpPr>
        <p:spPr>
          <a:xfrm>
            <a:off x="7175532" y="3277649"/>
            <a:ext cx="10074075" cy="3594638"/>
          </a:xfrm>
          <a:prstGeom prst="rect">
            <a:avLst/>
          </a:prstGeom>
          <a:noFill/>
        </p:spPr>
        <p:txBody>
          <a:bodyPr wrap="square">
            <a:spAutoFit/>
          </a:bodyPr>
          <a:lstStyle/>
          <a:p>
            <a:pPr algn="just">
              <a:lnSpc>
                <a:spcPct val="200000"/>
              </a:lnSpc>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Shloyme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Abramovich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Sekunda</a:t>
            </a:r>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gốc</a:t>
            </a:r>
            <a:r>
              <a:rPr lang="en-US" sz="4000" dirty="0">
                <a:latin typeface="Arial" panose="020B0604020202020204" pitchFamily="34" charset="0"/>
                <a:cs typeface="Arial" panose="020B0604020202020204" pitchFamily="34" charset="0"/>
              </a:rPr>
              <a:t> Do </a:t>
            </a:r>
            <a:r>
              <a:rPr lang="en-US" sz="4000" dirty="0" err="1">
                <a:latin typeface="Arial" panose="020B0604020202020204" pitchFamily="34" charset="0"/>
                <a:cs typeface="Arial" panose="020B0604020202020204" pitchFamily="34" charset="0"/>
              </a:rPr>
              <a:t>Thái</a:t>
            </a:r>
            <a:r>
              <a:rPr lang="en-US" sz="40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053D2C7B-77B5-8B8E-B02E-5C20FCDE6925}"/>
              </a:ext>
            </a:extLst>
          </p:cNvPr>
          <p:cNvSpPr txBox="1"/>
          <p:nvPr/>
        </p:nvSpPr>
        <p:spPr>
          <a:xfrm>
            <a:off x="9330019" y="2294403"/>
            <a:ext cx="5466785"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(1894 – 1974)</a:t>
            </a:r>
          </a:p>
        </p:txBody>
      </p:sp>
    </p:spTree>
    <p:extLst>
      <p:ext uri="{BB962C8B-B14F-4D97-AF65-F5344CB8AC3E}">
        <p14:creationId xmlns:p14="http://schemas.microsoft.com/office/powerpoint/2010/main" val="3296927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7A3A4ECB-099B-55F2-2A04-D40DE6608D7E}"/>
              </a:ext>
            </a:extLst>
          </p:cNvPr>
          <p:cNvSpPr/>
          <p:nvPr/>
        </p:nvSpPr>
        <p:spPr>
          <a:xfrm flipH="1">
            <a:off x="-1316293" y="-1459603"/>
            <a:ext cx="5114311" cy="4819355"/>
          </a:xfrm>
          <a:custGeom>
            <a:avLst/>
            <a:gdLst/>
            <a:ahLst/>
            <a:cxnLst/>
            <a:rect l="l" t="t" r="r" b="b"/>
            <a:pathLst>
              <a:path w="6819081" h="6425807">
                <a:moveTo>
                  <a:pt x="6819081" y="0"/>
                </a:moveTo>
                <a:lnTo>
                  <a:pt x="0" y="0"/>
                </a:lnTo>
                <a:lnTo>
                  <a:pt x="0" y="6425807"/>
                </a:lnTo>
                <a:lnTo>
                  <a:pt x="6819081" y="6425807"/>
                </a:lnTo>
                <a:lnTo>
                  <a:pt x="681908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18">
            <a:extLst>
              <a:ext uri="{FF2B5EF4-FFF2-40B4-BE49-F238E27FC236}">
                <a16:creationId xmlns:a16="http://schemas.microsoft.com/office/drawing/2014/main" id="{6A3880FE-88FF-8A3F-3208-7CA935E25B6C}"/>
              </a:ext>
            </a:extLst>
          </p:cNvPr>
          <p:cNvSpPr/>
          <p:nvPr/>
        </p:nvSpPr>
        <p:spPr>
          <a:xfrm>
            <a:off x="-33768" y="8251100"/>
            <a:ext cx="1719587" cy="2101562"/>
          </a:xfrm>
          <a:custGeom>
            <a:avLst/>
            <a:gdLst/>
            <a:ahLst/>
            <a:cxnLst/>
            <a:rect l="l" t="t" r="r" b="b"/>
            <a:pathLst>
              <a:path w="2292782" h="2802082">
                <a:moveTo>
                  <a:pt x="0" y="0"/>
                </a:moveTo>
                <a:lnTo>
                  <a:pt x="2292782" y="0"/>
                </a:lnTo>
                <a:lnTo>
                  <a:pt x="2292782" y="2802082"/>
                </a:lnTo>
                <a:lnTo>
                  <a:pt x="0" y="2802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19">
            <a:extLst>
              <a:ext uri="{FF2B5EF4-FFF2-40B4-BE49-F238E27FC236}">
                <a16:creationId xmlns:a16="http://schemas.microsoft.com/office/drawing/2014/main" id="{D15A9FB1-4AEE-5132-D6A4-7E57535FD8A3}"/>
              </a:ext>
            </a:extLst>
          </p:cNvPr>
          <p:cNvSpPr/>
          <p:nvPr/>
        </p:nvSpPr>
        <p:spPr>
          <a:xfrm flipH="1" flipV="1">
            <a:off x="16459451" y="252676"/>
            <a:ext cx="1719587" cy="2101562"/>
          </a:xfrm>
          <a:custGeom>
            <a:avLst/>
            <a:gdLst/>
            <a:ahLst/>
            <a:cxnLst/>
            <a:rect l="l" t="t" r="r" b="b"/>
            <a:pathLst>
              <a:path w="2292782" h="2802082">
                <a:moveTo>
                  <a:pt x="2292783" y="2802082"/>
                </a:moveTo>
                <a:lnTo>
                  <a:pt x="0" y="2802082"/>
                </a:lnTo>
                <a:lnTo>
                  <a:pt x="0" y="0"/>
                </a:lnTo>
                <a:lnTo>
                  <a:pt x="2292783" y="0"/>
                </a:lnTo>
                <a:lnTo>
                  <a:pt x="2292783" y="280208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7">
            <a:extLst>
              <a:ext uri="{FF2B5EF4-FFF2-40B4-BE49-F238E27FC236}">
                <a16:creationId xmlns:a16="http://schemas.microsoft.com/office/drawing/2014/main" id="{BE82F8B1-7314-5462-0BA1-6D1772FD31DA}"/>
              </a:ext>
            </a:extLst>
          </p:cNvPr>
          <p:cNvSpPr/>
          <p:nvPr/>
        </p:nvSpPr>
        <p:spPr>
          <a:xfrm flipV="1">
            <a:off x="13420294" y="5773642"/>
            <a:ext cx="4739698" cy="4466348"/>
          </a:xfrm>
          <a:custGeom>
            <a:avLst/>
            <a:gdLst/>
            <a:ahLst/>
            <a:cxnLst/>
            <a:rect l="l" t="t" r="r" b="b"/>
            <a:pathLst>
              <a:path w="6319597" h="5955130">
                <a:moveTo>
                  <a:pt x="0" y="5955130"/>
                </a:moveTo>
                <a:lnTo>
                  <a:pt x="6319597" y="5955130"/>
                </a:lnTo>
                <a:lnTo>
                  <a:pt x="6319597" y="0"/>
                </a:lnTo>
                <a:lnTo>
                  <a:pt x="0" y="0"/>
                </a:lnTo>
                <a:lnTo>
                  <a:pt x="0" y="595513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9">
            <a:extLst>
              <a:ext uri="{FF2B5EF4-FFF2-40B4-BE49-F238E27FC236}">
                <a16:creationId xmlns:a16="http://schemas.microsoft.com/office/drawing/2014/main" id="{0776357D-9754-A61C-66DC-DEA3D75E0C00}"/>
              </a:ext>
            </a:extLst>
          </p:cNvPr>
          <p:cNvSpPr/>
          <p:nvPr/>
        </p:nvSpPr>
        <p:spPr>
          <a:xfrm>
            <a:off x="12801600" y="8288086"/>
            <a:ext cx="1951829" cy="2037014"/>
          </a:xfrm>
          <a:custGeom>
            <a:avLst/>
            <a:gdLst/>
            <a:ahLst/>
            <a:cxnLst/>
            <a:rect l="l" t="t" r="r" b="b"/>
            <a:pathLst>
              <a:path w="2602439" h="2716018">
                <a:moveTo>
                  <a:pt x="0" y="0"/>
                </a:moveTo>
                <a:lnTo>
                  <a:pt x="2602439" y="0"/>
                </a:lnTo>
                <a:lnTo>
                  <a:pt x="2602439" y="2716018"/>
                </a:lnTo>
                <a:lnTo>
                  <a:pt x="0" y="2716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4">
            <a:extLst>
              <a:ext uri="{FF2B5EF4-FFF2-40B4-BE49-F238E27FC236}">
                <a16:creationId xmlns:a16="http://schemas.microsoft.com/office/drawing/2014/main" id="{E296E467-DEE3-627F-D168-BB99DF6C57F0}"/>
              </a:ext>
            </a:extLst>
          </p:cNvPr>
          <p:cNvSpPr/>
          <p:nvPr/>
        </p:nvSpPr>
        <p:spPr>
          <a:xfrm>
            <a:off x="-1122674" y="-1826774"/>
            <a:ext cx="2999330" cy="3130231"/>
          </a:xfrm>
          <a:custGeom>
            <a:avLst/>
            <a:gdLst/>
            <a:ahLst/>
            <a:cxnLst/>
            <a:rect l="l" t="t" r="r" b="b"/>
            <a:pathLst>
              <a:path w="3999107" h="4173641">
                <a:moveTo>
                  <a:pt x="0" y="0"/>
                </a:moveTo>
                <a:lnTo>
                  <a:pt x="3999107" y="0"/>
                </a:lnTo>
                <a:lnTo>
                  <a:pt x="3999107" y="4173641"/>
                </a:lnTo>
                <a:lnTo>
                  <a:pt x="0" y="417364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3" name="Freeform 5">
            <a:extLst>
              <a:ext uri="{FF2B5EF4-FFF2-40B4-BE49-F238E27FC236}">
                <a16:creationId xmlns:a16="http://schemas.microsoft.com/office/drawing/2014/main" id="{71F3A4E9-7B8D-0C0A-262A-97E0A9ABDED4}"/>
              </a:ext>
            </a:extLst>
          </p:cNvPr>
          <p:cNvSpPr/>
          <p:nvPr/>
        </p:nvSpPr>
        <p:spPr>
          <a:xfrm>
            <a:off x="2437670" y="-1155452"/>
            <a:ext cx="1586869" cy="1656125"/>
          </a:xfrm>
          <a:custGeom>
            <a:avLst/>
            <a:gdLst/>
            <a:ahLst/>
            <a:cxnLst/>
            <a:rect l="l" t="t" r="r" b="b"/>
            <a:pathLst>
              <a:path w="2115825" h="2208166">
                <a:moveTo>
                  <a:pt x="0" y="0"/>
                </a:moveTo>
                <a:lnTo>
                  <a:pt x="2115825" y="0"/>
                </a:lnTo>
                <a:lnTo>
                  <a:pt x="2115825" y="2208166"/>
                </a:lnTo>
                <a:lnTo>
                  <a:pt x="0" y="2208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6">
            <a:extLst>
              <a:ext uri="{FF2B5EF4-FFF2-40B4-BE49-F238E27FC236}">
                <a16:creationId xmlns:a16="http://schemas.microsoft.com/office/drawing/2014/main" id="{2F1FC2E2-A4FD-1722-A84F-2765AD513CFF}"/>
              </a:ext>
            </a:extLst>
          </p:cNvPr>
          <p:cNvSpPr/>
          <p:nvPr/>
        </p:nvSpPr>
        <p:spPr>
          <a:xfrm>
            <a:off x="-1542814" y="1814902"/>
            <a:ext cx="2022489" cy="2110757"/>
          </a:xfrm>
          <a:custGeom>
            <a:avLst/>
            <a:gdLst/>
            <a:ahLst/>
            <a:cxnLst/>
            <a:rect l="l" t="t" r="r" b="b"/>
            <a:pathLst>
              <a:path w="2696652" h="2814342">
                <a:moveTo>
                  <a:pt x="0" y="0"/>
                </a:moveTo>
                <a:lnTo>
                  <a:pt x="2696652" y="0"/>
                </a:lnTo>
                <a:lnTo>
                  <a:pt x="2696652" y="2814342"/>
                </a:lnTo>
                <a:lnTo>
                  <a:pt x="0" y="2814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20">
            <a:extLst>
              <a:ext uri="{FF2B5EF4-FFF2-40B4-BE49-F238E27FC236}">
                <a16:creationId xmlns:a16="http://schemas.microsoft.com/office/drawing/2014/main" id="{529D4EB5-C12F-EAEA-1E6D-92ED73211FF2}"/>
              </a:ext>
            </a:extLst>
          </p:cNvPr>
          <p:cNvSpPr/>
          <p:nvPr/>
        </p:nvSpPr>
        <p:spPr>
          <a:xfrm>
            <a:off x="15951875" y="1073025"/>
            <a:ext cx="1004001" cy="856138"/>
          </a:xfrm>
          <a:custGeom>
            <a:avLst/>
            <a:gdLst/>
            <a:ahLst/>
            <a:cxnLst/>
            <a:rect l="l" t="t" r="r" b="b"/>
            <a:pathLst>
              <a:path w="1098245" h="936503">
                <a:moveTo>
                  <a:pt x="0" y="0"/>
                </a:moveTo>
                <a:lnTo>
                  <a:pt x="1098245" y="0"/>
                </a:lnTo>
                <a:lnTo>
                  <a:pt x="1098245" y="936503"/>
                </a:lnTo>
                <a:lnTo>
                  <a:pt x="0" y="936503"/>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a:ln cap="sq">
            <a:noFill/>
            <a:prstDash val="solid"/>
            <a:miter/>
          </a:ln>
        </p:spPr>
      </p:sp>
      <p:sp>
        <p:nvSpPr>
          <p:cNvPr id="16" name="Freeform 22">
            <a:extLst>
              <a:ext uri="{FF2B5EF4-FFF2-40B4-BE49-F238E27FC236}">
                <a16:creationId xmlns:a16="http://schemas.microsoft.com/office/drawing/2014/main" id="{D70761DB-9F88-7F26-6941-A7605A472525}"/>
              </a:ext>
            </a:extLst>
          </p:cNvPr>
          <p:cNvSpPr/>
          <p:nvPr/>
        </p:nvSpPr>
        <p:spPr>
          <a:xfrm>
            <a:off x="762000" y="8194033"/>
            <a:ext cx="1248074" cy="1064267"/>
          </a:xfrm>
          <a:custGeom>
            <a:avLst/>
            <a:gdLst/>
            <a:ahLst/>
            <a:cxnLst/>
            <a:rect l="l" t="t" r="r" b="b"/>
            <a:pathLst>
              <a:path w="1664098" h="1419022">
                <a:moveTo>
                  <a:pt x="0" y="0"/>
                </a:moveTo>
                <a:lnTo>
                  <a:pt x="1664098" y="0"/>
                </a:lnTo>
                <a:lnTo>
                  <a:pt x="1664098" y="1419022"/>
                </a:lnTo>
                <a:lnTo>
                  <a:pt x="0" y="1419022"/>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a:ln cap="sq">
            <a:noFill/>
            <a:prstDash val="solid"/>
            <a:miter/>
          </a:ln>
        </p:spPr>
      </p:sp>
      <p:sp>
        <p:nvSpPr>
          <p:cNvPr id="17" name="Freeform 4">
            <a:extLst>
              <a:ext uri="{FF2B5EF4-FFF2-40B4-BE49-F238E27FC236}">
                <a16:creationId xmlns:a16="http://schemas.microsoft.com/office/drawing/2014/main" id="{E296E467-DEE3-627F-D168-BB99DF6C57F0}"/>
              </a:ext>
            </a:extLst>
          </p:cNvPr>
          <p:cNvSpPr/>
          <p:nvPr/>
        </p:nvSpPr>
        <p:spPr>
          <a:xfrm>
            <a:off x="16133776" y="7874611"/>
            <a:ext cx="2644910" cy="2461939"/>
          </a:xfrm>
          <a:custGeom>
            <a:avLst/>
            <a:gdLst/>
            <a:ahLst/>
            <a:cxnLst/>
            <a:rect l="l" t="t" r="r" b="b"/>
            <a:pathLst>
              <a:path w="3999107" h="4173641">
                <a:moveTo>
                  <a:pt x="0" y="0"/>
                </a:moveTo>
                <a:lnTo>
                  <a:pt x="3999107" y="0"/>
                </a:lnTo>
                <a:lnTo>
                  <a:pt x="3999107" y="4173641"/>
                </a:lnTo>
                <a:lnTo>
                  <a:pt x="0" y="417364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8" name="Freeform 9">
            <a:extLst>
              <a:ext uri="{FF2B5EF4-FFF2-40B4-BE49-F238E27FC236}">
                <a16:creationId xmlns:a16="http://schemas.microsoft.com/office/drawing/2014/main" id="{0776357D-9754-A61C-66DC-DEA3D75E0C00}"/>
              </a:ext>
            </a:extLst>
          </p:cNvPr>
          <p:cNvSpPr/>
          <p:nvPr/>
        </p:nvSpPr>
        <p:spPr>
          <a:xfrm>
            <a:off x="16975929" y="4526425"/>
            <a:ext cx="1951829" cy="2037014"/>
          </a:xfrm>
          <a:custGeom>
            <a:avLst/>
            <a:gdLst/>
            <a:ahLst/>
            <a:cxnLst/>
            <a:rect l="l" t="t" r="r" b="b"/>
            <a:pathLst>
              <a:path w="2602439" h="2716018">
                <a:moveTo>
                  <a:pt x="0" y="0"/>
                </a:moveTo>
                <a:lnTo>
                  <a:pt x="2602439" y="0"/>
                </a:lnTo>
                <a:lnTo>
                  <a:pt x="2602439" y="2716018"/>
                </a:lnTo>
                <a:lnTo>
                  <a:pt x="0" y="2716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8">
            <a:extLst>
              <a:ext uri="{FF2B5EF4-FFF2-40B4-BE49-F238E27FC236}">
                <a16:creationId xmlns:a16="http://schemas.microsoft.com/office/drawing/2014/main" id="{D4ABD6E8-1C3F-7479-572D-B2CB8E242E2A}"/>
              </a:ext>
            </a:extLst>
          </p:cNvPr>
          <p:cNvSpPr txBox="1"/>
          <p:nvPr/>
        </p:nvSpPr>
        <p:spPr>
          <a:xfrm>
            <a:off x="903023" y="596121"/>
            <a:ext cx="7039429" cy="861774"/>
          </a:xfrm>
          <a:prstGeom prst="rect">
            <a:avLst/>
          </a:prstGeom>
          <a:noFill/>
        </p:spPr>
        <p:txBody>
          <a:bodyPr wrap="square">
            <a:spAutoFit/>
          </a:bodyPr>
          <a:lstStyle/>
          <a:p>
            <a:pPr algn="just"/>
            <a:r>
              <a:rPr lang="en-US" sz="5000" b="1" dirty="0">
                <a:solidFill>
                  <a:schemeClr val="accent5">
                    <a:lumMod val="75000"/>
                  </a:schemeClr>
                </a:solidFill>
                <a:latin typeface="Arial" panose="020B0604020202020204" pitchFamily="34" charset="0"/>
                <a:cs typeface="Arial" panose="020B0604020202020204" pitchFamily="34" charset="0"/>
              </a:rPr>
              <a:t>b. </a:t>
            </a:r>
            <a:r>
              <a:rPr lang="en-US" sz="5000" b="1" dirty="0" err="1">
                <a:solidFill>
                  <a:schemeClr val="accent5">
                    <a:lumMod val="75000"/>
                  </a:schemeClr>
                </a:solidFill>
                <a:latin typeface="Arial" panose="020B0604020202020204" pitchFamily="34" charset="0"/>
                <a:cs typeface="Arial" panose="020B0604020202020204" pitchFamily="34" charset="0"/>
              </a:rPr>
              <a:t>Tìm</a:t>
            </a:r>
            <a:r>
              <a:rPr lang="en-US" sz="5000" b="1" dirty="0">
                <a:solidFill>
                  <a:schemeClr val="accent5">
                    <a:lumMod val="75000"/>
                  </a:schemeClr>
                </a:solidFill>
                <a:latin typeface="Arial" panose="020B0604020202020204" pitchFamily="34" charset="0"/>
                <a:cs typeface="Arial" panose="020B0604020202020204" pitchFamily="34" charset="0"/>
              </a:rPr>
              <a:t> </a:t>
            </a:r>
            <a:r>
              <a:rPr lang="en-US" sz="5000" b="1" dirty="0" err="1">
                <a:solidFill>
                  <a:schemeClr val="accent5">
                    <a:lumMod val="75000"/>
                  </a:schemeClr>
                </a:solidFill>
                <a:latin typeface="Arial" panose="020B0604020202020204" pitchFamily="34" charset="0"/>
                <a:cs typeface="Arial" panose="020B0604020202020204" pitchFamily="34" charset="0"/>
              </a:rPr>
              <a:t>hiểu</a:t>
            </a:r>
            <a:r>
              <a:rPr lang="en-US" sz="5000" b="1" dirty="0">
                <a:solidFill>
                  <a:schemeClr val="accent5">
                    <a:lumMod val="75000"/>
                  </a:schemeClr>
                </a:solidFill>
                <a:latin typeface="Arial" panose="020B0604020202020204" pitchFamily="34" charset="0"/>
                <a:cs typeface="Arial" panose="020B0604020202020204" pitchFamily="34" charset="0"/>
              </a:rPr>
              <a:t> </a:t>
            </a:r>
            <a:r>
              <a:rPr lang="en-US" sz="5000" b="1" dirty="0" err="1">
                <a:solidFill>
                  <a:schemeClr val="accent5">
                    <a:lumMod val="75000"/>
                  </a:schemeClr>
                </a:solidFill>
                <a:latin typeface="Arial" panose="020B0604020202020204" pitchFamily="34" charset="0"/>
                <a:cs typeface="Arial" panose="020B0604020202020204" pitchFamily="34" charset="0"/>
              </a:rPr>
              <a:t>bài</a:t>
            </a:r>
            <a:r>
              <a:rPr lang="en-US" sz="5000" b="1" dirty="0">
                <a:solidFill>
                  <a:schemeClr val="accent5">
                    <a:lumMod val="75000"/>
                  </a:schemeClr>
                </a:solidFill>
                <a:latin typeface="Arial" panose="020B0604020202020204" pitchFamily="34" charset="0"/>
                <a:cs typeface="Arial" panose="020B0604020202020204" pitchFamily="34" charset="0"/>
              </a:rPr>
              <a:t> </a:t>
            </a:r>
            <a:r>
              <a:rPr lang="en-US" sz="5000" b="1" dirty="0" err="1">
                <a:solidFill>
                  <a:schemeClr val="accent5">
                    <a:lumMod val="75000"/>
                  </a:schemeClr>
                </a:solidFill>
                <a:latin typeface="Arial" panose="020B0604020202020204" pitchFamily="34" charset="0"/>
                <a:cs typeface="Arial" panose="020B0604020202020204" pitchFamily="34" charset="0"/>
              </a:rPr>
              <a:t>hát</a:t>
            </a:r>
            <a:endParaRPr lang="en-US" sz="5000" b="1" dirty="0">
              <a:solidFill>
                <a:schemeClr val="accent5">
                  <a:lumMod val="75000"/>
                </a:schemeClr>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E2AD2801-24D6-56FA-0481-ED8025E77B95}"/>
              </a:ext>
            </a:extLst>
          </p:cNvPr>
          <p:cNvPicPr>
            <a:picLocks noChangeAspect="1"/>
          </p:cNvPicPr>
          <p:nvPr/>
        </p:nvPicPr>
        <p:blipFill>
          <a:blip r:embed="rId12"/>
          <a:stretch>
            <a:fillRect/>
          </a:stretch>
        </p:blipFill>
        <p:spPr>
          <a:xfrm>
            <a:off x="10713767" y="179293"/>
            <a:ext cx="7637129" cy="10107707"/>
          </a:xfrm>
          <a:prstGeom prst="rect">
            <a:avLst/>
          </a:prstGeom>
        </p:spPr>
      </p:pic>
      <p:sp>
        <p:nvSpPr>
          <p:cNvPr id="21" name="Rectangle: Rounded Corners 6">
            <a:extLst>
              <a:ext uri="{FF2B5EF4-FFF2-40B4-BE49-F238E27FC236}">
                <a16:creationId xmlns:a16="http://schemas.microsoft.com/office/drawing/2014/main" id="{4801A669-BB0D-032D-F750-472C3C1B969F}"/>
              </a:ext>
            </a:extLst>
          </p:cNvPr>
          <p:cNvSpPr/>
          <p:nvPr/>
        </p:nvSpPr>
        <p:spPr>
          <a:xfrm>
            <a:off x="1089276" y="1814902"/>
            <a:ext cx="8244144" cy="4419600"/>
          </a:xfrm>
          <a:prstGeom prst="roundRect">
            <a:avLst>
              <a:gd name="adj" fmla="val 11035"/>
            </a:avLst>
          </a:prstGeom>
          <a:solidFill>
            <a:schemeClr val="accent4">
              <a:lumMod val="20000"/>
              <a:lumOff val="80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dirty="0">
                <a:solidFill>
                  <a:schemeClr val="tx1"/>
                </a:solidFill>
              </a:rPr>
              <a:t>Là ca khúc trữ tình đồng quê nổi tiếng, được viết bằng tiếng Yiddish cho vở nhạc kịch Esterke của nhạc sĩ Sholom Secunda, phổ thơ của Aaron Zeitlin. </a:t>
            </a:r>
            <a:endParaRPr lang="en-US" sz="3800" dirty="0">
              <a:solidFill>
                <a:schemeClr val="tx1"/>
              </a:solidFill>
            </a:endParaRPr>
          </a:p>
        </p:txBody>
      </p:sp>
      <p:sp>
        <p:nvSpPr>
          <p:cNvPr id="22" name="Rectangle: Rounded Corners 7">
            <a:extLst>
              <a:ext uri="{FF2B5EF4-FFF2-40B4-BE49-F238E27FC236}">
                <a16:creationId xmlns:a16="http://schemas.microsoft.com/office/drawing/2014/main" id="{B3D0668E-A67E-4E1A-E8D1-87533D28238B}"/>
              </a:ext>
            </a:extLst>
          </p:cNvPr>
          <p:cNvSpPr/>
          <p:nvPr/>
        </p:nvSpPr>
        <p:spPr>
          <a:xfrm>
            <a:off x="1089276" y="6727733"/>
            <a:ext cx="8244144" cy="3144090"/>
          </a:xfrm>
          <a:prstGeom prst="roundRect">
            <a:avLst>
              <a:gd name="adj" fmla="val 11035"/>
            </a:avLst>
          </a:prstGeom>
          <a:solidFill>
            <a:schemeClr val="accent4">
              <a:lumMod val="20000"/>
              <a:lumOff val="80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Bản dịch của nhạc sĩ Phạm Trọng Cầu có nội dung phù hợp với lứa tuổi HS THCS hơn.</a:t>
            </a:r>
            <a:endParaRPr lang="en-US" sz="3800">
              <a:solidFill>
                <a:schemeClr val="tx1"/>
              </a:solidFill>
            </a:endParaRPr>
          </a:p>
        </p:txBody>
      </p:sp>
    </p:spTree>
    <p:extLst>
      <p:ext uri="{BB962C8B-B14F-4D97-AF65-F5344CB8AC3E}">
        <p14:creationId xmlns:p14="http://schemas.microsoft.com/office/powerpoint/2010/main" val="9944785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25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9BBF8A4-BDD6-F64A-222A-1021EB153964}"/>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EDE01D8F-2E0D-971E-A3D0-F507C505850E}"/>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547CAE0C-011F-CD1C-998B-3A2454406411}"/>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3097F284-1932-6D90-AE04-E4BA08802ECE}"/>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pic>
        <p:nvPicPr>
          <p:cNvPr id="6" name="Picture 5">
            <a:extLst>
              <a:ext uri="{FF2B5EF4-FFF2-40B4-BE49-F238E27FC236}">
                <a16:creationId xmlns:a16="http://schemas.microsoft.com/office/drawing/2014/main" id="{8AAEB0E3-D6F8-BC97-094C-3CCB63D42EDC}"/>
              </a:ext>
            </a:extLst>
          </p:cNvPr>
          <p:cNvPicPr>
            <a:picLocks noChangeAspect="1"/>
          </p:cNvPicPr>
          <p:nvPr/>
        </p:nvPicPr>
        <p:blipFill>
          <a:blip r:embed="rId4"/>
          <a:stretch>
            <a:fillRect/>
          </a:stretch>
        </p:blipFill>
        <p:spPr>
          <a:xfrm>
            <a:off x="9314411" y="304800"/>
            <a:ext cx="8973589" cy="9677400"/>
          </a:xfrm>
          <a:prstGeom prst="rect">
            <a:avLst/>
          </a:prstGeom>
        </p:spPr>
      </p:pic>
      <p:sp>
        <p:nvSpPr>
          <p:cNvPr id="7" name="Rectangle: Rounded Corners 6">
            <a:extLst>
              <a:ext uri="{FF2B5EF4-FFF2-40B4-BE49-F238E27FC236}">
                <a16:creationId xmlns:a16="http://schemas.microsoft.com/office/drawing/2014/main" id="{05CC8E0C-4260-B13F-BD39-0026D20D9504}"/>
              </a:ext>
            </a:extLst>
          </p:cNvPr>
          <p:cNvSpPr/>
          <p:nvPr/>
        </p:nvSpPr>
        <p:spPr>
          <a:xfrm>
            <a:off x="838200" y="996170"/>
            <a:ext cx="8153400" cy="3918727"/>
          </a:xfrm>
          <a:prstGeom prst="roundRect">
            <a:avLst>
              <a:gd name="adj" fmla="val 11035"/>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i="1">
                <a:solidFill>
                  <a:schemeClr val="tx1"/>
                </a:solidFill>
              </a:rPr>
              <a:t>Nội dung, ý nghĩa: </a:t>
            </a:r>
            <a:r>
              <a:rPr lang="vi-VN" sz="4000">
                <a:solidFill>
                  <a:schemeClr val="tx1"/>
                </a:solidFill>
              </a:rPr>
              <a:t>nói lên những cảm xúc về kỉ niệm của thời thơ ấu không thể nào quên trong mỗi con người.</a:t>
            </a:r>
            <a:endParaRPr lang="en-US" sz="4000">
              <a:solidFill>
                <a:schemeClr val="tx1"/>
              </a:solidFill>
            </a:endParaRPr>
          </a:p>
        </p:txBody>
      </p:sp>
      <p:sp>
        <p:nvSpPr>
          <p:cNvPr id="12" name="Rectangle: Rounded Corners 11">
            <a:extLst>
              <a:ext uri="{FF2B5EF4-FFF2-40B4-BE49-F238E27FC236}">
                <a16:creationId xmlns:a16="http://schemas.microsoft.com/office/drawing/2014/main" id="{9EAE3F00-9B58-128C-D18C-22E049CC6F5B}"/>
              </a:ext>
            </a:extLst>
          </p:cNvPr>
          <p:cNvSpPr/>
          <p:nvPr/>
        </p:nvSpPr>
        <p:spPr>
          <a:xfrm>
            <a:off x="838200" y="5600700"/>
            <a:ext cx="8153400" cy="2209800"/>
          </a:xfrm>
          <a:prstGeom prst="roundRect">
            <a:avLst>
              <a:gd name="adj" fmla="val 11035"/>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i="1">
                <a:solidFill>
                  <a:schemeClr val="tx1"/>
                </a:solidFill>
              </a:rPr>
              <a:t>Giai điệu: </a:t>
            </a:r>
            <a:r>
              <a:rPr lang="vi-VN" sz="4000">
                <a:solidFill>
                  <a:schemeClr val="tx1"/>
                </a:solidFill>
              </a:rPr>
              <a:t>trữ tình, tha thiết.</a:t>
            </a:r>
            <a:endParaRPr lang="en-US" sz="4000">
              <a:solidFill>
                <a:schemeClr val="tx1"/>
              </a:solidFill>
            </a:endParaRPr>
          </a:p>
        </p:txBody>
      </p:sp>
      <p:pic>
        <p:nvPicPr>
          <p:cNvPr id="13" name="Picture 11">
            <a:extLst>
              <a:ext uri="{FF2B5EF4-FFF2-40B4-BE49-F238E27FC236}">
                <a16:creationId xmlns:a16="http://schemas.microsoft.com/office/drawing/2014/main" id="{3DA34572-1F6E-9A43-9FBF-612D86DA1A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00800" y="8101558"/>
            <a:ext cx="3422075" cy="2109243"/>
          </a:xfrm>
          <a:prstGeom prst="rect">
            <a:avLst/>
          </a:prstGeom>
        </p:spPr>
      </p:pic>
    </p:spTree>
    <p:extLst>
      <p:ext uri="{BB962C8B-B14F-4D97-AF65-F5344CB8AC3E}">
        <p14:creationId xmlns:p14="http://schemas.microsoft.com/office/powerpoint/2010/main" val="3164898654"/>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68BE-BBEE-70B7-E443-6A41F89D1257}"/>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7A4BFC7C-C641-E579-B663-38CF814ED7CF}"/>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13D63879-B5B4-5C45-93EC-69BAED0098F1}"/>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FE2DF3C4-09C1-D41C-5916-DBF9427B3309}"/>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pic>
        <p:nvPicPr>
          <p:cNvPr id="6" name="Picture 5">
            <a:extLst>
              <a:ext uri="{FF2B5EF4-FFF2-40B4-BE49-F238E27FC236}">
                <a16:creationId xmlns:a16="http://schemas.microsoft.com/office/drawing/2014/main" id="{E2AD2801-24D6-56FA-0481-ED8025E77B95}"/>
              </a:ext>
            </a:extLst>
          </p:cNvPr>
          <p:cNvPicPr>
            <a:picLocks noChangeAspect="1"/>
          </p:cNvPicPr>
          <p:nvPr/>
        </p:nvPicPr>
        <p:blipFill>
          <a:blip r:embed="rId4"/>
          <a:stretch>
            <a:fillRect/>
          </a:stretch>
        </p:blipFill>
        <p:spPr>
          <a:xfrm>
            <a:off x="82721" y="33337"/>
            <a:ext cx="9372600" cy="10107707"/>
          </a:xfrm>
          <a:prstGeom prst="rect">
            <a:avLst/>
          </a:prstGeom>
        </p:spPr>
      </p:pic>
      <p:sp>
        <p:nvSpPr>
          <p:cNvPr id="7" name="Rectangle: Rounded Corners 6">
            <a:extLst>
              <a:ext uri="{FF2B5EF4-FFF2-40B4-BE49-F238E27FC236}">
                <a16:creationId xmlns:a16="http://schemas.microsoft.com/office/drawing/2014/main" id="{4801A669-BB0D-032D-F750-472C3C1B969F}"/>
              </a:ext>
            </a:extLst>
          </p:cNvPr>
          <p:cNvSpPr/>
          <p:nvPr/>
        </p:nvSpPr>
        <p:spPr>
          <a:xfrm>
            <a:off x="9601200" y="1104900"/>
            <a:ext cx="8244144" cy="4419600"/>
          </a:xfrm>
          <a:prstGeom prst="roundRect">
            <a:avLst>
              <a:gd name="adj" fmla="val 11035"/>
            </a:avLst>
          </a:prstGeom>
          <a:solidFill>
            <a:schemeClr val="accent4">
              <a:lumMod val="20000"/>
              <a:lumOff val="80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dirty="0">
                <a:solidFill>
                  <a:schemeClr val="tx1"/>
                </a:solidFill>
              </a:rPr>
              <a:t>Là ca khúc trữ tình đồng quê nổi tiếng, được viết bằng tiếng Yiddish cho vở nhạc kịch Esterke của nhạc sĩ Sholom Secunda, phổ thơ của Aaron Zeitlin. </a:t>
            </a:r>
            <a:endParaRPr lang="en-US" sz="3800" dirty="0">
              <a:solidFill>
                <a:schemeClr val="tx1"/>
              </a:solidFill>
            </a:endParaRPr>
          </a:p>
        </p:txBody>
      </p:sp>
      <p:sp>
        <p:nvSpPr>
          <p:cNvPr id="8" name="Rectangle: Rounded Corners 7">
            <a:extLst>
              <a:ext uri="{FF2B5EF4-FFF2-40B4-BE49-F238E27FC236}">
                <a16:creationId xmlns:a16="http://schemas.microsoft.com/office/drawing/2014/main" id="{B3D0668E-A67E-4E1A-E8D1-87533D28238B}"/>
              </a:ext>
            </a:extLst>
          </p:cNvPr>
          <p:cNvSpPr/>
          <p:nvPr/>
        </p:nvSpPr>
        <p:spPr>
          <a:xfrm>
            <a:off x="9601200" y="6017731"/>
            <a:ext cx="8244144" cy="3144090"/>
          </a:xfrm>
          <a:prstGeom prst="roundRect">
            <a:avLst>
              <a:gd name="adj" fmla="val 11035"/>
            </a:avLst>
          </a:prstGeom>
          <a:solidFill>
            <a:schemeClr val="accent4">
              <a:lumMod val="20000"/>
              <a:lumOff val="80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Bản dịch của nhạc sĩ Phạm Trọng Cầu có nội dung phù hợp với lứa tuổi HS THCS hơn.</a:t>
            </a:r>
            <a:endParaRPr lang="en-US" sz="3800">
              <a:solidFill>
                <a:schemeClr val="tx1"/>
              </a:solidFill>
            </a:endParaRPr>
          </a:p>
        </p:txBody>
      </p:sp>
    </p:spTree>
    <p:extLst>
      <p:ext uri="{BB962C8B-B14F-4D97-AF65-F5344CB8AC3E}">
        <p14:creationId xmlns:p14="http://schemas.microsoft.com/office/powerpoint/2010/main" val="1673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3535F74-490C-3C4D-7102-375F77687E76}"/>
            </a:ext>
          </a:extLst>
        </p:cNvPr>
        <p:cNvGrpSpPr/>
        <p:nvPr/>
      </p:nvGrpSpPr>
      <p:grpSpPr>
        <a:xfrm>
          <a:off x="0" y="0"/>
          <a:ext cx="0" cy="0"/>
          <a:chOff x="0" y="0"/>
          <a:chExt cx="0" cy="0"/>
        </a:xfrm>
      </p:grpSpPr>
      <p:sp>
        <p:nvSpPr>
          <p:cNvPr id="2" name="Freeform 17">
            <a:extLst>
              <a:ext uri="{FF2B5EF4-FFF2-40B4-BE49-F238E27FC236}">
                <a16:creationId xmlns:a16="http://schemas.microsoft.com/office/drawing/2014/main" id="{DC41D879-D29E-9676-6539-39ACE7F9B4E3}"/>
              </a:ext>
            </a:extLst>
          </p:cNvPr>
          <p:cNvSpPr/>
          <p:nvPr/>
        </p:nvSpPr>
        <p:spPr>
          <a:xfrm>
            <a:off x="16613102" y="9189167"/>
            <a:ext cx="974554" cy="907333"/>
          </a:xfrm>
          <a:custGeom>
            <a:avLst/>
            <a:gdLst/>
            <a:ahLst/>
            <a:cxnLst/>
            <a:rect l="l" t="t" r="r" b="b"/>
            <a:pathLst>
              <a:path w="974554" h="907333">
                <a:moveTo>
                  <a:pt x="0" y="0"/>
                </a:moveTo>
                <a:lnTo>
                  <a:pt x="974554" y="0"/>
                </a:lnTo>
                <a:lnTo>
                  <a:pt x="974554" y="907333"/>
                </a:lnTo>
                <a:lnTo>
                  <a:pt x="0" y="90733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4" name="Freeform 18">
            <a:extLst>
              <a:ext uri="{FF2B5EF4-FFF2-40B4-BE49-F238E27FC236}">
                <a16:creationId xmlns:a16="http://schemas.microsoft.com/office/drawing/2014/main" id="{9DC93E48-85FF-9D77-F798-5DF748E0E7DC}"/>
              </a:ext>
            </a:extLst>
          </p:cNvPr>
          <p:cNvSpPr/>
          <p:nvPr/>
        </p:nvSpPr>
        <p:spPr>
          <a:xfrm>
            <a:off x="17268657" y="180975"/>
            <a:ext cx="793747" cy="738997"/>
          </a:xfrm>
          <a:custGeom>
            <a:avLst/>
            <a:gdLst/>
            <a:ahLst/>
            <a:cxnLst/>
            <a:rect l="l" t="t" r="r" b="b"/>
            <a:pathLst>
              <a:path w="793747" h="738997">
                <a:moveTo>
                  <a:pt x="0" y="0"/>
                </a:moveTo>
                <a:lnTo>
                  <a:pt x="793747" y="0"/>
                </a:lnTo>
                <a:lnTo>
                  <a:pt x="793747" y="738997"/>
                </a:lnTo>
                <a:lnTo>
                  <a:pt x="0" y="738997"/>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sp>
        <p:nvSpPr>
          <p:cNvPr id="5" name="Freeform 19">
            <a:extLst>
              <a:ext uri="{FF2B5EF4-FFF2-40B4-BE49-F238E27FC236}">
                <a16:creationId xmlns:a16="http://schemas.microsoft.com/office/drawing/2014/main" id="{1F670E3C-C75D-BF27-9732-7AB22B52FB8C}"/>
              </a:ext>
            </a:extLst>
          </p:cNvPr>
          <p:cNvSpPr/>
          <p:nvPr/>
        </p:nvSpPr>
        <p:spPr>
          <a:xfrm>
            <a:off x="-152400" y="2705100"/>
            <a:ext cx="951375" cy="885753"/>
          </a:xfrm>
          <a:custGeom>
            <a:avLst/>
            <a:gdLst/>
            <a:ahLst/>
            <a:cxnLst/>
            <a:rect l="l" t="t" r="r" b="b"/>
            <a:pathLst>
              <a:path w="951375" h="885753">
                <a:moveTo>
                  <a:pt x="0" y="0"/>
                </a:moveTo>
                <a:lnTo>
                  <a:pt x="951375" y="0"/>
                </a:lnTo>
                <a:lnTo>
                  <a:pt x="951375" y="885753"/>
                </a:lnTo>
                <a:lnTo>
                  <a:pt x="0" y="885753"/>
                </a:lnTo>
                <a:lnTo>
                  <a:pt x="0" y="0"/>
                </a:lnTo>
                <a:close/>
              </a:path>
            </a:pathLst>
          </a:custGeom>
          <a:blipFill>
            <a:blip r:embed="rId2">
              <a:extLst>
                <a:ext uri="{96DAC541-7B7A-43D3-8B79-37D633B846F1}">
                  <asvg:svgBlip xmlns:asvg="http://schemas.microsoft.com/office/drawing/2016/SVG/main" r:embed="rId3"/>
                </a:ext>
              </a:extLst>
            </a:blip>
            <a:stretch>
              <a:fillRect l="-93471" t="-160942"/>
            </a:stretch>
          </a:blipFill>
        </p:spPr>
      </p:sp>
      <p:pic>
        <p:nvPicPr>
          <p:cNvPr id="3" name="Picture 2">
            <a:extLst>
              <a:ext uri="{FF2B5EF4-FFF2-40B4-BE49-F238E27FC236}">
                <a16:creationId xmlns:a16="http://schemas.microsoft.com/office/drawing/2014/main" id="{3A34CB54-DE7F-F225-CBCB-2F07B95255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314700"/>
            <a:ext cx="8001000" cy="5700620"/>
          </a:xfrm>
          <a:prstGeom prst="rect">
            <a:avLst/>
          </a:prstGeom>
        </p:spPr>
      </p:pic>
      <p:sp>
        <p:nvSpPr>
          <p:cNvPr id="8" name="TextBox 7">
            <a:extLst>
              <a:ext uri="{FF2B5EF4-FFF2-40B4-BE49-F238E27FC236}">
                <a16:creationId xmlns:a16="http://schemas.microsoft.com/office/drawing/2014/main" id="{4EE6CF56-88AD-6BAD-309C-77C3F4B0BF77}"/>
              </a:ext>
            </a:extLst>
          </p:cNvPr>
          <p:cNvSpPr txBox="1"/>
          <p:nvPr/>
        </p:nvSpPr>
        <p:spPr>
          <a:xfrm>
            <a:off x="609600" y="1409700"/>
            <a:ext cx="8291256" cy="861774"/>
          </a:xfrm>
          <a:prstGeom prst="rect">
            <a:avLst/>
          </a:prstGeom>
          <a:noFill/>
        </p:spPr>
        <p:txBody>
          <a:bodyPr wrap="square" rtlCol="0">
            <a:spAutoFit/>
          </a:bodyPr>
          <a:lstStyle/>
          <a:p>
            <a:pPr marL="685800" indent="-685800">
              <a:buFont typeface="Wingdings" panose="05000000000000000000" pitchFamily="2" charset="2"/>
              <a:buChar char="§"/>
            </a:pPr>
            <a:r>
              <a:rPr lang="en-US" sz="5000" b="1" i="1">
                <a:latin typeface="Arial" panose="020B0604020202020204" pitchFamily="34" charset="0"/>
                <a:cs typeface="Arial" panose="020B0604020202020204" pitchFamily="34" charset="0"/>
              </a:rPr>
              <a:t>Hình thức: </a:t>
            </a:r>
            <a:r>
              <a:rPr lang="en-US" sz="5000">
                <a:latin typeface="Arial" panose="020B0604020202020204" pitchFamily="34" charset="0"/>
                <a:cs typeface="Arial" panose="020B0604020202020204" pitchFamily="34" charset="0"/>
              </a:rPr>
              <a:t>gồm 3 đoạn </a:t>
            </a:r>
          </a:p>
        </p:txBody>
      </p:sp>
      <p:sp>
        <p:nvSpPr>
          <p:cNvPr id="9" name="Rectangle: Rounded Corners 8">
            <a:extLst>
              <a:ext uri="{FF2B5EF4-FFF2-40B4-BE49-F238E27FC236}">
                <a16:creationId xmlns:a16="http://schemas.microsoft.com/office/drawing/2014/main" id="{9D7BCBD7-7339-1BB3-FF23-A1AB08A1FD5D}"/>
              </a:ext>
            </a:extLst>
          </p:cNvPr>
          <p:cNvSpPr/>
          <p:nvPr/>
        </p:nvSpPr>
        <p:spPr>
          <a:xfrm>
            <a:off x="8759996" y="566883"/>
            <a:ext cx="8918404" cy="2738437"/>
          </a:xfrm>
          <a:prstGeom prst="roundRect">
            <a:avLst>
              <a:gd name="adj" fmla="val 11035"/>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i="1">
                <a:solidFill>
                  <a:srgbClr val="C00000"/>
                </a:solidFill>
              </a:rPr>
              <a:t>Đoạn 1: </a:t>
            </a:r>
          </a:p>
          <a:p>
            <a:pPr marL="571500" indent="-571500" algn="just">
              <a:lnSpc>
                <a:spcPct val="150000"/>
              </a:lnSpc>
              <a:buFont typeface="Wingdings" panose="05000000000000000000" pitchFamily="2" charset="2"/>
              <a:buChar char="§"/>
            </a:pPr>
            <a:r>
              <a:rPr lang="vi-VN" sz="3800">
                <a:solidFill>
                  <a:schemeClr val="tx1"/>
                </a:solidFill>
              </a:rPr>
              <a:t>Nhớ lại ... chân trời xa lạ.</a:t>
            </a:r>
          </a:p>
          <a:p>
            <a:pPr marL="571500" indent="-571500" algn="just">
              <a:lnSpc>
                <a:spcPct val="150000"/>
              </a:lnSpc>
              <a:buFont typeface="Wingdings" panose="05000000000000000000" pitchFamily="2" charset="2"/>
              <a:buChar char="§"/>
            </a:pPr>
            <a:r>
              <a:rPr lang="vi-VN" sz="3800">
                <a:solidFill>
                  <a:schemeClr val="tx1"/>
                </a:solidFill>
              </a:rPr>
              <a:t>Thế rồi ... kỉ niệm ban đầu.</a:t>
            </a:r>
          </a:p>
        </p:txBody>
      </p:sp>
      <p:sp>
        <p:nvSpPr>
          <p:cNvPr id="10" name="Rectangle: Rounded Corners 9">
            <a:extLst>
              <a:ext uri="{FF2B5EF4-FFF2-40B4-BE49-F238E27FC236}">
                <a16:creationId xmlns:a16="http://schemas.microsoft.com/office/drawing/2014/main" id="{CEF4A4A9-B16C-C72F-2B56-81D96DE21A83}"/>
              </a:ext>
            </a:extLst>
          </p:cNvPr>
          <p:cNvSpPr/>
          <p:nvPr/>
        </p:nvSpPr>
        <p:spPr>
          <a:xfrm>
            <a:off x="8759996" y="3733873"/>
            <a:ext cx="8918404" cy="2738437"/>
          </a:xfrm>
          <a:prstGeom prst="roundRect">
            <a:avLst>
              <a:gd name="adj" fmla="val 11035"/>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i="1">
                <a:solidFill>
                  <a:srgbClr val="C00000"/>
                </a:solidFill>
                <a:latin typeface="Arial" panose="020B0604020202020204" pitchFamily="34" charset="0"/>
                <a:cs typeface="Arial" panose="020B0604020202020204" pitchFamily="34" charset="0"/>
              </a:rPr>
              <a:t>Đoạn </a:t>
            </a:r>
            <a:r>
              <a:rPr lang="en-US" sz="3800" b="1" i="1">
                <a:solidFill>
                  <a:srgbClr val="C00000"/>
                </a:solidFill>
                <a:latin typeface="Arial" panose="020B0604020202020204" pitchFamily="34" charset="0"/>
                <a:cs typeface="Arial" panose="020B0604020202020204" pitchFamily="34" charset="0"/>
              </a:rPr>
              <a:t>2</a:t>
            </a:r>
            <a:r>
              <a:rPr lang="vi-VN" sz="3800" b="1" i="1">
                <a:solidFill>
                  <a:srgbClr val="C00000"/>
                </a:solidFill>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r>
              <a:rPr lang="vi-VN" sz="3800">
                <a:solidFill>
                  <a:schemeClr val="tx1"/>
                </a:solidFill>
                <a:latin typeface="Arial" panose="020B0604020202020204" pitchFamily="34" charset="0"/>
                <a:cs typeface="Arial" panose="020B0604020202020204" pitchFamily="34" charset="0"/>
              </a:rPr>
              <a:t>Có những lúc ... mẹ ru đêm nay.</a:t>
            </a:r>
          </a:p>
          <a:p>
            <a:pPr marL="571500" indent="-571500" algn="just">
              <a:lnSpc>
                <a:spcPct val="150000"/>
              </a:lnSpc>
              <a:buFont typeface="Wingdings" panose="05000000000000000000" pitchFamily="2" charset="2"/>
              <a:buChar char="§"/>
            </a:pPr>
            <a:r>
              <a:rPr lang="vi-VN" sz="3800">
                <a:solidFill>
                  <a:schemeClr val="tx1"/>
                </a:solidFill>
                <a:latin typeface="Arial" panose="020B0604020202020204" pitchFamily="34" charset="0"/>
                <a:cs typeface="Arial" panose="020B0604020202020204" pitchFamily="34" charset="0"/>
              </a:rPr>
              <a:t>Có tiếc nuối ... vẫn không phai nhòa.</a:t>
            </a:r>
          </a:p>
        </p:txBody>
      </p:sp>
      <p:sp>
        <p:nvSpPr>
          <p:cNvPr id="11" name="Rectangle: Rounded Corners 10">
            <a:extLst>
              <a:ext uri="{FF2B5EF4-FFF2-40B4-BE49-F238E27FC236}">
                <a16:creationId xmlns:a16="http://schemas.microsoft.com/office/drawing/2014/main" id="{9AC4AA30-06E0-B47F-3457-C69A64B7047D}"/>
              </a:ext>
            </a:extLst>
          </p:cNvPr>
          <p:cNvSpPr/>
          <p:nvPr/>
        </p:nvSpPr>
        <p:spPr>
          <a:xfrm>
            <a:off x="8759996" y="6900863"/>
            <a:ext cx="8918404" cy="2738437"/>
          </a:xfrm>
          <a:prstGeom prst="roundRect">
            <a:avLst>
              <a:gd name="adj" fmla="val 11035"/>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i="1">
                <a:solidFill>
                  <a:srgbClr val="C00000"/>
                </a:solidFill>
                <a:latin typeface="Arial" panose="020B0604020202020204" pitchFamily="34" charset="0"/>
                <a:cs typeface="Arial" panose="020B0604020202020204" pitchFamily="34" charset="0"/>
              </a:rPr>
              <a:t>Đoạn </a:t>
            </a:r>
            <a:r>
              <a:rPr lang="en-US" sz="3800" b="1" i="1">
                <a:solidFill>
                  <a:srgbClr val="C00000"/>
                </a:solidFill>
                <a:latin typeface="Arial" panose="020B0604020202020204" pitchFamily="34" charset="0"/>
                <a:cs typeface="Arial" panose="020B0604020202020204" pitchFamily="34" charset="0"/>
              </a:rPr>
              <a:t>3</a:t>
            </a:r>
            <a:r>
              <a:rPr lang="vi-VN" sz="3800" b="1" i="1">
                <a:solidFill>
                  <a:srgbClr val="C00000"/>
                </a:solidFill>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r>
              <a:rPr lang="vi-VN" sz="3800">
                <a:solidFill>
                  <a:schemeClr val="tx1"/>
                </a:solidFill>
                <a:latin typeface="Arial" panose="020B0604020202020204" pitchFamily="34" charset="0"/>
                <a:cs typeface="Arial" panose="020B0604020202020204" pitchFamily="34" charset="0"/>
              </a:rPr>
              <a:t>Donna ... ấu thơ đâu rồi.</a:t>
            </a:r>
          </a:p>
        </p:txBody>
      </p:sp>
    </p:spTree>
    <p:extLst>
      <p:ext uri="{BB962C8B-B14F-4D97-AF65-F5344CB8AC3E}">
        <p14:creationId xmlns:p14="http://schemas.microsoft.com/office/powerpoint/2010/main" val="13171782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2318</TotalTime>
  <Words>1226</Words>
  <Application>Microsoft Office PowerPoint</Application>
  <PresentationFormat>Custom</PresentationFormat>
  <Paragraphs>117</Paragraphs>
  <Slides>32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Colors Presentation Colorful Cute and Cartoon Style</dc:title>
  <cp:lastModifiedBy>Administrator</cp:lastModifiedBy>
  <cp:revision>37</cp:revision>
  <dcterms:created xsi:type="dcterms:W3CDTF">2006-08-16T00:00:00Z</dcterms:created>
  <dcterms:modified xsi:type="dcterms:W3CDTF">2026-04-06T16:16:23Z</dcterms:modified>
  <dc:identifier>DAGaeH7hPNY</dc:identifier>
</cp:coreProperties>
</file>