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media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81" r:id="rId2"/>
    <p:sldId id="284" r:id="rId3"/>
    <p:sldId id="282" r:id="rId4"/>
    <p:sldId id="290" r:id="rId5"/>
    <p:sldId id="289" r:id="rId6"/>
    <p:sldId id="258" r:id="rId7"/>
    <p:sldId id="272" r:id="rId8"/>
    <p:sldId id="261" r:id="rId9"/>
    <p:sldId id="270" r:id="rId10"/>
    <p:sldId id="292" r:id="rId11"/>
    <p:sldId id="275" r:id="rId12"/>
    <p:sldId id="288" r:id="rId13"/>
    <p:sldId id="285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EAF2FA"/>
    <a:srgbClr val="F16649"/>
    <a:srgbClr val="AFDDFF"/>
    <a:srgbClr val="FFE07D"/>
    <a:srgbClr val="FFC000"/>
    <a:srgbClr val="F4836C"/>
    <a:srgbClr val="F7A797"/>
    <a:srgbClr val="C0E6EA"/>
    <a:srgbClr val="62C8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1248" y="60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0D7-B241-4CC2-A979-4D354B672678}" type="datetimeFigureOut">
              <a:rPr lang="en-GB" smtClean="0"/>
              <a:t>20/01/2026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DF7865-E750-4607-9AA3-03263EC0A34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018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F8682D8D-8A7F-4BA7-B7DD-DADB53CDF430}" type="slidenum">
              <a:rPr lang="en-US" smtClean="0"/>
              <a:pPr eaLnBrk="1" hangingPunct="1"/>
              <a:t>1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12" Type="http://schemas.openxmlformats.org/officeDocument/2006/relationships/image" Target="../media/image9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3.gif"/><Relationship Id="rId11" Type="http://schemas.openxmlformats.org/officeDocument/2006/relationships/image" Target="../media/image8.gif"/><Relationship Id="rId5" Type="http://schemas.openxmlformats.org/officeDocument/2006/relationships/image" Target="../media/image2.gif"/><Relationship Id="rId10" Type="http://schemas.openxmlformats.org/officeDocument/2006/relationships/image" Target="../media/image7.gif"/><Relationship Id="rId4" Type="http://schemas.openxmlformats.org/officeDocument/2006/relationships/image" Target="../media/image1.jpe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2051" name="Picture 3" descr="4a54840a_686827f4_1110386_182317034_2_resi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91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firew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92138"/>
            <a:ext cx="5791200" cy="306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Butterfly 4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572000"/>
            <a:ext cx="1828800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1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577523">
            <a:off x="2532063" y="5324475"/>
            <a:ext cx="4857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2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5000625" y="55911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3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759841">
            <a:off x="1873251" y="4852987"/>
            <a:ext cx="75565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 descr="AG00130_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18755">
            <a:off x="7210425" y="28575"/>
            <a:ext cx="40957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9" descr="images_15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57800"/>
            <a:ext cx="20574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Musi1034.wav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wavAudioFile r:embed="rId1" name="Music Box - Happy Birthday To You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6400800"/>
            <a:ext cx="304800" cy="304800"/>
          </a:xfrm>
        </p:spPr>
      </p:pic>
      <p:pic>
        <p:nvPicPr>
          <p:cNvPr id="2060" name="Picture 18" descr="Picture2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8725" y="0"/>
            <a:ext cx="4105275" cy="331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Bồ câu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6206">
            <a:off x="-152400" y="304800"/>
            <a:ext cx="2797175" cy="164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2" name="Group 21"/>
          <p:cNvGrpSpPr>
            <a:grpSpLocks/>
          </p:cNvGrpSpPr>
          <p:nvPr/>
        </p:nvGrpSpPr>
        <p:grpSpPr bwMode="auto">
          <a:xfrm>
            <a:off x="0" y="0"/>
            <a:ext cx="9220200" cy="6858000"/>
            <a:chOff x="0" y="0"/>
            <a:chExt cx="5760" cy="4333"/>
          </a:xfrm>
        </p:grpSpPr>
        <p:pic>
          <p:nvPicPr>
            <p:cNvPr id="2065" name="Picture 22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4214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6" name="Picture 23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3562" y="2109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7" name="Picture 24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-2085" y="2122"/>
              <a:ext cx="4283" cy="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8" name="Picture 25" descr="N3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V="1">
              <a:off x="0" y="0"/>
              <a:ext cx="5747" cy="1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3" name="Picture 26" descr="WINGS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486400"/>
            <a:ext cx="1676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4" name="Text Box 6"/>
          <p:cNvSpPr txBox="1">
            <a:spLocks noChangeArrowheads="1"/>
          </p:cNvSpPr>
          <p:nvPr/>
        </p:nvSpPr>
        <p:spPr bwMode="auto">
          <a:xfrm>
            <a:off x="914400" y="1295400"/>
            <a:ext cx="74676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400" dirty="0">
                <a:solidFill>
                  <a:srgbClr val="FFFF00"/>
                </a:solidFill>
                <a:latin typeface="Forte" pitchFamily="66" charset="0"/>
              </a:rPr>
              <a:t>WELCOME TO OUR CLASS</a:t>
            </a:r>
          </a:p>
        </p:txBody>
      </p:sp>
    </p:spTree>
    <p:extLst>
      <p:ext uri="{BB962C8B-B14F-4D97-AF65-F5344CB8AC3E}">
        <p14:creationId xmlns:p14="http://schemas.microsoft.com/office/powerpoint/2010/main" val="27942160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232" fill="hold"/>
                                        <p:tgtEl>
                                          <p:spTgt spid="30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879895"/>
            <a:ext cx="587409" cy="6043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807403" y="944521"/>
            <a:ext cx="48316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375159"/>
              </p:ext>
            </p:extLst>
          </p:nvPr>
        </p:nvGraphicFramePr>
        <p:xfrm>
          <a:off x="1945958" y="1842198"/>
          <a:ext cx="5328283" cy="381000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68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5961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201"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</a:t>
                      </a:r>
                      <a:r>
                        <a:rPr lang="el-GR" sz="2800" b="1"/>
                        <a:t>θ</a:t>
                      </a:r>
                      <a:r>
                        <a:rPr lang="en-US" sz="2800" b="1"/>
                        <a:t>/</a:t>
                      </a:r>
                    </a:p>
                  </a:txBody>
                  <a:tcPr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/>
                        <a:t>/ð/</a:t>
                      </a:r>
                      <a:endParaRPr lang="en-US" sz="2800" b="1" dirty="0"/>
                    </a:p>
                  </a:txBody>
                  <a:tcPr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85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eatre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ear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any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ing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bo</a:t>
                      </a: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>
                          <a:solidFill>
                            <a:schemeClr val="tx1"/>
                          </a:solidFill>
                        </a:rPr>
                        <a:t>rough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ere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em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nei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wea</a:t>
                      </a: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er</a:t>
                      </a:r>
                    </a:p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n-US" sz="2800" b="1" dirty="0">
                          <a:solidFill>
                            <a:srgbClr val="F16649"/>
                          </a:solidFill>
                        </a:rPr>
                        <a:t>th</a:t>
                      </a:r>
                      <a:r>
                        <a:rPr lang="en-US" sz="2800" b="0" dirty="0">
                          <a:solidFill>
                            <a:schemeClr val="tx1"/>
                          </a:solidFill>
                        </a:rPr>
                        <a:t>an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8" name="B2_03">
            <a:hlinkClick r:id="" action="ppaction://media"/>
            <a:extLst>
              <a:ext uri="{FF2B5EF4-FFF2-40B4-BE49-F238E27FC236}">
                <a16:creationId xmlns:a16="http://schemas.microsoft.com/office/drawing/2014/main" id="{4F39F103-5425-4004-8B15-929D52A6E6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6182" y="475529"/>
            <a:ext cx="487363" cy="4873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4318" y="72880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623041" y="113055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</p:spTree>
    <p:extLst>
      <p:ext uri="{BB962C8B-B14F-4D97-AF65-F5344CB8AC3E}">
        <p14:creationId xmlns:p14="http://schemas.microsoft.com/office/powerpoint/2010/main" val="1872310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513698" y="1175574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Take turns to read the sentences quickly and correctly.</a:t>
            </a:r>
            <a:endParaRPr lang="en-US" sz="25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37" y="2037348"/>
            <a:ext cx="8950097" cy="3983508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24054" y="25823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110" y="2582347"/>
            <a:ext cx="82424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They are thinking about the weather there.</a:t>
            </a:r>
            <a:endParaRPr lang="en-US" sz="2600" b="1" dirty="0">
              <a:solidFill>
                <a:srgbClr val="0070C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24054" y="321557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18077" y="3200181"/>
            <a:ext cx="8086557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 The new theatre opens on Thursday the third.</a:t>
            </a:r>
          </a:p>
        </p:txBody>
      </p:sp>
      <p:sp>
        <p:nvSpPr>
          <p:cNvPr id="4" name="Rectangle 3"/>
          <p:cNvSpPr/>
          <p:nvPr/>
        </p:nvSpPr>
        <p:spPr>
          <a:xfrm>
            <a:off x="1018077" y="115977"/>
            <a:ext cx="4495217" cy="830997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FF0000"/>
                </a:solidFill>
              </a:rPr>
              <a:t>* Game: Tongue Twister Race.</a:t>
            </a:r>
          </a:p>
          <a:p>
            <a:r>
              <a:rPr lang="en-GB" sz="2400" b="1" dirty="0" smtClean="0">
                <a:solidFill>
                  <a:srgbClr val="FF0000"/>
                </a:solidFill>
              </a:rPr>
              <a:t> </a:t>
            </a:r>
            <a:r>
              <a:rPr lang="en-GB" sz="2400" b="1" i="1" dirty="0">
                <a:solidFill>
                  <a:srgbClr val="FF0000"/>
                </a:solidFill>
              </a:rPr>
              <a:t>Tongue Twister sentences</a:t>
            </a:r>
          </a:p>
        </p:txBody>
      </p:sp>
      <p:sp>
        <p:nvSpPr>
          <p:cNvPr id="5" name="Rectangle 4"/>
          <p:cNvSpPr/>
          <p:nvPr/>
        </p:nvSpPr>
        <p:spPr>
          <a:xfrm>
            <a:off x="365781" y="3788477"/>
            <a:ext cx="6494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3. The </a:t>
            </a:r>
            <a:r>
              <a:rPr lang="en-US" sz="2400" b="1" i="1" dirty="0">
                <a:solidFill>
                  <a:srgbClr val="0066FF"/>
                </a:solidFill>
              </a:rPr>
              <a:t>first thing that they think of is this.</a:t>
            </a:r>
            <a:endParaRPr lang="en-GB" sz="2400" b="1" dirty="0">
              <a:solidFill>
                <a:srgbClr val="0066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400" b="1" i="1" dirty="0" smtClean="0">
                <a:solidFill>
                  <a:srgbClr val="0066FF"/>
                </a:solidFill>
              </a:rPr>
              <a:t>4. . </a:t>
            </a:r>
            <a:r>
              <a:rPr lang="en-US" sz="2400" b="1" i="1" dirty="0">
                <a:solidFill>
                  <a:srgbClr val="0066FF"/>
                </a:solidFill>
              </a:rPr>
              <a:t>These things finish sooner than you think</a:t>
            </a:r>
            <a:endParaRPr lang="en-GB" sz="2400" b="1" dirty="0">
              <a:solidFill>
                <a:srgbClr val="00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300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1752600" y="785812"/>
            <a:ext cx="5715000" cy="695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800" b="1" kern="10" dirty="0">
                <a:ln w="34925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chemeClr val="accent1"/>
                    </a:gs>
                    <a:gs pos="50000">
                      <a:srgbClr val="008000"/>
                    </a:gs>
                    <a:gs pos="100000">
                      <a:schemeClr val="accent1"/>
                    </a:gs>
                  </a:gsLst>
                  <a:lin ang="5400000" scaled="1"/>
                </a:gra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Homework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990600" y="2543175"/>
            <a:ext cx="79248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Learn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by heart the new words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</a:t>
            </a:r>
            <a:r>
              <a:rPr lang="en-US" sz="2800" b="1" dirty="0">
                <a:solidFill>
                  <a:srgbClr val="0033CC"/>
                </a:solidFill>
                <a:latin typeface="Times New Roman" pitchFamily="18" charset="0"/>
              </a:rPr>
              <a:t>Do exercise in </a:t>
            </a: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workbook</a:t>
            </a:r>
          </a:p>
          <a:p>
            <a:pPr eaLnBrk="1" hangingPunct="1">
              <a:buFontTx/>
              <a:buChar char="-"/>
            </a:pPr>
            <a:r>
              <a:rPr lang="en-US" sz="2800" b="1" dirty="0" smtClean="0">
                <a:solidFill>
                  <a:srgbClr val="0033CC"/>
                </a:solidFill>
                <a:latin typeface="Times New Roman" pitchFamily="18" charset="0"/>
              </a:rPr>
              <a:t> Prepare for the next lesson – A closer look 2</a:t>
            </a:r>
            <a:endParaRPr lang="en-US" sz="2800" b="1" dirty="0">
              <a:solidFill>
                <a:srgbClr val="0033CC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14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52" y="170776"/>
            <a:ext cx="8846820" cy="6582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54776" y="1007907"/>
            <a:ext cx="4870372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Thank you!</a:t>
            </a:r>
          </a:p>
          <a:p>
            <a:pPr algn="ctr"/>
            <a:r>
              <a:rPr lang="en-US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Have a nice day!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955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66438" y="0"/>
            <a:ext cx="6706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+ Match </a:t>
            </a:r>
            <a:r>
              <a:rPr lang="en-US" sz="2400" b="1" dirty="0">
                <a:solidFill>
                  <a:srgbClr val="0070C0"/>
                </a:solidFill>
              </a:rPr>
              <a:t>the names of TV </a:t>
            </a:r>
            <a:r>
              <a:rPr lang="en-US" sz="2400" b="1" dirty="0" err="1">
                <a:solidFill>
                  <a:srgbClr val="0070C0"/>
                </a:solidFill>
              </a:rPr>
              <a:t>programmes</a:t>
            </a:r>
            <a:r>
              <a:rPr lang="en-US" sz="2400" b="1" dirty="0">
                <a:solidFill>
                  <a:srgbClr val="0070C0"/>
                </a:solidFill>
              </a:rPr>
              <a:t> with suitable pictures.</a:t>
            </a:r>
            <a:endParaRPr lang="en-GB" sz="2400" b="1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4" y="1901327"/>
            <a:ext cx="2511775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623020" y="878958"/>
            <a:ext cx="201208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lightning fast  kids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42" y="4118350"/>
            <a:ext cx="3089462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30" y="4118350"/>
            <a:ext cx="2346793" cy="2017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5402130" y="1367850"/>
            <a:ext cx="337836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Who's smarter than 5th graders? 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832" y="1897594"/>
            <a:ext cx="2848659" cy="1696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30899" y="878958"/>
            <a:ext cx="2133982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Model Kid Vietnam</a:t>
            </a: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4247" y="4078009"/>
            <a:ext cx="1949824" cy="2161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98" y="1898401"/>
            <a:ext cx="2375823" cy="1695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817105" y="865511"/>
            <a:ext cx="2230162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SuperBrain</a:t>
            </a:r>
            <a:r>
              <a:rPr lang="en-GB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Vietnam</a:t>
            </a:r>
          </a:p>
        </p:txBody>
      </p:sp>
      <p:sp>
        <p:nvSpPr>
          <p:cNvPr id="10" name="Rectangle 9"/>
          <p:cNvSpPr/>
          <p:nvPr/>
        </p:nvSpPr>
        <p:spPr>
          <a:xfrm>
            <a:off x="729580" y="1394744"/>
            <a:ext cx="163685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Animated films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77474" y="1394744"/>
            <a:ext cx="1557349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The Voice Kids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74813" y="107576"/>
            <a:ext cx="1995039" cy="523220"/>
          </a:xfrm>
          <a:prstGeom prst="rect">
            <a:avLst/>
          </a:prstGeom>
          <a:solidFill>
            <a:schemeClr val="bg1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.VnBlackH" pitchFamily="34" charset="0"/>
              </a:rPr>
              <a:t>* GAME:</a:t>
            </a:r>
            <a:endParaRPr lang="en-GB" sz="2800" b="1" dirty="0">
              <a:solidFill>
                <a:srgbClr val="FF0000"/>
              </a:solidFill>
              <a:latin typeface=".VnBlackH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791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4.07407E-6 L -0.27795 0.3226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06" y="1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7.40741E-7 L -0.28091 0.39907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45" y="199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11111E-6 L 0.03247 0.3284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5" y="16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59259E-6 L 0.00712 0.775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7" y="3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07407E-6 L 0.34722 0.706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3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6458 0.7851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3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https://encrypted-tbn2.gstatic.com/images?q=tbn:ANd9GcQHK6aRroNz6H9yQH5dm3rrvZEAwtckM6kZy9kwziZdpAS5PDWB6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682"/>
            <a:ext cx="9069698" cy="679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59976" y="979640"/>
            <a:ext cx="26042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u="sng" dirty="0" smtClean="0">
                <a:solidFill>
                  <a:srgbClr val="FF0000"/>
                </a:solidFill>
                <a:latin typeface=".VnBodoni" pitchFamily="34" charset="0"/>
              </a:rPr>
              <a:t>Unit 7:</a:t>
            </a:r>
            <a:endParaRPr lang="en-US" sz="4800" b="1" u="sng" dirty="0">
              <a:solidFill>
                <a:srgbClr val="FF0000"/>
              </a:solidFill>
              <a:latin typeface=".VnBodon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312894" y="764488"/>
            <a:ext cx="603066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TELEVISION</a:t>
            </a:r>
            <a:endParaRPr lang="en-US"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04030" y="2332602"/>
            <a:ext cx="39265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solidFill>
                  <a:srgbClr val="7030A0"/>
                </a:solidFill>
                <a:latin typeface=".VnBodoni" pitchFamily="34" charset="0"/>
              </a:rPr>
              <a:t>LESSON 2 </a:t>
            </a:r>
            <a:endParaRPr lang="en-GB" sz="4800" b="1" dirty="0">
              <a:solidFill>
                <a:srgbClr val="7030A0"/>
              </a:solidFill>
              <a:latin typeface=".VnBodon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250" y="3163599"/>
            <a:ext cx="4176100" cy="9135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95" y="3177046"/>
            <a:ext cx="961782" cy="77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5575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77070" y="14547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0084B1"/>
                </a:solidFill>
              </a:rPr>
              <a:t>* Vocabulary</a:t>
            </a:r>
            <a:endParaRPr lang="en-US" sz="3600" b="1" dirty="0">
              <a:solidFill>
                <a:srgbClr val="0084B1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4" y="481405"/>
            <a:ext cx="2918011" cy="1805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555491"/>
            <a:ext cx="2974787" cy="1908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7765" y="554934"/>
            <a:ext cx="2810435" cy="1964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3822" y="849186"/>
            <a:ext cx="3176868" cy="198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0118" y="849186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781986" y="894010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6924" y="1278841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793712" y="1274839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42266" y="1682526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735090" y="1702099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39387" y="2101918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810037" y="2115949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66351" y="2502321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848836" y="2532431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6439" y="2955551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5238" y="2972591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987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6794" y="272535"/>
            <a:ext cx="3018775" cy="52322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Checking vocab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93566" y="285982"/>
            <a:ext cx="38650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8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Rub out and remember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7615" y="994598"/>
            <a:ext cx="19287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comedy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49483" y="1039422"/>
            <a:ext cx="13035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Hài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kịch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04421" y="1424253"/>
            <a:ext cx="18622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viewer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61209" y="1420251"/>
            <a:ext cx="1701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9763" y="1827938"/>
            <a:ext cx="23575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performer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(n):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902587" y="1847511"/>
            <a:ext cx="24368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6884" y="2247330"/>
            <a:ext cx="179087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live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977534" y="2261361"/>
            <a:ext cx="147309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Trực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33848" y="2647733"/>
            <a:ext cx="22918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popular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):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16333" y="2677843"/>
            <a:ext cx="14157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hổ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23936" y="3100963"/>
            <a:ext cx="23567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boring 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adj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   </a:t>
            </a:r>
            <a:endParaRPr lang="en-GB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42735" y="3118003"/>
            <a:ext cx="19648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400" b="1" dirty="0" smtClean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#  interesting</a:t>
            </a:r>
            <a:endParaRPr lang="en-GB" sz="24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3764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13" grpId="0"/>
      <p:bldP spid="15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4D2AF940-FD9A-41FD-B54A-4307FF4633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519286"/>
              </p:ext>
            </p:extLst>
          </p:nvPr>
        </p:nvGraphicFramePr>
        <p:xfrm>
          <a:off x="470187" y="2380643"/>
          <a:ext cx="8112606" cy="41545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268068">
                  <a:extLst>
                    <a:ext uri="{9D8B030D-6E8A-4147-A177-3AD203B41FA5}">
                      <a16:colId xmlns:a16="http://schemas.microsoft.com/office/drawing/2014/main" val="1983373311"/>
                    </a:ext>
                  </a:extLst>
                </a:gridCol>
                <a:gridCol w="3844538">
                  <a:extLst>
                    <a:ext uri="{9D8B030D-6E8A-4147-A177-3AD203B41FA5}">
                      <a16:colId xmlns:a16="http://schemas.microsoft.com/office/drawing/2014/main" val="1233951709"/>
                    </a:ext>
                  </a:extLst>
                </a:gridCol>
              </a:tblGrid>
              <a:tr h="85795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4928235"/>
                  </a:ext>
                </a:extLst>
              </a:tr>
              <a:tr h="839705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26645832"/>
                  </a:ext>
                </a:extLst>
              </a:tr>
              <a:tr h="85185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05433398"/>
                  </a:ext>
                </a:extLst>
              </a:tr>
              <a:tr h="84844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9801925"/>
                  </a:ext>
                </a:extLst>
              </a:tr>
              <a:tr h="75660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18223933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956978" y="14645"/>
            <a:ext cx="788568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the words / phrases in the box next to the definition.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250710" y="1003640"/>
            <a:ext cx="8642580" cy="1070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453658" y="1102722"/>
            <a:ext cx="20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talent show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3039785" y="1118309"/>
            <a:ext cx="1505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comedy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5294446" y="1102721"/>
            <a:ext cx="3395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 programme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775779" y="1565634"/>
            <a:ext cx="12400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019958" y="1565634"/>
            <a:ext cx="152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character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5A2C98-0BC8-436A-A92B-4E84A62841E4}"/>
              </a:ext>
            </a:extLst>
          </p:cNvPr>
          <p:cNvGrpSpPr/>
          <p:nvPr/>
        </p:nvGrpSpPr>
        <p:grpSpPr>
          <a:xfrm>
            <a:off x="561207" y="2385982"/>
            <a:ext cx="3148339" cy="830997"/>
            <a:chOff x="561207" y="2587687"/>
            <a:chExt cx="3148339" cy="830997"/>
          </a:xfrm>
        </p:grpSpPr>
        <p:sp>
          <p:nvSpPr>
            <p:cNvPr id="34" name="TextBox 33"/>
            <p:cNvSpPr txBox="1"/>
            <p:nvPr/>
          </p:nvSpPr>
          <p:spPr>
            <a:xfrm>
              <a:off x="561207" y="2596454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932127" y="2587687"/>
              <a:ext cx="277741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an animal or person in a film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FE777C-E2F2-49AE-95AE-21D66C452107}"/>
              </a:ext>
            </a:extLst>
          </p:cNvPr>
          <p:cNvGrpSpPr/>
          <p:nvPr/>
        </p:nvGrpSpPr>
        <p:grpSpPr>
          <a:xfrm>
            <a:off x="561207" y="4089131"/>
            <a:ext cx="4048893" cy="830997"/>
            <a:chOff x="561207" y="4346252"/>
            <a:chExt cx="4048893" cy="830997"/>
          </a:xfrm>
        </p:grpSpPr>
        <p:sp>
          <p:nvSpPr>
            <p:cNvPr id="37" name="TextBox 36"/>
            <p:cNvSpPr txBox="1"/>
            <p:nvPr/>
          </p:nvSpPr>
          <p:spPr>
            <a:xfrm>
              <a:off x="561207" y="435490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932127" y="4346252"/>
              <a:ext cx="367797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film / show  which makes people laugh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3C084F75-9F1B-401C-9868-9ACC135DD940}"/>
              </a:ext>
            </a:extLst>
          </p:cNvPr>
          <p:cNvGrpSpPr/>
          <p:nvPr/>
        </p:nvGrpSpPr>
        <p:grpSpPr>
          <a:xfrm>
            <a:off x="561207" y="4956851"/>
            <a:ext cx="4239390" cy="830997"/>
            <a:chOff x="561207" y="5204736"/>
            <a:chExt cx="4239390" cy="830997"/>
          </a:xfrm>
        </p:grpSpPr>
        <p:sp>
          <p:nvSpPr>
            <p:cNvPr id="39" name="TextBox 38"/>
            <p:cNvSpPr txBox="1"/>
            <p:nvPr/>
          </p:nvSpPr>
          <p:spPr>
            <a:xfrm>
              <a:off x="561207" y="521338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932127" y="5204736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a competition to choose the best performer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EAA9AD-90F9-431B-ADC2-B29F08538713}"/>
              </a:ext>
            </a:extLst>
          </p:cNvPr>
          <p:cNvGrpSpPr/>
          <p:nvPr/>
        </p:nvGrpSpPr>
        <p:grpSpPr>
          <a:xfrm>
            <a:off x="561207" y="3231758"/>
            <a:ext cx="4239390" cy="830997"/>
            <a:chOff x="561207" y="3451935"/>
            <a:chExt cx="4239390" cy="830997"/>
          </a:xfrm>
        </p:grpSpPr>
        <p:sp>
          <p:nvSpPr>
            <p:cNvPr id="36" name="TextBox 35"/>
            <p:cNvSpPr txBox="1"/>
            <p:nvPr/>
          </p:nvSpPr>
          <p:spPr>
            <a:xfrm>
              <a:off x="561207" y="3472959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32127" y="3451935"/>
              <a:ext cx="386847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programme which teaches maths, English, etc.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2" name="Straight Connector 41"/>
          <p:cNvCxnSpPr/>
          <p:nvPr/>
        </p:nvCxnSpPr>
        <p:spPr>
          <a:xfrm>
            <a:off x="5627292" y="2921312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5627292" y="36891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5627292" y="460492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5627292" y="5474716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326B3A5-A474-4A4A-BB33-08D69A5687D9}"/>
              </a:ext>
            </a:extLst>
          </p:cNvPr>
          <p:cNvGrpSpPr/>
          <p:nvPr/>
        </p:nvGrpSpPr>
        <p:grpSpPr>
          <a:xfrm>
            <a:off x="561207" y="5923314"/>
            <a:ext cx="3984312" cy="470318"/>
            <a:chOff x="561207" y="6014187"/>
            <a:chExt cx="3984312" cy="470318"/>
          </a:xfrm>
        </p:grpSpPr>
        <p:sp>
          <p:nvSpPr>
            <p:cNvPr id="46" name="TextBox 45"/>
            <p:cNvSpPr txBox="1"/>
            <p:nvPr/>
          </p:nvSpPr>
          <p:spPr>
            <a:xfrm>
              <a:off x="561207" y="6022840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932126" y="6014187"/>
              <a:ext cx="3613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 person who watches TV </a:t>
              </a:r>
              <a:endParaRPr lang="en-US" sz="2400" b="1" dirty="0">
                <a:solidFill>
                  <a:srgbClr val="0070C0"/>
                </a:solidFill>
              </a:endParaRPr>
            </a:p>
          </p:txBody>
        </p:sp>
      </p:grpSp>
      <p:cxnSp>
        <p:nvCxnSpPr>
          <p:cNvPr id="48" name="Straight Connector 47"/>
          <p:cNvCxnSpPr/>
          <p:nvPr/>
        </p:nvCxnSpPr>
        <p:spPr>
          <a:xfrm>
            <a:off x="5627292" y="6228748"/>
            <a:ext cx="1828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FAC667D-C0BF-426C-A6FB-26DD4893D7FB}"/>
              </a:ext>
            </a:extLst>
          </p:cNvPr>
          <p:cNvSpPr txBox="1"/>
          <p:nvPr/>
        </p:nvSpPr>
        <p:spPr>
          <a:xfrm>
            <a:off x="5826750" y="2545558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character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153B81-C692-4EFD-B4BD-AB37D4137FE4}"/>
              </a:ext>
            </a:extLst>
          </p:cNvPr>
          <p:cNvSpPr txBox="1"/>
          <p:nvPr/>
        </p:nvSpPr>
        <p:spPr>
          <a:xfrm>
            <a:off x="5092829" y="3378395"/>
            <a:ext cx="31739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educational </a:t>
            </a:r>
            <a:r>
              <a:rPr lang="en-US" sz="2400" dirty="0" err="1">
                <a:solidFill>
                  <a:srgbClr val="FF0000"/>
                </a:solidFill>
              </a:rPr>
              <a:t>programme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1AA69723-AAC3-4B30-BF9C-A532BE9DBC50}"/>
              </a:ext>
            </a:extLst>
          </p:cNvPr>
          <p:cNvSpPr txBox="1"/>
          <p:nvPr/>
        </p:nvSpPr>
        <p:spPr>
          <a:xfrm>
            <a:off x="5974808" y="4210098"/>
            <a:ext cx="1174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comedy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DBB1D37-4F4E-40A8-9874-BEDA78A23640}"/>
              </a:ext>
            </a:extLst>
          </p:cNvPr>
          <p:cNvSpPr txBox="1"/>
          <p:nvPr/>
        </p:nvSpPr>
        <p:spPr>
          <a:xfrm>
            <a:off x="5790081" y="5089132"/>
            <a:ext cx="16483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talent show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6B70EA5-2EB6-4A8B-87E6-08C4872A3B5A}"/>
              </a:ext>
            </a:extLst>
          </p:cNvPr>
          <p:cNvSpPr txBox="1"/>
          <p:nvPr/>
        </p:nvSpPr>
        <p:spPr>
          <a:xfrm>
            <a:off x="6107274" y="5884885"/>
            <a:ext cx="1025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viewer</a:t>
            </a:r>
          </a:p>
        </p:txBody>
      </p: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/>
      <p:bldP spid="69" grpId="0"/>
      <p:bldP spid="70" grpId="0"/>
      <p:bldP spid="65" grpId="0"/>
      <p:bldP spid="9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641807" y="1825445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 you watch Bibi, the popular                 for children?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8" name="TextBox 7"/>
          <p:cNvSpPr txBox="1"/>
          <p:nvPr/>
        </p:nvSpPr>
        <p:spPr>
          <a:xfrm>
            <a:off x="827313" y="70772"/>
            <a:ext cx="790105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words / phrases in the box.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6977" y="191427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166977" y="255473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69769" y="329039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644599" y="3281737"/>
            <a:ext cx="968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166977" y="403476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41806" y="4026111"/>
            <a:ext cx="44769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 I love Children are Always Right, a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166977" y="47847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1808" y="4784777"/>
            <a:ext cx="3279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My father often watches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641807" y="2563387"/>
            <a:ext cx="8414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Which                    do you prefer: Jerry the mouse or Tom the cat?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00084" y="552342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674914" y="5523424"/>
            <a:ext cx="85021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A popular </a:t>
            </a:r>
            <a:r>
              <a:rPr lang="en-US" sz="2400" dirty="0" err="1"/>
              <a:t>programme</a:t>
            </a:r>
            <a:r>
              <a:rPr lang="en-US" sz="2400" dirty="0"/>
              <a:t> has a lot of                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37082" y="950139"/>
            <a:ext cx="9019309" cy="64423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/>
          <p:cNvSpPr txBox="1"/>
          <p:nvPr/>
        </p:nvSpPr>
        <p:spPr>
          <a:xfrm>
            <a:off x="87610" y="1039309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character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1508831" y="1043657"/>
            <a:ext cx="136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viewers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2762574" y="1039192"/>
            <a:ext cx="1692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game show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4444656" y="1039192"/>
            <a:ext cx="210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animated films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541786" y="1039191"/>
            <a:ext cx="14367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comedies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933364" y="1047670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channel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A4B94A-853E-4392-AC2F-F8AAE129CFF3}"/>
              </a:ext>
            </a:extLst>
          </p:cNvPr>
          <p:cNvSpPr txBox="1"/>
          <p:nvPr/>
        </p:nvSpPr>
        <p:spPr>
          <a:xfrm>
            <a:off x="4539511" y="1914278"/>
            <a:ext cx="11913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channel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D10A7F-3D3B-4D0A-ADCC-37DC8D8BEF31}"/>
              </a:ext>
            </a:extLst>
          </p:cNvPr>
          <p:cNvCxnSpPr/>
          <p:nvPr/>
        </p:nvCxnSpPr>
        <p:spPr>
          <a:xfrm>
            <a:off x="4572000" y="2287110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0868A89A-A63E-47F6-941F-AD3943C6BBA0}"/>
              </a:ext>
            </a:extLst>
          </p:cNvPr>
          <p:cNvSpPr txBox="1"/>
          <p:nvPr/>
        </p:nvSpPr>
        <p:spPr>
          <a:xfrm>
            <a:off x="1533896" y="2564975"/>
            <a:ext cx="1381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character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13E342C-2F22-434B-9A09-241CB41C5D75}"/>
              </a:ext>
            </a:extLst>
          </p:cNvPr>
          <p:cNvCxnSpPr/>
          <p:nvPr/>
        </p:nvCxnSpPr>
        <p:spPr>
          <a:xfrm>
            <a:off x="1613520" y="2937807"/>
            <a:ext cx="11887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8CAF3CDD-7DD6-4AB6-B067-5445A9124A7F}"/>
              </a:ext>
            </a:extLst>
          </p:cNvPr>
          <p:cNvSpPr txBox="1"/>
          <p:nvPr/>
        </p:nvSpPr>
        <p:spPr>
          <a:xfrm>
            <a:off x="1518990" y="3274638"/>
            <a:ext cx="53488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animated films</a:t>
            </a:r>
            <a:r>
              <a:rPr lang="en-US" sz="2400" dirty="0">
                <a:solidFill>
                  <a:srgbClr val="00B050"/>
                </a:solidFill>
              </a:rPr>
              <a:t> </a:t>
            </a:r>
            <a:r>
              <a:rPr lang="en-US" sz="2400" dirty="0"/>
              <a:t>like </a:t>
            </a:r>
            <a:r>
              <a:rPr lang="en-US" sz="2400" i="1" dirty="0"/>
              <a:t>Happy Feet</a:t>
            </a:r>
            <a:r>
              <a:rPr lang="en-US" sz="2400" dirty="0"/>
              <a:t> and </a:t>
            </a:r>
            <a:r>
              <a:rPr lang="en-US" sz="2400" i="1" dirty="0"/>
              <a:t>Coco</a:t>
            </a:r>
            <a:r>
              <a:rPr lang="en-US" sz="2400" dirty="0"/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853EC57-265F-4E6C-8D3B-6043E211C972}"/>
              </a:ext>
            </a:extLst>
          </p:cNvPr>
          <p:cNvGrpSpPr/>
          <p:nvPr/>
        </p:nvGrpSpPr>
        <p:grpSpPr>
          <a:xfrm>
            <a:off x="1518990" y="3290089"/>
            <a:ext cx="4797240" cy="461665"/>
            <a:chOff x="1518990" y="3585923"/>
            <a:chExt cx="4797240" cy="461665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E960BC6-E880-4D64-994E-B697E3944901}"/>
                </a:ext>
              </a:extLst>
            </p:cNvPr>
            <p:cNvSpPr txBox="1"/>
            <p:nvPr/>
          </p:nvSpPr>
          <p:spPr>
            <a:xfrm>
              <a:off x="2707710" y="3585923"/>
              <a:ext cx="360852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like </a:t>
              </a:r>
              <a:r>
                <a:rPr lang="en-US" sz="2400" i="1" dirty="0"/>
                <a:t>Happy Feet</a:t>
              </a:r>
              <a:r>
                <a:rPr lang="en-US" sz="2400" dirty="0"/>
                <a:t> and </a:t>
              </a:r>
              <a:r>
                <a:rPr lang="en-US" sz="2400" i="1" dirty="0"/>
                <a:t>Coco</a:t>
              </a:r>
              <a:r>
                <a:rPr lang="en-US" sz="2400" dirty="0"/>
                <a:t>.</a:t>
              </a:r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295D6FB9-05D5-4AB9-AFA0-747F405E4603}"/>
                </a:ext>
              </a:extLst>
            </p:cNvPr>
            <p:cNvCxnSpPr/>
            <p:nvPr/>
          </p:nvCxnSpPr>
          <p:spPr>
            <a:xfrm>
              <a:off x="1518990" y="3950024"/>
              <a:ext cx="118872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65294AEB-4E74-404F-AE32-FDE8D8ABF9A8}"/>
              </a:ext>
            </a:extLst>
          </p:cNvPr>
          <p:cNvSpPr txBox="1"/>
          <p:nvPr/>
        </p:nvSpPr>
        <p:spPr>
          <a:xfrm>
            <a:off x="4934517" y="4023810"/>
            <a:ext cx="27209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game show </a:t>
            </a:r>
            <a:r>
              <a:rPr lang="en-US" sz="2400" dirty="0"/>
              <a:t>for kids.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FD5EFF5-420A-4189-AB87-5F514A3669AE}"/>
              </a:ext>
            </a:extLst>
          </p:cNvPr>
          <p:cNvGrpSpPr/>
          <p:nvPr/>
        </p:nvGrpSpPr>
        <p:grpSpPr>
          <a:xfrm>
            <a:off x="5036525" y="4034763"/>
            <a:ext cx="2381125" cy="461665"/>
            <a:chOff x="5036525" y="4330597"/>
            <a:chExt cx="2381125" cy="461665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E40FD4FA-1CF8-4836-A924-4147C7D72D72}"/>
                </a:ext>
              </a:extLst>
            </p:cNvPr>
            <p:cNvSpPr txBox="1"/>
            <p:nvPr/>
          </p:nvSpPr>
          <p:spPr>
            <a:xfrm>
              <a:off x="6111181" y="4330597"/>
              <a:ext cx="1306469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for kids.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0A82FAA-F58D-4701-9A8C-17E43AEEA302}"/>
                </a:ext>
              </a:extLst>
            </p:cNvPr>
            <p:cNvCxnSpPr/>
            <p:nvPr/>
          </p:nvCxnSpPr>
          <p:spPr>
            <a:xfrm>
              <a:off x="5036525" y="4694398"/>
              <a:ext cx="107465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3409BBEA-673F-4CD2-B049-F6A5E3941C90}"/>
              </a:ext>
            </a:extLst>
          </p:cNvPr>
          <p:cNvSpPr txBox="1"/>
          <p:nvPr/>
        </p:nvSpPr>
        <p:spPr>
          <a:xfrm>
            <a:off x="3756504" y="4784398"/>
            <a:ext cx="36931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comedies.</a:t>
            </a:r>
            <a:r>
              <a:rPr lang="en-US" sz="2400" dirty="0"/>
              <a:t> They’re so funny.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875715AF-BCE4-435F-9DBD-676FF6BD1A2B}"/>
              </a:ext>
            </a:extLst>
          </p:cNvPr>
          <p:cNvCxnSpPr/>
          <p:nvPr/>
        </p:nvCxnSpPr>
        <p:spPr>
          <a:xfrm>
            <a:off x="3836128" y="5166657"/>
            <a:ext cx="107465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FCC42680-A061-461D-B17C-3696F1538E91}"/>
              </a:ext>
            </a:extLst>
          </p:cNvPr>
          <p:cNvSpPr txBox="1"/>
          <p:nvPr/>
        </p:nvSpPr>
        <p:spPr>
          <a:xfrm>
            <a:off x="4846489" y="4792761"/>
            <a:ext cx="259001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. They’re so funny.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8D46630-D161-4823-9000-E7F1EE43BCC9}"/>
              </a:ext>
            </a:extLst>
          </p:cNvPr>
          <p:cNvSpPr txBox="1"/>
          <p:nvPr/>
        </p:nvSpPr>
        <p:spPr>
          <a:xfrm>
            <a:off x="4919193" y="5528366"/>
            <a:ext cx="11708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>
                <a:solidFill>
                  <a:srgbClr val="FF0000"/>
                </a:solidFill>
              </a:rPr>
              <a:t>viewers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8BDDEE93-D54A-47EA-832D-5329915B4BD4}"/>
              </a:ext>
            </a:extLst>
          </p:cNvPr>
          <p:cNvCxnSpPr/>
          <p:nvPr/>
        </p:nvCxnSpPr>
        <p:spPr>
          <a:xfrm>
            <a:off x="4989390" y="5901198"/>
            <a:ext cx="96012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9" dur="indefinite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8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70" grpId="0"/>
      <p:bldP spid="71" grpId="0"/>
      <p:bldP spid="67" grpId="0"/>
      <p:bldP spid="65" grpId="0"/>
      <p:bldP spid="26" grpId="0"/>
      <p:bldP spid="5" grpId="0"/>
      <p:bldP spid="33" grpId="0"/>
      <p:bldP spid="37" grpId="0"/>
      <p:bldP spid="42" grpId="0"/>
      <p:bldP spid="45" grpId="0"/>
      <p:bldP spid="48" grpId="0"/>
      <p:bldP spid="4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926985" y="38533"/>
            <a:ext cx="730045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the adjectives in the box.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57" name="Rounded Rectangle 56"/>
          <p:cNvSpPr/>
          <p:nvPr/>
        </p:nvSpPr>
        <p:spPr>
          <a:xfrm>
            <a:off x="37082" y="977033"/>
            <a:ext cx="9019309" cy="64423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TextBox 57"/>
          <p:cNvSpPr txBox="1"/>
          <p:nvPr/>
        </p:nvSpPr>
        <p:spPr>
          <a:xfrm>
            <a:off x="285039" y="1066203"/>
            <a:ext cx="1849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popular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1872516" y="1070551"/>
            <a:ext cx="1743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educational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864020" y="1066086"/>
            <a:ext cx="10404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cute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140853" y="1066086"/>
            <a:ext cx="1249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boring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6708042" y="1066085"/>
            <a:ext cx="942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live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22973" y="1074564"/>
            <a:ext cx="117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funny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66977" y="19411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41807" y="1934696"/>
            <a:ext cx="8242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most                 channel for children is the </a:t>
            </a:r>
            <a:r>
              <a:rPr lang="en-US" sz="2400" i="1" dirty="0"/>
              <a:t>Cartoon Network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66977" y="258162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169769" y="331728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44599" y="3308631"/>
            <a:ext cx="2541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Cat Kitty is a very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166977" y="406165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641806" y="4053005"/>
            <a:ext cx="7785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You can watch this </a:t>
            </a:r>
            <a:r>
              <a:rPr lang="en-US" sz="2400" dirty="0" err="1"/>
              <a:t>programme</a:t>
            </a:r>
            <a:r>
              <a:rPr lang="en-US" sz="2400" dirty="0"/>
              <a:t> at the same time it happens. It’s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66977" y="50402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641808" y="5040273"/>
            <a:ext cx="2055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Comedies are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41807" y="2590281"/>
            <a:ext cx="2544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This  film is very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200084" y="577892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674914" y="5778920"/>
            <a:ext cx="69758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 learn a lot from Discovery Channel. This channel is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4AF4ECF-FBE3-407B-B88B-B41300617A42}"/>
              </a:ext>
            </a:extLst>
          </p:cNvPr>
          <p:cNvSpPr txBox="1"/>
          <p:nvPr/>
        </p:nvSpPr>
        <p:spPr>
          <a:xfrm>
            <a:off x="1891882" y="1929124"/>
            <a:ext cx="11817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popular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510B0BD-AA82-4CC2-AB23-CBF2E32AAE1E}"/>
              </a:ext>
            </a:extLst>
          </p:cNvPr>
          <p:cNvCxnSpPr/>
          <p:nvPr/>
        </p:nvCxnSpPr>
        <p:spPr>
          <a:xfrm>
            <a:off x="1948873" y="2316225"/>
            <a:ext cx="1043709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C7EC5E54-AEA8-44FA-8FA7-2E0B12738BFD}"/>
              </a:ext>
            </a:extLst>
          </p:cNvPr>
          <p:cNvSpPr txBox="1"/>
          <p:nvPr/>
        </p:nvSpPr>
        <p:spPr>
          <a:xfrm>
            <a:off x="2697143" y="2590280"/>
            <a:ext cx="4159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boring.</a:t>
            </a:r>
            <a:r>
              <a:rPr lang="en-US" sz="2400" dirty="0"/>
              <a:t> I don’t want to watch it.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06C5098-39B3-4992-B915-590C1E096E80}"/>
              </a:ext>
            </a:extLst>
          </p:cNvPr>
          <p:cNvSpPr txBox="1"/>
          <p:nvPr/>
        </p:nvSpPr>
        <p:spPr>
          <a:xfrm>
            <a:off x="2839701" y="3307418"/>
            <a:ext cx="43012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cute </a:t>
            </a:r>
            <a:r>
              <a:rPr lang="en-US" sz="2400" dirty="0"/>
              <a:t>character. Children love her.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8E04BAB-74E7-4E4E-88AE-81AA06FBEFAA}"/>
              </a:ext>
            </a:extLst>
          </p:cNvPr>
          <p:cNvSpPr txBox="1"/>
          <p:nvPr/>
        </p:nvSpPr>
        <p:spPr>
          <a:xfrm>
            <a:off x="1075103" y="4440117"/>
            <a:ext cx="7155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live.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6F33B30-DDC8-47F5-8C0F-3AE823B2339C}"/>
              </a:ext>
            </a:extLst>
          </p:cNvPr>
          <p:cNvSpPr txBox="1"/>
          <p:nvPr/>
        </p:nvSpPr>
        <p:spPr>
          <a:xfrm>
            <a:off x="2399606" y="5040273"/>
            <a:ext cx="632166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funny. </a:t>
            </a:r>
            <a:r>
              <a:rPr lang="en-US" sz="2400" dirty="0"/>
              <a:t>People laugh a lot when they watch them.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611B931-949B-4506-AA18-053C1ACD89E1}"/>
              </a:ext>
            </a:extLst>
          </p:cNvPr>
          <p:cNvSpPr txBox="1"/>
          <p:nvPr/>
        </p:nvSpPr>
        <p:spPr>
          <a:xfrm>
            <a:off x="7417886" y="5778919"/>
            <a:ext cx="1768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educational.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772E448-8C45-4F8B-9D81-34E1314399C1}"/>
              </a:ext>
            </a:extLst>
          </p:cNvPr>
          <p:cNvGrpSpPr/>
          <p:nvPr/>
        </p:nvGrpSpPr>
        <p:grpSpPr>
          <a:xfrm>
            <a:off x="2792030" y="2581628"/>
            <a:ext cx="4311205" cy="461665"/>
            <a:chOff x="2792030" y="2850568"/>
            <a:chExt cx="4311205" cy="461665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265991CC-C961-44C4-867F-4E6CCC8399E9}"/>
                </a:ext>
              </a:extLst>
            </p:cNvPr>
            <p:cNvCxnSpPr/>
            <p:nvPr/>
          </p:nvCxnSpPr>
          <p:spPr>
            <a:xfrm>
              <a:off x="2792030" y="323561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FC67D0EB-08DD-4054-82AC-0909B5850EF6}"/>
                </a:ext>
              </a:extLst>
            </p:cNvPr>
            <p:cNvSpPr txBox="1"/>
            <p:nvPr/>
          </p:nvSpPr>
          <p:spPr>
            <a:xfrm>
              <a:off x="3775573" y="2850568"/>
              <a:ext cx="33276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I don’t want to watch it.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8B9BB03-A6E0-46B8-A108-0B8B0FAFB41B}"/>
              </a:ext>
            </a:extLst>
          </p:cNvPr>
          <p:cNvGrpSpPr/>
          <p:nvPr/>
        </p:nvGrpSpPr>
        <p:grpSpPr>
          <a:xfrm>
            <a:off x="2924008" y="3312990"/>
            <a:ext cx="4890813" cy="461665"/>
            <a:chOff x="2924008" y="3581930"/>
            <a:chExt cx="4890813" cy="461665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ED95EA-813D-4CE9-BDCD-A739C242109D}"/>
                </a:ext>
              </a:extLst>
            </p:cNvPr>
            <p:cNvCxnSpPr/>
            <p:nvPr/>
          </p:nvCxnSpPr>
          <p:spPr>
            <a:xfrm>
              <a:off x="2924008" y="3952052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F84AC56-2BAD-42F4-BEC0-7F8FEC030393}"/>
                </a:ext>
              </a:extLst>
            </p:cNvPr>
            <p:cNvSpPr txBox="1"/>
            <p:nvPr/>
          </p:nvSpPr>
          <p:spPr>
            <a:xfrm>
              <a:off x="4010106" y="3581930"/>
              <a:ext cx="380471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character. Children love her.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70374D0-00DA-4DC9-8EC0-2D22355B21F3}"/>
              </a:ext>
            </a:extLst>
          </p:cNvPr>
          <p:cNvGrpSpPr/>
          <p:nvPr/>
        </p:nvGrpSpPr>
        <p:grpSpPr>
          <a:xfrm>
            <a:off x="1210000" y="4426375"/>
            <a:ext cx="1277372" cy="461665"/>
            <a:chOff x="1210000" y="4695315"/>
            <a:chExt cx="1277372" cy="461665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FC802A4-3A17-46E3-92F3-B765AE06FDC1}"/>
                </a:ext>
              </a:extLst>
            </p:cNvPr>
            <p:cNvCxnSpPr/>
            <p:nvPr/>
          </p:nvCxnSpPr>
          <p:spPr>
            <a:xfrm>
              <a:off x="1210000" y="5061747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B9F6C92-D61E-4461-873A-7A3E000B06D7}"/>
                </a:ext>
              </a:extLst>
            </p:cNvPr>
            <p:cNvSpPr txBox="1"/>
            <p:nvPr/>
          </p:nvSpPr>
          <p:spPr>
            <a:xfrm>
              <a:off x="2201410" y="4695315"/>
              <a:ext cx="2859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0A8DD0C-F32E-42EA-A651-32CEDFB5C99E}"/>
              </a:ext>
            </a:extLst>
          </p:cNvPr>
          <p:cNvGrpSpPr/>
          <p:nvPr/>
        </p:nvGrpSpPr>
        <p:grpSpPr>
          <a:xfrm>
            <a:off x="2489580" y="5040273"/>
            <a:ext cx="6654420" cy="461665"/>
            <a:chOff x="2489580" y="5309213"/>
            <a:chExt cx="6654420" cy="461665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094279D6-6889-479D-9E4E-B3DF2939BC7E}"/>
                </a:ext>
              </a:extLst>
            </p:cNvPr>
            <p:cNvCxnSpPr/>
            <p:nvPr/>
          </p:nvCxnSpPr>
          <p:spPr>
            <a:xfrm>
              <a:off x="2489580" y="5686584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F6F6A3C-6883-402B-8EC3-FE9619B8411B}"/>
                </a:ext>
              </a:extLst>
            </p:cNvPr>
            <p:cNvSpPr txBox="1"/>
            <p:nvPr/>
          </p:nvSpPr>
          <p:spPr>
            <a:xfrm>
              <a:off x="3474720" y="5309213"/>
              <a:ext cx="5669280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 People laugh a lot when they watch them.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0422A2-5E19-473B-AF57-8DF6E1041A85}"/>
              </a:ext>
            </a:extLst>
          </p:cNvPr>
          <p:cNvGrpSpPr/>
          <p:nvPr/>
        </p:nvGrpSpPr>
        <p:grpSpPr>
          <a:xfrm>
            <a:off x="7445721" y="5815365"/>
            <a:ext cx="1417007" cy="461665"/>
            <a:chOff x="7445721" y="6084305"/>
            <a:chExt cx="1417007" cy="461665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1B2B28A-4EE5-4A01-8EA0-E0DC315B4124}"/>
                </a:ext>
              </a:extLst>
            </p:cNvPr>
            <p:cNvCxnSpPr/>
            <p:nvPr/>
          </p:nvCxnSpPr>
          <p:spPr>
            <a:xfrm>
              <a:off x="7445721" y="6425645"/>
              <a:ext cx="1043709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5899BB6E-83A9-4676-A349-DD460A2B0D57}"/>
                </a:ext>
              </a:extLst>
            </p:cNvPr>
            <p:cNvSpPr txBox="1"/>
            <p:nvPr/>
          </p:nvSpPr>
          <p:spPr>
            <a:xfrm>
              <a:off x="8465805" y="6084305"/>
              <a:ext cx="396923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/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indefinite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9" dur="indefinite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38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47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indefinite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56" dur="indefinite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  <p:bldP spid="60" grpId="0"/>
      <p:bldP spid="56" grpId="0"/>
      <p:bldP spid="44" grpId="0"/>
      <p:bldP spid="42" grpId="0"/>
      <p:bldP spid="4" grpId="0"/>
      <p:bldP spid="33" grpId="0"/>
      <p:bldP spid="34" grpId="0"/>
      <p:bldP spid="35" grpId="0"/>
      <p:bldP spid="36" grpId="0"/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14318" y="234244"/>
            <a:ext cx="3557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84B1"/>
                </a:solidFill>
              </a:rPr>
              <a:t>* Pronunciation</a:t>
            </a:r>
            <a:endParaRPr lang="en-US" sz="3600" b="1" dirty="0">
              <a:solidFill>
                <a:srgbClr val="0084B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23041" y="274419"/>
            <a:ext cx="40853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3200" b="1" dirty="0">
                <a:solidFill>
                  <a:srgbClr val="FF0000"/>
                </a:solidFill>
              </a:rPr>
              <a:t>/θ/</a:t>
            </a:r>
            <a:r>
              <a:rPr lang="en-US" sz="3200" b="1" dirty="0"/>
              <a:t>and </a:t>
            </a:r>
            <a:r>
              <a:rPr lang="en-US" sz="3200" b="1" dirty="0">
                <a:solidFill>
                  <a:srgbClr val="FF0000"/>
                </a:solidFill>
              </a:rPr>
              <a:t>/ð/</a:t>
            </a:r>
          </a:p>
        </p:txBody>
      </p:sp>
      <p:sp>
        <p:nvSpPr>
          <p:cNvPr id="2" name="Rectangle 1"/>
          <p:cNvSpPr/>
          <p:nvPr/>
        </p:nvSpPr>
        <p:spPr>
          <a:xfrm>
            <a:off x="708212" y="5561743"/>
            <a:ext cx="71852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θ/: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think,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Tx/>
              <a:buChar char="-"/>
            </a:pPr>
            <a:r>
              <a:rPr lang="en-GB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GB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ð/: </a:t>
            </a:r>
            <a:r>
              <a:rPr lang="en-GB" sz="2800" b="1" dirty="0">
                <a:latin typeface="Times New Roman" pitchFamily="18" charset="0"/>
                <a:cs typeface="Times New Roman" pitchFamily="18" charset="0"/>
              </a:rPr>
              <a:t>this,</a:t>
            </a:r>
            <a:r>
              <a:rPr lang="en-GB" sz="2800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GB" sz="28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30832" y="5632571"/>
            <a:ext cx="38594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thank, throw, theatre, third.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599" y="6006077"/>
            <a:ext cx="5903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2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that, these, those, there, father.</a:t>
            </a:r>
          </a:p>
        </p:txBody>
      </p:sp>
      <p:pic>
        <p:nvPicPr>
          <p:cNvPr id="10" name="English Sounds - The Two TH Consonants [θ] and [ð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506" y="880575"/>
            <a:ext cx="7530352" cy="443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2" grpId="0"/>
      <p:bldP spid="3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1511</TotalTime>
  <Words>633</Words>
  <Application>Microsoft Office PowerPoint</Application>
  <PresentationFormat>On-screen Show (4:3)</PresentationFormat>
  <Paragraphs>156</Paragraphs>
  <Slides>13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.VnBlackH</vt:lpstr>
      <vt:lpstr>.VnBodoni</vt:lpstr>
      <vt:lpstr>Arial</vt:lpstr>
      <vt:lpstr>Calibri</vt:lpstr>
      <vt:lpstr>Calibri Light</vt:lpstr>
      <vt:lpstr>Forte</vt:lpstr>
      <vt:lpstr>Times New Roman</vt:lpstr>
      <vt:lpstr>Office Theme</vt:lpstr>
      <vt:lpstr>PowerPoint Presentation</vt:lpstr>
      <vt:lpstr>PowerPoint Presentation</vt:lpstr>
      <vt:lpstr>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DUNG</cp:lastModifiedBy>
  <cp:revision>96</cp:revision>
  <dcterms:created xsi:type="dcterms:W3CDTF">2020-12-09T02:04:09Z</dcterms:created>
  <dcterms:modified xsi:type="dcterms:W3CDTF">2026-01-20T14:31:45Z</dcterms:modified>
</cp:coreProperties>
</file>